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4"/>
    <p:sldId id="267" r:id="rId15"/>
    <p:sldId id="268" r:id="rId16"/>
  </p:sldIdLst>
  <p:sldSz cx="12192000" cy="6858000"/>
  <p:notesSz cx="6858000" cy="9144000"/>
  <p:custDataLst>
    <p:tags r:id="rId2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19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gs" Target="tags/tag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29CA2C-BDB2-47E3-A848-056F8CF990A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12BB43-1559-4A10-B0A8-12C796F3327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12BB43-1559-4A10-B0A8-12C796F3327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92A9F-8DA2-4CF9-A339-C2024266195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0A74023-D3B6-4375-BAF5-953C2A85C5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92A9F-8DA2-4CF9-A339-C2024266195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0A74023-D3B6-4375-BAF5-953C2A85C5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92A9F-8DA2-4CF9-A339-C2024266195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0A74023-D3B6-4375-BAF5-953C2A85C56E}" type="slidenum">
              <a:rPr lang="zh-CN" altLang="en-US" smtClean="0"/>
            </a:fld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92A9F-8DA2-4CF9-A339-C2024266195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0A74023-D3B6-4375-BAF5-953C2A85C5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92A9F-8DA2-4CF9-A339-C2024266195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0A74023-D3B6-4375-BAF5-953C2A85C56E}" type="slidenum">
              <a:rPr lang="zh-CN" altLang="en-US" smtClean="0"/>
            </a:fld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92A9F-8DA2-4CF9-A339-C2024266195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0A74023-D3B6-4375-BAF5-953C2A85C5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92A9F-8DA2-4CF9-A339-C2024266195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4023-D3B6-4375-BAF5-953C2A85C5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92A9F-8DA2-4CF9-A339-C2024266195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4023-D3B6-4375-BAF5-953C2A85C5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92A9F-8DA2-4CF9-A339-C2024266195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4023-D3B6-4375-BAF5-953C2A85C5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92A9F-8DA2-4CF9-A339-C2024266195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0A74023-D3B6-4375-BAF5-953C2A85C5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92A9F-8DA2-4CF9-A339-C2024266195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0A74023-D3B6-4375-BAF5-953C2A85C5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92A9F-8DA2-4CF9-A339-C2024266195D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0A74023-D3B6-4375-BAF5-953C2A85C5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92A9F-8DA2-4CF9-A339-C2024266195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4023-D3B6-4375-BAF5-953C2A85C5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92A9F-8DA2-4CF9-A339-C2024266195D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4023-D3B6-4375-BAF5-953C2A85C5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92A9F-8DA2-4CF9-A339-C2024266195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4023-D3B6-4375-BAF5-953C2A85C5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92A9F-8DA2-4CF9-A339-C2024266195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0A74023-D3B6-4375-BAF5-953C2A85C5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92A9F-8DA2-4CF9-A339-C2024266195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0A74023-D3B6-4375-BAF5-953C2A85C56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23875" y="594086"/>
            <a:ext cx="11468100" cy="1646302"/>
          </a:xfrm>
        </p:spPr>
        <p:txBody>
          <a:bodyPr>
            <a:normAutofit/>
          </a:bodyPr>
          <a:lstStyle/>
          <a:p>
            <a:r>
              <a:rPr lang="zh-CN" altLang="zh-CN" sz="3600" b="1" dirty="0"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“双减”背景下小学语文主题性作业设计的实践与探索</a:t>
            </a:r>
            <a:endParaRPr lang="zh-CN" altLang="en-US" sz="3600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787371" y="2566225"/>
            <a:ext cx="8389408" cy="1096899"/>
          </a:xfrm>
        </p:spPr>
        <p:txBody>
          <a:bodyPr/>
          <a:lstStyle/>
          <a:p>
            <a:r>
              <a:rPr lang="en-US" altLang="zh-CN" sz="32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——</a:t>
            </a:r>
            <a:r>
              <a:rPr lang="zh-CN" altLang="zh-CN" sz="32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以部编版教材小学中年级为例</a:t>
            </a:r>
            <a:endParaRPr lang="zh-CN" altLang="zh-CN" sz="32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3477682" y="4617613"/>
            <a:ext cx="5848351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常州市中天实验学校   贺红敏</a:t>
            </a:r>
            <a:endParaRPr lang="en-US" altLang="zh-CN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          2022.11.19</a:t>
            </a:r>
            <a:endParaRPr lang="zh-CN" altLang="en-US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26"/>
          <p:cNvGrpSpPr/>
          <p:nvPr/>
        </p:nvGrpSpPr>
        <p:grpSpPr>
          <a:xfrm>
            <a:off x="3066294" y="767342"/>
            <a:ext cx="810382" cy="676124"/>
            <a:chOff x="5226114" y="1463860"/>
            <a:chExt cx="1202036" cy="1044679"/>
          </a:xfrm>
        </p:grpSpPr>
        <p:sp>
          <p:nvSpPr>
            <p:cNvPr id="5" name="Freeform 5"/>
            <p:cNvSpPr/>
            <p:nvPr/>
          </p:nvSpPr>
          <p:spPr bwMode="auto">
            <a:xfrm>
              <a:off x="5226114" y="1463860"/>
              <a:ext cx="1202036" cy="1044679"/>
            </a:xfrm>
            <a:custGeom>
              <a:avLst/>
              <a:gdLst>
                <a:gd name="T0" fmla="*/ 365 w 1306"/>
                <a:gd name="T1" fmla="*/ 1149 h 1149"/>
                <a:gd name="T2" fmla="*/ 300 w 1306"/>
                <a:gd name="T3" fmla="*/ 1111 h 1149"/>
                <a:gd name="T4" fmla="*/ 12 w 1306"/>
                <a:gd name="T5" fmla="*/ 613 h 1149"/>
                <a:gd name="T6" fmla="*/ 12 w 1306"/>
                <a:gd name="T7" fmla="*/ 537 h 1149"/>
                <a:gd name="T8" fmla="*/ 300 w 1306"/>
                <a:gd name="T9" fmla="*/ 38 h 1149"/>
                <a:gd name="T10" fmla="*/ 365 w 1306"/>
                <a:gd name="T11" fmla="*/ 0 h 1149"/>
                <a:gd name="T12" fmla="*/ 941 w 1306"/>
                <a:gd name="T13" fmla="*/ 0 h 1149"/>
                <a:gd name="T14" fmla="*/ 1006 w 1306"/>
                <a:gd name="T15" fmla="*/ 38 h 1149"/>
                <a:gd name="T16" fmla="*/ 1294 w 1306"/>
                <a:gd name="T17" fmla="*/ 537 h 1149"/>
                <a:gd name="T18" fmla="*/ 1294 w 1306"/>
                <a:gd name="T19" fmla="*/ 613 h 1149"/>
                <a:gd name="T20" fmla="*/ 1006 w 1306"/>
                <a:gd name="T21" fmla="*/ 1111 h 1149"/>
                <a:gd name="T22" fmla="*/ 941 w 1306"/>
                <a:gd name="T23" fmla="*/ 1149 h 1149"/>
                <a:gd name="T24" fmla="*/ 365 w 1306"/>
                <a:gd name="T25" fmla="*/ 1149 h 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06" h="1149">
                  <a:moveTo>
                    <a:pt x="365" y="1149"/>
                  </a:moveTo>
                  <a:cubicBezTo>
                    <a:pt x="341" y="1149"/>
                    <a:pt x="312" y="1132"/>
                    <a:pt x="300" y="1111"/>
                  </a:cubicBezTo>
                  <a:cubicBezTo>
                    <a:pt x="12" y="613"/>
                    <a:pt x="12" y="613"/>
                    <a:pt x="12" y="613"/>
                  </a:cubicBezTo>
                  <a:cubicBezTo>
                    <a:pt x="0" y="592"/>
                    <a:pt x="0" y="558"/>
                    <a:pt x="12" y="537"/>
                  </a:cubicBezTo>
                  <a:cubicBezTo>
                    <a:pt x="300" y="38"/>
                    <a:pt x="300" y="38"/>
                    <a:pt x="300" y="38"/>
                  </a:cubicBezTo>
                  <a:cubicBezTo>
                    <a:pt x="312" y="17"/>
                    <a:pt x="341" y="0"/>
                    <a:pt x="365" y="0"/>
                  </a:cubicBezTo>
                  <a:cubicBezTo>
                    <a:pt x="941" y="0"/>
                    <a:pt x="941" y="0"/>
                    <a:pt x="941" y="0"/>
                  </a:cubicBezTo>
                  <a:cubicBezTo>
                    <a:pt x="965" y="0"/>
                    <a:pt x="994" y="17"/>
                    <a:pt x="1006" y="38"/>
                  </a:cubicBezTo>
                  <a:cubicBezTo>
                    <a:pt x="1294" y="537"/>
                    <a:pt x="1294" y="537"/>
                    <a:pt x="1294" y="537"/>
                  </a:cubicBezTo>
                  <a:cubicBezTo>
                    <a:pt x="1306" y="558"/>
                    <a:pt x="1306" y="592"/>
                    <a:pt x="1294" y="613"/>
                  </a:cubicBezTo>
                  <a:cubicBezTo>
                    <a:pt x="1006" y="1111"/>
                    <a:pt x="1006" y="1111"/>
                    <a:pt x="1006" y="1111"/>
                  </a:cubicBezTo>
                  <a:cubicBezTo>
                    <a:pt x="994" y="1132"/>
                    <a:pt x="965" y="1149"/>
                    <a:pt x="941" y="1149"/>
                  </a:cubicBezTo>
                  <a:lnTo>
                    <a:pt x="365" y="1149"/>
                  </a:lnTo>
                  <a:close/>
                </a:path>
              </a:pathLst>
            </a:custGeom>
            <a:solidFill>
              <a:srgbClr val="799B7F"/>
            </a:solidFill>
            <a:ln w="28575" cap="flat">
              <a:noFill/>
              <a:prstDash val="solid"/>
              <a:miter lim="800000"/>
            </a:ln>
          </p:spPr>
          <p:txBody>
            <a:bodyPr lIns="72585" tIns="36293" rIns="72585" bIns="36293"/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799B7F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6" name="组合 51"/>
            <p:cNvGrpSpPr/>
            <p:nvPr/>
          </p:nvGrpSpPr>
          <p:grpSpPr>
            <a:xfrm>
              <a:off x="5628039" y="1804737"/>
              <a:ext cx="339884" cy="381036"/>
              <a:chOff x="952501" y="6013451"/>
              <a:chExt cx="255587" cy="290513"/>
            </a:xfrm>
          </p:grpSpPr>
          <p:sp>
            <p:nvSpPr>
              <p:cNvPr id="7" name="Freeform 59"/>
              <p:cNvSpPr>
                <a:spLocks noEditPoints="1"/>
              </p:cNvSpPr>
              <p:nvPr/>
            </p:nvSpPr>
            <p:spPr>
              <a:xfrm>
                <a:off x="952142" y="6013187"/>
                <a:ext cx="116242" cy="290434"/>
              </a:xfrm>
              <a:custGeom>
                <a:avLst/>
                <a:gdLst/>
                <a:ahLst/>
                <a:cxnLst>
                  <a:cxn ang="0">
                    <a:pos x="238299850" y="0"/>
                  </a:cxn>
                  <a:cxn ang="0">
                    <a:pos x="392496738" y="71152558"/>
                  </a:cxn>
                  <a:cxn ang="0">
                    <a:pos x="434550093" y="256155244"/>
                  </a:cxn>
                  <a:cxn ang="0">
                    <a:pos x="434550093" y="882315861"/>
                  </a:cxn>
                  <a:cxn ang="0">
                    <a:pos x="378480202" y="1038852243"/>
                  </a:cxn>
                  <a:cxn ang="0">
                    <a:pos x="224283314" y="1095777307"/>
                  </a:cxn>
                  <a:cxn ang="0">
                    <a:pos x="42053356" y="1010393483"/>
                  </a:cxn>
                  <a:cxn ang="0">
                    <a:pos x="0" y="796928265"/>
                  </a:cxn>
                  <a:cxn ang="0">
                    <a:pos x="0" y="298849042"/>
                  </a:cxn>
                  <a:cxn ang="0">
                    <a:pos x="42053356" y="71152558"/>
                  </a:cxn>
                  <a:cxn ang="0">
                    <a:pos x="238299850" y="0"/>
                  </a:cxn>
                  <a:cxn ang="0">
                    <a:pos x="224283314" y="996162217"/>
                  </a:cxn>
                  <a:cxn ang="0">
                    <a:pos x="308390026" y="839622063"/>
                  </a:cxn>
                  <a:cxn ang="0">
                    <a:pos x="308390026" y="241923978"/>
                  </a:cxn>
                  <a:cxn ang="0">
                    <a:pos x="224283314" y="99615090"/>
                  </a:cxn>
                  <a:cxn ang="0">
                    <a:pos x="126160067" y="241923978"/>
                  </a:cxn>
                  <a:cxn ang="0">
                    <a:pos x="126160067" y="284617776"/>
                  </a:cxn>
                  <a:cxn ang="0">
                    <a:pos x="126160067" y="327311574"/>
                  </a:cxn>
                  <a:cxn ang="0">
                    <a:pos x="126160067" y="498079223"/>
                  </a:cxn>
                  <a:cxn ang="0">
                    <a:pos x="126160067" y="683081909"/>
                  </a:cxn>
                  <a:cxn ang="0">
                    <a:pos x="126160067" y="839622063"/>
                  </a:cxn>
                  <a:cxn ang="0">
                    <a:pos x="224283314" y="996162217"/>
                  </a:cxn>
                </a:cxnLst>
                <a:rect l="0" t="0" r="0" b="0"/>
                <a:pathLst>
                  <a:path w="31" h="77">
                    <a:moveTo>
                      <a:pt x="17" y="0"/>
                    </a:moveTo>
                    <a:cubicBezTo>
                      <a:pt x="22" y="0"/>
                      <a:pt x="26" y="1"/>
                      <a:pt x="28" y="5"/>
                    </a:cubicBezTo>
                    <a:cubicBezTo>
                      <a:pt x="30" y="8"/>
                      <a:pt x="31" y="12"/>
                      <a:pt x="31" y="18"/>
                    </a:cubicBezTo>
                    <a:cubicBezTo>
                      <a:pt x="31" y="62"/>
                      <a:pt x="31" y="62"/>
                      <a:pt x="31" y="62"/>
                    </a:cubicBezTo>
                    <a:cubicBezTo>
                      <a:pt x="31" y="67"/>
                      <a:pt x="30" y="71"/>
                      <a:pt x="27" y="73"/>
                    </a:cubicBezTo>
                    <a:cubicBezTo>
                      <a:pt x="25" y="76"/>
                      <a:pt x="21" y="77"/>
                      <a:pt x="16" y="77"/>
                    </a:cubicBezTo>
                    <a:cubicBezTo>
                      <a:pt x="9" y="77"/>
                      <a:pt x="5" y="75"/>
                      <a:pt x="3" y="71"/>
                    </a:cubicBezTo>
                    <a:cubicBezTo>
                      <a:pt x="1" y="69"/>
                      <a:pt x="0" y="64"/>
                      <a:pt x="0" y="56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13"/>
                      <a:pt x="1" y="8"/>
                      <a:pt x="3" y="5"/>
                    </a:cubicBezTo>
                    <a:cubicBezTo>
                      <a:pt x="5" y="2"/>
                      <a:pt x="10" y="0"/>
                      <a:pt x="17" y="0"/>
                    </a:cubicBezTo>
                    <a:close/>
                    <a:moveTo>
                      <a:pt x="16" y="70"/>
                    </a:moveTo>
                    <a:cubicBezTo>
                      <a:pt x="20" y="70"/>
                      <a:pt x="22" y="66"/>
                      <a:pt x="22" y="59"/>
                    </a:cubicBezTo>
                    <a:cubicBezTo>
                      <a:pt x="22" y="17"/>
                      <a:pt x="22" y="17"/>
                      <a:pt x="22" y="17"/>
                    </a:cubicBezTo>
                    <a:cubicBezTo>
                      <a:pt x="22" y="10"/>
                      <a:pt x="20" y="7"/>
                      <a:pt x="16" y="7"/>
                    </a:cubicBezTo>
                    <a:cubicBezTo>
                      <a:pt x="11" y="7"/>
                      <a:pt x="9" y="10"/>
                      <a:pt x="9" y="17"/>
                    </a:cubicBezTo>
                    <a:cubicBezTo>
                      <a:pt x="9" y="20"/>
                      <a:pt x="9" y="20"/>
                      <a:pt x="9" y="20"/>
                    </a:cubicBezTo>
                    <a:cubicBezTo>
                      <a:pt x="9" y="23"/>
                      <a:pt x="9" y="23"/>
                      <a:pt x="9" y="23"/>
                    </a:cubicBezTo>
                    <a:cubicBezTo>
                      <a:pt x="9" y="35"/>
                      <a:pt x="9" y="35"/>
                      <a:pt x="9" y="35"/>
                    </a:cubicBezTo>
                    <a:cubicBezTo>
                      <a:pt x="9" y="48"/>
                      <a:pt x="9" y="48"/>
                      <a:pt x="9" y="48"/>
                    </a:cubicBezTo>
                    <a:cubicBezTo>
                      <a:pt x="9" y="59"/>
                      <a:pt x="9" y="59"/>
                      <a:pt x="9" y="59"/>
                    </a:cubicBezTo>
                    <a:cubicBezTo>
                      <a:pt x="9" y="66"/>
                      <a:pt x="11" y="70"/>
                      <a:pt x="16" y="70"/>
                    </a:cubicBezTo>
                    <a:close/>
                  </a:path>
                </a:pathLst>
              </a:custGeom>
              <a:solidFill>
                <a:srgbClr val="FFFFFF">
                  <a:alpha val="100000"/>
                </a:srgbClr>
              </a:solidFill>
              <a:ln w="1587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" name="Freeform 60"/>
              <p:cNvSpPr/>
              <p:nvPr/>
            </p:nvSpPr>
            <p:spPr>
              <a:xfrm>
                <a:off x="1090071" y="6013187"/>
                <a:ext cx="117977" cy="290434"/>
              </a:xfrm>
              <a:custGeom>
                <a:avLst/>
                <a:gdLst/>
                <a:ahLst/>
                <a:cxnLst>
                  <a:cxn ang="0">
                    <a:pos x="0" y="227692712"/>
                  </a:cxn>
                  <a:cxn ang="0">
                    <a:pos x="57686947" y="56925064"/>
                  </a:cxn>
                  <a:cxn ang="0">
                    <a:pos x="230747789" y="0"/>
                  </a:cxn>
                  <a:cxn ang="0">
                    <a:pos x="418232271" y="85383824"/>
                  </a:cxn>
                  <a:cxn ang="0">
                    <a:pos x="447075744" y="313080308"/>
                  </a:cxn>
                  <a:cxn ang="0">
                    <a:pos x="432652105" y="426926664"/>
                  </a:cxn>
                  <a:cxn ang="0">
                    <a:pos x="389388797" y="540773021"/>
                  </a:cxn>
                  <a:cxn ang="0">
                    <a:pos x="259591263" y="740006973"/>
                  </a:cxn>
                  <a:cxn ang="0">
                    <a:pos x="158641008" y="967699685"/>
                  </a:cxn>
                  <a:cxn ang="0">
                    <a:pos x="447075744" y="967699685"/>
                  </a:cxn>
                  <a:cxn ang="0">
                    <a:pos x="447075744" y="1081546041"/>
                  </a:cxn>
                  <a:cxn ang="0">
                    <a:pos x="115373895" y="1095777307"/>
                  </a:cxn>
                  <a:cxn ang="0">
                    <a:pos x="0" y="1081546041"/>
                  </a:cxn>
                  <a:cxn ang="0">
                    <a:pos x="0" y="1081546041"/>
                  </a:cxn>
                  <a:cxn ang="0">
                    <a:pos x="72110587" y="782696999"/>
                  </a:cxn>
                  <a:cxn ang="0">
                    <a:pos x="245171429" y="526541755"/>
                  </a:cxn>
                  <a:cxn ang="0">
                    <a:pos x="302858376" y="284617776"/>
                  </a:cxn>
                  <a:cxn ang="0">
                    <a:pos x="302858376" y="270386510"/>
                  </a:cxn>
                  <a:cxn ang="0">
                    <a:pos x="302858376" y="241923978"/>
                  </a:cxn>
                  <a:cxn ang="0">
                    <a:pos x="302858376" y="170771420"/>
                  </a:cxn>
                  <a:cxn ang="0">
                    <a:pos x="216327955" y="99615090"/>
                  </a:cxn>
                  <a:cxn ang="0">
                    <a:pos x="144217368" y="227692712"/>
                  </a:cxn>
                  <a:cxn ang="0">
                    <a:pos x="144217368" y="270386510"/>
                  </a:cxn>
                  <a:cxn ang="0">
                    <a:pos x="144217368" y="298849042"/>
                  </a:cxn>
                  <a:cxn ang="0">
                    <a:pos x="144217368" y="327311574"/>
                  </a:cxn>
                  <a:cxn ang="0">
                    <a:pos x="144217368" y="370001600"/>
                  </a:cxn>
                  <a:cxn ang="0">
                    <a:pos x="0" y="370001600"/>
                  </a:cxn>
                  <a:cxn ang="0">
                    <a:pos x="0" y="227692712"/>
                  </a:cxn>
                </a:cxnLst>
                <a:rect l="0" t="0" r="0" b="0"/>
                <a:pathLst>
                  <a:path w="31" h="77">
                    <a:moveTo>
                      <a:pt x="0" y="16"/>
                    </a:moveTo>
                    <a:cubicBezTo>
                      <a:pt x="0" y="10"/>
                      <a:pt x="2" y="6"/>
                      <a:pt x="4" y="4"/>
                    </a:cubicBezTo>
                    <a:cubicBezTo>
                      <a:pt x="6" y="1"/>
                      <a:pt x="10" y="0"/>
                      <a:pt x="16" y="0"/>
                    </a:cubicBezTo>
                    <a:cubicBezTo>
                      <a:pt x="23" y="0"/>
                      <a:pt x="27" y="2"/>
                      <a:pt x="29" y="6"/>
                    </a:cubicBezTo>
                    <a:cubicBezTo>
                      <a:pt x="30" y="9"/>
                      <a:pt x="31" y="14"/>
                      <a:pt x="31" y="22"/>
                    </a:cubicBezTo>
                    <a:cubicBezTo>
                      <a:pt x="31" y="25"/>
                      <a:pt x="31" y="28"/>
                      <a:pt x="30" y="30"/>
                    </a:cubicBezTo>
                    <a:cubicBezTo>
                      <a:pt x="30" y="32"/>
                      <a:pt x="29" y="35"/>
                      <a:pt x="27" y="38"/>
                    </a:cubicBezTo>
                    <a:cubicBezTo>
                      <a:pt x="18" y="52"/>
                      <a:pt x="18" y="52"/>
                      <a:pt x="18" y="52"/>
                    </a:cubicBezTo>
                    <a:cubicBezTo>
                      <a:pt x="14" y="58"/>
                      <a:pt x="12" y="63"/>
                      <a:pt x="11" y="68"/>
                    </a:cubicBezTo>
                    <a:cubicBezTo>
                      <a:pt x="31" y="68"/>
                      <a:pt x="31" y="68"/>
                      <a:pt x="31" y="68"/>
                    </a:cubicBezTo>
                    <a:cubicBezTo>
                      <a:pt x="31" y="76"/>
                      <a:pt x="31" y="76"/>
                      <a:pt x="31" y="76"/>
                    </a:cubicBezTo>
                    <a:cubicBezTo>
                      <a:pt x="8" y="77"/>
                      <a:pt x="8" y="77"/>
                      <a:pt x="8" y="77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68"/>
                      <a:pt x="2" y="61"/>
                      <a:pt x="5" y="55"/>
                    </a:cubicBezTo>
                    <a:cubicBezTo>
                      <a:pt x="7" y="51"/>
                      <a:pt x="11" y="45"/>
                      <a:pt x="17" y="37"/>
                    </a:cubicBezTo>
                    <a:cubicBezTo>
                      <a:pt x="20" y="32"/>
                      <a:pt x="21" y="27"/>
                      <a:pt x="21" y="20"/>
                    </a:cubicBezTo>
                    <a:cubicBezTo>
                      <a:pt x="21" y="19"/>
                      <a:pt x="21" y="19"/>
                      <a:pt x="21" y="19"/>
                    </a:cubicBezTo>
                    <a:cubicBezTo>
                      <a:pt x="21" y="17"/>
                      <a:pt x="21" y="17"/>
                      <a:pt x="21" y="17"/>
                    </a:cubicBezTo>
                    <a:cubicBezTo>
                      <a:pt x="21" y="15"/>
                      <a:pt x="21" y="13"/>
                      <a:pt x="21" y="12"/>
                    </a:cubicBezTo>
                    <a:cubicBezTo>
                      <a:pt x="20" y="9"/>
                      <a:pt x="18" y="7"/>
                      <a:pt x="15" y="7"/>
                    </a:cubicBezTo>
                    <a:cubicBezTo>
                      <a:pt x="11" y="7"/>
                      <a:pt x="10" y="10"/>
                      <a:pt x="10" y="16"/>
                    </a:cubicBezTo>
                    <a:cubicBezTo>
                      <a:pt x="10" y="19"/>
                      <a:pt x="10" y="19"/>
                      <a:pt x="10" y="19"/>
                    </a:cubicBezTo>
                    <a:cubicBezTo>
                      <a:pt x="10" y="21"/>
                      <a:pt x="10" y="21"/>
                      <a:pt x="10" y="21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0" y="26"/>
                      <a:pt x="10" y="26"/>
                      <a:pt x="10" y="26"/>
                    </a:cubicBezTo>
                    <a:cubicBezTo>
                      <a:pt x="0" y="26"/>
                      <a:pt x="0" y="26"/>
                      <a:pt x="0" y="26"/>
                    </a:cubicBez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FFFFFF">
                  <a:alpha val="100000"/>
                </a:srgbClr>
              </a:solidFill>
              <a:ln w="1587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10" name="文本框 9"/>
          <p:cNvSpPr txBox="1"/>
          <p:nvPr/>
        </p:nvSpPr>
        <p:spPr>
          <a:xfrm>
            <a:off x="4067175" y="767342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>
                <a:effectLst/>
                <a:latin typeface="宋体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lang="zh-CN" altLang="zh-CN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实践作业，“动”中求知</a:t>
            </a:r>
            <a:endParaRPr lang="zh-CN" altLang="en-US" sz="28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267076" y="1810821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zh-CN" sz="24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部编版三年级下册第三单元</a:t>
            </a:r>
            <a:r>
              <a:rPr lang="zh-CN" altLang="en-US" sz="24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实践作业</a:t>
            </a:r>
            <a:endParaRPr lang="zh-CN" altLang="en-US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1666875" y="2426771"/>
            <a:ext cx="8858250" cy="4155003"/>
            <a:chOff x="0" y="0"/>
            <a:chExt cx="6664037" cy="3505200"/>
          </a:xfrm>
        </p:grpSpPr>
        <p:sp>
          <p:nvSpPr>
            <p:cNvPr id="14" name="弧形 13"/>
            <p:cNvSpPr/>
            <p:nvPr/>
          </p:nvSpPr>
          <p:spPr>
            <a:xfrm rot="10800000">
              <a:off x="566305" y="422564"/>
              <a:ext cx="2527935" cy="2714625"/>
            </a:xfrm>
            <a:prstGeom prst="arc">
              <a:avLst>
                <a:gd name="adj1" fmla="val 18038438"/>
                <a:gd name="adj2" fmla="val 5104539"/>
              </a:avLst>
            </a:prstGeom>
            <a:noFill/>
            <a:ln w="19050" cap="flat" cmpd="sng" algn="ctr">
              <a:solidFill>
                <a:srgbClr val="00B05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endParaRPr lang="zh-CN" altLang="en-US"/>
            </a:p>
          </p:txBody>
        </p:sp>
        <p:sp>
          <p:nvSpPr>
            <p:cNvPr id="15" name="弧形 14"/>
            <p:cNvSpPr/>
            <p:nvPr/>
          </p:nvSpPr>
          <p:spPr>
            <a:xfrm rot="10800000">
              <a:off x="746414" y="1032164"/>
              <a:ext cx="2306320" cy="1432560"/>
            </a:xfrm>
            <a:prstGeom prst="arc">
              <a:avLst>
                <a:gd name="adj1" fmla="val 16525190"/>
                <a:gd name="adj2" fmla="val 4657755"/>
              </a:avLst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endParaRPr lang="zh-CN" altLang="en-US"/>
            </a:p>
          </p:txBody>
        </p:sp>
        <p:sp>
          <p:nvSpPr>
            <p:cNvPr id="16" name="矩形 15"/>
            <p:cNvSpPr/>
            <p:nvPr/>
          </p:nvSpPr>
          <p:spPr>
            <a:xfrm>
              <a:off x="0" y="1427018"/>
              <a:ext cx="1413164" cy="470477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zh-CN" sz="1200" kern="100">
                  <a:solidFill>
                    <a:srgbClr val="000000"/>
                  </a:solidFill>
                  <a:effectLst/>
                  <a:ea typeface="宋体" panose="02010600030101010101" pitchFamily="2" charset="-122"/>
                  <a:cs typeface="Times New Roman" panose="02020603050405020304" pitchFamily="18" charset="0"/>
                </a:rPr>
                <a:t>中华传统大观园</a:t>
              </a:r>
              <a:endParaRPr lang="zh-CN" sz="1050" kern="100">
                <a:effectLst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17" name="直接连接符 16"/>
            <p:cNvCxnSpPr/>
            <p:nvPr/>
          </p:nvCxnSpPr>
          <p:spPr>
            <a:xfrm>
              <a:off x="1392382" y="1690255"/>
              <a:ext cx="401782" cy="692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矩形 17"/>
            <p:cNvSpPr/>
            <p:nvPr/>
          </p:nvSpPr>
          <p:spPr>
            <a:xfrm>
              <a:off x="1717964" y="221673"/>
              <a:ext cx="1052945" cy="40830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zh-CN" sz="1050" kern="100">
                  <a:solidFill>
                    <a:srgbClr val="000000"/>
                  </a:solidFill>
                  <a:effectLst/>
                  <a:ea typeface="宋体" panose="02010600030101010101" pitchFamily="2" charset="-122"/>
                  <a:cs typeface="Times New Roman" panose="02020603050405020304" pitchFamily="18" charset="0"/>
                </a:rPr>
                <a:t>《古诗三首》</a:t>
              </a:r>
              <a:endParaRPr lang="zh-CN" sz="1050" kern="100">
                <a:effectLst/>
                <a:ea typeface="宋体" panose="02010600030101010101" pitchFamily="2" charset="-122"/>
                <a:cs typeface="Times New Roman" panose="02020603050405020304" pitchFamily="18" charset="0"/>
              </a:endParaRPr>
            </a:p>
            <a:p>
              <a:pPr algn="just"/>
              <a:r>
                <a:rPr lang="en-US" sz="1050" kern="100">
                  <a:effectLst/>
                  <a:ea typeface="宋体" panose="02010600030101010101" pitchFamily="2" charset="-122"/>
                  <a:cs typeface="Times New Roman" panose="02020603050405020304" pitchFamily="18" charset="0"/>
                </a:rPr>
                <a:t> </a:t>
              </a:r>
              <a:endParaRPr lang="zh-CN" sz="1050" kern="100">
                <a:effectLst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1766455" y="865909"/>
              <a:ext cx="1032163" cy="408305"/>
            </a:xfrm>
            <a:prstGeom prst="rect">
              <a:avLst/>
            </a:prstGeom>
            <a:noFill/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zh-CN" sz="1050" kern="100"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Times New Roman" panose="02020603050405020304" pitchFamily="18" charset="0"/>
                </a:rPr>
                <a:t>综合性学习</a:t>
              </a:r>
              <a:endParaRPr lang="zh-CN" sz="1050" kern="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1794164" y="1537855"/>
              <a:ext cx="1094509" cy="408709"/>
            </a:xfrm>
            <a:prstGeom prst="rect">
              <a:avLst/>
            </a:prstGeom>
            <a:noFill/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zh-CN" sz="1050" kern="100"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Times New Roman" panose="02020603050405020304" pitchFamily="18" charset="0"/>
                </a:rPr>
                <a:t>《纸的发明》</a:t>
              </a:r>
              <a:endParaRPr lang="zh-CN" sz="1050" kern="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1849582" y="2292927"/>
              <a:ext cx="948690" cy="325582"/>
            </a:xfrm>
            <a:prstGeom prst="rect">
              <a:avLst/>
            </a:prstGeom>
            <a:noFill/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zh-CN" sz="1050" kern="100"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Times New Roman" panose="02020603050405020304" pitchFamily="18" charset="0"/>
                </a:rPr>
                <a:t>《赵州桥》</a:t>
              </a:r>
              <a:endParaRPr lang="zh-CN" sz="1050" kern="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1143000" y="2923309"/>
              <a:ext cx="1565564" cy="277091"/>
            </a:xfrm>
            <a:prstGeom prst="rect">
              <a:avLst/>
            </a:prstGeom>
            <a:noFill/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en-US" altLang="zh-CN" sz="105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  <a:p>
              <a:pPr algn="ctr"/>
              <a:r>
                <a:rPr lang="zh-CN" sz="1050" kern="100" dirty="0"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Times New Roman" panose="02020603050405020304" pitchFamily="18" charset="0"/>
                </a:rPr>
                <a:t>《一幅名扬中外的画》</a:t>
              </a:r>
              <a:endParaRPr lang="zh-CN" sz="105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  <a:p>
              <a:pPr algn="just"/>
              <a:r>
                <a:rPr lang="en-US" sz="1050" kern="100" dirty="0"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Times New Roman" panose="02020603050405020304" pitchFamily="18" charset="0"/>
                </a:rPr>
                <a:t> </a:t>
              </a:r>
              <a:endParaRPr lang="zh-CN" sz="105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3" name="左大括号 22"/>
            <p:cNvSpPr/>
            <p:nvPr/>
          </p:nvSpPr>
          <p:spPr>
            <a:xfrm>
              <a:off x="2753591" y="83127"/>
              <a:ext cx="114300" cy="574560"/>
            </a:xfrm>
            <a:prstGeom prst="leftBrac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endParaRPr lang="zh-CN" altLang="en-US"/>
            </a:p>
          </p:txBody>
        </p:sp>
        <p:sp>
          <p:nvSpPr>
            <p:cNvPr id="24" name="矩形 23"/>
            <p:cNvSpPr/>
            <p:nvPr/>
          </p:nvSpPr>
          <p:spPr>
            <a:xfrm>
              <a:off x="2881746" y="0"/>
              <a:ext cx="1877060" cy="29094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zh-CN" sz="1050" kern="100">
                  <a:solidFill>
                    <a:srgbClr val="000000"/>
                  </a:solidFill>
                  <a:effectLst/>
                  <a:ea typeface="宋体" panose="02010600030101010101" pitchFamily="2" charset="-122"/>
                  <a:cs typeface="Times New Roman" panose="02020603050405020304" pitchFamily="18" charset="0"/>
                </a:rPr>
                <a:t>画一画：中华传统节日一览</a:t>
              </a:r>
              <a:r>
                <a:rPr lang="zh-CN" sz="1050" kern="100">
                  <a:effectLst/>
                  <a:ea typeface="宋体" panose="02010600030101010101" pitchFamily="2" charset="-122"/>
                  <a:cs typeface="Times New Roman" panose="02020603050405020304" pitchFamily="18" charset="0"/>
                </a:rPr>
                <a:t>表</a:t>
              </a:r>
              <a:endParaRPr lang="zh-CN" sz="1050" kern="100">
                <a:effectLst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2860964" y="422564"/>
              <a:ext cx="2565966" cy="297872"/>
            </a:xfrm>
            <a:prstGeom prst="rect">
              <a:avLst/>
            </a:prstGeom>
            <a:noFill/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zh-CN" sz="1050" kern="1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聊一聊：传统节日里的习俗大百科表</a:t>
              </a:r>
              <a:endParaRPr lang="zh-CN" sz="1050" kern="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6" name="左大括号 25"/>
            <p:cNvSpPr/>
            <p:nvPr/>
          </p:nvSpPr>
          <p:spPr>
            <a:xfrm>
              <a:off x="2795155" y="879764"/>
              <a:ext cx="113492" cy="498360"/>
            </a:xfrm>
            <a:prstGeom prst="leftBrace">
              <a:avLst/>
            </a:prstGeom>
            <a:noFill/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endParaRPr lang="zh-CN" altLang="en-US"/>
            </a:p>
          </p:txBody>
        </p:sp>
        <p:sp>
          <p:nvSpPr>
            <p:cNvPr id="27" name="矩形 26"/>
            <p:cNvSpPr/>
            <p:nvPr/>
          </p:nvSpPr>
          <p:spPr>
            <a:xfrm>
              <a:off x="2909455" y="810491"/>
              <a:ext cx="2359919" cy="270164"/>
            </a:xfrm>
            <a:prstGeom prst="rect">
              <a:avLst/>
            </a:prstGeom>
            <a:noFill/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zh-CN" sz="1050" kern="100"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查一查：了解传统节日的详细信息</a:t>
              </a:r>
              <a:endParaRPr lang="zh-CN" sz="1050" kern="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2923310" y="1143000"/>
              <a:ext cx="2719530" cy="284018"/>
            </a:xfrm>
            <a:prstGeom prst="rect">
              <a:avLst/>
            </a:prstGeom>
            <a:noFill/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zh-CN" sz="1050" kern="100"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Times New Roman" panose="02020603050405020304" pitchFamily="18" charset="0"/>
                </a:rPr>
                <a:t>享一享：将过传统节日时的快乐分享给更多人细信息</a:t>
              </a:r>
              <a:endParaRPr lang="zh-CN" sz="1050" kern="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9" name="左大括号 28"/>
            <p:cNvSpPr/>
            <p:nvPr/>
          </p:nvSpPr>
          <p:spPr>
            <a:xfrm>
              <a:off x="2885210" y="1510145"/>
              <a:ext cx="113492" cy="498360"/>
            </a:xfrm>
            <a:prstGeom prst="leftBrace">
              <a:avLst/>
            </a:prstGeom>
            <a:noFill/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3006437" y="1461655"/>
              <a:ext cx="1877060" cy="263236"/>
            </a:xfrm>
            <a:prstGeom prst="rect">
              <a:avLst/>
            </a:prstGeom>
            <a:noFill/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zh-CN" sz="1050" kern="100"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Times New Roman" panose="02020603050405020304" pitchFamily="18" charset="0"/>
                </a:rPr>
                <a:t>理一理：完成一张思维导图细信息</a:t>
              </a:r>
              <a:endParaRPr lang="zh-CN" sz="1050" kern="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>
              <a:off x="2992582" y="1808018"/>
              <a:ext cx="1877060" cy="304800"/>
            </a:xfrm>
            <a:prstGeom prst="rect">
              <a:avLst/>
            </a:prstGeom>
            <a:noFill/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zh-CN" sz="1050" kern="100"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我是发明代言人</a:t>
              </a:r>
              <a:endParaRPr lang="zh-CN" sz="1050" kern="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2" name="左大括号 31"/>
            <p:cNvSpPr/>
            <p:nvPr/>
          </p:nvSpPr>
          <p:spPr>
            <a:xfrm>
              <a:off x="2788228" y="2286000"/>
              <a:ext cx="113030" cy="497840"/>
            </a:xfrm>
            <a:prstGeom prst="leftBrace">
              <a:avLst/>
            </a:prstGeom>
            <a:noFill/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endParaRPr lang="zh-CN" altLang="en-US"/>
            </a:p>
          </p:txBody>
        </p:sp>
        <p:sp>
          <p:nvSpPr>
            <p:cNvPr id="33" name="矩形 32"/>
            <p:cNvSpPr/>
            <p:nvPr/>
          </p:nvSpPr>
          <p:spPr>
            <a:xfrm>
              <a:off x="2895600" y="2223655"/>
              <a:ext cx="3186546" cy="263236"/>
            </a:xfrm>
            <a:prstGeom prst="rect">
              <a:avLst/>
            </a:prstGeom>
            <a:noFill/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zh-CN" sz="1050" kern="100"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Times New Roman" panose="02020603050405020304" pitchFamily="18" charset="0"/>
                </a:rPr>
                <a:t>看一看国产动画片《赵州桥》</a:t>
              </a:r>
              <a:endParaRPr lang="zh-CN" sz="1050" kern="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4" name="矩形 33"/>
            <p:cNvSpPr/>
            <p:nvPr/>
          </p:nvSpPr>
          <p:spPr>
            <a:xfrm>
              <a:off x="2916382" y="2563091"/>
              <a:ext cx="3193473" cy="263236"/>
            </a:xfrm>
            <a:prstGeom prst="rect">
              <a:avLst/>
            </a:prstGeom>
            <a:noFill/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zh-CN" sz="1050" kern="100"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我是景区小导游：选择不同的方位向家人介绍赵州桥</a:t>
              </a:r>
              <a:endParaRPr lang="zh-CN" sz="1050" kern="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5" name="左大括号 34"/>
            <p:cNvSpPr/>
            <p:nvPr/>
          </p:nvSpPr>
          <p:spPr>
            <a:xfrm>
              <a:off x="2698173" y="2930236"/>
              <a:ext cx="135082" cy="407786"/>
            </a:xfrm>
            <a:prstGeom prst="leftBrace">
              <a:avLst/>
            </a:prstGeom>
            <a:noFill/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endParaRPr lang="zh-CN" altLang="en-US"/>
            </a:p>
          </p:txBody>
        </p:sp>
        <p:sp>
          <p:nvSpPr>
            <p:cNvPr id="36" name="矩形 35"/>
            <p:cNvSpPr/>
            <p:nvPr/>
          </p:nvSpPr>
          <p:spPr>
            <a:xfrm>
              <a:off x="2860964" y="2909455"/>
              <a:ext cx="3248891" cy="263236"/>
            </a:xfrm>
            <a:prstGeom prst="rect">
              <a:avLst/>
            </a:prstGeom>
            <a:noFill/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zh-CN" sz="1050" kern="100"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开个发布会：向到场家嘉宾（家人）介绍清明上河图</a:t>
              </a:r>
              <a:endParaRPr lang="zh-CN" sz="1050" kern="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2833255" y="3241964"/>
              <a:ext cx="3830782" cy="263236"/>
            </a:xfrm>
            <a:prstGeom prst="rect">
              <a:avLst/>
            </a:prstGeom>
            <a:noFill/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zh-CN" sz="1050" kern="100"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Times New Roman" panose="02020603050405020304" pitchFamily="18" charset="0"/>
                </a:rPr>
                <a:t>举办名画展：收集自己喜欢的中国名画，向小伙伴介绍它的美</a:t>
              </a:r>
              <a:endParaRPr lang="zh-CN" sz="1050" kern="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222510" y="859332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zh-CN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趣味性作业，“乐”中求知</a:t>
            </a:r>
            <a:endParaRPr lang="zh-CN" altLang="en-US" sz="28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grpSp>
        <p:nvGrpSpPr>
          <p:cNvPr id="8" name="组合 47"/>
          <p:cNvGrpSpPr/>
          <p:nvPr/>
        </p:nvGrpSpPr>
        <p:grpSpPr>
          <a:xfrm>
            <a:off x="3372629" y="1920630"/>
            <a:ext cx="217043" cy="237304"/>
            <a:chOff x="12327414" y="858402"/>
            <a:chExt cx="370336" cy="484095"/>
          </a:xfrm>
        </p:grpSpPr>
        <p:sp>
          <p:nvSpPr>
            <p:cNvPr id="9" name="Freeform 56"/>
            <p:cNvSpPr>
              <a:spLocks noEditPoints="1"/>
            </p:cNvSpPr>
            <p:nvPr/>
          </p:nvSpPr>
          <p:spPr>
            <a:xfrm>
              <a:off x="12327166" y="858819"/>
              <a:ext cx="192557" cy="483963"/>
            </a:xfrm>
            <a:custGeom>
              <a:avLst/>
              <a:gdLst/>
              <a:ahLst/>
              <a:cxnLst>
                <a:cxn ang="0">
                  <a:pos x="657787135" y="0"/>
                </a:cxn>
                <a:cxn ang="0">
                  <a:pos x="1083418855" y="197576323"/>
                </a:cxn>
                <a:cxn ang="0">
                  <a:pos x="1199499668" y="711268479"/>
                </a:cxn>
                <a:cxn ang="0">
                  <a:pos x="1199499668" y="2147483646"/>
                </a:cxn>
                <a:cxn ang="0">
                  <a:pos x="1044727321" y="2147483646"/>
                </a:cxn>
                <a:cxn ang="0">
                  <a:pos x="619095601" y="2147483646"/>
                </a:cxn>
                <a:cxn ang="0">
                  <a:pos x="77389279" y="2147483646"/>
                </a:cxn>
                <a:cxn ang="0">
                  <a:pos x="0" y="2147483646"/>
                </a:cxn>
                <a:cxn ang="0">
                  <a:pos x="0" y="829807988"/>
                </a:cxn>
                <a:cxn ang="0">
                  <a:pos x="116080813" y="237091588"/>
                </a:cxn>
                <a:cxn ang="0">
                  <a:pos x="657787135" y="0"/>
                </a:cxn>
                <a:cxn ang="0">
                  <a:pos x="619095601" y="2147483646"/>
                </a:cxn>
                <a:cxn ang="0">
                  <a:pos x="851257228" y="2147483646"/>
                </a:cxn>
                <a:cxn ang="0">
                  <a:pos x="851257228" y="671753214"/>
                </a:cxn>
                <a:cxn ang="0">
                  <a:pos x="619095601" y="276600568"/>
                </a:cxn>
                <a:cxn ang="0">
                  <a:pos x="348242440" y="671753214"/>
                </a:cxn>
                <a:cxn ang="0">
                  <a:pos x="348242440" y="790292723"/>
                </a:cxn>
                <a:cxn ang="0">
                  <a:pos x="348242440" y="908838517"/>
                </a:cxn>
                <a:cxn ang="0">
                  <a:pos x="348242440" y="1383015408"/>
                </a:cxn>
                <a:cxn ang="0">
                  <a:pos x="348242440" y="1896707564"/>
                </a:cxn>
                <a:cxn ang="0">
                  <a:pos x="348242440" y="2147483646"/>
                </a:cxn>
                <a:cxn ang="0">
                  <a:pos x="619095601" y="2147483646"/>
                </a:cxn>
              </a:cxnLst>
              <a:rect l="0" t="0" r="0" b="0"/>
              <a:pathLst>
                <a:path w="31" h="77">
                  <a:moveTo>
                    <a:pt x="17" y="0"/>
                  </a:moveTo>
                  <a:cubicBezTo>
                    <a:pt x="22" y="0"/>
                    <a:pt x="26" y="2"/>
                    <a:pt x="28" y="5"/>
                  </a:cubicBezTo>
                  <a:cubicBezTo>
                    <a:pt x="30" y="8"/>
                    <a:pt x="31" y="12"/>
                    <a:pt x="31" y="18"/>
                  </a:cubicBezTo>
                  <a:cubicBezTo>
                    <a:pt x="31" y="63"/>
                    <a:pt x="31" y="63"/>
                    <a:pt x="31" y="63"/>
                  </a:cubicBezTo>
                  <a:cubicBezTo>
                    <a:pt x="31" y="67"/>
                    <a:pt x="30" y="71"/>
                    <a:pt x="27" y="74"/>
                  </a:cubicBezTo>
                  <a:cubicBezTo>
                    <a:pt x="24" y="76"/>
                    <a:pt x="21" y="77"/>
                    <a:pt x="16" y="77"/>
                  </a:cubicBezTo>
                  <a:cubicBezTo>
                    <a:pt x="9" y="77"/>
                    <a:pt x="5" y="76"/>
                    <a:pt x="2" y="72"/>
                  </a:cubicBezTo>
                  <a:cubicBezTo>
                    <a:pt x="1" y="69"/>
                    <a:pt x="0" y="64"/>
                    <a:pt x="0" y="57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14"/>
                    <a:pt x="1" y="8"/>
                    <a:pt x="3" y="6"/>
                  </a:cubicBezTo>
                  <a:cubicBezTo>
                    <a:pt x="5" y="2"/>
                    <a:pt x="10" y="0"/>
                    <a:pt x="17" y="0"/>
                  </a:cubicBezTo>
                  <a:close/>
                  <a:moveTo>
                    <a:pt x="16" y="70"/>
                  </a:moveTo>
                  <a:cubicBezTo>
                    <a:pt x="20" y="70"/>
                    <a:pt x="22" y="66"/>
                    <a:pt x="22" y="59"/>
                  </a:cubicBezTo>
                  <a:cubicBezTo>
                    <a:pt x="22" y="17"/>
                    <a:pt x="22" y="17"/>
                    <a:pt x="22" y="17"/>
                  </a:cubicBezTo>
                  <a:cubicBezTo>
                    <a:pt x="22" y="10"/>
                    <a:pt x="20" y="7"/>
                    <a:pt x="16" y="7"/>
                  </a:cubicBezTo>
                  <a:cubicBezTo>
                    <a:pt x="11" y="7"/>
                    <a:pt x="9" y="11"/>
                    <a:pt x="9" y="17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35"/>
                    <a:pt x="9" y="35"/>
                    <a:pt x="9" y="35"/>
                  </a:cubicBezTo>
                  <a:cubicBezTo>
                    <a:pt x="9" y="48"/>
                    <a:pt x="9" y="48"/>
                    <a:pt x="9" y="48"/>
                  </a:cubicBezTo>
                  <a:cubicBezTo>
                    <a:pt x="9" y="59"/>
                    <a:pt x="9" y="59"/>
                    <a:pt x="9" y="59"/>
                  </a:cubicBezTo>
                  <a:cubicBezTo>
                    <a:pt x="9" y="66"/>
                    <a:pt x="11" y="70"/>
                    <a:pt x="16" y="70"/>
                  </a:cubicBez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1587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" name="Freeform 57"/>
            <p:cNvSpPr/>
            <p:nvPr/>
          </p:nvSpPr>
          <p:spPr>
            <a:xfrm>
              <a:off x="12583426" y="864685"/>
              <a:ext cx="114376" cy="478097"/>
            </a:xfrm>
            <a:custGeom>
              <a:avLst/>
              <a:gdLst/>
              <a:ahLst/>
              <a:cxnLst>
                <a:cxn ang="0">
                  <a:pos x="0" y="435948975"/>
                </a:cxn>
                <a:cxn ang="0">
                  <a:pos x="441701049" y="0"/>
                </a:cxn>
                <a:cxn ang="0">
                  <a:pos x="722786424" y="0"/>
                </a:cxn>
                <a:cxn ang="0">
                  <a:pos x="722786424" y="2147483646"/>
                </a:cxn>
                <a:cxn ang="0">
                  <a:pos x="321237704" y="2147483646"/>
                </a:cxn>
                <a:cxn ang="0">
                  <a:pos x="321237704" y="753009066"/>
                </a:cxn>
                <a:cxn ang="0">
                  <a:pos x="0" y="753009066"/>
                </a:cxn>
                <a:cxn ang="0">
                  <a:pos x="0" y="435948975"/>
                </a:cxn>
              </a:cxnLst>
              <a:rect l="0" t="0" r="0" b="0"/>
              <a:pathLst>
                <a:path w="18" h="76">
                  <a:moveTo>
                    <a:pt x="0" y="11"/>
                  </a:moveTo>
                  <a:cubicBezTo>
                    <a:pt x="7" y="10"/>
                    <a:pt x="10" y="7"/>
                    <a:pt x="11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76"/>
                    <a:pt x="18" y="76"/>
                    <a:pt x="18" y="76"/>
                  </a:cubicBezTo>
                  <a:cubicBezTo>
                    <a:pt x="8" y="76"/>
                    <a:pt x="8" y="76"/>
                    <a:pt x="8" y="76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0" y="19"/>
                    <a:pt x="0" y="19"/>
                    <a:pt x="0" y="19"/>
                  </a:cubicBezTo>
                  <a:lnTo>
                    <a:pt x="0" y="11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1587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1" name="组合 27"/>
          <p:cNvGrpSpPr/>
          <p:nvPr/>
        </p:nvGrpSpPr>
        <p:grpSpPr>
          <a:xfrm>
            <a:off x="3175365" y="859332"/>
            <a:ext cx="913082" cy="681146"/>
            <a:chOff x="5226114" y="3278100"/>
            <a:chExt cx="1202036" cy="1044679"/>
          </a:xfrm>
        </p:grpSpPr>
        <p:sp>
          <p:nvSpPr>
            <p:cNvPr id="12" name="Freeform 5"/>
            <p:cNvSpPr/>
            <p:nvPr/>
          </p:nvSpPr>
          <p:spPr bwMode="auto">
            <a:xfrm>
              <a:off x="5226114" y="3278100"/>
              <a:ext cx="1202036" cy="1044679"/>
            </a:xfrm>
            <a:custGeom>
              <a:avLst/>
              <a:gdLst>
                <a:gd name="T0" fmla="*/ 365 w 1306"/>
                <a:gd name="T1" fmla="*/ 1149 h 1149"/>
                <a:gd name="T2" fmla="*/ 300 w 1306"/>
                <a:gd name="T3" fmla="*/ 1111 h 1149"/>
                <a:gd name="T4" fmla="*/ 12 w 1306"/>
                <a:gd name="T5" fmla="*/ 613 h 1149"/>
                <a:gd name="T6" fmla="*/ 12 w 1306"/>
                <a:gd name="T7" fmla="*/ 537 h 1149"/>
                <a:gd name="T8" fmla="*/ 300 w 1306"/>
                <a:gd name="T9" fmla="*/ 38 h 1149"/>
                <a:gd name="T10" fmla="*/ 365 w 1306"/>
                <a:gd name="T11" fmla="*/ 0 h 1149"/>
                <a:gd name="T12" fmla="*/ 941 w 1306"/>
                <a:gd name="T13" fmla="*/ 0 h 1149"/>
                <a:gd name="T14" fmla="*/ 1006 w 1306"/>
                <a:gd name="T15" fmla="*/ 38 h 1149"/>
                <a:gd name="T16" fmla="*/ 1294 w 1306"/>
                <a:gd name="T17" fmla="*/ 537 h 1149"/>
                <a:gd name="T18" fmla="*/ 1294 w 1306"/>
                <a:gd name="T19" fmla="*/ 613 h 1149"/>
                <a:gd name="T20" fmla="*/ 1006 w 1306"/>
                <a:gd name="T21" fmla="*/ 1111 h 1149"/>
                <a:gd name="T22" fmla="*/ 941 w 1306"/>
                <a:gd name="T23" fmla="*/ 1149 h 1149"/>
                <a:gd name="T24" fmla="*/ 365 w 1306"/>
                <a:gd name="T25" fmla="*/ 1149 h 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06" h="1149">
                  <a:moveTo>
                    <a:pt x="365" y="1149"/>
                  </a:moveTo>
                  <a:cubicBezTo>
                    <a:pt x="341" y="1149"/>
                    <a:pt x="312" y="1132"/>
                    <a:pt x="300" y="1111"/>
                  </a:cubicBezTo>
                  <a:cubicBezTo>
                    <a:pt x="12" y="613"/>
                    <a:pt x="12" y="613"/>
                    <a:pt x="12" y="613"/>
                  </a:cubicBezTo>
                  <a:cubicBezTo>
                    <a:pt x="0" y="592"/>
                    <a:pt x="0" y="558"/>
                    <a:pt x="12" y="537"/>
                  </a:cubicBezTo>
                  <a:cubicBezTo>
                    <a:pt x="300" y="38"/>
                    <a:pt x="300" y="38"/>
                    <a:pt x="300" y="38"/>
                  </a:cubicBezTo>
                  <a:cubicBezTo>
                    <a:pt x="312" y="17"/>
                    <a:pt x="341" y="0"/>
                    <a:pt x="365" y="0"/>
                  </a:cubicBezTo>
                  <a:cubicBezTo>
                    <a:pt x="941" y="0"/>
                    <a:pt x="941" y="0"/>
                    <a:pt x="941" y="0"/>
                  </a:cubicBezTo>
                  <a:cubicBezTo>
                    <a:pt x="965" y="0"/>
                    <a:pt x="994" y="17"/>
                    <a:pt x="1006" y="38"/>
                  </a:cubicBezTo>
                  <a:cubicBezTo>
                    <a:pt x="1294" y="537"/>
                    <a:pt x="1294" y="537"/>
                    <a:pt x="1294" y="537"/>
                  </a:cubicBezTo>
                  <a:cubicBezTo>
                    <a:pt x="1306" y="558"/>
                    <a:pt x="1306" y="592"/>
                    <a:pt x="1294" y="613"/>
                  </a:cubicBezTo>
                  <a:cubicBezTo>
                    <a:pt x="1006" y="1111"/>
                    <a:pt x="1006" y="1111"/>
                    <a:pt x="1006" y="1111"/>
                  </a:cubicBezTo>
                  <a:cubicBezTo>
                    <a:pt x="994" y="1132"/>
                    <a:pt x="965" y="1149"/>
                    <a:pt x="941" y="1149"/>
                  </a:cubicBezTo>
                  <a:lnTo>
                    <a:pt x="365" y="1149"/>
                  </a:lnTo>
                  <a:close/>
                </a:path>
              </a:pathLst>
            </a:custGeom>
            <a:solidFill>
              <a:srgbClr val="A1B9A5"/>
            </a:soli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585" tIns="36293" rIns="72585" bIns="36293"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799B7F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13" name="组合 55"/>
            <p:cNvGrpSpPr/>
            <p:nvPr/>
          </p:nvGrpSpPr>
          <p:grpSpPr>
            <a:xfrm>
              <a:off x="5640688" y="3590456"/>
              <a:ext cx="335663" cy="381036"/>
              <a:chOff x="5405438" y="6815138"/>
              <a:chExt cx="252413" cy="290513"/>
            </a:xfrm>
          </p:grpSpPr>
          <p:sp>
            <p:nvSpPr>
              <p:cNvPr id="14" name="Freeform 62"/>
              <p:cNvSpPr>
                <a:spLocks noEditPoints="1"/>
              </p:cNvSpPr>
              <p:nvPr/>
            </p:nvSpPr>
            <p:spPr>
              <a:xfrm>
                <a:off x="5405110" y="6815497"/>
                <a:ext cx="117109" cy="290434"/>
              </a:xfrm>
              <a:custGeom>
                <a:avLst/>
                <a:gdLst/>
                <a:ahLst/>
                <a:cxnLst>
                  <a:cxn ang="0">
                    <a:pos x="243367613" y="0"/>
                  </a:cxn>
                  <a:cxn ang="0">
                    <a:pos x="415155183" y="71152558"/>
                  </a:cxn>
                  <a:cxn ang="0">
                    <a:pos x="443786444" y="256155244"/>
                  </a:cxn>
                  <a:cxn ang="0">
                    <a:pos x="443786444" y="882315861"/>
                  </a:cxn>
                  <a:cxn ang="0">
                    <a:pos x="386523921" y="1038852243"/>
                  </a:cxn>
                  <a:cxn ang="0">
                    <a:pos x="229050093" y="1095777307"/>
                  </a:cxn>
                  <a:cxn ang="0">
                    <a:pos x="42948781" y="1024624749"/>
                  </a:cxn>
                  <a:cxn ang="0">
                    <a:pos x="0" y="796928265"/>
                  </a:cxn>
                  <a:cxn ang="0">
                    <a:pos x="0" y="298849042"/>
                  </a:cxn>
                  <a:cxn ang="0">
                    <a:pos x="42948781" y="71152558"/>
                  </a:cxn>
                  <a:cxn ang="0">
                    <a:pos x="243367613" y="0"/>
                  </a:cxn>
                  <a:cxn ang="0">
                    <a:pos x="229050093" y="996162217"/>
                  </a:cxn>
                  <a:cxn ang="0">
                    <a:pos x="329261398" y="839622063"/>
                  </a:cxn>
                  <a:cxn ang="0">
                    <a:pos x="329261398" y="241923978"/>
                  </a:cxn>
                  <a:cxn ang="0">
                    <a:pos x="229050093" y="99615090"/>
                  </a:cxn>
                  <a:cxn ang="0">
                    <a:pos x="128842566" y="241923978"/>
                  </a:cxn>
                  <a:cxn ang="0">
                    <a:pos x="128842566" y="284617776"/>
                  </a:cxn>
                  <a:cxn ang="0">
                    <a:pos x="128842566" y="327311574"/>
                  </a:cxn>
                  <a:cxn ang="0">
                    <a:pos x="128842566" y="498079223"/>
                  </a:cxn>
                  <a:cxn ang="0">
                    <a:pos x="128842566" y="683081909"/>
                  </a:cxn>
                  <a:cxn ang="0">
                    <a:pos x="128842566" y="839622063"/>
                  </a:cxn>
                  <a:cxn ang="0">
                    <a:pos x="229050093" y="996162217"/>
                  </a:cxn>
                </a:cxnLst>
                <a:rect l="0" t="0" r="0" b="0"/>
                <a:pathLst>
                  <a:path w="31" h="77">
                    <a:moveTo>
                      <a:pt x="17" y="0"/>
                    </a:moveTo>
                    <a:cubicBezTo>
                      <a:pt x="22" y="0"/>
                      <a:pt x="26" y="2"/>
                      <a:pt x="29" y="5"/>
                    </a:cubicBezTo>
                    <a:cubicBezTo>
                      <a:pt x="30" y="8"/>
                      <a:pt x="31" y="12"/>
                      <a:pt x="31" y="18"/>
                    </a:cubicBezTo>
                    <a:cubicBezTo>
                      <a:pt x="31" y="62"/>
                      <a:pt x="31" y="62"/>
                      <a:pt x="31" y="62"/>
                    </a:cubicBezTo>
                    <a:cubicBezTo>
                      <a:pt x="31" y="67"/>
                      <a:pt x="30" y="71"/>
                      <a:pt x="27" y="73"/>
                    </a:cubicBezTo>
                    <a:cubicBezTo>
                      <a:pt x="25" y="76"/>
                      <a:pt x="21" y="77"/>
                      <a:pt x="16" y="77"/>
                    </a:cubicBezTo>
                    <a:cubicBezTo>
                      <a:pt x="10" y="77"/>
                      <a:pt x="5" y="75"/>
                      <a:pt x="3" y="72"/>
                    </a:cubicBezTo>
                    <a:cubicBezTo>
                      <a:pt x="1" y="69"/>
                      <a:pt x="0" y="64"/>
                      <a:pt x="0" y="56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14"/>
                      <a:pt x="1" y="8"/>
                      <a:pt x="3" y="5"/>
                    </a:cubicBezTo>
                    <a:cubicBezTo>
                      <a:pt x="5" y="2"/>
                      <a:pt x="10" y="0"/>
                      <a:pt x="17" y="0"/>
                    </a:cubicBezTo>
                    <a:close/>
                    <a:moveTo>
                      <a:pt x="16" y="70"/>
                    </a:moveTo>
                    <a:cubicBezTo>
                      <a:pt x="20" y="70"/>
                      <a:pt x="23" y="66"/>
                      <a:pt x="23" y="59"/>
                    </a:cubicBezTo>
                    <a:cubicBezTo>
                      <a:pt x="23" y="17"/>
                      <a:pt x="23" y="17"/>
                      <a:pt x="23" y="17"/>
                    </a:cubicBezTo>
                    <a:cubicBezTo>
                      <a:pt x="23" y="10"/>
                      <a:pt x="20" y="7"/>
                      <a:pt x="16" y="7"/>
                    </a:cubicBezTo>
                    <a:cubicBezTo>
                      <a:pt x="12" y="7"/>
                      <a:pt x="9" y="10"/>
                      <a:pt x="9" y="17"/>
                    </a:cubicBezTo>
                    <a:cubicBezTo>
                      <a:pt x="9" y="20"/>
                      <a:pt x="9" y="20"/>
                      <a:pt x="9" y="20"/>
                    </a:cubicBezTo>
                    <a:cubicBezTo>
                      <a:pt x="9" y="23"/>
                      <a:pt x="9" y="23"/>
                      <a:pt x="9" y="23"/>
                    </a:cubicBezTo>
                    <a:cubicBezTo>
                      <a:pt x="9" y="35"/>
                      <a:pt x="9" y="35"/>
                      <a:pt x="9" y="35"/>
                    </a:cubicBezTo>
                    <a:cubicBezTo>
                      <a:pt x="9" y="48"/>
                      <a:pt x="9" y="48"/>
                      <a:pt x="9" y="48"/>
                    </a:cubicBezTo>
                    <a:cubicBezTo>
                      <a:pt x="9" y="59"/>
                      <a:pt x="9" y="59"/>
                      <a:pt x="9" y="59"/>
                    </a:cubicBezTo>
                    <a:cubicBezTo>
                      <a:pt x="9" y="66"/>
                      <a:pt x="12" y="70"/>
                      <a:pt x="16" y="70"/>
                    </a:cubicBezTo>
                    <a:close/>
                  </a:path>
                </a:pathLst>
              </a:custGeom>
              <a:solidFill>
                <a:srgbClr val="FFFFFF">
                  <a:alpha val="100000"/>
                </a:srgbClr>
              </a:solidFill>
              <a:ln w="1587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" name="Freeform 63"/>
              <p:cNvSpPr/>
              <p:nvPr/>
            </p:nvSpPr>
            <p:spPr>
              <a:xfrm>
                <a:off x="5544773" y="6815497"/>
                <a:ext cx="112772" cy="290434"/>
              </a:xfrm>
              <a:custGeom>
                <a:avLst/>
                <a:gdLst/>
                <a:ahLst/>
                <a:cxnLst>
                  <a:cxn ang="0">
                    <a:pos x="127109080" y="768465733"/>
                  </a:cxn>
                  <a:cxn ang="0">
                    <a:pos x="127109080" y="882315861"/>
                  </a:cxn>
                  <a:cxn ang="0">
                    <a:pos x="141231894" y="967699685"/>
                  </a:cxn>
                  <a:cxn ang="0">
                    <a:pos x="225972534" y="996162217"/>
                  </a:cxn>
                  <a:cxn ang="0">
                    <a:pos x="296586601" y="925005887"/>
                  </a:cxn>
                  <a:cxn ang="0">
                    <a:pos x="296586601" y="825390797"/>
                  </a:cxn>
                  <a:cxn ang="0">
                    <a:pos x="296586601" y="740006973"/>
                  </a:cxn>
                  <a:cxn ang="0">
                    <a:pos x="282463787" y="611929351"/>
                  </a:cxn>
                  <a:cxn ang="0">
                    <a:pos x="169477521" y="555004287"/>
                  </a:cxn>
                  <a:cxn ang="0">
                    <a:pos x="141231894" y="555004287"/>
                  </a:cxn>
                  <a:cxn ang="0">
                    <a:pos x="98863453" y="569235553"/>
                  </a:cxn>
                  <a:cxn ang="0">
                    <a:pos x="98863453" y="441157930"/>
                  </a:cxn>
                  <a:cxn ang="0">
                    <a:pos x="127109080" y="441157930"/>
                  </a:cxn>
                  <a:cxn ang="0">
                    <a:pos x="268340974" y="313080308"/>
                  </a:cxn>
                  <a:cxn ang="0">
                    <a:pos x="268340974" y="199233952"/>
                  </a:cxn>
                  <a:cxn ang="0">
                    <a:pos x="197723148" y="99615090"/>
                  </a:cxn>
                  <a:cxn ang="0">
                    <a:pos x="127109080" y="213461446"/>
                  </a:cxn>
                  <a:cxn ang="0">
                    <a:pos x="127109080" y="241923978"/>
                  </a:cxn>
                  <a:cxn ang="0">
                    <a:pos x="127109080" y="270386510"/>
                  </a:cxn>
                  <a:cxn ang="0">
                    <a:pos x="0" y="270386510"/>
                  </a:cxn>
                  <a:cxn ang="0">
                    <a:pos x="0" y="170771420"/>
                  </a:cxn>
                  <a:cxn ang="0">
                    <a:pos x="211849720" y="0"/>
                  </a:cxn>
                  <a:cxn ang="0">
                    <a:pos x="409572868" y="185002686"/>
                  </a:cxn>
                  <a:cxn ang="0">
                    <a:pos x="409572868" y="241923978"/>
                  </a:cxn>
                  <a:cxn ang="0">
                    <a:pos x="409572868" y="284617776"/>
                  </a:cxn>
                  <a:cxn ang="0">
                    <a:pos x="310709414" y="483847957"/>
                  </a:cxn>
                  <a:cxn ang="0">
                    <a:pos x="395450054" y="555004287"/>
                  </a:cxn>
                  <a:cxn ang="0">
                    <a:pos x="423695681" y="683081909"/>
                  </a:cxn>
                  <a:cxn ang="0">
                    <a:pos x="423695681" y="910774621"/>
                  </a:cxn>
                  <a:cxn ang="0">
                    <a:pos x="197723148" y="1095777307"/>
                  </a:cxn>
                  <a:cxn ang="0">
                    <a:pos x="0" y="910774621"/>
                  </a:cxn>
                  <a:cxn ang="0">
                    <a:pos x="0" y="768465733"/>
                  </a:cxn>
                  <a:cxn ang="0">
                    <a:pos x="127109080" y="768465733"/>
                  </a:cxn>
                </a:cxnLst>
                <a:rect l="0" t="0" r="0" b="0"/>
                <a:pathLst>
                  <a:path w="30" h="77">
                    <a:moveTo>
                      <a:pt x="9" y="54"/>
                    </a:moveTo>
                    <a:cubicBezTo>
                      <a:pt x="9" y="62"/>
                      <a:pt x="9" y="62"/>
                      <a:pt x="9" y="62"/>
                    </a:cubicBezTo>
                    <a:cubicBezTo>
                      <a:pt x="9" y="65"/>
                      <a:pt x="9" y="67"/>
                      <a:pt x="10" y="68"/>
                    </a:cubicBezTo>
                    <a:cubicBezTo>
                      <a:pt x="11" y="69"/>
                      <a:pt x="13" y="70"/>
                      <a:pt x="16" y="70"/>
                    </a:cubicBezTo>
                    <a:cubicBezTo>
                      <a:pt x="18" y="70"/>
                      <a:pt x="20" y="68"/>
                      <a:pt x="21" y="65"/>
                    </a:cubicBezTo>
                    <a:cubicBezTo>
                      <a:pt x="21" y="64"/>
                      <a:pt x="21" y="62"/>
                      <a:pt x="21" y="58"/>
                    </a:cubicBezTo>
                    <a:cubicBezTo>
                      <a:pt x="21" y="52"/>
                      <a:pt x="21" y="52"/>
                      <a:pt x="21" y="52"/>
                    </a:cubicBezTo>
                    <a:cubicBezTo>
                      <a:pt x="21" y="48"/>
                      <a:pt x="21" y="45"/>
                      <a:pt x="20" y="43"/>
                    </a:cubicBezTo>
                    <a:cubicBezTo>
                      <a:pt x="18" y="41"/>
                      <a:pt x="16" y="39"/>
                      <a:pt x="12" y="39"/>
                    </a:cubicBezTo>
                    <a:cubicBezTo>
                      <a:pt x="11" y="39"/>
                      <a:pt x="11" y="39"/>
                      <a:pt x="10" y="39"/>
                    </a:cubicBezTo>
                    <a:cubicBezTo>
                      <a:pt x="9" y="39"/>
                      <a:pt x="8" y="40"/>
                      <a:pt x="7" y="40"/>
                    </a:cubicBezTo>
                    <a:cubicBezTo>
                      <a:pt x="7" y="31"/>
                      <a:pt x="7" y="31"/>
                      <a:pt x="7" y="31"/>
                    </a:cubicBezTo>
                    <a:cubicBezTo>
                      <a:pt x="9" y="31"/>
                      <a:pt x="9" y="31"/>
                      <a:pt x="9" y="31"/>
                    </a:cubicBezTo>
                    <a:cubicBezTo>
                      <a:pt x="16" y="31"/>
                      <a:pt x="19" y="28"/>
                      <a:pt x="19" y="22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9" y="9"/>
                      <a:pt x="18" y="7"/>
                      <a:pt x="14" y="7"/>
                    </a:cubicBezTo>
                    <a:cubicBezTo>
                      <a:pt x="11" y="7"/>
                      <a:pt x="9" y="10"/>
                      <a:pt x="9" y="15"/>
                    </a:cubicBezTo>
                    <a:cubicBezTo>
                      <a:pt x="9" y="17"/>
                      <a:pt x="9" y="17"/>
                      <a:pt x="9" y="17"/>
                    </a:cubicBezTo>
                    <a:cubicBezTo>
                      <a:pt x="9" y="19"/>
                      <a:pt x="9" y="19"/>
                      <a:pt x="9" y="19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4"/>
                      <a:pt x="5" y="0"/>
                      <a:pt x="15" y="0"/>
                    </a:cubicBezTo>
                    <a:cubicBezTo>
                      <a:pt x="24" y="0"/>
                      <a:pt x="29" y="4"/>
                      <a:pt x="29" y="13"/>
                    </a:cubicBezTo>
                    <a:cubicBezTo>
                      <a:pt x="29" y="17"/>
                      <a:pt x="29" y="17"/>
                      <a:pt x="29" y="17"/>
                    </a:cubicBezTo>
                    <a:cubicBezTo>
                      <a:pt x="29" y="20"/>
                      <a:pt x="29" y="20"/>
                      <a:pt x="29" y="20"/>
                    </a:cubicBezTo>
                    <a:cubicBezTo>
                      <a:pt x="29" y="27"/>
                      <a:pt x="26" y="31"/>
                      <a:pt x="22" y="34"/>
                    </a:cubicBezTo>
                    <a:cubicBezTo>
                      <a:pt x="25" y="35"/>
                      <a:pt x="27" y="36"/>
                      <a:pt x="28" y="39"/>
                    </a:cubicBezTo>
                    <a:cubicBezTo>
                      <a:pt x="29" y="41"/>
                      <a:pt x="30" y="44"/>
                      <a:pt x="30" y="48"/>
                    </a:cubicBezTo>
                    <a:cubicBezTo>
                      <a:pt x="30" y="64"/>
                      <a:pt x="30" y="64"/>
                      <a:pt x="30" y="64"/>
                    </a:cubicBezTo>
                    <a:cubicBezTo>
                      <a:pt x="30" y="73"/>
                      <a:pt x="25" y="77"/>
                      <a:pt x="14" y="77"/>
                    </a:cubicBezTo>
                    <a:cubicBezTo>
                      <a:pt x="5" y="77"/>
                      <a:pt x="0" y="73"/>
                      <a:pt x="0" y="64"/>
                    </a:cubicBezTo>
                    <a:cubicBezTo>
                      <a:pt x="0" y="54"/>
                      <a:pt x="0" y="54"/>
                      <a:pt x="0" y="54"/>
                    </a:cubicBezTo>
                    <a:lnTo>
                      <a:pt x="9" y="54"/>
                    </a:lnTo>
                    <a:close/>
                  </a:path>
                </a:pathLst>
              </a:custGeom>
              <a:solidFill>
                <a:srgbClr val="FFFFFF">
                  <a:alpha val="100000"/>
                </a:srgbClr>
              </a:solidFill>
              <a:ln w="1587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17" name="文本框 16"/>
          <p:cNvSpPr txBox="1"/>
          <p:nvPr/>
        </p:nvSpPr>
        <p:spPr>
          <a:xfrm>
            <a:off x="3013440" y="2352198"/>
            <a:ext cx="710211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   </a:t>
            </a:r>
            <a:r>
              <a:rPr lang="zh-CN" altLang="zh-CN" sz="24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在教学《蟋蟀的住宅》后，结合单元目标，为锻炼学生的观察能力、想象及语言组织能力，我让学生在户外找找蚂蚁或者其它动物的洞穴进行探究，经过资料收集，用画一画、造一造、说一说或者日记的方法进行观察训练，学生兴趣浓，效果良好。</a:t>
            </a:r>
            <a:endParaRPr lang="zh-CN" altLang="en-US" sz="24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667000" y="1732300"/>
            <a:ext cx="809625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   </a:t>
            </a:r>
            <a:r>
              <a:rPr lang="zh-CN" altLang="zh-CN" sz="24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单元主题性作业将教材与生活紧密相连，学生的学习乐趣和学习效率得到了提高。学生完成主题性作业的过程就是学生思维进阶的过程，学生的思考与探究的能力的到了培养，学习与生活的趣味性增强。除此之外，老师通过主题性作业的设计也真正将学生、教材与生活进行了串联，让语文学科发挥真正的工具作用，从而使学生的语文素养得到提高。</a:t>
            </a:r>
            <a:endParaRPr lang="zh-CN" altLang="en-US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324475" y="2505670"/>
            <a:ext cx="28003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dirty="0"/>
              <a:t>谢谢！</a:t>
            </a:r>
            <a:endParaRPr lang="zh-CN" altLang="en-US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375910" y="430530"/>
            <a:ext cx="2454275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800" dirty="0">
                <a:solidFill>
                  <a:schemeClr val="accent4">
                    <a:lumMod val="75000"/>
                  </a:schemeClr>
                </a:solidFill>
                <a:latin typeface="汉仪行楷简" panose="02010609000101010101" charset="-122"/>
                <a:ea typeface="汉仪行楷简" panose="02010609000101010101" charset="-122"/>
              </a:rPr>
              <a:t>目录</a:t>
            </a:r>
            <a:endParaRPr lang="zh-CN" altLang="en-US" sz="8800" dirty="0">
              <a:solidFill>
                <a:schemeClr val="accent4">
                  <a:lumMod val="75000"/>
                </a:schemeClr>
              </a:solidFill>
              <a:latin typeface="汉仪行楷简" panose="02010609000101010101" charset="-122"/>
              <a:ea typeface="汉仪行楷简" panose="02010609000101010101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122930" y="2255668"/>
            <a:ext cx="728980" cy="5362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 dirty="0">
                <a:solidFill>
                  <a:schemeClr val="accent4">
                    <a:lumMod val="75000"/>
                  </a:schemeClr>
                </a:solidFill>
                <a:latin typeface="汉仪魏碑繁" panose="02010609000101010101" charset="-122"/>
                <a:ea typeface="汉仪魏碑繁" panose="02010609000101010101" charset="-122"/>
              </a:rPr>
              <a:t>壹</a:t>
            </a:r>
            <a:endParaRPr lang="zh-CN" altLang="en-US" sz="4000" dirty="0">
              <a:solidFill>
                <a:schemeClr val="accent4">
                  <a:lumMod val="75000"/>
                </a:schemeClr>
              </a:solidFill>
              <a:latin typeface="汉仪魏碑繁" panose="02010609000101010101" charset="-122"/>
              <a:ea typeface="汉仪魏碑繁" panose="02010609000101010101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122930" y="3698530"/>
            <a:ext cx="705485" cy="6362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 dirty="0">
                <a:solidFill>
                  <a:schemeClr val="accent4">
                    <a:lumMod val="75000"/>
                  </a:schemeClr>
                </a:solidFill>
                <a:ea typeface="汉仪魏碑繁" panose="02010609000101010101" charset="-122"/>
              </a:rPr>
              <a:t>贰</a:t>
            </a:r>
            <a:endParaRPr lang="zh-CN" altLang="en-US" sz="4000" dirty="0">
              <a:solidFill>
                <a:schemeClr val="accent4">
                  <a:lumMod val="75000"/>
                </a:schemeClr>
              </a:solidFill>
              <a:ea typeface="汉仪魏碑繁" panose="02010609000101010101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371975" y="2255668"/>
            <a:ext cx="6078220" cy="709295"/>
          </a:xfrm>
          <a:prstGeom prst="rect">
            <a:avLst/>
          </a:prstGeom>
          <a:noFill/>
          <a:ln>
            <a:solidFill>
              <a:schemeClr val="tx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5B5967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705985" y="2420420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zh-CN" sz="2000" b="1" dirty="0">
                <a:solidFill>
                  <a:schemeClr val="accent4">
                    <a:lumMod val="75000"/>
                  </a:schemeClr>
                </a:solidFill>
                <a:effectLst/>
                <a:ea typeface="宋体" panose="02010600030101010101" pitchFamily="2" charset="-122"/>
                <a:cs typeface="Times New Roman" panose="02020603050405020304" pitchFamily="18" charset="0"/>
              </a:rPr>
              <a:t>小学语文“非主题性“作业存在的问题及原因分析</a:t>
            </a:r>
            <a:endParaRPr lang="zh-CN" altLang="en-US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553585" y="3726787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zh-CN" sz="2000" b="1" dirty="0">
                <a:solidFill>
                  <a:schemeClr val="accent4">
                    <a:lumMod val="75000"/>
                  </a:schemeClr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中年级主题性作业设计的实践与探索</a:t>
            </a:r>
            <a:endParaRPr lang="zh-CN" altLang="en-US" sz="2000" b="1" dirty="0">
              <a:solidFill>
                <a:schemeClr val="accent4">
                  <a:lumMod val="75000"/>
                </a:schemeClr>
              </a:solidFill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371975" y="3625505"/>
            <a:ext cx="6078220" cy="70929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5B5967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628899" y="1203275"/>
            <a:ext cx="8067675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kern="100" dirty="0"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zh-CN" sz="2800" kern="100" dirty="0">
                <a:latin typeface="楷体" panose="02010609060101010101" pitchFamily="49" charset="-122"/>
                <a:ea typeface="楷体" panose="02010609060101010101" pitchFamily="49" charset="-122"/>
              </a:rPr>
              <a:t>作业是语文教学活动必不可少的环节，不仅是对课堂效果的巩固和延伸，也是拓展学生学识、提高学生综合能力的重要途径。</a:t>
            </a:r>
            <a:r>
              <a:rPr lang="en-US" altLang="zh-CN" sz="2800" kern="100" dirty="0">
                <a:latin typeface="楷体" panose="02010609060101010101" pitchFamily="49" charset="-122"/>
                <a:ea typeface="楷体" panose="02010609060101010101" pitchFamily="49" charset="-122"/>
              </a:rPr>
              <a:t>2021</a:t>
            </a:r>
            <a:r>
              <a:rPr lang="zh-CN" altLang="zh-CN" sz="2800" kern="100" dirty="0">
                <a:latin typeface="楷体" panose="02010609060101010101" pitchFamily="49" charset="-122"/>
                <a:ea typeface="楷体" panose="02010609060101010101" pitchFamily="49" charset="-122"/>
              </a:rPr>
              <a:t>年</a:t>
            </a:r>
            <a:r>
              <a:rPr lang="en-US" altLang="zh-CN" sz="2800" kern="100" dirty="0">
                <a:latin typeface="楷体" panose="02010609060101010101" pitchFamily="49" charset="-122"/>
                <a:ea typeface="楷体" panose="02010609060101010101" pitchFamily="49" charset="-122"/>
              </a:rPr>
              <a:t>7</a:t>
            </a:r>
            <a:r>
              <a:rPr lang="zh-CN" altLang="zh-CN" sz="2800" kern="100" dirty="0">
                <a:latin typeface="楷体" panose="02010609060101010101" pitchFamily="49" charset="-122"/>
                <a:ea typeface="楷体" panose="02010609060101010101" pitchFamily="49" charset="-122"/>
              </a:rPr>
              <a:t>月</a:t>
            </a:r>
            <a:r>
              <a:rPr lang="en-US" altLang="zh-CN" sz="2800" kern="100" dirty="0">
                <a:latin typeface="楷体" panose="02010609060101010101" pitchFamily="49" charset="-122"/>
                <a:ea typeface="楷体" panose="02010609060101010101" pitchFamily="49" charset="-122"/>
              </a:rPr>
              <a:t>24</a:t>
            </a:r>
            <a:r>
              <a:rPr lang="zh-CN" altLang="zh-CN" sz="2800" kern="100" dirty="0">
                <a:latin typeface="楷体" panose="02010609060101010101" pitchFamily="49" charset="-122"/>
                <a:ea typeface="楷体" panose="02010609060101010101" pitchFamily="49" charset="-122"/>
              </a:rPr>
              <a:t>日，国家出台了“双减”政策。双减政策的提出，可以减轻学生的课业负担，提高学生的学习效率。但如何使优化作业设计并与教学目标紧密结合，让作业真正成为课堂教学和学生学习的辅助，成为了一线教师重点需要突破的难题。针对此，</a:t>
            </a:r>
            <a:r>
              <a:rPr lang="zh-CN" altLang="en-US" sz="2800" kern="100" dirty="0">
                <a:latin typeface="楷体" panose="02010609060101010101" pitchFamily="49" charset="-122"/>
                <a:ea typeface="楷体" panose="02010609060101010101" pitchFamily="49" charset="-122"/>
              </a:rPr>
              <a:t>我</a:t>
            </a:r>
            <a:r>
              <a:rPr lang="zh-CN" altLang="zh-CN" sz="2800" kern="100" dirty="0">
                <a:latin typeface="楷体" panose="02010609060101010101" pitchFamily="49" charset="-122"/>
                <a:ea typeface="楷体" panose="02010609060101010101" pitchFamily="49" charset="-122"/>
              </a:rPr>
              <a:t>对小学中年级主题性作业设计展开了实践、探索与研究。</a:t>
            </a:r>
            <a:endParaRPr lang="zh-CN" altLang="en-US" sz="2800" kern="1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85925" y="700310"/>
            <a:ext cx="10028237" cy="976090"/>
          </a:xfrm>
        </p:spPr>
        <p:txBody>
          <a:bodyPr>
            <a:noAutofit/>
          </a:bodyPr>
          <a:lstStyle/>
          <a:p>
            <a:r>
              <a:rPr lang="zh-CN" altLang="zh-CN" sz="3200" b="1" kern="1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一．小学语文“非主题性“作业存在的问题及原因分析</a:t>
            </a:r>
            <a:br>
              <a:rPr lang="zh-CN" altLang="zh-CN" sz="3200" kern="1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</a:br>
            <a:endParaRPr lang="zh-CN" altLang="en-US" sz="32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647950" y="1782981"/>
            <a:ext cx="6096000" cy="348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ts val="2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zh-CN" altLang="zh-CN" sz="2400" kern="1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作业形式单一、</a:t>
            </a:r>
            <a:r>
              <a:rPr lang="zh-CN" altLang="zh-CN" sz="2400" kern="100" dirty="0">
                <a:solidFill>
                  <a:srgbClr val="00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内容应试化，</a:t>
            </a:r>
            <a:r>
              <a:rPr lang="zh-CN" altLang="zh-CN" sz="2400" kern="1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缺乏探究性</a:t>
            </a:r>
            <a:endParaRPr lang="zh-CN" altLang="zh-CN" sz="2400" kern="100" dirty="0">
              <a:effectLst/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647950" y="2247900"/>
            <a:ext cx="63817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2.</a:t>
            </a:r>
            <a:r>
              <a:rPr lang="zh-CN" altLang="zh-CN" sz="24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作业未完全落实单元目标，缺乏整合性</a:t>
            </a:r>
            <a:endParaRPr lang="zh-CN" altLang="en-US" sz="24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647950" y="2970352"/>
            <a:ext cx="6096000" cy="348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ts val="2000"/>
              </a:lnSpc>
              <a:spcAft>
                <a:spcPts val="1200"/>
              </a:spcAft>
            </a:pPr>
            <a:r>
              <a:rPr lang="en-US" altLang="zh-CN" sz="24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3.</a:t>
            </a:r>
            <a:r>
              <a:rPr lang="zh-CN" altLang="zh-CN" sz="24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作业无层次，缺乏针对性</a:t>
            </a:r>
            <a:endParaRPr lang="zh-CN" altLang="zh-CN" sz="24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647950" y="3429000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4.</a:t>
            </a:r>
            <a:r>
              <a:rPr lang="zh-CN" altLang="zh-CN" sz="24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作业脱离生活，缺少生机活力</a:t>
            </a:r>
            <a:endParaRPr lang="zh-CN" altLang="en-US" sz="24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sz="3200" b="1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二．中年级主题性作业设计的实践与探索</a:t>
            </a:r>
            <a:endParaRPr lang="zh-CN" altLang="en-US" sz="3200" b="1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592925" y="1643390"/>
            <a:ext cx="784860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zh-CN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（一）根据单元主题，确立主题性作业设计内容</a:t>
            </a:r>
            <a:endParaRPr lang="zh-CN" altLang="en-US" sz="28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176" y="2924279"/>
            <a:ext cx="4539382" cy="301932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  <a:headEnd/>
            <a:tailEnd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8" name="文本框 7"/>
          <p:cNvSpPr txBox="1"/>
          <p:nvPr/>
        </p:nvSpPr>
        <p:spPr>
          <a:xfrm>
            <a:off x="6619874" y="3621703"/>
            <a:ext cx="2047875" cy="461665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确定单元要素</a:t>
            </a:r>
            <a:endParaRPr lang="zh-CN" altLang="en-US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cxnSp>
        <p:nvCxnSpPr>
          <p:cNvPr id="10" name="直接箭头连接符 9"/>
          <p:cNvCxnSpPr>
            <a:stCxn id="8" idx="3"/>
          </p:cNvCxnSpPr>
          <p:nvPr/>
        </p:nvCxnSpPr>
        <p:spPr>
          <a:xfrm>
            <a:off x="8667749" y="3852536"/>
            <a:ext cx="5238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9348065" y="3621702"/>
            <a:ext cx="866775" cy="461665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仿写</a:t>
            </a:r>
            <a:endParaRPr lang="zh-CN" altLang="en-US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9348063" y="4752945"/>
            <a:ext cx="866775" cy="461665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介绍</a:t>
            </a:r>
            <a:endParaRPr lang="zh-CN" altLang="en-US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cxnSp>
        <p:nvCxnSpPr>
          <p:cNvPr id="14" name="直接箭头连接符 13"/>
          <p:cNvCxnSpPr/>
          <p:nvPr/>
        </p:nvCxnSpPr>
        <p:spPr>
          <a:xfrm>
            <a:off x="9781451" y="4083367"/>
            <a:ext cx="1" cy="5934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24648" y="689197"/>
            <a:ext cx="8911687" cy="952276"/>
          </a:xfrm>
        </p:spPr>
        <p:txBody>
          <a:bodyPr>
            <a:normAutofit fontScale="90000"/>
          </a:bodyPr>
          <a:lstStyle/>
          <a:p>
            <a:r>
              <a:rPr lang="zh-CN" altLang="zh-CN" sz="3100" kern="1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（二）找准路径，激发学生学习主动性</a:t>
            </a:r>
            <a:br>
              <a:rPr lang="zh-CN" altLang="zh-CN" sz="18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endParaRPr lang="zh-CN" altLang="en-US" dirty="0"/>
          </a:p>
        </p:txBody>
      </p:sp>
      <p:grpSp>
        <p:nvGrpSpPr>
          <p:cNvPr id="7" name="组合 25"/>
          <p:cNvGrpSpPr/>
          <p:nvPr/>
        </p:nvGrpSpPr>
        <p:grpSpPr>
          <a:xfrm>
            <a:off x="2776845" y="2025650"/>
            <a:ext cx="1465126" cy="1136384"/>
            <a:chOff x="3329423" y="1479822"/>
            <a:chExt cx="1202036" cy="1044679"/>
          </a:xfrm>
        </p:grpSpPr>
        <p:sp>
          <p:nvSpPr>
            <p:cNvPr id="8" name="Freeform 5"/>
            <p:cNvSpPr/>
            <p:nvPr/>
          </p:nvSpPr>
          <p:spPr bwMode="auto">
            <a:xfrm>
              <a:off x="3329423" y="1479822"/>
              <a:ext cx="1202036" cy="1044679"/>
            </a:xfrm>
            <a:custGeom>
              <a:avLst/>
              <a:gdLst>
                <a:gd name="T0" fmla="*/ 365 w 1306"/>
                <a:gd name="T1" fmla="*/ 1149 h 1149"/>
                <a:gd name="T2" fmla="*/ 300 w 1306"/>
                <a:gd name="T3" fmla="*/ 1111 h 1149"/>
                <a:gd name="T4" fmla="*/ 12 w 1306"/>
                <a:gd name="T5" fmla="*/ 613 h 1149"/>
                <a:gd name="T6" fmla="*/ 12 w 1306"/>
                <a:gd name="T7" fmla="*/ 537 h 1149"/>
                <a:gd name="T8" fmla="*/ 300 w 1306"/>
                <a:gd name="T9" fmla="*/ 38 h 1149"/>
                <a:gd name="T10" fmla="*/ 365 w 1306"/>
                <a:gd name="T11" fmla="*/ 0 h 1149"/>
                <a:gd name="T12" fmla="*/ 941 w 1306"/>
                <a:gd name="T13" fmla="*/ 0 h 1149"/>
                <a:gd name="T14" fmla="*/ 1006 w 1306"/>
                <a:gd name="T15" fmla="*/ 38 h 1149"/>
                <a:gd name="T16" fmla="*/ 1294 w 1306"/>
                <a:gd name="T17" fmla="*/ 537 h 1149"/>
                <a:gd name="T18" fmla="*/ 1294 w 1306"/>
                <a:gd name="T19" fmla="*/ 613 h 1149"/>
                <a:gd name="T20" fmla="*/ 1006 w 1306"/>
                <a:gd name="T21" fmla="*/ 1111 h 1149"/>
                <a:gd name="T22" fmla="*/ 941 w 1306"/>
                <a:gd name="T23" fmla="*/ 1149 h 1149"/>
                <a:gd name="T24" fmla="*/ 365 w 1306"/>
                <a:gd name="T25" fmla="*/ 1149 h 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06" h="1149">
                  <a:moveTo>
                    <a:pt x="365" y="1149"/>
                  </a:moveTo>
                  <a:cubicBezTo>
                    <a:pt x="341" y="1149"/>
                    <a:pt x="312" y="1132"/>
                    <a:pt x="300" y="1111"/>
                  </a:cubicBezTo>
                  <a:cubicBezTo>
                    <a:pt x="12" y="613"/>
                    <a:pt x="12" y="613"/>
                    <a:pt x="12" y="613"/>
                  </a:cubicBezTo>
                  <a:cubicBezTo>
                    <a:pt x="0" y="592"/>
                    <a:pt x="0" y="558"/>
                    <a:pt x="12" y="537"/>
                  </a:cubicBezTo>
                  <a:cubicBezTo>
                    <a:pt x="300" y="38"/>
                    <a:pt x="300" y="38"/>
                    <a:pt x="300" y="38"/>
                  </a:cubicBezTo>
                  <a:cubicBezTo>
                    <a:pt x="312" y="17"/>
                    <a:pt x="341" y="0"/>
                    <a:pt x="365" y="0"/>
                  </a:cubicBezTo>
                  <a:cubicBezTo>
                    <a:pt x="941" y="0"/>
                    <a:pt x="941" y="0"/>
                    <a:pt x="941" y="0"/>
                  </a:cubicBezTo>
                  <a:cubicBezTo>
                    <a:pt x="965" y="0"/>
                    <a:pt x="994" y="17"/>
                    <a:pt x="1006" y="38"/>
                  </a:cubicBezTo>
                  <a:cubicBezTo>
                    <a:pt x="1294" y="537"/>
                    <a:pt x="1294" y="537"/>
                    <a:pt x="1294" y="537"/>
                  </a:cubicBezTo>
                  <a:cubicBezTo>
                    <a:pt x="1306" y="558"/>
                    <a:pt x="1306" y="592"/>
                    <a:pt x="1294" y="613"/>
                  </a:cubicBezTo>
                  <a:cubicBezTo>
                    <a:pt x="1006" y="1111"/>
                    <a:pt x="1006" y="1111"/>
                    <a:pt x="1006" y="1111"/>
                  </a:cubicBezTo>
                  <a:cubicBezTo>
                    <a:pt x="994" y="1132"/>
                    <a:pt x="965" y="1149"/>
                    <a:pt x="941" y="1149"/>
                  </a:cubicBezTo>
                  <a:lnTo>
                    <a:pt x="365" y="1149"/>
                  </a:lnTo>
                  <a:close/>
                </a:path>
              </a:pathLst>
            </a:custGeom>
            <a:solidFill>
              <a:srgbClr val="A1B9A5"/>
            </a:solidFill>
            <a:ln w="28575" cap="flat">
              <a:noFill/>
              <a:prstDash val="solid"/>
              <a:miter lim="800000"/>
            </a:ln>
          </p:spPr>
          <p:txBody>
            <a:bodyPr lIns="72585" tIns="36293" rIns="72585" bIns="36293"/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799B7F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9" name="组合 47"/>
            <p:cNvGrpSpPr/>
            <p:nvPr/>
          </p:nvGrpSpPr>
          <p:grpSpPr>
            <a:xfrm>
              <a:off x="3754548" y="1808481"/>
              <a:ext cx="295362" cy="381037"/>
              <a:chOff x="12327414" y="858402"/>
              <a:chExt cx="370336" cy="484095"/>
            </a:xfrm>
          </p:grpSpPr>
          <p:sp>
            <p:nvSpPr>
              <p:cNvPr id="10" name="Freeform 56"/>
              <p:cNvSpPr>
                <a:spLocks noEditPoints="1"/>
              </p:cNvSpPr>
              <p:nvPr/>
            </p:nvSpPr>
            <p:spPr>
              <a:xfrm>
                <a:off x="12327166" y="858819"/>
                <a:ext cx="192557" cy="483963"/>
              </a:xfrm>
              <a:custGeom>
                <a:avLst/>
                <a:gdLst/>
                <a:ahLst/>
                <a:cxnLst>
                  <a:cxn ang="0">
                    <a:pos x="657787135" y="0"/>
                  </a:cxn>
                  <a:cxn ang="0">
                    <a:pos x="1083418855" y="197576323"/>
                  </a:cxn>
                  <a:cxn ang="0">
                    <a:pos x="1199499668" y="711268479"/>
                  </a:cxn>
                  <a:cxn ang="0">
                    <a:pos x="1199499668" y="2147483646"/>
                  </a:cxn>
                  <a:cxn ang="0">
                    <a:pos x="1044727321" y="2147483646"/>
                  </a:cxn>
                  <a:cxn ang="0">
                    <a:pos x="619095601" y="2147483646"/>
                  </a:cxn>
                  <a:cxn ang="0">
                    <a:pos x="77389279" y="2147483646"/>
                  </a:cxn>
                  <a:cxn ang="0">
                    <a:pos x="0" y="2147483646"/>
                  </a:cxn>
                  <a:cxn ang="0">
                    <a:pos x="0" y="829807988"/>
                  </a:cxn>
                  <a:cxn ang="0">
                    <a:pos x="116080813" y="237091588"/>
                  </a:cxn>
                  <a:cxn ang="0">
                    <a:pos x="657787135" y="0"/>
                  </a:cxn>
                  <a:cxn ang="0">
                    <a:pos x="619095601" y="2147483646"/>
                  </a:cxn>
                  <a:cxn ang="0">
                    <a:pos x="851257228" y="2147483646"/>
                  </a:cxn>
                  <a:cxn ang="0">
                    <a:pos x="851257228" y="671753214"/>
                  </a:cxn>
                  <a:cxn ang="0">
                    <a:pos x="619095601" y="276600568"/>
                  </a:cxn>
                  <a:cxn ang="0">
                    <a:pos x="348242440" y="671753214"/>
                  </a:cxn>
                  <a:cxn ang="0">
                    <a:pos x="348242440" y="790292723"/>
                  </a:cxn>
                  <a:cxn ang="0">
                    <a:pos x="348242440" y="908838517"/>
                  </a:cxn>
                  <a:cxn ang="0">
                    <a:pos x="348242440" y="1383015408"/>
                  </a:cxn>
                  <a:cxn ang="0">
                    <a:pos x="348242440" y="1896707564"/>
                  </a:cxn>
                  <a:cxn ang="0">
                    <a:pos x="348242440" y="2147483646"/>
                  </a:cxn>
                  <a:cxn ang="0">
                    <a:pos x="619095601" y="2147483646"/>
                  </a:cxn>
                </a:cxnLst>
                <a:rect l="0" t="0" r="0" b="0"/>
                <a:pathLst>
                  <a:path w="31" h="77">
                    <a:moveTo>
                      <a:pt x="17" y="0"/>
                    </a:moveTo>
                    <a:cubicBezTo>
                      <a:pt x="22" y="0"/>
                      <a:pt x="26" y="2"/>
                      <a:pt x="28" y="5"/>
                    </a:cubicBezTo>
                    <a:cubicBezTo>
                      <a:pt x="30" y="8"/>
                      <a:pt x="31" y="12"/>
                      <a:pt x="31" y="18"/>
                    </a:cubicBezTo>
                    <a:cubicBezTo>
                      <a:pt x="31" y="63"/>
                      <a:pt x="31" y="63"/>
                      <a:pt x="31" y="63"/>
                    </a:cubicBezTo>
                    <a:cubicBezTo>
                      <a:pt x="31" y="67"/>
                      <a:pt x="30" y="71"/>
                      <a:pt x="27" y="74"/>
                    </a:cubicBezTo>
                    <a:cubicBezTo>
                      <a:pt x="24" y="76"/>
                      <a:pt x="21" y="77"/>
                      <a:pt x="16" y="77"/>
                    </a:cubicBezTo>
                    <a:cubicBezTo>
                      <a:pt x="9" y="77"/>
                      <a:pt x="5" y="76"/>
                      <a:pt x="2" y="72"/>
                    </a:cubicBezTo>
                    <a:cubicBezTo>
                      <a:pt x="1" y="69"/>
                      <a:pt x="0" y="64"/>
                      <a:pt x="0" y="57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14"/>
                      <a:pt x="1" y="8"/>
                      <a:pt x="3" y="6"/>
                    </a:cubicBezTo>
                    <a:cubicBezTo>
                      <a:pt x="5" y="2"/>
                      <a:pt x="10" y="0"/>
                      <a:pt x="17" y="0"/>
                    </a:cubicBezTo>
                    <a:close/>
                    <a:moveTo>
                      <a:pt x="16" y="70"/>
                    </a:moveTo>
                    <a:cubicBezTo>
                      <a:pt x="20" y="70"/>
                      <a:pt x="22" y="66"/>
                      <a:pt x="22" y="59"/>
                    </a:cubicBezTo>
                    <a:cubicBezTo>
                      <a:pt x="22" y="17"/>
                      <a:pt x="22" y="17"/>
                      <a:pt x="22" y="17"/>
                    </a:cubicBezTo>
                    <a:cubicBezTo>
                      <a:pt x="22" y="10"/>
                      <a:pt x="20" y="7"/>
                      <a:pt x="16" y="7"/>
                    </a:cubicBezTo>
                    <a:cubicBezTo>
                      <a:pt x="11" y="7"/>
                      <a:pt x="9" y="11"/>
                      <a:pt x="9" y="17"/>
                    </a:cubicBezTo>
                    <a:cubicBezTo>
                      <a:pt x="9" y="20"/>
                      <a:pt x="9" y="20"/>
                      <a:pt x="9" y="20"/>
                    </a:cubicBezTo>
                    <a:cubicBezTo>
                      <a:pt x="9" y="23"/>
                      <a:pt x="9" y="23"/>
                      <a:pt x="9" y="23"/>
                    </a:cubicBezTo>
                    <a:cubicBezTo>
                      <a:pt x="9" y="35"/>
                      <a:pt x="9" y="35"/>
                      <a:pt x="9" y="35"/>
                    </a:cubicBezTo>
                    <a:cubicBezTo>
                      <a:pt x="9" y="48"/>
                      <a:pt x="9" y="48"/>
                      <a:pt x="9" y="48"/>
                    </a:cubicBezTo>
                    <a:cubicBezTo>
                      <a:pt x="9" y="59"/>
                      <a:pt x="9" y="59"/>
                      <a:pt x="9" y="59"/>
                    </a:cubicBezTo>
                    <a:cubicBezTo>
                      <a:pt x="9" y="66"/>
                      <a:pt x="11" y="70"/>
                      <a:pt x="16" y="70"/>
                    </a:cubicBezTo>
                    <a:close/>
                  </a:path>
                </a:pathLst>
              </a:custGeom>
              <a:solidFill>
                <a:srgbClr val="FFFFFF">
                  <a:alpha val="100000"/>
                </a:srgbClr>
              </a:solidFill>
              <a:ln w="1587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" name="Freeform 57"/>
              <p:cNvSpPr/>
              <p:nvPr/>
            </p:nvSpPr>
            <p:spPr>
              <a:xfrm>
                <a:off x="12583426" y="864685"/>
                <a:ext cx="114376" cy="478097"/>
              </a:xfrm>
              <a:custGeom>
                <a:avLst/>
                <a:gdLst/>
                <a:ahLst/>
                <a:cxnLst>
                  <a:cxn ang="0">
                    <a:pos x="0" y="435948975"/>
                  </a:cxn>
                  <a:cxn ang="0">
                    <a:pos x="441701049" y="0"/>
                  </a:cxn>
                  <a:cxn ang="0">
                    <a:pos x="722786424" y="0"/>
                  </a:cxn>
                  <a:cxn ang="0">
                    <a:pos x="722786424" y="2147483646"/>
                  </a:cxn>
                  <a:cxn ang="0">
                    <a:pos x="321237704" y="2147483646"/>
                  </a:cxn>
                  <a:cxn ang="0">
                    <a:pos x="321237704" y="753009066"/>
                  </a:cxn>
                  <a:cxn ang="0">
                    <a:pos x="0" y="753009066"/>
                  </a:cxn>
                  <a:cxn ang="0">
                    <a:pos x="0" y="435948975"/>
                  </a:cxn>
                </a:cxnLst>
                <a:rect l="0" t="0" r="0" b="0"/>
                <a:pathLst>
                  <a:path w="18" h="76">
                    <a:moveTo>
                      <a:pt x="0" y="11"/>
                    </a:moveTo>
                    <a:cubicBezTo>
                      <a:pt x="7" y="10"/>
                      <a:pt x="10" y="7"/>
                      <a:pt x="11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18" y="76"/>
                      <a:pt x="18" y="76"/>
                      <a:pt x="18" y="76"/>
                    </a:cubicBezTo>
                    <a:cubicBezTo>
                      <a:pt x="8" y="76"/>
                      <a:pt x="8" y="76"/>
                      <a:pt x="8" y="76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0" y="19"/>
                      <a:pt x="0" y="19"/>
                      <a:pt x="0" y="19"/>
                    </a:cubicBez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FFFFFF">
                  <a:alpha val="100000"/>
                </a:srgbClr>
              </a:solidFill>
              <a:ln w="1587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12" name="组合 26"/>
          <p:cNvGrpSpPr/>
          <p:nvPr/>
        </p:nvGrpSpPr>
        <p:grpSpPr>
          <a:xfrm>
            <a:off x="2828168" y="4043467"/>
            <a:ext cx="1413803" cy="1061782"/>
            <a:chOff x="5226114" y="1463860"/>
            <a:chExt cx="1202036" cy="1044679"/>
          </a:xfrm>
        </p:grpSpPr>
        <p:sp>
          <p:nvSpPr>
            <p:cNvPr id="13" name="Freeform 5"/>
            <p:cNvSpPr/>
            <p:nvPr/>
          </p:nvSpPr>
          <p:spPr bwMode="auto">
            <a:xfrm>
              <a:off x="5226114" y="1463860"/>
              <a:ext cx="1202036" cy="1044679"/>
            </a:xfrm>
            <a:custGeom>
              <a:avLst/>
              <a:gdLst>
                <a:gd name="T0" fmla="*/ 365 w 1306"/>
                <a:gd name="T1" fmla="*/ 1149 h 1149"/>
                <a:gd name="T2" fmla="*/ 300 w 1306"/>
                <a:gd name="T3" fmla="*/ 1111 h 1149"/>
                <a:gd name="T4" fmla="*/ 12 w 1306"/>
                <a:gd name="T5" fmla="*/ 613 h 1149"/>
                <a:gd name="T6" fmla="*/ 12 w 1306"/>
                <a:gd name="T7" fmla="*/ 537 h 1149"/>
                <a:gd name="T8" fmla="*/ 300 w 1306"/>
                <a:gd name="T9" fmla="*/ 38 h 1149"/>
                <a:gd name="T10" fmla="*/ 365 w 1306"/>
                <a:gd name="T11" fmla="*/ 0 h 1149"/>
                <a:gd name="T12" fmla="*/ 941 w 1306"/>
                <a:gd name="T13" fmla="*/ 0 h 1149"/>
                <a:gd name="T14" fmla="*/ 1006 w 1306"/>
                <a:gd name="T15" fmla="*/ 38 h 1149"/>
                <a:gd name="T16" fmla="*/ 1294 w 1306"/>
                <a:gd name="T17" fmla="*/ 537 h 1149"/>
                <a:gd name="T18" fmla="*/ 1294 w 1306"/>
                <a:gd name="T19" fmla="*/ 613 h 1149"/>
                <a:gd name="T20" fmla="*/ 1006 w 1306"/>
                <a:gd name="T21" fmla="*/ 1111 h 1149"/>
                <a:gd name="T22" fmla="*/ 941 w 1306"/>
                <a:gd name="T23" fmla="*/ 1149 h 1149"/>
                <a:gd name="T24" fmla="*/ 365 w 1306"/>
                <a:gd name="T25" fmla="*/ 1149 h 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06" h="1149">
                  <a:moveTo>
                    <a:pt x="365" y="1149"/>
                  </a:moveTo>
                  <a:cubicBezTo>
                    <a:pt x="341" y="1149"/>
                    <a:pt x="312" y="1132"/>
                    <a:pt x="300" y="1111"/>
                  </a:cubicBezTo>
                  <a:cubicBezTo>
                    <a:pt x="12" y="613"/>
                    <a:pt x="12" y="613"/>
                    <a:pt x="12" y="613"/>
                  </a:cubicBezTo>
                  <a:cubicBezTo>
                    <a:pt x="0" y="592"/>
                    <a:pt x="0" y="558"/>
                    <a:pt x="12" y="537"/>
                  </a:cubicBezTo>
                  <a:cubicBezTo>
                    <a:pt x="300" y="38"/>
                    <a:pt x="300" y="38"/>
                    <a:pt x="300" y="38"/>
                  </a:cubicBezTo>
                  <a:cubicBezTo>
                    <a:pt x="312" y="17"/>
                    <a:pt x="341" y="0"/>
                    <a:pt x="365" y="0"/>
                  </a:cubicBezTo>
                  <a:cubicBezTo>
                    <a:pt x="941" y="0"/>
                    <a:pt x="941" y="0"/>
                    <a:pt x="941" y="0"/>
                  </a:cubicBezTo>
                  <a:cubicBezTo>
                    <a:pt x="965" y="0"/>
                    <a:pt x="994" y="17"/>
                    <a:pt x="1006" y="38"/>
                  </a:cubicBezTo>
                  <a:cubicBezTo>
                    <a:pt x="1294" y="537"/>
                    <a:pt x="1294" y="537"/>
                    <a:pt x="1294" y="537"/>
                  </a:cubicBezTo>
                  <a:cubicBezTo>
                    <a:pt x="1306" y="558"/>
                    <a:pt x="1306" y="592"/>
                    <a:pt x="1294" y="613"/>
                  </a:cubicBezTo>
                  <a:cubicBezTo>
                    <a:pt x="1006" y="1111"/>
                    <a:pt x="1006" y="1111"/>
                    <a:pt x="1006" y="1111"/>
                  </a:cubicBezTo>
                  <a:cubicBezTo>
                    <a:pt x="994" y="1132"/>
                    <a:pt x="965" y="1149"/>
                    <a:pt x="941" y="1149"/>
                  </a:cubicBezTo>
                  <a:lnTo>
                    <a:pt x="365" y="1149"/>
                  </a:lnTo>
                  <a:close/>
                </a:path>
              </a:pathLst>
            </a:custGeom>
            <a:solidFill>
              <a:srgbClr val="799B7F"/>
            </a:solidFill>
            <a:ln w="28575" cap="flat">
              <a:noFill/>
              <a:prstDash val="solid"/>
              <a:miter lim="800000"/>
            </a:ln>
          </p:spPr>
          <p:txBody>
            <a:bodyPr lIns="72585" tIns="36293" rIns="72585" bIns="36293"/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799B7F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14" name="组合 51"/>
            <p:cNvGrpSpPr/>
            <p:nvPr/>
          </p:nvGrpSpPr>
          <p:grpSpPr>
            <a:xfrm>
              <a:off x="5628039" y="1804737"/>
              <a:ext cx="339884" cy="381036"/>
              <a:chOff x="952501" y="6013451"/>
              <a:chExt cx="255587" cy="290513"/>
            </a:xfrm>
          </p:grpSpPr>
          <p:sp>
            <p:nvSpPr>
              <p:cNvPr id="15" name="Freeform 59"/>
              <p:cNvSpPr>
                <a:spLocks noEditPoints="1"/>
              </p:cNvSpPr>
              <p:nvPr/>
            </p:nvSpPr>
            <p:spPr>
              <a:xfrm>
                <a:off x="952142" y="6013187"/>
                <a:ext cx="116242" cy="290434"/>
              </a:xfrm>
              <a:custGeom>
                <a:avLst/>
                <a:gdLst/>
                <a:ahLst/>
                <a:cxnLst>
                  <a:cxn ang="0">
                    <a:pos x="238299850" y="0"/>
                  </a:cxn>
                  <a:cxn ang="0">
                    <a:pos x="392496738" y="71152558"/>
                  </a:cxn>
                  <a:cxn ang="0">
                    <a:pos x="434550093" y="256155244"/>
                  </a:cxn>
                  <a:cxn ang="0">
                    <a:pos x="434550093" y="882315861"/>
                  </a:cxn>
                  <a:cxn ang="0">
                    <a:pos x="378480202" y="1038852243"/>
                  </a:cxn>
                  <a:cxn ang="0">
                    <a:pos x="224283314" y="1095777307"/>
                  </a:cxn>
                  <a:cxn ang="0">
                    <a:pos x="42053356" y="1010393483"/>
                  </a:cxn>
                  <a:cxn ang="0">
                    <a:pos x="0" y="796928265"/>
                  </a:cxn>
                  <a:cxn ang="0">
                    <a:pos x="0" y="298849042"/>
                  </a:cxn>
                  <a:cxn ang="0">
                    <a:pos x="42053356" y="71152558"/>
                  </a:cxn>
                  <a:cxn ang="0">
                    <a:pos x="238299850" y="0"/>
                  </a:cxn>
                  <a:cxn ang="0">
                    <a:pos x="224283314" y="996162217"/>
                  </a:cxn>
                  <a:cxn ang="0">
                    <a:pos x="308390026" y="839622063"/>
                  </a:cxn>
                  <a:cxn ang="0">
                    <a:pos x="308390026" y="241923978"/>
                  </a:cxn>
                  <a:cxn ang="0">
                    <a:pos x="224283314" y="99615090"/>
                  </a:cxn>
                  <a:cxn ang="0">
                    <a:pos x="126160067" y="241923978"/>
                  </a:cxn>
                  <a:cxn ang="0">
                    <a:pos x="126160067" y="284617776"/>
                  </a:cxn>
                  <a:cxn ang="0">
                    <a:pos x="126160067" y="327311574"/>
                  </a:cxn>
                  <a:cxn ang="0">
                    <a:pos x="126160067" y="498079223"/>
                  </a:cxn>
                  <a:cxn ang="0">
                    <a:pos x="126160067" y="683081909"/>
                  </a:cxn>
                  <a:cxn ang="0">
                    <a:pos x="126160067" y="839622063"/>
                  </a:cxn>
                  <a:cxn ang="0">
                    <a:pos x="224283314" y="996162217"/>
                  </a:cxn>
                </a:cxnLst>
                <a:rect l="0" t="0" r="0" b="0"/>
                <a:pathLst>
                  <a:path w="31" h="77">
                    <a:moveTo>
                      <a:pt x="17" y="0"/>
                    </a:moveTo>
                    <a:cubicBezTo>
                      <a:pt x="22" y="0"/>
                      <a:pt x="26" y="1"/>
                      <a:pt x="28" y="5"/>
                    </a:cubicBezTo>
                    <a:cubicBezTo>
                      <a:pt x="30" y="8"/>
                      <a:pt x="31" y="12"/>
                      <a:pt x="31" y="18"/>
                    </a:cubicBezTo>
                    <a:cubicBezTo>
                      <a:pt x="31" y="62"/>
                      <a:pt x="31" y="62"/>
                      <a:pt x="31" y="62"/>
                    </a:cubicBezTo>
                    <a:cubicBezTo>
                      <a:pt x="31" y="67"/>
                      <a:pt x="30" y="71"/>
                      <a:pt x="27" y="73"/>
                    </a:cubicBezTo>
                    <a:cubicBezTo>
                      <a:pt x="25" y="76"/>
                      <a:pt x="21" y="77"/>
                      <a:pt x="16" y="77"/>
                    </a:cubicBezTo>
                    <a:cubicBezTo>
                      <a:pt x="9" y="77"/>
                      <a:pt x="5" y="75"/>
                      <a:pt x="3" y="71"/>
                    </a:cubicBezTo>
                    <a:cubicBezTo>
                      <a:pt x="1" y="69"/>
                      <a:pt x="0" y="64"/>
                      <a:pt x="0" y="56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13"/>
                      <a:pt x="1" y="8"/>
                      <a:pt x="3" y="5"/>
                    </a:cubicBezTo>
                    <a:cubicBezTo>
                      <a:pt x="5" y="2"/>
                      <a:pt x="10" y="0"/>
                      <a:pt x="17" y="0"/>
                    </a:cubicBezTo>
                    <a:close/>
                    <a:moveTo>
                      <a:pt x="16" y="70"/>
                    </a:moveTo>
                    <a:cubicBezTo>
                      <a:pt x="20" y="70"/>
                      <a:pt x="22" y="66"/>
                      <a:pt x="22" y="59"/>
                    </a:cubicBezTo>
                    <a:cubicBezTo>
                      <a:pt x="22" y="17"/>
                      <a:pt x="22" y="17"/>
                      <a:pt x="22" y="17"/>
                    </a:cubicBezTo>
                    <a:cubicBezTo>
                      <a:pt x="22" y="10"/>
                      <a:pt x="20" y="7"/>
                      <a:pt x="16" y="7"/>
                    </a:cubicBezTo>
                    <a:cubicBezTo>
                      <a:pt x="11" y="7"/>
                      <a:pt x="9" y="10"/>
                      <a:pt x="9" y="17"/>
                    </a:cubicBezTo>
                    <a:cubicBezTo>
                      <a:pt x="9" y="20"/>
                      <a:pt x="9" y="20"/>
                      <a:pt x="9" y="20"/>
                    </a:cubicBezTo>
                    <a:cubicBezTo>
                      <a:pt x="9" y="23"/>
                      <a:pt x="9" y="23"/>
                      <a:pt x="9" y="23"/>
                    </a:cubicBezTo>
                    <a:cubicBezTo>
                      <a:pt x="9" y="35"/>
                      <a:pt x="9" y="35"/>
                      <a:pt x="9" y="35"/>
                    </a:cubicBezTo>
                    <a:cubicBezTo>
                      <a:pt x="9" y="48"/>
                      <a:pt x="9" y="48"/>
                      <a:pt x="9" y="48"/>
                    </a:cubicBezTo>
                    <a:cubicBezTo>
                      <a:pt x="9" y="59"/>
                      <a:pt x="9" y="59"/>
                      <a:pt x="9" y="59"/>
                    </a:cubicBezTo>
                    <a:cubicBezTo>
                      <a:pt x="9" y="66"/>
                      <a:pt x="11" y="70"/>
                      <a:pt x="16" y="70"/>
                    </a:cubicBezTo>
                    <a:close/>
                  </a:path>
                </a:pathLst>
              </a:custGeom>
              <a:solidFill>
                <a:srgbClr val="FFFFFF">
                  <a:alpha val="100000"/>
                </a:srgbClr>
              </a:solidFill>
              <a:ln w="1587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6" name="Freeform 60"/>
              <p:cNvSpPr/>
              <p:nvPr/>
            </p:nvSpPr>
            <p:spPr>
              <a:xfrm>
                <a:off x="1090071" y="6013187"/>
                <a:ext cx="117977" cy="290434"/>
              </a:xfrm>
              <a:custGeom>
                <a:avLst/>
                <a:gdLst/>
                <a:ahLst/>
                <a:cxnLst>
                  <a:cxn ang="0">
                    <a:pos x="0" y="227692712"/>
                  </a:cxn>
                  <a:cxn ang="0">
                    <a:pos x="57686947" y="56925064"/>
                  </a:cxn>
                  <a:cxn ang="0">
                    <a:pos x="230747789" y="0"/>
                  </a:cxn>
                  <a:cxn ang="0">
                    <a:pos x="418232271" y="85383824"/>
                  </a:cxn>
                  <a:cxn ang="0">
                    <a:pos x="447075744" y="313080308"/>
                  </a:cxn>
                  <a:cxn ang="0">
                    <a:pos x="432652105" y="426926664"/>
                  </a:cxn>
                  <a:cxn ang="0">
                    <a:pos x="389388797" y="540773021"/>
                  </a:cxn>
                  <a:cxn ang="0">
                    <a:pos x="259591263" y="740006973"/>
                  </a:cxn>
                  <a:cxn ang="0">
                    <a:pos x="158641008" y="967699685"/>
                  </a:cxn>
                  <a:cxn ang="0">
                    <a:pos x="447075744" y="967699685"/>
                  </a:cxn>
                  <a:cxn ang="0">
                    <a:pos x="447075744" y="1081546041"/>
                  </a:cxn>
                  <a:cxn ang="0">
                    <a:pos x="115373895" y="1095777307"/>
                  </a:cxn>
                  <a:cxn ang="0">
                    <a:pos x="0" y="1081546041"/>
                  </a:cxn>
                  <a:cxn ang="0">
                    <a:pos x="0" y="1081546041"/>
                  </a:cxn>
                  <a:cxn ang="0">
                    <a:pos x="72110587" y="782696999"/>
                  </a:cxn>
                  <a:cxn ang="0">
                    <a:pos x="245171429" y="526541755"/>
                  </a:cxn>
                  <a:cxn ang="0">
                    <a:pos x="302858376" y="284617776"/>
                  </a:cxn>
                  <a:cxn ang="0">
                    <a:pos x="302858376" y="270386510"/>
                  </a:cxn>
                  <a:cxn ang="0">
                    <a:pos x="302858376" y="241923978"/>
                  </a:cxn>
                  <a:cxn ang="0">
                    <a:pos x="302858376" y="170771420"/>
                  </a:cxn>
                  <a:cxn ang="0">
                    <a:pos x="216327955" y="99615090"/>
                  </a:cxn>
                  <a:cxn ang="0">
                    <a:pos x="144217368" y="227692712"/>
                  </a:cxn>
                  <a:cxn ang="0">
                    <a:pos x="144217368" y="270386510"/>
                  </a:cxn>
                  <a:cxn ang="0">
                    <a:pos x="144217368" y="298849042"/>
                  </a:cxn>
                  <a:cxn ang="0">
                    <a:pos x="144217368" y="327311574"/>
                  </a:cxn>
                  <a:cxn ang="0">
                    <a:pos x="144217368" y="370001600"/>
                  </a:cxn>
                  <a:cxn ang="0">
                    <a:pos x="0" y="370001600"/>
                  </a:cxn>
                  <a:cxn ang="0">
                    <a:pos x="0" y="227692712"/>
                  </a:cxn>
                </a:cxnLst>
                <a:rect l="0" t="0" r="0" b="0"/>
                <a:pathLst>
                  <a:path w="31" h="77">
                    <a:moveTo>
                      <a:pt x="0" y="16"/>
                    </a:moveTo>
                    <a:cubicBezTo>
                      <a:pt x="0" y="10"/>
                      <a:pt x="2" y="6"/>
                      <a:pt x="4" y="4"/>
                    </a:cubicBezTo>
                    <a:cubicBezTo>
                      <a:pt x="6" y="1"/>
                      <a:pt x="10" y="0"/>
                      <a:pt x="16" y="0"/>
                    </a:cubicBezTo>
                    <a:cubicBezTo>
                      <a:pt x="23" y="0"/>
                      <a:pt x="27" y="2"/>
                      <a:pt x="29" y="6"/>
                    </a:cubicBezTo>
                    <a:cubicBezTo>
                      <a:pt x="30" y="9"/>
                      <a:pt x="31" y="14"/>
                      <a:pt x="31" y="22"/>
                    </a:cubicBezTo>
                    <a:cubicBezTo>
                      <a:pt x="31" y="25"/>
                      <a:pt x="31" y="28"/>
                      <a:pt x="30" y="30"/>
                    </a:cubicBezTo>
                    <a:cubicBezTo>
                      <a:pt x="30" y="32"/>
                      <a:pt x="29" y="35"/>
                      <a:pt x="27" y="38"/>
                    </a:cubicBezTo>
                    <a:cubicBezTo>
                      <a:pt x="18" y="52"/>
                      <a:pt x="18" y="52"/>
                      <a:pt x="18" y="52"/>
                    </a:cubicBezTo>
                    <a:cubicBezTo>
                      <a:pt x="14" y="58"/>
                      <a:pt x="12" y="63"/>
                      <a:pt x="11" y="68"/>
                    </a:cubicBezTo>
                    <a:cubicBezTo>
                      <a:pt x="31" y="68"/>
                      <a:pt x="31" y="68"/>
                      <a:pt x="31" y="68"/>
                    </a:cubicBezTo>
                    <a:cubicBezTo>
                      <a:pt x="31" y="76"/>
                      <a:pt x="31" y="76"/>
                      <a:pt x="31" y="76"/>
                    </a:cubicBezTo>
                    <a:cubicBezTo>
                      <a:pt x="8" y="77"/>
                      <a:pt x="8" y="77"/>
                      <a:pt x="8" y="77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68"/>
                      <a:pt x="2" y="61"/>
                      <a:pt x="5" y="55"/>
                    </a:cubicBezTo>
                    <a:cubicBezTo>
                      <a:pt x="7" y="51"/>
                      <a:pt x="11" y="45"/>
                      <a:pt x="17" y="37"/>
                    </a:cubicBezTo>
                    <a:cubicBezTo>
                      <a:pt x="20" y="32"/>
                      <a:pt x="21" y="27"/>
                      <a:pt x="21" y="20"/>
                    </a:cubicBezTo>
                    <a:cubicBezTo>
                      <a:pt x="21" y="19"/>
                      <a:pt x="21" y="19"/>
                      <a:pt x="21" y="19"/>
                    </a:cubicBezTo>
                    <a:cubicBezTo>
                      <a:pt x="21" y="17"/>
                      <a:pt x="21" y="17"/>
                      <a:pt x="21" y="17"/>
                    </a:cubicBezTo>
                    <a:cubicBezTo>
                      <a:pt x="21" y="15"/>
                      <a:pt x="21" y="13"/>
                      <a:pt x="21" y="12"/>
                    </a:cubicBezTo>
                    <a:cubicBezTo>
                      <a:pt x="20" y="9"/>
                      <a:pt x="18" y="7"/>
                      <a:pt x="15" y="7"/>
                    </a:cubicBezTo>
                    <a:cubicBezTo>
                      <a:pt x="11" y="7"/>
                      <a:pt x="10" y="10"/>
                      <a:pt x="10" y="16"/>
                    </a:cubicBezTo>
                    <a:cubicBezTo>
                      <a:pt x="10" y="19"/>
                      <a:pt x="10" y="19"/>
                      <a:pt x="10" y="19"/>
                    </a:cubicBezTo>
                    <a:cubicBezTo>
                      <a:pt x="10" y="21"/>
                      <a:pt x="10" y="21"/>
                      <a:pt x="10" y="21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0" y="26"/>
                      <a:pt x="10" y="26"/>
                      <a:pt x="10" y="26"/>
                    </a:cubicBezTo>
                    <a:cubicBezTo>
                      <a:pt x="0" y="26"/>
                      <a:pt x="0" y="26"/>
                      <a:pt x="0" y="26"/>
                    </a:cubicBez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FFFFFF">
                  <a:alpha val="100000"/>
                </a:srgbClr>
              </a:solidFill>
              <a:ln w="1587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30" name="文本框 29"/>
          <p:cNvSpPr txBox="1"/>
          <p:nvPr/>
        </p:nvSpPr>
        <p:spPr>
          <a:xfrm>
            <a:off x="4516046" y="2359870"/>
            <a:ext cx="54090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zh-CN" sz="24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挖掘教材资源</a:t>
            </a:r>
            <a:r>
              <a:rPr lang="zh-CN" altLang="en-US" sz="24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CN" altLang="zh-CN" sz="24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设计多元化作业</a:t>
            </a:r>
            <a:endParaRPr lang="zh-CN" altLang="en-US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4359411" y="4408750"/>
            <a:ext cx="4539189" cy="348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66700" algn="just">
              <a:lnSpc>
                <a:spcPts val="2000"/>
              </a:lnSpc>
              <a:spcAft>
                <a:spcPts val="1200"/>
              </a:spcAft>
            </a:pPr>
            <a:r>
              <a:rPr lang="zh-CN" altLang="zh-CN" sz="24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整合学科资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源，</a:t>
            </a:r>
            <a:r>
              <a:rPr lang="zh-CN" altLang="zh-CN" sz="24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丰富作业设计</a:t>
            </a:r>
            <a:endParaRPr lang="zh-CN" altLang="zh-CN" sz="24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4610896" y="2380804"/>
            <a:ext cx="4539189" cy="461665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zh-CN" altLang="en-US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4610896" y="4315077"/>
            <a:ext cx="4539189" cy="461665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zh-CN" altLang="en-US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2" grpId="0"/>
      <p:bldP spid="33" grpId="0" animBg="1"/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2209801" y="1266825"/>
          <a:ext cx="8562974" cy="4153263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2353743"/>
                <a:gridCol w="2704241"/>
                <a:gridCol w="3504990"/>
              </a:tblGrid>
              <a:tr h="362462">
                <a:tc>
                  <a:txBody>
                    <a:bodyPr/>
                    <a:lstStyle/>
                    <a:p>
                      <a:pPr marL="0" indent="266700" algn="just" defTabSz="457200" rtl="0" eaLnBrk="1" latinLnBrk="0" hangingPunct="1">
                        <a:lnSpc>
                          <a:spcPts val="2000"/>
                        </a:lnSpc>
                        <a:spcAft>
                          <a:spcPts val="1200"/>
                        </a:spcAft>
                      </a:pPr>
                      <a:r>
                        <a:rPr lang="zh-CN" altLang="en-US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单元</a:t>
                      </a:r>
                      <a:endParaRPr lang="zh-CN" altLang="en-US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266700" algn="just" defTabSz="457200" rtl="0" eaLnBrk="1" latinLnBrk="0" hangingPunct="1">
                        <a:lnSpc>
                          <a:spcPts val="2000"/>
                        </a:lnSpc>
                        <a:spcAft>
                          <a:spcPts val="1200"/>
                        </a:spcAft>
                      </a:pPr>
                      <a:r>
                        <a:rPr lang="zh-CN" altLang="en-US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主题及目标</a:t>
                      </a:r>
                      <a:endParaRPr lang="zh-CN" altLang="en-US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266700" algn="just" defTabSz="457200" rtl="0" eaLnBrk="1" latinLnBrk="0" hangingPunct="1">
                        <a:lnSpc>
                          <a:spcPts val="2000"/>
                        </a:lnSpc>
                        <a:spcAft>
                          <a:spcPts val="1200"/>
                        </a:spcAft>
                      </a:pPr>
                      <a:r>
                        <a:rPr lang="en-US" sz="1600" b="1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zh-CN" altLang="en-US" sz="1600" b="1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拓展性改造作业</a:t>
                      </a:r>
                      <a:endParaRPr lang="zh-CN" altLang="en-US" sz="1600" b="1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1942588">
                <a:tc>
                  <a:txBody>
                    <a:bodyPr/>
                    <a:lstStyle/>
                    <a:p>
                      <a:pPr marL="0" indent="266700" algn="just" defTabSz="457200" rtl="0" eaLnBrk="1" latinLnBrk="0" hangingPunct="1">
                        <a:lnSpc>
                          <a:spcPts val="2000"/>
                        </a:lnSpc>
                        <a:spcAft>
                          <a:spcPts val="1200"/>
                        </a:spcAft>
                      </a:pPr>
                      <a:endParaRPr lang="en-US" altLang="zh-CN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266700" algn="just" defTabSz="457200" rtl="0" eaLnBrk="1" latinLnBrk="0" hangingPunct="1">
                        <a:lnSpc>
                          <a:spcPts val="2000"/>
                        </a:lnSpc>
                        <a:spcAft>
                          <a:spcPts val="1200"/>
                        </a:spcAft>
                      </a:pPr>
                      <a:endParaRPr lang="en-US" altLang="zh-CN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266700" algn="just" defTabSz="457200" rtl="0" eaLnBrk="1" latinLnBrk="0" hangingPunct="1">
                        <a:lnSpc>
                          <a:spcPts val="2000"/>
                        </a:lnSpc>
                        <a:spcAft>
                          <a:spcPts val="1200"/>
                        </a:spcAft>
                      </a:pPr>
                      <a:r>
                        <a:rPr lang="zh-CN" altLang="en-US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三年级下册第七单元</a:t>
                      </a:r>
                      <a:endParaRPr lang="zh-CN" altLang="en-US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266700" algn="just" defTabSz="457200" rtl="0" eaLnBrk="1" latinLnBrk="0" hangingPunct="1">
                        <a:lnSpc>
                          <a:spcPts val="2000"/>
                        </a:lnSpc>
                        <a:spcAft>
                          <a:spcPts val="1200"/>
                        </a:spcAft>
                      </a:pPr>
                      <a:endParaRPr lang="en-US" altLang="zh-CN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266700" algn="just" defTabSz="457200" rtl="0" eaLnBrk="1" latinLnBrk="0" hangingPunct="1">
                        <a:lnSpc>
                          <a:spcPts val="2000"/>
                        </a:lnSpc>
                        <a:spcAft>
                          <a:spcPts val="1200"/>
                        </a:spcAft>
                      </a:pPr>
                      <a:r>
                        <a:rPr lang="zh-CN" altLang="en-US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主题：探索自然奥秘</a:t>
                      </a:r>
                      <a:endParaRPr lang="zh-CN" altLang="en-US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266700" algn="just" defTabSz="457200" rtl="0" eaLnBrk="1" latinLnBrk="0" hangingPunct="1">
                        <a:lnSpc>
                          <a:spcPts val="2000"/>
                        </a:lnSpc>
                        <a:spcAft>
                          <a:spcPts val="1200"/>
                        </a:spcAft>
                      </a:pPr>
                      <a:r>
                        <a:rPr lang="zh-CN" altLang="en-US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单元目标：初步学习整合信息，介绍事物。</a:t>
                      </a:r>
                      <a:endParaRPr lang="zh-CN" altLang="en-US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266700" algn="just" defTabSz="457200" rtl="0" eaLnBrk="1" latinLnBrk="0" hangingPunct="1">
                        <a:lnSpc>
                          <a:spcPts val="2000"/>
                        </a:lnSpc>
                        <a:spcAft>
                          <a:spcPts val="1200"/>
                        </a:spcAft>
                      </a:pPr>
                      <a:endParaRPr lang="en-US" altLang="zh-CN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266700" algn="just" defTabSz="457200" rtl="0" eaLnBrk="1" latinLnBrk="0" hangingPunct="1">
                        <a:lnSpc>
                          <a:spcPts val="2000"/>
                        </a:lnSpc>
                        <a:spcAft>
                          <a:spcPts val="1200"/>
                        </a:spcAft>
                      </a:pPr>
                      <a:r>
                        <a:rPr lang="zh-CN" altLang="en-US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“我的发现”课前演讲：介绍自然界中自己神奇的发现；</a:t>
                      </a:r>
                      <a:endParaRPr lang="zh-CN" altLang="en-US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266700" algn="just" defTabSz="457200" rtl="0" eaLnBrk="1" latinLnBrk="0" hangingPunct="1">
                        <a:lnSpc>
                          <a:spcPts val="2000"/>
                        </a:lnSpc>
                        <a:spcAft>
                          <a:spcPts val="1200"/>
                        </a:spcAft>
                      </a:pPr>
                      <a:r>
                        <a:rPr lang="zh-CN" altLang="en-US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动物漫画：介绍自己喜欢的动物，通过漫画形式展现特点。</a:t>
                      </a:r>
                      <a:endParaRPr lang="zh-CN" altLang="en-US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1848213">
                <a:tc>
                  <a:txBody>
                    <a:bodyPr/>
                    <a:lstStyle/>
                    <a:p>
                      <a:pPr marL="0" indent="266700" algn="just" defTabSz="457200" rtl="0" eaLnBrk="1" latinLnBrk="0" hangingPunct="1">
                        <a:lnSpc>
                          <a:spcPts val="2000"/>
                        </a:lnSpc>
                        <a:spcAft>
                          <a:spcPts val="1200"/>
                        </a:spcAft>
                      </a:pPr>
                      <a:endParaRPr lang="en-US" altLang="zh-CN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266700" algn="just" defTabSz="457200" rtl="0" eaLnBrk="1" latinLnBrk="0" hangingPunct="1">
                        <a:lnSpc>
                          <a:spcPts val="2000"/>
                        </a:lnSpc>
                        <a:spcAft>
                          <a:spcPts val="1200"/>
                        </a:spcAft>
                      </a:pPr>
                      <a:endParaRPr lang="en-US" altLang="zh-CN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266700" algn="just" defTabSz="457200" rtl="0" eaLnBrk="1" latinLnBrk="0" hangingPunct="1">
                        <a:lnSpc>
                          <a:spcPts val="2000"/>
                        </a:lnSpc>
                        <a:spcAft>
                          <a:spcPts val="1200"/>
                        </a:spcAft>
                      </a:pPr>
                      <a:r>
                        <a:rPr lang="zh-CN" altLang="en-US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三年级下册第八单元</a:t>
                      </a:r>
                      <a:endParaRPr lang="zh-CN" altLang="en-US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266700" algn="just" defTabSz="457200" rtl="0" eaLnBrk="1" latinLnBrk="0" hangingPunct="1">
                        <a:lnSpc>
                          <a:spcPts val="2000"/>
                        </a:lnSpc>
                        <a:spcAft>
                          <a:spcPts val="1200"/>
                        </a:spcAft>
                      </a:pPr>
                      <a:endParaRPr lang="en-US" altLang="zh-CN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266700" algn="just" defTabSz="457200" rtl="0" eaLnBrk="1" latinLnBrk="0" hangingPunct="1">
                        <a:lnSpc>
                          <a:spcPts val="2000"/>
                        </a:lnSpc>
                        <a:spcAft>
                          <a:spcPts val="1200"/>
                        </a:spcAft>
                      </a:pPr>
                      <a:r>
                        <a:rPr lang="zh-CN" altLang="en-US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主题：有趣的故事</a:t>
                      </a:r>
                      <a:endParaRPr lang="zh-CN" altLang="en-US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266700" algn="just" defTabSz="457200" rtl="0" eaLnBrk="1" latinLnBrk="0" hangingPunct="1">
                        <a:lnSpc>
                          <a:spcPts val="2000"/>
                        </a:lnSpc>
                        <a:spcAft>
                          <a:spcPts val="1200"/>
                        </a:spcAft>
                      </a:pPr>
                      <a:r>
                        <a:rPr lang="zh-CN" altLang="en-US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单元目标：复述故事，根据提示展开想象编故事。</a:t>
                      </a:r>
                      <a:endParaRPr lang="zh-CN" altLang="en-US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266700" algn="just" defTabSz="457200" rtl="0" eaLnBrk="1" latinLnBrk="0" hangingPunct="1">
                        <a:lnSpc>
                          <a:spcPts val="2000"/>
                        </a:lnSpc>
                        <a:spcAft>
                          <a:spcPts val="1200"/>
                        </a:spcAft>
                      </a:pPr>
                      <a:endParaRPr lang="en-US" altLang="zh-CN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266700" algn="just" defTabSz="457200" rtl="0" eaLnBrk="1" latinLnBrk="0" hangingPunct="1">
                        <a:lnSpc>
                          <a:spcPts val="2000"/>
                        </a:lnSpc>
                        <a:spcAft>
                          <a:spcPts val="1200"/>
                        </a:spcAft>
                      </a:pPr>
                      <a:r>
                        <a:rPr lang="zh-CN" altLang="en-US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趣味故事我来演：选取本单元自己感兴趣的故事演一演；</a:t>
                      </a:r>
                      <a:endParaRPr lang="zh-CN" altLang="en-US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266700" algn="just" defTabSz="457200" rtl="0" eaLnBrk="1" latinLnBrk="0" hangingPunct="1">
                        <a:lnSpc>
                          <a:spcPts val="2000"/>
                        </a:lnSpc>
                        <a:spcAft>
                          <a:spcPts val="1200"/>
                        </a:spcAft>
                      </a:pPr>
                      <a:r>
                        <a:rPr lang="zh-CN" altLang="en-US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反转剧情我来编：发挥想象对课文内容进行再编，展现趣味性。</a:t>
                      </a:r>
                      <a:endParaRPr lang="zh-CN" altLang="en-US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285875" y="1209675"/>
          <a:ext cx="9629774" cy="4820848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2257455"/>
                <a:gridCol w="1767625"/>
                <a:gridCol w="2587406"/>
                <a:gridCol w="3017288"/>
              </a:tblGrid>
              <a:tr h="418314">
                <a:tc>
                  <a:txBody>
                    <a:bodyPr/>
                    <a:lstStyle/>
                    <a:p>
                      <a:pPr indent="266700" algn="just">
                        <a:lnSpc>
                          <a:spcPts val="2000"/>
                        </a:lnSpc>
                        <a:spcAft>
                          <a:spcPts val="1200"/>
                        </a:spcAft>
                      </a:pPr>
                      <a:r>
                        <a:rPr lang="zh-CN" altLang="en-US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课文</a:t>
                      </a:r>
                      <a:endParaRPr lang="zh-CN" altLang="en-US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332" marR="59332" marT="0" marB="0"/>
                </a:tc>
                <a:tc>
                  <a:txBody>
                    <a:bodyPr/>
                    <a:lstStyle/>
                    <a:p>
                      <a:pPr indent="266700" algn="just">
                        <a:lnSpc>
                          <a:spcPts val="2000"/>
                        </a:lnSpc>
                        <a:spcAft>
                          <a:spcPts val="1200"/>
                        </a:spcAft>
                      </a:pPr>
                      <a:r>
                        <a:rPr lang="zh-CN" altLang="en-US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单元目标</a:t>
                      </a:r>
                      <a:endParaRPr lang="zh-CN" altLang="en-US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332" marR="59332" marT="0" marB="0"/>
                </a:tc>
                <a:tc>
                  <a:txBody>
                    <a:bodyPr/>
                    <a:lstStyle/>
                    <a:p>
                      <a:pPr indent="266700" algn="just">
                        <a:lnSpc>
                          <a:spcPts val="2000"/>
                        </a:lnSpc>
                        <a:spcAft>
                          <a:spcPts val="1200"/>
                        </a:spcAft>
                      </a:pPr>
                      <a:r>
                        <a:rPr lang="zh-CN" altLang="en-US" sz="1600" b="1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主题作业设计</a:t>
                      </a:r>
                      <a:endParaRPr lang="zh-CN" altLang="en-US" sz="1600" b="1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332" marR="59332" marT="0" marB="0"/>
                </a:tc>
                <a:tc>
                  <a:txBody>
                    <a:bodyPr/>
                    <a:lstStyle/>
                    <a:p>
                      <a:pPr indent="266700" algn="just">
                        <a:lnSpc>
                          <a:spcPts val="2000"/>
                        </a:lnSpc>
                        <a:spcAft>
                          <a:spcPts val="1200"/>
                        </a:spcAft>
                      </a:pPr>
                      <a:r>
                        <a:rPr lang="zh-CN" altLang="en-US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设计目的</a:t>
                      </a:r>
                      <a:endParaRPr lang="zh-CN" altLang="en-US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332" marR="59332" marT="0" marB="0"/>
                </a:tc>
              </a:tr>
              <a:tr h="943429">
                <a:tc>
                  <a:txBody>
                    <a:bodyPr/>
                    <a:lstStyle/>
                    <a:p>
                      <a:pPr indent="266700" algn="just">
                        <a:lnSpc>
                          <a:spcPts val="2000"/>
                        </a:lnSpc>
                        <a:spcAft>
                          <a:spcPts val="1200"/>
                        </a:spcAft>
                      </a:pPr>
                      <a:r>
                        <a:rPr lang="en-US" altLang="zh-CN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《</a:t>
                      </a:r>
                      <a:r>
                        <a:rPr lang="zh-CN" altLang="en-US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盘古开天辟地</a:t>
                      </a:r>
                      <a:r>
                        <a:rPr lang="en-US" altLang="zh-CN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》</a:t>
                      </a:r>
                      <a:endParaRPr lang="zh-CN" altLang="en-US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332" marR="59332" marT="0" marB="0" anchor="ctr"/>
                </a:tc>
                <a:tc rowSpan="4">
                  <a:txBody>
                    <a:bodyPr/>
                    <a:lstStyle/>
                    <a:p>
                      <a:pPr indent="266700" algn="just">
                        <a:lnSpc>
                          <a:spcPts val="2000"/>
                        </a:lnSpc>
                        <a:spcAft>
                          <a:spcPts val="1200"/>
                        </a:spcAft>
                      </a:pPr>
                      <a:r>
                        <a:rPr lang="zh-CN" altLang="en-US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把握文章主要内容；</a:t>
                      </a:r>
                      <a:endParaRPr lang="zh-CN" altLang="en-US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indent="266700" algn="just">
                        <a:lnSpc>
                          <a:spcPts val="2000"/>
                        </a:lnSpc>
                        <a:spcAft>
                          <a:spcPts val="1200"/>
                        </a:spcAft>
                      </a:pPr>
                      <a:r>
                        <a:rPr lang="zh-CN" altLang="en-US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感受神话想象的神奇及任务形象的鲜明。</a:t>
                      </a:r>
                      <a:endParaRPr lang="zh-CN" altLang="en-US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indent="266700" algn="just">
                        <a:lnSpc>
                          <a:spcPts val="2000"/>
                        </a:lnSpc>
                        <a:spcAft>
                          <a:spcPts val="1200"/>
                        </a:spcAft>
                      </a:pPr>
                      <a:r>
                        <a:rPr lang="zh-CN" altLang="en-US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展开想象写一个故事</a:t>
                      </a:r>
                      <a:endParaRPr lang="zh-CN" altLang="en-US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1200"/>
                        </a:spcAft>
                      </a:pPr>
                      <a:r>
                        <a:rPr lang="zh-CN" altLang="en-US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看一看国产动画片</a:t>
                      </a:r>
                      <a:r>
                        <a:rPr lang="en-US" altLang="zh-CN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《</a:t>
                      </a:r>
                      <a:r>
                        <a:rPr lang="zh-CN" altLang="en-US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盘古开天辟地</a:t>
                      </a:r>
                      <a:r>
                        <a:rPr lang="en-US" altLang="zh-CN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》</a:t>
                      </a:r>
                      <a:endParaRPr lang="zh-CN" altLang="en-US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indent="266700" algn="just">
                        <a:lnSpc>
                          <a:spcPts val="2000"/>
                        </a:lnSpc>
                        <a:spcAft>
                          <a:spcPts val="1200"/>
                        </a:spcAft>
                      </a:pPr>
                      <a:r>
                        <a:rPr lang="zh-CN" altLang="en-US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音乐视频的刺激能够让学生深入了解人物形象；</a:t>
                      </a:r>
                      <a:endParaRPr lang="zh-CN" altLang="en-US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indent="266700" algn="just">
                        <a:lnSpc>
                          <a:spcPts val="2000"/>
                        </a:lnSpc>
                        <a:spcAft>
                          <a:spcPts val="1200"/>
                        </a:spcAft>
                      </a:pPr>
                      <a:r>
                        <a:rPr lang="zh-CN" altLang="en-US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对文章内容起到了巩固。</a:t>
                      </a:r>
                      <a:endParaRPr lang="zh-CN" altLang="en-US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332" marR="59332" marT="0" marB="0"/>
                </a:tc>
              </a:tr>
              <a:tr h="1748061">
                <a:tc>
                  <a:txBody>
                    <a:bodyPr/>
                    <a:lstStyle/>
                    <a:p>
                      <a:pPr indent="266700" algn="just">
                        <a:lnSpc>
                          <a:spcPts val="2000"/>
                        </a:lnSpc>
                        <a:spcAft>
                          <a:spcPts val="1200"/>
                        </a:spcAft>
                      </a:pPr>
                      <a:r>
                        <a:rPr lang="en-US" altLang="zh-CN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《</a:t>
                      </a:r>
                      <a:r>
                        <a:rPr lang="zh-CN" altLang="en-US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精卫填海</a:t>
                      </a:r>
                      <a:r>
                        <a:rPr lang="en-US" altLang="zh-CN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》</a:t>
                      </a:r>
                      <a:endParaRPr lang="zh-CN" altLang="en-US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332" marR="59332" marT="0" marB="0" anchor="ctr"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1200"/>
                        </a:spcAft>
                      </a:pPr>
                      <a:r>
                        <a:rPr lang="zh-CN" altLang="en-US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完成思维导图：精卫填海</a:t>
                      </a:r>
                      <a:endParaRPr lang="zh-CN" altLang="en-US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indent="266700" algn="just">
                        <a:lnSpc>
                          <a:spcPts val="2000"/>
                        </a:lnSpc>
                        <a:spcAft>
                          <a:spcPts val="1200"/>
                        </a:spcAft>
                      </a:pPr>
                      <a:r>
                        <a:rPr lang="zh-CN" altLang="en-US" sz="1600" b="1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将美术的形与色融入到作业中，提高学生审美水平，增强趣味性； </a:t>
                      </a:r>
                      <a:endParaRPr lang="zh-CN" altLang="en-US" sz="1600" b="1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indent="266700" algn="just">
                        <a:lnSpc>
                          <a:spcPts val="2000"/>
                        </a:lnSpc>
                        <a:spcAft>
                          <a:spcPts val="1200"/>
                        </a:spcAft>
                      </a:pPr>
                      <a:r>
                        <a:rPr lang="zh-CN" altLang="en-US" sz="1600" b="1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锻炼学生提取关键信息的能力，加强学生对课文内容的掌握。</a:t>
                      </a:r>
                      <a:endParaRPr lang="zh-CN" altLang="en-US" sz="1600" b="1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332" marR="59332" marT="0" marB="0"/>
                </a:tc>
              </a:tr>
              <a:tr h="1452180">
                <a:tc>
                  <a:txBody>
                    <a:bodyPr/>
                    <a:lstStyle/>
                    <a:p>
                      <a:pPr indent="266700" algn="just">
                        <a:lnSpc>
                          <a:spcPts val="2000"/>
                        </a:lnSpc>
                        <a:spcAft>
                          <a:spcPts val="1200"/>
                        </a:spcAft>
                      </a:pPr>
                      <a:r>
                        <a:rPr lang="en-US" altLang="zh-CN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《</a:t>
                      </a:r>
                      <a:r>
                        <a:rPr lang="zh-CN" altLang="en-US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普罗米修斯</a:t>
                      </a:r>
                      <a:r>
                        <a:rPr lang="en-US" altLang="zh-CN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》</a:t>
                      </a:r>
                      <a:endParaRPr lang="zh-CN" altLang="en-US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332" marR="59332" marT="0" marB="0" anchor="ctr"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1200"/>
                        </a:spcAft>
                      </a:pPr>
                      <a:r>
                        <a:rPr lang="zh-CN" altLang="en-US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演讲会：名人，我来介绍</a:t>
                      </a:r>
                      <a:endParaRPr lang="zh-CN" altLang="en-US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ts val="2000"/>
                        </a:lnSpc>
                        <a:spcAft>
                          <a:spcPts val="1200"/>
                        </a:spcAft>
                        <a:buFont typeface="+mj-lt"/>
                        <a:buAutoNum type="arabicPeriod"/>
                      </a:pPr>
                      <a:r>
                        <a:rPr lang="zh-CN" altLang="en-US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演讲训练，锻炼学生综合素质；</a:t>
                      </a:r>
                      <a:endParaRPr lang="zh-CN" altLang="en-US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just">
                        <a:lnSpc>
                          <a:spcPts val="2000"/>
                        </a:lnSpc>
                        <a:spcAft>
                          <a:spcPts val="1200"/>
                        </a:spcAft>
                        <a:buFont typeface="+mj-lt"/>
                        <a:buAutoNum type="arabicPeriod"/>
                      </a:pPr>
                      <a:r>
                        <a:rPr lang="zh-CN" altLang="en-US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将语文与生活相关联，提高搜集整合自己熬到能力；</a:t>
                      </a:r>
                      <a:endParaRPr lang="zh-CN" altLang="en-US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332" marR="59332" marT="0" marB="0"/>
                </a:tc>
              </a:tr>
              <a:tr h="258864">
                <a:tc>
                  <a:txBody>
                    <a:bodyPr/>
                    <a:lstStyle/>
                    <a:p>
                      <a:pPr indent="266700" algn="just">
                        <a:lnSpc>
                          <a:spcPts val="2000"/>
                        </a:lnSpc>
                        <a:spcAft>
                          <a:spcPts val="1200"/>
                        </a:spcAft>
                      </a:pPr>
                      <a:r>
                        <a:rPr lang="en-US" altLang="zh-CN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《</a:t>
                      </a:r>
                      <a:r>
                        <a:rPr lang="zh-CN" altLang="en-US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女娲补天</a:t>
                      </a:r>
                      <a:r>
                        <a:rPr lang="en-US" altLang="zh-CN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》</a:t>
                      </a:r>
                      <a:endParaRPr lang="zh-CN" altLang="en-US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332" marR="59332" marT="0" marB="0" anchor="ctr"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1200"/>
                        </a:spcAft>
                      </a:pPr>
                      <a:r>
                        <a:rPr lang="zh-CN" altLang="en-US" sz="1600" b="1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展开想象，丰富故事情节</a:t>
                      </a:r>
                      <a:endParaRPr lang="zh-CN" altLang="en-US" sz="1600" b="1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120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zh-CN" altLang="en-US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丰富想象，感受故事之神奇。</a:t>
                      </a:r>
                      <a:endParaRPr lang="zh-CN" altLang="en-US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332" marR="59332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sz="2800" kern="1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（三）开放性主题作业设计，让作业“活”起来</a:t>
            </a:r>
            <a:endParaRPr lang="zh-CN" altLang="en-US" sz="2800" kern="100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grpSp>
        <p:nvGrpSpPr>
          <p:cNvPr id="4" name="组合 25"/>
          <p:cNvGrpSpPr/>
          <p:nvPr/>
        </p:nvGrpSpPr>
        <p:grpSpPr>
          <a:xfrm>
            <a:off x="3060232" y="1715947"/>
            <a:ext cx="883299" cy="650609"/>
            <a:chOff x="3329423" y="1479822"/>
            <a:chExt cx="1202036" cy="1044679"/>
          </a:xfrm>
        </p:grpSpPr>
        <p:sp>
          <p:nvSpPr>
            <p:cNvPr id="5" name="Freeform 5"/>
            <p:cNvSpPr/>
            <p:nvPr/>
          </p:nvSpPr>
          <p:spPr bwMode="auto">
            <a:xfrm>
              <a:off x="3329423" y="1479822"/>
              <a:ext cx="1202036" cy="1044679"/>
            </a:xfrm>
            <a:custGeom>
              <a:avLst/>
              <a:gdLst>
                <a:gd name="T0" fmla="*/ 365 w 1306"/>
                <a:gd name="T1" fmla="*/ 1149 h 1149"/>
                <a:gd name="T2" fmla="*/ 300 w 1306"/>
                <a:gd name="T3" fmla="*/ 1111 h 1149"/>
                <a:gd name="T4" fmla="*/ 12 w 1306"/>
                <a:gd name="T5" fmla="*/ 613 h 1149"/>
                <a:gd name="T6" fmla="*/ 12 w 1306"/>
                <a:gd name="T7" fmla="*/ 537 h 1149"/>
                <a:gd name="T8" fmla="*/ 300 w 1306"/>
                <a:gd name="T9" fmla="*/ 38 h 1149"/>
                <a:gd name="T10" fmla="*/ 365 w 1306"/>
                <a:gd name="T11" fmla="*/ 0 h 1149"/>
                <a:gd name="T12" fmla="*/ 941 w 1306"/>
                <a:gd name="T13" fmla="*/ 0 h 1149"/>
                <a:gd name="T14" fmla="*/ 1006 w 1306"/>
                <a:gd name="T15" fmla="*/ 38 h 1149"/>
                <a:gd name="T16" fmla="*/ 1294 w 1306"/>
                <a:gd name="T17" fmla="*/ 537 h 1149"/>
                <a:gd name="T18" fmla="*/ 1294 w 1306"/>
                <a:gd name="T19" fmla="*/ 613 h 1149"/>
                <a:gd name="T20" fmla="*/ 1006 w 1306"/>
                <a:gd name="T21" fmla="*/ 1111 h 1149"/>
                <a:gd name="T22" fmla="*/ 941 w 1306"/>
                <a:gd name="T23" fmla="*/ 1149 h 1149"/>
                <a:gd name="T24" fmla="*/ 365 w 1306"/>
                <a:gd name="T25" fmla="*/ 1149 h 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06" h="1149">
                  <a:moveTo>
                    <a:pt x="365" y="1149"/>
                  </a:moveTo>
                  <a:cubicBezTo>
                    <a:pt x="341" y="1149"/>
                    <a:pt x="312" y="1132"/>
                    <a:pt x="300" y="1111"/>
                  </a:cubicBezTo>
                  <a:cubicBezTo>
                    <a:pt x="12" y="613"/>
                    <a:pt x="12" y="613"/>
                    <a:pt x="12" y="613"/>
                  </a:cubicBezTo>
                  <a:cubicBezTo>
                    <a:pt x="0" y="592"/>
                    <a:pt x="0" y="558"/>
                    <a:pt x="12" y="537"/>
                  </a:cubicBezTo>
                  <a:cubicBezTo>
                    <a:pt x="300" y="38"/>
                    <a:pt x="300" y="38"/>
                    <a:pt x="300" y="38"/>
                  </a:cubicBezTo>
                  <a:cubicBezTo>
                    <a:pt x="312" y="17"/>
                    <a:pt x="341" y="0"/>
                    <a:pt x="365" y="0"/>
                  </a:cubicBezTo>
                  <a:cubicBezTo>
                    <a:pt x="941" y="0"/>
                    <a:pt x="941" y="0"/>
                    <a:pt x="941" y="0"/>
                  </a:cubicBezTo>
                  <a:cubicBezTo>
                    <a:pt x="965" y="0"/>
                    <a:pt x="994" y="17"/>
                    <a:pt x="1006" y="38"/>
                  </a:cubicBezTo>
                  <a:cubicBezTo>
                    <a:pt x="1294" y="537"/>
                    <a:pt x="1294" y="537"/>
                    <a:pt x="1294" y="537"/>
                  </a:cubicBezTo>
                  <a:cubicBezTo>
                    <a:pt x="1306" y="558"/>
                    <a:pt x="1306" y="592"/>
                    <a:pt x="1294" y="613"/>
                  </a:cubicBezTo>
                  <a:cubicBezTo>
                    <a:pt x="1006" y="1111"/>
                    <a:pt x="1006" y="1111"/>
                    <a:pt x="1006" y="1111"/>
                  </a:cubicBezTo>
                  <a:cubicBezTo>
                    <a:pt x="994" y="1132"/>
                    <a:pt x="965" y="1149"/>
                    <a:pt x="941" y="1149"/>
                  </a:cubicBezTo>
                  <a:lnTo>
                    <a:pt x="365" y="1149"/>
                  </a:lnTo>
                  <a:close/>
                </a:path>
              </a:pathLst>
            </a:custGeom>
            <a:solidFill>
              <a:srgbClr val="A1B9A5"/>
            </a:solidFill>
            <a:ln w="28575" cap="flat">
              <a:noFill/>
              <a:prstDash val="solid"/>
              <a:miter lim="800000"/>
            </a:ln>
          </p:spPr>
          <p:txBody>
            <a:bodyPr lIns="72585" tIns="36293" rIns="72585" bIns="36293"/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799B7F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6" name="组合 47"/>
            <p:cNvGrpSpPr/>
            <p:nvPr/>
          </p:nvGrpSpPr>
          <p:grpSpPr>
            <a:xfrm>
              <a:off x="3754548" y="1808481"/>
              <a:ext cx="295362" cy="381037"/>
              <a:chOff x="12327414" y="858402"/>
              <a:chExt cx="370336" cy="484095"/>
            </a:xfrm>
          </p:grpSpPr>
          <p:sp>
            <p:nvSpPr>
              <p:cNvPr id="7" name="Freeform 56"/>
              <p:cNvSpPr>
                <a:spLocks noEditPoints="1"/>
              </p:cNvSpPr>
              <p:nvPr/>
            </p:nvSpPr>
            <p:spPr>
              <a:xfrm>
                <a:off x="12327166" y="858819"/>
                <a:ext cx="192557" cy="483963"/>
              </a:xfrm>
              <a:custGeom>
                <a:avLst/>
                <a:gdLst/>
                <a:ahLst/>
                <a:cxnLst>
                  <a:cxn ang="0">
                    <a:pos x="657787135" y="0"/>
                  </a:cxn>
                  <a:cxn ang="0">
                    <a:pos x="1083418855" y="197576323"/>
                  </a:cxn>
                  <a:cxn ang="0">
                    <a:pos x="1199499668" y="711268479"/>
                  </a:cxn>
                  <a:cxn ang="0">
                    <a:pos x="1199499668" y="2147483646"/>
                  </a:cxn>
                  <a:cxn ang="0">
                    <a:pos x="1044727321" y="2147483646"/>
                  </a:cxn>
                  <a:cxn ang="0">
                    <a:pos x="619095601" y="2147483646"/>
                  </a:cxn>
                  <a:cxn ang="0">
                    <a:pos x="77389279" y="2147483646"/>
                  </a:cxn>
                  <a:cxn ang="0">
                    <a:pos x="0" y="2147483646"/>
                  </a:cxn>
                  <a:cxn ang="0">
                    <a:pos x="0" y="829807988"/>
                  </a:cxn>
                  <a:cxn ang="0">
                    <a:pos x="116080813" y="237091588"/>
                  </a:cxn>
                  <a:cxn ang="0">
                    <a:pos x="657787135" y="0"/>
                  </a:cxn>
                  <a:cxn ang="0">
                    <a:pos x="619095601" y="2147483646"/>
                  </a:cxn>
                  <a:cxn ang="0">
                    <a:pos x="851257228" y="2147483646"/>
                  </a:cxn>
                  <a:cxn ang="0">
                    <a:pos x="851257228" y="671753214"/>
                  </a:cxn>
                  <a:cxn ang="0">
                    <a:pos x="619095601" y="276600568"/>
                  </a:cxn>
                  <a:cxn ang="0">
                    <a:pos x="348242440" y="671753214"/>
                  </a:cxn>
                  <a:cxn ang="0">
                    <a:pos x="348242440" y="790292723"/>
                  </a:cxn>
                  <a:cxn ang="0">
                    <a:pos x="348242440" y="908838517"/>
                  </a:cxn>
                  <a:cxn ang="0">
                    <a:pos x="348242440" y="1383015408"/>
                  </a:cxn>
                  <a:cxn ang="0">
                    <a:pos x="348242440" y="1896707564"/>
                  </a:cxn>
                  <a:cxn ang="0">
                    <a:pos x="348242440" y="2147483646"/>
                  </a:cxn>
                  <a:cxn ang="0">
                    <a:pos x="619095601" y="2147483646"/>
                  </a:cxn>
                </a:cxnLst>
                <a:rect l="0" t="0" r="0" b="0"/>
                <a:pathLst>
                  <a:path w="31" h="77">
                    <a:moveTo>
                      <a:pt x="17" y="0"/>
                    </a:moveTo>
                    <a:cubicBezTo>
                      <a:pt x="22" y="0"/>
                      <a:pt x="26" y="2"/>
                      <a:pt x="28" y="5"/>
                    </a:cubicBezTo>
                    <a:cubicBezTo>
                      <a:pt x="30" y="8"/>
                      <a:pt x="31" y="12"/>
                      <a:pt x="31" y="18"/>
                    </a:cubicBezTo>
                    <a:cubicBezTo>
                      <a:pt x="31" y="63"/>
                      <a:pt x="31" y="63"/>
                      <a:pt x="31" y="63"/>
                    </a:cubicBezTo>
                    <a:cubicBezTo>
                      <a:pt x="31" y="67"/>
                      <a:pt x="30" y="71"/>
                      <a:pt x="27" y="74"/>
                    </a:cubicBezTo>
                    <a:cubicBezTo>
                      <a:pt x="24" y="76"/>
                      <a:pt x="21" y="77"/>
                      <a:pt x="16" y="77"/>
                    </a:cubicBezTo>
                    <a:cubicBezTo>
                      <a:pt x="9" y="77"/>
                      <a:pt x="5" y="76"/>
                      <a:pt x="2" y="72"/>
                    </a:cubicBezTo>
                    <a:cubicBezTo>
                      <a:pt x="1" y="69"/>
                      <a:pt x="0" y="64"/>
                      <a:pt x="0" y="57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14"/>
                      <a:pt x="1" y="8"/>
                      <a:pt x="3" y="6"/>
                    </a:cubicBezTo>
                    <a:cubicBezTo>
                      <a:pt x="5" y="2"/>
                      <a:pt x="10" y="0"/>
                      <a:pt x="17" y="0"/>
                    </a:cubicBezTo>
                    <a:close/>
                    <a:moveTo>
                      <a:pt x="16" y="70"/>
                    </a:moveTo>
                    <a:cubicBezTo>
                      <a:pt x="20" y="70"/>
                      <a:pt x="22" y="66"/>
                      <a:pt x="22" y="59"/>
                    </a:cubicBezTo>
                    <a:cubicBezTo>
                      <a:pt x="22" y="17"/>
                      <a:pt x="22" y="17"/>
                      <a:pt x="22" y="17"/>
                    </a:cubicBezTo>
                    <a:cubicBezTo>
                      <a:pt x="22" y="10"/>
                      <a:pt x="20" y="7"/>
                      <a:pt x="16" y="7"/>
                    </a:cubicBezTo>
                    <a:cubicBezTo>
                      <a:pt x="11" y="7"/>
                      <a:pt x="9" y="11"/>
                      <a:pt x="9" y="17"/>
                    </a:cubicBezTo>
                    <a:cubicBezTo>
                      <a:pt x="9" y="20"/>
                      <a:pt x="9" y="20"/>
                      <a:pt x="9" y="20"/>
                    </a:cubicBezTo>
                    <a:cubicBezTo>
                      <a:pt x="9" y="23"/>
                      <a:pt x="9" y="23"/>
                      <a:pt x="9" y="23"/>
                    </a:cubicBezTo>
                    <a:cubicBezTo>
                      <a:pt x="9" y="35"/>
                      <a:pt x="9" y="35"/>
                      <a:pt x="9" y="35"/>
                    </a:cubicBezTo>
                    <a:cubicBezTo>
                      <a:pt x="9" y="48"/>
                      <a:pt x="9" y="48"/>
                      <a:pt x="9" y="48"/>
                    </a:cubicBezTo>
                    <a:cubicBezTo>
                      <a:pt x="9" y="59"/>
                      <a:pt x="9" y="59"/>
                      <a:pt x="9" y="59"/>
                    </a:cubicBezTo>
                    <a:cubicBezTo>
                      <a:pt x="9" y="66"/>
                      <a:pt x="11" y="70"/>
                      <a:pt x="16" y="70"/>
                    </a:cubicBezTo>
                    <a:close/>
                  </a:path>
                </a:pathLst>
              </a:custGeom>
              <a:solidFill>
                <a:srgbClr val="FFFFFF">
                  <a:alpha val="100000"/>
                </a:srgbClr>
              </a:solidFill>
              <a:ln w="1587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" name="Freeform 57"/>
              <p:cNvSpPr/>
              <p:nvPr/>
            </p:nvSpPr>
            <p:spPr>
              <a:xfrm>
                <a:off x="12583426" y="864685"/>
                <a:ext cx="114376" cy="478097"/>
              </a:xfrm>
              <a:custGeom>
                <a:avLst/>
                <a:gdLst/>
                <a:ahLst/>
                <a:cxnLst>
                  <a:cxn ang="0">
                    <a:pos x="0" y="435948975"/>
                  </a:cxn>
                  <a:cxn ang="0">
                    <a:pos x="441701049" y="0"/>
                  </a:cxn>
                  <a:cxn ang="0">
                    <a:pos x="722786424" y="0"/>
                  </a:cxn>
                  <a:cxn ang="0">
                    <a:pos x="722786424" y="2147483646"/>
                  </a:cxn>
                  <a:cxn ang="0">
                    <a:pos x="321237704" y="2147483646"/>
                  </a:cxn>
                  <a:cxn ang="0">
                    <a:pos x="321237704" y="753009066"/>
                  </a:cxn>
                  <a:cxn ang="0">
                    <a:pos x="0" y="753009066"/>
                  </a:cxn>
                  <a:cxn ang="0">
                    <a:pos x="0" y="435948975"/>
                  </a:cxn>
                </a:cxnLst>
                <a:rect l="0" t="0" r="0" b="0"/>
                <a:pathLst>
                  <a:path w="18" h="76">
                    <a:moveTo>
                      <a:pt x="0" y="11"/>
                    </a:moveTo>
                    <a:cubicBezTo>
                      <a:pt x="7" y="10"/>
                      <a:pt x="10" y="7"/>
                      <a:pt x="11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18" y="76"/>
                      <a:pt x="18" y="76"/>
                      <a:pt x="18" y="76"/>
                    </a:cubicBezTo>
                    <a:cubicBezTo>
                      <a:pt x="8" y="76"/>
                      <a:pt x="8" y="76"/>
                      <a:pt x="8" y="76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0" y="19"/>
                      <a:pt x="0" y="19"/>
                      <a:pt x="0" y="19"/>
                    </a:cubicBez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FFFFFF">
                  <a:alpha val="100000"/>
                </a:srgbClr>
              </a:solidFill>
              <a:ln w="1587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10" name="文本框 9"/>
          <p:cNvSpPr txBox="1"/>
          <p:nvPr/>
        </p:nvSpPr>
        <p:spPr>
          <a:xfrm>
            <a:off x="3943531" y="1905000"/>
            <a:ext cx="6096000" cy="348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66700" algn="just">
              <a:lnSpc>
                <a:spcPts val="2000"/>
              </a:lnSpc>
              <a:spcAft>
                <a:spcPts val="1200"/>
              </a:spcAft>
            </a:pPr>
            <a:r>
              <a:rPr lang="zh-CN" altLang="zh-CN" sz="2800" kern="1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分层作业，“活”中求知</a:t>
            </a:r>
            <a:endParaRPr lang="zh-CN" altLang="zh-CN" sz="2800" kern="100" dirty="0">
              <a:effectLst/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952750" y="2877423"/>
            <a:ext cx="72771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  </a:t>
            </a:r>
            <a:r>
              <a:rPr lang="zh-CN" altLang="zh-CN" sz="24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《我变成了一棵树》后，我设计如下分层作业：</a:t>
            </a:r>
            <a:r>
              <a:rPr lang="en-US" altLang="zh-CN" sz="24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zh-CN" altLang="zh-CN" sz="24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、将这个有趣的故事讲给家人听，并说说故事有趣在哪里？</a:t>
            </a:r>
            <a:r>
              <a:rPr lang="en-US" altLang="zh-CN" sz="24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b</a:t>
            </a:r>
            <a:r>
              <a:rPr lang="zh-CN" altLang="zh-CN" sz="24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、讲一个完整的故事：你想变成什么，变化后有哪些奇妙的事情发生？</a:t>
            </a:r>
            <a:r>
              <a:rPr lang="en-US" altLang="zh-CN" sz="24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c</a:t>
            </a:r>
            <a:r>
              <a:rPr lang="zh-CN" altLang="zh-CN" sz="24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、展开想象，自创一个故事。</a:t>
            </a:r>
            <a:endParaRPr lang="zh-CN" altLang="en-US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tags/tag1.xml><?xml version="1.0" encoding="utf-8"?>
<p:tagLst xmlns:p="http://schemas.openxmlformats.org/presentationml/2006/main">
  <p:tag name="KSO_WPP_MARK_KEY" val="f4b40e1e-18ab-42c8-8719-96cc7fd89e5d"/>
  <p:tag name="COMMONDATA" val="eyJoZGlkIjoiYzJlNjBiZjFjZjVmYjdkYzZiZjNhMGRmODFlNGQwNGQifQ=="/>
</p:tagLst>
</file>

<file path=ppt/theme/theme1.xml><?xml version="1.0" encoding="utf-8"?>
<a:theme xmlns:a="http://schemas.openxmlformats.org/drawingml/2006/main" name="丝状">
  <a:themeElements>
    <a:clrScheme name="丝状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丝状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丝状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1741</Words>
  <Application>WPS 演示</Application>
  <PresentationFormat>宽屏</PresentationFormat>
  <Paragraphs>173</Paragraphs>
  <Slides>13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9" baseType="lpstr">
      <vt:lpstr>Arial</vt:lpstr>
      <vt:lpstr>宋体</vt:lpstr>
      <vt:lpstr>Wingdings</vt:lpstr>
      <vt:lpstr>Wingdings 3</vt:lpstr>
      <vt:lpstr>Arial</vt:lpstr>
      <vt:lpstr>楷体</vt:lpstr>
      <vt:lpstr>Times New Roman</vt:lpstr>
      <vt:lpstr>汉仪行楷简</vt:lpstr>
      <vt:lpstr>汉仪魏碑繁</vt:lpstr>
      <vt:lpstr>Calibri</vt:lpstr>
      <vt:lpstr>Century Gothic</vt:lpstr>
      <vt:lpstr>微软雅黑</vt:lpstr>
      <vt:lpstr>Arial Unicode MS</vt:lpstr>
      <vt:lpstr>幼圆</vt:lpstr>
      <vt:lpstr>等线</vt:lpstr>
      <vt:lpstr>丝状</vt:lpstr>
      <vt:lpstr>“双减”背景下小学语文主题性作业设计的实践与探索</vt:lpstr>
      <vt:lpstr>PowerPoint 演示文稿</vt:lpstr>
      <vt:lpstr>PowerPoint 演示文稿</vt:lpstr>
      <vt:lpstr>一．小学语文“非主题性“作业存在的问题及原因分析 </vt:lpstr>
      <vt:lpstr>二．中年级主题性作业设计的实践与探索</vt:lpstr>
      <vt:lpstr>（二）找准路径，激发学生学习主动性 </vt:lpstr>
      <vt:lpstr>PowerPoint 演示文稿</vt:lpstr>
      <vt:lpstr>PowerPoint 演示文稿</vt:lpstr>
      <vt:lpstr>（三）开放性主题作业设计，让作业“活”起来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“双减”背景下小学语文主题性作业设计的实践与探索</dc:title>
  <dc:creator>hehongmin2021@outlook.com</dc:creator>
  <cp:lastModifiedBy>如水月光</cp:lastModifiedBy>
  <cp:revision>4</cp:revision>
  <dcterms:created xsi:type="dcterms:W3CDTF">2022-11-15T07:57:00Z</dcterms:created>
  <dcterms:modified xsi:type="dcterms:W3CDTF">2022-11-18T01:48:00Z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843DB22F8667411E9A5CBA612437ABD8</vt:lpwstr>
  </property>
  <property fmtid="{D5CDD505-2E9C-101B-9397-08002B2CF9AE}" pid="3" name="KSOProductBuildVer">
    <vt:lpwstr>2052-11.1.0.12763</vt:lpwstr>
  </property>
</Properties>
</file>