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75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8" r:id="rId12"/>
    <p:sldId id="267" r:id="rId13"/>
    <p:sldId id="276" r:id="rId14"/>
    <p:sldId id="272" r:id="rId15"/>
    <p:sldId id="269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2697" autoAdjust="0"/>
  </p:normalViewPr>
  <p:slideViewPr>
    <p:cSldViewPr snapToGrid="0">
      <p:cViewPr varScale="1">
        <p:scale>
          <a:sx n="68" d="100"/>
          <a:sy n="68" d="100"/>
        </p:scale>
        <p:origin x="90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73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62E43-3E7D-4120-826D-CB595F245C74}" type="datetimeFigureOut">
              <a:rPr lang="zh-CN" altLang="en-US" smtClean="0"/>
              <a:t>2022/6/16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00592-98EA-4468-82CF-8833B813E5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00592-98EA-4468-82CF-8833B813E59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/>
              <a:t>https://dxpu.taobao.com/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D24C0-A5F1-46FA-A7AB-EC22485AC748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D24C0-A5F1-46FA-A7AB-EC22485AC74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D24C0-A5F1-46FA-A7AB-EC22485AC74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D24C0-A5F1-46FA-A7AB-EC22485AC74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D24C0-A5F1-46FA-A7AB-EC22485AC74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D24C0-A5F1-46FA-A7AB-EC22485AC74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D24C0-A5F1-46FA-A7AB-EC22485AC74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D24C0-A5F1-46FA-A7AB-EC22485AC74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141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1D24C0-A5F1-46FA-A7AB-EC22485AC74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4A6A9-36C6-43B1-8522-A292CC047F96}" type="datetimeFigureOut">
              <a:rPr lang="zh-CN" altLang="en-US" smtClean="0"/>
              <a:t>2022/6/16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C2E23-E51E-49F1-890E-587B23C9D1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 bwMode="auto">
          <a:xfrm rot="5400000">
            <a:off x="5933164" y="599161"/>
            <a:ext cx="325677" cy="1219200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453833" y="4025233"/>
            <a:ext cx="3647660" cy="12318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79004" y="1458893"/>
            <a:ext cx="1037906" cy="20903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569704" y="1458893"/>
            <a:ext cx="1037906" cy="20903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5284204" y="1458893"/>
            <a:ext cx="1037906" cy="20903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23"/>
          </p:nvPr>
        </p:nvSpPr>
        <p:spPr>
          <a:xfrm>
            <a:off x="8612356" y="1669834"/>
            <a:ext cx="1580957" cy="1580958"/>
          </a:xfrm>
          <a:custGeom>
            <a:avLst/>
            <a:gdLst>
              <a:gd name="connsiteX0" fmla="*/ 791581 w 1580957"/>
              <a:gd name="connsiteY0" fmla="*/ 0 h 1580958"/>
              <a:gd name="connsiteX1" fmla="*/ 1580957 w 1580957"/>
              <a:gd name="connsiteY1" fmla="*/ 789377 h 1580958"/>
              <a:gd name="connsiteX2" fmla="*/ 789376 w 1580957"/>
              <a:gd name="connsiteY2" fmla="*/ 1580958 h 1580958"/>
              <a:gd name="connsiteX3" fmla="*/ 0 w 1580957"/>
              <a:gd name="connsiteY3" fmla="*/ 791581 h 1580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957" h="1580958">
                <a:moveTo>
                  <a:pt x="791581" y="0"/>
                </a:moveTo>
                <a:lnTo>
                  <a:pt x="1580957" y="789377"/>
                </a:lnTo>
                <a:lnTo>
                  <a:pt x="789376" y="1580958"/>
                </a:lnTo>
                <a:lnTo>
                  <a:pt x="0" y="7915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24"/>
          </p:nvPr>
        </p:nvSpPr>
        <p:spPr>
          <a:xfrm>
            <a:off x="7238827" y="1669834"/>
            <a:ext cx="1580957" cy="1580958"/>
          </a:xfrm>
          <a:custGeom>
            <a:avLst/>
            <a:gdLst>
              <a:gd name="connsiteX0" fmla="*/ 791581 w 1580957"/>
              <a:gd name="connsiteY0" fmla="*/ 0 h 1580958"/>
              <a:gd name="connsiteX1" fmla="*/ 1580957 w 1580957"/>
              <a:gd name="connsiteY1" fmla="*/ 789377 h 1580958"/>
              <a:gd name="connsiteX2" fmla="*/ 789376 w 1580957"/>
              <a:gd name="connsiteY2" fmla="*/ 1580958 h 1580958"/>
              <a:gd name="connsiteX3" fmla="*/ 0 w 1580957"/>
              <a:gd name="connsiteY3" fmla="*/ 791581 h 1580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957" h="1580958">
                <a:moveTo>
                  <a:pt x="791581" y="0"/>
                </a:moveTo>
                <a:lnTo>
                  <a:pt x="1580957" y="789377"/>
                </a:lnTo>
                <a:lnTo>
                  <a:pt x="789376" y="1580958"/>
                </a:lnTo>
                <a:lnTo>
                  <a:pt x="0" y="7915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25"/>
          </p:nvPr>
        </p:nvSpPr>
        <p:spPr>
          <a:xfrm>
            <a:off x="5809296" y="1669834"/>
            <a:ext cx="1580957" cy="1580958"/>
          </a:xfrm>
          <a:custGeom>
            <a:avLst/>
            <a:gdLst>
              <a:gd name="connsiteX0" fmla="*/ 791581 w 1580957"/>
              <a:gd name="connsiteY0" fmla="*/ 0 h 1580958"/>
              <a:gd name="connsiteX1" fmla="*/ 1580957 w 1580957"/>
              <a:gd name="connsiteY1" fmla="*/ 789377 h 1580958"/>
              <a:gd name="connsiteX2" fmla="*/ 789376 w 1580957"/>
              <a:gd name="connsiteY2" fmla="*/ 1580958 h 1580958"/>
              <a:gd name="connsiteX3" fmla="*/ 0 w 1580957"/>
              <a:gd name="connsiteY3" fmla="*/ 791581 h 1580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957" h="1580958">
                <a:moveTo>
                  <a:pt x="791581" y="0"/>
                </a:moveTo>
                <a:lnTo>
                  <a:pt x="1580957" y="789377"/>
                </a:lnTo>
                <a:lnTo>
                  <a:pt x="789376" y="1580958"/>
                </a:lnTo>
                <a:lnTo>
                  <a:pt x="0" y="7915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txBody>
          <a:bodyPr wrap="square" anchor="ctr">
            <a:noAutofit/>
          </a:bodyPr>
          <a:lstStyle>
            <a:lvl1pPr algn="ctr"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881335" y="2038918"/>
            <a:ext cx="1231900" cy="3263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5" name="矩形 4"/>
          <p:cNvSpPr/>
          <p:nvPr userDrawn="1"/>
        </p:nvSpPr>
        <p:spPr bwMode="auto">
          <a:xfrm>
            <a:off x="11866323" y="0"/>
            <a:ext cx="325677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931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auto">
          <a:xfrm>
            <a:off x="8727838" y="3473422"/>
            <a:ext cx="2701931" cy="2701931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Picture Placeholder 2"/>
          <p:cNvSpPr>
            <a:spLocks noGrp="1"/>
          </p:cNvSpPr>
          <p:nvPr userDrawn="1">
            <p:ph type="pic" sz="quarter" idx="21"/>
          </p:nvPr>
        </p:nvSpPr>
        <p:spPr>
          <a:xfrm>
            <a:off x="8870340" y="3615924"/>
            <a:ext cx="2416928" cy="24169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" name="矩形 2"/>
          <p:cNvSpPr/>
          <p:nvPr userDrawn="1"/>
        </p:nvSpPr>
        <p:spPr bwMode="auto">
          <a:xfrm rot="5400000">
            <a:off x="5933164" y="599161"/>
            <a:ext cx="325677" cy="1219200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731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55651" y="2922270"/>
            <a:ext cx="5940348" cy="14073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 bwMode="auto">
          <a:xfrm>
            <a:off x="11866323" y="0"/>
            <a:ext cx="325677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546138" y="0"/>
            <a:ext cx="564586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5" name="矩形 4"/>
          <p:cNvSpPr/>
          <p:nvPr userDrawn="1"/>
        </p:nvSpPr>
        <p:spPr bwMode="auto">
          <a:xfrm>
            <a:off x="601" y="0"/>
            <a:ext cx="325677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252713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5" name="矩形 4"/>
          <p:cNvSpPr/>
          <p:nvPr userDrawn="1"/>
        </p:nvSpPr>
        <p:spPr bwMode="auto">
          <a:xfrm>
            <a:off x="11866323" y="0"/>
            <a:ext cx="325677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4714064" y="376146"/>
            <a:ext cx="2755725" cy="57989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686984" y="2038918"/>
            <a:ext cx="1231900" cy="3263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5" name="矩形 4"/>
          <p:cNvSpPr/>
          <p:nvPr userDrawn="1"/>
        </p:nvSpPr>
        <p:spPr bwMode="auto">
          <a:xfrm>
            <a:off x="601" y="0"/>
            <a:ext cx="325677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096001" y="589912"/>
            <a:ext cx="3409727" cy="10587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" y="2078990"/>
            <a:ext cx="6095998" cy="185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4A6A9-36C6-43B1-8522-A292CC047F96}" type="datetimeFigureOut">
              <a:rPr lang="zh-CN" altLang="en-US" smtClean="0"/>
              <a:t>2022/6/16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C2E23-E51E-49F1-890E-587B23C9D19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7" r:id="rId14"/>
    <p:sldLayoutId id="214748366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0.wdp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37.png"/><Relationship Id="rId10" Type="http://schemas.microsoft.com/office/2007/relationships/hdphoto" Target="../media/hdphoto13.wdp"/><Relationship Id="rId4" Type="http://schemas.openxmlformats.org/officeDocument/2006/relationships/image" Target="../media/image6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6096000" y="2922270"/>
            <a:ext cx="5974080" cy="1407346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eaLnBrk="0" hangingPunct="0">
              <a:buFont typeface="Arial" panose="020B0604020202020204" pitchFamily="34" charset="0"/>
              <a:buNone/>
            </a:pP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249846" y="442926"/>
            <a:ext cx="2031325" cy="597214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五年级错别字</a:t>
            </a:r>
            <a:endParaRPr lang="en-US" altLang="zh-CN" sz="6000" dirty="0">
              <a:solidFill>
                <a:schemeClr val="bg1">
                  <a:lumMod val="8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6000" dirty="0">
                <a:solidFill>
                  <a:schemeClr val="bg1">
                    <a:lumMod val="8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归因及对策研究</a:t>
            </a:r>
            <a:endParaRPr lang="en-US" altLang="zh-CN" sz="6000" dirty="0">
              <a:solidFill>
                <a:schemeClr val="bg1">
                  <a:lumMod val="8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15419" y="4896679"/>
            <a:ext cx="615553" cy="8745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8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梅花</a:t>
            </a:r>
            <a:endParaRPr lang="en-US" altLang="zh-CN" sz="2800" dirty="0">
              <a:solidFill>
                <a:schemeClr val="bg1">
                  <a:lumMod val="8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752777" y="3093253"/>
            <a:ext cx="1708160" cy="11102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  <a:t>常记溪亭日暮 </a:t>
            </a:r>
            <a:endParaRPr lang="en-US" altLang="zh-CN" sz="1100" dirty="0">
              <a:solidFill>
                <a:schemeClr val="bg2">
                  <a:lumMod val="50000"/>
                </a:schemeClr>
              </a:solidFill>
              <a:latin typeface="方正字迹-曾正国楷体" panose="02010600010101010101" pitchFamily="2" charset="-122"/>
              <a:ea typeface="方正字迹-曾正国楷体" panose="02010600010101010101" pitchFamily="2" charset="-122"/>
            </a:endParaRPr>
          </a:p>
          <a:p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  <a:t>常记溪亭日暮， </a:t>
            </a:r>
            <a:b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</a:b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  <a:t>沉醉不知归路。 </a:t>
            </a:r>
            <a:endParaRPr lang="en-US" altLang="zh-CN" sz="1100" dirty="0">
              <a:solidFill>
                <a:schemeClr val="bg2">
                  <a:lumMod val="50000"/>
                </a:schemeClr>
              </a:solidFill>
              <a:latin typeface="方正字迹-曾正国楷体" panose="02010600010101010101" pitchFamily="2" charset="-122"/>
              <a:ea typeface="方正字迹-曾正国楷体" panose="02010600010101010101" pitchFamily="2" charset="-122"/>
            </a:endParaRPr>
          </a:p>
          <a:p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  <a:t>兴尽晚回舟， </a:t>
            </a:r>
            <a:b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</a:b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  <a:t>误入藕花深处。 </a:t>
            </a:r>
            <a:b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</a:b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  <a:t>争渡，争渡， </a:t>
            </a:r>
            <a:b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</a:br>
            <a: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  <a:t>惊起一滩鸥鹭。 </a:t>
            </a:r>
          </a:p>
          <a:p>
            <a:br>
              <a:rPr lang="zh-CN" altLang="en-US" sz="1100" dirty="0">
                <a:solidFill>
                  <a:schemeClr val="bg2">
                    <a:lumMod val="50000"/>
                  </a:schemeClr>
                </a:solidFill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</a:br>
            <a:endParaRPr lang="zh-CN" altLang="en-US" sz="1100" dirty="0">
              <a:solidFill>
                <a:schemeClr val="bg2">
                  <a:lumMod val="50000"/>
                </a:schemeClr>
              </a:solidFill>
              <a:latin typeface="方正字迹-曾正国楷体" panose="02010600010101010101" pitchFamily="2" charset="-122"/>
              <a:ea typeface="方正字迹-曾正国楷体" panose="02010600010101010101" pitchFamily="2" charset="-122"/>
            </a:endParaRPr>
          </a:p>
        </p:txBody>
      </p:sp>
      <p:pic>
        <p:nvPicPr>
          <p:cNvPr id="5" name="图片占位符 4"/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 l="10169" r="10169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50"/>
                            </p:stCondLst>
                            <p:childTnLst>
                              <p:par>
                                <p:cTn id="1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1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auto">
          <a:xfrm>
            <a:off x="6096000" y="2078990"/>
            <a:ext cx="6096000" cy="18542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eaLnBrk="0" hangingPunct="0">
              <a:buFont typeface="Arial" panose="020B0604020202020204" pitchFamily="34" charset="0"/>
              <a:buNone/>
            </a:pPr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485" y="3933190"/>
            <a:ext cx="2656758" cy="1414009"/>
          </a:xfrm>
          <a:prstGeom prst="rect">
            <a:avLst/>
          </a:prstGeom>
        </p:spPr>
      </p:pic>
      <p:pic>
        <p:nvPicPr>
          <p:cNvPr id="7" name="图片占位符 6"/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 t="6615" b="661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DD782FA-03B9-4A1C-91B3-0A1274A209E2}"/>
              </a:ext>
            </a:extLst>
          </p:cNvPr>
          <p:cNvSpPr txBox="1"/>
          <p:nvPr/>
        </p:nvSpPr>
        <p:spPr>
          <a:xfrm>
            <a:off x="900606" y="669086"/>
            <a:ext cx="3866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latin typeface="华文行楷" panose="02010800040101010101" pitchFamily="2" charset="-122"/>
                <a:ea typeface="华文行楷" panose="02010800040101010101" pitchFamily="2" charset="-122"/>
              </a:rPr>
              <a:t>预期效果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45014B8-6A92-4D6E-B349-6C3CD96A34AC}"/>
              </a:ext>
            </a:extLst>
          </p:cNvPr>
          <p:cNvSpPr txBox="1"/>
          <p:nvPr/>
        </p:nvSpPr>
        <p:spPr>
          <a:xfrm>
            <a:off x="6558067" y="321672"/>
            <a:ext cx="3139321" cy="592237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indent="304800" algn="just">
              <a:lnSpc>
                <a:spcPct val="150000"/>
              </a:lnSpc>
            </a:pPr>
            <a:r>
              <a:rPr lang="zh-CN" altLang="zh-CN" sz="3200" kern="0" dirty="0">
                <a:effectLst/>
                <a:latin typeface="隶书" panose="02010509060101010101" pitchFamily="49" charset="-122"/>
                <a:ea typeface="隶书" panose="02010509060101010101" pitchFamily="49" charset="-122"/>
                <a:cs typeface="宋体" panose="02010600030101010101" pitchFamily="2" charset="-122"/>
              </a:rPr>
              <a:t>通过本课题一段时间的研究和调查，</a:t>
            </a:r>
            <a:r>
              <a:rPr lang="zh-CN" altLang="zh-CN" sz="3200" kern="0" dirty="0">
                <a:effectLst/>
                <a:latin typeface="隶书" panose="02010509060101010101" pitchFamily="49" charset="-122"/>
                <a:ea typeface="隶书" panose="02010509060101010101" pitchFamily="49" charset="-122"/>
              </a:rPr>
              <a:t>学生写错别字的现象明显降低，学生识字能力和识字的兴趣有了很大提高，学生获益较大</a:t>
            </a:r>
            <a:r>
              <a:rPr lang="zh-CN" altLang="zh-CN" sz="1800" kern="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 bwMode="auto">
          <a:xfrm>
            <a:off x="2453832" y="4025236"/>
            <a:ext cx="7002683" cy="1231897"/>
          </a:xfrm>
          <a:prstGeom prst="rect">
            <a:avLst/>
          </a:prstGeom>
          <a:noFill/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2" name="图片 11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34" y="4440794"/>
            <a:ext cx="933298" cy="100246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182748" y="4418578"/>
            <a:ext cx="4233705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CN" altLang="en-US" sz="3200" spc="600" dirty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兴尽晚回舟</a:t>
            </a:r>
            <a:endParaRPr lang="zh-CN" altLang="en-US" sz="3200" spc="6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754777" y="2181824"/>
            <a:ext cx="877163" cy="92333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 algn="ctr">
              <a:defRPr sz="6000">
                <a:latin typeface="TypeLand 康熙字典體試用版" pitchFamily="50" charset="-120"/>
                <a:ea typeface="TypeLand 康熙字典體試用版" pitchFamily="50" charset="-120"/>
                <a:cs typeface="Times New Roman" panose="02020603050405020304" pitchFamily="18" charset="0"/>
              </a:defRPr>
            </a:lvl1pPr>
          </a:lstStyle>
          <a:p>
            <a:r>
              <a:rPr lang="zh-CN" altLang="en-US" sz="5400" dirty="0"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  <a:t>章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986147" y="-189202"/>
            <a:ext cx="2313454" cy="264687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 algn="ctr">
              <a:defRPr sz="6000">
                <a:latin typeface="TypeLand 康熙字典體試用版" pitchFamily="50" charset="-120"/>
                <a:ea typeface="TypeLand 康熙字典體試用版" pitchFamily="50" charset="-120"/>
                <a:cs typeface="Times New Roman" panose="02020603050405020304" pitchFamily="18" charset="0"/>
              </a:defRPr>
            </a:lvl1pPr>
          </a:lstStyle>
          <a:p>
            <a:r>
              <a:rPr lang="zh-CN" altLang="en-US" sz="16600" dirty="0"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  <a:t>第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443927" y="1071628"/>
            <a:ext cx="1313181" cy="144655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 algn="ctr">
              <a:defRPr sz="6000">
                <a:latin typeface="TypeLand 康熙字典體試用版" pitchFamily="50" charset="-120"/>
                <a:ea typeface="TypeLand 康熙字典體試用版" pitchFamily="50" charset="-120"/>
                <a:cs typeface="Times New Roman" panose="02020603050405020304" pitchFamily="18" charset="0"/>
              </a:defRPr>
            </a:lvl1pPr>
          </a:lstStyle>
          <a:p>
            <a:r>
              <a:rPr lang="zh-CN" altLang="en-US" sz="8800" dirty="0"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  <a:t>三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141" y="2786810"/>
            <a:ext cx="256321" cy="438156"/>
          </a:xfrm>
          <a:prstGeom prst="rect">
            <a:avLst/>
          </a:prstGeom>
        </p:spPr>
      </p:pic>
      <p:pic>
        <p:nvPicPr>
          <p:cNvPr id="2" name="图片占位符 1"/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 l="14595" r="1459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C8B880C-8890-4797-A18D-DFAA266EACCE}"/>
              </a:ext>
            </a:extLst>
          </p:cNvPr>
          <p:cNvSpPr/>
          <p:nvPr/>
        </p:nvSpPr>
        <p:spPr>
          <a:xfrm>
            <a:off x="9481647" y="617299"/>
            <a:ext cx="677108" cy="2928233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sz="3200" dirty="0">
                <a:blipFill>
                  <a:blip r:embed="rId7"/>
                  <a:tile tx="0" ty="0" sx="100000" sy="100000" flip="none" algn="tl"/>
                </a:blipFill>
                <a:latin typeface="华文细黑" panose="02010600040101010101" pitchFamily="2" charset="-122"/>
                <a:ea typeface="TypeLand 康熙字典體試用版" pitchFamily="50" charset="-120"/>
                <a:cs typeface="Times New Roman" panose="02020603050405020304" pitchFamily="18" charset="0"/>
              </a:rPr>
              <a:t>研究过程</a:t>
            </a:r>
            <a:endParaRPr lang="en-US" altLang="zh-CN" sz="3200" dirty="0">
              <a:blipFill>
                <a:blip r:embed="rId7"/>
                <a:tile tx="0" ty="0" sx="100000" sy="100000" flip="none" algn="tl"/>
              </a:blipFill>
              <a:latin typeface="华文细黑" panose="02010600040101010101" pitchFamily="2" charset="-122"/>
              <a:ea typeface="TypeLand 康熙字典體試用版" pitchFamily="50" charset="-12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3ED6B3-CFAD-418B-B9A3-505C335A1B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6810" y="3722743"/>
            <a:ext cx="4334632" cy="3932261"/>
          </a:xfrm>
          <a:prstGeom prst="rect">
            <a:avLst/>
          </a:prstGeom>
        </p:spPr>
      </p:pic>
    </p:spTree>
  </p:cSld>
  <p:clrMapOvr>
    <a:masterClrMapping/>
  </p:clrMapOvr>
  <p:transition spd="slow" advTm="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4000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8" presetClass="emph" presetSubtype="0" accel="40000" decel="4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5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4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/>
      <p:bldP spid="15" grpId="0"/>
      <p:bldP spid="17" grpId="0"/>
      <p:bldP spid="1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r="13313" b="2593"/>
          <a:stretch>
            <a:fillRect/>
          </a:stretch>
        </p:blipFill>
        <p:spPr>
          <a:xfrm>
            <a:off x="1266347" y="3772092"/>
            <a:ext cx="2268855" cy="2750897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49461" y="198486"/>
            <a:ext cx="1031051" cy="415498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 algn="ctr">
              <a:defRPr sz="6000">
                <a:latin typeface="TypeLand 康熙字典體試用版" pitchFamily="50" charset="-120"/>
                <a:ea typeface="TypeLand 康熙字典體試用版" pitchFamily="50" charset="-120"/>
                <a:cs typeface="Times New Roman" panose="02020603050405020304" pitchFamily="18" charset="0"/>
              </a:defRPr>
            </a:lvl1pPr>
          </a:lstStyle>
          <a:p>
            <a:r>
              <a:rPr lang="zh-CN" altLang="en-US" sz="6600" dirty="0">
                <a:latin typeface="华文行楷" panose="02010800040101010101" pitchFamily="2" charset="-122"/>
                <a:ea typeface="华文行楷" panose="02010800040101010101" pitchFamily="2" charset="-122"/>
              </a:rPr>
              <a:t>研</a:t>
            </a:r>
            <a:endParaRPr lang="en-US" altLang="zh-CN" sz="66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6600" dirty="0">
                <a:latin typeface="华文行楷" panose="02010800040101010101" pitchFamily="2" charset="-122"/>
                <a:ea typeface="华文行楷" panose="02010800040101010101" pitchFamily="2" charset="-122"/>
              </a:rPr>
              <a:t>究</a:t>
            </a:r>
            <a:endParaRPr lang="en-US" altLang="zh-CN" sz="66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6600" dirty="0">
                <a:latin typeface="华文行楷" panose="02010800040101010101" pitchFamily="2" charset="-122"/>
                <a:ea typeface="华文行楷" panose="02010800040101010101" pitchFamily="2" charset="-122"/>
              </a:rPr>
              <a:t>过</a:t>
            </a:r>
            <a:endParaRPr lang="en-US" altLang="zh-CN" sz="66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6600" dirty="0">
                <a:latin typeface="华文行楷" panose="02010800040101010101" pitchFamily="2" charset="-122"/>
                <a:ea typeface="华文行楷" panose="02010800040101010101" pitchFamily="2" charset="-122"/>
              </a:rPr>
              <a:t>程</a:t>
            </a: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31" y="3772092"/>
            <a:ext cx="252092" cy="43092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C15C5DF-1B61-4ABB-AA7F-0BB8D6834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624" y="547602"/>
            <a:ext cx="6933333" cy="516190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0EE40D9-C6CC-48ED-A165-6CBD6E60ED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147" y="547602"/>
            <a:ext cx="6712278" cy="50540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D85EB4-3600-47E1-89A2-D16F4C6A5D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088" y="547602"/>
            <a:ext cx="6364776" cy="5364945"/>
          </a:xfrm>
          <a:prstGeom prst="rect">
            <a:avLst/>
          </a:prstGeom>
        </p:spPr>
      </p:pic>
    </p:spTree>
  </p:cSld>
  <p:clrMapOvr>
    <a:masterClrMapping/>
  </p:clrMapOvr>
  <p:transition spd="slow" advTm="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25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r="13313" b="2593"/>
          <a:stretch>
            <a:fillRect/>
          </a:stretch>
        </p:blipFill>
        <p:spPr>
          <a:xfrm>
            <a:off x="1266347" y="3772092"/>
            <a:ext cx="2268855" cy="2750897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49461" y="198486"/>
            <a:ext cx="1031051" cy="415498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 algn="ctr">
              <a:defRPr sz="6000">
                <a:latin typeface="TypeLand 康熙字典體試用版" pitchFamily="50" charset="-120"/>
                <a:ea typeface="TypeLand 康熙字典體試用版" pitchFamily="50" charset="-120"/>
                <a:cs typeface="Times New Roman" panose="02020603050405020304" pitchFamily="18" charset="0"/>
              </a:defRPr>
            </a:lvl1pPr>
          </a:lstStyle>
          <a:p>
            <a:r>
              <a:rPr lang="zh-CN" altLang="en-US" sz="6600" dirty="0">
                <a:latin typeface="华文行楷" panose="02010800040101010101" pitchFamily="2" charset="-122"/>
                <a:ea typeface="华文行楷" panose="02010800040101010101" pitchFamily="2" charset="-122"/>
              </a:rPr>
              <a:t>研</a:t>
            </a:r>
            <a:endParaRPr lang="en-US" altLang="zh-CN" sz="66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6600" dirty="0">
                <a:latin typeface="华文行楷" panose="02010800040101010101" pitchFamily="2" charset="-122"/>
                <a:ea typeface="华文行楷" panose="02010800040101010101" pitchFamily="2" charset="-122"/>
              </a:rPr>
              <a:t>究</a:t>
            </a:r>
            <a:endParaRPr lang="en-US" altLang="zh-CN" sz="66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6600" dirty="0">
                <a:latin typeface="华文行楷" panose="02010800040101010101" pitchFamily="2" charset="-122"/>
                <a:ea typeface="华文行楷" panose="02010800040101010101" pitchFamily="2" charset="-122"/>
              </a:rPr>
              <a:t>过</a:t>
            </a:r>
            <a:endParaRPr lang="en-US" altLang="zh-CN" sz="66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6600" dirty="0">
                <a:latin typeface="华文行楷" panose="02010800040101010101" pitchFamily="2" charset="-122"/>
                <a:ea typeface="华文行楷" panose="02010800040101010101" pitchFamily="2" charset="-122"/>
              </a:rPr>
              <a:t>程</a:t>
            </a: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31" y="3772092"/>
            <a:ext cx="252092" cy="430928"/>
          </a:xfrm>
          <a:prstGeom prst="rect">
            <a:avLst/>
          </a:prstGeom>
        </p:spPr>
      </p:pic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6DFDD878-12CD-4222-BB6F-99923D687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244019"/>
              </p:ext>
            </p:extLst>
          </p:nvPr>
        </p:nvGraphicFramePr>
        <p:xfrm>
          <a:off x="3663632" y="1009450"/>
          <a:ext cx="6760526" cy="23085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9638">
                  <a:extLst>
                    <a:ext uri="{9D8B030D-6E8A-4147-A177-3AD203B41FA5}">
                      <a16:colId xmlns:a16="http://schemas.microsoft.com/office/drawing/2014/main" val="1261843380"/>
                    </a:ext>
                  </a:extLst>
                </a:gridCol>
                <a:gridCol w="842984">
                  <a:extLst>
                    <a:ext uri="{9D8B030D-6E8A-4147-A177-3AD203B41FA5}">
                      <a16:colId xmlns:a16="http://schemas.microsoft.com/office/drawing/2014/main" val="3938464665"/>
                    </a:ext>
                  </a:extLst>
                </a:gridCol>
                <a:gridCol w="842984">
                  <a:extLst>
                    <a:ext uri="{9D8B030D-6E8A-4147-A177-3AD203B41FA5}">
                      <a16:colId xmlns:a16="http://schemas.microsoft.com/office/drawing/2014/main" val="648808851"/>
                    </a:ext>
                  </a:extLst>
                </a:gridCol>
                <a:gridCol w="842984">
                  <a:extLst>
                    <a:ext uri="{9D8B030D-6E8A-4147-A177-3AD203B41FA5}">
                      <a16:colId xmlns:a16="http://schemas.microsoft.com/office/drawing/2014/main" val="3659311755"/>
                    </a:ext>
                  </a:extLst>
                </a:gridCol>
                <a:gridCol w="842984">
                  <a:extLst>
                    <a:ext uri="{9D8B030D-6E8A-4147-A177-3AD203B41FA5}">
                      <a16:colId xmlns:a16="http://schemas.microsoft.com/office/drawing/2014/main" val="3649379012"/>
                    </a:ext>
                  </a:extLst>
                </a:gridCol>
                <a:gridCol w="842984">
                  <a:extLst>
                    <a:ext uri="{9D8B030D-6E8A-4147-A177-3AD203B41FA5}">
                      <a16:colId xmlns:a16="http://schemas.microsoft.com/office/drawing/2014/main" val="2357046320"/>
                    </a:ext>
                  </a:extLst>
                </a:gridCol>
                <a:gridCol w="842984">
                  <a:extLst>
                    <a:ext uri="{9D8B030D-6E8A-4147-A177-3AD203B41FA5}">
                      <a16:colId xmlns:a16="http://schemas.microsoft.com/office/drawing/2014/main" val="4126506591"/>
                    </a:ext>
                  </a:extLst>
                </a:gridCol>
                <a:gridCol w="842984">
                  <a:extLst>
                    <a:ext uri="{9D8B030D-6E8A-4147-A177-3AD203B41FA5}">
                      <a16:colId xmlns:a16="http://schemas.microsoft.com/office/drawing/2014/main" val="1015855478"/>
                    </a:ext>
                  </a:extLst>
                </a:gridCol>
              </a:tblGrid>
              <a:tr h="656436"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zh-CN" sz="1200" kern="100" dirty="0">
                          <a:effectLst/>
                        </a:rPr>
                        <a:t>年级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zh-CN" sz="1400" kern="100">
                          <a:effectLst/>
                        </a:rPr>
                        <a:t>五（</a:t>
                      </a:r>
                      <a:r>
                        <a:rPr lang="en-US" sz="1400" kern="100">
                          <a:effectLst/>
                        </a:rPr>
                        <a:t>1</a:t>
                      </a:r>
                      <a:r>
                        <a:rPr lang="zh-CN" sz="1400" kern="100">
                          <a:effectLst/>
                        </a:rPr>
                        <a:t>）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zh-CN" sz="1400" kern="100">
                          <a:effectLst/>
                        </a:rPr>
                        <a:t>五（</a:t>
                      </a:r>
                      <a:r>
                        <a:rPr lang="en-US" sz="1400" kern="100">
                          <a:effectLst/>
                        </a:rPr>
                        <a:t>2</a:t>
                      </a:r>
                      <a:r>
                        <a:rPr lang="zh-CN" sz="1400" kern="100">
                          <a:effectLst/>
                        </a:rPr>
                        <a:t>）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zh-CN" sz="1400" kern="100">
                          <a:effectLst/>
                        </a:rPr>
                        <a:t>五（</a:t>
                      </a:r>
                      <a:r>
                        <a:rPr lang="en-US" sz="1400" kern="100">
                          <a:effectLst/>
                        </a:rPr>
                        <a:t>3</a:t>
                      </a:r>
                      <a:r>
                        <a:rPr lang="zh-CN" sz="1400" kern="100">
                          <a:effectLst/>
                        </a:rPr>
                        <a:t>）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zh-CN" sz="1400" kern="100">
                          <a:effectLst/>
                        </a:rPr>
                        <a:t>五（</a:t>
                      </a:r>
                      <a:r>
                        <a:rPr lang="en-US" sz="1400" kern="100">
                          <a:effectLst/>
                        </a:rPr>
                        <a:t>4</a:t>
                      </a:r>
                      <a:r>
                        <a:rPr lang="zh-CN" sz="1400" kern="100">
                          <a:effectLst/>
                        </a:rPr>
                        <a:t>）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zh-CN" sz="1400" kern="100">
                          <a:effectLst/>
                        </a:rPr>
                        <a:t>五（</a:t>
                      </a:r>
                      <a:r>
                        <a:rPr lang="en-US" sz="1400" kern="100">
                          <a:effectLst/>
                        </a:rPr>
                        <a:t>5</a:t>
                      </a:r>
                      <a:r>
                        <a:rPr lang="zh-CN" sz="1400" kern="100">
                          <a:effectLst/>
                        </a:rPr>
                        <a:t>）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zh-CN" sz="1400" kern="100">
                          <a:effectLst/>
                        </a:rPr>
                        <a:t>五（</a:t>
                      </a:r>
                      <a:r>
                        <a:rPr lang="en-US" sz="1400" kern="100">
                          <a:effectLst/>
                        </a:rPr>
                        <a:t>6</a:t>
                      </a:r>
                      <a:r>
                        <a:rPr lang="zh-CN" sz="1400" kern="100">
                          <a:effectLst/>
                        </a:rPr>
                        <a:t>）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zh-CN" sz="1400" kern="100">
                          <a:effectLst/>
                        </a:rPr>
                        <a:t>总计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5618037"/>
                  </a:ext>
                </a:extLst>
              </a:tr>
              <a:tr h="659173"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</a:rPr>
                        <a:t>人数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en-US" sz="1400" kern="100">
                          <a:effectLst/>
                        </a:rPr>
                        <a:t>43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en-US" sz="1400" kern="100">
                          <a:effectLst/>
                        </a:rPr>
                        <a:t>42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en-US" sz="1400" kern="100">
                          <a:effectLst/>
                        </a:rPr>
                        <a:t>44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en-US" sz="1400" kern="100">
                          <a:effectLst/>
                        </a:rPr>
                        <a:t>41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en-US" sz="1400" kern="100">
                          <a:effectLst/>
                        </a:rPr>
                        <a:t>43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en-US" sz="1400" kern="100">
                          <a:effectLst/>
                        </a:rPr>
                        <a:t>44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en-US" sz="1400" kern="100">
                          <a:effectLst/>
                        </a:rPr>
                        <a:t>257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8067901"/>
                  </a:ext>
                </a:extLst>
              </a:tr>
              <a:tr h="992906"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</a:rPr>
                        <a:t>错别字个数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en-US" sz="1400" kern="100">
                          <a:effectLst/>
                        </a:rPr>
                        <a:t>608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en-US" sz="1400" kern="100">
                          <a:effectLst/>
                        </a:rPr>
                        <a:t>752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en-US" sz="1400" kern="100">
                          <a:effectLst/>
                        </a:rPr>
                        <a:t>669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en-US" sz="1400" kern="100">
                          <a:effectLst/>
                        </a:rPr>
                        <a:t>732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en-US" sz="1400" kern="100">
                          <a:effectLst/>
                        </a:rPr>
                        <a:t>658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en-US" sz="1400" kern="100">
                          <a:effectLst/>
                        </a:rPr>
                        <a:t>634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ts val="2200"/>
                        </a:lnSpc>
                      </a:pPr>
                      <a:r>
                        <a:rPr lang="en-US" sz="1400" kern="100" dirty="0">
                          <a:effectLst/>
                        </a:rPr>
                        <a:t>4053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4341599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BA662ABF-8078-47AD-8D0B-AC180D054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3632" y="919500"/>
            <a:ext cx="6807803" cy="3730877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338E35C4-DC3B-47D8-A76F-9457D7614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937682"/>
              </p:ext>
            </p:extLst>
          </p:nvPr>
        </p:nvGraphicFramePr>
        <p:xfrm>
          <a:off x="3432465" y="721690"/>
          <a:ext cx="7948299" cy="5216812"/>
        </p:xfrm>
        <a:graphic>
          <a:graphicData uri="http://schemas.openxmlformats.org/drawingml/2006/table">
            <a:tbl>
              <a:tblPr firstRow="1" firstCol="1" bandRow="1"/>
              <a:tblGrid>
                <a:gridCol w="1848977">
                  <a:extLst>
                    <a:ext uri="{9D8B030D-6E8A-4147-A177-3AD203B41FA5}">
                      <a16:colId xmlns:a16="http://schemas.microsoft.com/office/drawing/2014/main" val="3702617774"/>
                    </a:ext>
                  </a:extLst>
                </a:gridCol>
                <a:gridCol w="3049661">
                  <a:extLst>
                    <a:ext uri="{9D8B030D-6E8A-4147-A177-3AD203B41FA5}">
                      <a16:colId xmlns:a16="http://schemas.microsoft.com/office/drawing/2014/main" val="2479221500"/>
                    </a:ext>
                  </a:extLst>
                </a:gridCol>
                <a:gridCol w="3049661">
                  <a:extLst>
                    <a:ext uri="{9D8B030D-6E8A-4147-A177-3AD203B41FA5}">
                      <a16:colId xmlns:a16="http://schemas.microsoft.com/office/drawing/2014/main" val="2940492409"/>
                    </a:ext>
                  </a:extLst>
                </a:gridCol>
              </a:tblGrid>
              <a:tr h="332307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类型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生字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口诀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226728"/>
                  </a:ext>
                </a:extLst>
              </a:tr>
              <a:tr h="332307">
                <a:tc row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拆分生字部件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赢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亡口月贝凡，写好一定赢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533157"/>
                  </a:ext>
                </a:extLst>
              </a:tr>
              <a:tr h="7033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戴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土字头，田字腰，共产党，扛大刀。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761486"/>
                  </a:ext>
                </a:extLst>
              </a:tr>
              <a:tr h="703315">
                <a:tc row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形近字区分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戊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点戍横戌戊中空，曲曲折折是成功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332855"/>
                  </a:ext>
                </a:extLst>
              </a:tr>
              <a:tr h="7033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买卖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有时（十）卖，无时（十）买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254707"/>
                  </a:ext>
                </a:extLst>
              </a:tr>
              <a:tr h="332307">
                <a:tc row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结合字义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乌、鸟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</a:pPr>
                      <a:r>
                        <a:rPr lang="en-US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“乌”鸦是</a:t>
                      </a:r>
                      <a:r>
                        <a:rPr lang="en-US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鸟</a:t>
                      </a:r>
                      <a:r>
                        <a:rPr lang="en-US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”,</a:t>
                      </a: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黑点看不见。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360924"/>
                  </a:ext>
                </a:extLst>
              </a:tr>
              <a:tr h="107432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娇、侨、轿、骄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娇气女儿真可爱，多年侨居在国外；开着轿车去旅行，得意洋洋真骄傲。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637670"/>
                  </a:ext>
                </a:extLst>
              </a:tr>
              <a:tr h="703315">
                <a:tc rowSpan="2"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易错点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武、式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“武”“式”不带刀（丿），带刀（丿）就是“或”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183947"/>
                  </a:ext>
                </a:extLst>
              </a:tr>
              <a:tr h="33230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弄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</a:pPr>
                      <a:r>
                        <a:rPr lang="zh-CN" sz="12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“王”头“算”尾巴，弄脏就怪他。</a:t>
                      </a:r>
                      <a:endParaRPr lang="zh-CN" sz="105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75373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5B707751-3715-45C0-916F-98493E70D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910846"/>
              </p:ext>
            </p:extLst>
          </p:nvPr>
        </p:nvGraphicFramePr>
        <p:xfrm>
          <a:off x="3078215" y="909120"/>
          <a:ext cx="8759536" cy="4154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8847">
                  <a:extLst>
                    <a:ext uri="{9D8B030D-6E8A-4147-A177-3AD203B41FA5}">
                      <a16:colId xmlns:a16="http://schemas.microsoft.com/office/drawing/2014/main" val="865087389"/>
                    </a:ext>
                  </a:extLst>
                </a:gridCol>
                <a:gridCol w="6100689">
                  <a:extLst>
                    <a:ext uri="{9D8B030D-6E8A-4147-A177-3AD203B41FA5}">
                      <a16:colId xmlns:a16="http://schemas.microsoft.com/office/drawing/2014/main" val="878009450"/>
                    </a:ext>
                  </a:extLst>
                </a:gridCol>
              </a:tblGrid>
              <a:tr h="431702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</a:rPr>
                        <a:t>生字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</a:rPr>
                        <a:t>顺口溜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6778853"/>
                  </a:ext>
                </a:extLst>
              </a:tr>
              <a:tr h="661677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</a:rPr>
                        <a:t>躁、燥、操、澡、噪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</a:rPr>
                        <a:t>用水（氵）来洗澡；伸手（扌）来做操；噪音惹人恼；有火才干燥；脾气暴躁直跺脚。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533256"/>
                  </a:ext>
                </a:extLst>
              </a:tr>
              <a:tr h="675082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</a:rPr>
                        <a:t>烧、绕、饶、挠、浇、晓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</a:rPr>
                        <a:t>有火才能烧；有水才能浇；有丝来缠绕；有日见分晓；有手（扌）来挠痒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798068"/>
                  </a:ext>
                </a:extLst>
              </a:tr>
              <a:tr h="664504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</a:rPr>
                        <a:t>清、请、睛、情、倩、晴、蜻、精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</a:rPr>
                        <a:t>有水方说清，有言去邀请，有目是眼睛，有心情意浓，</a:t>
                      </a:r>
                      <a:endParaRPr lang="zh-CN" sz="1050" kern="100">
                        <a:effectLst/>
                      </a:endParaRPr>
                    </a:p>
                    <a:p>
                      <a:pPr algn="just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</a:rPr>
                        <a:t>丽人留倩影，日出天气晴，有虫是蜻蜓，有米人精神。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7821097"/>
                  </a:ext>
                </a:extLst>
              </a:tr>
              <a:tr h="1722019">
                <a:tc>
                  <a:txBody>
                    <a:bodyPr/>
                    <a:lstStyle/>
                    <a:p>
                      <a:pPr algn="just">
                        <a:lnSpc>
                          <a:spcPts val="2200"/>
                        </a:lnSpc>
                      </a:pPr>
                      <a:r>
                        <a:rPr lang="zh-CN" sz="1200" kern="100">
                          <a:effectLst/>
                        </a:rPr>
                        <a:t>泡、炮、跑、抱、饱、胞、刨、苞</a:t>
                      </a:r>
                      <a:endParaRPr lang="zh-CN" sz="105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Bef>
                          <a:spcPts val="755"/>
                        </a:spcBef>
                      </a:pPr>
                      <a:r>
                        <a:rPr lang="zh-CN" sz="1000" kern="100" dirty="0">
                          <a:effectLst/>
                        </a:rPr>
                        <a:t>有水冒气泡，有火放鞭炮；有足才能跑，有友穿长袍；有食能吃饱，有月是同胞；有手来拥抱，有刀来把木板刨。草头在上是花苞。</a:t>
                      </a:r>
                      <a:endParaRPr lang="zh-CN" sz="10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6785192"/>
                  </a:ext>
                </a:extLst>
              </a:tr>
            </a:tbl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40904C5D-7F70-4B22-8E64-08FDE88CE5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2190" y="530335"/>
            <a:ext cx="5799945" cy="546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83364"/>
      </p:ext>
    </p:extLst>
  </p:cSld>
  <p:clrMapOvr>
    <a:masterClrMapping/>
  </p:clrMapOvr>
  <p:transition spd="slow" advTm="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25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>
            <a:off x="7707021" y="1448986"/>
            <a:ext cx="2086853" cy="20047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pc="600" dirty="0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rPr>
              <a:t>常记溪亭日暮，</a:t>
            </a:r>
            <a:endParaRPr lang="en-US" altLang="zh-CN" sz="1400" spc="600" dirty="0">
              <a:solidFill>
                <a:schemeClr val="tx1">
                  <a:lumMod val="7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1400" spc="600" dirty="0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rPr>
              <a:t>沉醉不知归路。 </a:t>
            </a:r>
            <a:endParaRPr lang="en-US" altLang="zh-CN" sz="1400" spc="600" dirty="0">
              <a:solidFill>
                <a:schemeClr val="tx1">
                  <a:lumMod val="7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1400" spc="600" dirty="0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rPr>
              <a:t>兴尽晚回舟，   </a:t>
            </a:r>
            <a:endParaRPr lang="en-US" altLang="zh-CN" sz="1400" spc="600" dirty="0">
              <a:solidFill>
                <a:schemeClr val="tx1">
                  <a:lumMod val="7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1400" spc="600" dirty="0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rPr>
              <a:t>误入藕花深处。 </a:t>
            </a:r>
            <a:br>
              <a:rPr lang="zh-CN" altLang="en-US" sz="1400" spc="600" dirty="0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rPr>
            </a:br>
            <a:r>
              <a:rPr lang="zh-CN" altLang="en-US" sz="1400" spc="600" dirty="0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rPr>
              <a:t>争渡，争渡，   </a:t>
            </a:r>
            <a:endParaRPr lang="en-US" altLang="zh-CN" sz="1400" spc="600" dirty="0">
              <a:solidFill>
                <a:schemeClr val="tx1">
                  <a:lumMod val="7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1400" spc="600" dirty="0">
                <a:solidFill>
                  <a:schemeClr val="tx1">
                    <a:lumMod val="75000"/>
                  </a:schemeClr>
                </a:solidFill>
                <a:latin typeface="+mj-ea"/>
                <a:ea typeface="+mj-ea"/>
              </a:rPr>
              <a:t>惊起一滩鸥鹭。 </a:t>
            </a:r>
          </a:p>
        </p:txBody>
      </p:sp>
      <p:grpSp>
        <p:nvGrpSpPr>
          <p:cNvPr id="60" name="组合 59"/>
          <p:cNvGrpSpPr/>
          <p:nvPr/>
        </p:nvGrpSpPr>
        <p:grpSpPr>
          <a:xfrm>
            <a:off x="10335329" y="677918"/>
            <a:ext cx="680888" cy="2528897"/>
            <a:chOff x="2905463" y="1195274"/>
            <a:chExt cx="680888" cy="2528897"/>
          </a:xfrm>
        </p:grpSpPr>
        <p:grpSp>
          <p:nvGrpSpPr>
            <p:cNvPr id="61" name="组合 60"/>
            <p:cNvGrpSpPr/>
            <p:nvPr/>
          </p:nvGrpSpPr>
          <p:grpSpPr>
            <a:xfrm>
              <a:off x="2905463" y="1195274"/>
              <a:ext cx="563746" cy="2528897"/>
              <a:chOff x="1430150" y="759058"/>
              <a:chExt cx="563746" cy="2528897"/>
            </a:xfrm>
          </p:grpSpPr>
          <p:sp>
            <p:nvSpPr>
              <p:cNvPr id="63" name="文本框 62"/>
              <p:cNvSpPr txBox="1"/>
              <p:nvPr userDrawn="1"/>
            </p:nvSpPr>
            <p:spPr>
              <a:xfrm>
                <a:off x="1563009" y="759058"/>
                <a:ext cx="430887" cy="2528897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1600" spc="300" dirty="0">
                    <a:latin typeface="+mj-ea"/>
                    <a:ea typeface="+mj-ea"/>
                  </a:rPr>
                  <a:t>李清照</a:t>
                </a:r>
                <a:r>
                  <a:rPr lang="en-US" altLang="zh-CN" sz="1600" spc="300" dirty="0">
                    <a:latin typeface="+mj-ea"/>
                    <a:ea typeface="+mj-ea"/>
                  </a:rPr>
                  <a:t>——《</a:t>
                </a:r>
                <a:r>
                  <a:rPr lang="zh-CN" altLang="en-US" sz="1600" spc="300" dirty="0">
                    <a:latin typeface="+mj-ea"/>
                    <a:ea typeface="+mj-ea"/>
                  </a:rPr>
                  <a:t>如梦令</a:t>
                </a:r>
                <a:r>
                  <a:rPr lang="en-US" altLang="zh-CN" sz="1600" spc="300" dirty="0">
                    <a:latin typeface="+mj-ea"/>
                    <a:ea typeface="+mj-ea"/>
                  </a:rPr>
                  <a:t>》</a:t>
                </a:r>
              </a:p>
            </p:txBody>
          </p:sp>
          <p:sp>
            <p:nvSpPr>
              <p:cNvPr id="64" name="文本框 63"/>
              <p:cNvSpPr txBox="1"/>
              <p:nvPr userDrawn="1"/>
            </p:nvSpPr>
            <p:spPr>
              <a:xfrm rot="5400000">
                <a:off x="355041" y="1834167"/>
                <a:ext cx="238105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>
                    <a:latin typeface="+mn-lt"/>
                    <a:ea typeface="方正北魏楷书繁体" panose="03000509000000000000" pitchFamily="65" charset="-122"/>
                    <a:cs typeface="Times New Roman" panose="02020603050405020304" pitchFamily="18" charset="0"/>
                  </a:rPr>
                  <a:t>Classical Chinese Style Templates</a:t>
                </a:r>
                <a:endParaRPr lang="zh-CN" altLang="en-US" sz="900" dirty="0">
                  <a:latin typeface="+mn-lt"/>
                  <a:ea typeface="方正北魏楷书繁体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8578" y="3507686"/>
              <a:ext cx="117773" cy="201322"/>
            </a:xfrm>
            <a:prstGeom prst="rect">
              <a:avLst/>
            </a:prstGeom>
          </p:spPr>
        </p:pic>
      </p:grpSp>
      <p:pic>
        <p:nvPicPr>
          <p:cNvPr id="12" name="图片占位符 11"/>
          <p:cNvPicPr>
            <a:picLocks noGrp="1" noChangeAspect="1"/>
          </p:cNvPicPr>
          <p:nvPr>
            <p:ph type="pic" sz="quarter" idx="21"/>
          </p:nvPr>
        </p:nvPicPr>
        <p:blipFill>
          <a:blip r:embed="rId4"/>
          <a:srcRect l="12079" r="1207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C5C064-4549-4CB9-B276-513A42D92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11" y="743216"/>
            <a:ext cx="10359933" cy="40308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76516D-6279-4C7A-9787-29F42953F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726" y="408564"/>
            <a:ext cx="8272965" cy="510597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F997EA4-9239-4673-829D-284AD9EDCE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820" y="408563"/>
            <a:ext cx="9195638" cy="52681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B171EF-A068-40E6-BC11-58F1E70F3C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1002" y="138674"/>
            <a:ext cx="7690952" cy="60933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3D9B57B-C1E8-450D-8AFE-A3CC47088A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4229" y="246343"/>
            <a:ext cx="6775480" cy="6178740"/>
          </a:xfrm>
          <a:prstGeom prst="rect">
            <a:avLst/>
          </a:prstGeom>
        </p:spPr>
      </p:pic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 bwMode="auto">
          <a:xfrm>
            <a:off x="6096001" y="0"/>
            <a:ext cx="3673032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619520" y="3776900"/>
            <a:ext cx="1659429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 algn="ctr">
              <a:defRPr sz="6000">
                <a:latin typeface="TypeLand 康熙字典體試用版" pitchFamily="50" charset="-120"/>
                <a:ea typeface="TypeLand 康熙字典體試用版" pitchFamily="50" charset="-120"/>
                <a:cs typeface="Times New Roman" panose="02020603050405020304" pitchFamily="18" charset="0"/>
              </a:defRPr>
            </a:lvl1pPr>
          </a:lstStyle>
          <a:p>
            <a:r>
              <a:rPr lang="zh-CN" altLang="en-US" sz="11500" dirty="0">
                <a:solidFill>
                  <a:schemeClr val="bg1"/>
                </a:solidFill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  <a:t>尽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9049106" y="1770108"/>
            <a:ext cx="2313454" cy="264687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 algn="ctr">
              <a:defRPr sz="6000">
                <a:latin typeface="TypeLand 康熙字典體試用版" pitchFamily="50" charset="-120"/>
                <a:ea typeface="TypeLand 康熙字典體試用版" pitchFamily="50" charset="-120"/>
                <a:cs typeface="Times New Roman" panose="02020603050405020304" pitchFamily="18" charset="0"/>
              </a:defRPr>
            </a:lvl1pPr>
          </a:lstStyle>
          <a:p>
            <a:r>
              <a:rPr lang="zh-CN" altLang="en-US" sz="16600" dirty="0"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  <a:t>兴</a:t>
            </a:r>
          </a:p>
        </p:txBody>
      </p:sp>
      <p:grpSp>
        <p:nvGrpSpPr>
          <p:cNvPr id="55" name="组合 54"/>
          <p:cNvGrpSpPr/>
          <p:nvPr/>
        </p:nvGrpSpPr>
        <p:grpSpPr>
          <a:xfrm>
            <a:off x="6959191" y="888292"/>
            <a:ext cx="1614414" cy="4750656"/>
            <a:chOff x="2253724" y="835563"/>
            <a:chExt cx="1424345" cy="4669542"/>
          </a:xfrm>
        </p:grpSpPr>
        <p:sp>
          <p:nvSpPr>
            <p:cNvPr id="58" name="文本框 57"/>
            <p:cNvSpPr txBox="1"/>
            <p:nvPr userDrawn="1"/>
          </p:nvSpPr>
          <p:spPr>
            <a:xfrm>
              <a:off x="2253724" y="835563"/>
              <a:ext cx="1059011" cy="44958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6600" spc="300" dirty="0">
                  <a:solidFill>
                    <a:schemeClr val="bg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谢谢观看</a:t>
              </a:r>
              <a:endParaRPr lang="en-US" altLang="zh-CN" sz="6600" spc="3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693" y="5130102"/>
              <a:ext cx="219376" cy="375003"/>
            </a:xfrm>
            <a:prstGeom prst="rect">
              <a:avLst/>
            </a:prstGeom>
          </p:spPr>
        </p:pic>
      </p:grpSp>
      <p:sp>
        <p:nvSpPr>
          <p:cNvPr id="61" name="矩形 60"/>
          <p:cNvSpPr/>
          <p:nvPr/>
        </p:nvSpPr>
        <p:spPr bwMode="auto">
          <a:xfrm rot="5400000">
            <a:off x="4760637" y="4075444"/>
            <a:ext cx="2089719" cy="10379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eaLnBrk="0" hangingPunct="0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64" name="矩形 63"/>
          <p:cNvSpPr/>
          <p:nvPr/>
        </p:nvSpPr>
        <p:spPr bwMode="auto">
          <a:xfrm rot="5400000">
            <a:off x="3036009" y="4075136"/>
            <a:ext cx="2089719" cy="10379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eaLnBrk="0" hangingPunct="0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67" name="矩形 66"/>
          <p:cNvSpPr/>
          <p:nvPr/>
        </p:nvSpPr>
        <p:spPr bwMode="auto">
          <a:xfrm rot="5400000">
            <a:off x="1253097" y="4075137"/>
            <a:ext cx="2089719" cy="10379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eaLnBrk="0" hangingPunct="0">
              <a:buFont typeface="Arial" panose="020B0604020202020204" pitchFamily="34" charset="0"/>
              <a:buNone/>
            </a:pPr>
            <a:endParaRPr lang="zh-CN" altLang="en-US"/>
          </a:p>
        </p:txBody>
      </p:sp>
      <p:grpSp>
        <p:nvGrpSpPr>
          <p:cNvPr id="69" name="组合 68"/>
          <p:cNvGrpSpPr/>
          <p:nvPr/>
        </p:nvGrpSpPr>
        <p:grpSpPr>
          <a:xfrm>
            <a:off x="5520305" y="3654144"/>
            <a:ext cx="664120" cy="3460018"/>
            <a:chOff x="10888261" y="2064973"/>
            <a:chExt cx="664120" cy="3460018"/>
          </a:xfrm>
        </p:grpSpPr>
        <p:sp>
          <p:nvSpPr>
            <p:cNvPr id="71" name="矩形 70"/>
            <p:cNvSpPr/>
            <p:nvPr/>
          </p:nvSpPr>
          <p:spPr>
            <a:xfrm>
              <a:off x="11152271" y="2064973"/>
              <a:ext cx="400110" cy="3460018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zh-CN" altLang="en-US" sz="1400" spc="600" dirty="0">
                  <a:solidFill>
                    <a:srgbClr val="000000"/>
                  </a:solidFill>
                  <a:latin typeface="+mj-ea"/>
                  <a:ea typeface="+mj-ea"/>
                </a:rPr>
                <a:t>常记溪亭日暮</a:t>
              </a:r>
              <a:endParaRPr lang="zh-CN" altLang="en-US" sz="1400" spc="600" dirty="0">
                <a:latin typeface="+mj-ea"/>
                <a:ea typeface="+mj-ea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10888261" y="2064973"/>
              <a:ext cx="400110" cy="2873278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square">
              <a:spAutoFit/>
            </a:bodyPr>
            <a:lstStyle/>
            <a:p>
              <a:r>
                <a:rPr lang="en-US" altLang="zh-CN" sz="700" dirty="0">
                  <a:blipFill>
                    <a:blip r:embed="rId4"/>
                    <a:tile tx="0" ty="0" sx="100000" sy="100000" flip="none" algn="tl"/>
                  </a:blipFill>
                  <a:latin typeface="+mn-lt"/>
                  <a:ea typeface="TypeLand 康熙字典體試用版" pitchFamily="50" charset="-120"/>
                  <a:cs typeface="Times New Roman" panose="02020603050405020304" pitchFamily="18" charset="0"/>
                </a:rPr>
                <a:t>Last night the west wind withered trees, the tower alone, looking at the endless road." This is the first state</a:t>
              </a: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3769118" y="3631422"/>
            <a:ext cx="678346" cy="2873278"/>
            <a:chOff x="10876779" y="2064973"/>
            <a:chExt cx="678346" cy="2873278"/>
          </a:xfrm>
        </p:grpSpPr>
        <p:sp>
          <p:nvSpPr>
            <p:cNvPr id="75" name="矩形 74"/>
            <p:cNvSpPr/>
            <p:nvPr/>
          </p:nvSpPr>
          <p:spPr>
            <a:xfrm>
              <a:off x="11155015" y="2064973"/>
              <a:ext cx="400110" cy="1875058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zh-CN" altLang="en-US" sz="1400" spc="600" dirty="0">
                  <a:latin typeface="+mj-ea"/>
                  <a:ea typeface="+mj-ea"/>
                </a:rPr>
                <a:t>沉醉不知归路</a:t>
              </a:r>
              <a:endParaRPr lang="zh-CN" altLang="en-US" sz="1400" spc="600" dirty="0">
                <a:blipFill dpi="0" rotWithShape="1">
                  <a:blip r:embed="rId4"/>
                  <a:srcRect/>
                  <a:tile tx="0" ty="0" sx="100000" sy="100000" flip="none" algn="tl"/>
                </a:blipFill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10876779" y="2083022"/>
              <a:ext cx="400110" cy="2855229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square">
              <a:spAutoFit/>
            </a:bodyPr>
            <a:lstStyle/>
            <a:p>
              <a:r>
                <a:rPr lang="en-US" altLang="zh-CN" sz="700" dirty="0">
                  <a:blipFill>
                    <a:blip r:embed="rId4"/>
                    <a:tile tx="0" ty="0" sx="100000" sy="100000" flip="none" algn="tl"/>
                  </a:blipFill>
                  <a:latin typeface="+mn-lt"/>
                  <a:ea typeface="TypeLand 康熙字典體試用版" pitchFamily="50" charset="-120"/>
                  <a:cs typeface="Times New Roman" panose="02020603050405020304" pitchFamily="18" charset="0"/>
                </a:rPr>
                <a:t>Last night the west wind withered trees, the tower alone, looking at the endless road." This is the first state</a:t>
              </a: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1938507" y="3587192"/>
            <a:ext cx="678346" cy="2917508"/>
            <a:chOff x="10876779" y="2064973"/>
            <a:chExt cx="678346" cy="2917508"/>
          </a:xfrm>
        </p:grpSpPr>
        <p:sp>
          <p:nvSpPr>
            <p:cNvPr id="79" name="矩形 78"/>
            <p:cNvSpPr/>
            <p:nvPr/>
          </p:nvSpPr>
          <p:spPr>
            <a:xfrm>
              <a:off x="11155015" y="2064973"/>
              <a:ext cx="400110" cy="1875058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zh-CN" altLang="en-US" sz="1400" spc="600" dirty="0">
                  <a:solidFill>
                    <a:srgbClr val="000000"/>
                  </a:solidFill>
                  <a:latin typeface="+mj-ea"/>
                  <a:ea typeface="+mj-ea"/>
                </a:rPr>
                <a:t>兴尽晚回舟</a:t>
              </a:r>
              <a:endParaRPr lang="zh-CN" altLang="en-US" sz="1400" spc="600" dirty="0">
                <a:latin typeface="+mj-ea"/>
                <a:ea typeface="+mj-ea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10876779" y="2083022"/>
              <a:ext cx="400110" cy="2899459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square">
              <a:spAutoFit/>
            </a:bodyPr>
            <a:lstStyle/>
            <a:p>
              <a:r>
                <a:rPr lang="en-US" altLang="zh-CN" sz="700" dirty="0">
                  <a:blipFill>
                    <a:blip r:embed="rId4"/>
                    <a:tile tx="0" ty="0" sx="100000" sy="100000" flip="none" algn="tl"/>
                  </a:blipFill>
                  <a:latin typeface="+mn-lt"/>
                  <a:ea typeface="TypeLand 康熙字典體試用版" pitchFamily="50" charset="-120"/>
                  <a:cs typeface="Times New Roman" panose="02020603050405020304" pitchFamily="18" charset="0"/>
                </a:rPr>
                <a:t>Last night the west wind withered trees, the tower alone, looking at the endless road." This is the first state</a:t>
              </a:r>
            </a:p>
          </p:txBody>
        </p:sp>
      </p:grpSp>
      <p:pic>
        <p:nvPicPr>
          <p:cNvPr id="7" name="图片占位符 6"/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 t="1228" b="122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图片占位符 5"/>
          <p:cNvPicPr>
            <a:picLocks noGrp="1" noChangeAspect="1"/>
          </p:cNvPicPr>
          <p:nvPr>
            <p:ph type="pic" sz="quarter" idx="22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 t="11671" b="1167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图片占位符 4"/>
          <p:cNvPicPr>
            <a:picLocks noGrp="1" noChangeAspect="1"/>
          </p:cNvPicPr>
          <p:nvPr>
            <p:ph type="pic" sz="quarter" idx="23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</a:extLst>
          </a:blip>
          <a:srcRect t="3292" b="329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61" grpId="0" animBg="1"/>
      <p:bldP spid="64" grpId="0" animBg="1"/>
      <p:bldP spid="6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57450">
            <a:off x="-1685168" y="3678528"/>
            <a:ext cx="4578776" cy="4234384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 bwMode="auto">
          <a:xfrm>
            <a:off x="7685590" y="0"/>
            <a:ext cx="351581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903104" y="1577659"/>
            <a:ext cx="1200329" cy="21651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algn="dist">
              <a:defRPr sz="2000">
                <a:blipFill dpi="0" rotWithShape="1">
                  <a:blip r:embed="rId4"/>
                  <a:srcRect/>
                  <a:stretch>
                    <a:fillRect/>
                  </a:stretch>
                </a:blipFill>
                <a:latin typeface="TypeLand 康熙字典體試用版" pitchFamily="50" charset="-120"/>
                <a:ea typeface="TypeLand 康熙字典體試用版" pitchFamily="50" charset="-120"/>
              </a:defRPr>
            </a:lvl1pPr>
          </a:lstStyle>
          <a:p>
            <a:pPr algn="ctr"/>
            <a:r>
              <a:rPr lang="zh-CN" altLang="en-US" sz="6600" dirty="0">
                <a:solidFill>
                  <a:schemeClr val="bg1">
                    <a:lumMod val="85000"/>
                  </a:schemeClr>
                </a:solidFill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  <a:t>目录</a:t>
            </a:r>
          </a:p>
        </p:txBody>
      </p:sp>
      <p:cxnSp>
        <p:nvCxnSpPr>
          <p:cNvPr id="9" name="直接连接符 8"/>
          <p:cNvCxnSpPr/>
          <p:nvPr/>
        </p:nvCxnSpPr>
        <p:spPr bwMode="auto">
          <a:xfrm>
            <a:off x="5283903" y="1818704"/>
            <a:ext cx="0" cy="4433654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直接连接符 47"/>
          <p:cNvCxnSpPr/>
          <p:nvPr/>
        </p:nvCxnSpPr>
        <p:spPr bwMode="auto">
          <a:xfrm>
            <a:off x="4132371" y="1816964"/>
            <a:ext cx="0" cy="4433654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" name="组合 7"/>
          <p:cNvGrpSpPr/>
          <p:nvPr/>
        </p:nvGrpSpPr>
        <p:grpSpPr>
          <a:xfrm>
            <a:off x="5696799" y="1763493"/>
            <a:ext cx="522690" cy="4484907"/>
            <a:chOff x="11059938" y="1040084"/>
            <a:chExt cx="522690" cy="4484907"/>
          </a:xfrm>
        </p:grpSpPr>
        <p:sp>
          <p:nvSpPr>
            <p:cNvPr id="34" name="文本框 33"/>
            <p:cNvSpPr txBox="1"/>
            <p:nvPr/>
          </p:nvSpPr>
          <p:spPr>
            <a:xfrm>
              <a:off x="11090185" y="1040084"/>
              <a:ext cx="492443" cy="861774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 algn="r">
                <a:lnSpc>
                  <a:spcPct val="100000"/>
                </a:lnSpc>
                <a:defRPr sz="2800">
                  <a:blipFill>
                    <a:blip r:embed="rId5"/>
                    <a:stretch>
                      <a:fillRect/>
                    </a:stretch>
                  </a:blipFill>
                  <a:latin typeface="TypeLand 康熙字典體試用版" pitchFamily="50" charset="-120"/>
                  <a:ea typeface="TypeLand 康熙字典體試用版" pitchFamily="50" charset="-120"/>
                </a:defRPr>
              </a:lvl1pPr>
            </a:lstStyle>
            <a:p>
              <a:pPr algn="l"/>
              <a:r>
                <a:rPr lang="zh-CN" altLang="en-US" sz="2000" dirty="0">
                  <a:blipFill dpi="0" rotWithShape="1">
                    <a:blip r:embed="rId6"/>
                    <a:srcRect/>
                    <a:tile tx="0" ty="0" sx="100000" sy="100000" flip="none" algn="tl"/>
                  </a:blipFill>
                  <a:latin typeface="+mn-lt"/>
                </a:rPr>
                <a:t>第一章</a:t>
              </a:r>
              <a:endParaRPr lang="en-US" altLang="zh-CN" sz="2000" dirty="0">
                <a:blipFill dpi="0" rotWithShape="1">
                  <a:blip r:embed="rId6"/>
                  <a:srcRect/>
                  <a:tile tx="0" ty="0" sx="100000" sy="100000" flip="none" algn="tl"/>
                </a:blipFill>
                <a:latin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1059938" y="2064973"/>
              <a:ext cx="492443" cy="3460018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spc="600" dirty="0">
                  <a:solidFill>
                    <a:srgbClr val="000000"/>
                  </a:solidFill>
                  <a:latin typeface="+mj-ea"/>
                  <a:ea typeface="+mj-ea"/>
                </a:rPr>
                <a:t>研究方案</a:t>
              </a:r>
              <a:endParaRPr lang="zh-CN" altLang="en-US" sz="2000" spc="600" dirty="0">
                <a:latin typeface="+mj-ea"/>
                <a:ea typeface="+mj-ea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600977" y="1764727"/>
            <a:ext cx="519966" cy="2875563"/>
            <a:chOff x="11062682" y="1064468"/>
            <a:chExt cx="519966" cy="2875563"/>
          </a:xfrm>
        </p:grpSpPr>
        <p:sp>
          <p:nvSpPr>
            <p:cNvPr id="38" name="文本框 37"/>
            <p:cNvSpPr txBox="1"/>
            <p:nvPr/>
          </p:nvSpPr>
          <p:spPr>
            <a:xfrm>
              <a:off x="11090205" y="1064468"/>
              <a:ext cx="492443" cy="861774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 algn="r">
                <a:lnSpc>
                  <a:spcPct val="100000"/>
                </a:lnSpc>
                <a:defRPr sz="2800">
                  <a:blipFill>
                    <a:blip r:embed="rId5"/>
                    <a:stretch>
                      <a:fillRect/>
                    </a:stretch>
                  </a:blipFill>
                  <a:latin typeface="TypeLand 康熙字典體試用版" pitchFamily="50" charset="-120"/>
                  <a:ea typeface="TypeLand 康熙字典體試用版" pitchFamily="50" charset="-120"/>
                </a:defRPr>
              </a:lvl1pPr>
            </a:lstStyle>
            <a:p>
              <a:pPr algn="l"/>
              <a:r>
                <a:rPr lang="zh-CN" altLang="en-US" sz="2000" dirty="0">
                  <a:blipFill dpi="0" rotWithShape="1">
                    <a:blip r:embed="rId6"/>
                    <a:srcRect/>
                    <a:tile tx="0" ty="0" sx="100000" sy="100000" flip="none" algn="tl"/>
                  </a:blipFill>
                  <a:latin typeface="+mn-lt"/>
                </a:rPr>
                <a:t>第二章</a:t>
              </a:r>
              <a:endParaRPr lang="en-US" altLang="zh-CN" sz="2000" dirty="0">
                <a:blipFill dpi="0" rotWithShape="1">
                  <a:blip r:embed="rId6"/>
                  <a:srcRect/>
                  <a:tile tx="0" ty="0" sx="100000" sy="100000" flip="none" algn="tl"/>
                </a:blipFill>
                <a:latin typeface="+mn-lt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11062682" y="2064973"/>
              <a:ext cx="492443" cy="1875058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spc="600" dirty="0">
                  <a:latin typeface="+mj-ea"/>
                  <a:ea typeface="+mj-ea"/>
                  <a:cs typeface="Times New Roman" panose="02020603050405020304" pitchFamily="18" charset="0"/>
                </a:rPr>
                <a:t>研究措施</a:t>
              </a:r>
            </a:p>
          </p:txBody>
        </p: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290" y="3429000"/>
            <a:ext cx="140180" cy="23962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333" y="3448151"/>
            <a:ext cx="117773" cy="201322"/>
          </a:xfrm>
          <a:prstGeom prst="rect">
            <a:avLst/>
          </a:prstGeom>
        </p:spPr>
      </p:pic>
      <p:cxnSp>
        <p:nvCxnSpPr>
          <p:cNvPr id="33" name="直接连接符 32"/>
          <p:cNvCxnSpPr/>
          <p:nvPr/>
        </p:nvCxnSpPr>
        <p:spPr bwMode="auto">
          <a:xfrm>
            <a:off x="2942798" y="1846051"/>
            <a:ext cx="0" cy="4433654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6" name="组合 35"/>
          <p:cNvGrpSpPr/>
          <p:nvPr/>
        </p:nvGrpSpPr>
        <p:grpSpPr>
          <a:xfrm>
            <a:off x="3383621" y="1763493"/>
            <a:ext cx="519953" cy="2875563"/>
            <a:chOff x="11062682" y="1064468"/>
            <a:chExt cx="519953" cy="2875563"/>
          </a:xfrm>
        </p:grpSpPr>
        <p:sp>
          <p:nvSpPr>
            <p:cNvPr id="42" name="文本框 41"/>
            <p:cNvSpPr txBox="1"/>
            <p:nvPr/>
          </p:nvSpPr>
          <p:spPr>
            <a:xfrm>
              <a:off x="11090192" y="1064468"/>
              <a:ext cx="492443" cy="861774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none" rtlCol="0">
              <a:spAutoFit/>
            </a:bodyPr>
            <a:lstStyle>
              <a:defPPr>
                <a:defRPr lang="zh-CN"/>
              </a:defPPr>
              <a:lvl1pPr algn="r">
                <a:lnSpc>
                  <a:spcPct val="100000"/>
                </a:lnSpc>
                <a:defRPr sz="2800">
                  <a:blipFill>
                    <a:blip r:embed="rId5"/>
                    <a:stretch>
                      <a:fillRect/>
                    </a:stretch>
                  </a:blipFill>
                  <a:latin typeface="TypeLand 康熙字典體試用版" pitchFamily="50" charset="-120"/>
                  <a:ea typeface="TypeLand 康熙字典體試用版" pitchFamily="50" charset="-120"/>
                </a:defRPr>
              </a:lvl1pPr>
            </a:lstStyle>
            <a:p>
              <a:pPr algn="l"/>
              <a:r>
                <a:rPr lang="zh-CN" altLang="en-US" sz="2000" dirty="0">
                  <a:blipFill dpi="0" rotWithShape="1">
                    <a:blip r:embed="rId6"/>
                    <a:srcRect/>
                    <a:tile tx="0" ty="0" sx="100000" sy="100000" flip="none" algn="tl"/>
                  </a:blipFill>
                  <a:latin typeface="+mn-lt"/>
                </a:rPr>
                <a:t>第三章</a:t>
              </a:r>
              <a:endParaRPr lang="en-US" altLang="zh-CN" sz="2000" dirty="0">
                <a:blipFill dpi="0" rotWithShape="1">
                  <a:blip r:embed="rId6"/>
                  <a:srcRect/>
                  <a:tile tx="0" ty="0" sx="100000" sy="100000" flip="none" algn="tl"/>
                </a:blipFill>
                <a:latin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1062682" y="2064973"/>
              <a:ext cx="492443" cy="1875058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zh-CN" altLang="en-US" sz="2000" spc="600" dirty="0">
                  <a:solidFill>
                    <a:srgbClr val="000000"/>
                  </a:solidFill>
                  <a:latin typeface="+mj-ea"/>
                  <a:ea typeface="+mj-ea"/>
                </a:rPr>
                <a:t>研究过程</a:t>
              </a:r>
              <a:endParaRPr lang="zh-CN" altLang="en-US" sz="2000" spc="600" dirty="0">
                <a:latin typeface="+mj-ea"/>
                <a:ea typeface="+mj-ea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53B94B4B-C760-4D5A-8D13-A2999453EFCF}"/>
              </a:ext>
            </a:extLst>
          </p:cNvPr>
          <p:cNvSpPr txBox="1"/>
          <p:nvPr/>
        </p:nvSpPr>
        <p:spPr>
          <a:xfrm>
            <a:off x="288915" y="307557"/>
            <a:ext cx="2031325" cy="597214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6000" dirty="0">
                <a:solidFill>
                  <a:schemeClr val="bg2">
                    <a:lumMod val="50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五年级错别字</a:t>
            </a:r>
            <a:endParaRPr lang="en-US" altLang="zh-CN" sz="6000" dirty="0">
              <a:solidFill>
                <a:schemeClr val="bg2">
                  <a:lumMod val="50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6000" dirty="0">
                <a:solidFill>
                  <a:schemeClr val="bg2">
                    <a:lumMod val="50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归因及对策研究</a:t>
            </a:r>
            <a:endParaRPr lang="en-US" altLang="zh-CN" sz="6000" dirty="0">
              <a:solidFill>
                <a:schemeClr val="bg2">
                  <a:lumMod val="50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569" y="5053080"/>
            <a:ext cx="393250" cy="67222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64819" y="1714393"/>
            <a:ext cx="7571303" cy="3785652"/>
          </a:xfrm>
          <a:prstGeom prst="rect">
            <a:avLst/>
          </a:prstGeom>
        </p:spPr>
        <p:txBody>
          <a:bodyPr vert="eaVert" wrap="square" anchor="ctr">
            <a:spAutoFit/>
          </a:bodyPr>
          <a:lstStyle/>
          <a:p>
            <a:r>
              <a:rPr lang="en-US" altLang="zh-CN" sz="2400" dirty="0">
                <a:latin typeface="隶书" panose="02010509060101010101" pitchFamily="49" charset="-122"/>
                <a:ea typeface="隶书" panose="02010509060101010101" pitchFamily="49" charset="-122"/>
              </a:rPr>
              <a:t>  </a:t>
            </a:r>
            <a:r>
              <a:rPr lang="zh-CN" altLang="zh-CN" sz="2400" dirty="0">
                <a:latin typeface="隶书" panose="02010509060101010101" pitchFamily="49" charset="-122"/>
                <a:ea typeface="隶书" panose="02010509060101010101" pitchFamily="49" charset="-122"/>
              </a:rPr>
              <a:t>识字是阅读和作文的基础，是培养小学生智能的重要途径。然而，在我们的日常教学中，汉字书写出错是高年级作业中一个不容忽视的问题，错误一旦产生，影响往往短时期内难以消除，甚至会影响到学生今后的学习和工作。经过一段时间观察后，发现年级学生作业中写错别字的现象比较严重，且错误大多是非知识性错误，均是由于粗心，态度不端正等原因造成。</a:t>
            </a:r>
          </a:p>
          <a:p>
            <a:r>
              <a:rPr lang="zh-CN" altLang="zh-CN" sz="2400" dirty="0">
                <a:latin typeface="隶书" panose="02010509060101010101" pitchFamily="49" charset="-122"/>
                <a:ea typeface="隶书" panose="02010509060101010101" pitchFamily="49" charset="-122"/>
              </a:rPr>
              <a:t>我们教育的目标，不但是要使学生学会文化知识，更要养成良好的学习习惯和端正的学习态度，因此，降低学生错别字的发生率是当务之急，且具有现实意义。</a:t>
            </a:r>
            <a:endParaRPr lang="zh-CN" altLang="en-US" sz="2000" spc="600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8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154624" y="4071932"/>
            <a:ext cx="4976044" cy="29129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047252" y="938287"/>
            <a:ext cx="963351" cy="2668932"/>
            <a:chOff x="2623000" y="1040076"/>
            <a:chExt cx="963351" cy="2668932"/>
          </a:xfrm>
        </p:grpSpPr>
        <p:sp>
          <p:nvSpPr>
            <p:cNvPr id="17" name="文本框 16"/>
            <p:cNvSpPr txBox="1"/>
            <p:nvPr userDrawn="1"/>
          </p:nvSpPr>
          <p:spPr>
            <a:xfrm>
              <a:off x="2623000" y="1040076"/>
              <a:ext cx="800219" cy="248401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000" spc="3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研究意义</a:t>
              </a:r>
              <a:endParaRPr lang="en-US" altLang="zh-CN" sz="4000" spc="300" dirty="0"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8578" y="3507686"/>
              <a:ext cx="117773" cy="20132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 bwMode="auto">
          <a:xfrm>
            <a:off x="3518704" y="2038919"/>
            <a:ext cx="2579949" cy="3263900"/>
          </a:xfrm>
          <a:prstGeom prst="rect">
            <a:avLst/>
          </a:prstGeom>
          <a:noFill/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2" name="图片 11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34" y="4440794"/>
            <a:ext cx="933298" cy="100246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124058" y="1125972"/>
            <a:ext cx="615553" cy="326390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sz="2800" spc="600" dirty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常记溪亭日暮</a:t>
            </a:r>
            <a:endParaRPr lang="zh-CN" altLang="en-US" sz="2800" spc="6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198261" y="3882040"/>
            <a:ext cx="1292662" cy="101566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>
            <a:defPPr>
              <a:defRPr lang="zh-CN"/>
            </a:defPPr>
            <a:lvl1pPr algn="ctr">
              <a:defRPr sz="6000">
                <a:latin typeface="TypeLand 康熙字典體試用版" pitchFamily="50" charset="-120"/>
                <a:ea typeface="TypeLand 康熙字典體試用版" pitchFamily="50" charset="-120"/>
                <a:cs typeface="Times New Roman" panose="02020603050405020304" pitchFamily="18" charset="0"/>
              </a:defRPr>
            </a:lvl1pPr>
          </a:lstStyle>
          <a:p>
            <a:r>
              <a:rPr lang="zh-CN" altLang="en-US" sz="7200" dirty="0"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  <a:t>章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9452789" y="523243"/>
            <a:ext cx="2739211" cy="222112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>
            <a:defPPr>
              <a:defRPr lang="zh-CN"/>
            </a:defPPr>
            <a:lvl1pPr algn="ctr">
              <a:defRPr sz="6000">
                <a:latin typeface="TypeLand 康熙字典體試用版" pitchFamily="50" charset="-120"/>
                <a:ea typeface="TypeLand 康熙字典體試用版" pitchFamily="50" charset="-120"/>
                <a:cs typeface="Times New Roman" panose="02020603050405020304" pitchFamily="18" charset="0"/>
              </a:defRPr>
            </a:lvl1pPr>
          </a:lstStyle>
          <a:p>
            <a:r>
              <a:rPr lang="zh-CN" altLang="en-US" sz="16600" dirty="0"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  <a:t>第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0236263" y="3008580"/>
            <a:ext cx="1661993" cy="13234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>
            <a:defPPr>
              <a:defRPr lang="zh-CN"/>
            </a:defPPr>
            <a:lvl1pPr algn="ctr">
              <a:defRPr sz="6000">
                <a:latin typeface="TypeLand 康熙字典體試用版" pitchFamily="50" charset="-120"/>
                <a:ea typeface="TypeLand 康熙字典體試用版" pitchFamily="50" charset="-120"/>
                <a:cs typeface="Times New Roman" panose="02020603050405020304" pitchFamily="18" charset="0"/>
              </a:defRPr>
            </a:lvl1pPr>
          </a:lstStyle>
          <a:p>
            <a:r>
              <a:rPr lang="zh-CN" altLang="en-US" sz="9600" dirty="0"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  <a:t>一</a:t>
            </a:r>
          </a:p>
        </p:txBody>
      </p:sp>
      <p:sp>
        <p:nvSpPr>
          <p:cNvPr id="7" name="矩形 6"/>
          <p:cNvSpPr/>
          <p:nvPr/>
        </p:nvSpPr>
        <p:spPr>
          <a:xfrm>
            <a:off x="3851886" y="2270412"/>
            <a:ext cx="800219" cy="2928233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sz="4000" dirty="0">
                <a:blipFill>
                  <a:blip r:embed="rId4"/>
                  <a:tile tx="0" ty="0" sx="100000" sy="100000" flip="none" algn="tl"/>
                </a:blipFill>
                <a:latin typeface="华文细黑" panose="02010600040101010101" pitchFamily="2" charset="-122"/>
                <a:ea typeface="TypeLand 康熙字典體試用版" pitchFamily="50" charset="-120"/>
                <a:cs typeface="Times New Roman" panose="02020603050405020304" pitchFamily="18" charset="0"/>
              </a:rPr>
              <a:t>研究方案</a:t>
            </a:r>
            <a:endParaRPr lang="en-US" altLang="zh-CN" sz="4000" dirty="0">
              <a:blipFill>
                <a:blip r:embed="rId4"/>
                <a:tile tx="0" ty="0" sx="100000" sy="100000" flip="none" algn="tl"/>
              </a:blipFill>
              <a:latin typeface="华文细黑" panose="02010600040101010101" pitchFamily="2" charset="-122"/>
              <a:ea typeface="TypeLand 康熙字典體試用版" pitchFamily="50" charset="-120"/>
              <a:cs typeface="Times New Roman" panose="02020603050405020304" pitchFamily="18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564" y="4897704"/>
            <a:ext cx="140180" cy="239624"/>
          </a:xfrm>
          <a:prstGeom prst="rect">
            <a:avLst/>
          </a:prstGeom>
        </p:spPr>
      </p:pic>
      <p:pic>
        <p:nvPicPr>
          <p:cNvPr id="2" name="图片占位符 1"/>
          <p:cNvPicPr>
            <a:picLocks noGrp="1" noChangeAspect="1"/>
          </p:cNvPicPr>
          <p:nvPr>
            <p:ph type="pic" sz="quarter" idx="21"/>
          </p:nvPr>
        </p:nvPicPr>
        <p:blipFill>
          <a:blip r:embed="rId6"/>
          <a:srcRect l="10293" r="10293"/>
          <a:stretch>
            <a:fillRect/>
          </a:stretch>
        </p:blipFill>
        <p:spPr>
          <a:xfrm>
            <a:off x="4867275" y="2038350"/>
            <a:ext cx="1231900" cy="3263900"/>
          </a:xfrm>
          <a:prstGeom prst="rect">
            <a:avLst/>
          </a:prstGeom>
        </p:spPr>
      </p:pic>
    </p:spTree>
  </p:cSld>
  <p:clrMapOvr>
    <a:masterClrMapping/>
  </p:clrMapOvr>
  <p:transition spd="slow" advTm="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4000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8" presetClass="emph" presetSubtype="0" accel="40000" decel="4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75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375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75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/>
      <p:bldP spid="15" grpId="0"/>
      <p:bldP spid="17" grpId="0"/>
      <p:bldP spid="1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-110144" y="4430860"/>
            <a:ext cx="2282029" cy="1414009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268290" y="552231"/>
            <a:ext cx="2400657" cy="467291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sz="2400" dirty="0">
                <a:latin typeface="隶书" panose="02010509060101010101" pitchFamily="49" charset="-122"/>
                <a:ea typeface="隶书" panose="02010509060101010101" pitchFamily="49" charset="-122"/>
              </a:rPr>
              <a:t>一</a:t>
            </a:r>
            <a:r>
              <a:rPr lang="zh-CN" altLang="zh-CN" sz="2400" dirty="0">
                <a:latin typeface="隶书" panose="02010509060101010101" pitchFamily="49" charset="-122"/>
                <a:ea typeface="隶书" panose="02010509060101010101" pitchFamily="49" charset="-122"/>
              </a:rPr>
              <a:t>、探求“错别字”的常见类型、形成原因等问题，寻找减少“错别字”发生的有效教学策略</a:t>
            </a:r>
            <a:r>
              <a:rPr lang="en-US" altLang="zh-CN" sz="2400" dirty="0">
                <a:latin typeface="隶书" panose="02010509060101010101" pitchFamily="49" charset="-122"/>
                <a:ea typeface="隶书" panose="02010509060101010101" pitchFamily="49" charset="-122"/>
              </a:rPr>
              <a:t>,</a:t>
            </a:r>
            <a:r>
              <a:rPr lang="zh-CN" altLang="zh-CN" sz="2400" dirty="0">
                <a:latin typeface="隶书" panose="02010509060101010101" pitchFamily="49" charset="-122"/>
                <a:ea typeface="隶书" panose="02010509060101010101" pitchFamily="49" charset="-122"/>
              </a:rPr>
              <a:t>提高学生识字写字的质量；</a:t>
            </a:r>
          </a:p>
          <a:p>
            <a:r>
              <a:rPr lang="zh-CN" altLang="en-US" sz="2400" dirty="0">
                <a:latin typeface="隶书" panose="02010509060101010101" pitchFamily="49" charset="-122"/>
                <a:ea typeface="隶书" panose="02010509060101010101" pitchFamily="49" charset="-122"/>
              </a:rPr>
              <a:t>二</a:t>
            </a:r>
            <a:r>
              <a:rPr lang="zh-CN" altLang="zh-CN" sz="2400" dirty="0">
                <a:latin typeface="隶书" panose="02010509060101010101" pitchFamily="49" charset="-122"/>
                <a:ea typeface="隶书" panose="02010509060101010101" pitchFamily="49" charset="-122"/>
              </a:rPr>
              <a:t>、研究结题时，出示几名同学的作文本，错别字数量明显减少；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252921" y="3508660"/>
            <a:ext cx="917361" cy="2513734"/>
            <a:chOff x="2668990" y="1195274"/>
            <a:chExt cx="917361" cy="2513734"/>
          </a:xfrm>
        </p:grpSpPr>
        <p:sp>
          <p:nvSpPr>
            <p:cNvPr id="19" name="文本框 18"/>
            <p:cNvSpPr txBox="1"/>
            <p:nvPr userDrawn="1"/>
          </p:nvSpPr>
          <p:spPr>
            <a:xfrm>
              <a:off x="2668990" y="1195274"/>
              <a:ext cx="800219" cy="248401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000" spc="3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研究目标</a:t>
              </a:r>
              <a:endParaRPr lang="en-US" altLang="zh-CN" sz="4000" spc="300" dirty="0"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8578" y="3507686"/>
              <a:ext cx="117773" cy="201322"/>
            </a:xfrm>
            <a:prstGeom prst="rect">
              <a:avLst/>
            </a:prstGeom>
          </p:spPr>
        </p:pic>
      </p:grpSp>
      <p:pic>
        <p:nvPicPr>
          <p:cNvPr id="13" name="图片占位符 12"/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 l="8151" r="8151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auto">
          <a:xfrm>
            <a:off x="4381146" y="-1"/>
            <a:ext cx="3443452" cy="686947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eaLnBrk="0" hangingPunct="0">
              <a:buFont typeface="Arial" panose="020B0604020202020204" pitchFamily="34" charset="0"/>
              <a:buNone/>
            </a:pPr>
            <a:endParaRPr lang="zh-CN" altLang="en-US"/>
          </a:p>
        </p:txBody>
      </p:sp>
      <p:pic>
        <p:nvPicPr>
          <p:cNvPr id="11" name="图片占位符 10"/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r="16061"/>
          <a:stretch>
            <a:fillRect/>
          </a:stretch>
        </p:blipFill>
        <p:spPr/>
      </p:pic>
      <p:grpSp>
        <p:nvGrpSpPr>
          <p:cNvPr id="3" name="组合 2"/>
          <p:cNvGrpSpPr/>
          <p:nvPr/>
        </p:nvGrpSpPr>
        <p:grpSpPr>
          <a:xfrm>
            <a:off x="822221" y="1251026"/>
            <a:ext cx="1424589" cy="3526568"/>
            <a:chOff x="2607435" y="1195274"/>
            <a:chExt cx="1194692" cy="2708434"/>
          </a:xfrm>
        </p:grpSpPr>
        <p:sp>
          <p:nvSpPr>
            <p:cNvPr id="6" name="文本框 5"/>
            <p:cNvSpPr txBox="1"/>
            <p:nvPr userDrawn="1"/>
          </p:nvSpPr>
          <p:spPr>
            <a:xfrm>
              <a:off x="2607435" y="1195274"/>
              <a:ext cx="861774" cy="270843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4400" spc="300" dirty="0">
                  <a:latin typeface="华文行楷" panose="02010800040101010101" pitchFamily="2" charset="-122"/>
                  <a:ea typeface="华文行楷" panose="02010800040101010101" pitchFamily="2" charset="-122"/>
                </a:rPr>
                <a:t>研究内容</a:t>
              </a:r>
              <a:endParaRPr lang="en-US" altLang="zh-CN" sz="4400" spc="300" dirty="0"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8578" y="3138837"/>
              <a:ext cx="333549" cy="570171"/>
            </a:xfrm>
            <a:prstGeom prst="rect">
              <a:avLst/>
            </a:prstGeom>
          </p:spPr>
        </p:pic>
      </p:grpSp>
      <p:sp>
        <p:nvSpPr>
          <p:cNvPr id="16" name="矩形 15"/>
          <p:cNvSpPr/>
          <p:nvPr/>
        </p:nvSpPr>
        <p:spPr>
          <a:xfrm>
            <a:off x="8966918" y="885266"/>
            <a:ext cx="240286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dirty="0">
                <a:latin typeface="隶书" panose="02010509060101010101" pitchFamily="49" charset="-122"/>
                <a:ea typeface="隶书" panose="02010509060101010101" pitchFamily="49" charset="-122"/>
              </a:rPr>
              <a:t>整理出学生常见的错别字进行归类，并进行原因分析；</a:t>
            </a:r>
            <a:r>
              <a:rPr lang="zh-CN" altLang="en-US" sz="2800" dirty="0">
                <a:latin typeface="隶书" panose="02010509060101010101" pitchFamily="49" charset="-122"/>
                <a:ea typeface="隶书" panose="02010509060101010101" pitchFamily="49" charset="-122"/>
              </a:rPr>
              <a:t>最终形成归类表。</a:t>
            </a:r>
            <a:endParaRPr lang="zh-CN" altLang="zh-CN" sz="2800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854419" y="3761932"/>
            <a:ext cx="24028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dirty="0">
                <a:latin typeface="隶书" panose="02010509060101010101" pitchFamily="49" charset="-122"/>
                <a:ea typeface="隶书" panose="02010509060101010101" pitchFamily="49" charset="-122"/>
              </a:rPr>
              <a:t>寻找</a:t>
            </a:r>
            <a:r>
              <a:rPr lang="en-US" altLang="zh-CN" sz="2800" dirty="0">
                <a:latin typeface="隶书" panose="02010509060101010101" pitchFamily="49" charset="-122"/>
                <a:ea typeface="隶书" panose="02010509060101010101" pitchFamily="49" charset="-122"/>
              </a:rPr>
              <a:t>10</a:t>
            </a:r>
            <a:r>
              <a:rPr lang="zh-CN" altLang="zh-CN" sz="2800" dirty="0">
                <a:latin typeface="隶书" panose="02010509060101010101" pitchFamily="49" charset="-122"/>
                <a:ea typeface="隶书" panose="02010509060101010101" pitchFamily="49" charset="-122"/>
              </a:rPr>
              <a:t>篇相关的教学策略进行学习研究</a:t>
            </a:r>
            <a:endParaRPr lang="en-US" altLang="zh-CN" sz="2800" dirty="0">
              <a:blipFill>
                <a:blip r:embed="rId4"/>
                <a:tile tx="0" ty="0" sx="100000" sy="100000" flip="none" algn="tl"/>
              </a:blipFill>
              <a:latin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椭圆 17"/>
          <p:cNvSpPr/>
          <p:nvPr/>
        </p:nvSpPr>
        <p:spPr bwMode="auto">
          <a:xfrm>
            <a:off x="8510509" y="1047826"/>
            <a:ext cx="203200" cy="20320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8414108" y="3899830"/>
            <a:ext cx="203200" cy="2032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88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</a:extLst>
          </a:blip>
          <a:srcRect l="6335" r="633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4" name="矩形 33"/>
          <p:cNvSpPr/>
          <p:nvPr/>
        </p:nvSpPr>
        <p:spPr bwMode="auto">
          <a:xfrm>
            <a:off x="1510181" y="3057480"/>
            <a:ext cx="6156482" cy="1306176"/>
          </a:xfrm>
          <a:prstGeom prst="rect">
            <a:avLst/>
          </a:prstGeom>
          <a:solidFill>
            <a:schemeClr val="bg1">
              <a:alpha val="70000"/>
            </a:schemeClr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527133" y="774840"/>
            <a:ext cx="2998904" cy="646331"/>
          </a:xfrm>
          <a:prstGeom prst="rect">
            <a:avLst/>
          </a:prstGeom>
          <a:solidFill>
            <a:schemeClr val="bg1"/>
          </a:solidFill>
        </p:spPr>
        <p:txBody>
          <a:bodyPr vert="horz" wrap="square">
            <a:spAutoFit/>
          </a:bodyPr>
          <a:lstStyle/>
          <a:p>
            <a:pPr algn="ctr"/>
            <a:r>
              <a:rPr lang="zh-CN" altLang="en-US" sz="3600" spc="600" dirty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研究方法</a:t>
            </a:r>
            <a:endParaRPr lang="zh-CN" altLang="en-US" sz="3600" spc="6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680330" y="1894686"/>
            <a:ext cx="810958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dirty="0">
                <a:latin typeface="隶书" panose="02010509060101010101" pitchFamily="49" charset="-122"/>
                <a:ea typeface="隶书" panose="02010509060101010101" pitchFamily="49" charset="-122"/>
              </a:rPr>
              <a:t>本课题研究着重以文献研究法为主要研究方法。</a:t>
            </a:r>
          </a:p>
          <a:p>
            <a:r>
              <a:rPr lang="zh-CN" altLang="zh-CN" sz="2800" dirty="0">
                <a:latin typeface="隶书" panose="02010509060101010101" pitchFamily="49" charset="-122"/>
                <a:ea typeface="隶书" panose="02010509060101010101" pitchFamily="49" charset="-122"/>
              </a:rPr>
              <a:t>1、文献研究法。针对调查中了解到的识字写字现状，广泛收集和查阅资料，收集国内外已有的成功经验，对其进行分析和归类，为研究提供理论依据。</a:t>
            </a:r>
          </a:p>
          <a:p>
            <a:r>
              <a:rPr lang="zh-CN" altLang="zh-CN" sz="2800" dirty="0">
                <a:latin typeface="隶书" panose="02010509060101010101" pitchFamily="49" charset="-122"/>
                <a:ea typeface="隶书" panose="02010509060101010101" pitchFamily="49" charset="-122"/>
              </a:rPr>
              <a:t>2、经验总结法。广泛收集和总结校内外人士减少错别字发生的有效方法并归纳整理。及时进行阶段性小结，撰写研修日志、经验总结，积累材料。逐步探索出减少学生错别字数量的有效的教学策略。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58136" y="3908302"/>
            <a:ext cx="2791433" cy="1729650"/>
          </a:xfrm>
          <a:prstGeom prst="rect">
            <a:avLst/>
          </a:prstGeom>
        </p:spPr>
      </p:pic>
    </p:spTree>
  </p:cSld>
  <p:clrMapOvr>
    <a:masterClrMapping/>
  </p:clrMapOvr>
  <p:transition spd="slow" advTm="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900"/>
                            </p:stCondLst>
                            <p:childTnLst>
                              <p:par>
                                <p:cTn id="1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2" grpId="0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34" y="4440794"/>
            <a:ext cx="933298" cy="100246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681269" y="3718857"/>
            <a:ext cx="1107996" cy="1200329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 algn="ctr">
              <a:defRPr sz="6000">
                <a:latin typeface="TypeLand 康熙字典體試用版" pitchFamily="50" charset="-120"/>
                <a:ea typeface="TypeLand 康熙字典體試用版" pitchFamily="50" charset="-120"/>
                <a:cs typeface="Times New Roman" panose="02020603050405020304" pitchFamily="18" charset="0"/>
              </a:defRPr>
            </a:lvl1pPr>
          </a:lstStyle>
          <a:p>
            <a:r>
              <a:rPr lang="zh-CN" altLang="en-US" sz="7200" dirty="0"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  <a:t>章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63691" y="782122"/>
            <a:ext cx="2313454" cy="264687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 algn="ctr">
              <a:defRPr sz="6000">
                <a:latin typeface="TypeLand 康熙字典體試用版" pitchFamily="50" charset="-120"/>
                <a:ea typeface="TypeLand 康熙字典體試用版" pitchFamily="50" charset="-120"/>
                <a:cs typeface="Times New Roman" panose="02020603050405020304" pitchFamily="18" charset="0"/>
              </a:defRPr>
            </a:lvl1pPr>
          </a:lstStyle>
          <a:p>
            <a:r>
              <a:rPr lang="zh-CN" altLang="en-US" sz="16600" dirty="0"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  <a:t>第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-115908" y="2821011"/>
            <a:ext cx="1415773" cy="156966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 algn="ctr">
              <a:defRPr sz="6000">
                <a:latin typeface="TypeLand 康熙字典體試用版" pitchFamily="50" charset="-120"/>
                <a:ea typeface="TypeLand 康熙字典體試用版" pitchFamily="50" charset="-120"/>
                <a:cs typeface="Times New Roman" panose="02020603050405020304" pitchFamily="18" charset="0"/>
              </a:defRPr>
            </a:lvl1pPr>
          </a:lstStyle>
          <a:p>
            <a:r>
              <a:rPr lang="zh-CN" altLang="en-US" sz="9600" dirty="0"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  <a:t>二</a:t>
            </a:r>
          </a:p>
        </p:txBody>
      </p:sp>
      <p:sp>
        <p:nvSpPr>
          <p:cNvPr id="11" name="矩形 10"/>
          <p:cNvSpPr/>
          <p:nvPr/>
        </p:nvSpPr>
        <p:spPr bwMode="auto">
          <a:xfrm>
            <a:off x="6701739" y="2038919"/>
            <a:ext cx="2579949" cy="3263900"/>
          </a:xfrm>
          <a:prstGeom prst="rect">
            <a:avLst/>
          </a:prstGeom>
          <a:noFill/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603450" y="923064"/>
            <a:ext cx="861774" cy="437975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sz="4400" spc="600" dirty="0">
                <a:latin typeface="华文行楷" panose="02010800040101010101" pitchFamily="2" charset="-122"/>
                <a:ea typeface="华文行楷" panose="02010800040101010101" pitchFamily="2" charset="-122"/>
              </a:rPr>
              <a:t>沉醉不知归路</a:t>
            </a:r>
            <a:endParaRPr lang="zh-CN" altLang="en-US" sz="4400" spc="600" dirty="0">
              <a:blipFill dpi="0" rotWithShape="1">
                <a:blip r:embed="rId4"/>
                <a:srcRect/>
                <a:tile tx="0" ty="0" sx="100000" sy="100000" flip="none" algn="tl"/>
              </a:blipFill>
              <a:latin typeface="华文行楷" panose="02010800040101010101" pitchFamily="2" charset="-122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327077" y="2270412"/>
            <a:ext cx="677108" cy="2928233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sz="3200" dirty="0">
                <a:blipFill>
                  <a:blip r:embed="rId4"/>
                  <a:tile tx="0" ty="0" sx="100000" sy="100000" flip="none" algn="tl"/>
                </a:blipFill>
                <a:latin typeface="华文细黑" panose="02010600040101010101" pitchFamily="2" charset="-122"/>
                <a:ea typeface="TypeLand 康熙字典體試用版" pitchFamily="50" charset="-120"/>
                <a:cs typeface="Times New Roman" panose="02020603050405020304" pitchFamily="18" charset="0"/>
              </a:rPr>
              <a:t>研究措施</a:t>
            </a:r>
            <a:endParaRPr lang="en-US" altLang="zh-CN" sz="3200" dirty="0">
              <a:blipFill>
                <a:blip r:embed="rId4"/>
                <a:tile tx="0" ty="0" sx="100000" sy="100000" flip="none" algn="tl"/>
              </a:blipFill>
              <a:latin typeface="华文细黑" panose="02010600040101010101" pitchFamily="2" charset="-122"/>
              <a:ea typeface="TypeLand 康熙字典體試用版" pitchFamily="50" charset="-12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44" y="4897704"/>
            <a:ext cx="140180" cy="239624"/>
          </a:xfrm>
          <a:prstGeom prst="rect">
            <a:avLst/>
          </a:prstGeom>
        </p:spPr>
      </p:pic>
      <p:pic>
        <p:nvPicPr>
          <p:cNvPr id="3" name="图片占位符 2"/>
          <p:cNvPicPr>
            <a:picLocks noGrp="1" noChangeAspect="1"/>
          </p:cNvPicPr>
          <p:nvPr>
            <p:ph type="pic" sz="quarter" idx="2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 l="11479" r="11479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repeatCount="4000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8" presetClass="emph" presetSubtype="0" accel="40000" decel="4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00000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1" grpId="0" animBg="1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 bwMode="auto">
          <a:xfrm>
            <a:off x="0" y="-10088"/>
            <a:ext cx="6096002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526091" y="5080784"/>
            <a:ext cx="1659429" cy="186204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 algn="ctr">
              <a:defRPr sz="6000">
                <a:latin typeface="TypeLand 康熙字典體試用版" pitchFamily="50" charset="-120"/>
                <a:ea typeface="TypeLand 康熙字典體試用版" pitchFamily="50" charset="-120"/>
                <a:cs typeface="Times New Roman" panose="02020603050405020304" pitchFamily="18" charset="0"/>
              </a:defRPr>
            </a:lvl1pPr>
          </a:lstStyle>
          <a:p>
            <a:r>
              <a:rPr lang="zh-CN" altLang="en-US" sz="11500" dirty="0"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  <a:t>醉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864427" y="3415355"/>
            <a:ext cx="1954381" cy="221599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defPPr>
              <a:defRPr lang="zh-CN"/>
            </a:defPPr>
            <a:lvl1pPr algn="ctr">
              <a:defRPr sz="6000">
                <a:latin typeface="TypeLand 康熙字典體試用版" pitchFamily="50" charset="-120"/>
                <a:ea typeface="TypeLand 康熙字典體試用版" pitchFamily="50" charset="-120"/>
                <a:cs typeface="Times New Roman" panose="02020603050405020304" pitchFamily="18" charset="0"/>
              </a:defRPr>
            </a:lvl1pPr>
          </a:lstStyle>
          <a:p>
            <a:r>
              <a:rPr lang="zh-CN" altLang="en-US" sz="13800" dirty="0">
                <a:solidFill>
                  <a:schemeClr val="bg1"/>
                </a:solidFill>
                <a:latin typeface="方正字迹-曾正国楷体" panose="02010600010101010101" pitchFamily="2" charset="-122"/>
                <a:ea typeface="方正字迹-曾正国楷体" panose="02010600010101010101" pitchFamily="2" charset="-122"/>
              </a:rPr>
              <a:t>沉</a:t>
            </a:r>
          </a:p>
        </p:txBody>
      </p:sp>
      <p:sp>
        <p:nvSpPr>
          <p:cNvPr id="16" name="矩形 15"/>
          <p:cNvSpPr/>
          <p:nvPr/>
        </p:nvSpPr>
        <p:spPr>
          <a:xfrm>
            <a:off x="-3195" y="588474"/>
            <a:ext cx="3101995" cy="58477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wrap="square">
            <a:spAutoFit/>
          </a:bodyPr>
          <a:lstStyle/>
          <a:p>
            <a:pPr algn="ctr"/>
            <a:r>
              <a:rPr lang="zh-CN" altLang="en-US" sz="3200" spc="300" dirty="0">
                <a:solidFill>
                  <a:srgbClr val="0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研究措施</a:t>
            </a:r>
            <a:endParaRPr lang="zh-CN" altLang="en-US" sz="3200" spc="3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319739" y="2309912"/>
            <a:ext cx="29968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（</a:t>
            </a:r>
            <a:r>
              <a:rPr lang="en-US" altLang="zh-CN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1</a:t>
            </a:r>
            <a:r>
              <a:rPr lang="zh-CN" altLang="zh-CN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）制定课题实施方案，明确研究任务。</a:t>
            </a:r>
          </a:p>
          <a:p>
            <a:r>
              <a:rPr lang="zh-CN" altLang="zh-CN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分析并收集班级学生常见错别字，根据现状梳理出存在的普遍问题。</a:t>
            </a:r>
          </a:p>
        </p:txBody>
      </p:sp>
      <p:sp>
        <p:nvSpPr>
          <p:cNvPr id="18" name="椭圆 17"/>
          <p:cNvSpPr/>
          <p:nvPr/>
        </p:nvSpPr>
        <p:spPr bwMode="auto">
          <a:xfrm>
            <a:off x="2001909" y="1920493"/>
            <a:ext cx="203200" cy="203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347771" y="1852816"/>
            <a:ext cx="29688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defTabSz="913130">
              <a:lnSpc>
                <a:spcPct val="100000"/>
              </a:lnSpc>
              <a:spcBef>
                <a:spcPct val="0"/>
              </a:spcBef>
              <a:buFontTx/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r>
              <a:rPr lang="en-US" altLang="zh-CN" sz="16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2021</a:t>
            </a:r>
            <a:r>
              <a:rPr lang="zh-CN" altLang="zh-CN" sz="16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年</a:t>
            </a:r>
            <a:r>
              <a:rPr lang="en-US" altLang="zh-CN" sz="16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9</a:t>
            </a:r>
            <a:r>
              <a:rPr lang="zh-CN" altLang="zh-CN" sz="16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月</a:t>
            </a:r>
            <a:r>
              <a:rPr lang="en-US" altLang="zh-CN" sz="16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--------2021</a:t>
            </a:r>
            <a:r>
              <a:rPr lang="zh-CN" altLang="zh-CN" sz="16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年</a:t>
            </a:r>
            <a:r>
              <a:rPr lang="en-US" altLang="zh-CN" sz="16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10</a:t>
            </a:r>
            <a:r>
              <a:rPr lang="zh-CN" altLang="zh-CN" sz="16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月</a:t>
            </a:r>
          </a:p>
        </p:txBody>
      </p:sp>
      <p:sp>
        <p:nvSpPr>
          <p:cNvPr id="21" name="矩形 20"/>
          <p:cNvSpPr/>
          <p:nvPr/>
        </p:nvSpPr>
        <p:spPr>
          <a:xfrm>
            <a:off x="1026527" y="4661480"/>
            <a:ext cx="29127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（</a:t>
            </a:r>
            <a:r>
              <a:rPr lang="en-US" altLang="zh-CN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）</a:t>
            </a:r>
            <a:r>
              <a:rPr lang="zh-CN" altLang="zh-CN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阅读杨金 《不同学段小学生错别字现象的调查及识字教学策略研究》</a:t>
            </a:r>
          </a:p>
          <a:p>
            <a:r>
              <a:rPr lang="zh-CN" altLang="zh-CN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　</a:t>
            </a:r>
            <a:r>
              <a:rPr lang="en-US" altLang="zh-CN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</a:t>
            </a:r>
            <a:r>
              <a:rPr lang="zh-CN" altLang="zh-CN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阅读 刘敬孝《浅谈小学语文教学中如何纠正错别字》。</a:t>
            </a:r>
          </a:p>
        </p:txBody>
      </p:sp>
      <p:sp>
        <p:nvSpPr>
          <p:cNvPr id="22" name="椭圆 21"/>
          <p:cNvSpPr/>
          <p:nvPr/>
        </p:nvSpPr>
        <p:spPr bwMode="auto">
          <a:xfrm>
            <a:off x="632478" y="4220837"/>
            <a:ext cx="203200" cy="203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69423" y="4165037"/>
            <a:ext cx="3386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defTabSz="913130">
              <a:lnSpc>
                <a:spcPct val="100000"/>
              </a:lnSpc>
              <a:spcBef>
                <a:spcPct val="0"/>
              </a:spcBef>
              <a:buFontTx/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r>
              <a:rPr lang="en-US" altLang="zh-CN" sz="18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2021</a:t>
            </a:r>
            <a:r>
              <a:rPr lang="zh-CN" altLang="zh-CN" sz="18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年</a:t>
            </a:r>
            <a:r>
              <a:rPr lang="en-US" altLang="zh-CN" sz="18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11</a:t>
            </a:r>
            <a:r>
              <a:rPr lang="zh-CN" altLang="zh-CN" sz="18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月</a:t>
            </a:r>
            <a:r>
              <a:rPr lang="en-US" altLang="zh-CN" sz="18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------2021</a:t>
            </a:r>
            <a:r>
              <a:rPr lang="zh-CN" altLang="zh-CN" sz="18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年</a:t>
            </a:r>
            <a:r>
              <a:rPr lang="en-US" altLang="zh-CN" sz="18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12</a:t>
            </a:r>
            <a:r>
              <a:rPr lang="zh-CN" altLang="zh-CN" sz="18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月</a:t>
            </a:r>
            <a:endParaRPr lang="zh-CN" altLang="en-US" sz="1400" b="0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912175" y="1384043"/>
            <a:ext cx="6528122" cy="937546"/>
          </a:xfrm>
          <a:prstGeom prst="rect">
            <a:avLst/>
          </a:prstGeom>
        </p:spPr>
      </p:pic>
      <p:pic>
        <p:nvPicPr>
          <p:cNvPr id="10" name="图片占位符 9"/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 t="17047" b="1704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2985D3C-67B3-4FAA-8E3D-0544F53E8A74}"/>
              </a:ext>
            </a:extLst>
          </p:cNvPr>
          <p:cNvSpPr txBox="1"/>
          <p:nvPr/>
        </p:nvSpPr>
        <p:spPr>
          <a:xfrm>
            <a:off x="6982846" y="2135939"/>
            <a:ext cx="3328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defTabSz="913130">
              <a:lnSpc>
                <a:spcPct val="100000"/>
              </a:lnSpc>
              <a:spcBef>
                <a:spcPct val="0"/>
              </a:spcBef>
              <a:buFontTx/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r>
              <a:rPr lang="en-US" altLang="zh-CN" sz="16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2021</a:t>
            </a:r>
            <a:r>
              <a:rPr lang="zh-CN" altLang="zh-CN" sz="16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年</a:t>
            </a:r>
            <a:r>
              <a:rPr lang="en-US" altLang="zh-CN" sz="16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12</a:t>
            </a:r>
            <a:r>
              <a:rPr lang="zh-CN" altLang="zh-CN" sz="16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月</a:t>
            </a:r>
            <a:r>
              <a:rPr lang="en-US" altLang="zh-CN" sz="16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--------2022</a:t>
            </a:r>
            <a:r>
              <a:rPr lang="zh-CN" altLang="zh-CN" sz="16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年</a:t>
            </a:r>
            <a:r>
              <a:rPr lang="en-US" altLang="zh-CN" sz="16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2</a:t>
            </a:r>
            <a:r>
              <a:rPr lang="zh-CN" altLang="zh-CN" sz="16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月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11728CB1-4DF4-4427-A1AC-5C704B16DED7}"/>
              </a:ext>
            </a:extLst>
          </p:cNvPr>
          <p:cNvSpPr/>
          <p:nvPr/>
        </p:nvSpPr>
        <p:spPr bwMode="auto">
          <a:xfrm>
            <a:off x="6615608" y="2221698"/>
            <a:ext cx="203200" cy="2032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C8E513D-EBCA-499E-853E-F8A1CC059E8A}"/>
              </a:ext>
            </a:extLst>
          </p:cNvPr>
          <p:cNvSpPr/>
          <p:nvPr/>
        </p:nvSpPr>
        <p:spPr>
          <a:xfrm>
            <a:off x="6798846" y="2614738"/>
            <a:ext cx="3328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（</a:t>
            </a:r>
            <a:r>
              <a:rPr lang="en-US" altLang="zh-CN" dirty="0">
                <a:latin typeface="隶书" panose="02010509060101010101" pitchFamily="49" charset="-122"/>
                <a:ea typeface="隶书" panose="02010509060101010101" pitchFamily="49" charset="-122"/>
              </a:rPr>
              <a:t>3</a:t>
            </a:r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）</a:t>
            </a:r>
            <a:r>
              <a:rPr lang="zh-CN" altLang="zh-CN" dirty="0">
                <a:latin typeface="隶书" panose="02010509060101010101" pitchFamily="49" charset="-122"/>
                <a:ea typeface="隶书" panose="02010509060101010101" pitchFamily="49" charset="-122"/>
              </a:rPr>
              <a:t>阅读刘静《小学高年级学生错别字成因分析及对策探究》</a:t>
            </a:r>
          </a:p>
          <a:p>
            <a:r>
              <a:rPr lang="zh-CN" altLang="zh-CN" dirty="0">
                <a:latin typeface="隶书" panose="02010509060101010101" pitchFamily="49" charset="-122"/>
                <a:ea typeface="隶书" panose="02010509060101010101" pitchFamily="49" charset="-122"/>
              </a:rPr>
              <a:t>继续收集学生错别字并进行分类，形成阶段性研究资料</a:t>
            </a:r>
            <a:r>
              <a:rPr lang="zh-CN" altLang="zh-CN" dirty="0"/>
              <a:t>。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54B747F-8863-4817-8D2D-7EA8D1CB6BA9}"/>
              </a:ext>
            </a:extLst>
          </p:cNvPr>
          <p:cNvSpPr txBox="1"/>
          <p:nvPr/>
        </p:nvSpPr>
        <p:spPr>
          <a:xfrm>
            <a:off x="7494842" y="4117629"/>
            <a:ext cx="36277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defTabSz="913130">
              <a:lnSpc>
                <a:spcPct val="100000"/>
              </a:lnSpc>
              <a:spcBef>
                <a:spcPct val="0"/>
              </a:spcBef>
              <a:buFontTx/>
              <a:buNone/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r>
              <a:rPr lang="en-US" altLang="zh-CN" sz="1600" dirty="0">
                <a:latin typeface="隶书" panose="02010509060101010101" pitchFamily="49" charset="-122"/>
                <a:ea typeface="隶书" panose="02010509060101010101" pitchFamily="49" charset="-122"/>
              </a:rPr>
              <a:t>2022</a:t>
            </a:r>
            <a:r>
              <a:rPr lang="zh-CN" altLang="zh-CN" sz="1600" dirty="0">
                <a:latin typeface="隶书" panose="02010509060101010101" pitchFamily="49" charset="-122"/>
                <a:ea typeface="隶书" panose="02010509060101010101" pitchFamily="49" charset="-122"/>
              </a:rPr>
              <a:t>年</a:t>
            </a:r>
            <a:r>
              <a:rPr lang="en-US" altLang="zh-CN" sz="1600" dirty="0">
                <a:latin typeface="隶书" panose="02010509060101010101" pitchFamily="49" charset="-122"/>
                <a:ea typeface="隶书" panose="02010509060101010101" pitchFamily="49" charset="-122"/>
              </a:rPr>
              <a:t>3</a:t>
            </a:r>
            <a:r>
              <a:rPr lang="zh-CN" altLang="zh-CN" sz="1600" dirty="0">
                <a:latin typeface="隶书" panose="02010509060101010101" pitchFamily="49" charset="-122"/>
                <a:ea typeface="隶书" panose="02010509060101010101" pitchFamily="49" charset="-122"/>
              </a:rPr>
              <a:t>月</a:t>
            </a:r>
            <a:r>
              <a:rPr lang="en-US" altLang="zh-CN" sz="1600" dirty="0">
                <a:latin typeface="隶书" panose="02010509060101010101" pitchFamily="49" charset="-122"/>
                <a:ea typeface="隶书" panose="02010509060101010101" pitchFamily="49" charset="-122"/>
              </a:rPr>
              <a:t>--------2022</a:t>
            </a:r>
            <a:r>
              <a:rPr lang="zh-CN" altLang="zh-CN" sz="1600" dirty="0">
                <a:latin typeface="隶书" panose="02010509060101010101" pitchFamily="49" charset="-122"/>
                <a:ea typeface="隶书" panose="02010509060101010101" pitchFamily="49" charset="-122"/>
              </a:rPr>
              <a:t>年</a:t>
            </a:r>
            <a:r>
              <a:rPr lang="en-US" altLang="zh-CN" sz="1600" dirty="0">
                <a:latin typeface="隶书" panose="02010509060101010101" pitchFamily="49" charset="-122"/>
                <a:ea typeface="隶书" panose="02010509060101010101" pitchFamily="49" charset="-122"/>
              </a:rPr>
              <a:t>4</a:t>
            </a:r>
            <a:r>
              <a:rPr lang="zh-CN" altLang="zh-CN" sz="1600" dirty="0">
                <a:latin typeface="隶书" panose="02010509060101010101" pitchFamily="49" charset="-122"/>
                <a:ea typeface="隶书" panose="02010509060101010101" pitchFamily="49" charset="-122"/>
              </a:rPr>
              <a:t>月</a:t>
            </a:r>
            <a:endParaRPr lang="zh-CN" altLang="zh-CN" sz="1200" dirty="0">
              <a:solidFill>
                <a:schemeClr val="tx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4CB603DC-8786-479C-BF11-C6DD3B1F01E0}"/>
              </a:ext>
            </a:extLst>
          </p:cNvPr>
          <p:cNvSpPr/>
          <p:nvPr/>
        </p:nvSpPr>
        <p:spPr bwMode="auto">
          <a:xfrm>
            <a:off x="7291642" y="4235870"/>
            <a:ext cx="203200" cy="2032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78CF723-01EF-4144-892B-C1785506A076}"/>
              </a:ext>
            </a:extLst>
          </p:cNvPr>
          <p:cNvSpPr/>
          <p:nvPr/>
        </p:nvSpPr>
        <p:spPr>
          <a:xfrm>
            <a:off x="7435692" y="4696756"/>
            <a:ext cx="35109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（</a:t>
            </a:r>
            <a:r>
              <a:rPr lang="en-US" altLang="zh-CN" dirty="0">
                <a:latin typeface="隶书" panose="02010509060101010101" pitchFamily="49" charset="-122"/>
                <a:ea typeface="隶书" panose="02010509060101010101" pitchFamily="49" charset="-122"/>
              </a:rPr>
              <a:t>4</a:t>
            </a:r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）</a:t>
            </a:r>
            <a:r>
              <a:rPr lang="zh-CN" altLang="zh-CN" dirty="0">
                <a:latin typeface="隶书" panose="02010509060101010101" pitchFamily="49" charset="-122"/>
                <a:ea typeface="隶书" panose="02010509060101010101" pitchFamily="49" charset="-122"/>
              </a:rPr>
              <a:t>阅读 单琪雅《小学生错别字现象成因及对策研究》。</a:t>
            </a:r>
          </a:p>
          <a:p>
            <a:r>
              <a:rPr lang="zh-CN" altLang="zh-CN" dirty="0">
                <a:latin typeface="隶书" panose="02010509060101010101" pitchFamily="49" charset="-122"/>
                <a:ea typeface="隶书" panose="02010509060101010101" pitchFamily="49" charset="-122"/>
              </a:rPr>
              <a:t>优化教学效果，整理学习笔记写好反思、总结教学研究成果和心得</a:t>
            </a:r>
            <a:r>
              <a:rPr lang="zh-CN" altLang="en-US" dirty="0">
                <a:latin typeface="隶书" panose="02010509060101010101" pitchFamily="49" charset="-122"/>
                <a:ea typeface="隶书" panose="02010509060101010101" pitchFamily="49" charset="-122"/>
              </a:rPr>
              <a:t>，归类出错别字归类表</a:t>
            </a:r>
            <a:r>
              <a:rPr lang="zh-CN" altLang="zh-CN" dirty="0">
                <a:latin typeface="隶书" panose="02010509060101010101" pitchFamily="49" charset="-122"/>
                <a:ea typeface="隶书" panose="02010509060101010101" pitchFamily="49" charset="-122"/>
              </a:rPr>
              <a:t>。</a:t>
            </a:r>
          </a:p>
        </p:txBody>
      </p: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75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9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13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3" presetClass="entr" presetSubtype="272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16" grpId="0" animBg="1"/>
      <p:bldP spid="17" grpId="0"/>
      <p:bldP spid="18" grpId="0" animBg="1"/>
      <p:bldP spid="19" grpId="0"/>
      <p:bldP spid="21" grpId="0"/>
      <p:bldP spid="22" grpId="0" animBg="1"/>
      <p:bldP spid="23" grpId="0"/>
      <p:bldP spid="20" grpId="0"/>
      <p:bldP spid="24" grpId="0" animBg="1"/>
      <p:bldP spid="25" grpId="0"/>
      <p:bldP spid="29" grpId="0"/>
      <p:bldP spid="30" grpId="0" animBg="1"/>
      <p:bldP spid="32" grpId="0"/>
    </p:bldLst>
  </p:timing>
</p:sld>
</file>

<file path=ppt/theme/theme1.xml><?xml version="1.0" encoding="utf-8"?>
<a:theme xmlns:a="http://schemas.openxmlformats.org/drawingml/2006/main" name="Office 主题​​">
  <a:themeElements>
    <a:clrScheme name="021">
      <a:dk1>
        <a:srgbClr val="000000"/>
      </a:dk1>
      <a:lt1>
        <a:srgbClr val="FFFFFF"/>
      </a:lt1>
      <a:dk2>
        <a:srgbClr val="0C0C0C"/>
      </a:dk2>
      <a:lt2>
        <a:srgbClr val="FFFFFF"/>
      </a:lt2>
      <a:accent1>
        <a:srgbClr val="000000"/>
      </a:accent1>
      <a:accent2>
        <a:srgbClr val="B0B1B3"/>
      </a:accent2>
      <a:accent3>
        <a:srgbClr val="000000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19BB9B"/>
      </a:folHlink>
    </a:clrScheme>
    <a:fontScheme name="中国风">
      <a:majorFont>
        <a:latin typeface="华文细黑"/>
        <a:ea typeface="方正清刻本悦宋简体"/>
        <a:cs typeface=""/>
      </a:majorFont>
      <a:minorFont>
        <a:latin typeface="华文细黑"/>
        <a:ea typeface="幼圆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1156</Words>
  <Application>Microsoft Office PowerPoint</Application>
  <PresentationFormat>宽屏</PresentationFormat>
  <Paragraphs>155</Paragraphs>
  <Slides>15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等线</vt:lpstr>
      <vt:lpstr>方正清刻本悦宋简体</vt:lpstr>
      <vt:lpstr>方正字迹-曾正国楷体</vt:lpstr>
      <vt:lpstr>华文细黑</vt:lpstr>
      <vt:lpstr>华文行楷</vt:lpstr>
      <vt:lpstr>隶书</vt:lpstr>
      <vt:lpstr>Arial</vt:lpstr>
      <vt:lpstr>Calibri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大侠素材铺</dc:creator>
  <dc:description>大侠素材铺  淘宝店：https://dxpu.taobao.com/</dc:description>
  <cp:lastModifiedBy>MEIHUA</cp:lastModifiedBy>
  <cp:revision>32</cp:revision>
  <dcterms:created xsi:type="dcterms:W3CDTF">2017-05-14T07:00:00Z</dcterms:created>
  <dcterms:modified xsi:type="dcterms:W3CDTF">2022-06-16T01:59:52Z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