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2" r:id="rId4"/>
    <p:sldId id="263" r:id="rId5"/>
    <p:sldId id="267" r:id="rId6"/>
    <p:sldId id="280" r:id="rId7"/>
    <p:sldId id="282" r:id="rId8"/>
    <p:sldId id="283" r:id="rId9"/>
    <p:sldId id="284" r:id="rId10"/>
    <p:sldId id="281" r:id="rId11"/>
    <p:sldId id="264" r:id="rId12"/>
    <p:sldId id="279" r:id="rId13"/>
    <p:sldId id="285" r:id="rId14"/>
    <p:sldId id="286" r:id="rId15"/>
    <p:sldId id="287" r:id="rId16"/>
    <p:sldId id="261" r:id="rId17"/>
  </p:sldIdLst>
  <p:sldSz cx="12192000" cy="6858000"/>
  <p:notesSz cx="6858000" cy="9144000"/>
  <p:embeddedFontLst>
    <p:embeddedFont>
      <p:font typeface="等线 Light" panose="02010600030101010101" charset="-122"/>
      <p:regular r:id="rId19"/>
    </p:embeddedFont>
    <p:embeddedFont>
      <p:font typeface="等线" panose="02010600030101010101" charset="-122"/>
      <p:regular r:id="rId20"/>
    </p:embeddedFont>
    <p:embeddedFont>
      <p:font typeface="汉仪铸字比心体W" panose="02010600030101010101" charset="-122"/>
      <p:regular r:id="rId21"/>
    </p:embeddedFont>
    <p:embeddedFont>
      <p:font typeface="华文楷体" panose="02010600040101010101" pitchFamily="2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orient="horz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877C"/>
    <a:srgbClr val="7BAE9C"/>
    <a:srgbClr val="E6E6E6"/>
    <a:srgbClr val="5E938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9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0" y="-216"/>
      </p:cViewPr>
      <p:guideLst>
        <p:guide pos="415"/>
        <p:guide orient="horz" pos="3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49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50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2CC75-8280-4D50-8556-C2874ADEF926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页面-上"/>
          <p:cNvSpPr/>
          <p:nvPr userDrawn="1"/>
        </p:nvSpPr>
        <p:spPr>
          <a:xfrm>
            <a:off x="5778500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页面-下"/>
          <p:cNvSpPr/>
          <p:nvPr userDrawn="1"/>
        </p:nvSpPr>
        <p:spPr>
          <a:xfrm>
            <a:off x="5778500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hyperlink" Target="RPReplay_Final1654944724.MP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866871"/>
            <a:ext cx="9931400" cy="50386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6545" y="4770246"/>
            <a:ext cx="641606" cy="65999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885" y="2892678"/>
            <a:ext cx="909830" cy="96469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45" y="2155695"/>
            <a:ext cx="440683" cy="43510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196580" y="2435892"/>
            <a:ext cx="5651510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7200" b="1" dirty="0" smtClean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effectLst>
                  <a:outerShdw dist="38100" dir="2700000" algn="t" rotWithShape="0">
                    <a:srgbClr val="57877C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《孩子们的诗》</a:t>
            </a:r>
            <a:endParaRPr lang="zh-CN" altLang="en-US" sz="7200" b="1" dirty="0">
              <a:gradFill>
                <a:gsLst>
                  <a:gs pos="0">
                    <a:srgbClr val="7BAE9C"/>
                  </a:gs>
                  <a:gs pos="100000">
                    <a:srgbClr val="57877C"/>
                  </a:gs>
                </a:gsLst>
                <a:lin ang="5400000" scaled="1"/>
              </a:gradFill>
              <a:effectLst>
                <a:outerShdw dist="38100" dir="2700000" algn="t" rotWithShape="0">
                  <a:srgbClr val="57877C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146420" y="4207360"/>
            <a:ext cx="5651510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读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书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分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享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5030125" y="663438"/>
            <a:ext cx="2036501" cy="495276"/>
            <a:chOff x="4632638" y="4615534"/>
            <a:chExt cx="2036501" cy="495276"/>
          </a:xfrm>
        </p:grpSpPr>
        <p:grpSp>
          <p:nvGrpSpPr>
            <p:cNvPr id="26" name="组合 25"/>
            <p:cNvGrpSpPr/>
            <p:nvPr/>
          </p:nvGrpSpPr>
          <p:grpSpPr>
            <a:xfrm>
              <a:off x="4632638" y="4617378"/>
              <a:ext cx="486575" cy="491588"/>
              <a:chOff x="4603380" y="4990371"/>
              <a:chExt cx="486575" cy="491588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4603380" y="4990371"/>
                <a:ext cx="486575" cy="491588"/>
              </a:xfrm>
              <a:prstGeom prst="ellipse">
                <a:avLst/>
              </a:prstGeom>
              <a:solidFill>
                <a:srgbClr val="7BAE9C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4687008" y="5051224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2</a:t>
                </a:r>
                <a:endParaRPr lang="zh-CN" altLang="en-US" b="1" dirty="0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5149280" y="4619222"/>
              <a:ext cx="486575" cy="491588"/>
              <a:chOff x="4603380" y="4990371"/>
              <a:chExt cx="486575" cy="491588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4603380" y="4990371"/>
                <a:ext cx="486575" cy="491588"/>
              </a:xfrm>
              <a:prstGeom prst="ellipse">
                <a:avLst/>
              </a:prstGeom>
              <a:solidFill>
                <a:srgbClr val="7BAE9C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4687008" y="5051224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0</a:t>
                </a:r>
                <a:endParaRPr lang="zh-CN" altLang="en-US" b="1" dirty="0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5665922" y="4615534"/>
              <a:ext cx="486575" cy="491588"/>
              <a:chOff x="4603380" y="4990371"/>
              <a:chExt cx="486575" cy="491588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4603380" y="4990371"/>
                <a:ext cx="486575" cy="491588"/>
              </a:xfrm>
              <a:prstGeom prst="ellipse">
                <a:avLst/>
              </a:prstGeom>
              <a:solidFill>
                <a:srgbClr val="7BAE9C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4687008" y="5051224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>
                    <a:solidFill>
                      <a:schemeClr val="bg1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2</a:t>
                </a:r>
                <a:endParaRPr lang="zh-CN" altLang="en-US" b="1" dirty="0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6182564" y="4617378"/>
              <a:ext cx="486575" cy="491588"/>
              <a:chOff x="4603380" y="4990371"/>
              <a:chExt cx="486575" cy="491588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4603380" y="4990371"/>
                <a:ext cx="486575" cy="491588"/>
              </a:xfrm>
              <a:prstGeom prst="ellipse">
                <a:avLst/>
              </a:prstGeom>
              <a:solidFill>
                <a:srgbClr val="7BAE9C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4687008" y="5051224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2</a:t>
                </a:r>
                <a:endParaRPr lang="zh-CN" altLang="en-US" b="1" dirty="0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</p:grpSp>
      <p:sp>
        <p:nvSpPr>
          <p:cNvPr id="38" name="文本框 37"/>
          <p:cNvSpPr txBox="1"/>
          <p:nvPr/>
        </p:nvSpPr>
        <p:spPr>
          <a:xfrm>
            <a:off x="5029835" y="5148580"/>
            <a:ext cx="2406015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BAE9C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常州市郑陆实验学校</a:t>
            </a:r>
          </a:p>
          <a:p>
            <a:pPr algn="ctr"/>
            <a:r>
              <a:rPr lang="zh-CN" altLang="en-US" sz="2000" dirty="0">
                <a:solidFill>
                  <a:srgbClr val="7BAE9C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是淼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7"/>
          <a:stretch>
            <a:fillRect/>
          </a:stretch>
        </p:blipFill>
        <p:spPr>
          <a:xfrm rot="2411492">
            <a:off x="1988049" y="2897862"/>
            <a:ext cx="666880" cy="68344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11" b="-25703"/>
          <a:stretch>
            <a:fillRect/>
          </a:stretch>
        </p:blipFill>
        <p:spPr>
          <a:xfrm rot="10388211">
            <a:off x="8834669" y="4664822"/>
            <a:ext cx="735277" cy="658978"/>
          </a:xfrm>
          <a:prstGeom prst="rect">
            <a:avLst/>
          </a:prstGeom>
        </p:spPr>
      </p:pic>
      <p:sp>
        <p:nvSpPr>
          <p:cNvPr id="15" name="矩形: 圆角 14"/>
          <p:cNvSpPr/>
          <p:nvPr/>
        </p:nvSpPr>
        <p:spPr>
          <a:xfrm>
            <a:off x="5608579" y="4843931"/>
            <a:ext cx="974843" cy="76200"/>
          </a:xfrm>
          <a:prstGeom prst="roundRect">
            <a:avLst>
              <a:gd name="adj" fmla="val 50000"/>
            </a:avLst>
          </a:prstGeom>
          <a:solidFill>
            <a:srgbClr val="7BAE9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594921" y="5456118"/>
            <a:ext cx="240601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7BAE9C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2022.6.17</a:t>
            </a:r>
            <a:endParaRPr lang="zh-CN" altLang="en-US" sz="2000" dirty="0">
              <a:solidFill>
                <a:srgbClr val="7BAE9C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77615" y="387350"/>
            <a:ext cx="11236770" cy="6083300"/>
            <a:chOff x="477615" y="387350"/>
            <a:chExt cx="11236770" cy="6083300"/>
          </a:xfrm>
        </p:grpSpPr>
        <p:sp>
          <p:nvSpPr>
            <p:cNvPr id="9" name="矩形 8"/>
            <p:cNvSpPr/>
            <p:nvPr/>
          </p:nvSpPr>
          <p:spPr>
            <a:xfrm>
              <a:off x="477615" y="387350"/>
              <a:ext cx="11236770" cy="6083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A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609600" y="525780"/>
              <a:ext cx="10972800" cy="5806440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2" r="48696"/>
          <a:stretch>
            <a:fillRect/>
          </a:stretch>
        </p:blipFill>
        <p:spPr>
          <a:xfrm>
            <a:off x="0" y="5016500"/>
            <a:ext cx="2805466" cy="18415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1189" r="853"/>
          <a:stretch>
            <a:fillRect/>
          </a:stretch>
        </p:blipFill>
        <p:spPr>
          <a:xfrm flipV="1">
            <a:off x="9653234" y="0"/>
            <a:ext cx="2538766" cy="1193800"/>
          </a:xfrm>
          <a:prstGeom prst="rect">
            <a:avLst/>
          </a:prstGeom>
        </p:spPr>
      </p:pic>
      <p:sp>
        <p:nvSpPr>
          <p:cNvPr id="50" name="任意多边形: 形状 49"/>
          <p:cNvSpPr/>
          <p:nvPr/>
        </p:nvSpPr>
        <p:spPr>
          <a:xfrm rot="5400000">
            <a:off x="1252719" y="5476928"/>
            <a:ext cx="353809" cy="728353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任意多边形: 形状 50"/>
          <p:cNvSpPr/>
          <p:nvPr/>
        </p:nvSpPr>
        <p:spPr>
          <a:xfrm rot="5400000">
            <a:off x="10296510" y="596294"/>
            <a:ext cx="452411" cy="931335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47" y="1317983"/>
            <a:ext cx="3291261" cy="40632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5" b="14367"/>
          <a:stretch/>
        </p:blipFill>
        <p:spPr>
          <a:xfrm>
            <a:off x="5599532" y="737315"/>
            <a:ext cx="5139931" cy="538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59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866871"/>
            <a:ext cx="9931400" cy="50386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0" r="52046"/>
          <a:stretch>
            <a:fillRect/>
          </a:stretch>
        </p:blipFill>
        <p:spPr>
          <a:xfrm>
            <a:off x="0" y="2861850"/>
            <a:ext cx="5846578" cy="399614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285" y="425703"/>
            <a:ext cx="909830" cy="96469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45" y="1965195"/>
            <a:ext cx="440683" cy="4351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7"/>
          <a:stretch>
            <a:fillRect/>
          </a:stretch>
        </p:blipFill>
        <p:spPr>
          <a:xfrm rot="2411492">
            <a:off x="8745630" y="1810249"/>
            <a:ext cx="1159816" cy="118862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1189" r="853"/>
          <a:stretch>
            <a:fillRect/>
          </a:stretch>
        </p:blipFill>
        <p:spPr>
          <a:xfrm flipH="1" flipV="1">
            <a:off x="0" y="0"/>
            <a:ext cx="2538766" cy="11938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1189" r="853"/>
          <a:stretch>
            <a:fillRect/>
          </a:stretch>
        </p:blipFill>
        <p:spPr>
          <a:xfrm flipV="1">
            <a:off x="9653234" y="0"/>
            <a:ext cx="2538766" cy="11938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0" r="52046"/>
          <a:stretch>
            <a:fillRect/>
          </a:stretch>
        </p:blipFill>
        <p:spPr>
          <a:xfrm flipH="1">
            <a:off x="6345422" y="2861851"/>
            <a:ext cx="5846578" cy="399614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533126" y="2182654"/>
            <a:ext cx="2330974" cy="2354984"/>
            <a:chOff x="5030125" y="665282"/>
            <a:chExt cx="486575" cy="491588"/>
          </a:xfrm>
        </p:grpSpPr>
        <p:sp>
          <p:nvSpPr>
            <p:cNvPr id="36" name="椭圆 35"/>
            <p:cNvSpPr/>
            <p:nvPr/>
          </p:nvSpPr>
          <p:spPr>
            <a:xfrm>
              <a:off x="5030125" y="665282"/>
              <a:ext cx="486575" cy="491588"/>
            </a:xfrm>
            <a:prstGeom prst="ellipse">
              <a:avLst/>
            </a:prstGeom>
            <a:gradFill>
              <a:gsLst>
                <a:gs pos="0">
                  <a:srgbClr val="57877C"/>
                </a:gs>
                <a:gs pos="70000">
                  <a:srgbClr val="7BAE9C"/>
                </a:gs>
              </a:gsLst>
              <a:lin ang="5400000" scaled="1"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500" b="1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105112" y="747361"/>
              <a:ext cx="339033" cy="327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b="1" dirty="0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03</a:t>
              </a:r>
              <a:endParaRPr lang="zh-CN" altLang="en-US" sz="9600" b="1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5270490" y="3049177"/>
            <a:ext cx="5651510" cy="1015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6600" b="1" spc="300" dirty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读后感</a:t>
            </a:r>
            <a:endParaRPr lang="zh-CN" altLang="en-US" sz="6600" dirty="0">
              <a:gradFill>
                <a:gsLst>
                  <a:gs pos="0">
                    <a:srgbClr val="7BAE9C"/>
                  </a:gs>
                  <a:gs pos="100000">
                    <a:srgbClr val="57877C"/>
                  </a:gs>
                </a:gsLst>
                <a:lin ang="5400000" scaled="1"/>
              </a:gradFill>
              <a:effectLst>
                <a:outerShdw dist="38100" dir="2700000" algn="t" rotWithShape="0">
                  <a:srgbClr val="57877C"/>
                </a:outerShdw>
              </a:effectLst>
              <a:latin typeface="汉仪铸字比心体W" panose="00020600040101010101" pitchFamily="18" charset="-122"/>
              <a:ea typeface="汉仪铸字比心体W" panose="00020600040101010101" pitchFamily="18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378440" y="2149025"/>
            <a:ext cx="245111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400" spc="300" dirty="0">
                <a:solidFill>
                  <a:srgbClr val="7BAE9C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PART</a:t>
            </a:r>
            <a:endParaRPr lang="zh-CN" altLang="en-US" sz="5400" spc="300" dirty="0">
              <a:solidFill>
                <a:srgbClr val="7BAE9C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11" b="-25703"/>
          <a:stretch>
            <a:fillRect/>
          </a:stretch>
        </p:blipFill>
        <p:spPr>
          <a:xfrm rot="10388211">
            <a:off x="3805469" y="4750547"/>
            <a:ext cx="735277" cy="658978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3146420" y="1273660"/>
            <a:ext cx="565151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小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学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教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师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读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书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分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享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交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流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会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77615" y="387350"/>
            <a:ext cx="11236770" cy="6083300"/>
            <a:chOff x="477615" y="387350"/>
            <a:chExt cx="11236770" cy="6083300"/>
          </a:xfrm>
        </p:grpSpPr>
        <p:sp>
          <p:nvSpPr>
            <p:cNvPr id="9" name="矩形 8"/>
            <p:cNvSpPr/>
            <p:nvPr/>
          </p:nvSpPr>
          <p:spPr>
            <a:xfrm>
              <a:off x="477615" y="387350"/>
              <a:ext cx="11236770" cy="6083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A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确实</a:t>
              </a:r>
              <a:endParaRPr lang="zh-CN" altLang="en-US" dirty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609600" y="525780"/>
              <a:ext cx="10972800" cy="5806440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2" r="48696"/>
          <a:stretch>
            <a:fillRect/>
          </a:stretch>
        </p:blipFill>
        <p:spPr>
          <a:xfrm>
            <a:off x="0" y="5016500"/>
            <a:ext cx="2805466" cy="18415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1189" r="853"/>
          <a:stretch>
            <a:fillRect/>
          </a:stretch>
        </p:blipFill>
        <p:spPr>
          <a:xfrm flipV="1">
            <a:off x="9653234" y="0"/>
            <a:ext cx="2538766" cy="1193800"/>
          </a:xfrm>
          <a:prstGeom prst="rect">
            <a:avLst/>
          </a:prstGeom>
        </p:spPr>
      </p:pic>
      <p:sp>
        <p:nvSpPr>
          <p:cNvPr id="50" name="任意多边形: 形状 49"/>
          <p:cNvSpPr/>
          <p:nvPr/>
        </p:nvSpPr>
        <p:spPr>
          <a:xfrm rot="5400000">
            <a:off x="1252719" y="5476928"/>
            <a:ext cx="353809" cy="728353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任意多边形: 形状 50"/>
          <p:cNvSpPr/>
          <p:nvPr/>
        </p:nvSpPr>
        <p:spPr>
          <a:xfrm rot="5400000">
            <a:off x="10296510" y="596294"/>
            <a:ext cx="452411" cy="931335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47" y="1317983"/>
            <a:ext cx="3291261" cy="406328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000034" y="1503776"/>
            <a:ext cx="5651510" cy="4075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 dirty="0" smtClean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华文楷体" panose="02010600040101010101" pitchFamily="2" charset="-122"/>
                <a:ea typeface="华文楷体" panose="02010600040101010101" pitchFamily="2" charset="-122"/>
              </a:rPr>
              <a:t>孩子的诗，没有复杂的感情，仅仅是来自生活的观察和直接的感受，但却是最打动人的。</a:t>
            </a:r>
            <a:endParaRPr lang="en-US" altLang="zh-CN" sz="2800" dirty="0" smtClean="0">
              <a:gradFill>
                <a:gsLst>
                  <a:gs pos="0">
                    <a:srgbClr val="7BAE9C"/>
                  </a:gs>
                  <a:gs pos="100000">
                    <a:srgbClr val="57877C"/>
                  </a:gs>
                </a:gsLst>
                <a:lin ang="5400000" scaled="1"/>
              </a:gra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en-US" sz="2800" dirty="0" smtClean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华文楷体" panose="02010600040101010101" pitchFamily="2" charset="-122"/>
                <a:ea typeface="华文楷体" panose="02010600040101010101" pitchFamily="2" charset="-122"/>
              </a:rPr>
              <a:t>他们简单的语言，能击中每个人心中都有的诗意。孩子们自然而直接的情绪，富有天马行空的想象力，不受格式束缚，真诚而灵动得在笔下描绘出简单美好的世间。</a:t>
            </a:r>
            <a:endParaRPr lang="zh-CN" altLang="en-US" sz="2800" dirty="0">
              <a:gradFill>
                <a:gsLst>
                  <a:gs pos="0">
                    <a:srgbClr val="7BAE9C"/>
                  </a:gs>
                  <a:gs pos="100000">
                    <a:srgbClr val="57877C"/>
                  </a:gs>
                </a:gsLst>
                <a:lin ang="5400000" scaled="1"/>
              </a:gra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77615" y="387350"/>
            <a:ext cx="11236770" cy="6083300"/>
            <a:chOff x="477615" y="387350"/>
            <a:chExt cx="11236770" cy="6083300"/>
          </a:xfrm>
        </p:grpSpPr>
        <p:sp>
          <p:nvSpPr>
            <p:cNvPr id="9" name="矩形 8"/>
            <p:cNvSpPr/>
            <p:nvPr/>
          </p:nvSpPr>
          <p:spPr>
            <a:xfrm>
              <a:off x="477615" y="387350"/>
              <a:ext cx="11236770" cy="6083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A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确实</a:t>
              </a:r>
              <a:endParaRPr lang="zh-CN" altLang="en-US" dirty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609600" y="525780"/>
              <a:ext cx="10972800" cy="5806440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2" r="48696"/>
          <a:stretch>
            <a:fillRect/>
          </a:stretch>
        </p:blipFill>
        <p:spPr>
          <a:xfrm>
            <a:off x="0" y="5016500"/>
            <a:ext cx="2805466" cy="18415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1189" r="853"/>
          <a:stretch>
            <a:fillRect/>
          </a:stretch>
        </p:blipFill>
        <p:spPr>
          <a:xfrm flipV="1">
            <a:off x="9653234" y="0"/>
            <a:ext cx="2538766" cy="1193800"/>
          </a:xfrm>
          <a:prstGeom prst="rect">
            <a:avLst/>
          </a:prstGeom>
        </p:spPr>
      </p:pic>
      <p:sp>
        <p:nvSpPr>
          <p:cNvPr id="50" name="任意多边形: 形状 49"/>
          <p:cNvSpPr/>
          <p:nvPr/>
        </p:nvSpPr>
        <p:spPr>
          <a:xfrm rot="5400000">
            <a:off x="1252719" y="5476928"/>
            <a:ext cx="353809" cy="728353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任意多边形: 形状 50"/>
          <p:cNvSpPr/>
          <p:nvPr/>
        </p:nvSpPr>
        <p:spPr>
          <a:xfrm rot="5400000">
            <a:off x="10296510" y="596294"/>
            <a:ext cx="452411" cy="931335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47" y="1317983"/>
            <a:ext cx="3291261" cy="406328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760522" y="730687"/>
            <a:ext cx="5651510" cy="56015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dirty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华文楷体" panose="02010600040101010101" pitchFamily="2" charset="-122"/>
                <a:ea typeface="华文楷体" panose="02010600040101010101" pitchFamily="2" charset="-122"/>
              </a:rPr>
              <a:t>确实，考大学不考诗歌，但看到心事重重的孩子通过诗歌对妈妈表达“我想你”，也看到木讷的孩子大声对着大山喊出自己的诗</a:t>
            </a:r>
            <a:r>
              <a:rPr lang="zh-CN" altLang="en-US" sz="2800" dirty="0" smtClean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800" dirty="0" smtClean="0">
              <a:gradFill>
                <a:gsLst>
                  <a:gs pos="0">
                    <a:srgbClr val="7BAE9C"/>
                  </a:gs>
                  <a:gs pos="100000">
                    <a:srgbClr val="57877C"/>
                  </a:gs>
                </a:gsLst>
                <a:lin ang="5400000" scaled="1"/>
              </a:gra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华文楷体" panose="02010600040101010101" pitchFamily="2" charset="-122"/>
                <a:ea typeface="华文楷体" panose="02010600040101010101" pitchFamily="2" charset="-122"/>
              </a:rPr>
              <a:t>诗歌</a:t>
            </a:r>
            <a:r>
              <a:rPr lang="zh-CN" altLang="en-US" sz="2800" dirty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华文楷体" panose="02010600040101010101" pitchFamily="2" charset="-122"/>
                <a:ea typeface="华文楷体" panose="02010600040101010101" pitchFamily="2" charset="-122"/>
              </a:rPr>
              <a:t>，确实可以改变一个人</a:t>
            </a:r>
            <a:r>
              <a:rPr lang="zh-CN" altLang="en-US" sz="2800" dirty="0" smtClean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800" dirty="0" smtClean="0">
              <a:gradFill>
                <a:gsLst>
                  <a:gs pos="0">
                    <a:srgbClr val="7BAE9C"/>
                  </a:gs>
                  <a:gs pos="100000">
                    <a:srgbClr val="57877C"/>
                  </a:gs>
                </a:gsLst>
                <a:lin ang="5400000" scaled="1"/>
              </a:gra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 smtClean="0">
              <a:gradFill>
                <a:gsLst>
                  <a:gs pos="0">
                    <a:srgbClr val="7BAE9C"/>
                  </a:gs>
                  <a:gs pos="100000">
                    <a:srgbClr val="57877C"/>
                  </a:gs>
                </a:gsLst>
                <a:lin ang="5400000" scaled="1"/>
              </a:gra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华文楷体" panose="02010600040101010101" pitchFamily="2" charset="-122"/>
                <a:ea typeface="华文楷体" panose="02010600040101010101" pitchFamily="2" charset="-122"/>
              </a:rPr>
              <a:t>很</a:t>
            </a:r>
            <a:r>
              <a:rPr lang="zh-CN" altLang="en-US" sz="2800" dirty="0" smtClean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华文楷体" panose="02010600040101010101" pitchFamily="2" charset="-122"/>
                <a:ea typeface="华文楷体" panose="02010600040101010101" pitchFamily="2" charset="-122"/>
              </a:rPr>
              <a:t>庆幸看到了孩子们的诗，</a:t>
            </a:r>
            <a:endParaRPr lang="en-US" altLang="zh-CN" sz="2800" dirty="0" smtClean="0">
              <a:gradFill>
                <a:gsLst>
                  <a:gs pos="0">
                    <a:srgbClr val="7BAE9C"/>
                  </a:gs>
                  <a:gs pos="100000">
                    <a:srgbClr val="57877C"/>
                  </a:gs>
                </a:gsLst>
                <a:lin ang="5400000" scaled="1"/>
              </a:gra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华文楷体" panose="02010600040101010101" pitchFamily="2" charset="-122"/>
                <a:ea typeface="华文楷体" panose="02010600040101010101" pitchFamily="2" charset="-122"/>
              </a:rPr>
              <a:t>诗</a:t>
            </a:r>
            <a:r>
              <a:rPr lang="zh-CN" altLang="en-US" sz="2800" dirty="0" smtClean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华文楷体" panose="02010600040101010101" pitchFamily="2" charset="-122"/>
                <a:ea typeface="华文楷体" panose="02010600040101010101" pitchFamily="2" charset="-122"/>
              </a:rPr>
              <a:t>中遍地是属于孩子们的浪漫。</a:t>
            </a:r>
            <a:endParaRPr lang="en-US" altLang="zh-CN" sz="2800" dirty="0" smtClean="0">
              <a:gradFill>
                <a:gsLst>
                  <a:gs pos="0">
                    <a:srgbClr val="7BAE9C"/>
                  </a:gs>
                  <a:gs pos="100000">
                    <a:srgbClr val="57877C"/>
                  </a:gs>
                </a:gsLst>
                <a:lin ang="5400000" scaled="1"/>
              </a:gra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华文楷体" panose="02010600040101010101" pitchFamily="2" charset="-122"/>
                <a:ea typeface="华文楷体" panose="02010600040101010101" pitchFamily="2" charset="-122"/>
              </a:rPr>
              <a:t>这</a:t>
            </a:r>
            <a:r>
              <a:rPr lang="zh-CN" altLang="en-US" sz="2800" dirty="0" smtClean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华文楷体" panose="02010600040101010101" pitchFamily="2" charset="-122"/>
                <a:ea typeface="华文楷体" panose="02010600040101010101" pitchFamily="2" charset="-122"/>
              </a:rPr>
              <a:t>份浪漫即是爱。</a:t>
            </a:r>
            <a:endParaRPr lang="en-US" altLang="zh-CN" sz="2800" dirty="0" smtClean="0">
              <a:gradFill>
                <a:gsLst>
                  <a:gs pos="0">
                    <a:srgbClr val="7BAE9C"/>
                  </a:gs>
                  <a:gs pos="100000">
                    <a:srgbClr val="57877C"/>
                  </a:gs>
                </a:gsLst>
                <a:lin ang="5400000" scaled="1"/>
              </a:gra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 smtClean="0">
              <a:gradFill>
                <a:gsLst>
                  <a:gs pos="0">
                    <a:srgbClr val="7BAE9C"/>
                  </a:gs>
                  <a:gs pos="100000">
                    <a:srgbClr val="57877C"/>
                  </a:gs>
                </a:gsLst>
                <a:lin ang="5400000" scaled="1"/>
              </a:gra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华文楷体" panose="02010600040101010101" pitchFamily="2" charset="-122"/>
                <a:ea typeface="华文楷体" panose="02010600040101010101" pitchFamily="2" charset="-122"/>
              </a:rPr>
              <a:t>确实，诗歌改变不了一个人的命运，但它有可能改变得了一个人。</a:t>
            </a:r>
            <a:endParaRPr lang="en-US" altLang="zh-CN" sz="2800" dirty="0" smtClean="0">
              <a:gradFill>
                <a:gsLst>
                  <a:gs pos="0">
                    <a:srgbClr val="7BAE9C"/>
                  </a:gs>
                  <a:gs pos="100000">
                    <a:srgbClr val="57877C"/>
                  </a:gs>
                </a:gsLst>
                <a:lin ang="5400000" scaled="1"/>
              </a:gra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华文楷体" panose="02010600040101010101" pitchFamily="2" charset="-122"/>
                <a:ea typeface="华文楷体" panose="02010600040101010101" pitchFamily="2" charset="-122"/>
              </a:rPr>
              <a:t>它让孩子们的生活充满了爱。</a:t>
            </a:r>
            <a:endParaRPr lang="en-US" altLang="zh-CN" sz="2800" dirty="0">
              <a:gradFill>
                <a:gsLst>
                  <a:gs pos="0">
                    <a:srgbClr val="7BAE9C"/>
                  </a:gs>
                  <a:gs pos="100000">
                    <a:srgbClr val="57877C"/>
                  </a:gs>
                </a:gsLst>
                <a:lin ang="5400000" scaled="1"/>
              </a:gra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4809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77615" y="387350"/>
            <a:ext cx="11236770" cy="6083300"/>
            <a:chOff x="477615" y="387350"/>
            <a:chExt cx="11236770" cy="6083300"/>
          </a:xfrm>
        </p:grpSpPr>
        <p:sp>
          <p:nvSpPr>
            <p:cNvPr id="9" name="矩形 8"/>
            <p:cNvSpPr/>
            <p:nvPr/>
          </p:nvSpPr>
          <p:spPr>
            <a:xfrm>
              <a:off x="477615" y="387350"/>
              <a:ext cx="11236770" cy="6083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A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确实</a:t>
              </a:r>
              <a:endParaRPr lang="zh-CN" altLang="en-US" dirty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609600" y="525780"/>
              <a:ext cx="10972800" cy="5806440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2" r="48696"/>
          <a:stretch>
            <a:fillRect/>
          </a:stretch>
        </p:blipFill>
        <p:spPr>
          <a:xfrm>
            <a:off x="0" y="5016500"/>
            <a:ext cx="2805466" cy="18415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1189" r="853"/>
          <a:stretch>
            <a:fillRect/>
          </a:stretch>
        </p:blipFill>
        <p:spPr>
          <a:xfrm flipV="1">
            <a:off x="9653234" y="0"/>
            <a:ext cx="2538766" cy="1193800"/>
          </a:xfrm>
          <a:prstGeom prst="rect">
            <a:avLst/>
          </a:prstGeom>
        </p:spPr>
      </p:pic>
      <p:sp>
        <p:nvSpPr>
          <p:cNvPr id="50" name="任意多边形: 形状 49"/>
          <p:cNvSpPr/>
          <p:nvPr/>
        </p:nvSpPr>
        <p:spPr>
          <a:xfrm rot="5400000">
            <a:off x="1252719" y="5476928"/>
            <a:ext cx="353809" cy="728353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任意多边形: 形状 50"/>
          <p:cNvSpPr/>
          <p:nvPr/>
        </p:nvSpPr>
        <p:spPr>
          <a:xfrm rot="5400000">
            <a:off x="10296510" y="596294"/>
            <a:ext cx="452411" cy="931335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0" t="20845" r="16244" b="14554"/>
          <a:stretch/>
        </p:blipFill>
        <p:spPr>
          <a:xfrm>
            <a:off x="1566011" y="687304"/>
            <a:ext cx="3223218" cy="53307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8" t="43568" b="13240"/>
          <a:stretch/>
        </p:blipFill>
        <p:spPr>
          <a:xfrm>
            <a:off x="6938095" y="870083"/>
            <a:ext cx="3584620" cy="296214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2" t="29859" r="20329" b="45727"/>
          <a:stretch/>
        </p:blipFill>
        <p:spPr>
          <a:xfrm>
            <a:off x="6938094" y="3866551"/>
            <a:ext cx="3581471" cy="17976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3674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77615" y="387350"/>
            <a:ext cx="11236770" cy="6083300"/>
            <a:chOff x="477615" y="387350"/>
            <a:chExt cx="11236770" cy="6083300"/>
          </a:xfrm>
        </p:grpSpPr>
        <p:sp>
          <p:nvSpPr>
            <p:cNvPr id="9" name="矩形 8"/>
            <p:cNvSpPr/>
            <p:nvPr/>
          </p:nvSpPr>
          <p:spPr>
            <a:xfrm>
              <a:off x="477615" y="387350"/>
              <a:ext cx="11236770" cy="6083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A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确实</a:t>
              </a:r>
              <a:endParaRPr lang="zh-CN" altLang="en-US" dirty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609600" y="525780"/>
              <a:ext cx="10972800" cy="5806440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2" r="48696"/>
          <a:stretch>
            <a:fillRect/>
          </a:stretch>
        </p:blipFill>
        <p:spPr>
          <a:xfrm>
            <a:off x="0" y="5016500"/>
            <a:ext cx="2805466" cy="18415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1189" r="853"/>
          <a:stretch>
            <a:fillRect/>
          </a:stretch>
        </p:blipFill>
        <p:spPr>
          <a:xfrm flipV="1">
            <a:off x="9653234" y="0"/>
            <a:ext cx="2538766" cy="1193800"/>
          </a:xfrm>
          <a:prstGeom prst="rect">
            <a:avLst/>
          </a:prstGeom>
        </p:spPr>
      </p:pic>
      <p:sp>
        <p:nvSpPr>
          <p:cNvPr id="50" name="任意多边形: 形状 49"/>
          <p:cNvSpPr/>
          <p:nvPr/>
        </p:nvSpPr>
        <p:spPr>
          <a:xfrm rot="5400000">
            <a:off x="1252719" y="5476928"/>
            <a:ext cx="353809" cy="728353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任意多边形: 形状 50"/>
          <p:cNvSpPr/>
          <p:nvPr/>
        </p:nvSpPr>
        <p:spPr>
          <a:xfrm rot="5400000">
            <a:off x="10296510" y="596294"/>
            <a:ext cx="452411" cy="931335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3567" r="16531" b="6291"/>
          <a:stretch/>
        </p:blipFill>
        <p:spPr>
          <a:xfrm>
            <a:off x="477615" y="338070"/>
            <a:ext cx="3876541" cy="61818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" t="7512" r="24816" b="55117"/>
          <a:stretch/>
        </p:blipFill>
        <p:spPr>
          <a:xfrm>
            <a:off x="4354157" y="338070"/>
            <a:ext cx="3437562" cy="256289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2" t="24225" r="35310" b="19061"/>
          <a:stretch/>
        </p:blipFill>
        <p:spPr>
          <a:xfrm>
            <a:off x="7946197" y="977809"/>
            <a:ext cx="3636203" cy="4902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5129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866871"/>
            <a:ext cx="9931400" cy="50386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6545" y="4770246"/>
            <a:ext cx="641606" cy="65999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885" y="2892678"/>
            <a:ext cx="909830" cy="96469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45" y="2155695"/>
            <a:ext cx="440683" cy="43510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196580" y="2760020"/>
            <a:ext cx="5651510" cy="1230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8000" b="1" dirty="0" smtClean="0">
                <a:solidFill>
                  <a:srgbClr val="7BAE9C"/>
                </a:solidFill>
                <a:effectLst>
                  <a:outerShdw dist="38100" dir="2700000" algn="t" rotWithShape="0">
                    <a:srgbClr val="57877C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谢谢</a:t>
            </a:r>
            <a:r>
              <a:rPr lang="zh-CN" altLang="en-US" sz="8000" b="1" dirty="0">
                <a:solidFill>
                  <a:srgbClr val="7BAE9C"/>
                </a:solidFill>
                <a:effectLst>
                  <a:outerShdw dist="38100" dir="2700000" algn="t" rotWithShape="0">
                    <a:srgbClr val="57877C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聆听</a:t>
            </a:r>
            <a:endParaRPr lang="zh-CN" altLang="en-US" sz="8000" b="1" dirty="0">
              <a:solidFill>
                <a:srgbClr val="7BAE9C"/>
              </a:solidFill>
              <a:effectLst>
                <a:outerShdw dist="38100" dir="2700000" algn="t" rotWithShape="0">
                  <a:srgbClr val="57877C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030125" y="663438"/>
            <a:ext cx="2036501" cy="495276"/>
            <a:chOff x="4632638" y="4615534"/>
            <a:chExt cx="2036501" cy="495276"/>
          </a:xfrm>
        </p:grpSpPr>
        <p:grpSp>
          <p:nvGrpSpPr>
            <p:cNvPr id="26" name="组合 25"/>
            <p:cNvGrpSpPr/>
            <p:nvPr/>
          </p:nvGrpSpPr>
          <p:grpSpPr>
            <a:xfrm>
              <a:off x="4632638" y="4617378"/>
              <a:ext cx="486575" cy="491588"/>
              <a:chOff x="4603380" y="4990371"/>
              <a:chExt cx="486575" cy="491588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4603380" y="4990371"/>
                <a:ext cx="486575" cy="491588"/>
              </a:xfrm>
              <a:prstGeom prst="ellipse">
                <a:avLst/>
              </a:prstGeom>
              <a:solidFill>
                <a:srgbClr val="7BAE9C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4687008" y="5051224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2</a:t>
                </a:r>
                <a:endParaRPr lang="zh-CN" altLang="en-US" b="1" dirty="0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5149280" y="4619222"/>
              <a:ext cx="486575" cy="491588"/>
              <a:chOff x="4603380" y="4990371"/>
              <a:chExt cx="486575" cy="491588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4603380" y="4990371"/>
                <a:ext cx="486575" cy="491588"/>
              </a:xfrm>
              <a:prstGeom prst="ellipse">
                <a:avLst/>
              </a:prstGeom>
              <a:solidFill>
                <a:srgbClr val="7BAE9C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4687008" y="5051224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0</a:t>
                </a:r>
                <a:endParaRPr lang="zh-CN" altLang="en-US" b="1" dirty="0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5665922" y="4615534"/>
              <a:ext cx="486575" cy="491588"/>
              <a:chOff x="4603380" y="4990371"/>
              <a:chExt cx="486575" cy="491588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4603380" y="4990371"/>
                <a:ext cx="486575" cy="491588"/>
              </a:xfrm>
              <a:prstGeom prst="ellipse">
                <a:avLst/>
              </a:prstGeom>
              <a:solidFill>
                <a:srgbClr val="7BAE9C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4687008" y="5051224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>
                    <a:solidFill>
                      <a:schemeClr val="bg1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2</a:t>
                </a:r>
                <a:endParaRPr lang="zh-CN" altLang="en-US" b="1" dirty="0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6182564" y="4617378"/>
              <a:ext cx="486575" cy="491588"/>
              <a:chOff x="4603380" y="4990371"/>
              <a:chExt cx="486575" cy="491588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4603380" y="4990371"/>
                <a:ext cx="486575" cy="491588"/>
              </a:xfrm>
              <a:prstGeom prst="ellipse">
                <a:avLst/>
              </a:prstGeom>
              <a:solidFill>
                <a:srgbClr val="7BAE9C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4687008" y="5051224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2</a:t>
                </a:r>
                <a:endParaRPr lang="zh-CN" altLang="en-US" b="1" dirty="0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7"/>
          <a:stretch>
            <a:fillRect/>
          </a:stretch>
        </p:blipFill>
        <p:spPr>
          <a:xfrm rot="2411492">
            <a:off x="1988049" y="2897862"/>
            <a:ext cx="666880" cy="68344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11" b="-25703"/>
          <a:stretch>
            <a:fillRect/>
          </a:stretch>
        </p:blipFill>
        <p:spPr>
          <a:xfrm rot="10388211">
            <a:off x="9066769" y="4641741"/>
            <a:ext cx="735277" cy="658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866871"/>
            <a:ext cx="11334750" cy="512425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54" y="1457260"/>
            <a:ext cx="440683" cy="435105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2463483" y="2492375"/>
            <a:ext cx="1019175" cy="1019175"/>
          </a:xfrm>
          <a:prstGeom prst="ellipse">
            <a:avLst/>
          </a:prstGeom>
          <a:gradFill>
            <a:gsLst>
              <a:gs pos="0">
                <a:srgbClr val="7BAE9C"/>
              </a:gs>
              <a:gs pos="100000">
                <a:srgbClr val="57877C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5425546" y="2492375"/>
            <a:ext cx="1019175" cy="1019175"/>
          </a:xfrm>
          <a:prstGeom prst="ellipse">
            <a:avLst/>
          </a:prstGeom>
          <a:gradFill>
            <a:gsLst>
              <a:gs pos="0">
                <a:srgbClr val="7BAE9C"/>
              </a:gs>
              <a:gs pos="100000">
                <a:srgbClr val="57877C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8233939" y="2492375"/>
            <a:ext cx="1019175" cy="1019175"/>
          </a:xfrm>
          <a:prstGeom prst="ellipse">
            <a:avLst/>
          </a:prstGeom>
          <a:gradFill>
            <a:gsLst>
              <a:gs pos="0">
                <a:srgbClr val="7BAE9C"/>
              </a:gs>
              <a:gs pos="100000">
                <a:srgbClr val="57877C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739234" y="1076669"/>
            <a:ext cx="2535506" cy="988098"/>
            <a:chOff x="4739234" y="1076669"/>
            <a:chExt cx="2535506" cy="988098"/>
          </a:xfrm>
        </p:grpSpPr>
        <p:sp>
          <p:nvSpPr>
            <p:cNvPr id="21" name="文本框 20"/>
            <p:cNvSpPr txBox="1"/>
            <p:nvPr/>
          </p:nvSpPr>
          <p:spPr>
            <a:xfrm>
              <a:off x="4927600" y="1076669"/>
              <a:ext cx="2171690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4800" dirty="0">
                  <a:gradFill>
                    <a:gsLst>
                      <a:gs pos="0">
                        <a:srgbClr val="7BAE9C"/>
                      </a:gs>
                      <a:gs pos="100000">
                        <a:srgbClr val="57877C"/>
                      </a:gs>
                    </a:gsLst>
                    <a:lin ang="5400000" scaled="1"/>
                  </a:gradFill>
                  <a:effectLst>
                    <a:outerShdw dist="38100" dir="2700000" algn="t" rotWithShape="0">
                      <a:srgbClr val="57877C"/>
                    </a:outerShdw>
                  </a:effectLst>
                  <a:latin typeface="汉仪铸字比心体W" panose="00020600040101010101" pitchFamily="18" charset="-122"/>
                  <a:ea typeface="汉仪铸字比心体W" panose="00020600040101010101" pitchFamily="18" charset="-122"/>
                </a:rPr>
                <a:t>目 录</a:t>
              </a:r>
            </a:p>
          </p:txBody>
        </p:sp>
        <p:sp>
          <p:nvSpPr>
            <p:cNvPr id="76" name="PA-文本框 90"/>
            <p:cNvSpPr txBox="1"/>
            <p:nvPr>
              <p:custDataLst>
                <p:tags r:id="rId1"/>
              </p:custDataLst>
            </p:nvPr>
          </p:nvSpPr>
          <p:spPr>
            <a:xfrm>
              <a:off x="4739234" y="1787768"/>
              <a:ext cx="25355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CATALOG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80945" y="5443346"/>
            <a:ext cx="641606" cy="65999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11" b="-25703"/>
          <a:stretch>
            <a:fillRect/>
          </a:stretch>
        </p:blipFill>
        <p:spPr>
          <a:xfrm rot="10388211">
            <a:off x="7212569" y="5111641"/>
            <a:ext cx="735277" cy="658978"/>
          </a:xfrm>
          <a:prstGeom prst="rect">
            <a:avLst/>
          </a:prstGeom>
        </p:spPr>
      </p:pic>
      <p:sp>
        <p:nvSpPr>
          <p:cNvPr id="62" name="文本框 61"/>
          <p:cNvSpPr txBox="1"/>
          <p:nvPr/>
        </p:nvSpPr>
        <p:spPr>
          <a:xfrm>
            <a:off x="1747515" y="3716330"/>
            <a:ext cx="245111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600" b="1" spc="300" dirty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华文楷体" panose="02010600040101010101" charset="-122"/>
                <a:ea typeface="华文楷体" panose="02010600040101010101" charset="-122"/>
              </a:rPr>
              <a:t>读书起因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4357370" y="3716020"/>
            <a:ext cx="300101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600" b="1" spc="300" dirty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华文楷体" panose="02010600040101010101" charset="-122"/>
                <a:ea typeface="华文楷体" panose="02010600040101010101" charset="-122"/>
              </a:rPr>
              <a:t>部分诗歌分享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7517971" y="3716330"/>
            <a:ext cx="245111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600" b="1" spc="300" dirty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华文楷体" panose="02010600040101010101" charset="-122"/>
                <a:ea typeface="华文楷体" panose="02010600040101010101" charset="-122"/>
              </a:rPr>
              <a:t>读后感</a:t>
            </a:r>
          </a:p>
        </p:txBody>
      </p:sp>
      <p:cxnSp>
        <p:nvCxnSpPr>
          <p:cNvPr id="78" name="直接连接符 77"/>
          <p:cNvCxnSpPr/>
          <p:nvPr/>
        </p:nvCxnSpPr>
        <p:spPr>
          <a:xfrm>
            <a:off x="4198620" y="3441700"/>
            <a:ext cx="0" cy="1016000"/>
          </a:xfrm>
          <a:prstGeom prst="line">
            <a:avLst/>
          </a:prstGeom>
          <a:ln>
            <a:solidFill>
              <a:srgbClr val="7BAE9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7471410" y="3441700"/>
            <a:ext cx="0" cy="1016000"/>
          </a:xfrm>
          <a:prstGeom prst="line">
            <a:avLst/>
          </a:prstGeom>
          <a:ln>
            <a:solidFill>
              <a:srgbClr val="7BAE9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866871"/>
            <a:ext cx="9931400" cy="50386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0" r="52046"/>
          <a:stretch>
            <a:fillRect/>
          </a:stretch>
        </p:blipFill>
        <p:spPr>
          <a:xfrm>
            <a:off x="0" y="2861850"/>
            <a:ext cx="5846578" cy="399614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285" y="425703"/>
            <a:ext cx="909830" cy="96469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45" y="1965195"/>
            <a:ext cx="440683" cy="4351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7"/>
          <a:stretch>
            <a:fillRect/>
          </a:stretch>
        </p:blipFill>
        <p:spPr>
          <a:xfrm rot="2411492">
            <a:off x="8745630" y="1810249"/>
            <a:ext cx="1159816" cy="118862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1189" r="853"/>
          <a:stretch>
            <a:fillRect/>
          </a:stretch>
        </p:blipFill>
        <p:spPr>
          <a:xfrm flipH="1" flipV="1">
            <a:off x="0" y="0"/>
            <a:ext cx="2538766" cy="11938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1189" r="853"/>
          <a:stretch>
            <a:fillRect/>
          </a:stretch>
        </p:blipFill>
        <p:spPr>
          <a:xfrm flipV="1">
            <a:off x="9653234" y="0"/>
            <a:ext cx="2538766" cy="11938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0" r="52046"/>
          <a:stretch>
            <a:fillRect/>
          </a:stretch>
        </p:blipFill>
        <p:spPr>
          <a:xfrm flipH="1">
            <a:off x="6345422" y="2861851"/>
            <a:ext cx="5846578" cy="399614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533126" y="2182654"/>
            <a:ext cx="2330974" cy="2354984"/>
            <a:chOff x="5030125" y="665282"/>
            <a:chExt cx="486575" cy="491588"/>
          </a:xfrm>
        </p:grpSpPr>
        <p:sp>
          <p:nvSpPr>
            <p:cNvPr id="36" name="椭圆 35"/>
            <p:cNvSpPr/>
            <p:nvPr/>
          </p:nvSpPr>
          <p:spPr>
            <a:xfrm>
              <a:off x="5030125" y="665282"/>
              <a:ext cx="486575" cy="491588"/>
            </a:xfrm>
            <a:prstGeom prst="ellipse">
              <a:avLst/>
            </a:prstGeom>
            <a:gradFill>
              <a:gsLst>
                <a:gs pos="0">
                  <a:srgbClr val="57877C"/>
                </a:gs>
                <a:gs pos="70000">
                  <a:srgbClr val="7BAE9C"/>
                </a:gs>
              </a:gsLst>
              <a:lin ang="5400000" scaled="1"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500" b="1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105113" y="747361"/>
              <a:ext cx="339033" cy="327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b="1" dirty="0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01</a:t>
              </a:r>
              <a:endParaRPr lang="zh-CN" altLang="en-US" sz="9600" b="1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sp>
        <p:nvSpPr>
          <p:cNvPr id="22" name="文本框 21">
            <a:hlinkClick r:id="rId9" action="ppaction://hlinkfile"/>
          </p:cNvPr>
          <p:cNvSpPr txBox="1"/>
          <p:nvPr/>
        </p:nvSpPr>
        <p:spPr>
          <a:xfrm>
            <a:off x="5270490" y="3049177"/>
            <a:ext cx="5651510" cy="1015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6600" b="1" spc="300" dirty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读书起因</a:t>
            </a:r>
            <a:endParaRPr lang="zh-CN" altLang="en-US" sz="6600" dirty="0">
              <a:gradFill>
                <a:gsLst>
                  <a:gs pos="0">
                    <a:srgbClr val="7BAE9C"/>
                  </a:gs>
                  <a:gs pos="100000">
                    <a:srgbClr val="57877C"/>
                  </a:gs>
                </a:gsLst>
                <a:lin ang="5400000" scaled="1"/>
              </a:gradFill>
              <a:effectLst>
                <a:outerShdw dist="38100" dir="2700000" algn="t" rotWithShape="0">
                  <a:srgbClr val="57877C"/>
                </a:outerShdw>
              </a:effectLst>
              <a:latin typeface="汉仪铸字比心体W" panose="00020600040101010101" pitchFamily="18" charset="-122"/>
              <a:ea typeface="汉仪铸字比心体W" panose="00020600040101010101" pitchFamily="18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378440" y="2149025"/>
            <a:ext cx="245111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400" spc="300" dirty="0">
                <a:solidFill>
                  <a:srgbClr val="7BAE9C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PART</a:t>
            </a:r>
            <a:endParaRPr lang="zh-CN" altLang="en-US" sz="5400" spc="300" dirty="0">
              <a:solidFill>
                <a:srgbClr val="7BAE9C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11" b="-25703"/>
          <a:stretch>
            <a:fillRect/>
          </a:stretch>
        </p:blipFill>
        <p:spPr>
          <a:xfrm rot="10388211">
            <a:off x="3805469" y="4750547"/>
            <a:ext cx="735277" cy="658978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3146420" y="1273660"/>
            <a:ext cx="565151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小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学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教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师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读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书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分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享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交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流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会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866871"/>
            <a:ext cx="9931400" cy="50386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0" r="52046"/>
          <a:stretch>
            <a:fillRect/>
          </a:stretch>
        </p:blipFill>
        <p:spPr>
          <a:xfrm>
            <a:off x="0" y="2861850"/>
            <a:ext cx="5846578" cy="399614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285" y="425703"/>
            <a:ext cx="909830" cy="96469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45" y="1965195"/>
            <a:ext cx="440683" cy="4351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7"/>
          <a:stretch>
            <a:fillRect/>
          </a:stretch>
        </p:blipFill>
        <p:spPr>
          <a:xfrm rot="2411492">
            <a:off x="8745630" y="1810249"/>
            <a:ext cx="1159816" cy="118862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1189" r="853"/>
          <a:stretch>
            <a:fillRect/>
          </a:stretch>
        </p:blipFill>
        <p:spPr>
          <a:xfrm flipH="1" flipV="1">
            <a:off x="0" y="0"/>
            <a:ext cx="2538766" cy="11938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1189" r="853"/>
          <a:stretch>
            <a:fillRect/>
          </a:stretch>
        </p:blipFill>
        <p:spPr>
          <a:xfrm flipV="1">
            <a:off x="9653234" y="0"/>
            <a:ext cx="2538766" cy="11938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0" r="52046"/>
          <a:stretch>
            <a:fillRect/>
          </a:stretch>
        </p:blipFill>
        <p:spPr>
          <a:xfrm flipH="1">
            <a:off x="6345422" y="2861851"/>
            <a:ext cx="5846578" cy="399614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533126" y="2182654"/>
            <a:ext cx="2330974" cy="2354984"/>
            <a:chOff x="5030125" y="665282"/>
            <a:chExt cx="486575" cy="491588"/>
          </a:xfrm>
        </p:grpSpPr>
        <p:sp>
          <p:nvSpPr>
            <p:cNvPr id="36" name="椭圆 35"/>
            <p:cNvSpPr/>
            <p:nvPr/>
          </p:nvSpPr>
          <p:spPr>
            <a:xfrm>
              <a:off x="5030125" y="665282"/>
              <a:ext cx="486575" cy="491588"/>
            </a:xfrm>
            <a:prstGeom prst="ellipse">
              <a:avLst/>
            </a:prstGeom>
            <a:gradFill>
              <a:gsLst>
                <a:gs pos="0">
                  <a:srgbClr val="57877C"/>
                </a:gs>
                <a:gs pos="70000">
                  <a:srgbClr val="7BAE9C"/>
                </a:gs>
              </a:gsLst>
              <a:lin ang="5400000" scaled="1"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500" b="1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105112" y="747361"/>
              <a:ext cx="339033" cy="327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b="1" dirty="0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02</a:t>
              </a:r>
              <a:endParaRPr lang="zh-CN" altLang="en-US" sz="9600" b="1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5270490" y="3230152"/>
            <a:ext cx="5651510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b="1" spc="300" dirty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部分诗歌分享</a:t>
            </a:r>
            <a:endParaRPr lang="zh-CN" altLang="en-US" sz="4800" dirty="0">
              <a:gradFill>
                <a:gsLst>
                  <a:gs pos="0">
                    <a:srgbClr val="7BAE9C"/>
                  </a:gs>
                  <a:gs pos="100000">
                    <a:srgbClr val="57877C"/>
                  </a:gs>
                </a:gsLst>
                <a:lin ang="5400000" scaled="1"/>
              </a:gradFill>
              <a:effectLst>
                <a:outerShdw dist="38100" dir="2700000" algn="t" rotWithShape="0">
                  <a:srgbClr val="57877C"/>
                </a:outerShdw>
              </a:effectLst>
              <a:latin typeface="汉仪铸字比心体W" panose="00020600040101010101" pitchFamily="18" charset="-122"/>
              <a:ea typeface="汉仪铸字比心体W" panose="00020600040101010101" pitchFamily="18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292715" y="2149025"/>
            <a:ext cx="245111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400" spc="300" dirty="0">
                <a:solidFill>
                  <a:srgbClr val="7BAE9C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PART</a:t>
            </a:r>
            <a:endParaRPr lang="zh-CN" altLang="en-US" sz="5400" spc="300" dirty="0">
              <a:solidFill>
                <a:srgbClr val="7BAE9C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11" b="-25703"/>
          <a:stretch>
            <a:fillRect/>
          </a:stretch>
        </p:blipFill>
        <p:spPr>
          <a:xfrm rot="10388211">
            <a:off x="3805469" y="4750547"/>
            <a:ext cx="735277" cy="658978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3146420" y="1273660"/>
            <a:ext cx="565151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小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学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教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师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读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书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分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享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交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流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会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77615" y="387350"/>
            <a:ext cx="11236770" cy="6083300"/>
            <a:chOff x="477615" y="387350"/>
            <a:chExt cx="11236770" cy="6083300"/>
          </a:xfrm>
        </p:grpSpPr>
        <p:sp>
          <p:nvSpPr>
            <p:cNvPr id="9" name="矩形 8"/>
            <p:cNvSpPr/>
            <p:nvPr/>
          </p:nvSpPr>
          <p:spPr>
            <a:xfrm>
              <a:off x="477615" y="387350"/>
              <a:ext cx="11236770" cy="6083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A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609600" y="525780"/>
              <a:ext cx="10972800" cy="5806440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2" r="48696"/>
          <a:stretch>
            <a:fillRect/>
          </a:stretch>
        </p:blipFill>
        <p:spPr>
          <a:xfrm>
            <a:off x="0" y="5016500"/>
            <a:ext cx="2805466" cy="18415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1189" r="853"/>
          <a:stretch>
            <a:fillRect/>
          </a:stretch>
        </p:blipFill>
        <p:spPr>
          <a:xfrm flipV="1">
            <a:off x="9653234" y="0"/>
            <a:ext cx="2538766" cy="1193800"/>
          </a:xfrm>
          <a:prstGeom prst="rect">
            <a:avLst/>
          </a:prstGeom>
        </p:spPr>
      </p:pic>
      <p:sp>
        <p:nvSpPr>
          <p:cNvPr id="50" name="任意多边形: 形状 49"/>
          <p:cNvSpPr/>
          <p:nvPr/>
        </p:nvSpPr>
        <p:spPr>
          <a:xfrm rot="5400000">
            <a:off x="1252719" y="5476928"/>
            <a:ext cx="353809" cy="728353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任意多边形: 形状 50"/>
          <p:cNvSpPr/>
          <p:nvPr/>
        </p:nvSpPr>
        <p:spPr>
          <a:xfrm rot="5400000">
            <a:off x="10296510" y="596294"/>
            <a:ext cx="452411" cy="931335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47" y="1317983"/>
            <a:ext cx="3291261" cy="40632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6"/>
          <a:stretch/>
        </p:blipFill>
        <p:spPr>
          <a:xfrm>
            <a:off x="6096000" y="629113"/>
            <a:ext cx="4741434" cy="564520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77615" y="387350"/>
            <a:ext cx="11236770" cy="6083300"/>
            <a:chOff x="477615" y="387350"/>
            <a:chExt cx="11236770" cy="6083300"/>
          </a:xfrm>
        </p:grpSpPr>
        <p:sp>
          <p:nvSpPr>
            <p:cNvPr id="9" name="矩形 8"/>
            <p:cNvSpPr/>
            <p:nvPr/>
          </p:nvSpPr>
          <p:spPr>
            <a:xfrm>
              <a:off x="477615" y="387350"/>
              <a:ext cx="11236770" cy="6083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A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609600" y="525780"/>
              <a:ext cx="10972800" cy="5806440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2" r="48696"/>
          <a:stretch>
            <a:fillRect/>
          </a:stretch>
        </p:blipFill>
        <p:spPr>
          <a:xfrm>
            <a:off x="0" y="5016500"/>
            <a:ext cx="2805466" cy="18415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1189" r="853"/>
          <a:stretch>
            <a:fillRect/>
          </a:stretch>
        </p:blipFill>
        <p:spPr>
          <a:xfrm flipV="1">
            <a:off x="9653234" y="0"/>
            <a:ext cx="2538766" cy="1193800"/>
          </a:xfrm>
          <a:prstGeom prst="rect">
            <a:avLst/>
          </a:prstGeom>
        </p:spPr>
      </p:pic>
      <p:sp>
        <p:nvSpPr>
          <p:cNvPr id="50" name="任意多边形: 形状 49"/>
          <p:cNvSpPr/>
          <p:nvPr/>
        </p:nvSpPr>
        <p:spPr>
          <a:xfrm rot="5400000">
            <a:off x="1252719" y="5476928"/>
            <a:ext cx="353809" cy="728353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任意多边形: 形状 50"/>
          <p:cNvSpPr/>
          <p:nvPr/>
        </p:nvSpPr>
        <p:spPr>
          <a:xfrm rot="5400000">
            <a:off x="10296510" y="596294"/>
            <a:ext cx="452411" cy="931335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47" y="1317983"/>
            <a:ext cx="3291261" cy="40632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7" b="10236"/>
          <a:stretch/>
        </p:blipFill>
        <p:spPr>
          <a:xfrm>
            <a:off x="5541728" y="596900"/>
            <a:ext cx="5139931" cy="549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92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77615" y="387350"/>
            <a:ext cx="11236770" cy="6083300"/>
            <a:chOff x="477615" y="387350"/>
            <a:chExt cx="11236770" cy="6083300"/>
          </a:xfrm>
        </p:grpSpPr>
        <p:sp>
          <p:nvSpPr>
            <p:cNvPr id="9" name="矩形 8"/>
            <p:cNvSpPr/>
            <p:nvPr/>
          </p:nvSpPr>
          <p:spPr>
            <a:xfrm>
              <a:off x="477615" y="387350"/>
              <a:ext cx="11236770" cy="6083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A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609600" y="525780"/>
              <a:ext cx="10972800" cy="5806440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2" r="48696"/>
          <a:stretch>
            <a:fillRect/>
          </a:stretch>
        </p:blipFill>
        <p:spPr>
          <a:xfrm>
            <a:off x="0" y="5016500"/>
            <a:ext cx="2805466" cy="18415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1189" r="853"/>
          <a:stretch>
            <a:fillRect/>
          </a:stretch>
        </p:blipFill>
        <p:spPr>
          <a:xfrm flipV="1">
            <a:off x="9653234" y="0"/>
            <a:ext cx="2538766" cy="1193800"/>
          </a:xfrm>
          <a:prstGeom prst="rect">
            <a:avLst/>
          </a:prstGeom>
        </p:spPr>
      </p:pic>
      <p:sp>
        <p:nvSpPr>
          <p:cNvPr id="50" name="任意多边形: 形状 49"/>
          <p:cNvSpPr/>
          <p:nvPr/>
        </p:nvSpPr>
        <p:spPr>
          <a:xfrm rot="5400000">
            <a:off x="1252719" y="5476928"/>
            <a:ext cx="353809" cy="728353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任意多边形: 形状 50"/>
          <p:cNvSpPr/>
          <p:nvPr/>
        </p:nvSpPr>
        <p:spPr>
          <a:xfrm rot="5400000">
            <a:off x="10296510" y="596294"/>
            <a:ext cx="452411" cy="931335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47" y="1317983"/>
            <a:ext cx="3291261" cy="40632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7" b="10235"/>
          <a:stretch/>
        </p:blipFill>
        <p:spPr>
          <a:xfrm>
            <a:off x="5399588" y="596900"/>
            <a:ext cx="5139931" cy="575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2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77615" y="387350"/>
            <a:ext cx="11236770" cy="6083300"/>
            <a:chOff x="477615" y="387350"/>
            <a:chExt cx="11236770" cy="6083300"/>
          </a:xfrm>
        </p:grpSpPr>
        <p:sp>
          <p:nvSpPr>
            <p:cNvPr id="9" name="矩形 8"/>
            <p:cNvSpPr/>
            <p:nvPr/>
          </p:nvSpPr>
          <p:spPr>
            <a:xfrm>
              <a:off x="477615" y="387350"/>
              <a:ext cx="11236770" cy="6083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A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609600" y="525780"/>
              <a:ext cx="10972800" cy="5806440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2" r="48696"/>
          <a:stretch>
            <a:fillRect/>
          </a:stretch>
        </p:blipFill>
        <p:spPr>
          <a:xfrm>
            <a:off x="0" y="5016500"/>
            <a:ext cx="2805466" cy="18415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1189" r="853"/>
          <a:stretch>
            <a:fillRect/>
          </a:stretch>
        </p:blipFill>
        <p:spPr>
          <a:xfrm flipV="1">
            <a:off x="9653234" y="0"/>
            <a:ext cx="2538766" cy="1193800"/>
          </a:xfrm>
          <a:prstGeom prst="rect">
            <a:avLst/>
          </a:prstGeom>
        </p:spPr>
      </p:pic>
      <p:sp>
        <p:nvSpPr>
          <p:cNvPr id="50" name="任意多边形: 形状 49"/>
          <p:cNvSpPr/>
          <p:nvPr/>
        </p:nvSpPr>
        <p:spPr>
          <a:xfrm rot="5400000">
            <a:off x="1252719" y="5476928"/>
            <a:ext cx="353809" cy="728353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任意多边形: 形状 50"/>
          <p:cNvSpPr/>
          <p:nvPr/>
        </p:nvSpPr>
        <p:spPr>
          <a:xfrm rot="5400000">
            <a:off x="10296510" y="596294"/>
            <a:ext cx="452411" cy="931335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47" y="1317983"/>
            <a:ext cx="3291261" cy="40632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6" b="13427"/>
          <a:stretch/>
        </p:blipFill>
        <p:spPr>
          <a:xfrm>
            <a:off x="4987937" y="915517"/>
            <a:ext cx="5139931" cy="48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09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77615" y="387350"/>
            <a:ext cx="11236770" cy="6083300"/>
            <a:chOff x="477615" y="387350"/>
            <a:chExt cx="11236770" cy="6083300"/>
          </a:xfrm>
        </p:grpSpPr>
        <p:sp>
          <p:nvSpPr>
            <p:cNvPr id="9" name="矩形 8"/>
            <p:cNvSpPr/>
            <p:nvPr/>
          </p:nvSpPr>
          <p:spPr>
            <a:xfrm>
              <a:off x="477615" y="387350"/>
              <a:ext cx="11236770" cy="6083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A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609600" y="525780"/>
              <a:ext cx="10972800" cy="5806440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2" r="48696"/>
          <a:stretch>
            <a:fillRect/>
          </a:stretch>
        </p:blipFill>
        <p:spPr>
          <a:xfrm>
            <a:off x="0" y="5016500"/>
            <a:ext cx="2805466" cy="18415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1189" r="853"/>
          <a:stretch>
            <a:fillRect/>
          </a:stretch>
        </p:blipFill>
        <p:spPr>
          <a:xfrm flipV="1">
            <a:off x="9653234" y="0"/>
            <a:ext cx="2538766" cy="1193800"/>
          </a:xfrm>
          <a:prstGeom prst="rect">
            <a:avLst/>
          </a:prstGeom>
        </p:spPr>
      </p:pic>
      <p:sp>
        <p:nvSpPr>
          <p:cNvPr id="50" name="任意多边形: 形状 49"/>
          <p:cNvSpPr/>
          <p:nvPr/>
        </p:nvSpPr>
        <p:spPr>
          <a:xfrm rot="5400000">
            <a:off x="1252719" y="5476928"/>
            <a:ext cx="353809" cy="728353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任意多边形: 形状 50"/>
          <p:cNvSpPr/>
          <p:nvPr/>
        </p:nvSpPr>
        <p:spPr>
          <a:xfrm rot="5400000">
            <a:off x="10296510" y="596294"/>
            <a:ext cx="452411" cy="931335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47" y="1317983"/>
            <a:ext cx="3291261" cy="40632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" b="11174"/>
          <a:stretch/>
        </p:blipFill>
        <p:spPr>
          <a:xfrm>
            <a:off x="5505809" y="640724"/>
            <a:ext cx="5147074" cy="557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39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A1OGU2ODNmZWMxZTZhZDQ0Y2ZhYTBkNTk2YjcwMG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80673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80673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80673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80673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282</Words>
  <Application>Microsoft Office PowerPoint</Application>
  <PresentationFormat>宽屏</PresentationFormat>
  <Paragraphs>49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等线 Light</vt:lpstr>
      <vt:lpstr>Arial</vt:lpstr>
      <vt:lpstr>宋体</vt:lpstr>
      <vt:lpstr>等线</vt:lpstr>
      <vt:lpstr>汉仪铸字比心体W</vt:lpstr>
      <vt:lpstr>思源宋体 CN Heavy</vt:lpstr>
      <vt:lpstr>华文楷体</vt:lpstr>
      <vt:lpstr>思源宋体 CN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bing</dc:creator>
  <cp:lastModifiedBy>administrator</cp:lastModifiedBy>
  <cp:revision>38</cp:revision>
  <dcterms:created xsi:type="dcterms:W3CDTF">2018-04-18T06:17:00Z</dcterms:created>
  <dcterms:modified xsi:type="dcterms:W3CDTF">2022-06-16T11:30:56Z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15B0A34B65FE4296B43BEF4DD2B9D89C</vt:lpwstr>
  </property>
  <property fmtid="{D5CDD505-2E9C-101B-9397-08002B2CF9AE}" pid="3" name="KSOProductBuildVer">
    <vt:lpwstr>2052-11.1.0.11744</vt:lpwstr>
  </property>
</Properties>
</file>