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3"/>
  </p:notesMasterIdLst>
  <p:sldIdLst>
    <p:sldId id="423" r:id="rId4"/>
    <p:sldId id="398" r:id="rId5"/>
    <p:sldId id="322" r:id="rId6"/>
    <p:sldId id="424" r:id="rId7"/>
    <p:sldId id="425" r:id="rId8"/>
    <p:sldId id="402" r:id="rId9"/>
    <p:sldId id="364" r:id="rId10"/>
    <p:sldId id="427" r:id="rId11"/>
    <p:sldId id="272" r:id="rId12"/>
    <p:sldId id="428" r:id="rId13"/>
    <p:sldId id="447" r:id="rId14"/>
    <p:sldId id="461" r:id="rId15"/>
    <p:sldId id="324" r:id="rId16"/>
    <p:sldId id="462" r:id="rId17"/>
    <p:sldId id="450" r:id="rId18"/>
    <p:sldId id="463" r:id="rId19"/>
    <p:sldId id="464" r:id="rId20"/>
    <p:sldId id="407" r:id="rId21"/>
    <p:sldId id="408" r:id="rId22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F0066"/>
    <a:srgbClr val="9900CC"/>
    <a:srgbClr val="660066"/>
    <a:srgbClr val="9933FF"/>
    <a:srgbClr val="9900FF"/>
    <a:srgbClr val="66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012"/>
    <p:restoredTop sz="94660"/>
  </p:normalViewPr>
  <p:slideViewPr>
    <p:cSldViewPr showGuides="1">
      <p:cViewPr varScale="1">
        <p:scale>
          <a:sx n="70" d="100"/>
          <a:sy n="70" d="100"/>
        </p:scale>
        <p:origin x="1144" y="32"/>
      </p:cViewPr>
      <p:guideLst>
        <p:guide orient="horz" pos="2203"/>
        <p:guide pos="29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581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8DEAD9C-D9E9-4E40-8B37-1FBAA9ABAA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86D5B7-0B5E-4E55-9C92-CC48E00D6A02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2F9BB05-7EEE-4045-91C8-048B1F00638E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3F681E9-8928-4EE1-9450-A53D8D0E212E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86D5B7-0B5E-4E55-9C92-CC48E00D6A02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C38967-9D44-4821-8D42-F1F86360FC8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61CC88-FCDA-4D06-AD8F-46ADC9016AE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58789E-1A35-43EE-89E8-EFE295867490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7F61244-CFD3-4C88-9343-1AC19147BC34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513AC16-011D-4B33-B34A-2D8922FAAE9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74EFAAD-0C56-41D7-BED6-81DD993D549A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CD048B0-10BF-4044-A569-3BB92135E440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C38967-9D44-4821-8D42-F1F86360FC8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F47812A-00E0-441A-BB44-837A5BC148D1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2F9BB05-7EEE-4045-91C8-048B1F00638E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3F681E9-8928-4EE1-9450-A53D8D0E212E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61CC88-FCDA-4D06-AD8F-46ADC9016AE5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58789E-1A35-43EE-89E8-EFE295867490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7F61244-CFD3-4C88-9343-1AC19147BC34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513AC16-011D-4B33-B34A-2D8922FAAE9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74EFAAD-0C56-41D7-BED6-81DD993D549A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CD048B0-10BF-4044-A569-3BB92135E440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Pr>
        <a:blipFill rotWithShape="0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F47812A-00E0-441A-BB44-837A5BC148D1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kumimoji="0" sz="1400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kumimoji="0" sz="1400"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29A6086-86A8-4B1B-9C48-81D278D03C1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31" name="Picture 7" descr="官方logo副本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048375"/>
            <a:ext cx="1908175" cy="8096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kumimoji="0" sz="1400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kumimoji="0" sz="1400"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29A6086-86A8-4B1B-9C48-81D278D03C1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31" name="Picture 7" descr="官方logo副本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048375"/>
            <a:ext cx="1908175" cy="8096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tags" Target="../tags/tag7.xml"/><Relationship Id="rId2" Type="http://schemas.openxmlformats.org/officeDocument/2006/relationships/image" Target="../media/image24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38.png"/><Relationship Id="rId16" Type="http://schemas.openxmlformats.org/officeDocument/2006/relationships/image" Target="../media/image37.png"/><Relationship Id="rId15" Type="http://schemas.openxmlformats.org/officeDocument/2006/relationships/image" Target="../media/image36.png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jpeg"/><Relationship Id="rId10" Type="http://schemas.openxmlformats.org/officeDocument/2006/relationships/image" Target="../media/image31.png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tags" Target="../tags/tag8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39.png"/><Relationship Id="rId13" Type="http://schemas.openxmlformats.org/officeDocument/2006/relationships/image" Target="../media/image35.png"/><Relationship Id="rId12" Type="http://schemas.openxmlformats.org/officeDocument/2006/relationships/image" Target="../media/image34.png"/><Relationship Id="rId11" Type="http://schemas.openxmlformats.org/officeDocument/2006/relationships/image" Target="../media/image33.png"/><Relationship Id="rId10" Type="http://schemas.openxmlformats.org/officeDocument/2006/relationships/image" Target="../media/image32.jpe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tags" Target="../tags/tag9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2.jpeg"/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jpeg"/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tags" Target="../tags/tag10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3" Type="http://schemas.openxmlformats.org/officeDocument/2006/relationships/image" Target="../media/image9.png"/><Relationship Id="rId2" Type="http://schemas.openxmlformats.org/officeDocument/2006/relationships/tags" Target="../tags/tag11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tags" Target="../tags/tag1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tags" Target="../tags/tag3.xml"/><Relationship Id="rId3" Type="http://schemas.openxmlformats.org/officeDocument/2006/relationships/image" Target="../media/image8.jpeg"/><Relationship Id="rId2" Type="http://schemas.openxmlformats.org/officeDocument/2006/relationships/tags" Target="../tags/tag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tags" Target="../tags/tag4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ims_kt=url&amp;at=ori&amp;key=aHR0cDovL3BpYy41MXl1YW5zdS5jb20vcGljMy9jb3Zlci8wMS8xMC8yNy81OTAzNjA2YmI3YTYyXzYxMC5qcGc=&amp;sign=yx_05fHlvhnV3HcBQU0xY-Gn3ky4Aw=&amp;tv=0_0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20955" y="-27305"/>
            <a:ext cx="9101455" cy="6804025"/>
          </a:xfrm>
          <a:prstGeom prst="rect">
            <a:avLst/>
          </a:prstGeom>
        </p:spPr>
      </p:pic>
      <p:sp>
        <p:nvSpPr>
          <p:cNvPr id="26626" name="WordArt 1028"/>
          <p:cNvSpPr>
            <a:spLocks noTextEdit="1"/>
          </p:cNvSpPr>
          <p:nvPr/>
        </p:nvSpPr>
        <p:spPr>
          <a:xfrm>
            <a:off x="2699703" y="2060575"/>
            <a:ext cx="38862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altLang="zh-CN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8.</a:t>
            </a:r>
            <a:r>
              <a:rPr lang="zh-CN" altLang="en-US" sz="36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雨点</a:t>
            </a:r>
            <a:r>
              <a:rPr lang="zh-CN" altLang="en-US" sz="320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儿</a:t>
            </a:r>
            <a:endParaRPr lang="zh-CN" altLang="en-US" sz="3200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00245" y="1353820"/>
            <a:ext cx="140398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di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ǎ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nr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自然冥想 - 雨声+轻音乐 自然雨声鸟鸣声搭配轻音乐舒缓减压 助眠音乐 冥想放松声音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7837.000000"/>
                  <p14:fade out="75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0895" y="38608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175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626" grpId="1"/>
      <p:bldP spid="6" grpId="0"/>
      <p:bldP spid="6" grpId="1"/>
      <p:bldP spid="2662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26035" y="0"/>
            <a:ext cx="91700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985" y="640715"/>
            <a:ext cx="8026400" cy="182753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95605" y="2636520"/>
            <a:ext cx="8286750" cy="1821180"/>
            <a:chOff x="510" y="3926"/>
            <a:chExt cx="13118" cy="2934"/>
          </a:xfrm>
        </p:grpSpPr>
        <p:grpSp>
          <p:nvGrpSpPr>
            <p:cNvPr id="5" name="组合 4"/>
            <p:cNvGrpSpPr/>
            <p:nvPr/>
          </p:nvGrpSpPr>
          <p:grpSpPr>
            <a:xfrm>
              <a:off x="1644" y="3926"/>
              <a:ext cx="11984" cy="1500"/>
              <a:chOff x="1076" y="4470"/>
              <a:chExt cx="11984" cy="1500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6" y="4470"/>
                <a:ext cx="5730" cy="1500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746" y="4493"/>
                <a:ext cx="6315" cy="1455"/>
              </a:xfrm>
              <a:prstGeom prst="rect">
                <a:avLst/>
              </a:prstGeom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" y="5286"/>
              <a:ext cx="6165" cy="1575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80340" y="4509135"/>
            <a:ext cx="8369300" cy="1764030"/>
            <a:chOff x="397" y="6761"/>
            <a:chExt cx="13180" cy="2778"/>
          </a:xfrm>
        </p:grpSpPr>
        <p:grpSp>
          <p:nvGrpSpPr>
            <p:cNvPr id="10" name="组合 9"/>
            <p:cNvGrpSpPr/>
            <p:nvPr/>
          </p:nvGrpSpPr>
          <p:grpSpPr>
            <a:xfrm>
              <a:off x="2097" y="6761"/>
              <a:ext cx="11481" cy="1470"/>
              <a:chOff x="2097" y="6761"/>
              <a:chExt cx="11481" cy="147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97" y="6761"/>
                <a:ext cx="4725" cy="147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634" y="6881"/>
                <a:ext cx="6945" cy="1230"/>
              </a:xfrm>
              <a:prstGeom prst="rect">
                <a:avLst/>
              </a:prstGeom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7" y="8235"/>
              <a:ext cx="4215" cy="1305"/>
            </a:xfrm>
            <a:prstGeom prst="rect">
              <a:avLst/>
            </a:prstGeom>
          </p:spPr>
        </p:pic>
      </p:grpSp>
      <p:pic>
        <p:nvPicPr>
          <p:cNvPr id="13" name="图片 -2147482593" descr="26663857060918073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" y="-317"/>
            <a:ext cx="1193800" cy="1049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-214748260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7313" y="-244157"/>
            <a:ext cx="1334135" cy="1334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8028940" y="764540"/>
            <a:ext cx="7416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400">
                <a:solidFill>
                  <a:srgbClr val="FF0000"/>
                </a:solidFill>
              </a:rPr>
              <a:t>：</a:t>
            </a:r>
            <a:endParaRPr lang="zh-CN" altLang="en-US" sz="4400">
              <a:solidFill>
                <a:srgbClr val="FF0000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23850" y="1761490"/>
            <a:ext cx="4723130" cy="706755"/>
            <a:chOff x="510" y="2774"/>
            <a:chExt cx="7438" cy="1113"/>
          </a:xfrm>
        </p:grpSpPr>
        <p:sp>
          <p:nvSpPr>
            <p:cNvPr id="21" name="文本框 20"/>
            <p:cNvSpPr txBox="1"/>
            <p:nvPr/>
          </p:nvSpPr>
          <p:spPr>
            <a:xfrm>
              <a:off x="510" y="2774"/>
              <a:ext cx="1088" cy="1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>
                  <a:solidFill>
                    <a:srgbClr val="FF0000"/>
                  </a:solidFill>
                </a:rPr>
                <a:t>“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860" y="2774"/>
              <a:ext cx="1088" cy="1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>
                  <a:solidFill>
                    <a:srgbClr val="FF0000"/>
                  </a:solidFill>
                </a:rPr>
                <a:t>”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3796030" y="6005830"/>
            <a:ext cx="22250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828050" y="1885317"/>
            <a:ext cx="3593559" cy="733494"/>
            <a:chOff x="1304" y="2960"/>
            <a:chExt cx="5754" cy="1207"/>
          </a:xfrm>
        </p:grpSpPr>
        <p:sp>
          <p:nvSpPr>
            <p:cNvPr id="27" name="文本框 26"/>
            <p:cNvSpPr txBox="1"/>
            <p:nvPr/>
          </p:nvSpPr>
          <p:spPr>
            <a:xfrm>
              <a:off x="1304" y="3004"/>
              <a:ext cx="5483" cy="116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你要到哪里去</a:t>
              </a:r>
              <a:endPara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056" y="2960"/>
              <a:ext cx="1002" cy="1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  <a:endPara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91465" y="2973705"/>
            <a:ext cx="8522970" cy="1593850"/>
            <a:chOff x="459" y="4683"/>
            <a:chExt cx="13422" cy="2510"/>
          </a:xfrm>
        </p:grpSpPr>
        <p:sp>
          <p:nvSpPr>
            <p:cNvPr id="30" name="文本框 29"/>
            <p:cNvSpPr txBox="1"/>
            <p:nvPr/>
          </p:nvSpPr>
          <p:spPr>
            <a:xfrm>
              <a:off x="7993" y="4683"/>
              <a:ext cx="5888" cy="92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noAutofit/>
            </a:bodyPr>
            <a:p>
              <a:pPr algn="l"/>
              <a:r>
                <a:rPr lang="zh-CN" altLang="en-US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我要去有花有草</a:t>
              </a:r>
              <a:endParaRPr lang="zh-CN" altLang="en-US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59" y="6113"/>
              <a:ext cx="3327" cy="86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p>
              <a:pPr algn="l"/>
              <a:r>
                <a:rPr lang="zh-CN" altLang="en-US" sz="410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的地方。</a:t>
              </a:r>
              <a:endParaRPr lang="zh-CN" altLang="en-US" sz="410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645" y="6135"/>
              <a:ext cx="2412" cy="105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p>
              <a:pPr algn="l"/>
              <a:r>
                <a:rPr lang="zh-CN" altLang="en-US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你呢？</a:t>
              </a:r>
              <a:endParaRPr lang="zh-CN" altLang="en-US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9475" y="2925445"/>
            <a:ext cx="1137285" cy="5727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2915" y="926465"/>
            <a:ext cx="393065" cy="48704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107315" y="45085"/>
            <a:ext cx="7432675" cy="3455670"/>
            <a:chOff x="169" y="71"/>
            <a:chExt cx="11705" cy="5442"/>
          </a:xfrm>
        </p:grpSpPr>
        <p:sp>
          <p:nvSpPr>
            <p:cNvPr id="17" name="矩形标注 16"/>
            <p:cNvSpPr/>
            <p:nvPr/>
          </p:nvSpPr>
          <p:spPr>
            <a:xfrm>
              <a:off x="396" y="71"/>
              <a:ext cx="11478" cy="5443"/>
            </a:xfrm>
            <a:prstGeom prst="wedgeRectCallout">
              <a:avLst>
                <a:gd name="adj1" fmla="val -1271"/>
                <a:gd name="adj2" fmla="val 67784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en-US" alt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pic>
          <p:nvPicPr>
            <p:cNvPr id="19" name="图片 -2147482593" descr="266638570609180731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3" y="411"/>
              <a:ext cx="1880" cy="16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" name="图片 -214748260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9" y="2313"/>
              <a:ext cx="2101" cy="21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5">
              <a:lum bright="12000"/>
            </a:blip>
            <a:stretch>
              <a:fillRect/>
            </a:stretch>
          </p:blipFill>
          <p:spPr>
            <a:xfrm>
              <a:off x="2921" y="751"/>
              <a:ext cx="5391" cy="1483"/>
            </a:xfrm>
            <a:prstGeom prst="rect">
              <a:avLst/>
            </a:prstGeom>
          </p:spPr>
        </p:pic>
        <p:grpSp>
          <p:nvGrpSpPr>
            <p:cNvPr id="43" name="组合 42"/>
            <p:cNvGrpSpPr/>
            <p:nvPr/>
          </p:nvGrpSpPr>
          <p:grpSpPr>
            <a:xfrm>
              <a:off x="2166" y="2736"/>
              <a:ext cx="8953" cy="1286"/>
              <a:chOff x="2771" y="5627"/>
              <a:chExt cx="7410" cy="884"/>
            </a:xfrm>
          </p:grpSpPr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16">
                <a:lum bright="6000"/>
              </a:blip>
              <a:stretch>
                <a:fillRect/>
              </a:stretch>
            </p:blipFill>
            <p:spPr>
              <a:xfrm>
                <a:off x="2771" y="5627"/>
                <a:ext cx="3750" cy="825"/>
              </a:xfrm>
              <a:prstGeom prst="rect">
                <a:avLst/>
              </a:prstGeom>
            </p:spPr>
          </p:pic>
          <p:pic>
            <p:nvPicPr>
              <p:cNvPr id="42" name="图片 41"/>
              <p:cNvPicPr>
                <a:picLocks noChangeAspect="1"/>
              </p:cNvPicPr>
              <p:nvPr/>
            </p:nvPicPr>
            <p:blipFill>
              <a:blip r:embed="rId17">
                <a:lum bright="6000"/>
              </a:blip>
              <a:stretch>
                <a:fillRect/>
              </a:stretch>
            </p:blipFill>
            <p:spPr>
              <a:xfrm>
                <a:off x="6521" y="5627"/>
                <a:ext cx="3660" cy="88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035" y="0"/>
            <a:ext cx="91700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985" y="640715"/>
            <a:ext cx="8026400" cy="182753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95605" y="2636520"/>
            <a:ext cx="8286750" cy="1821180"/>
            <a:chOff x="510" y="3926"/>
            <a:chExt cx="13118" cy="2934"/>
          </a:xfrm>
        </p:grpSpPr>
        <p:grpSp>
          <p:nvGrpSpPr>
            <p:cNvPr id="5" name="组合 4"/>
            <p:cNvGrpSpPr/>
            <p:nvPr/>
          </p:nvGrpSpPr>
          <p:grpSpPr>
            <a:xfrm>
              <a:off x="1644" y="3926"/>
              <a:ext cx="11984" cy="1500"/>
              <a:chOff x="1076" y="4470"/>
              <a:chExt cx="11984" cy="1500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6" y="4470"/>
                <a:ext cx="5730" cy="1500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746" y="4493"/>
                <a:ext cx="6315" cy="1455"/>
              </a:xfrm>
              <a:prstGeom prst="rect">
                <a:avLst/>
              </a:prstGeom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" y="5286"/>
              <a:ext cx="6165" cy="1575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80340" y="4509135"/>
            <a:ext cx="8369300" cy="1764030"/>
            <a:chOff x="397" y="6761"/>
            <a:chExt cx="13180" cy="2778"/>
          </a:xfrm>
        </p:grpSpPr>
        <p:grpSp>
          <p:nvGrpSpPr>
            <p:cNvPr id="10" name="组合 9"/>
            <p:cNvGrpSpPr/>
            <p:nvPr/>
          </p:nvGrpSpPr>
          <p:grpSpPr>
            <a:xfrm>
              <a:off x="2097" y="6761"/>
              <a:ext cx="11481" cy="1470"/>
              <a:chOff x="2097" y="6761"/>
              <a:chExt cx="11481" cy="147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97" y="6761"/>
                <a:ext cx="4725" cy="147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634" y="6881"/>
                <a:ext cx="6945" cy="1230"/>
              </a:xfrm>
              <a:prstGeom prst="rect">
                <a:avLst/>
              </a:prstGeom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7" y="8235"/>
              <a:ext cx="4215" cy="1305"/>
            </a:xfrm>
            <a:prstGeom prst="rect">
              <a:avLst/>
            </a:prstGeom>
          </p:spPr>
        </p:pic>
      </p:grpSp>
      <p:pic>
        <p:nvPicPr>
          <p:cNvPr id="13" name="图片 -2147482593" descr="26663857060918073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" y="-317"/>
            <a:ext cx="1193800" cy="1049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-214748260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7313" y="-244157"/>
            <a:ext cx="1334135" cy="1334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8028940" y="764540"/>
            <a:ext cx="7416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400">
                <a:solidFill>
                  <a:srgbClr val="FF0000"/>
                </a:solidFill>
              </a:rPr>
              <a:t>：</a:t>
            </a:r>
            <a:endParaRPr lang="zh-CN" altLang="en-US" sz="4400">
              <a:solidFill>
                <a:srgbClr val="FF0000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23850" y="1761490"/>
            <a:ext cx="4723130" cy="706755"/>
            <a:chOff x="510" y="2774"/>
            <a:chExt cx="7438" cy="1113"/>
          </a:xfrm>
        </p:grpSpPr>
        <p:sp>
          <p:nvSpPr>
            <p:cNvPr id="21" name="文本框 20"/>
            <p:cNvSpPr txBox="1"/>
            <p:nvPr/>
          </p:nvSpPr>
          <p:spPr>
            <a:xfrm>
              <a:off x="510" y="2774"/>
              <a:ext cx="1088" cy="1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>
                  <a:solidFill>
                    <a:srgbClr val="FF0000"/>
                  </a:solidFill>
                </a:rPr>
                <a:t>“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860" y="2774"/>
              <a:ext cx="1088" cy="1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>
                  <a:solidFill>
                    <a:srgbClr val="FF0000"/>
                  </a:solidFill>
                </a:rPr>
                <a:t>”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3796030" y="6005830"/>
            <a:ext cx="22250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828050" y="1885317"/>
            <a:ext cx="3593559" cy="733494"/>
            <a:chOff x="1304" y="2960"/>
            <a:chExt cx="5754" cy="1207"/>
          </a:xfrm>
        </p:grpSpPr>
        <p:sp>
          <p:nvSpPr>
            <p:cNvPr id="27" name="文本框 26"/>
            <p:cNvSpPr txBox="1"/>
            <p:nvPr/>
          </p:nvSpPr>
          <p:spPr>
            <a:xfrm>
              <a:off x="1304" y="3004"/>
              <a:ext cx="5483" cy="116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你要到哪里去</a:t>
              </a:r>
              <a:endPara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056" y="2960"/>
              <a:ext cx="1002" cy="1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  <a:endPara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91465" y="2973705"/>
            <a:ext cx="8522970" cy="1593850"/>
            <a:chOff x="459" y="4683"/>
            <a:chExt cx="13422" cy="2510"/>
          </a:xfrm>
        </p:grpSpPr>
        <p:sp>
          <p:nvSpPr>
            <p:cNvPr id="30" name="文本框 29"/>
            <p:cNvSpPr txBox="1"/>
            <p:nvPr/>
          </p:nvSpPr>
          <p:spPr>
            <a:xfrm>
              <a:off x="7993" y="4683"/>
              <a:ext cx="5888" cy="92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noAutofit/>
            </a:bodyPr>
            <a:p>
              <a:pPr algn="l"/>
              <a:r>
                <a:rPr lang="zh-CN" altLang="en-US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我要去有花有草</a:t>
              </a:r>
              <a:endParaRPr lang="zh-CN" altLang="en-US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59" y="6113"/>
              <a:ext cx="3327" cy="86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p>
              <a:pPr algn="l"/>
              <a:r>
                <a:rPr lang="zh-CN" altLang="en-US" sz="410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的地方。</a:t>
              </a:r>
              <a:endParaRPr lang="zh-CN" altLang="en-US" sz="410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645" y="6135"/>
              <a:ext cx="2412" cy="105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p>
              <a:pPr algn="l"/>
              <a:r>
                <a:rPr lang="zh-CN" altLang="en-US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你呢？</a:t>
              </a:r>
              <a:endParaRPr lang="zh-CN" altLang="en-US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9475" y="2925445"/>
            <a:ext cx="1137285" cy="5727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2915" y="926465"/>
            <a:ext cx="393065" cy="48704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133985" y="4813300"/>
            <a:ext cx="8468360" cy="1626235"/>
            <a:chOff x="211" y="7580"/>
            <a:chExt cx="13336" cy="2561"/>
          </a:xfrm>
        </p:grpSpPr>
        <p:grpSp>
          <p:nvGrpSpPr>
            <p:cNvPr id="24" name="组合 23"/>
            <p:cNvGrpSpPr/>
            <p:nvPr/>
          </p:nvGrpSpPr>
          <p:grpSpPr>
            <a:xfrm>
              <a:off x="211" y="7603"/>
              <a:ext cx="13337" cy="2538"/>
              <a:chOff x="211" y="7603"/>
              <a:chExt cx="13337" cy="2538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6860" y="7603"/>
                <a:ext cx="6688" cy="862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noAutofit/>
              </a:bodyPr>
              <a:p>
                <a:pPr algn="l"/>
                <a:r>
                  <a:rPr lang="zh-CN" altLang="en-US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我要去没有花没有</a:t>
                </a:r>
                <a:endParaRPr lang="zh-CN" altLang="en-US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211" y="9029"/>
                <a:ext cx="3780" cy="1113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p>
                <a:pPr algn="l"/>
                <a:r>
                  <a:rPr lang="zh-CN" altLang="en-US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草的地方。</a:t>
                </a:r>
                <a:endParaRPr lang="zh-CN" altLang="en-US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45" y="7580"/>
              <a:ext cx="903" cy="90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0" y="6985"/>
            <a:ext cx="9277350" cy="6858635"/>
          </a:xfrm>
          <a:prstGeom prst="rect">
            <a:avLst/>
          </a:prstGeom>
        </p:spPr>
      </p:pic>
      <p:sp>
        <p:nvSpPr>
          <p:cNvPr id="31747" name="Text Box 5"/>
          <p:cNvSpPr txBox="1"/>
          <p:nvPr/>
        </p:nvSpPr>
        <p:spPr>
          <a:xfrm>
            <a:off x="972185" y="1557020"/>
            <a:ext cx="8610600" cy="532320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3800" dirty="0">
                <a:solidFill>
                  <a:srgbClr val="660066"/>
                </a:solidFill>
                <a:latin typeface="Times New Roman" panose="02020603050405020304" pitchFamily="18" charset="0"/>
                <a:ea typeface="仿宋_GB2312" pitchFamily="49" charset="-122"/>
              </a:rPr>
              <a:t> </a:t>
            </a:r>
            <a:r>
              <a:rPr lang="en-US" altLang="zh-CN" sz="3800" dirty="0">
                <a:solidFill>
                  <a:srgbClr val="660066"/>
                </a:solidFill>
                <a:latin typeface="Times New Roman" panose="02020603050405020304" pitchFamily="18" charset="0"/>
                <a:ea typeface="仿宋_GB2312" pitchFamily="49" charset="-122"/>
              </a:rPr>
              <a:t>        </a:t>
            </a:r>
            <a:endParaRPr lang="en-US" altLang="zh-CN" sz="3800" dirty="0">
              <a:solidFill>
                <a:srgbClr val="660066"/>
              </a:solidFill>
              <a:latin typeface="Times New Roman" panose="02020603050405020304" pitchFamily="18" charset="0"/>
              <a:ea typeface="仿宋_GB2312" pitchFamily="49" charset="-122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en-US" altLang="zh-CN" sz="3800" dirty="0">
                <a:solidFill>
                  <a:srgbClr val="660066"/>
                </a:solidFill>
                <a:latin typeface="Times New Roman" panose="02020603050405020304" pitchFamily="18" charset="0"/>
                <a:ea typeface="仿宋_GB2312" pitchFamily="49" charset="-122"/>
              </a:rPr>
              <a:t>   :</a:t>
            </a:r>
            <a:r>
              <a:rPr lang="zh-CN" altLang="en-US" sz="3800" noProof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“你要到哪里去？</a:t>
            </a:r>
            <a:r>
              <a:rPr lang="zh-CN" altLang="en-US" sz="3800" noProof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endParaRPr lang="zh-CN" altLang="en-US" sz="3800" noProof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en-US" altLang="zh-CN" sz="2800" noProof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</a:t>
            </a:r>
            <a:r>
              <a:rPr lang="en-US" altLang="zh-CN" sz="2800" noProof="0" smtClean="0">
                <a:latin typeface="方正舒体" panose="02010601030101010101" charset="-122"/>
                <a:ea typeface="方正舒体" panose="02010601030101010101" charset="-122"/>
                <a:sym typeface="+mn-ea"/>
              </a:rPr>
              <a:t> </a:t>
            </a:r>
            <a:endParaRPr lang="en-US" altLang="zh-CN" sz="2800" noProof="0" smtClean="0">
              <a:latin typeface="方正舒体" panose="02010601030101010101" charset="-122"/>
              <a:ea typeface="方正舒体" panose="02010601030101010101" charset="-122"/>
              <a:sym typeface="+mn-ea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en-US" altLang="zh-CN" sz="2800" noProof="0" smtClean="0">
                <a:latin typeface="方正舒体" panose="02010601030101010101" charset="-122"/>
                <a:ea typeface="方正舒体" panose="02010601030101010101" charset="-122"/>
                <a:sym typeface="+mn-ea"/>
              </a:rPr>
              <a:t>                  </a:t>
            </a:r>
            <a:r>
              <a:rPr lang="en-US" altLang="zh-CN" sz="2400" noProof="0" smtClean="0">
                <a:solidFill>
                  <a:srgbClr val="FF0000"/>
                </a:solidFill>
                <a:latin typeface="方正舒体" panose="02010601030101010101" charset="-122"/>
                <a:ea typeface="方正舒体" panose="02010601030101010101" charset="-122"/>
                <a:sym typeface="+mn-ea"/>
              </a:rPr>
              <a:t>                                               </a:t>
            </a:r>
            <a:endParaRPr lang="en-US" altLang="zh-CN" sz="2400" noProof="0" smtClean="0">
              <a:solidFill>
                <a:srgbClr val="FF0000"/>
              </a:solidFill>
              <a:latin typeface="方正舒体" panose="02010601030101010101" charset="-122"/>
              <a:ea typeface="方正舒体" panose="02010601030101010101" charset="-122"/>
              <a:sym typeface="+mn-ea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en-US" altLang="zh-CN" sz="2800" noProof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3800" noProof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:</a:t>
            </a:r>
            <a:r>
              <a:rPr lang="zh-CN" altLang="en-US" sz="3800" noProof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“我要去有花有草的地方。你呢？”</a:t>
            </a:r>
            <a:endParaRPr kumimoji="0" lang="en-US" altLang="zh-CN" sz="3800" kern="1200" cap="none" spc="0" normalizeH="0" baseline="0" noProof="0" smtClean="0"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lang="zh-CN" altLang="en-US" sz="3800" noProof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 sz="3800" noProof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lang="en-US" altLang="zh-CN" sz="3800" noProof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:</a:t>
            </a:r>
            <a:r>
              <a:rPr lang="zh-CN" altLang="en-US" sz="3800" noProof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“我要去没有花没有草的地方。”</a:t>
            </a:r>
            <a:endParaRPr kumimoji="0" lang="en-US" altLang="zh-CN" sz="2800" kern="1200" cap="none" spc="0" normalizeH="0" baseline="0" noProof="0" smtClean="0"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660066"/>
                </a:solidFill>
                <a:latin typeface="Times New Roman" panose="02020603050405020304" pitchFamily="18" charset="0"/>
                <a:ea typeface="仿宋_GB2312" pitchFamily="49" charset="-122"/>
              </a:rPr>
              <a:t> </a:t>
            </a:r>
            <a:endParaRPr lang="zh-CN" altLang="en-US" sz="2800" dirty="0">
              <a:solidFill>
                <a:srgbClr val="660066"/>
              </a:solidFill>
              <a:latin typeface="Times New Roman" panose="02020603050405020304" pitchFamily="18" charset="0"/>
              <a:ea typeface="仿宋_GB2312" pitchFamily="49" charset="-122"/>
            </a:endParaRPr>
          </a:p>
        </p:txBody>
      </p:sp>
      <p:pic>
        <p:nvPicPr>
          <p:cNvPr id="5" name="图片 -2147482593" descr="26663857060918073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605" y="4725353"/>
            <a:ext cx="1193800" cy="1049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-2147482593" descr="26663857060918073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360" y="1557020"/>
            <a:ext cx="1232535" cy="1083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-21474826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" y="3068955"/>
            <a:ext cx="1334135" cy="1381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1764030" y="739140"/>
            <a:ext cx="1404620" cy="4603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分角色读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69160" y="1628775"/>
            <a:ext cx="480504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/>
              <a:t>nǐ yào dào nǎ lǐ qù </a:t>
            </a:r>
            <a:endParaRPr lang="zh-CN" altLang="en-US" sz="2600"/>
          </a:p>
        </p:txBody>
      </p:sp>
      <p:sp>
        <p:nvSpPr>
          <p:cNvPr id="4" name="文本框 3"/>
          <p:cNvSpPr txBox="1"/>
          <p:nvPr/>
        </p:nvSpPr>
        <p:spPr>
          <a:xfrm>
            <a:off x="1764030" y="3068955"/>
            <a:ext cx="862266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/>
              <a:t>wǒ yào qù yǒu huā yǒu cǎo de dì fanɡ </a:t>
            </a:r>
            <a:r>
              <a:rPr lang="en-US" altLang="zh-CN" sz="2600"/>
              <a:t>     </a:t>
            </a:r>
            <a:r>
              <a:rPr lang="zh-CN" altLang="en-US" sz="2600"/>
              <a:t>nǐ ne </a:t>
            </a:r>
            <a:endParaRPr lang="zh-CN" altLang="en-US" sz="2600"/>
          </a:p>
        </p:txBody>
      </p:sp>
      <p:sp>
        <p:nvSpPr>
          <p:cNvPr id="6" name="文本框 5"/>
          <p:cNvSpPr txBox="1"/>
          <p:nvPr/>
        </p:nvSpPr>
        <p:spPr>
          <a:xfrm>
            <a:off x="1764030" y="4725670"/>
            <a:ext cx="729742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/>
              <a:t>wǒ yào qù méi yǒu huā méi yǒu cǎo de dì fanɡ</a:t>
            </a:r>
            <a:endParaRPr lang="zh-CN" altLang="en-US" sz="2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1" name="图片 19457" descr="timg?image&amp;quality=80&amp;size=b9999_10000&amp;sec=1509126062854&amp;di=ddf6035cba09975b23a85d198a6c963e&amp;imgtype=0&amp;src=http%3A%2F%2Fimg1"/>
          <p:cNvPicPr>
            <a:picLocks noChangeAspect="1"/>
          </p:cNvPicPr>
          <p:nvPr/>
        </p:nvPicPr>
        <p:blipFill>
          <a:blip r:embed="rId1"/>
          <a:srcRect l="75060" b="68817"/>
          <a:stretch>
            <a:fillRect/>
          </a:stretch>
        </p:blipFill>
        <p:spPr>
          <a:xfrm>
            <a:off x="0" y="0"/>
            <a:ext cx="9144000" cy="6802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etal_20221127_10534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560" y="1052830"/>
            <a:ext cx="9144000" cy="514350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252095" y="260350"/>
            <a:ext cx="3840480" cy="4603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为大雨点儿和小雨点们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送行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" y="52070"/>
            <a:ext cx="9105900" cy="6753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290" y="549275"/>
            <a:ext cx="3546475" cy="22593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t="10732" b="17309"/>
          <a:stretch>
            <a:fillRect/>
          </a:stretch>
        </p:blipFill>
        <p:spPr>
          <a:xfrm>
            <a:off x="539750" y="548640"/>
            <a:ext cx="3817620" cy="2265045"/>
          </a:xfrm>
          <a:prstGeom prst="rect">
            <a:avLst/>
          </a:prstGeom>
        </p:spPr>
      </p:pic>
      <p:pic>
        <p:nvPicPr>
          <p:cNvPr id="15" name="图片 -2147482593" descr="2666385706091807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640000">
            <a:off x="977265" y="1000125"/>
            <a:ext cx="758190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-2147482593" descr="2666385706091807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965" y="1484630"/>
            <a:ext cx="877570" cy="772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-2147482593" descr="2666385706091807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460000">
            <a:off x="2443480" y="2060575"/>
            <a:ext cx="631825" cy="555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-2147482593" descr="2666385706091807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580000">
            <a:off x="2700020" y="1557020"/>
            <a:ext cx="540385" cy="4756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" name="组合 20"/>
          <p:cNvGrpSpPr/>
          <p:nvPr/>
        </p:nvGrpSpPr>
        <p:grpSpPr>
          <a:xfrm>
            <a:off x="539750" y="2924810"/>
            <a:ext cx="8221345" cy="3530600"/>
            <a:chOff x="1984" y="5059"/>
            <a:chExt cx="12947" cy="5560"/>
          </a:xfrm>
        </p:grpSpPr>
        <p:sp>
          <p:nvSpPr>
            <p:cNvPr id="2" name="TextBox 1"/>
            <p:cNvSpPr txBox="1"/>
            <p:nvPr/>
          </p:nvSpPr>
          <p:spPr>
            <a:xfrm>
              <a:off x="1984" y="5059"/>
              <a:ext cx="12475" cy="5560"/>
            </a:xfrm>
            <a:prstGeom prst="rect">
              <a:avLst/>
            </a:prstGeom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t" anchorCtr="0">
              <a:noAutofit/>
            </a:bodyPr>
            <a:p>
              <a:pPr>
                <a:lnSpc>
                  <a:spcPct val="200000"/>
                </a:lnSpc>
              </a:pPr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      </a:t>
              </a:r>
              <a:r>
                <a:rPr lang="zh-CN" altLang="en-US" sz="36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不久，有花有草的地方，花更红了，草更绿了。没有花没有草的地方，开出了红的花，</a:t>
              </a:r>
              <a:r>
                <a:rPr lang="zh-CN" altLang="en-US" sz="36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长出了绿的草。</a:t>
              </a:r>
              <a:endPara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535" y="5351"/>
              <a:ext cx="9120" cy="6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200"/>
                <a:t>bù jiǔ</a:t>
              </a:r>
              <a:r>
                <a:rPr lang="en-US" altLang="zh-CN" sz="2200"/>
                <a:t>         </a:t>
              </a:r>
              <a:r>
                <a:rPr lang="zh-CN" altLang="en-US" sz="2200"/>
                <a:t> yǒu huā yǒu cǎo de dì fanɡ</a:t>
              </a:r>
              <a:r>
                <a:rPr lang="en-US" altLang="zh-CN" sz="2200"/>
                <a:t>      </a:t>
              </a:r>
              <a:r>
                <a:rPr lang="zh-CN" altLang="en-US" sz="2200"/>
                <a:t> huā</a:t>
              </a:r>
              <a:endParaRPr lang="zh-CN" altLang="en-US" sz="220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973" y="5400"/>
              <a:ext cx="2400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000"/>
                <a:t>ɡènɡ hónɡ</a:t>
              </a:r>
              <a:endParaRPr lang="zh-CN" altLang="en-US" sz="200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211" y="7327"/>
              <a:ext cx="12720" cy="6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200"/>
                <a:t>le </a:t>
              </a:r>
              <a:r>
                <a:rPr lang="en-US" altLang="zh-CN" sz="2200"/>
                <a:t>        </a:t>
              </a:r>
              <a:r>
                <a:rPr lang="zh-CN" altLang="en-US" sz="2200"/>
                <a:t>cǎo ɡènɡ lǜ le </a:t>
              </a:r>
              <a:r>
                <a:rPr lang="en-US" altLang="zh-CN" sz="2200"/>
                <a:t>         </a:t>
              </a:r>
              <a:r>
                <a:rPr lang="zh-CN" altLang="en-US" sz="2200"/>
                <a:t>méi yǒu huā méi yǒu cǎo de dì fanɡ</a:t>
              </a:r>
              <a:endParaRPr lang="zh-CN" altLang="en-US" sz="220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187" y="8915"/>
              <a:ext cx="11040" cy="6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200"/>
                <a:t>kāi chū le hónɡ de huā </a:t>
              </a:r>
              <a:r>
                <a:rPr lang="en-US" altLang="zh-CN" sz="2200"/>
                <a:t>       zh</a:t>
              </a:r>
              <a:r>
                <a:rPr lang="zh-CN" altLang="en-US" sz="2200">
                  <a:sym typeface="+mn-ea"/>
                </a:rPr>
                <a:t>ǎ</a:t>
              </a:r>
              <a:r>
                <a:rPr lang="en-US" altLang="zh-CN" sz="2200"/>
                <a:t>ng </a:t>
              </a:r>
              <a:r>
                <a:rPr lang="zh-CN" altLang="en-US" sz="2200"/>
                <a:t>chū le lǜ de cǎo</a:t>
              </a:r>
              <a:endParaRPr lang="zh-CN" altLang="en-US" sz="2200"/>
            </a:p>
          </p:txBody>
        </p:sp>
      </p:grpSp>
      <p:sp>
        <p:nvSpPr>
          <p:cNvPr id="10" name="椭圆形标注 9"/>
          <p:cNvSpPr/>
          <p:nvPr/>
        </p:nvSpPr>
        <p:spPr>
          <a:xfrm>
            <a:off x="3923665" y="116840"/>
            <a:ext cx="3637915" cy="2844800"/>
          </a:xfrm>
          <a:prstGeom prst="wedgeEllipseCallout">
            <a:avLst>
              <a:gd name="adj1" fmla="val 34761"/>
              <a:gd name="adj2" fmla="val 5767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天</a:t>
            </a:r>
            <a:r>
              <a:rPr kumimoji="1" lang="zh-CN" alt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更</a:t>
            </a:r>
            <a:r>
              <a:rPr kumimoji="1" lang="en-US" altLang="zh-CN" sz="320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______</a:t>
            </a:r>
            <a:r>
              <a:rPr kumimoji="1" lang="zh-CN" altLang="en-US" sz="320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endParaRPr kumimoji="1" lang="en-US" altLang="zh-CN" sz="320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320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水</a:t>
            </a:r>
            <a:r>
              <a:rPr kumimoji="1" lang="zh-CN" altLang="en-US" sz="3200" b="1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更</a:t>
            </a:r>
            <a:r>
              <a:rPr kumimoji="1" lang="en-US" altLang="zh-CN" sz="320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______</a:t>
            </a:r>
            <a:r>
              <a:rPr kumimoji="1" lang="zh-CN" altLang="en-US" sz="320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kumimoji="1" lang="en-US" altLang="zh-CN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山</a:t>
            </a:r>
            <a:r>
              <a:rPr kumimoji="1" lang="zh-CN" alt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更</a:t>
            </a:r>
            <a:r>
              <a:rPr kumimoji="1" lang="en-US" altLang="zh-CN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</a:t>
            </a:r>
            <a:r>
              <a:rPr kumimoji="1" lang="zh-CN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endParaRPr kumimoji="1" lang="en-US" altLang="zh-CN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树</a:t>
            </a:r>
            <a:r>
              <a:rPr kumimoji="1" lang="zh-CN" alt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更</a:t>
            </a:r>
            <a:r>
              <a:rPr kumimoji="1" lang="en-US" altLang="zh-CN" sz="320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______</a:t>
            </a:r>
            <a:endParaRPr kumimoji="1" lang="en-US" altLang="zh-CN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265" y="3595370"/>
            <a:ext cx="520065" cy="438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930" y="4725035"/>
            <a:ext cx="520065" cy="4381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1910" y="5765800"/>
            <a:ext cx="495935" cy="538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0" grpId="2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0"/>
            <a:ext cx="9170035" cy="68586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4709"/>
          <a:stretch>
            <a:fillRect/>
          </a:stretch>
        </p:blipFill>
        <p:spPr>
          <a:xfrm>
            <a:off x="828040" y="548640"/>
            <a:ext cx="1097915" cy="129984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051685" y="764540"/>
            <a:ext cx="293751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我最棒</a:t>
            </a:r>
            <a:endParaRPr lang="zh-CN" altLang="zh-CN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" y="2277110"/>
            <a:ext cx="4859020" cy="3776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" y="52070"/>
            <a:ext cx="9105900" cy="6753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290" y="549275"/>
            <a:ext cx="3546475" cy="22593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t="10732" b="17309"/>
          <a:stretch>
            <a:fillRect/>
          </a:stretch>
        </p:blipFill>
        <p:spPr>
          <a:xfrm>
            <a:off x="539750" y="548640"/>
            <a:ext cx="3817620" cy="2265045"/>
          </a:xfrm>
          <a:prstGeom prst="rect">
            <a:avLst/>
          </a:prstGeom>
        </p:spPr>
      </p:pic>
      <p:pic>
        <p:nvPicPr>
          <p:cNvPr id="15" name="图片 -2147482593" descr="2666385706091807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640000">
            <a:off x="977265" y="1000125"/>
            <a:ext cx="758190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-2147482593" descr="2666385706091807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965" y="1484630"/>
            <a:ext cx="877570" cy="772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-2147482593" descr="2666385706091807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460000">
            <a:off x="2443480" y="2060575"/>
            <a:ext cx="631825" cy="555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-2147482593" descr="2666385706091807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580000">
            <a:off x="2700020" y="1557020"/>
            <a:ext cx="540385" cy="4756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" name="组合 20"/>
          <p:cNvGrpSpPr/>
          <p:nvPr/>
        </p:nvGrpSpPr>
        <p:grpSpPr>
          <a:xfrm>
            <a:off x="539750" y="2924810"/>
            <a:ext cx="8221345" cy="3530600"/>
            <a:chOff x="1984" y="5059"/>
            <a:chExt cx="12947" cy="5560"/>
          </a:xfrm>
        </p:grpSpPr>
        <p:sp>
          <p:nvSpPr>
            <p:cNvPr id="2" name="TextBox 1"/>
            <p:cNvSpPr txBox="1"/>
            <p:nvPr/>
          </p:nvSpPr>
          <p:spPr>
            <a:xfrm>
              <a:off x="1984" y="5059"/>
              <a:ext cx="12475" cy="5560"/>
            </a:xfrm>
            <a:prstGeom prst="rect">
              <a:avLst/>
            </a:prstGeom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t" anchorCtr="0">
              <a:noAutofit/>
            </a:bodyPr>
            <a:p>
              <a:pPr>
                <a:lnSpc>
                  <a:spcPct val="200000"/>
                </a:lnSpc>
              </a:pPr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      </a:t>
              </a:r>
              <a:r>
                <a:rPr lang="zh-CN" altLang="en-US" sz="36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不久</a:t>
              </a:r>
              <a:r>
                <a:rPr lang="zh-CN" altLang="en-US" sz="3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，</a:t>
              </a:r>
              <a:r>
                <a:rPr lang="zh-CN" altLang="en-US" sz="36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有花有草的地方</a:t>
              </a:r>
              <a:r>
                <a:rPr lang="zh-CN" altLang="en-US" sz="3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，</a:t>
              </a:r>
              <a:r>
                <a:rPr lang="zh-CN" altLang="en-US" sz="36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花更红了</a:t>
              </a:r>
              <a:r>
                <a:rPr lang="zh-CN" altLang="en-US" sz="3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，</a:t>
              </a:r>
              <a:r>
                <a:rPr lang="zh-CN" altLang="en-US" sz="36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草更绿了</a:t>
              </a:r>
              <a:r>
                <a:rPr lang="zh-CN" altLang="en-US" sz="3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。</a:t>
              </a:r>
              <a:r>
                <a:rPr lang="zh-CN" altLang="en-US" sz="36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没有花没有草的地方</a:t>
              </a:r>
              <a:r>
                <a:rPr lang="zh-CN" altLang="en-US" sz="3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，</a:t>
              </a:r>
              <a:r>
                <a:rPr lang="zh-CN" altLang="en-US" sz="36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开出了红的花</a:t>
              </a:r>
              <a:r>
                <a:rPr lang="zh-CN" altLang="en-US" sz="3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，</a:t>
              </a:r>
              <a:r>
                <a:rPr lang="zh-CN" altLang="en-US" sz="36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长出了绿的草</a:t>
              </a:r>
              <a:r>
                <a:rPr lang="zh-CN" altLang="en-US" sz="3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。</a:t>
              </a:r>
              <a:endPara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535" y="5351"/>
              <a:ext cx="9120" cy="6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200"/>
                <a:t>bù jiǔ</a:t>
              </a:r>
              <a:r>
                <a:rPr lang="en-US" altLang="zh-CN" sz="2200"/>
                <a:t>         </a:t>
              </a:r>
              <a:r>
                <a:rPr lang="zh-CN" altLang="en-US" sz="2200"/>
                <a:t> yǒu huā yǒu cǎo de dì fanɡ</a:t>
              </a:r>
              <a:r>
                <a:rPr lang="en-US" altLang="zh-CN" sz="2200"/>
                <a:t>      </a:t>
              </a:r>
              <a:r>
                <a:rPr lang="zh-CN" altLang="en-US" sz="2200"/>
                <a:t> huā</a:t>
              </a:r>
              <a:endParaRPr lang="zh-CN" altLang="en-US" sz="220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973" y="5400"/>
              <a:ext cx="2400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000"/>
                <a:t>ɡènɡ hónɡ</a:t>
              </a:r>
              <a:endParaRPr lang="zh-CN" altLang="en-US" sz="200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211" y="7327"/>
              <a:ext cx="12720" cy="6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200"/>
                <a:t>le </a:t>
              </a:r>
              <a:r>
                <a:rPr lang="en-US" altLang="zh-CN" sz="2200"/>
                <a:t>        </a:t>
              </a:r>
              <a:r>
                <a:rPr lang="zh-CN" altLang="en-US" sz="2200"/>
                <a:t>cǎo ɡènɡ lǜ le </a:t>
              </a:r>
              <a:r>
                <a:rPr lang="en-US" altLang="zh-CN" sz="2200"/>
                <a:t>         </a:t>
              </a:r>
              <a:r>
                <a:rPr lang="zh-CN" altLang="en-US" sz="2200"/>
                <a:t>méi yǒu huā méi yǒu cǎo de dì fanɡ</a:t>
              </a:r>
              <a:endParaRPr lang="zh-CN" altLang="en-US" sz="220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187" y="8915"/>
              <a:ext cx="11040" cy="6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200"/>
                <a:t>kāi chū le hónɡ de huā </a:t>
              </a:r>
              <a:r>
                <a:rPr lang="en-US" altLang="zh-CN" sz="2200"/>
                <a:t>       zh</a:t>
              </a:r>
              <a:r>
                <a:rPr lang="zh-CN" altLang="en-US" sz="2200">
                  <a:sym typeface="+mn-ea"/>
                </a:rPr>
                <a:t>ǎ</a:t>
              </a:r>
              <a:r>
                <a:rPr lang="en-US" altLang="zh-CN" sz="2200"/>
                <a:t>ng </a:t>
              </a:r>
              <a:r>
                <a:rPr lang="zh-CN" altLang="en-US" sz="2200"/>
                <a:t>chū le lǜ de cǎo</a:t>
              </a:r>
              <a:endParaRPr lang="zh-CN" altLang="en-US" sz="220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812925" y="5661025"/>
            <a:ext cx="44069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/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03800" y="5681345"/>
            <a:ext cx="44069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/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804025" y="3429000"/>
            <a:ext cx="44069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/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858010" y="4581525"/>
            <a:ext cx="44069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/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1" grpId="1"/>
      <p:bldP spid="12" grpId="1"/>
      <p:bldP spid="24" grpId="1"/>
      <p:bldP spid="2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0"/>
            <a:ext cx="9170035" cy="6858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75740" y="2853055"/>
            <a:ext cx="2411730" cy="15392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635" y="2899410"/>
            <a:ext cx="2447925" cy="14465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4709"/>
          <a:stretch>
            <a:fillRect/>
          </a:stretch>
        </p:blipFill>
        <p:spPr>
          <a:xfrm>
            <a:off x="828040" y="548640"/>
            <a:ext cx="1097915" cy="129984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985010" y="764540"/>
            <a:ext cx="38455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识字之旅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0"/>
            <a:ext cx="9170035" cy="68586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290" y="836930"/>
            <a:ext cx="3411855" cy="33566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909320"/>
            <a:ext cx="3627755" cy="3284220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H="1">
            <a:off x="1619885" y="1496060"/>
            <a:ext cx="7620" cy="1932940"/>
          </a:xfrm>
          <a:prstGeom prst="line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2555875" y="1196975"/>
            <a:ext cx="0" cy="2663825"/>
          </a:xfrm>
          <a:prstGeom prst="line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3564255" y="1340485"/>
            <a:ext cx="7620" cy="2520315"/>
          </a:xfrm>
          <a:prstGeom prst="line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12140" y="4509135"/>
            <a:ext cx="40100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大门直直口偏上。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16145" y="4509135"/>
            <a:ext cx="40100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弯月变直有瘦身。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54750" y="1196975"/>
            <a:ext cx="622935" cy="357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sym typeface="+mn-ea"/>
              </a:rPr>
              <a:t>●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0"/>
            <a:ext cx="9170035" cy="68586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850" y="45085"/>
            <a:ext cx="2971800" cy="2390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2770" y="1196975"/>
            <a:ext cx="2722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课后作业：</a:t>
            </a:r>
            <a:endParaRPr lang="zh-CN" altLang="en-US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03350" y="2637155"/>
            <a:ext cx="71405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1.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美美地书写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问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”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、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有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”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，完成语补剩下的题。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03350" y="3357245"/>
            <a:ext cx="67684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2.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如果你是一颗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         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，你想去哪里，做什么？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可以文字或绘画的方式表达出来。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                  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7" name="图片 -21474826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648" y="2708593"/>
            <a:ext cx="1334135" cy="13341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70670" cy="68522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QQ视频2022112714005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63830" y="-27305"/>
            <a:ext cx="9307830" cy="6510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0"/>
            <a:ext cx="9098915" cy="6824345"/>
          </a:xfrm>
          <a:prstGeom prst="rect">
            <a:avLst/>
          </a:prstGeom>
        </p:spPr>
      </p:pic>
      <p:pic>
        <p:nvPicPr>
          <p:cNvPr id="27649" name="图片 15363" descr="1-16092613195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833" b="12964"/>
          <a:stretch>
            <a:fillRect/>
          </a:stretch>
        </p:blipFill>
        <p:spPr>
          <a:xfrm>
            <a:off x="35560" y="116205"/>
            <a:ext cx="5039995" cy="62630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26440" y="1268730"/>
            <a:ext cx="3994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</a:rPr>
              <a:t>1</a:t>
            </a:r>
            <a:endParaRPr lang="en-US" altLang="zh-CN" sz="32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1515" y="2240915"/>
            <a:ext cx="39878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</a:rPr>
              <a:t>2</a:t>
            </a:r>
            <a:endParaRPr lang="en-US" altLang="zh-CN" sz="32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6440" y="3170555"/>
            <a:ext cx="38608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</a:rPr>
              <a:t>3</a:t>
            </a:r>
            <a:endParaRPr lang="en-US" altLang="zh-CN" sz="32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6440" y="4004945"/>
            <a:ext cx="39878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</a:rPr>
              <a:t>4</a:t>
            </a:r>
            <a:endParaRPr lang="en-US" altLang="zh-CN" sz="32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6440" y="4940935"/>
            <a:ext cx="46926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</a:rPr>
              <a:t>5</a:t>
            </a:r>
            <a:endParaRPr lang="en-US" altLang="zh-CN" sz="32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5645" y="-243840"/>
            <a:ext cx="2971800" cy="23907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72225" y="908685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任务一：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224780" y="2146935"/>
            <a:ext cx="3665855" cy="4373880"/>
            <a:chOff x="8341" y="3381"/>
            <a:chExt cx="5773" cy="6888"/>
          </a:xfrm>
        </p:grpSpPr>
        <p:sp>
          <p:nvSpPr>
            <p:cNvPr id="15366" name="圆角矩形 15365"/>
            <p:cNvSpPr/>
            <p:nvPr/>
          </p:nvSpPr>
          <p:spPr>
            <a:xfrm>
              <a:off x="8614" y="3381"/>
              <a:ext cx="5500" cy="6263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eaLnBrk="0" hangingPunct="0"/>
              <a:endPara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/>
              <a:endPara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/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1.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指读故事：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/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读准字音，读通句子。</a:t>
              </a:r>
              <a:endPara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/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/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2.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圈一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圈：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/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雨点们的旅行路线。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/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/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/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/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/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386" y="3585"/>
              <a:ext cx="785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000">
                  <a:latin typeface="方正舒体" panose="02010601030101010101" charset="-122"/>
                  <a:ea typeface="方正舒体" panose="02010601030101010101" charset="-122"/>
                </a:rPr>
                <a:t>zhǐ</a:t>
              </a:r>
              <a:endParaRPr lang="en-US" altLang="zh-CN" sz="2000">
                <a:latin typeface="方正舒体" panose="02010601030101010101" charset="-122"/>
                <a:ea typeface="方正舒体" panose="0201060103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241" y="5400"/>
              <a:ext cx="1228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000">
                  <a:latin typeface="方正舒体" panose="02010601030101010101" charset="-122"/>
                  <a:ea typeface="方正舒体" panose="02010601030101010101" charset="-122"/>
                </a:rPr>
                <a:t>qu</a:t>
              </a:r>
              <a:r>
                <a:rPr lang="zh-CN" altLang="en-US" sz="2000">
                  <a:latin typeface="方正舒体" panose="02010601030101010101" charset="-122"/>
                  <a:ea typeface="方正舒体" panose="02010601030101010101" charset="-122"/>
                  <a:sym typeface="+mn-ea"/>
                </a:rPr>
                <a:t>ā</a:t>
              </a:r>
              <a:r>
                <a:rPr lang="en-US" altLang="zh-CN" sz="2000">
                  <a:latin typeface="方正舒体" panose="02010601030101010101" charset="-122"/>
                  <a:ea typeface="方正舒体" panose="02010601030101010101" charset="-122"/>
                  <a:sym typeface="+mn-ea"/>
                </a:rPr>
                <a:t>n</a:t>
              </a:r>
              <a:endParaRPr lang="zh-CN" altLang="en-US" sz="2000">
                <a:latin typeface="方正舒体" panose="02010601030101010101" charset="-122"/>
                <a:ea typeface="方正舒体" panose="02010601030101010101" charset="-122"/>
              </a:endParaRPr>
            </a:p>
            <a:p>
              <a:endParaRPr lang="en-US" altLang="zh-CN" sz="2000">
                <a:latin typeface="方正舒体" panose="02010601030101010101" charset="-122"/>
                <a:ea typeface="方正舒体" panose="02010601030101010101" charset="-122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341" y="6437"/>
              <a:ext cx="5662" cy="3832"/>
              <a:chOff x="8674" y="6595"/>
              <a:chExt cx="5329" cy="3674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674" y="6595"/>
                <a:ext cx="5000" cy="3674"/>
              </a:xfrm>
              <a:prstGeom prst="rect">
                <a:avLst/>
              </a:prstGeom>
            </p:spPr>
          </p:pic>
          <p:sp>
            <p:nvSpPr>
              <p:cNvPr id="15" name="云形 14"/>
              <p:cNvSpPr/>
              <p:nvPr/>
            </p:nvSpPr>
            <p:spPr>
              <a:xfrm>
                <a:off x="13097" y="7554"/>
                <a:ext cx="907" cy="567"/>
              </a:xfrm>
              <a:prstGeom prst="cloud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1" lang="en-US" altLang="en-US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7" name="文本框 16"/>
          <p:cNvSpPr txBox="1"/>
          <p:nvPr/>
        </p:nvSpPr>
        <p:spPr>
          <a:xfrm>
            <a:off x="5469890" y="5367655"/>
            <a:ext cx="8058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latin typeface="华文新魏" panose="02010800040101010101" charset="-122"/>
                <a:ea typeface="华文新魏" panose="02010800040101010101" charset="-122"/>
              </a:rPr>
              <a:t>出发地</a:t>
            </a:r>
            <a:endParaRPr lang="zh-CN" altLang="en-US" sz="14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11060" y="5156835"/>
            <a:ext cx="6470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latin typeface="华文新魏" panose="02010800040101010101" charset="-122"/>
                <a:ea typeface="华文新魏" panose="02010800040101010101" charset="-122"/>
              </a:rPr>
              <a:t>经过</a:t>
            </a:r>
            <a:endParaRPr lang="zh-CN" altLang="en-US" sz="14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172450" y="4722495"/>
            <a:ext cx="8801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latin typeface="华文新魏" panose="02010800040101010101" charset="-122"/>
                <a:ea typeface="华文新魏" panose="02010800040101010101" charset="-122"/>
              </a:rPr>
              <a:t>目的地</a:t>
            </a:r>
            <a:endParaRPr lang="zh-CN" altLang="en-US" sz="1400" b="1"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858125" y="1700530"/>
            <a:ext cx="1034344" cy="1259099"/>
            <a:chOff x="11963" y="2544"/>
            <a:chExt cx="1835" cy="2379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DFDFD">
                    <a:alpha val="100000"/>
                  </a:srgbClr>
                </a:clrFrom>
                <a:clrTo>
                  <a:srgbClr val="FDFDFD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963" y="2544"/>
              <a:ext cx="1835" cy="2379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2346" y="2978"/>
              <a:ext cx="1299" cy="1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 b="1">
                  <a:latin typeface="华文楷体" panose="02010600040101010101" charset="-122"/>
                  <a:ea typeface="华文楷体" panose="02010600040101010101" charset="-122"/>
                </a:rPr>
                <a:t>自读</a:t>
              </a:r>
              <a:endParaRPr lang="zh-CN" altLang="en-US" sz="1600" b="1">
                <a:latin typeface="华文楷体" panose="02010600040101010101" charset="-122"/>
                <a:ea typeface="华文楷体" panose="02010600040101010101" charset="-122"/>
              </a:endParaRPr>
            </a:p>
            <a:p>
              <a:r>
                <a:rPr lang="en-US" altLang="zh-CN" sz="1600" b="1">
                  <a:latin typeface="华文楷体" panose="02010600040101010101" charset="-122"/>
                  <a:ea typeface="华文楷体" panose="02010600040101010101" charset="-122"/>
                </a:rPr>
                <a:t> </a:t>
              </a:r>
              <a:r>
                <a:rPr lang="zh-CN" altLang="en-US" sz="1600" b="1">
                  <a:latin typeface="华文楷体" panose="02010600040101010101" charset="-122"/>
                  <a:ea typeface="华文楷体" panose="02010600040101010101" charset="-122"/>
                </a:rPr>
                <a:t>能手</a:t>
              </a:r>
              <a:endParaRPr lang="zh-CN" altLang="en-US" sz="1600" b="1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4" grpId="1"/>
      <p:bldP spid="5" grpId="1"/>
      <p:bldP spid="7" grpId="1"/>
      <p:bldP spid="8" grpId="1"/>
      <p:bldP spid="9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44450"/>
            <a:ext cx="9143365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5147945" y="2811780"/>
            <a:ext cx="1011238" cy="13239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8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彡</a:t>
            </a:r>
            <a:endParaRPr lang="zh-CN" altLang="en-US" sz="8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 descr="$Q13$UO}`Q1$U7YA%X$DK7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45" y="80645"/>
            <a:ext cx="3072130" cy="1979930"/>
          </a:xfrm>
          <a:prstGeom prst="cloud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75" y="161290"/>
            <a:ext cx="3226435" cy="1934845"/>
          </a:xfrm>
          <a:prstGeom prst="cloud">
            <a:avLst/>
          </a:prstGeom>
        </p:spPr>
      </p:pic>
      <p:pic>
        <p:nvPicPr>
          <p:cNvPr id="15" name="图片 14" descr="29945291961453779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652135" y="404495"/>
            <a:ext cx="2829560" cy="1886585"/>
          </a:xfrm>
          <a:prstGeom prst="cloud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763395" y="2348865"/>
            <a:ext cx="1859280" cy="1753870"/>
            <a:chOff x="2777" y="3699"/>
            <a:chExt cx="2928" cy="2762"/>
          </a:xfrm>
        </p:grpSpPr>
        <p:sp>
          <p:nvSpPr>
            <p:cNvPr id="15365" name="Text Box 6"/>
            <p:cNvSpPr txBox="1">
              <a:spLocks noChangeArrowheads="1"/>
            </p:cNvSpPr>
            <p:nvPr/>
          </p:nvSpPr>
          <p:spPr bwMode="auto">
            <a:xfrm>
              <a:off x="4252" y="3699"/>
              <a:ext cx="1288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方正舒体" panose="02010601030101010101" charset="-122"/>
                  <a:ea typeface="方正舒体" panose="02010601030101010101" charset="-122"/>
                  <a:cs typeface="+mn-cs"/>
                  <a:sym typeface="+mn-ea"/>
                </a:rPr>
                <a:t>c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方正舒体" panose="02010601030101010101" charset="-122"/>
                  <a:ea typeface="方正舒体" panose="02010601030101010101" charset="-122"/>
                  <a:cs typeface="+mn-cs"/>
                  <a:sym typeface="+mn-ea"/>
                </a:rPr>
                <a:t>ai</a:t>
              </a:r>
              <a:endParaRPr kumimoji="0" lang="zh-CN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  <a:sym typeface="+mn-ea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2777" y="4719"/>
              <a:ext cx="2928" cy="17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p>
              <a:r>
                <a:rPr lang="zh-CN" altLang="en-US" sz="6600" dirty="0">
                  <a:solidFill>
                    <a:schemeClr val="accent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云彩</a:t>
              </a:r>
              <a:endParaRPr lang="zh-CN" altLang="en-US" sz="6600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5" y="44450"/>
            <a:ext cx="9143365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矩形 8"/>
          <p:cNvSpPr/>
          <p:nvPr/>
        </p:nvSpPr>
        <p:spPr>
          <a:xfrm>
            <a:off x="467360" y="1052830"/>
            <a:ext cx="3535680" cy="193802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/>
            <a:r>
              <a:rPr lang="zh-CN" altLang="en-US" sz="5400" dirty="0">
                <a:solidFill>
                  <a:schemeClr val="tx1"/>
                </a:solidFill>
                <a:latin typeface="方正舒体" panose="02010601030101010101" charset="-122"/>
                <a:ea typeface="方正舒体" panose="02010601030101010101" charset="-122"/>
              </a:rPr>
              <a:t>yǒu</a:t>
            </a:r>
            <a:endParaRPr lang="zh-CN" altLang="en-US" sz="6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sz="6600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有花有草</a:t>
            </a:r>
            <a:endParaRPr lang="zh-CN" altLang="en-US" sz="66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467360" y="3644900"/>
            <a:ext cx="556196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5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méi</a:t>
            </a:r>
            <a:endParaRPr lang="zh-CN" sz="6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sz="660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没有花没有草</a:t>
            </a:r>
            <a:endParaRPr lang="zh-CN" altLang="en-US" sz="660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t="10732" b="17309"/>
          <a:stretch>
            <a:fillRect/>
          </a:stretch>
        </p:blipFill>
        <p:spPr>
          <a:xfrm>
            <a:off x="5723890" y="3860800"/>
            <a:ext cx="2889885" cy="17151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710" y="1340485"/>
            <a:ext cx="2723515" cy="17354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67360" y="1884045"/>
            <a:ext cx="1021080" cy="110680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/>
            <a:r>
              <a:rPr lang="zh-CN" altLang="en-US" sz="6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endParaRPr lang="zh-CN" altLang="en-US" sz="6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67360" y="4436745"/>
            <a:ext cx="144653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sz="6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没</a:t>
            </a:r>
            <a:endParaRPr lang="zh-CN" altLang="en-US" sz="6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3" name="图片 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520000">
            <a:off x="8388350" y="1767205"/>
            <a:ext cx="476250" cy="313055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30" y="-387350"/>
            <a:ext cx="9312910" cy="7477125"/>
          </a:xfrm>
          <a:prstGeom prst="rect">
            <a:avLst/>
          </a:prstGeom>
        </p:spPr>
      </p:pic>
      <p:sp>
        <p:nvSpPr>
          <p:cNvPr id="65" name="TextBox 2"/>
          <p:cNvSpPr txBox="1"/>
          <p:nvPr/>
        </p:nvSpPr>
        <p:spPr>
          <a:xfrm>
            <a:off x="107315" y="4110355"/>
            <a:ext cx="255143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数不清</a:t>
            </a:r>
            <a:endParaRPr lang="zh-CN" altLang="en-US" sz="6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6" name="TextBox 3"/>
          <p:cNvSpPr txBox="1"/>
          <p:nvPr/>
        </p:nvSpPr>
        <p:spPr>
          <a:xfrm>
            <a:off x="116523" y="4132580"/>
            <a:ext cx="1511300" cy="1016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6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</a:t>
            </a:r>
            <a:endParaRPr lang="zh-CN" altLang="en-US" sz="6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7" name="TextBox 4"/>
          <p:cNvSpPr txBox="1"/>
          <p:nvPr/>
        </p:nvSpPr>
        <p:spPr>
          <a:xfrm>
            <a:off x="106998" y="3644583"/>
            <a:ext cx="1406525" cy="7080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dirty="0">
                <a:latin typeface="Times New Roman" panose="02020603050405020304" pitchFamily="18" charset="0"/>
              </a:rPr>
              <a:t>shǔ 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357120" y="4352925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的雨点儿</a:t>
            </a:r>
            <a:endParaRPr lang="zh-CN" altLang="en-US"/>
          </a:p>
        </p:txBody>
      </p:sp>
      <p:sp>
        <p:nvSpPr>
          <p:cNvPr id="74" name="文本框 73"/>
          <p:cNvSpPr txBox="1"/>
          <p:nvPr/>
        </p:nvSpPr>
        <p:spPr>
          <a:xfrm>
            <a:off x="4427855" y="4293235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spcBef>
                <a:spcPct val="50000"/>
              </a:spcBef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66" grpId="0"/>
      <p:bldP spid="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8630" y="-243840"/>
            <a:ext cx="10086975" cy="7505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0" y="775335"/>
            <a:ext cx="2875915" cy="1814195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35560" y="810895"/>
            <a:ext cx="2727325" cy="18389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3079750" y="777240"/>
            <a:ext cx="2885440" cy="18726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组合 19"/>
          <p:cNvGrpSpPr/>
          <p:nvPr/>
        </p:nvGrpSpPr>
        <p:grpSpPr>
          <a:xfrm>
            <a:off x="0" y="2589530"/>
            <a:ext cx="2781935" cy="989965"/>
            <a:chOff x="0" y="4078"/>
            <a:chExt cx="4381" cy="1559"/>
          </a:xfrm>
        </p:grpSpPr>
        <p:sp>
          <p:nvSpPr>
            <p:cNvPr id="19" name="TextBox 2"/>
            <p:cNvSpPr txBox="1"/>
            <p:nvPr/>
          </p:nvSpPr>
          <p:spPr>
            <a:xfrm>
              <a:off x="25" y="4719"/>
              <a:ext cx="4357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3200" dirty="0">
                  <a:latin typeface="楷体" panose="02010609060101010101" pitchFamily="49" charset="-122"/>
                  <a:ea typeface="楷体" panose="02010609060101010101" pitchFamily="49" charset="-122"/>
                </a:rPr>
                <a:t>数不清的</a:t>
              </a:r>
              <a:r>
                <a:rPr lang="zh-CN" altLang="en-US" sz="3200" dirty="0">
                  <a:latin typeface="楷体" panose="02010609060101010101" pitchFamily="49" charset="-122"/>
                  <a:ea typeface="楷体" panose="02010609060101010101" pitchFamily="49" charset="-122"/>
                </a:rPr>
                <a:t>雪花</a:t>
              </a:r>
              <a:endPara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7" name="TextBox 4"/>
            <p:cNvSpPr txBox="1"/>
            <p:nvPr/>
          </p:nvSpPr>
          <p:spPr>
            <a:xfrm>
              <a:off x="0" y="4078"/>
              <a:ext cx="1792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2800" dirty="0">
                  <a:latin typeface="Times New Roman" panose="02020603050405020304" pitchFamily="18" charset="0"/>
                </a:rPr>
                <a:t>shǔ 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131820" y="2589530"/>
            <a:ext cx="2773045" cy="989965"/>
            <a:chOff x="4932" y="4078"/>
            <a:chExt cx="4367" cy="1559"/>
          </a:xfrm>
        </p:grpSpPr>
        <p:sp>
          <p:nvSpPr>
            <p:cNvPr id="18" name="TextBox 2"/>
            <p:cNvSpPr txBox="1"/>
            <p:nvPr/>
          </p:nvSpPr>
          <p:spPr>
            <a:xfrm>
              <a:off x="4943" y="4719"/>
              <a:ext cx="4357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3200" dirty="0">
                  <a:latin typeface="楷体" panose="02010609060101010101" pitchFamily="49" charset="-122"/>
                  <a:ea typeface="楷体" panose="02010609060101010101" pitchFamily="49" charset="-122"/>
                </a:rPr>
                <a:t>数不清的</a:t>
              </a:r>
              <a:r>
                <a:rPr lang="zh-CN" altLang="en-US" sz="3200" dirty="0">
                  <a:latin typeface="楷体" panose="02010609060101010101" pitchFamily="49" charset="-122"/>
                  <a:ea typeface="楷体" panose="02010609060101010101" pitchFamily="49" charset="-122"/>
                </a:rPr>
                <a:t>树叶</a:t>
              </a:r>
              <a:endPara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4932" y="4078"/>
              <a:ext cx="1792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2800" dirty="0">
                  <a:latin typeface="Times New Roman" panose="02020603050405020304" pitchFamily="18" charset="0"/>
                </a:rPr>
                <a:t>shǔ 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282055" y="2589530"/>
            <a:ext cx="2784475" cy="989965"/>
            <a:chOff x="9893" y="4078"/>
            <a:chExt cx="4385" cy="1559"/>
          </a:xfrm>
        </p:grpSpPr>
        <p:sp>
          <p:nvSpPr>
            <p:cNvPr id="65" name="TextBox 2"/>
            <p:cNvSpPr txBox="1"/>
            <p:nvPr/>
          </p:nvSpPr>
          <p:spPr>
            <a:xfrm>
              <a:off x="9922" y="4719"/>
              <a:ext cx="4357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3200" dirty="0">
                  <a:latin typeface="楷体" panose="02010609060101010101" pitchFamily="49" charset="-122"/>
                  <a:ea typeface="楷体" panose="02010609060101010101" pitchFamily="49" charset="-122"/>
                </a:rPr>
                <a:t>数不清的小草</a:t>
              </a:r>
              <a:endPara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2" name="TextBox 4"/>
            <p:cNvSpPr txBox="1"/>
            <p:nvPr/>
          </p:nvSpPr>
          <p:spPr>
            <a:xfrm>
              <a:off x="9893" y="4078"/>
              <a:ext cx="1792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2800" dirty="0">
                  <a:latin typeface="Times New Roman" panose="02020603050405020304" pitchFamily="18" charset="0"/>
                </a:rPr>
                <a:t>shǔ 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15595"/>
            <a:ext cx="9125585" cy="75057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8028184" y="5444936"/>
            <a:ext cx="1114916" cy="1429887"/>
            <a:chOff x="14307" y="7024"/>
            <a:chExt cx="2269" cy="284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DFDFD">
                    <a:alpha val="100000"/>
                  </a:srgbClr>
                </a:clrFrom>
                <a:clrTo>
                  <a:srgbClr val="FDFDFD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07" y="7024"/>
              <a:ext cx="2269" cy="2849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4747" y="7454"/>
              <a:ext cx="1530" cy="1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800" b="1">
                  <a:solidFill>
                    <a:schemeClr val="accent2"/>
                  </a:solidFill>
                  <a:latin typeface="华文楷体" panose="02010600040101010101" charset="-122"/>
                  <a:ea typeface="华文楷体" panose="02010600040101010101" charset="-122"/>
                </a:rPr>
                <a:t>表达</a:t>
              </a:r>
              <a:r>
                <a:rPr lang="en-US" altLang="zh-CN" sz="1800" b="1">
                  <a:solidFill>
                    <a:schemeClr val="accent2"/>
                  </a:solidFill>
                  <a:latin typeface="华文楷体" panose="02010600040101010101" charset="-122"/>
                  <a:ea typeface="华文楷体" panose="02010600040101010101" charset="-122"/>
                </a:rPr>
                <a:t> </a:t>
              </a:r>
              <a:r>
                <a:rPr lang="zh-CN" altLang="en-US" sz="1800" b="1">
                  <a:solidFill>
                    <a:schemeClr val="accent2"/>
                  </a:solidFill>
                  <a:latin typeface="华文楷体" panose="02010600040101010101" charset="-122"/>
                  <a:ea typeface="华文楷体" panose="02010600040101010101" charset="-122"/>
                </a:rPr>
                <a:t>能手</a:t>
              </a:r>
              <a:endParaRPr lang="zh-CN" altLang="en-US" sz="1800" b="1">
                <a:solidFill>
                  <a:schemeClr val="accent2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" y="4653280"/>
            <a:ext cx="2084070" cy="1315085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" y="3140710"/>
            <a:ext cx="2133600" cy="1445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179705" y="1643380"/>
            <a:ext cx="2094865" cy="1359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" name="TextBox 2"/>
          <p:cNvSpPr txBox="1"/>
          <p:nvPr/>
        </p:nvSpPr>
        <p:spPr>
          <a:xfrm>
            <a:off x="2335530" y="4866640"/>
            <a:ext cx="72123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数不清的小草，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从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_______________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2335530" y="2277110"/>
            <a:ext cx="65608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数不清的树叶，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_______________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2339975" y="3500755"/>
            <a:ext cx="73609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数不清的雪花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从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_______________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605" y="621030"/>
            <a:ext cx="255143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4400" dirty="0">
                <a:latin typeface="楷体" panose="02010609060101010101" pitchFamily="49" charset="-122"/>
                <a:ea typeface="楷体" panose="02010609060101010101" pitchFamily="49" charset="-122"/>
              </a:rPr>
              <a:t>数不清</a:t>
            </a:r>
            <a:endParaRPr lang="zh-CN" altLang="en-US" sz="4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7" name="TextBox 4"/>
          <p:cNvSpPr txBox="1"/>
          <p:nvPr/>
        </p:nvSpPr>
        <p:spPr>
          <a:xfrm>
            <a:off x="395288" y="116523"/>
            <a:ext cx="1406525" cy="7080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dirty="0">
                <a:latin typeface="Times New Roman" panose="02020603050405020304" pitchFamily="18" charset="0"/>
              </a:rPr>
              <a:t>shǔ 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051685" y="621030"/>
            <a:ext cx="24180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的雨点儿</a:t>
            </a:r>
            <a:endParaRPr lang="zh-CN" altLang="en-US" sz="4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4356100" y="621030"/>
            <a:ext cx="5516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从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云彩里飘落下来。  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4" grpId="1"/>
      <p:bldP spid="18" grpId="0"/>
      <p:bldP spid="19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9143365" cy="6858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6" name="组合 15"/>
          <p:cNvGrpSpPr/>
          <p:nvPr/>
        </p:nvGrpSpPr>
        <p:grpSpPr>
          <a:xfrm>
            <a:off x="323215" y="2276475"/>
            <a:ext cx="8153400" cy="2600960"/>
            <a:chOff x="708" y="2032"/>
            <a:chExt cx="12840" cy="4096"/>
          </a:xfrm>
        </p:grpSpPr>
        <p:sp>
          <p:nvSpPr>
            <p:cNvPr id="15363" name="Text Box 4"/>
            <p:cNvSpPr txBox="1"/>
            <p:nvPr/>
          </p:nvSpPr>
          <p:spPr>
            <a:xfrm>
              <a:off x="708" y="2713"/>
              <a:ext cx="12840" cy="3415"/>
            </a:xfrm>
            <a:prstGeom prst="rect">
              <a:avLst/>
            </a:prstGeom>
            <a:noFill/>
            <a:ln w="9525" cap="flat" cmpd="sng">
              <a:solidFill>
                <a:srgbClr val="92D050"/>
              </a:solidFill>
              <a:prstDash val="solid"/>
              <a:miter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92D050">
                      <a:alpha val="34901"/>
                    </a:srgbClr>
                  </a:solidFill>
                </a14:hiddenFill>
              </a:ext>
            </a:extLst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5400" dirty="0">
                  <a:solidFill>
                    <a:srgbClr val="9900CC"/>
                  </a:solidFill>
                  <a:latin typeface="Times New Roman" panose="02020603050405020304" pitchFamily="18" charset="0"/>
                  <a:ea typeface="仿宋_GB2312" pitchFamily="49" charset="-122"/>
                </a:rPr>
                <a:t>        </a:t>
              </a:r>
              <a:r>
                <a:rPr lang="zh-CN" altLang="en-US" sz="5400" dirty="0">
                  <a:latin typeface="楷体" panose="02010609060101010101" pitchFamily="49" charset="-122"/>
                  <a:ea typeface="楷体" panose="02010609060101010101" pitchFamily="49" charset="-122"/>
                </a:rPr>
                <a:t>数不清的雨点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儿</a:t>
              </a:r>
              <a:r>
                <a:rPr lang="zh-CN" altLang="en-US" sz="5400" dirty="0">
                  <a:latin typeface="楷体" panose="02010609060101010101" pitchFamily="49" charset="-122"/>
                  <a:ea typeface="楷体" panose="02010609060101010101" pitchFamily="49" charset="-122"/>
                </a:rPr>
                <a:t>，从</a:t>
              </a:r>
              <a:endPara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5400" dirty="0">
                  <a:latin typeface="楷体" panose="02010609060101010101" pitchFamily="49" charset="-122"/>
                  <a:ea typeface="楷体" panose="02010609060101010101" pitchFamily="49" charset="-122"/>
                </a:rPr>
                <a:t>云彩里</a:t>
              </a:r>
              <a:r>
                <a:rPr lang="en-US" altLang="zh-CN" sz="54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/</a:t>
              </a:r>
              <a:r>
                <a:rPr lang="zh-CN" altLang="en-US" sz="5400" dirty="0">
                  <a:latin typeface="楷体" panose="02010609060101010101" pitchFamily="49" charset="-122"/>
                  <a:ea typeface="楷体" panose="02010609060101010101" pitchFamily="49" charset="-122"/>
                </a:rPr>
                <a:t>飘落下来。  </a:t>
              </a:r>
              <a:endPara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365" name="Text Box 6"/>
            <p:cNvSpPr txBox="1">
              <a:spLocks noChangeArrowheads="1"/>
            </p:cNvSpPr>
            <p:nvPr/>
          </p:nvSpPr>
          <p:spPr bwMode="auto">
            <a:xfrm>
              <a:off x="1842" y="3984"/>
              <a:ext cx="1288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方正舒体" panose="02010601030101010101" charset="-122"/>
                  <a:ea typeface="方正舒体" panose="02010601030101010101" charset="-122"/>
                  <a:cs typeface="+mn-cs"/>
                  <a:sym typeface="+mn-ea"/>
                </a:rPr>
                <a:t>c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方正舒体" panose="02010601030101010101" charset="-122"/>
                  <a:ea typeface="方正舒体" panose="02010601030101010101" charset="-122"/>
                  <a:cs typeface="+mn-cs"/>
                  <a:sym typeface="+mn-ea"/>
                </a:rPr>
                <a:t>ai</a:t>
              </a:r>
              <a:endParaRPr kumimoji="0" lang="zh-CN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  <a:sym typeface="+mn-ea"/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564" y="4129"/>
              <a:ext cx="2185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方正舒体" panose="02010601030101010101" charset="-122"/>
                  <a:ea typeface="方正舒体" panose="02010601030101010101" charset="-122"/>
                  <a:cs typeface="+mn-cs"/>
                  <a:sym typeface="+mn-ea"/>
                </a:rPr>
                <a:t>piāo luò</a:t>
              </a:r>
              <a:endParaRPr kumimoji="0" lang="en-US" altLang="zh-CN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  <a:sym typeface="+mn-ea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976" y="2032"/>
              <a:ext cx="120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方正舒体" panose="02010601030101010101" charset="-122"/>
                  <a:ea typeface="方正舒体" panose="02010601030101010101" charset="-122"/>
                  <a:cs typeface="+mn-cs"/>
                  <a:sym typeface="+mn-ea"/>
                </a:rPr>
                <a:t>shǔ</a:t>
              </a:r>
              <a:endPara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  <a:sym typeface="+mn-ea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5131" y="2032"/>
              <a:ext cx="137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方正舒体" panose="02010601030101010101" charset="-122"/>
                  <a:ea typeface="方正舒体" panose="02010601030101010101" charset="-122"/>
                  <a:cs typeface="+mn-cs"/>
                  <a:sym typeface="+mn-ea"/>
                </a:rPr>
                <a:t>qīng</a:t>
              </a:r>
              <a:endPara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方正舒体" panose="02010601030101010101" charset="-122"/>
                <a:ea typeface="方正舒体" panose="02010601030101010101" charset="-122"/>
                <a:cs typeface="+mn-cs"/>
                <a:sym typeface="+mn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23215" y="3955098"/>
            <a:ext cx="1570038" cy="9223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5400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云彩</a:t>
            </a:r>
            <a:endParaRPr lang="zh-CN" altLang="en-US" sz="54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005*4803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KSO_WM_UNIT_PLACING_PICTURE_USER_VIEWPORT" val="{&quot;height&quot;:2424,&quot;width&quot;:3798}"/>
</p:tagLst>
</file>

<file path=ppt/tags/tag11.xml><?xml version="1.0" encoding="utf-8"?>
<p:tagLst xmlns:p="http://schemas.openxmlformats.org/presentationml/2006/main">
  <p:tag name="KSO_WM_UNIT_PLACING_PICTURE_USER_VIEWPORT" val="{&quot;height&quot;:3765,&quot;width&quot;:4680}"/>
</p:tagLst>
</file>

<file path=ppt/tags/tag12.xml><?xml version="1.0" encoding="utf-8"?>
<p:tagLst xmlns:p="http://schemas.openxmlformats.org/presentationml/2006/main">
  <p:tag name="KSO_WPP_MARK_KEY" val="4552cbcb-2764-4e61-b265-2608e19b4376"/>
  <p:tag name="COMMONDATA" val="eyJoZGlkIjoiNDM1OWE4N2IyYmYyNjVjM2E3NzZkZGViM2RlZmY3YjYifQ==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8725}"/>
</p:tagLst>
</file>

<file path=ppt/tags/tag3.xml><?xml version="1.0" encoding="utf-8"?>
<p:tagLst xmlns:p="http://schemas.openxmlformats.org/presentationml/2006/main">
  <p:tag name="KSO_WM_UNIT_PLACING_PICTURE_USER_VIEWPORT" val="{&quot;height&quot;:3765,&quot;width&quot;:4680}"/>
</p:tagLst>
</file>

<file path=ppt/tags/tag4.xml><?xml version="1.0" encoding="utf-8"?>
<p:tagLst xmlns:p="http://schemas.openxmlformats.org/presentationml/2006/main">
  <p:tag name="KSO_WM_UNIT_PLACING_PICTURE_USER_VIEWPORT" val="{&quot;height&quot;:2804,&quot;width&quot;:4205}"/>
</p:tagLst>
</file>

<file path=ppt/tags/tag5.xml><?xml version="1.0" encoding="utf-8"?>
<p:tagLst xmlns:p="http://schemas.openxmlformats.org/presentationml/2006/main">
  <p:tag name="KSO_WM_UNIT_PLACING_PICTURE_USER_VIEWPORT" val="{&quot;height&quot;:10800,&quot;width&quot;:14399}"/>
</p:tagLst>
</file>

<file path=ppt/tags/tag6.xml><?xml version="1.0" encoding="utf-8"?>
<p:tagLst xmlns:p="http://schemas.openxmlformats.org/presentationml/2006/main">
  <p:tag name="KSO_WM_UNIT_PLACING_PICTURE_USER_VIEWPORT" val="{&quot;height&quot;:10801,&quot;width&quot;:14441}"/>
</p:tagLst>
</file>

<file path=ppt/tags/tag7.xml><?xml version="1.0" encoding="utf-8"?>
<p:tagLst xmlns:p="http://schemas.openxmlformats.org/presentationml/2006/main">
  <p:tag name="KSO_WM_UNIT_PLACING_PICTURE_USER_VIEWPORT" val="{&quot;height&quot;:2910,&quot;width&quot;:12705}"/>
</p:tagLst>
</file>

<file path=ppt/tags/tag8.xml><?xml version="1.0" encoding="utf-8"?>
<p:tagLst xmlns:p="http://schemas.openxmlformats.org/presentationml/2006/main">
  <p:tag name="KSO_WM_UNIT_PLACING_PICTURE_USER_VIEWPORT" val="{&quot;height&quot;:2910,&quot;width&quot;:12705}"/>
</p:tagLst>
</file>

<file path=ppt/tags/tag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876*3726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1233</Words>
  <Application>WPS 演示</Application>
  <PresentationFormat/>
  <Paragraphs>215</Paragraphs>
  <Slides>19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Arial</vt:lpstr>
      <vt:lpstr>宋体</vt:lpstr>
      <vt:lpstr>Wingdings</vt:lpstr>
      <vt:lpstr>Times New Roman</vt:lpstr>
      <vt:lpstr>楷体</vt:lpstr>
      <vt:lpstr>微软雅黑</vt:lpstr>
      <vt:lpstr>黑体</vt:lpstr>
      <vt:lpstr>方正舒体</vt:lpstr>
      <vt:lpstr>华文新魏</vt:lpstr>
      <vt:lpstr>华文楷体</vt:lpstr>
      <vt:lpstr>仿宋_GB2312</vt:lpstr>
      <vt:lpstr>仿宋</vt:lpstr>
      <vt:lpstr>Arial Unicode MS</vt:lpstr>
      <vt:lpstr>Calibri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hanyan</dc:creator>
  <cp:lastModifiedBy>最假的贝天</cp:lastModifiedBy>
  <cp:revision>214</cp:revision>
  <dcterms:created xsi:type="dcterms:W3CDTF">2016-11-23T07:50:00Z</dcterms:created>
  <dcterms:modified xsi:type="dcterms:W3CDTF">2022-12-19T12:47:23Z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60A8BB512110485B96475B183C985624</vt:lpwstr>
  </property>
</Properties>
</file>