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9"/>
  </p:handoutMasterIdLst>
  <p:sldIdLst>
    <p:sldId id="258" r:id="rId3"/>
    <p:sldId id="260" r:id="rId4"/>
    <p:sldId id="263" r:id="rId5"/>
    <p:sldId id="294" r:id="rId6"/>
    <p:sldId id="295" r:id="rId7"/>
    <p:sldId id="296" r:id="rId8"/>
    <p:sldId id="307" r:id="rId10"/>
    <p:sldId id="298" r:id="rId11"/>
    <p:sldId id="299" r:id="rId12"/>
    <p:sldId id="311" r:id="rId13"/>
    <p:sldId id="301" r:id="rId14"/>
    <p:sldId id="316" r:id="rId15"/>
    <p:sldId id="302" r:id="rId16"/>
    <p:sldId id="309" r:id="rId17"/>
    <p:sldId id="310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9BC6"/>
    <a:srgbClr val="8CB0D2"/>
    <a:srgbClr val="D2E5C3"/>
    <a:srgbClr val="FCD8B8"/>
    <a:srgbClr val="AFF0EF"/>
    <a:srgbClr val="C7D5EE"/>
    <a:srgbClr val="91D5C7"/>
    <a:srgbClr val="6AD7EA"/>
    <a:srgbClr val="F8E0A6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1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73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片 15" descr="LOGO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9055" y="134620"/>
            <a:ext cx="4197985" cy="7810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image" Target="../media/image27.jpeg"/><Relationship Id="rId7" Type="http://schemas.openxmlformats.org/officeDocument/2006/relationships/image" Target="../media/image26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tags" Target="../tags/tag72.xml"/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9.jpeg"/><Relationship Id="rId1" Type="http://schemas.openxmlformats.org/officeDocument/2006/relationships/tags" Target="../tags/tag71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.xml"/><Relationship Id="rId8" Type="http://schemas.openxmlformats.org/officeDocument/2006/relationships/tags" Target="../tags/tag1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4" Type="http://schemas.openxmlformats.org/officeDocument/2006/relationships/slideLayout" Target="../slideLayouts/slideLayout1.xml"/><Relationship Id="rId23" Type="http://schemas.openxmlformats.org/officeDocument/2006/relationships/tags" Target="../tags/tag16.xml"/><Relationship Id="rId22" Type="http://schemas.openxmlformats.org/officeDocument/2006/relationships/tags" Target="../tags/tag15.xml"/><Relationship Id="rId21" Type="http://schemas.openxmlformats.org/officeDocument/2006/relationships/tags" Target="../tags/tag14.xml"/><Relationship Id="rId20" Type="http://schemas.openxmlformats.org/officeDocument/2006/relationships/tags" Target="../tags/tag13.xml"/><Relationship Id="rId2" Type="http://schemas.openxmlformats.org/officeDocument/2006/relationships/image" Target="../media/image3.png"/><Relationship Id="rId19" Type="http://schemas.openxmlformats.org/officeDocument/2006/relationships/tags" Target="../tags/tag12.xml"/><Relationship Id="rId18" Type="http://schemas.openxmlformats.org/officeDocument/2006/relationships/tags" Target="../tags/tag11.xml"/><Relationship Id="rId17" Type="http://schemas.openxmlformats.org/officeDocument/2006/relationships/tags" Target="../tags/tag10.xml"/><Relationship Id="rId16" Type="http://schemas.openxmlformats.org/officeDocument/2006/relationships/tags" Target="../tags/tag9.xml"/><Relationship Id="rId15" Type="http://schemas.openxmlformats.org/officeDocument/2006/relationships/tags" Target="../tags/tag8.xml"/><Relationship Id="rId14" Type="http://schemas.openxmlformats.org/officeDocument/2006/relationships/tags" Target="../tags/tag7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tags" Target="../tags/tag4.xml"/><Relationship Id="rId10" Type="http://schemas.openxmlformats.org/officeDocument/2006/relationships/tags" Target="../tags/tag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1" Type="http://schemas.openxmlformats.org/officeDocument/2006/relationships/notesSlide" Target="../notesSlides/notesSlide2.xml"/><Relationship Id="rId40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39" Type="http://schemas.openxmlformats.org/officeDocument/2006/relationships/image" Target="../media/image4.png"/><Relationship Id="rId38" Type="http://schemas.openxmlformats.org/officeDocument/2006/relationships/tags" Target="../tags/tag52.xml"/><Relationship Id="rId37" Type="http://schemas.openxmlformats.org/officeDocument/2006/relationships/tags" Target="../tags/tag51.xml"/><Relationship Id="rId36" Type="http://schemas.openxmlformats.org/officeDocument/2006/relationships/tags" Target="../tags/tag50.xml"/><Relationship Id="rId35" Type="http://schemas.openxmlformats.org/officeDocument/2006/relationships/tags" Target="../tags/tag49.xml"/><Relationship Id="rId34" Type="http://schemas.openxmlformats.org/officeDocument/2006/relationships/tags" Target="../tags/tag48.xml"/><Relationship Id="rId33" Type="http://schemas.openxmlformats.org/officeDocument/2006/relationships/tags" Target="../tags/tag47.xml"/><Relationship Id="rId32" Type="http://schemas.openxmlformats.org/officeDocument/2006/relationships/tags" Target="../tags/tag46.xml"/><Relationship Id="rId31" Type="http://schemas.openxmlformats.org/officeDocument/2006/relationships/tags" Target="../tags/tag45.xml"/><Relationship Id="rId30" Type="http://schemas.openxmlformats.org/officeDocument/2006/relationships/tags" Target="../tags/tag44.xml"/><Relationship Id="rId3" Type="http://schemas.openxmlformats.org/officeDocument/2006/relationships/tags" Target="../tags/tag20.xml"/><Relationship Id="rId29" Type="http://schemas.openxmlformats.org/officeDocument/2006/relationships/tags" Target="../tags/tag43.xml"/><Relationship Id="rId28" Type="http://schemas.openxmlformats.org/officeDocument/2006/relationships/tags" Target="../tags/tag42.xml"/><Relationship Id="rId27" Type="http://schemas.openxmlformats.org/officeDocument/2006/relationships/tags" Target="../tags/tag41.xml"/><Relationship Id="rId26" Type="http://schemas.openxmlformats.org/officeDocument/2006/relationships/tags" Target="../tags/tag40.xml"/><Relationship Id="rId25" Type="http://schemas.openxmlformats.org/officeDocument/2006/relationships/tags" Target="../tags/tag39.xml"/><Relationship Id="rId24" Type="http://schemas.openxmlformats.org/officeDocument/2006/relationships/tags" Target="../tags/tag38.xml"/><Relationship Id="rId23" Type="http://schemas.openxmlformats.org/officeDocument/2006/relationships/tags" Target="../tags/tag37.xml"/><Relationship Id="rId22" Type="http://schemas.openxmlformats.org/officeDocument/2006/relationships/tags" Target="../tags/tag36.xml"/><Relationship Id="rId21" Type="http://schemas.openxmlformats.org/officeDocument/2006/relationships/tags" Target="../tags/tag35.xml"/><Relationship Id="rId20" Type="http://schemas.openxmlformats.org/officeDocument/2006/relationships/tags" Target="../tags/tag34.xml"/><Relationship Id="rId2" Type="http://schemas.openxmlformats.org/officeDocument/2006/relationships/tags" Target="../tags/tag19.xml"/><Relationship Id="rId19" Type="http://schemas.openxmlformats.org/officeDocument/2006/relationships/tags" Target="../tags/tag33.xml"/><Relationship Id="rId18" Type="http://schemas.openxmlformats.org/officeDocument/2006/relationships/image" Target="../media/image19.png"/><Relationship Id="rId17" Type="http://schemas.openxmlformats.org/officeDocument/2006/relationships/tags" Target="../tags/tag32.xml"/><Relationship Id="rId16" Type="http://schemas.openxmlformats.org/officeDocument/2006/relationships/tags" Target="../tags/tag31.xml"/><Relationship Id="rId15" Type="http://schemas.openxmlformats.org/officeDocument/2006/relationships/tags" Target="../tags/tag30.xml"/><Relationship Id="rId14" Type="http://schemas.openxmlformats.org/officeDocument/2006/relationships/image" Target="../media/image18.png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image" Target="../media/image17.png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image" Target="../media/image4.png"/><Relationship Id="rId1" Type="http://schemas.openxmlformats.org/officeDocument/2006/relationships/tags" Target="../tags/tag5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清明44455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" y="15875"/>
            <a:ext cx="12172315" cy="5418455"/>
          </a:xfrm>
          <a:prstGeom prst="rect">
            <a:avLst/>
          </a:prstGeom>
        </p:spPr>
      </p:pic>
      <p:pic>
        <p:nvPicPr>
          <p:cNvPr id="4" name="图片 3" descr="清明-1456666"/>
          <p:cNvPicPr>
            <a:picLocks noChangeAspect="1"/>
          </p:cNvPicPr>
          <p:nvPr/>
        </p:nvPicPr>
        <p:blipFill>
          <a:blip r:embed="rId2"/>
          <a:srcRect t="18530" b="14058"/>
          <a:stretch>
            <a:fillRect/>
          </a:stretch>
        </p:blipFill>
        <p:spPr>
          <a:xfrm>
            <a:off x="635" y="4187825"/>
            <a:ext cx="12202160" cy="2670175"/>
          </a:xfrm>
          <a:prstGeom prst="rect">
            <a:avLst/>
          </a:prstGeom>
        </p:spPr>
      </p:pic>
      <p:pic>
        <p:nvPicPr>
          <p:cNvPr id="5" name="图片 4" descr="高考-444455564"/>
          <p:cNvPicPr>
            <a:picLocks noChangeAspect="1"/>
          </p:cNvPicPr>
          <p:nvPr/>
        </p:nvPicPr>
        <p:blipFill>
          <a:blip r:embed="rId3"/>
          <a:srcRect l="48466"/>
          <a:stretch>
            <a:fillRect/>
          </a:stretch>
        </p:blipFill>
        <p:spPr>
          <a:xfrm>
            <a:off x="8473440" y="3270250"/>
            <a:ext cx="3698875" cy="3587750"/>
          </a:xfrm>
          <a:prstGeom prst="rect">
            <a:avLst/>
          </a:prstGeom>
        </p:spPr>
      </p:pic>
      <p:pic>
        <p:nvPicPr>
          <p:cNvPr id="2" name="图片 1" descr="清明-144556"/>
          <p:cNvPicPr>
            <a:picLocks noChangeAspect="1"/>
          </p:cNvPicPr>
          <p:nvPr/>
        </p:nvPicPr>
        <p:blipFill>
          <a:blip r:embed="rId4"/>
          <a:srcRect l="8681" t="64191" r="74792" b="14058"/>
          <a:stretch>
            <a:fillRect/>
          </a:stretch>
        </p:blipFill>
        <p:spPr>
          <a:xfrm>
            <a:off x="245110" y="5023485"/>
            <a:ext cx="2280285" cy="1499870"/>
          </a:xfrm>
          <a:prstGeom prst="rect">
            <a:avLst/>
          </a:prstGeom>
        </p:spPr>
      </p:pic>
      <p:pic>
        <p:nvPicPr>
          <p:cNvPr id="3" name="图片 2" descr="清明-4325345341"/>
          <p:cNvPicPr>
            <a:picLocks noChangeAspect="1"/>
          </p:cNvPicPr>
          <p:nvPr/>
        </p:nvPicPr>
        <p:blipFill>
          <a:blip r:embed="rId5"/>
          <a:srcRect l="44564" t="45661" r="34912" b="27308"/>
          <a:stretch>
            <a:fillRect/>
          </a:stretch>
        </p:blipFill>
        <p:spPr>
          <a:xfrm>
            <a:off x="9336405" y="139065"/>
            <a:ext cx="2449830" cy="1612900"/>
          </a:xfrm>
          <a:prstGeom prst="rect">
            <a:avLst/>
          </a:prstGeom>
        </p:spPr>
      </p:pic>
      <p:pic>
        <p:nvPicPr>
          <p:cNvPr id="9" name="图片 8" descr="清明-54664561"/>
          <p:cNvPicPr>
            <a:picLocks noChangeAspect="1"/>
          </p:cNvPicPr>
          <p:nvPr/>
        </p:nvPicPr>
        <p:blipFill>
          <a:blip r:embed="rId6"/>
          <a:srcRect l="5366" t="46621" r="84937" b="39421"/>
          <a:stretch>
            <a:fillRect/>
          </a:stretch>
        </p:blipFill>
        <p:spPr>
          <a:xfrm>
            <a:off x="1634490" y="3270250"/>
            <a:ext cx="1275080" cy="917575"/>
          </a:xfrm>
          <a:prstGeom prst="rect">
            <a:avLst/>
          </a:prstGeom>
        </p:spPr>
      </p:pic>
      <p:pic>
        <p:nvPicPr>
          <p:cNvPr id="10" name="图片 9" descr="清明-1546456456"/>
          <p:cNvPicPr>
            <a:picLocks noChangeAspect="1"/>
          </p:cNvPicPr>
          <p:nvPr/>
        </p:nvPicPr>
        <p:blipFill>
          <a:blip r:embed="rId7"/>
          <a:srcRect t="55400" r="84552" b="31603"/>
          <a:stretch>
            <a:fillRect/>
          </a:stretch>
        </p:blipFill>
        <p:spPr>
          <a:xfrm>
            <a:off x="59055" y="3270250"/>
            <a:ext cx="1828165" cy="768985"/>
          </a:xfrm>
          <a:prstGeom prst="rect">
            <a:avLst/>
          </a:prstGeom>
        </p:spPr>
      </p:pic>
      <p:sp>
        <p:nvSpPr>
          <p:cNvPr id="15" name="Text Box 144"/>
          <p:cNvSpPr txBox="1">
            <a:spLocks noChangeArrowheads="1"/>
          </p:cNvSpPr>
          <p:nvPr/>
        </p:nvSpPr>
        <p:spPr bwMode="ltGray">
          <a:xfrm>
            <a:off x="493884" y="2072005"/>
            <a:ext cx="11204232" cy="192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40" tIns="40820" rIns="81640" bIns="40820">
            <a:spAutoFit/>
            <a:scene3d>
              <a:camera prst="orthographicFront"/>
              <a:lightRig rig="threePt" dir="t"/>
            </a:scene3d>
          </a:bodyPr>
          <a:lstStyle>
            <a:lvl1pPr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428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195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91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63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5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07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4800" b="1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rgbClr val="828282"/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+mn-ea"/>
              </a:rPr>
              <a:t>打造“深度时刻”：助力课堂高品质学习</a:t>
            </a:r>
            <a:endParaRPr lang="zh-CN" altLang="en-US" sz="4800" b="1" baseline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rgbClr val="828282"/>
                </a:outerShdw>
              </a:effectLst>
              <a:latin typeface="方正小标宋简体" panose="03000509000000000000" charset="-122"/>
              <a:ea typeface="方正小标宋简体" panose="03000509000000000000" charset="-122"/>
              <a:cs typeface="方正小标宋简体" panose="03000509000000000000" charset="-122"/>
              <a:sym typeface="+mn-ea"/>
            </a:endParaRPr>
          </a:p>
          <a:p>
            <a:pPr algn="ctr"/>
            <a:endParaRPr lang="en-US" altLang="zh-CN" sz="3600" b="1" baseline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rgbClr val="828282"/>
                </a:outerShdw>
              </a:effectLst>
              <a:latin typeface="方正小标宋简体" panose="03000509000000000000" charset="-122"/>
              <a:ea typeface="方正小标宋简体" panose="03000509000000000000" charset="-122"/>
              <a:cs typeface="方正小标宋简体" panose="03000509000000000000" charset="-122"/>
              <a:sym typeface="+mn-ea"/>
            </a:endParaRPr>
          </a:p>
          <a:p>
            <a:pPr algn="ctr"/>
            <a:r>
              <a:rPr lang="en-US" altLang="zh-CN" sz="3600" b="1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rgbClr val="828282"/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+mn-ea"/>
              </a:rPr>
              <a:t>——</a:t>
            </a:r>
            <a:r>
              <a:rPr lang="zh-CN" altLang="en-US" sz="3600" b="1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rgbClr val="828282"/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+mn-ea"/>
              </a:rPr>
              <a:t>常州市前瞻性教育改革项目阶段报告</a:t>
            </a:r>
            <a:endParaRPr lang="zh-CN" altLang="en-US" sz="3600" b="1" baseline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rgbClr val="828282"/>
                </a:outerShdw>
              </a:effectLst>
              <a:latin typeface="方正小标宋简体" panose="03000509000000000000" charset="-122"/>
              <a:ea typeface="方正小标宋简体" panose="03000509000000000000" charset="-122"/>
              <a:cs typeface="方正小标宋简体" panose="03000509000000000000" charset="-122"/>
              <a:sym typeface="+mn-ea"/>
            </a:endParaRPr>
          </a:p>
        </p:txBody>
      </p:sp>
      <p:sp>
        <p:nvSpPr>
          <p:cNvPr id="29" name="Text Box 144"/>
          <p:cNvSpPr txBox="1">
            <a:spLocks noChangeArrowheads="1"/>
          </p:cNvSpPr>
          <p:nvPr/>
        </p:nvSpPr>
        <p:spPr bwMode="ltGray">
          <a:xfrm>
            <a:off x="3275807" y="4075202"/>
            <a:ext cx="5640387" cy="128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40" tIns="40820" rIns="81640" bIns="40820">
            <a:spAutoFit/>
          </a:bodyPr>
          <a:lstStyle>
            <a:lvl1pPr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428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195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91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63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5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07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zh-CN" altLang="en-US" sz="2800" dirty="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+mn-ea"/>
              </a:rPr>
              <a:t>常州市新北区薛家实验小学</a:t>
            </a:r>
            <a:endParaRPr lang="zh-CN" altLang="en-US" sz="2800" dirty="0"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小标宋简体" panose="03000509000000000000" charset="-122"/>
              <a:ea typeface="方正小标宋简体" panose="03000509000000000000" charset="-122"/>
              <a:cs typeface="方正小标宋简体" panose="03000509000000000000" charset="-122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+mn-ea"/>
              </a:rPr>
              <a:t>2022.6</a:t>
            </a:r>
            <a:endParaRPr lang="en-US" altLang="zh-CN" sz="2800" baseline="0" dirty="0" smtClean="0"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小标宋简体" panose="03000509000000000000" charset="-122"/>
              <a:ea typeface="方正小标宋简体" panose="03000509000000000000" charset="-122"/>
              <a:cs typeface="方正小标宋简体" panose="03000509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 descr="高考-444455564"/>
          <p:cNvPicPr>
            <a:picLocks noChangeAspect="1"/>
          </p:cNvPicPr>
          <p:nvPr/>
        </p:nvPicPr>
        <p:blipFill>
          <a:blip r:embed="rId1"/>
          <a:srcRect l="48466"/>
          <a:stretch>
            <a:fillRect/>
          </a:stretch>
        </p:blipFill>
        <p:spPr>
          <a:xfrm>
            <a:off x="10210165" y="4954905"/>
            <a:ext cx="1962150" cy="1903095"/>
          </a:xfrm>
          <a:prstGeom prst="rect">
            <a:avLst/>
          </a:prstGeom>
        </p:spPr>
      </p:pic>
      <p:sp>
        <p:nvSpPr>
          <p:cNvPr id="45" name="文本框 13"/>
          <p:cNvSpPr txBox="1"/>
          <p:nvPr/>
        </p:nvSpPr>
        <p:spPr>
          <a:xfrm>
            <a:off x="1446530" y="1291590"/>
            <a:ext cx="666686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行动与收获</a:t>
            </a:r>
            <a:r>
              <a:rPr lang="en-US" altLang="zh-CN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聚焦课堂，探究生成策略</a:t>
            </a:r>
            <a:endParaRPr lang="zh-CN" altLang="en-US" sz="2400" b="1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280474" y="1187450"/>
            <a:ext cx="1198811" cy="714375"/>
            <a:chOff x="8921" y="3458"/>
            <a:chExt cx="1888" cy="1125"/>
          </a:xfrm>
        </p:grpSpPr>
        <p:sp>
          <p:nvSpPr>
            <p:cNvPr id="47" name="五边形 46"/>
            <p:cNvSpPr/>
            <p:nvPr/>
          </p:nvSpPr>
          <p:spPr>
            <a:xfrm>
              <a:off x="8921" y="3480"/>
              <a:ext cx="1888" cy="1082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9177" y="3639"/>
              <a:ext cx="0" cy="763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  <p:sp>
          <p:nvSpPr>
            <p:cNvPr id="49" name="文本框 9"/>
            <p:cNvSpPr txBox="1"/>
            <p:nvPr/>
          </p:nvSpPr>
          <p:spPr>
            <a:xfrm>
              <a:off x="9519" y="3458"/>
              <a:ext cx="693" cy="112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3</a:t>
              </a:r>
              <a:endParaRPr lang="en-US" altLang="zh-CN" sz="4050" dirty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65" name="椭圆 64"/>
          <p:cNvSpPr/>
          <p:nvPr>
            <p:custDataLst>
              <p:tags r:id="rId2"/>
            </p:custDataLst>
          </p:nvPr>
        </p:nvSpPr>
        <p:spPr>
          <a:xfrm>
            <a:off x="5582920" y="3082290"/>
            <a:ext cx="1314450" cy="1314450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  <a:endParaRPr sz="2000" dirty="0">
              <a:latin typeface="方正小标宋简体" panose="03000509000000000000" charset="-122"/>
              <a:ea typeface="方正小标宋简体" panose="03000509000000000000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 rot="0">
            <a:off x="5345430" y="2820035"/>
            <a:ext cx="1703705" cy="1703070"/>
            <a:chOff x="1361" y="5425"/>
            <a:chExt cx="3688" cy="3687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79" name="椭圆 78"/>
            <p:cNvSpPr/>
            <p:nvPr/>
          </p:nvSpPr>
          <p:spPr>
            <a:xfrm>
              <a:off x="1361" y="5425"/>
              <a:ext cx="3688" cy="3687"/>
            </a:xfrm>
            <a:prstGeom prst="ellipse">
              <a:avLst/>
            </a:prstGeom>
            <a:solidFill>
              <a:srgbClr val="F8E0A6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小标宋简体" panose="03000509000000000000" charset="-122"/>
                <a:ea typeface="方正小标宋简体" panose="03000509000000000000" charset="-122"/>
                <a:cs typeface="+mn-cs"/>
              </a:endParaRPr>
            </a:p>
          </p:txBody>
        </p:sp>
        <p:sp>
          <p:nvSpPr>
            <p:cNvPr id="80" name="Text Box 27"/>
            <p:cNvSpPr txBox="1"/>
            <p:nvPr/>
          </p:nvSpPr>
          <p:spPr bwMode="auto">
            <a:xfrm>
              <a:off x="1786" y="6091"/>
              <a:ext cx="2862" cy="2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algn="ctr" eaLnBrk="1">
                <a:defRPr/>
              </a:pPr>
              <a:r>
                <a:rPr lang="zh-CN" altLang="en-US" sz="2000" b="1" dirty="0" smtClean="0">
                  <a:solidFill>
                    <a:schemeClr val="bg1">
                      <a:lumMod val="10000"/>
                    </a:schemeClr>
                  </a:solidFill>
                  <a:latin typeface="方正小标宋简体" panose="03000509000000000000" charset="-122"/>
                  <a:ea typeface="方正小标宋简体" panose="03000509000000000000" charset="-122"/>
                  <a:cs typeface="+mn-ea"/>
                  <a:sym typeface="+mn-lt"/>
                </a:rPr>
                <a:t>展开逻辑</a:t>
              </a:r>
              <a:endParaRPr lang="en-US" altLang="zh-CN" sz="2000" b="1" dirty="0" smtClean="0">
                <a:solidFill>
                  <a:schemeClr val="bg1">
                    <a:lumMod val="10000"/>
                  </a:schemeClr>
                </a:solidFill>
                <a:latin typeface="方正小标宋简体" panose="03000509000000000000" charset="-122"/>
                <a:ea typeface="方正小标宋简体" panose="03000509000000000000" charset="-122"/>
                <a:cs typeface="+mn-ea"/>
                <a:sym typeface="+mn-lt"/>
              </a:endParaRPr>
            </a:p>
            <a:p>
              <a:pPr algn="ctr" eaLnBrk="1">
                <a:defRPr/>
              </a:pPr>
              <a:r>
                <a:rPr lang="zh-CN" altLang="en-US" sz="2000" b="1" dirty="0" smtClean="0">
                  <a:solidFill>
                    <a:schemeClr val="bg1">
                      <a:lumMod val="10000"/>
                    </a:schemeClr>
                  </a:solidFill>
                  <a:latin typeface="方正小标宋简体" panose="03000509000000000000" charset="-122"/>
                  <a:ea typeface="方正小标宋简体" panose="03000509000000000000" charset="-122"/>
                  <a:cs typeface="+mn-ea"/>
                  <a:sym typeface="+mn-lt"/>
                </a:rPr>
                <a:t>与</a:t>
              </a:r>
              <a:endParaRPr lang="en-US" altLang="zh-CN" sz="2000" b="1" dirty="0" smtClean="0">
                <a:solidFill>
                  <a:schemeClr val="bg1">
                    <a:lumMod val="10000"/>
                  </a:schemeClr>
                </a:solidFill>
                <a:latin typeface="方正小标宋简体" panose="03000509000000000000" charset="-122"/>
                <a:ea typeface="方正小标宋简体" panose="03000509000000000000" charset="-122"/>
                <a:cs typeface="+mn-ea"/>
                <a:sym typeface="+mn-lt"/>
              </a:endParaRPr>
            </a:p>
            <a:p>
              <a:pPr algn="ctr" eaLnBrk="1">
                <a:defRPr/>
              </a:pPr>
              <a:r>
                <a:rPr lang="zh-CN" altLang="en-US" sz="2000" b="1" dirty="0" smtClean="0">
                  <a:solidFill>
                    <a:schemeClr val="bg1">
                      <a:lumMod val="10000"/>
                    </a:schemeClr>
                  </a:solidFill>
                  <a:latin typeface="方正小标宋简体" panose="03000509000000000000" charset="-122"/>
                  <a:ea typeface="方正小标宋简体" panose="03000509000000000000" charset="-122"/>
                  <a:cs typeface="+mn-ea"/>
                  <a:sym typeface="+mn-lt"/>
                </a:rPr>
                <a:t>推进策略</a:t>
              </a:r>
              <a:endParaRPr lang="zh-CN" altLang="en-US" sz="2000" b="1" dirty="0" smtClean="0">
                <a:solidFill>
                  <a:schemeClr val="bg1">
                    <a:lumMod val="10000"/>
                  </a:schemeClr>
                </a:solidFill>
                <a:latin typeface="方正小标宋简体" panose="03000509000000000000" charset="-122"/>
                <a:ea typeface="方正小标宋简体" panose="03000509000000000000" charset="-122"/>
                <a:cs typeface="+mn-ea"/>
                <a:sym typeface="+mn-lt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659765" y="2145030"/>
            <a:ext cx="5612130" cy="1600835"/>
            <a:chOff x="714" y="3452"/>
            <a:chExt cx="8838" cy="2521"/>
          </a:xfrm>
        </p:grpSpPr>
        <p:sp>
          <p:nvSpPr>
            <p:cNvPr id="61" name="任意多边形 60"/>
            <p:cNvSpPr/>
            <p:nvPr>
              <p:custDataLst>
                <p:tags r:id="rId3"/>
              </p:custDataLst>
            </p:nvPr>
          </p:nvSpPr>
          <p:spPr>
            <a:xfrm rot="21043866">
              <a:off x="7262" y="3619"/>
              <a:ext cx="2291" cy="1581"/>
            </a:xfrm>
            <a:custGeom>
              <a:avLst/>
              <a:gdLst>
                <a:gd name="connsiteX0" fmla="*/ 547473 w 1354883"/>
                <a:gd name="connsiteY0" fmla="*/ 6227 h 934838"/>
                <a:gd name="connsiteX1" fmla="*/ 942694 w 1354883"/>
                <a:gd name="connsiteY1" fmla="*/ 452155 h 934838"/>
                <a:gd name="connsiteX2" fmla="*/ 940527 w 1354883"/>
                <a:gd name="connsiteY2" fmla="*/ 487461 h 934838"/>
                <a:gd name="connsiteX3" fmla="*/ 1035038 w 1354883"/>
                <a:gd name="connsiteY3" fmla="*/ 465778 h 934838"/>
                <a:gd name="connsiteX4" fmla="*/ 1185304 w 1354883"/>
                <a:gd name="connsiteY4" fmla="*/ 450880 h 934838"/>
                <a:gd name="connsiteX5" fmla="*/ 1187870 w 1354883"/>
                <a:gd name="connsiteY5" fmla="*/ 430618 h 934838"/>
                <a:gd name="connsiteX6" fmla="*/ 1354883 w 1354883"/>
                <a:gd name="connsiteY6" fmla="*/ 477475 h 934838"/>
                <a:gd name="connsiteX7" fmla="*/ 1177535 w 1354883"/>
                <a:gd name="connsiteY7" fmla="*/ 512255 h 934838"/>
                <a:gd name="connsiteX8" fmla="*/ 1180098 w 1354883"/>
                <a:gd name="connsiteY8" fmla="*/ 492004 h 934838"/>
                <a:gd name="connsiteX9" fmla="*/ 899153 w 1354883"/>
                <a:gd name="connsiteY9" fmla="*/ 539203 h 934838"/>
                <a:gd name="connsiteX10" fmla="*/ 784961 w 1354883"/>
                <a:gd name="connsiteY10" fmla="*/ 581579 h 934838"/>
                <a:gd name="connsiteX11" fmla="*/ 740594 w 1354883"/>
                <a:gd name="connsiteY11" fmla="*/ 602039 h 934838"/>
                <a:gd name="connsiteX12" fmla="*/ 675586 w 1354883"/>
                <a:gd name="connsiteY12" fmla="*/ 636158 h 934838"/>
                <a:gd name="connsiteX13" fmla="*/ 589311 w 1354883"/>
                <a:gd name="connsiteY13" fmla="*/ 688868 h 934838"/>
                <a:gd name="connsiteX14" fmla="*/ 588105 w 1354883"/>
                <a:gd name="connsiteY14" fmla="*/ 689815 h 934838"/>
                <a:gd name="connsiteX15" fmla="*/ 506285 w 1354883"/>
                <a:gd name="connsiteY15" fmla="*/ 766814 h 934838"/>
                <a:gd name="connsiteX16" fmla="*/ 413784 w 1354883"/>
                <a:gd name="connsiteY16" fmla="*/ 889253 h 934838"/>
                <a:gd name="connsiteX17" fmla="*/ 388128 w 1354883"/>
                <a:gd name="connsiteY17" fmla="*/ 934838 h 934838"/>
                <a:gd name="connsiteX18" fmla="*/ 303365 w 1354883"/>
                <a:gd name="connsiteY18" fmla="*/ 912086 h 934838"/>
                <a:gd name="connsiteX19" fmla="*/ 6227 w 1354883"/>
                <a:gd name="connsiteY19" fmla="*/ 395597 h 934838"/>
                <a:gd name="connsiteX20" fmla="*/ 547473 w 1354883"/>
                <a:gd name="connsiteY20" fmla="*/ 6227 h 93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54883" h="934838">
                  <a:moveTo>
                    <a:pt x="547473" y="6227"/>
                  </a:moveTo>
                  <a:cubicBezTo>
                    <a:pt x="772332" y="42924"/>
                    <a:pt x="933909" y="233041"/>
                    <a:pt x="942694" y="452155"/>
                  </a:cubicBezTo>
                  <a:lnTo>
                    <a:pt x="940527" y="487461"/>
                  </a:lnTo>
                  <a:lnTo>
                    <a:pt x="1035038" y="465778"/>
                  </a:lnTo>
                  <a:cubicBezTo>
                    <a:pt x="1084533" y="457678"/>
                    <a:pt x="1134732" y="452679"/>
                    <a:pt x="1185304" y="450880"/>
                  </a:cubicBezTo>
                  <a:lnTo>
                    <a:pt x="1187870" y="430618"/>
                  </a:lnTo>
                  <a:lnTo>
                    <a:pt x="1354883" y="477475"/>
                  </a:lnTo>
                  <a:lnTo>
                    <a:pt x="1177535" y="512255"/>
                  </a:lnTo>
                  <a:lnTo>
                    <a:pt x="1180098" y="492004"/>
                  </a:lnTo>
                  <a:cubicBezTo>
                    <a:pt x="1084161" y="495994"/>
                    <a:pt x="989694" y="511973"/>
                    <a:pt x="899153" y="539203"/>
                  </a:cubicBezTo>
                  <a:lnTo>
                    <a:pt x="784961" y="581579"/>
                  </a:lnTo>
                  <a:lnTo>
                    <a:pt x="740594" y="602039"/>
                  </a:lnTo>
                  <a:lnTo>
                    <a:pt x="675586" y="636158"/>
                  </a:lnTo>
                  <a:lnTo>
                    <a:pt x="589311" y="688868"/>
                  </a:lnTo>
                  <a:lnTo>
                    <a:pt x="588105" y="689815"/>
                  </a:lnTo>
                  <a:lnTo>
                    <a:pt x="506285" y="766814"/>
                  </a:lnTo>
                  <a:cubicBezTo>
                    <a:pt x="472222" y="804733"/>
                    <a:pt x="441233" y="845659"/>
                    <a:pt x="413784" y="889253"/>
                  </a:cubicBezTo>
                  <a:lnTo>
                    <a:pt x="388128" y="934838"/>
                  </a:lnTo>
                  <a:lnTo>
                    <a:pt x="303365" y="912086"/>
                  </a:lnTo>
                  <a:cubicBezTo>
                    <a:pt x="98412" y="834094"/>
                    <a:pt x="-30470" y="620456"/>
                    <a:pt x="6227" y="395597"/>
                  </a:cubicBezTo>
                  <a:cubicBezTo>
                    <a:pt x="48166" y="138615"/>
                    <a:pt x="290491" y="-35712"/>
                    <a:pt x="547473" y="6227"/>
                  </a:cubicBezTo>
                  <a:close/>
                </a:path>
              </a:pathLst>
            </a:custGeom>
            <a:solidFill>
              <a:srgbClr val="8CB0D2"/>
            </a:solidFill>
            <a:ln>
              <a:noFill/>
            </a:ln>
          </p:spPr>
          <p:style>
            <a:lnRef idx="2">
              <a:srgbClr val="4276AA">
                <a:shade val="50000"/>
              </a:srgbClr>
            </a:lnRef>
            <a:fillRef idx="1">
              <a:srgbClr val="4276AA"/>
            </a:fillRef>
            <a:effectRef idx="0">
              <a:srgbClr val="4276AA"/>
            </a:effectRef>
            <a:fontRef idx="minor">
              <a:srgbClr val="FFFFFF"/>
            </a:fontRef>
          </p:style>
          <p:txBody>
            <a:bodyPr wrap="square" anchor="ctr">
              <a:noAutofit/>
            </a:bodyPr>
            <a:lstStyle/>
            <a:p>
              <a:pPr algn="ctr"/>
              <a:endParaRPr sz="2000">
                <a:latin typeface="方正小标宋简体" panose="03000509000000000000" charset="-122"/>
                <a:ea typeface="方正小标宋简体" panose="03000509000000000000" charset="-122"/>
              </a:endParaRPr>
            </a:p>
          </p:txBody>
        </p:sp>
        <p:sp>
          <p:nvSpPr>
            <p:cNvPr id="69" name="任意多边形 68"/>
            <p:cNvSpPr/>
            <p:nvPr>
              <p:custDataLst>
                <p:tags r:id="rId4"/>
              </p:custDataLst>
            </p:nvPr>
          </p:nvSpPr>
          <p:spPr bwMode="auto">
            <a:xfrm>
              <a:off x="7729" y="4148"/>
              <a:ext cx="649" cy="625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000">
                <a:latin typeface="方正小标宋简体" panose="03000509000000000000" charset="-122"/>
                <a:ea typeface="方正小标宋简体" panose="03000509000000000000" charset="-122"/>
              </a:endParaRPr>
            </a:p>
          </p:txBody>
        </p:sp>
        <p:sp>
          <p:nvSpPr>
            <p:cNvPr id="71" name="文本框 70"/>
            <p:cNvSpPr txBox="1"/>
            <p:nvPr>
              <p:custDataLst>
                <p:tags r:id="rId5"/>
              </p:custDataLst>
            </p:nvPr>
          </p:nvSpPr>
          <p:spPr>
            <a:xfrm>
              <a:off x="714" y="3452"/>
              <a:ext cx="4581" cy="678"/>
            </a:xfrm>
            <a:prstGeom prst="rect">
              <a:avLst/>
            </a:prstGeom>
            <a:noFill/>
          </p:spPr>
          <p:txBody>
            <a:bodyPr wrap="square" lIns="90000" tIns="46800" rIns="90000" bIns="0" anchor="b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6D9BC6"/>
                  </a:solidFill>
                  <a:latin typeface="方正小标宋简体" panose="03000509000000000000" charset="-122"/>
                  <a:ea typeface="方正小标宋简体" panose="03000509000000000000" charset="-122"/>
                  <a:cs typeface="+mn-ea"/>
                  <a:sym typeface="+mn-lt"/>
                </a:rPr>
                <a:t>深度时刻的发生</a:t>
              </a:r>
              <a:endParaRPr lang="zh-CN" altLang="en-US" sz="2400" b="1" spc="300" dirty="0" smtClean="0">
                <a:solidFill>
                  <a:srgbClr val="6D9BC6"/>
                </a:solidFill>
                <a:latin typeface="方正小标宋简体" panose="03000509000000000000" charset="-122"/>
                <a:ea typeface="方正小标宋简体" panose="03000509000000000000" charset="-122"/>
                <a:cs typeface="+mn-ea"/>
                <a:sym typeface="+mn-lt"/>
              </a:endParaRPr>
            </a:p>
          </p:txBody>
        </p:sp>
        <p:grpSp>
          <p:nvGrpSpPr>
            <p:cNvPr id="81" name="组合 80"/>
            <p:cNvGrpSpPr/>
            <p:nvPr/>
          </p:nvGrpSpPr>
          <p:grpSpPr>
            <a:xfrm rot="0">
              <a:off x="714" y="4539"/>
              <a:ext cx="5847" cy="1434"/>
              <a:chOff x="9714" y="3597"/>
              <a:chExt cx="6054" cy="1485"/>
            </a:xfrm>
          </p:grpSpPr>
          <p:sp>
            <p:nvSpPr>
              <p:cNvPr id="86" name="Arc 21"/>
              <p:cNvSpPr/>
              <p:nvPr/>
            </p:nvSpPr>
            <p:spPr>
              <a:xfrm flipH="1">
                <a:off x="12151" y="3864"/>
                <a:ext cx="862" cy="851"/>
              </a:xfrm>
              <a:prstGeom prst="arc">
                <a:avLst>
                  <a:gd name="adj1" fmla="val 16339432"/>
                  <a:gd name="adj2" fmla="val 5426856"/>
                </a:avLst>
              </a:prstGeom>
              <a:ln w="38100">
                <a:solidFill>
                  <a:srgbClr val="8CB0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 defTabSz="86423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1">
                  <a:solidFill>
                    <a:prstClr val="black"/>
                  </a:solidFill>
                  <a:latin typeface="方正小标宋简体" panose="03000509000000000000" charset="-122"/>
                  <a:ea typeface="方正小标宋简体" panose="03000509000000000000" charset="-122"/>
                  <a:cs typeface="+mn-ea"/>
                  <a:sym typeface="+mn-lt"/>
                </a:endParaRPr>
              </a:p>
            </p:txBody>
          </p:sp>
          <p:cxnSp>
            <p:nvCxnSpPr>
              <p:cNvPr id="87" name="Straight Connector 25"/>
              <p:cNvCxnSpPr/>
              <p:nvPr/>
            </p:nvCxnSpPr>
            <p:spPr>
              <a:xfrm flipH="1">
                <a:off x="11635" y="4234"/>
                <a:ext cx="537" cy="6"/>
              </a:xfrm>
              <a:prstGeom prst="line">
                <a:avLst/>
              </a:prstGeom>
              <a:ln w="38100">
                <a:solidFill>
                  <a:srgbClr val="8CB0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Rounded Rectangle 32"/>
              <p:cNvSpPr/>
              <p:nvPr/>
            </p:nvSpPr>
            <p:spPr>
              <a:xfrm flipH="1">
                <a:off x="9714" y="3971"/>
                <a:ext cx="2219" cy="651"/>
              </a:xfrm>
              <a:prstGeom prst="roundRect">
                <a:avLst/>
              </a:prstGeom>
              <a:solidFill>
                <a:srgbClr val="8CB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defTabSz="86423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dirty="0" smtClean="0">
                    <a:solidFill>
                      <a:prstClr val="white"/>
                    </a:solidFill>
                    <a:latin typeface="方正小标宋简体" panose="03000509000000000000" charset="-122"/>
                    <a:ea typeface="方正小标宋简体" panose="03000509000000000000" charset="-122"/>
                    <a:cs typeface="+mn-ea"/>
                    <a:sym typeface="+mn-lt"/>
                  </a:rPr>
                  <a:t>渲染与勾连</a:t>
                </a:r>
                <a:endParaRPr lang="zh-CN" altLang="en-US" sz="1600" b="1" dirty="0" smtClean="0">
                  <a:solidFill>
                    <a:prstClr val="white"/>
                  </a:solidFill>
                  <a:latin typeface="方正小标宋简体" panose="03000509000000000000" charset="-122"/>
                  <a:ea typeface="方正小标宋简体" panose="03000509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9" name="Rounded Rectangle 32"/>
              <p:cNvSpPr/>
              <p:nvPr/>
            </p:nvSpPr>
            <p:spPr>
              <a:xfrm flipH="1">
                <a:off x="12712" y="4431"/>
                <a:ext cx="3056" cy="651"/>
              </a:xfrm>
              <a:prstGeom prst="roundRect">
                <a:avLst/>
              </a:prstGeom>
              <a:solidFill>
                <a:srgbClr val="8CB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defTabSz="86423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dirty="0" smtClean="0">
                    <a:solidFill>
                      <a:prstClr val="white"/>
                    </a:solidFill>
                    <a:latin typeface="方正小标宋简体" panose="03000509000000000000" charset="-122"/>
                    <a:ea typeface="方正小标宋简体" panose="03000509000000000000" charset="-122"/>
                    <a:cs typeface="+mn-ea"/>
                    <a:sym typeface="+mn-lt"/>
                  </a:rPr>
                  <a:t>引发认知冲突</a:t>
                </a:r>
                <a:endParaRPr lang="zh-CN" altLang="en-US" b="1" dirty="0" smtClean="0">
                  <a:solidFill>
                    <a:prstClr val="white"/>
                  </a:solidFill>
                  <a:latin typeface="方正小标宋简体" panose="03000509000000000000" charset="-122"/>
                  <a:ea typeface="方正小标宋简体" panose="03000509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0" name="文本框 97"/>
              <p:cNvSpPr txBox="1"/>
              <p:nvPr/>
            </p:nvSpPr>
            <p:spPr>
              <a:xfrm>
                <a:off x="12719" y="3597"/>
                <a:ext cx="1977" cy="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 defTabSz="86423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dirty="0" smtClean="0">
                    <a:solidFill>
                      <a:prstClr val="white"/>
                    </a:solidFill>
                    <a:latin typeface="方正小标宋简体" panose="03000509000000000000" charset="-122"/>
                    <a:ea typeface="方正小标宋简体" panose="03000509000000000000" charset="-122"/>
                    <a:cs typeface="+mn-ea"/>
                    <a:sym typeface="+mn-lt"/>
                  </a:rPr>
                  <a:t>问题驱动</a:t>
                </a:r>
                <a:endParaRPr lang="zh-CN" altLang="en-US" b="1" dirty="0" smtClean="0">
                  <a:solidFill>
                    <a:prstClr val="white"/>
                  </a:solidFill>
                  <a:latin typeface="方正小标宋简体" panose="03000509000000000000" charset="-122"/>
                  <a:ea typeface="方正小标宋简体" panose="03000509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1" name="Rounded Rectangle 32"/>
              <p:cNvSpPr/>
              <p:nvPr/>
            </p:nvSpPr>
            <p:spPr>
              <a:xfrm flipH="1">
                <a:off x="12707" y="3640"/>
                <a:ext cx="3058" cy="651"/>
              </a:xfrm>
              <a:prstGeom prst="roundRect">
                <a:avLst/>
              </a:prstGeom>
              <a:solidFill>
                <a:srgbClr val="8CB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defTabSz="86423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dirty="0" smtClean="0">
                    <a:solidFill>
                      <a:prstClr val="white"/>
                    </a:solidFill>
                    <a:latin typeface="方正小标宋简体" panose="03000509000000000000" charset="-122"/>
                    <a:ea typeface="方正小标宋简体" panose="03000509000000000000" charset="-122"/>
                    <a:cs typeface="+mn-ea"/>
                    <a:sym typeface="+mn-lt"/>
                  </a:rPr>
                  <a:t>激发好奇欲望</a:t>
                </a:r>
                <a:endParaRPr lang="zh-CN" altLang="en-US" b="1" dirty="0" smtClean="0">
                  <a:solidFill>
                    <a:prstClr val="white"/>
                  </a:solidFill>
                  <a:latin typeface="方正小标宋简体" panose="03000509000000000000" charset="-122"/>
                  <a:ea typeface="方正小标宋简体" panose="03000509000000000000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0" name="组合 109"/>
          <p:cNvGrpSpPr/>
          <p:nvPr/>
        </p:nvGrpSpPr>
        <p:grpSpPr>
          <a:xfrm>
            <a:off x="6708140" y="2313305"/>
            <a:ext cx="5113020" cy="2232025"/>
            <a:chOff x="10239" y="3717"/>
            <a:chExt cx="8052" cy="3515"/>
          </a:xfrm>
        </p:grpSpPr>
        <p:sp>
          <p:nvSpPr>
            <p:cNvPr id="56" name="任意多边形 55"/>
            <p:cNvSpPr/>
            <p:nvPr>
              <p:custDataLst>
                <p:tags r:id="rId6"/>
              </p:custDataLst>
            </p:nvPr>
          </p:nvSpPr>
          <p:spPr>
            <a:xfrm>
              <a:off x="10239" y="3717"/>
              <a:ext cx="1587" cy="2410"/>
            </a:xfrm>
            <a:custGeom>
              <a:avLst/>
              <a:gdLst>
                <a:gd name="connsiteX0" fmla="*/ 467181 w 938645"/>
                <a:gd name="connsiteY0" fmla="*/ 0 h 1425338"/>
                <a:gd name="connsiteX1" fmla="*/ 938645 w 938645"/>
                <a:gd name="connsiteY1" fmla="*/ 471464 h 1425338"/>
                <a:gd name="connsiteX2" fmla="*/ 467181 w 938645"/>
                <a:gd name="connsiteY2" fmla="*/ 942928 h 1425338"/>
                <a:gd name="connsiteX3" fmla="*/ 434953 w 938645"/>
                <a:gd name="connsiteY3" fmla="*/ 939679 h 1425338"/>
                <a:gd name="connsiteX4" fmla="*/ 438115 w 938645"/>
                <a:gd name="connsiteY4" fmla="*/ 948465 h 1425338"/>
                <a:gd name="connsiteX5" fmla="*/ 486518 w 938645"/>
                <a:gd name="connsiteY5" fmla="*/ 1251760 h 1425338"/>
                <a:gd name="connsiteX6" fmla="*/ 506780 w 938645"/>
                <a:gd name="connsiteY6" fmla="*/ 1254386 h 1425338"/>
                <a:gd name="connsiteX7" fmla="*/ 459923 w 938645"/>
                <a:gd name="connsiteY7" fmla="*/ 1425338 h 1425338"/>
                <a:gd name="connsiteX8" fmla="*/ 425143 w 938645"/>
                <a:gd name="connsiteY8" fmla="*/ 1243807 h 1425338"/>
                <a:gd name="connsiteX9" fmla="*/ 445394 w 938645"/>
                <a:gd name="connsiteY9" fmla="*/ 1246430 h 1425338"/>
                <a:gd name="connsiteX10" fmla="*/ 398195 w 938645"/>
                <a:gd name="connsiteY10" fmla="*/ 958859 h 1425338"/>
                <a:gd name="connsiteX11" fmla="*/ 355819 w 938645"/>
                <a:gd name="connsiteY11" fmla="*/ 841973 h 1425338"/>
                <a:gd name="connsiteX12" fmla="*/ 335359 w 938645"/>
                <a:gd name="connsiteY12" fmla="*/ 796559 h 1425338"/>
                <a:gd name="connsiteX13" fmla="*/ 301240 w 938645"/>
                <a:gd name="connsiteY13" fmla="*/ 730018 h 1425338"/>
                <a:gd name="connsiteX14" fmla="*/ 248530 w 938645"/>
                <a:gd name="connsiteY14" fmla="*/ 641709 h 1425338"/>
                <a:gd name="connsiteX15" fmla="*/ 214913 w 938645"/>
                <a:gd name="connsiteY15" fmla="*/ 597870 h 1425338"/>
                <a:gd name="connsiteX16" fmla="*/ 169523 w 938645"/>
                <a:gd name="connsiteY16" fmla="*/ 550261 h 1425338"/>
                <a:gd name="connsiteX17" fmla="*/ 66848 w 938645"/>
                <a:gd name="connsiteY17" fmla="*/ 469587 h 1425338"/>
                <a:gd name="connsiteX18" fmla="*/ 0 w 938645"/>
                <a:gd name="connsiteY18" fmla="*/ 428976 h 1425338"/>
                <a:gd name="connsiteX19" fmla="*/ 5295 w 938645"/>
                <a:gd name="connsiteY19" fmla="*/ 376448 h 1425338"/>
                <a:gd name="connsiteX20" fmla="*/ 467181 w 938645"/>
                <a:gd name="connsiteY20" fmla="*/ 0 h 142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8645" h="1425338">
                  <a:moveTo>
                    <a:pt x="467181" y="0"/>
                  </a:moveTo>
                  <a:cubicBezTo>
                    <a:pt x="727563" y="0"/>
                    <a:pt x="938645" y="211082"/>
                    <a:pt x="938645" y="471464"/>
                  </a:cubicBezTo>
                  <a:cubicBezTo>
                    <a:pt x="938645" y="731846"/>
                    <a:pt x="727563" y="942928"/>
                    <a:pt x="467181" y="942928"/>
                  </a:cubicBezTo>
                  <a:lnTo>
                    <a:pt x="434953" y="939679"/>
                  </a:lnTo>
                  <a:lnTo>
                    <a:pt x="438115" y="948465"/>
                  </a:lnTo>
                  <a:cubicBezTo>
                    <a:pt x="466523" y="1046226"/>
                    <a:pt x="482920" y="1148230"/>
                    <a:pt x="486518" y="1251760"/>
                  </a:cubicBezTo>
                  <a:lnTo>
                    <a:pt x="506780" y="1254386"/>
                  </a:lnTo>
                  <a:lnTo>
                    <a:pt x="459923" y="1425338"/>
                  </a:lnTo>
                  <a:lnTo>
                    <a:pt x="425143" y="1243807"/>
                  </a:lnTo>
                  <a:lnTo>
                    <a:pt x="445394" y="1246430"/>
                  </a:lnTo>
                  <a:cubicBezTo>
                    <a:pt x="441404" y="1148231"/>
                    <a:pt x="425425" y="1051535"/>
                    <a:pt x="398195" y="958859"/>
                  </a:cubicBezTo>
                  <a:lnTo>
                    <a:pt x="355819" y="841973"/>
                  </a:lnTo>
                  <a:lnTo>
                    <a:pt x="335359" y="796559"/>
                  </a:lnTo>
                  <a:lnTo>
                    <a:pt x="301240" y="730018"/>
                  </a:lnTo>
                  <a:lnTo>
                    <a:pt x="248530" y="641709"/>
                  </a:lnTo>
                  <a:lnTo>
                    <a:pt x="214913" y="597870"/>
                  </a:lnTo>
                  <a:lnTo>
                    <a:pt x="169523" y="550261"/>
                  </a:lnTo>
                  <a:cubicBezTo>
                    <a:pt x="137327" y="520999"/>
                    <a:pt x="103017" y="494022"/>
                    <a:pt x="66848" y="469587"/>
                  </a:cubicBezTo>
                  <a:lnTo>
                    <a:pt x="0" y="428976"/>
                  </a:lnTo>
                  <a:lnTo>
                    <a:pt x="5295" y="376448"/>
                  </a:lnTo>
                  <a:cubicBezTo>
                    <a:pt x="49258" y="161610"/>
                    <a:pt x="239347" y="0"/>
                    <a:pt x="467181" y="0"/>
                  </a:cubicBezTo>
                  <a:close/>
                </a:path>
              </a:pathLst>
            </a:custGeom>
            <a:solidFill>
              <a:srgbClr val="6AD7EA"/>
            </a:solidFill>
            <a:ln>
              <a:noFill/>
            </a:ln>
          </p:spPr>
          <p:style>
            <a:lnRef idx="2">
              <a:srgbClr val="4276AA">
                <a:shade val="50000"/>
              </a:srgbClr>
            </a:lnRef>
            <a:fillRef idx="1">
              <a:srgbClr val="4276AA"/>
            </a:fillRef>
            <a:effectRef idx="0">
              <a:srgbClr val="4276AA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方正小标宋简体" panose="03000509000000000000" charset="-122"/>
                <a:ea typeface="方正小标宋简体" panose="03000509000000000000" charset="-122"/>
              </a:endParaRPr>
            </a:p>
          </p:txBody>
        </p:sp>
        <p:sp>
          <p:nvSpPr>
            <p:cNvPr id="67" name="任意多边形 66"/>
            <p:cNvSpPr/>
            <p:nvPr>
              <p:custDataLst>
                <p:tags r:id="rId7"/>
              </p:custDataLst>
            </p:nvPr>
          </p:nvSpPr>
          <p:spPr bwMode="auto">
            <a:xfrm>
              <a:off x="10708" y="4230"/>
              <a:ext cx="649" cy="625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000">
                <a:latin typeface="方正小标宋简体" panose="03000509000000000000" charset="-122"/>
                <a:ea typeface="方正小标宋简体" panose="03000509000000000000" charset="-122"/>
              </a:endParaRPr>
            </a:p>
          </p:txBody>
        </p:sp>
        <p:sp>
          <p:nvSpPr>
            <p:cNvPr id="76" name="文本框 75"/>
            <p:cNvSpPr txBox="1"/>
            <p:nvPr>
              <p:custDataLst>
                <p:tags r:id="rId8"/>
              </p:custDataLst>
            </p:nvPr>
          </p:nvSpPr>
          <p:spPr>
            <a:xfrm>
              <a:off x="12046" y="4309"/>
              <a:ext cx="4581" cy="678"/>
            </a:xfrm>
            <a:prstGeom prst="rect">
              <a:avLst/>
            </a:prstGeom>
            <a:noFill/>
          </p:spPr>
          <p:txBody>
            <a:bodyPr wrap="square" lIns="90000" tIns="46800" rIns="90000" bIns="0" anchor="b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6AD7EA"/>
                  </a:solidFill>
                  <a:latin typeface="方正小标宋简体" panose="03000509000000000000" charset="-122"/>
                  <a:ea typeface="方正小标宋简体" panose="03000509000000000000" charset="-122"/>
                  <a:cs typeface="+mn-ea"/>
                  <a:sym typeface="+mn-lt"/>
                </a:rPr>
                <a:t>深度时刻的展开</a:t>
              </a:r>
              <a:endParaRPr lang="zh-CN" altLang="en-US" sz="2400" b="1" spc="300" dirty="0" smtClean="0">
                <a:solidFill>
                  <a:srgbClr val="6AD7EA"/>
                </a:solidFill>
                <a:latin typeface="方正小标宋简体" panose="03000509000000000000" charset="-122"/>
                <a:ea typeface="方正小标宋简体" panose="03000509000000000000" charset="-122"/>
                <a:cs typeface="+mn-ea"/>
                <a:sym typeface="+mn-lt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 rot="0">
              <a:off x="12329" y="5210"/>
              <a:ext cx="5963" cy="2022"/>
              <a:chOff x="9714" y="5504"/>
              <a:chExt cx="6148" cy="2084"/>
            </a:xfrm>
          </p:grpSpPr>
          <p:sp>
            <p:nvSpPr>
              <p:cNvPr id="94" name="Arc 21"/>
              <p:cNvSpPr/>
              <p:nvPr/>
            </p:nvSpPr>
            <p:spPr>
              <a:xfrm flipH="1">
                <a:off x="12223" y="5871"/>
                <a:ext cx="875" cy="1373"/>
              </a:xfrm>
              <a:prstGeom prst="arc">
                <a:avLst>
                  <a:gd name="adj1" fmla="val 16339432"/>
                  <a:gd name="adj2" fmla="val 5426856"/>
                </a:avLst>
              </a:prstGeom>
              <a:ln w="38100">
                <a:solidFill>
                  <a:srgbClr val="6AD7E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 defTabSz="86423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1">
                  <a:solidFill>
                    <a:prstClr val="black"/>
                  </a:solidFill>
                  <a:latin typeface="方正小标宋简体" panose="03000509000000000000" charset="-122"/>
                  <a:ea typeface="方正小标宋简体" panose="03000509000000000000" charset="-122"/>
                  <a:cs typeface="+mn-ea"/>
                  <a:sym typeface="+mn-lt"/>
                </a:endParaRPr>
              </a:p>
            </p:txBody>
          </p:sp>
          <p:cxnSp>
            <p:nvCxnSpPr>
              <p:cNvPr id="95" name="Straight Connector 25"/>
              <p:cNvCxnSpPr/>
              <p:nvPr/>
            </p:nvCxnSpPr>
            <p:spPr>
              <a:xfrm flipH="1">
                <a:off x="11659" y="6494"/>
                <a:ext cx="545" cy="6"/>
              </a:xfrm>
              <a:prstGeom prst="line">
                <a:avLst/>
              </a:prstGeom>
              <a:ln w="38100">
                <a:solidFill>
                  <a:srgbClr val="6AD7E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Rounded Rectangle 32"/>
              <p:cNvSpPr/>
              <p:nvPr/>
            </p:nvSpPr>
            <p:spPr>
              <a:xfrm flipH="1">
                <a:off x="12686" y="5504"/>
                <a:ext cx="3175" cy="651"/>
              </a:xfrm>
              <a:prstGeom prst="roundRect">
                <a:avLst/>
              </a:prstGeom>
              <a:solidFill>
                <a:srgbClr val="6AD7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defTabSz="86423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dirty="0">
                    <a:solidFill>
                      <a:prstClr val="white"/>
                    </a:solidFill>
                    <a:latin typeface="方正小标宋简体" panose="03000509000000000000" charset="-122"/>
                    <a:ea typeface="方正小标宋简体" panose="03000509000000000000" charset="-122"/>
                    <a:cs typeface="+mn-ea"/>
                    <a:sym typeface="+mn-lt"/>
                  </a:rPr>
                  <a:t>核心的问题驱动</a:t>
                </a:r>
                <a:endParaRPr lang="zh-CN" altLang="en-US" sz="1600" b="1" dirty="0">
                  <a:solidFill>
                    <a:prstClr val="white"/>
                  </a:solidFill>
                  <a:latin typeface="方正小标宋简体" panose="03000509000000000000" charset="-122"/>
                  <a:ea typeface="方正小标宋简体" panose="03000509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7" name="文本框 97"/>
              <p:cNvSpPr txBox="1"/>
              <p:nvPr/>
            </p:nvSpPr>
            <p:spPr>
              <a:xfrm>
                <a:off x="12666" y="6976"/>
                <a:ext cx="3196" cy="612"/>
              </a:xfrm>
              <a:prstGeom prst="roundRect">
                <a:avLst/>
              </a:prstGeom>
              <a:solidFill>
                <a:srgbClr val="6AD7EA"/>
              </a:solidFill>
            </p:spPr>
            <p:txBody>
              <a:bodyPr wrap="square" rtlCol="0">
                <a:spAutoFit/>
              </a:bodyPr>
              <a:p>
                <a:pPr algn="ctr" defTabSz="86423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dirty="0" smtClean="0">
                    <a:solidFill>
                      <a:prstClr val="white"/>
                    </a:solidFill>
                    <a:latin typeface="方正小标宋简体" panose="03000509000000000000" charset="-122"/>
                    <a:ea typeface="方正小标宋简体" panose="03000509000000000000" charset="-122"/>
                    <a:cs typeface="+mn-ea"/>
                    <a:sym typeface="+mn-lt"/>
                  </a:rPr>
                  <a:t>过程的体验探究</a:t>
                </a:r>
                <a:endParaRPr lang="zh-CN" altLang="en-US" sz="1600" b="1" dirty="0" smtClean="0">
                  <a:solidFill>
                    <a:prstClr val="white"/>
                  </a:solidFill>
                  <a:latin typeface="方正小标宋简体" panose="03000509000000000000" charset="-122"/>
                  <a:ea typeface="方正小标宋简体" panose="03000509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8" name="Rounded Rectangle 32"/>
              <p:cNvSpPr/>
              <p:nvPr/>
            </p:nvSpPr>
            <p:spPr>
              <a:xfrm flipH="1">
                <a:off x="9714" y="6155"/>
                <a:ext cx="2219" cy="640"/>
              </a:xfrm>
              <a:prstGeom prst="roundRect">
                <a:avLst/>
              </a:prstGeom>
              <a:solidFill>
                <a:srgbClr val="6AD7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defTabSz="86423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dirty="0" smtClean="0">
                    <a:solidFill>
                      <a:prstClr val="white"/>
                    </a:solidFill>
                    <a:latin typeface="方正小标宋简体" panose="03000509000000000000" charset="-122"/>
                    <a:ea typeface="方正小标宋简体" panose="03000509000000000000" charset="-122"/>
                    <a:cs typeface="+mn-ea"/>
                    <a:sym typeface="+mn-lt"/>
                  </a:rPr>
                  <a:t>体验与探究</a:t>
                </a:r>
                <a:endParaRPr lang="zh-CN" altLang="en-US" sz="1600" b="1" dirty="0" smtClean="0">
                  <a:solidFill>
                    <a:prstClr val="white"/>
                  </a:solidFill>
                  <a:latin typeface="方正小标宋简体" panose="03000509000000000000" charset="-122"/>
                  <a:ea typeface="方正小标宋简体" panose="03000509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9" name="文本框 97"/>
              <p:cNvSpPr txBox="1"/>
              <p:nvPr/>
            </p:nvSpPr>
            <p:spPr>
              <a:xfrm>
                <a:off x="12666" y="6269"/>
                <a:ext cx="3195" cy="600"/>
              </a:xfrm>
              <a:prstGeom prst="roundRect">
                <a:avLst/>
              </a:prstGeom>
              <a:solidFill>
                <a:srgbClr val="6AD7EA"/>
              </a:solidFill>
            </p:spPr>
            <p:txBody>
              <a:bodyPr wrap="square" rtlCol="0">
                <a:spAutoFit/>
              </a:bodyPr>
              <a:p>
                <a:pPr algn="ctr" defTabSz="86423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dirty="0" smtClean="0">
                    <a:solidFill>
                      <a:prstClr val="white"/>
                    </a:solidFill>
                    <a:latin typeface="方正小标宋简体" panose="03000509000000000000" charset="-122"/>
                    <a:ea typeface="方正小标宋简体" panose="03000509000000000000" charset="-122"/>
                    <a:cs typeface="+mn-ea"/>
                    <a:sym typeface="+mn-lt"/>
                  </a:rPr>
                  <a:t>方法的激活选择</a:t>
                </a:r>
                <a:endParaRPr lang="zh-CN" altLang="en-US" sz="1600" b="1" dirty="0" smtClean="0">
                  <a:solidFill>
                    <a:prstClr val="white"/>
                  </a:solidFill>
                  <a:latin typeface="方正小标宋简体" panose="03000509000000000000" charset="-122"/>
                  <a:ea typeface="方正小标宋简体" panose="03000509000000000000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>
            <a:off x="1258570" y="4109085"/>
            <a:ext cx="5549900" cy="2062480"/>
            <a:chOff x="1982" y="6471"/>
            <a:chExt cx="8740" cy="3248"/>
          </a:xfrm>
        </p:grpSpPr>
        <p:sp>
          <p:nvSpPr>
            <p:cNvPr id="62" name="任意多边形 61"/>
            <p:cNvSpPr/>
            <p:nvPr>
              <p:custDataLst>
                <p:tags r:id="rId9"/>
              </p:custDataLst>
            </p:nvPr>
          </p:nvSpPr>
          <p:spPr>
            <a:xfrm rot="13124922">
              <a:off x="8176" y="6596"/>
              <a:ext cx="2546" cy="1571"/>
            </a:xfrm>
            <a:custGeom>
              <a:avLst/>
              <a:gdLst>
                <a:gd name="connsiteX0" fmla="*/ 1505460 w 1505460"/>
                <a:gd name="connsiteY0" fmla="*/ 413973 h 928970"/>
                <a:gd name="connsiteX1" fmla="*/ 1294597 w 1505460"/>
                <a:gd name="connsiteY1" fmla="*/ 453127 h 928970"/>
                <a:gd name="connsiteX2" fmla="*/ 1297644 w 1505460"/>
                <a:gd name="connsiteY2" fmla="*/ 430329 h 928970"/>
                <a:gd name="connsiteX3" fmla="*/ 963606 w 1505460"/>
                <a:gd name="connsiteY3" fmla="*/ 483464 h 928970"/>
                <a:gd name="connsiteX4" fmla="*/ 827833 w 1505460"/>
                <a:gd name="connsiteY4" fmla="*/ 531169 h 928970"/>
                <a:gd name="connsiteX5" fmla="*/ 775082 w 1505460"/>
                <a:gd name="connsiteY5" fmla="*/ 554202 h 928970"/>
                <a:gd name="connsiteX6" fmla="*/ 697789 w 1505460"/>
                <a:gd name="connsiteY6" fmla="*/ 592612 h 928970"/>
                <a:gd name="connsiteX7" fmla="*/ 595210 w 1505460"/>
                <a:gd name="connsiteY7" fmla="*/ 651951 h 928970"/>
                <a:gd name="connsiteX8" fmla="*/ 534577 w 1505460"/>
                <a:gd name="connsiteY8" fmla="*/ 697015 h 928970"/>
                <a:gd name="connsiteX9" fmla="*/ 475507 w 1505460"/>
                <a:gd name="connsiteY9" fmla="*/ 761311 h 928970"/>
                <a:gd name="connsiteX10" fmla="*/ 375863 w 1505460"/>
                <a:gd name="connsiteY10" fmla="*/ 909006 h 928970"/>
                <a:gd name="connsiteX11" fmla="*/ 366327 w 1505460"/>
                <a:gd name="connsiteY11" fmla="*/ 928970 h 928970"/>
                <a:gd name="connsiteX12" fmla="*/ 331571 w 1505460"/>
                <a:gd name="connsiteY12" fmla="*/ 921757 h 928970"/>
                <a:gd name="connsiteX13" fmla="*/ 103786 w 1505460"/>
                <a:gd name="connsiteY13" fmla="*/ 766573 h 928970"/>
                <a:gd name="connsiteX14" fmla="*/ 176388 w 1505460"/>
                <a:gd name="connsiteY14" fmla="*/ 103786 h 928970"/>
                <a:gd name="connsiteX15" fmla="*/ 839174 w 1505460"/>
                <a:gd name="connsiteY15" fmla="*/ 176388 h 928970"/>
                <a:gd name="connsiteX16" fmla="*/ 941366 w 1505460"/>
                <a:gd name="connsiteY16" fmla="*/ 432367 h 928970"/>
                <a:gd name="connsiteX17" fmla="*/ 941234 w 1505460"/>
                <a:gd name="connsiteY17" fmla="*/ 442116 h 928970"/>
                <a:gd name="connsiteX18" fmla="*/ 951533 w 1505460"/>
                <a:gd name="connsiteY18" fmla="*/ 438523 h 928970"/>
                <a:gd name="connsiteX19" fmla="*/ 1303835 w 1505460"/>
                <a:gd name="connsiteY19" fmla="*/ 384033 h 928970"/>
                <a:gd name="connsiteX20" fmla="*/ 1306885 w 1505460"/>
                <a:gd name="connsiteY20" fmla="*/ 361223 h 92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5460" h="928970">
                  <a:moveTo>
                    <a:pt x="1505460" y="413973"/>
                  </a:moveTo>
                  <a:lnTo>
                    <a:pt x="1294597" y="453127"/>
                  </a:lnTo>
                  <a:lnTo>
                    <a:pt x="1297644" y="430329"/>
                  </a:lnTo>
                  <a:cubicBezTo>
                    <a:pt x="1183577" y="434821"/>
                    <a:pt x="1071258" y="452809"/>
                    <a:pt x="963606" y="483464"/>
                  </a:cubicBezTo>
                  <a:lnTo>
                    <a:pt x="827833" y="531169"/>
                  </a:lnTo>
                  <a:lnTo>
                    <a:pt x="775082" y="554202"/>
                  </a:lnTo>
                  <a:lnTo>
                    <a:pt x="697789" y="592612"/>
                  </a:lnTo>
                  <a:lnTo>
                    <a:pt x="595210" y="651951"/>
                  </a:lnTo>
                  <a:lnTo>
                    <a:pt x="534577" y="697015"/>
                  </a:lnTo>
                  <a:lnTo>
                    <a:pt x="475507" y="761311"/>
                  </a:lnTo>
                  <a:cubicBezTo>
                    <a:pt x="437044" y="807663"/>
                    <a:pt x="403798" y="857179"/>
                    <a:pt x="375863" y="909006"/>
                  </a:cubicBezTo>
                  <a:lnTo>
                    <a:pt x="366327" y="928970"/>
                  </a:lnTo>
                  <a:lnTo>
                    <a:pt x="331571" y="921757"/>
                  </a:lnTo>
                  <a:cubicBezTo>
                    <a:pt x="244827" y="894891"/>
                    <a:pt x="164901" y="842724"/>
                    <a:pt x="103786" y="766573"/>
                  </a:cubicBezTo>
                  <a:cubicBezTo>
                    <a:pt x="-59189" y="563501"/>
                    <a:pt x="-26684" y="266761"/>
                    <a:pt x="176388" y="103786"/>
                  </a:cubicBezTo>
                  <a:cubicBezTo>
                    <a:pt x="379459" y="-59188"/>
                    <a:pt x="676199" y="-26683"/>
                    <a:pt x="839174" y="176388"/>
                  </a:cubicBezTo>
                  <a:cubicBezTo>
                    <a:pt x="900289" y="252540"/>
                    <a:pt x="933916" y="341864"/>
                    <a:pt x="941366" y="432367"/>
                  </a:cubicBezTo>
                  <a:lnTo>
                    <a:pt x="941234" y="442116"/>
                  </a:lnTo>
                  <a:lnTo>
                    <a:pt x="951533" y="438523"/>
                  </a:lnTo>
                  <a:cubicBezTo>
                    <a:pt x="1065090" y="406543"/>
                    <a:pt x="1183576" y="388084"/>
                    <a:pt x="1303835" y="384033"/>
                  </a:cubicBezTo>
                  <a:lnTo>
                    <a:pt x="1306885" y="361223"/>
                  </a:lnTo>
                  <a:close/>
                </a:path>
              </a:pathLst>
            </a:custGeom>
            <a:solidFill>
              <a:srgbClr val="91D5C7"/>
            </a:solidFill>
            <a:ln>
              <a:noFill/>
            </a:ln>
          </p:spPr>
          <p:style>
            <a:lnRef idx="2">
              <a:srgbClr val="4276AA">
                <a:shade val="50000"/>
              </a:srgbClr>
            </a:lnRef>
            <a:fillRef idx="1">
              <a:srgbClr val="4276AA"/>
            </a:fillRef>
            <a:effectRef idx="0">
              <a:srgbClr val="4276AA"/>
            </a:effectRef>
            <a:fontRef idx="minor">
              <a:srgbClr val="FFFFFF"/>
            </a:fontRef>
          </p:style>
          <p:txBody>
            <a:bodyPr wrap="square" anchor="ctr">
              <a:noAutofit/>
            </a:bodyPr>
            <a:lstStyle/>
            <a:p>
              <a:pPr algn="ctr"/>
              <a:endParaRPr sz="2000">
                <a:latin typeface="方正小标宋简体" panose="03000509000000000000" charset="-122"/>
                <a:ea typeface="方正小标宋简体" panose="03000509000000000000" charset="-122"/>
              </a:endParaRPr>
            </a:p>
          </p:txBody>
        </p:sp>
        <p:sp>
          <p:nvSpPr>
            <p:cNvPr id="68" name="任意多边形 67"/>
            <p:cNvSpPr/>
            <p:nvPr>
              <p:custDataLst>
                <p:tags r:id="rId10"/>
              </p:custDataLst>
            </p:nvPr>
          </p:nvSpPr>
          <p:spPr bwMode="auto">
            <a:xfrm>
              <a:off x="9527" y="7522"/>
              <a:ext cx="649" cy="625"/>
            </a:xfrm>
            <a:custGeom>
              <a:avLst/>
              <a:gdLst>
                <a:gd name="connsiteX0" fmla="*/ 304701 w 609473"/>
                <a:gd name="connsiteY0" fmla="*/ 381618 h 587034"/>
                <a:gd name="connsiteX1" fmla="*/ 325879 w 609473"/>
                <a:gd name="connsiteY1" fmla="*/ 394101 h 587034"/>
                <a:gd name="connsiteX2" fmla="*/ 309542 w 609473"/>
                <a:gd name="connsiteY2" fmla="*/ 410914 h 587034"/>
                <a:gd name="connsiteX3" fmla="*/ 331022 w 609473"/>
                <a:gd name="connsiteY3" fmla="*/ 433867 h 587034"/>
                <a:gd name="connsiteX4" fmla="*/ 312466 w 609473"/>
                <a:gd name="connsiteY4" fmla="*/ 468800 h 587034"/>
                <a:gd name="connsiteX5" fmla="*/ 294112 w 609473"/>
                <a:gd name="connsiteY5" fmla="*/ 468096 h 587034"/>
                <a:gd name="connsiteX6" fmla="*/ 278380 w 609473"/>
                <a:gd name="connsiteY6" fmla="*/ 432055 h 587034"/>
                <a:gd name="connsiteX7" fmla="*/ 299861 w 609473"/>
                <a:gd name="connsiteY7" fmla="*/ 410612 h 587034"/>
                <a:gd name="connsiteX8" fmla="*/ 284028 w 609473"/>
                <a:gd name="connsiteY8" fmla="*/ 393397 h 587034"/>
                <a:gd name="connsiteX9" fmla="*/ 224835 w 609473"/>
                <a:gd name="connsiteY9" fmla="*/ 380559 h 587034"/>
                <a:gd name="connsiteX10" fmla="*/ 283211 w 609473"/>
                <a:gd name="connsiteY10" fmla="*/ 483344 h 587034"/>
                <a:gd name="connsiteX11" fmla="*/ 305190 w 609473"/>
                <a:gd name="connsiteY11" fmla="*/ 499753 h 587034"/>
                <a:gd name="connsiteX12" fmla="*/ 327069 w 609473"/>
                <a:gd name="connsiteY12" fmla="*/ 483646 h 587034"/>
                <a:gd name="connsiteX13" fmla="*/ 387865 w 609473"/>
                <a:gd name="connsiteY13" fmla="*/ 380861 h 587034"/>
                <a:gd name="connsiteX14" fmla="*/ 498972 w 609473"/>
                <a:gd name="connsiteY14" fmla="*/ 386700 h 587034"/>
                <a:gd name="connsiteX15" fmla="*/ 581344 w 609473"/>
                <a:gd name="connsiteY15" fmla="*/ 414485 h 587034"/>
                <a:gd name="connsiteX16" fmla="*/ 609473 w 609473"/>
                <a:gd name="connsiteY16" fmla="*/ 494820 h 587034"/>
                <a:gd name="connsiteX17" fmla="*/ 609473 w 609473"/>
                <a:gd name="connsiteY17" fmla="*/ 529048 h 587034"/>
                <a:gd name="connsiteX18" fmla="*/ 551399 w 609473"/>
                <a:gd name="connsiteY18" fmla="*/ 587034 h 587034"/>
                <a:gd name="connsiteX19" fmla="*/ 58074 w 609473"/>
                <a:gd name="connsiteY19" fmla="*/ 587034 h 587034"/>
                <a:gd name="connsiteX20" fmla="*/ 0 w 609473"/>
                <a:gd name="connsiteY20" fmla="*/ 529048 h 587034"/>
                <a:gd name="connsiteX21" fmla="*/ 0 w 609473"/>
                <a:gd name="connsiteY21" fmla="*/ 494820 h 587034"/>
                <a:gd name="connsiteX22" fmla="*/ 28129 w 609473"/>
                <a:gd name="connsiteY22" fmla="*/ 414485 h 587034"/>
                <a:gd name="connsiteX23" fmla="*/ 110501 w 609473"/>
                <a:gd name="connsiteY23" fmla="*/ 386700 h 587034"/>
                <a:gd name="connsiteX24" fmla="*/ 316407 w 609473"/>
                <a:gd name="connsiteY24" fmla="*/ 206077 h 587034"/>
                <a:gd name="connsiteX25" fmla="*/ 316407 w 609473"/>
                <a:gd name="connsiteY25" fmla="*/ 272924 h 587034"/>
                <a:gd name="connsiteX26" fmla="*/ 335965 w 609473"/>
                <a:gd name="connsiteY26" fmla="*/ 266783 h 587034"/>
                <a:gd name="connsiteX27" fmla="*/ 346551 w 609473"/>
                <a:gd name="connsiteY27" fmla="*/ 239602 h 587034"/>
                <a:gd name="connsiteX28" fmla="*/ 336570 w 609473"/>
                <a:gd name="connsiteY28" fmla="*/ 216346 h 587034"/>
                <a:gd name="connsiteX29" fmla="*/ 316407 w 609473"/>
                <a:gd name="connsiteY29" fmla="*/ 206077 h 587034"/>
                <a:gd name="connsiteX30" fmla="*/ 299872 w 609473"/>
                <a:gd name="connsiteY30" fmla="*/ 94230 h 587034"/>
                <a:gd name="connsiteX31" fmla="*/ 277793 w 609473"/>
                <a:gd name="connsiteY31" fmla="*/ 102183 h 587034"/>
                <a:gd name="connsiteX32" fmla="*/ 270534 w 609473"/>
                <a:gd name="connsiteY32" fmla="*/ 122922 h 587034"/>
                <a:gd name="connsiteX33" fmla="*/ 281322 w 609473"/>
                <a:gd name="connsiteY33" fmla="*/ 145674 h 587034"/>
                <a:gd name="connsiteX34" fmla="*/ 299872 w 609473"/>
                <a:gd name="connsiteY34" fmla="*/ 154231 h 587034"/>
                <a:gd name="connsiteX35" fmla="*/ 316407 w 609473"/>
                <a:gd name="connsiteY35" fmla="*/ 42585 h 587034"/>
                <a:gd name="connsiteX36" fmla="*/ 316407 w 609473"/>
                <a:gd name="connsiteY36" fmla="*/ 56478 h 587034"/>
                <a:gd name="connsiteX37" fmla="*/ 360061 w 609473"/>
                <a:gd name="connsiteY37" fmla="*/ 70169 h 587034"/>
                <a:gd name="connsiteX38" fmla="*/ 389904 w 609473"/>
                <a:gd name="connsiteY38" fmla="*/ 129465 h 587034"/>
                <a:gd name="connsiteX39" fmla="*/ 344837 w 609473"/>
                <a:gd name="connsiteY39" fmla="*/ 129465 h 587034"/>
                <a:gd name="connsiteX40" fmla="*/ 339797 w 609473"/>
                <a:gd name="connsiteY40" fmla="*/ 107217 h 587034"/>
                <a:gd name="connsiteX41" fmla="*/ 316407 w 609473"/>
                <a:gd name="connsiteY41" fmla="*/ 93928 h 587034"/>
                <a:gd name="connsiteX42" fmla="*/ 316407 w 609473"/>
                <a:gd name="connsiteY42" fmla="*/ 159063 h 587034"/>
                <a:gd name="connsiteX43" fmla="*/ 371050 w 609473"/>
                <a:gd name="connsiteY43" fmla="*/ 183829 h 587034"/>
                <a:gd name="connsiteX44" fmla="*/ 394037 w 609473"/>
                <a:gd name="connsiteY44" fmla="*/ 234467 h 587034"/>
                <a:gd name="connsiteX45" fmla="*/ 362380 w 609473"/>
                <a:gd name="connsiteY45" fmla="*/ 297086 h 587034"/>
                <a:gd name="connsiteX46" fmla="*/ 316407 w 609473"/>
                <a:gd name="connsiteY46" fmla="*/ 311079 h 587034"/>
                <a:gd name="connsiteX47" fmla="*/ 316407 w 609473"/>
                <a:gd name="connsiteY47" fmla="*/ 318328 h 587034"/>
                <a:gd name="connsiteX48" fmla="*/ 445959 w 609473"/>
                <a:gd name="connsiteY48" fmla="*/ 180507 h 587034"/>
                <a:gd name="connsiteX49" fmla="*/ 316407 w 609473"/>
                <a:gd name="connsiteY49" fmla="*/ 42585 h 587034"/>
                <a:gd name="connsiteX50" fmla="*/ 299872 w 609473"/>
                <a:gd name="connsiteY50" fmla="*/ 42484 h 587034"/>
                <a:gd name="connsiteX51" fmla="*/ 168808 w 609473"/>
                <a:gd name="connsiteY51" fmla="*/ 180507 h 587034"/>
                <a:gd name="connsiteX52" fmla="*/ 299872 w 609473"/>
                <a:gd name="connsiteY52" fmla="*/ 318428 h 587034"/>
                <a:gd name="connsiteX53" fmla="*/ 299872 w 609473"/>
                <a:gd name="connsiteY53" fmla="*/ 311381 h 587034"/>
                <a:gd name="connsiteX54" fmla="*/ 249564 w 609473"/>
                <a:gd name="connsiteY54" fmla="*/ 296683 h 587034"/>
                <a:gd name="connsiteX55" fmla="*/ 220729 w 609473"/>
                <a:gd name="connsiteY55" fmla="*/ 229635 h 587034"/>
                <a:gd name="connsiteX56" fmla="*/ 266904 w 609473"/>
                <a:gd name="connsiteY56" fmla="*/ 229635 h 587034"/>
                <a:gd name="connsiteX57" fmla="*/ 273659 w 609473"/>
                <a:gd name="connsiteY57" fmla="*/ 258528 h 587034"/>
                <a:gd name="connsiteX58" fmla="*/ 299872 w 609473"/>
                <a:gd name="connsiteY58" fmla="*/ 273428 h 587034"/>
                <a:gd name="connsiteX59" fmla="*/ 299872 w 609473"/>
                <a:gd name="connsiteY59" fmla="*/ 200440 h 587034"/>
                <a:gd name="connsiteX60" fmla="*/ 285959 w 609473"/>
                <a:gd name="connsiteY60" fmla="*/ 196312 h 587034"/>
                <a:gd name="connsiteX61" fmla="*/ 239784 w 609473"/>
                <a:gd name="connsiteY61" fmla="*/ 169634 h 587034"/>
                <a:gd name="connsiteX62" fmla="*/ 226375 w 609473"/>
                <a:gd name="connsiteY62" fmla="*/ 128459 h 587034"/>
                <a:gd name="connsiteX63" fmla="*/ 231618 w 609473"/>
                <a:gd name="connsiteY63" fmla="*/ 99566 h 587034"/>
                <a:gd name="connsiteX64" fmla="*/ 246237 w 609473"/>
                <a:gd name="connsiteY64" fmla="*/ 77115 h 587034"/>
                <a:gd name="connsiteX65" fmla="*/ 273256 w 609473"/>
                <a:gd name="connsiteY65" fmla="*/ 60404 h 587034"/>
                <a:gd name="connsiteX66" fmla="*/ 299872 w 609473"/>
                <a:gd name="connsiteY66" fmla="*/ 56075 h 587034"/>
                <a:gd name="connsiteX67" fmla="*/ 307333 w 609473"/>
                <a:gd name="connsiteY67" fmla="*/ 0 h 587034"/>
                <a:gd name="connsiteX68" fmla="*/ 488101 w 609473"/>
                <a:gd name="connsiteY68" fmla="*/ 180507 h 587034"/>
                <a:gd name="connsiteX69" fmla="*/ 307333 w 609473"/>
                <a:gd name="connsiteY69" fmla="*/ 361013 h 587034"/>
                <a:gd name="connsiteX70" fmla="*/ 126665 w 609473"/>
                <a:gd name="connsiteY70" fmla="*/ 180507 h 587034"/>
                <a:gd name="connsiteX71" fmla="*/ 307333 w 609473"/>
                <a:gd name="connsiteY71" fmla="*/ 0 h 58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09473" h="587034">
                  <a:moveTo>
                    <a:pt x="304701" y="381618"/>
                  </a:moveTo>
                  <a:lnTo>
                    <a:pt x="325879" y="394101"/>
                  </a:lnTo>
                  <a:lnTo>
                    <a:pt x="309542" y="410914"/>
                  </a:lnTo>
                  <a:lnTo>
                    <a:pt x="331022" y="433867"/>
                  </a:lnTo>
                  <a:lnTo>
                    <a:pt x="312466" y="468800"/>
                  </a:lnTo>
                  <a:cubicBezTo>
                    <a:pt x="307021" y="479069"/>
                    <a:pt x="298751" y="478767"/>
                    <a:pt x="294112" y="468096"/>
                  </a:cubicBezTo>
                  <a:lnTo>
                    <a:pt x="278380" y="432055"/>
                  </a:lnTo>
                  <a:lnTo>
                    <a:pt x="299861" y="410612"/>
                  </a:lnTo>
                  <a:lnTo>
                    <a:pt x="284028" y="393397"/>
                  </a:lnTo>
                  <a:close/>
                  <a:moveTo>
                    <a:pt x="224835" y="380559"/>
                  </a:moveTo>
                  <a:lnTo>
                    <a:pt x="283211" y="483344"/>
                  </a:lnTo>
                  <a:cubicBezTo>
                    <a:pt x="289260" y="493914"/>
                    <a:pt x="297024" y="499753"/>
                    <a:pt x="305190" y="499753"/>
                  </a:cubicBezTo>
                  <a:cubicBezTo>
                    <a:pt x="313155" y="499753"/>
                    <a:pt x="320919" y="494015"/>
                    <a:pt x="327069" y="483646"/>
                  </a:cubicBezTo>
                  <a:lnTo>
                    <a:pt x="387865" y="380861"/>
                  </a:lnTo>
                  <a:lnTo>
                    <a:pt x="498972" y="386700"/>
                  </a:lnTo>
                  <a:cubicBezTo>
                    <a:pt x="529521" y="388311"/>
                    <a:pt x="565716" y="400492"/>
                    <a:pt x="581344" y="414485"/>
                  </a:cubicBezTo>
                  <a:cubicBezTo>
                    <a:pt x="597072" y="428679"/>
                    <a:pt x="609473" y="464015"/>
                    <a:pt x="609473" y="494820"/>
                  </a:cubicBezTo>
                  <a:lnTo>
                    <a:pt x="609473" y="529048"/>
                  </a:lnTo>
                  <a:cubicBezTo>
                    <a:pt x="609473" y="561061"/>
                    <a:pt x="583360" y="587034"/>
                    <a:pt x="551399" y="587034"/>
                  </a:cubicBezTo>
                  <a:lnTo>
                    <a:pt x="58074" y="587034"/>
                  </a:lnTo>
                  <a:cubicBezTo>
                    <a:pt x="26012" y="587034"/>
                    <a:pt x="0" y="561061"/>
                    <a:pt x="0" y="529048"/>
                  </a:cubicBezTo>
                  <a:lnTo>
                    <a:pt x="0" y="494820"/>
                  </a:lnTo>
                  <a:cubicBezTo>
                    <a:pt x="0" y="464015"/>
                    <a:pt x="12401" y="428679"/>
                    <a:pt x="28129" y="414485"/>
                  </a:cubicBezTo>
                  <a:cubicBezTo>
                    <a:pt x="43757" y="400492"/>
                    <a:pt x="79851" y="388311"/>
                    <a:pt x="110501" y="386700"/>
                  </a:cubicBezTo>
                  <a:close/>
                  <a:moveTo>
                    <a:pt x="316407" y="206077"/>
                  </a:moveTo>
                  <a:lnTo>
                    <a:pt x="316407" y="272924"/>
                  </a:lnTo>
                  <a:cubicBezTo>
                    <a:pt x="325379" y="271817"/>
                    <a:pt x="331832" y="269703"/>
                    <a:pt x="335965" y="266783"/>
                  </a:cubicBezTo>
                  <a:cubicBezTo>
                    <a:pt x="343023" y="261548"/>
                    <a:pt x="346551" y="252488"/>
                    <a:pt x="346551" y="239602"/>
                  </a:cubicBezTo>
                  <a:cubicBezTo>
                    <a:pt x="346551" y="229736"/>
                    <a:pt x="343224" y="222084"/>
                    <a:pt x="336570" y="216346"/>
                  </a:cubicBezTo>
                  <a:cubicBezTo>
                    <a:pt x="332638" y="213024"/>
                    <a:pt x="325884" y="209601"/>
                    <a:pt x="316407" y="206077"/>
                  </a:cubicBezTo>
                  <a:close/>
                  <a:moveTo>
                    <a:pt x="299872" y="94230"/>
                  </a:moveTo>
                  <a:cubicBezTo>
                    <a:pt x="289891" y="94431"/>
                    <a:pt x="282531" y="97149"/>
                    <a:pt x="277793" y="102183"/>
                  </a:cubicBezTo>
                  <a:cubicBezTo>
                    <a:pt x="272954" y="107317"/>
                    <a:pt x="270534" y="114163"/>
                    <a:pt x="270534" y="122922"/>
                  </a:cubicBezTo>
                  <a:cubicBezTo>
                    <a:pt x="270534" y="132586"/>
                    <a:pt x="274163" y="140137"/>
                    <a:pt x="281322" y="145674"/>
                  </a:cubicBezTo>
                  <a:cubicBezTo>
                    <a:pt x="285354" y="148795"/>
                    <a:pt x="291504" y="151613"/>
                    <a:pt x="299872" y="154231"/>
                  </a:cubicBezTo>
                  <a:close/>
                  <a:moveTo>
                    <a:pt x="316407" y="42585"/>
                  </a:moveTo>
                  <a:lnTo>
                    <a:pt x="316407" y="56478"/>
                  </a:lnTo>
                  <a:cubicBezTo>
                    <a:pt x="334957" y="57887"/>
                    <a:pt x="349576" y="62518"/>
                    <a:pt x="360061" y="70169"/>
                  </a:cubicBezTo>
                  <a:cubicBezTo>
                    <a:pt x="379318" y="82350"/>
                    <a:pt x="389198" y="102082"/>
                    <a:pt x="389904" y="129465"/>
                  </a:cubicBezTo>
                  <a:lnTo>
                    <a:pt x="344837" y="129465"/>
                  </a:lnTo>
                  <a:cubicBezTo>
                    <a:pt x="344031" y="119297"/>
                    <a:pt x="342317" y="111948"/>
                    <a:pt x="339797" y="107217"/>
                  </a:cubicBezTo>
                  <a:cubicBezTo>
                    <a:pt x="335562" y="99163"/>
                    <a:pt x="327698" y="94733"/>
                    <a:pt x="316407" y="93928"/>
                  </a:cubicBezTo>
                  <a:lnTo>
                    <a:pt x="316407" y="159063"/>
                  </a:lnTo>
                  <a:cubicBezTo>
                    <a:pt x="343527" y="168426"/>
                    <a:pt x="361674" y="176681"/>
                    <a:pt x="371050" y="183829"/>
                  </a:cubicBezTo>
                  <a:cubicBezTo>
                    <a:pt x="386375" y="195809"/>
                    <a:pt x="394037" y="212722"/>
                    <a:pt x="394037" y="234467"/>
                  </a:cubicBezTo>
                  <a:cubicBezTo>
                    <a:pt x="394037" y="263159"/>
                    <a:pt x="383451" y="284099"/>
                    <a:pt x="362380" y="297086"/>
                  </a:cubicBezTo>
                  <a:cubicBezTo>
                    <a:pt x="349475" y="305039"/>
                    <a:pt x="334151" y="309670"/>
                    <a:pt x="316407" y="311079"/>
                  </a:cubicBezTo>
                  <a:lnTo>
                    <a:pt x="316407" y="318328"/>
                  </a:lnTo>
                  <a:cubicBezTo>
                    <a:pt x="388593" y="313697"/>
                    <a:pt x="445959" y="253696"/>
                    <a:pt x="445959" y="180507"/>
                  </a:cubicBezTo>
                  <a:cubicBezTo>
                    <a:pt x="445959" y="107217"/>
                    <a:pt x="388593" y="47316"/>
                    <a:pt x="316407" y="42585"/>
                  </a:cubicBezTo>
                  <a:close/>
                  <a:moveTo>
                    <a:pt x="299872" y="42484"/>
                  </a:moveTo>
                  <a:cubicBezTo>
                    <a:pt x="226980" y="46410"/>
                    <a:pt x="168808" y="106713"/>
                    <a:pt x="168808" y="180507"/>
                  </a:cubicBezTo>
                  <a:cubicBezTo>
                    <a:pt x="168808" y="254199"/>
                    <a:pt x="226980" y="314502"/>
                    <a:pt x="299872" y="318428"/>
                  </a:cubicBezTo>
                  <a:lnTo>
                    <a:pt x="299872" y="311381"/>
                  </a:lnTo>
                  <a:cubicBezTo>
                    <a:pt x="277390" y="308864"/>
                    <a:pt x="260553" y="303931"/>
                    <a:pt x="249564" y="296683"/>
                  </a:cubicBezTo>
                  <a:cubicBezTo>
                    <a:pt x="230005" y="283596"/>
                    <a:pt x="220427" y="261246"/>
                    <a:pt x="220729" y="229635"/>
                  </a:cubicBezTo>
                  <a:lnTo>
                    <a:pt x="266904" y="229635"/>
                  </a:lnTo>
                  <a:cubicBezTo>
                    <a:pt x="268518" y="244031"/>
                    <a:pt x="270736" y="253696"/>
                    <a:pt x="273659" y="258528"/>
                  </a:cubicBezTo>
                  <a:cubicBezTo>
                    <a:pt x="278095" y="266179"/>
                    <a:pt x="286867" y="271112"/>
                    <a:pt x="299872" y="273428"/>
                  </a:cubicBezTo>
                  <a:lnTo>
                    <a:pt x="299872" y="200440"/>
                  </a:lnTo>
                  <a:lnTo>
                    <a:pt x="285959" y="196312"/>
                  </a:lnTo>
                  <a:cubicBezTo>
                    <a:pt x="264182" y="189970"/>
                    <a:pt x="248757" y="181010"/>
                    <a:pt x="239784" y="169634"/>
                  </a:cubicBezTo>
                  <a:cubicBezTo>
                    <a:pt x="230811" y="158258"/>
                    <a:pt x="226375" y="144466"/>
                    <a:pt x="226375" y="128459"/>
                  </a:cubicBezTo>
                  <a:cubicBezTo>
                    <a:pt x="226375" y="117787"/>
                    <a:pt x="228089" y="108223"/>
                    <a:pt x="231618" y="99566"/>
                  </a:cubicBezTo>
                  <a:cubicBezTo>
                    <a:pt x="235046" y="90908"/>
                    <a:pt x="239986" y="83357"/>
                    <a:pt x="246237" y="77115"/>
                  </a:cubicBezTo>
                  <a:cubicBezTo>
                    <a:pt x="254302" y="69062"/>
                    <a:pt x="263376" y="63424"/>
                    <a:pt x="273256" y="60404"/>
                  </a:cubicBezTo>
                  <a:cubicBezTo>
                    <a:pt x="279406" y="58390"/>
                    <a:pt x="288177" y="56981"/>
                    <a:pt x="299872" y="56075"/>
                  </a:cubicBezTo>
                  <a:close/>
                  <a:moveTo>
                    <a:pt x="307333" y="0"/>
                  </a:moveTo>
                  <a:cubicBezTo>
                    <a:pt x="407043" y="0"/>
                    <a:pt x="488101" y="80941"/>
                    <a:pt x="488101" y="180507"/>
                  </a:cubicBezTo>
                  <a:cubicBezTo>
                    <a:pt x="488101" y="279971"/>
                    <a:pt x="407043" y="361013"/>
                    <a:pt x="307333" y="361013"/>
                  </a:cubicBezTo>
                  <a:cubicBezTo>
                    <a:pt x="207724" y="361013"/>
                    <a:pt x="126665" y="279971"/>
                    <a:pt x="126665" y="180507"/>
                  </a:cubicBezTo>
                  <a:cubicBezTo>
                    <a:pt x="126665" y="80941"/>
                    <a:pt x="207724" y="0"/>
                    <a:pt x="307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000">
                <a:latin typeface="方正小标宋简体" panose="03000509000000000000" charset="-122"/>
                <a:ea typeface="方正小标宋简体" panose="03000509000000000000" charset="-122"/>
              </a:endParaRPr>
            </a:p>
          </p:txBody>
        </p:sp>
        <p:cxnSp>
          <p:nvCxnSpPr>
            <p:cNvPr id="70" name="直接连接符 69"/>
            <p:cNvCxnSpPr/>
            <p:nvPr>
              <p:custDataLst>
                <p:tags r:id="rId11"/>
              </p:custDataLst>
            </p:nvPr>
          </p:nvCxnSpPr>
          <p:spPr>
            <a:xfrm>
              <a:off x="1982" y="6471"/>
              <a:ext cx="5723" cy="0"/>
            </a:xfrm>
            <a:prstGeom prst="line">
              <a:avLst/>
            </a:prstGeom>
            <a:ln w="3175" cap="rnd">
              <a:solidFill>
                <a:srgbClr val="FFFFFF">
                  <a:lumMod val="85000"/>
                </a:srgbClr>
              </a:solidFill>
              <a:round/>
              <a:headEnd type="none"/>
              <a:tailEnd type="none" w="med" len="med"/>
            </a:ln>
          </p:spPr>
          <p:style>
            <a:lnRef idx="1">
              <a:srgbClr val="4276AA"/>
            </a:lnRef>
            <a:fillRef idx="0">
              <a:srgbClr val="4276AA"/>
            </a:fillRef>
            <a:effectRef idx="0">
              <a:srgbClr val="4276AA"/>
            </a:effectRef>
            <a:fontRef idx="minor">
              <a:srgbClr val="000000"/>
            </a:fontRef>
          </p:style>
        </p:cxnSp>
        <p:sp>
          <p:nvSpPr>
            <p:cNvPr id="73" name="文本框 72"/>
            <p:cNvSpPr txBox="1"/>
            <p:nvPr>
              <p:custDataLst>
                <p:tags r:id="rId12"/>
              </p:custDataLst>
            </p:nvPr>
          </p:nvSpPr>
          <p:spPr>
            <a:xfrm>
              <a:off x="3413" y="7443"/>
              <a:ext cx="4581" cy="678"/>
            </a:xfrm>
            <a:prstGeom prst="rect">
              <a:avLst/>
            </a:prstGeom>
            <a:noFill/>
          </p:spPr>
          <p:txBody>
            <a:bodyPr wrap="square" lIns="90000" tIns="46800" rIns="90000" bIns="0" anchor="b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algn="l" defTabSz="86423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rgbClr val="91D5C7"/>
                  </a:solidFill>
                  <a:latin typeface="方正小标宋简体" panose="03000509000000000000" charset="-122"/>
                  <a:ea typeface="方正小标宋简体" panose="03000509000000000000" charset="-122"/>
                  <a:cs typeface="+mn-ea"/>
                  <a:sym typeface="+mn-lt"/>
                </a:rPr>
                <a:t>深度时刻的支持</a:t>
              </a:r>
              <a:endParaRPr lang="zh-CN" altLang="en-US" sz="2400" b="1" spc="300" dirty="0" smtClean="0">
                <a:solidFill>
                  <a:srgbClr val="91D5C7"/>
                </a:solidFill>
                <a:latin typeface="方正小标宋简体" panose="03000509000000000000" charset="-122"/>
                <a:ea typeface="方正小标宋简体" panose="03000509000000000000" charset="-122"/>
                <a:cs typeface="+mn-ea"/>
                <a:sym typeface="+mn-lt"/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 rot="0">
              <a:off x="3413" y="8311"/>
              <a:ext cx="5648" cy="1408"/>
              <a:chOff x="9733" y="7841"/>
              <a:chExt cx="6148" cy="1532"/>
            </a:xfrm>
          </p:grpSpPr>
          <p:sp>
            <p:nvSpPr>
              <p:cNvPr id="101" name="文本框 97"/>
              <p:cNvSpPr txBox="1"/>
              <p:nvPr/>
            </p:nvSpPr>
            <p:spPr>
              <a:xfrm>
                <a:off x="9733" y="8271"/>
                <a:ext cx="2218" cy="686"/>
              </a:xfrm>
              <a:prstGeom prst="roundRect">
                <a:avLst/>
              </a:prstGeom>
              <a:solidFill>
                <a:srgbClr val="91D5C7"/>
              </a:solidFill>
            </p:spPr>
            <p:txBody>
              <a:bodyPr wrap="square" rtlCol="0">
                <a:spAutoFit/>
              </a:bodyPr>
              <a:p>
                <a:pPr algn="ctr" defTabSz="86423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dirty="0" smtClean="0">
                    <a:solidFill>
                      <a:prstClr val="white"/>
                    </a:solidFill>
                    <a:latin typeface="方正小标宋简体" panose="03000509000000000000" charset="-122"/>
                    <a:ea typeface="方正小标宋简体" panose="03000509000000000000" charset="-122"/>
                    <a:cs typeface="+mn-ea"/>
                    <a:sym typeface="+mn-lt"/>
                  </a:rPr>
                  <a:t>激励与</a:t>
                </a:r>
                <a:r>
                  <a:rPr lang="zh-CN" altLang="en-US" sz="1600" b="1" dirty="0" smtClean="0">
                    <a:solidFill>
                      <a:prstClr val="white"/>
                    </a:solidFill>
                    <a:latin typeface="方正小标宋简体" panose="03000509000000000000" charset="-122"/>
                    <a:ea typeface="方正小标宋简体" panose="03000509000000000000" charset="-122"/>
                    <a:cs typeface="+mn-ea"/>
                    <a:sym typeface="+mn-lt"/>
                  </a:rPr>
                  <a:t>指导</a:t>
                </a:r>
                <a:endParaRPr lang="zh-CN" altLang="en-US" sz="1600" b="1" dirty="0" smtClean="0">
                  <a:solidFill>
                    <a:prstClr val="white"/>
                  </a:solidFill>
                  <a:latin typeface="方正小标宋简体" panose="03000509000000000000" charset="-122"/>
                  <a:ea typeface="方正小标宋简体" panose="03000509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102" name="Arc 21"/>
              <p:cNvSpPr/>
              <p:nvPr/>
            </p:nvSpPr>
            <p:spPr>
              <a:xfrm flipH="1">
                <a:off x="12258" y="8211"/>
                <a:ext cx="862" cy="851"/>
              </a:xfrm>
              <a:prstGeom prst="arc">
                <a:avLst>
                  <a:gd name="adj1" fmla="val 16339432"/>
                  <a:gd name="adj2" fmla="val 5426856"/>
                </a:avLst>
              </a:prstGeom>
              <a:ln w="38100">
                <a:solidFill>
                  <a:srgbClr val="91D5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 defTabSz="86423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1">
                  <a:solidFill>
                    <a:prstClr val="black"/>
                  </a:solidFill>
                  <a:latin typeface="方正小标宋简体" panose="03000509000000000000" charset="-122"/>
                  <a:ea typeface="方正小标宋简体" panose="03000509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103" name="文本框 97"/>
              <p:cNvSpPr txBox="1"/>
              <p:nvPr/>
            </p:nvSpPr>
            <p:spPr>
              <a:xfrm>
                <a:off x="12666" y="7841"/>
                <a:ext cx="3195" cy="640"/>
              </a:xfrm>
              <a:prstGeom prst="roundRect">
                <a:avLst/>
              </a:prstGeom>
              <a:solidFill>
                <a:srgbClr val="91D5C7"/>
              </a:solidFill>
            </p:spPr>
            <p:txBody>
              <a:bodyPr wrap="square" rtlCol="0">
                <a:spAutoFit/>
              </a:bodyPr>
              <a:p>
                <a:pPr algn="ctr" defTabSz="86423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dirty="0" smtClean="0">
                    <a:solidFill>
                      <a:prstClr val="white"/>
                    </a:solidFill>
                    <a:latin typeface="方正小标宋简体" panose="03000509000000000000" charset="-122"/>
                    <a:ea typeface="方正小标宋简体" panose="03000509000000000000" charset="-122"/>
                    <a:cs typeface="+mn-ea"/>
                    <a:sym typeface="+mn-lt"/>
                  </a:rPr>
                  <a:t>资源的</a:t>
                </a:r>
                <a:r>
                  <a:rPr lang="zh-CN" altLang="en-US" sz="1600" b="1" dirty="0" smtClean="0">
                    <a:solidFill>
                      <a:prstClr val="white"/>
                    </a:solidFill>
                    <a:latin typeface="方正小标宋简体" panose="03000509000000000000" charset="-122"/>
                    <a:ea typeface="方正小标宋简体" panose="03000509000000000000" charset="-122"/>
                    <a:cs typeface="+mn-ea"/>
                    <a:sym typeface="+mn-lt"/>
                  </a:rPr>
                  <a:t>捕捉利用</a:t>
                </a:r>
                <a:endParaRPr lang="zh-CN" altLang="en-US" sz="1600" b="1" dirty="0" smtClean="0">
                  <a:solidFill>
                    <a:prstClr val="white"/>
                  </a:solidFill>
                  <a:latin typeface="方正小标宋简体" panose="03000509000000000000" charset="-122"/>
                  <a:ea typeface="方正小标宋简体" panose="03000509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104" name="Rounded Rectangle 32"/>
              <p:cNvSpPr/>
              <p:nvPr/>
            </p:nvSpPr>
            <p:spPr>
              <a:xfrm flipH="1" flipV="1">
                <a:off x="12686" y="8706"/>
                <a:ext cx="3176" cy="667"/>
              </a:xfrm>
              <a:prstGeom prst="roundRect">
                <a:avLst/>
              </a:prstGeom>
              <a:solidFill>
                <a:srgbClr val="91D5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defTabSz="86423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1" dirty="0">
                  <a:solidFill>
                    <a:prstClr val="white"/>
                  </a:solidFill>
                  <a:latin typeface="方正小标宋简体" panose="03000509000000000000" charset="-122"/>
                  <a:ea typeface="方正小标宋简体" panose="03000509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105" name="文本框 97"/>
              <p:cNvSpPr txBox="1"/>
              <p:nvPr/>
            </p:nvSpPr>
            <p:spPr>
              <a:xfrm>
                <a:off x="12686" y="8776"/>
                <a:ext cx="3195" cy="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 defTabSz="86423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dirty="0" smtClean="0">
                    <a:solidFill>
                      <a:prstClr val="white"/>
                    </a:solidFill>
                    <a:latin typeface="方正小标宋简体" panose="03000509000000000000" charset="-122"/>
                    <a:ea typeface="方正小标宋简体" panose="03000509000000000000" charset="-122"/>
                    <a:cs typeface="+mn-ea"/>
                    <a:sym typeface="+mn-lt"/>
                  </a:rPr>
                  <a:t>学习</a:t>
                </a:r>
                <a:r>
                  <a:rPr lang="zh-CN" altLang="en-US" sz="1600" b="1" dirty="0" smtClean="0">
                    <a:solidFill>
                      <a:prstClr val="white"/>
                    </a:solidFill>
                    <a:latin typeface="方正小标宋简体" panose="03000509000000000000" charset="-122"/>
                    <a:ea typeface="方正小标宋简体" panose="03000509000000000000" charset="-122"/>
                    <a:cs typeface="+mn-ea"/>
                    <a:sym typeface="+mn-lt"/>
                  </a:rPr>
                  <a:t>的重组推进</a:t>
                </a:r>
                <a:endParaRPr lang="zh-CN" altLang="en-US" sz="1600" b="1" dirty="0" smtClean="0">
                  <a:solidFill>
                    <a:prstClr val="white"/>
                  </a:solidFill>
                  <a:latin typeface="方正小标宋简体" panose="03000509000000000000" charset="-122"/>
                  <a:ea typeface="方正小标宋简体" panose="03000509000000000000" charset="-122"/>
                  <a:cs typeface="+mn-ea"/>
                  <a:sym typeface="+mn-lt"/>
                </a:endParaRPr>
              </a:p>
            </p:txBody>
          </p:sp>
          <p:cxnSp>
            <p:nvCxnSpPr>
              <p:cNvPr id="106" name="Straight Connector 25"/>
              <p:cNvCxnSpPr/>
              <p:nvPr/>
            </p:nvCxnSpPr>
            <p:spPr>
              <a:xfrm flipH="1" flipV="1">
                <a:off x="11659" y="8597"/>
                <a:ext cx="602" cy="6"/>
              </a:xfrm>
              <a:prstGeom prst="line">
                <a:avLst/>
              </a:prstGeom>
              <a:ln w="38100">
                <a:solidFill>
                  <a:srgbClr val="91D5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13"/>
          <p:cNvSpPr txBox="1"/>
          <p:nvPr/>
        </p:nvSpPr>
        <p:spPr>
          <a:xfrm>
            <a:off x="1446530" y="1083945"/>
            <a:ext cx="666686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行动与收获</a:t>
            </a:r>
            <a:r>
              <a:rPr lang="en-US" altLang="zh-CN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评价支持，助力项目研究</a:t>
            </a:r>
            <a:endParaRPr lang="zh-CN" altLang="en-US" sz="2400" b="1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0474" y="979805"/>
            <a:ext cx="1198811" cy="714375"/>
            <a:chOff x="8921" y="3458"/>
            <a:chExt cx="1888" cy="1125"/>
          </a:xfrm>
        </p:grpSpPr>
        <p:sp>
          <p:nvSpPr>
            <p:cNvPr id="3" name="五边形 2"/>
            <p:cNvSpPr/>
            <p:nvPr/>
          </p:nvSpPr>
          <p:spPr>
            <a:xfrm>
              <a:off x="8921" y="3480"/>
              <a:ext cx="1888" cy="1082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9177" y="3639"/>
              <a:ext cx="0" cy="763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  <p:sp>
          <p:nvSpPr>
            <p:cNvPr id="4" name="文本框 9"/>
            <p:cNvSpPr txBox="1"/>
            <p:nvPr/>
          </p:nvSpPr>
          <p:spPr>
            <a:xfrm>
              <a:off x="9519" y="3458"/>
              <a:ext cx="693" cy="112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3</a:t>
              </a:r>
              <a:endParaRPr lang="en-US" altLang="zh-CN" sz="4050" dirty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aphicFrame>
        <p:nvGraphicFramePr>
          <p:cNvPr id="18" name="表格 17"/>
          <p:cNvGraphicFramePr/>
          <p:nvPr>
            <p:custDataLst>
              <p:tags r:id="rId1"/>
            </p:custDataLst>
          </p:nvPr>
        </p:nvGraphicFramePr>
        <p:xfrm>
          <a:off x="622935" y="1737995"/>
          <a:ext cx="10934065" cy="50082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1945"/>
                <a:gridCol w="876300"/>
                <a:gridCol w="3420745"/>
                <a:gridCol w="860425"/>
                <a:gridCol w="322580"/>
                <a:gridCol w="680720"/>
                <a:gridCol w="215900"/>
                <a:gridCol w="1381760"/>
                <a:gridCol w="2014220"/>
                <a:gridCol w="839470"/>
              </a:tblGrid>
              <a:tr h="402590">
                <a:tc gridSpan="10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  <a:cs typeface="方正小标宋简体" panose="03000509000000000000" charset="-122"/>
                        </a:rPr>
                        <a:t>“课堂深度时刻生成”观测表</a:t>
                      </a:r>
                      <a:endParaRPr lang="en-US" altLang="en-US" sz="200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  <a:cs typeface="方正小标宋简体" panose="03000509000000000000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40995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关键学习活动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 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深度学习时间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 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</a:tr>
              <a:tr h="337185">
                <a:tc rowSpan="11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学生深度学习评价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评价维度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评价标准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达成情况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rowSpan="11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教师深度教学评价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评价维度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评价标准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达成情况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</a:tr>
              <a:tr h="379730">
                <a:tc vMerge="1">
                  <a:tcPr/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主动参与与合作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1.学生能围绕主要问题进行独立思考下的同桌学习或小组讨论。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 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vMerge="1">
                  <a:tcPr/>
                </a:tc>
                <a:tc rowSpan="2"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情境创设与维持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rowSpan="2" hMerge="1">
                  <a:tcPr/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1.能有效调动学生积极性，能主动参与与合作。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 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</a:tr>
              <a:tr h="37909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2.学生之间分工明确，合作有效，学生有倾听、评析和表达不同意见的能力。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 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2.能激活学生已有的学习和生活经验，并展开深入地思考。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 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</a:tr>
              <a:tr h="378460">
                <a:tc vMerge="1">
                  <a:tcPr/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方法激活与选择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1.学生能聚焦核心问题域，梳理并激活相关学习方法。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 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vMerge="1">
                  <a:tcPr/>
                </a:tc>
                <a:tc rowSpan="2"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问题设计与导向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rowSpan="2" hMerge="1">
                  <a:tcPr/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1.问题设计开放，既面向全体学生又关注学生差异。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 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</a:tr>
              <a:tr h="37909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2.学生能正确选择和运用学习方法，对问题展开理解和分析。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 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2.问题指向明确，能引导学生激活相关学习方法。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 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</a:tr>
              <a:tr h="379730">
                <a:tc vMerge="1">
                  <a:tcPr/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知识获取与运用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1.学生能针对问题进行正确地理解、表达，并形成自己的认识。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 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vMerge="1">
                  <a:tcPr/>
                </a:tc>
                <a:tc rowSpan="2"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策略选择与使用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rowSpan="2" hMerge="1">
                  <a:tcPr/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1.体现师生、生生积极有效的互动策略。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 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</a:tr>
              <a:tr h="37846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2.学生能运用合适的学习方式，举一反三，实现有效的迁移学习。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 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2.能引导学生使用正确的方法开展理解分析。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 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</a:tr>
              <a:tr h="379730">
                <a:tc vMerge="1">
                  <a:tcPr/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批判评价与反思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1.学生之间能相互补充和质疑，在活动体验中能进行联想与结构。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 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vMerge="1">
                  <a:tcPr/>
                </a:tc>
                <a:tc rowSpan="2"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教师介入与推进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rowSpan="2" hMerge="1">
                  <a:tcPr/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1.能针对学生状态进行调控、回应和组织，实现深度学习。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 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</a:tr>
              <a:tr h="37973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2.学生对学习过程有理解和反思，有价值批判与合作交流。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 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2.能引导学生形成新的认识、见解和新的创意。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 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</a:tr>
              <a:tr h="365760">
                <a:tc vMerge="1">
                  <a:tcPr/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整理加工与建构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1.学生由新的认识、见解和新的创意形成，体现思维的提升。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 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vMerge="1">
                  <a:tcPr/>
                </a:tc>
                <a:tc rowSpan="2"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总结提升与延展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rowSpan="2" hMerge="1">
                  <a:tcPr/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1.能引导学生对学习过程进行评价，注意提炼方法结构。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 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</a:tr>
              <a:tr h="33782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2.能进行类比式或者结构式延伸，能提出新问题。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 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</a:tr>
              <a:tr h="189865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总体评价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 gridSpan="8"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  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高考-444455564"/>
          <p:cNvPicPr>
            <a:picLocks noChangeAspect="1"/>
          </p:cNvPicPr>
          <p:nvPr/>
        </p:nvPicPr>
        <p:blipFill>
          <a:blip r:embed="rId1"/>
          <a:srcRect l="48466"/>
          <a:stretch>
            <a:fillRect/>
          </a:stretch>
        </p:blipFill>
        <p:spPr>
          <a:xfrm>
            <a:off x="10210165" y="4954905"/>
            <a:ext cx="1962150" cy="1903095"/>
          </a:xfrm>
          <a:prstGeom prst="rect">
            <a:avLst/>
          </a:prstGeom>
        </p:spPr>
      </p:pic>
      <p:sp>
        <p:nvSpPr>
          <p:cNvPr id="15" name="文本框 13"/>
          <p:cNvSpPr txBox="1"/>
          <p:nvPr/>
        </p:nvSpPr>
        <p:spPr>
          <a:xfrm>
            <a:off x="1446530" y="1279525"/>
            <a:ext cx="666686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行动与收获</a:t>
            </a:r>
            <a:r>
              <a:rPr lang="en-US" altLang="zh-CN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师生成长，实现自我突破</a:t>
            </a:r>
            <a:endParaRPr lang="zh-CN" altLang="en-US" sz="2400" b="1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80474" y="1175385"/>
            <a:ext cx="1198811" cy="714375"/>
            <a:chOff x="8921" y="3458"/>
            <a:chExt cx="1888" cy="1125"/>
          </a:xfrm>
        </p:grpSpPr>
        <p:sp>
          <p:nvSpPr>
            <p:cNvPr id="19" name="五边形 18"/>
            <p:cNvSpPr/>
            <p:nvPr/>
          </p:nvSpPr>
          <p:spPr>
            <a:xfrm>
              <a:off x="8921" y="3480"/>
              <a:ext cx="1888" cy="1082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9177" y="3639"/>
              <a:ext cx="0" cy="763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  <p:sp>
          <p:nvSpPr>
            <p:cNvPr id="21" name="文本框 9"/>
            <p:cNvSpPr txBox="1"/>
            <p:nvPr/>
          </p:nvSpPr>
          <p:spPr>
            <a:xfrm>
              <a:off x="9519" y="3458"/>
              <a:ext cx="693" cy="112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3</a:t>
              </a:r>
              <a:endParaRPr lang="en-US" altLang="zh-CN" sz="4050" dirty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aphicFrame>
        <p:nvGraphicFramePr>
          <p:cNvPr id="17" name="表格 16"/>
          <p:cNvGraphicFramePr/>
          <p:nvPr>
            <p:custDataLst>
              <p:tags r:id="rId2"/>
            </p:custDataLst>
          </p:nvPr>
        </p:nvGraphicFramePr>
        <p:xfrm>
          <a:off x="1100455" y="2037715"/>
          <a:ext cx="9459595" cy="44310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1845"/>
                <a:gridCol w="6170295"/>
                <a:gridCol w="988695"/>
                <a:gridCol w="1508760"/>
              </a:tblGrid>
              <a:tr h="499110">
                <a:tc gridSpan="4">
                  <a:txBody>
                    <a:bodyPr/>
                    <a:p>
                      <a:pPr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  <a:cs typeface="方正小标宋简体" panose="03000509000000000000" charset="-122"/>
                        </a:rPr>
                        <a:t>薛家实验小学2022年1~6月师生获奖情况一览表</a:t>
                      </a:r>
                      <a:endParaRPr lang="en-US" sz="200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  <a:cs typeface="方正小标宋简体" panose="03000509000000000000" charset="-122"/>
                      </a:endParaRPr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04470"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CN" altLang="en-US" sz="1800"/>
                        <a:t>序号</a:t>
                      </a:r>
                      <a:endParaRPr lang="zh-CN" altLang="en-US" sz="18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CN" altLang="en-US" sz="1800"/>
                        <a:t>获奖项目</a:t>
                      </a:r>
                      <a:endParaRPr lang="zh-CN" altLang="en-US" sz="18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CN" altLang="en-US" sz="1800"/>
                        <a:t>级别</a:t>
                      </a:r>
                      <a:endParaRPr lang="zh-CN" altLang="en-US" sz="18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CN" altLang="en-US" sz="1800"/>
                        <a:t>获奖</a:t>
                      </a:r>
                      <a:r>
                        <a:rPr lang="zh-CN" altLang="en-US" sz="1800"/>
                        <a:t>时间</a:t>
                      </a:r>
                      <a:endParaRPr lang="zh-CN" altLang="en-US" sz="1800"/>
                    </a:p>
                  </a:txBody>
                  <a:tcPr marL="68580" marR="68580" marT="0" marB="0" vert="horz" anchor="ctr" anchorCtr="0"/>
                </a:tc>
              </a:tr>
              <a:tr h="203835"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2022年新北区中小学研究性学习优秀成果评比，《叶家大米上市啦》获区特等奖，市一等奖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市级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2022.5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08610"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新北区小学英语评优课，陈霞和黄燕获一等奖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区级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2022.4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08610"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常州市小学英语评优课，陈霞获二等奖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市级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2022.4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09245"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新北区小学道德与法治评优课比赛，丁晓晴、高云一等奖，陈云二等奖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区级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2022.3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203835"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新北区小学语文青年教师评优课比赛，冯绯楠一等奖，陈云二等奖；陈静琪三等奖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区级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2022.6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203835"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2022年新北区小学综合实践活动课程评优课，李锋二等奖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区级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2022.6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08610"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新北区中小学班主任基本功竞赛，冯绯楠、王静二等奖；陈云、贺维娜三等奖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区级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2022.4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08610"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新北区中小学音乐学科单元教学案例评选，获一等奖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区级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5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2022.5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学生数学思维导图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18000" contrast="12000"/>
          </a:blip>
          <a:stretch>
            <a:fillRect/>
          </a:stretch>
        </p:blipFill>
        <p:spPr>
          <a:xfrm>
            <a:off x="8337550" y="306070"/>
            <a:ext cx="3580130" cy="1858645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高考-444455564"/>
          <p:cNvPicPr>
            <a:picLocks noChangeAspect="1"/>
          </p:cNvPicPr>
          <p:nvPr/>
        </p:nvPicPr>
        <p:blipFill>
          <a:blip r:embed="rId3"/>
          <a:srcRect l="48466"/>
          <a:stretch>
            <a:fillRect/>
          </a:stretch>
        </p:blipFill>
        <p:spPr>
          <a:xfrm>
            <a:off x="10210165" y="4954905"/>
            <a:ext cx="1962150" cy="1903095"/>
          </a:xfrm>
          <a:prstGeom prst="rect">
            <a:avLst/>
          </a:prstGeom>
        </p:spPr>
      </p:pic>
      <p:sp>
        <p:nvSpPr>
          <p:cNvPr id="15" name="文本框 13"/>
          <p:cNvSpPr txBox="1"/>
          <p:nvPr/>
        </p:nvSpPr>
        <p:spPr>
          <a:xfrm>
            <a:off x="1446530" y="1279525"/>
            <a:ext cx="666686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行动与收获</a:t>
            </a:r>
            <a:r>
              <a:rPr lang="en-US" altLang="zh-CN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师生成长，实现自我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突破</a:t>
            </a:r>
            <a:endParaRPr lang="zh-CN" altLang="en-US" sz="2400" b="1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80474" y="1175385"/>
            <a:ext cx="1198811" cy="714375"/>
            <a:chOff x="8921" y="3458"/>
            <a:chExt cx="1888" cy="1125"/>
          </a:xfrm>
        </p:grpSpPr>
        <p:sp>
          <p:nvSpPr>
            <p:cNvPr id="19" name="五边形 18"/>
            <p:cNvSpPr/>
            <p:nvPr/>
          </p:nvSpPr>
          <p:spPr>
            <a:xfrm>
              <a:off x="8921" y="3480"/>
              <a:ext cx="1888" cy="1082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9177" y="3639"/>
              <a:ext cx="0" cy="763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  <p:sp>
          <p:nvSpPr>
            <p:cNvPr id="21" name="文本框 9"/>
            <p:cNvSpPr txBox="1"/>
            <p:nvPr/>
          </p:nvSpPr>
          <p:spPr>
            <a:xfrm>
              <a:off x="9519" y="3458"/>
              <a:ext cx="693" cy="112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3</a:t>
              </a:r>
              <a:endParaRPr lang="en-US" altLang="zh-CN" sz="4050" dirty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aphicFrame>
        <p:nvGraphicFramePr>
          <p:cNvPr id="22" name="表格 21"/>
          <p:cNvGraphicFramePr/>
          <p:nvPr>
            <p:custDataLst>
              <p:tags r:id="rId4"/>
            </p:custDataLst>
          </p:nvPr>
        </p:nvGraphicFramePr>
        <p:xfrm>
          <a:off x="152400" y="1889760"/>
          <a:ext cx="7960995" cy="48469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7850"/>
                <a:gridCol w="467360"/>
                <a:gridCol w="2659380"/>
                <a:gridCol w="610870"/>
                <a:gridCol w="894715"/>
                <a:gridCol w="2750820"/>
              </a:tblGrid>
              <a:tr h="492760">
                <a:tc grid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  <a:cs typeface="方正小标宋简体" panose="03000509000000000000" charset="-122"/>
                        </a:rPr>
                        <a:t>常州市新北区薛家实验小学“深度时刻”论文一览表</a:t>
                      </a:r>
                      <a:endParaRPr lang="en-US" sz="200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  <a:cs typeface="方正小标宋简体" panose="03000509000000000000" charset="-122"/>
                      </a:endParaRPr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019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/>
                        <a:t>姓名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/>
                        <a:t>学科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/>
                        <a:t>论文题目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/>
                        <a:t>姓名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/>
                        <a:t>学科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/>
                        <a:t>论文题目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</a:tr>
              <a:tr h="2012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尤文霞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科学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小学科学项目化学习的课堂实践与应用分析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朱小昌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综合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打造深度时刻，助力课堂高品质学习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</a:tr>
              <a:tr h="304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王小萌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科学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小学科学课堂探索活动的实践创新与思考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陈红芳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信息技术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小学信息技术人工智能课堂教学策略研究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</a:tr>
              <a:tr h="304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贾菲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美术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课堂中作业展示形式的多样性探究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刘疏影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信息技术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小学信息技术游戏化情景创设教学方式探究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</a:tr>
              <a:tr h="304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戴丽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美术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“双减”政策下小学美术高效课堂建设研究 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何丽娜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信息技术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浅谈情境创设在小学信息技术教学中的运用</a:t>
                      </a:r>
                      <a:endParaRPr lang="en-US" altLang="en-US" sz="1000"/>
                    </a:p>
                  </a:txBody>
                  <a:tcPr marL="68580" marR="68580" marT="0" marB="0" vert="horz" anchor="b" anchorCtr="0"/>
                </a:tc>
              </a:tr>
              <a:tr h="2012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陶晓洋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数学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小学数学课堂关键问题的设计与思考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魏玮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音乐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在创造中不断成长：论小学音乐创造力培养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</a:tr>
              <a:tr h="2012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包惠萍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数学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双减下，小学数学作业指导策略的研究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金明煊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英语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浅谈新课标背景下小学英语教学评价方式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</a:tr>
              <a:tr h="304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陈嘉烨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数学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多元表征：让数学思维深度开花——以苏教版小学数学第五册“平移与旋转”新授为例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黄燕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英语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基于主题意义的单元教学目标设定策略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</a:tr>
              <a:tr h="304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陈嘉烨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数学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借多种认数模型 促小数本质理解——苏教版五年级上册“小数的意义”教学实践与思考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谢星赟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英语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小学英语课堂教学情境设计与运用</a:t>
                      </a:r>
                      <a:endParaRPr lang="en-US" altLang="en-US" sz="1000"/>
                    </a:p>
                  </a:txBody>
                  <a:tcPr marL="68580" marR="68580" marT="0" marB="0" vert="horz" anchor="b" anchorCtr="0"/>
                </a:tc>
              </a:tr>
              <a:tr h="304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高云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数学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把握关键问题，推进深度学习——以苏教版三上运算教学为例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沈婷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英语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小学英语课堂小组活动中的深度学习优化策略分析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</a:tr>
              <a:tr h="2006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镇文婷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数学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促深度学习动机：让核心素养落地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冯绯楠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语文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深度学习理论下的识字教学方法初探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</a:tr>
              <a:tr h="304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刘伟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数学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提问:学生逻辑推理能力发展的脚手架--以五下《圆的周长》教学为例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陈云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语文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小学语文课堂中提升学生表达能力的策略初探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</a:tr>
              <a:tr h="2019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刘敏娟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英语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基于英语学科核心素养视域下的教学思考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郑飞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语文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有效对话，让思维发展与语言表达同生共长</a:t>
                      </a:r>
                      <a:endParaRPr lang="en-US" altLang="en-US" sz="1000"/>
                    </a:p>
                  </a:txBody>
                  <a:tcPr marL="68580" marR="68580" marT="0" marB="0" vert="horz" anchor="b" anchorCtr="0"/>
                </a:tc>
              </a:tr>
              <a:tr h="2006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张莉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英语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基于立德树人的小学英语深度学习课堂的构建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丁晓晴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语文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培养三年级学生全视角的深度写作训练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</a:tr>
              <a:tr h="2006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张雪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英语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情境教学模式在小学英语课堂中的运用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韩玉清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语文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从乐于演说到善于演说，探究演说的秘密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</a:tr>
              <a:tr h="2019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张菊平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英语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基于深度学习，提升“深度”思维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徐佩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语文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读写联动，构建高效课堂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</a:tr>
              <a:tr h="304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朱小昌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综合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深度学习理念下，小学课堂“深度学习时刻生成”的实践与思考（发表）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王翔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语文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/>
                        <a:t>浅谈低段语文教学中提升课堂思维的探索</a:t>
                      </a:r>
                      <a:endParaRPr lang="en-US" altLang="en-US" sz="1000"/>
                    </a:p>
                  </a:txBody>
                  <a:tcPr marL="68580" marR="68580" marT="0" marB="0" vert="horz" anchor="ctr" anchorCtr="0"/>
                </a:tc>
              </a:tr>
            </a:tbl>
          </a:graphicData>
        </a:graphic>
      </p:graphicFrame>
      <p:pic>
        <p:nvPicPr>
          <p:cNvPr id="2" name="图片 1" descr="葛宇凡《蜜蜂》思维导图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550" y="2398395"/>
            <a:ext cx="1776095" cy="1326515"/>
          </a:xfrm>
          <a:prstGeom prst="rect">
            <a:avLst/>
          </a:prstGeom>
        </p:spPr>
      </p:pic>
      <p:pic>
        <p:nvPicPr>
          <p:cNvPr id="3" name="图片 2" descr="巢文涛《小虾》思维导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9845" y="2428240"/>
            <a:ext cx="1727835" cy="1296670"/>
          </a:xfrm>
          <a:prstGeom prst="rect">
            <a:avLst/>
          </a:prstGeom>
        </p:spPr>
      </p:pic>
      <p:pic>
        <p:nvPicPr>
          <p:cNvPr id="4" name="图片 3" descr="郑妙涵《一幅名扬中外的画》思维导图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2945" y="3821430"/>
            <a:ext cx="1821815" cy="1369060"/>
          </a:xfrm>
          <a:prstGeom prst="rect">
            <a:avLst/>
          </a:prstGeom>
        </p:spPr>
      </p:pic>
      <p:pic>
        <p:nvPicPr>
          <p:cNvPr id="5" name="图片 4" descr="刘欣妤《宇宙的另一边》思维导图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9845" y="3833495"/>
            <a:ext cx="1724660" cy="1369695"/>
          </a:xfrm>
          <a:prstGeom prst="rect">
            <a:avLst/>
          </a:prstGeom>
        </p:spPr>
      </p:pic>
      <p:pic>
        <p:nvPicPr>
          <p:cNvPr id="6" name="图片 5" descr="刘欣妤《赵州桥》思维导图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6435" y="5250815"/>
            <a:ext cx="1849755" cy="1388110"/>
          </a:xfrm>
          <a:prstGeom prst="rect">
            <a:avLst/>
          </a:prstGeom>
        </p:spPr>
      </p:pic>
      <p:pic>
        <p:nvPicPr>
          <p:cNvPr id="7" name="图片 6" descr="朱舒钰《纸的发明》思维导图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10165" y="5273040"/>
            <a:ext cx="1704975" cy="1376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24" descr="D_042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478" y="2168801"/>
            <a:ext cx="593812" cy="56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1" descr="D_04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95" y="3177257"/>
            <a:ext cx="595262" cy="56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图片 35" descr="D_04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95" y="4440036"/>
            <a:ext cx="595262" cy="56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39" descr="D_04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95" y="5529063"/>
            <a:ext cx="595262" cy="56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4120501" y="2028112"/>
            <a:ext cx="754574" cy="753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a润行体 (非商业使用)" panose="02010600010101010101" charset="-122"/>
                <a:ea typeface="Aa润行体 (非商业使用)" panose="02010600010101010101" charset="-122"/>
                <a:cs typeface="+mn-ea"/>
                <a:sym typeface="+mn-lt"/>
              </a:rPr>
              <a:t>1</a:t>
            </a:r>
            <a:endParaRPr lang="en-US" altLang="zh-CN" sz="3200" baseline="-25000" dirty="0">
              <a:solidFill>
                <a:schemeClr val="tx1">
                  <a:lumMod val="75000"/>
                  <a:lumOff val="25000"/>
                </a:schemeClr>
              </a:solidFill>
              <a:latin typeface="Aa润行体 (非商业使用)" panose="02010600010101010101" charset="-122"/>
              <a:ea typeface="Aa润行体 (非商业使用)" panose="02010600010101010101" charset="-122"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 bwMode="auto">
          <a:xfrm>
            <a:off x="5104622" y="2398785"/>
            <a:ext cx="2848395" cy="123266"/>
            <a:chOff x="2533733" y="1824234"/>
            <a:chExt cx="4409598" cy="135072"/>
          </a:xfrm>
        </p:grpSpPr>
        <p:sp>
          <p:nvSpPr>
            <p:cNvPr id="45" name="矩形 44"/>
            <p:cNvSpPr/>
            <p:nvPr/>
          </p:nvSpPr>
          <p:spPr bwMode="auto">
            <a:xfrm>
              <a:off x="2809968" y="1824234"/>
              <a:ext cx="3036620" cy="834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schemeClr val="tx1"/>
                  </a:solidFill>
                  <a:latin typeface="方正小标宋简体" panose="03000509000000000000" charset="-122"/>
                  <a:ea typeface="方正小标宋简体" panose="03000509000000000000" charset="-122"/>
                  <a:sym typeface="+mn-ea"/>
                </a:rPr>
                <a:t>理念再更新</a:t>
              </a:r>
              <a:endParaRPr lang="zh-CN" altLang="en-US" sz="2400" b="1" dirty="0">
                <a:solidFill>
                  <a:schemeClr val="tx1"/>
                </a:solidFill>
                <a:latin typeface="方正小标宋简体" panose="03000509000000000000" charset="-122"/>
                <a:ea typeface="方正小标宋简体" panose="03000509000000000000" charset="-122"/>
              </a:endParaRP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zh-CN" altLang="en-US" sz="2400" b="1" baseline="-25000" dirty="0">
                <a:solidFill>
                  <a:schemeClr val="tx1"/>
                </a:solidFill>
                <a:latin typeface="方正小标宋简体" panose="03000509000000000000" charset="-122"/>
                <a:ea typeface="方正小标宋简体" panose="03000509000000000000" charset="-122"/>
                <a:cs typeface="+mn-ea"/>
                <a:sym typeface="+mn-lt"/>
              </a:endParaRPr>
            </a:p>
          </p:txBody>
        </p:sp>
        <p:pic>
          <p:nvPicPr>
            <p:cNvPr id="46" name="图片 28" descr="C_108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3733" y="1824335"/>
              <a:ext cx="4409598" cy="134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组合 46"/>
          <p:cNvGrpSpPr/>
          <p:nvPr/>
        </p:nvGrpSpPr>
        <p:grpSpPr bwMode="auto">
          <a:xfrm>
            <a:off x="5104622" y="3051235"/>
            <a:ext cx="2905030" cy="607859"/>
            <a:chOff x="2533295" y="2053555"/>
            <a:chExt cx="4889983" cy="666542"/>
          </a:xfrm>
        </p:grpSpPr>
        <p:sp>
          <p:nvSpPr>
            <p:cNvPr id="48" name="矩形 47"/>
            <p:cNvSpPr/>
            <p:nvPr/>
          </p:nvSpPr>
          <p:spPr bwMode="auto">
            <a:xfrm>
              <a:off x="2809547" y="2053555"/>
              <a:ext cx="4613731" cy="552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schemeClr val="tx1"/>
                  </a:solidFill>
                  <a:latin typeface="方正小标宋简体" panose="03000509000000000000" charset="-122"/>
                  <a:ea typeface="方正小标宋简体" panose="03000509000000000000" charset="-122"/>
                  <a:sym typeface="+mn-ea"/>
                </a:rPr>
                <a:t>设计再突破</a:t>
              </a:r>
              <a:endParaRPr lang="zh-CN" altLang="en-US" sz="2400" b="1" baseline="-25000" dirty="0">
                <a:solidFill>
                  <a:schemeClr val="tx1"/>
                </a:solidFill>
                <a:latin typeface="方正小标宋简体" panose="03000509000000000000" charset="-122"/>
                <a:ea typeface="方正小标宋简体" panose="03000509000000000000" charset="-122"/>
                <a:cs typeface="+mn-ea"/>
                <a:sym typeface="+mn-ea"/>
              </a:endParaRPr>
            </a:p>
          </p:txBody>
        </p:sp>
        <p:pic>
          <p:nvPicPr>
            <p:cNvPr id="49" name="图片 33" descr="C_108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3295" y="2582105"/>
              <a:ext cx="4497709" cy="137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组合 49"/>
          <p:cNvGrpSpPr/>
          <p:nvPr/>
        </p:nvGrpSpPr>
        <p:grpSpPr bwMode="auto">
          <a:xfrm>
            <a:off x="5104622" y="4314014"/>
            <a:ext cx="2737988" cy="607859"/>
            <a:chOff x="2533295" y="2811161"/>
            <a:chExt cx="4497709" cy="666541"/>
          </a:xfrm>
        </p:grpSpPr>
        <p:sp>
          <p:nvSpPr>
            <p:cNvPr id="51" name="矩形 50"/>
            <p:cNvSpPr/>
            <p:nvPr/>
          </p:nvSpPr>
          <p:spPr bwMode="auto">
            <a:xfrm>
              <a:off x="2595882" y="2811161"/>
              <a:ext cx="3262873" cy="5528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latin typeface="方正小标宋简体" panose="03000509000000000000" charset="-122"/>
                  <a:ea typeface="方正小标宋简体" panose="03000509000000000000" charset="-122"/>
                  <a:sym typeface="+mn-ea"/>
                </a:rPr>
                <a:t>课堂再创生</a:t>
              </a:r>
              <a:endParaRPr lang="en-US" altLang="zh-CN" sz="2400" b="1" baseline="-25000" dirty="0">
                <a:solidFill>
                  <a:schemeClr val="tx1"/>
                </a:solidFill>
                <a:latin typeface="方正小标宋简体" panose="03000509000000000000" charset="-122"/>
                <a:ea typeface="方正小标宋简体" panose="03000509000000000000" charset="-122"/>
                <a:cs typeface="+mn-ea"/>
                <a:sym typeface="+mn-ea"/>
              </a:endParaRPr>
            </a:p>
          </p:txBody>
        </p:sp>
        <p:pic>
          <p:nvPicPr>
            <p:cNvPr id="52" name="图片 37" descr="C_108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3295" y="3339710"/>
              <a:ext cx="4497709" cy="137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组合 52"/>
          <p:cNvGrpSpPr/>
          <p:nvPr/>
        </p:nvGrpSpPr>
        <p:grpSpPr bwMode="auto">
          <a:xfrm>
            <a:off x="5104622" y="5527746"/>
            <a:ext cx="2671989" cy="606409"/>
            <a:chOff x="2533295" y="3638602"/>
            <a:chExt cx="4497709" cy="665027"/>
          </a:xfrm>
        </p:grpSpPr>
        <p:sp>
          <p:nvSpPr>
            <p:cNvPr id="54" name="矩形 53"/>
            <p:cNvSpPr/>
            <p:nvPr/>
          </p:nvSpPr>
          <p:spPr bwMode="auto">
            <a:xfrm>
              <a:off x="2597428" y="3638602"/>
              <a:ext cx="3510214" cy="5508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latin typeface="方正小标宋简体" panose="03000509000000000000" charset="-122"/>
                  <a:ea typeface="方正小标宋简体" panose="03000509000000000000" charset="-122"/>
                  <a:sym typeface="+mn-ea"/>
                </a:rPr>
                <a:t>成果再凝练</a:t>
              </a:r>
              <a:endParaRPr lang="en-US" altLang="zh-CN" sz="2400" b="1" baseline="-25000" dirty="0">
                <a:solidFill>
                  <a:schemeClr val="tx1"/>
                </a:solidFill>
                <a:latin typeface="方正小标宋简体" panose="03000509000000000000" charset="-122"/>
                <a:ea typeface="方正小标宋简体" panose="03000509000000000000" charset="-122"/>
                <a:cs typeface="+mn-ea"/>
                <a:sym typeface="+mn-ea"/>
              </a:endParaRPr>
            </a:p>
          </p:txBody>
        </p:sp>
        <p:pic>
          <p:nvPicPr>
            <p:cNvPr id="6" name="图片 41" descr="C_108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3295" y="4165975"/>
              <a:ext cx="4497709" cy="137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矩形 55"/>
          <p:cNvSpPr/>
          <p:nvPr/>
        </p:nvSpPr>
        <p:spPr>
          <a:xfrm>
            <a:off x="4120501" y="3038351"/>
            <a:ext cx="754574" cy="753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a润行体 (非商业使用)" panose="02010600010101010101" charset="-122"/>
                <a:ea typeface="Aa润行体 (非商业使用)" panose="02010600010101010101" charset="-122"/>
                <a:cs typeface="+mn-ea"/>
                <a:sym typeface="+mn-lt"/>
              </a:rPr>
              <a:t>2</a:t>
            </a:r>
            <a:endParaRPr lang="en-US" altLang="zh-CN" sz="3200" baseline="-25000" dirty="0">
              <a:solidFill>
                <a:schemeClr val="tx1">
                  <a:lumMod val="75000"/>
                  <a:lumOff val="25000"/>
                </a:schemeClr>
              </a:solidFill>
              <a:latin typeface="Aa润行体 (非商业使用)" panose="02010600010101010101" charset="-122"/>
              <a:ea typeface="Aa润行体 (非商业使用)" panose="02010600010101010101" charset="-122"/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120500" y="4299346"/>
            <a:ext cx="754576" cy="754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a润行体 (非商业使用)" panose="02010600010101010101" charset="-122"/>
                <a:ea typeface="Aa润行体 (非商业使用)" panose="02010600010101010101" charset="-122"/>
                <a:cs typeface="+mn-ea"/>
                <a:sym typeface="+mn-lt"/>
              </a:rPr>
              <a:t>3</a:t>
            </a:r>
            <a:endParaRPr lang="en-US" altLang="zh-CN" sz="3200" baseline="-25000" dirty="0">
              <a:solidFill>
                <a:schemeClr val="tx1">
                  <a:lumMod val="75000"/>
                  <a:lumOff val="25000"/>
                </a:schemeClr>
              </a:solidFill>
              <a:latin typeface="Aa润行体 (非商业使用)" panose="02010600010101010101" charset="-122"/>
              <a:ea typeface="Aa润行体 (非商业使用)" panose="02010600010101010101" charset="-122"/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120501" y="5388376"/>
            <a:ext cx="754574" cy="753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a润行体 (非商业使用)" panose="02010600010101010101" charset="-122"/>
                <a:ea typeface="Aa润行体 (非商业使用)" panose="02010600010101010101" charset="-122"/>
                <a:cs typeface="+mn-ea"/>
                <a:sym typeface="+mn-lt"/>
              </a:rPr>
              <a:t>4</a:t>
            </a:r>
            <a:endParaRPr lang="en-US" altLang="zh-CN" sz="3200" baseline="-25000" dirty="0">
              <a:solidFill>
                <a:schemeClr val="tx1">
                  <a:lumMod val="75000"/>
                  <a:lumOff val="25000"/>
                </a:schemeClr>
              </a:solidFill>
              <a:latin typeface="Aa润行体 (非商业使用)" panose="02010600010101010101" charset="-122"/>
              <a:ea typeface="Aa润行体 (非商业使用)" panose="02010600010101010101" charset="-122"/>
              <a:cs typeface="+mn-ea"/>
              <a:sym typeface="+mn-lt"/>
            </a:endParaRPr>
          </a:p>
        </p:txBody>
      </p:sp>
      <p:sp>
        <p:nvSpPr>
          <p:cNvPr id="61" name="Rectangle 17"/>
          <p:cNvSpPr>
            <a:spLocks noChangeArrowheads="1"/>
          </p:cNvSpPr>
          <p:nvPr/>
        </p:nvSpPr>
        <p:spPr bwMode="auto">
          <a:xfrm>
            <a:off x="7653020" y="1555750"/>
            <a:ext cx="4160520" cy="106934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txBody>
          <a:bodyPr wrap="square" lIns="101550" tIns="50775" rIns="101550" bIns="50775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400" dirty="0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Calibri" panose="020F0502020204030204" charset="0"/>
              </a:rPr>
              <a:t>       </a:t>
            </a:r>
            <a:r>
              <a:rPr lang="zh-CN" altLang="en-US" sz="1400" dirty="0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Calibri" panose="020F0502020204030204" charset="0"/>
              </a:rPr>
              <a:t>要实现学生在课堂学习中“深度时刻”的产生，必须站在儿童的视角，不断打开学生深度</a:t>
            </a:r>
            <a:r>
              <a:rPr lang="zh-CN" altLang="en-US" sz="1400" dirty="0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Calibri" panose="020F0502020204030204" charset="0"/>
              </a:rPr>
              <a:t>时刻学习的可能性，为学生高品质学习的发生助力。</a:t>
            </a:r>
            <a:endParaRPr lang="zh-CN" altLang="en-US" sz="1400" dirty="0">
              <a:solidFill>
                <a:schemeClr val="tx1"/>
              </a:solidFill>
              <a:latin typeface="方正小标宋简体" panose="03000509000000000000" charset="-122"/>
              <a:ea typeface="方正小标宋简体" panose="03000509000000000000" charset="-122"/>
              <a:cs typeface="方正小标宋简体" panose="03000509000000000000" charset="-122"/>
              <a:sym typeface="Calibri" panose="020F0502020204030204" charset="0"/>
            </a:endParaRPr>
          </a:p>
        </p:txBody>
      </p:sp>
      <p:sp>
        <p:nvSpPr>
          <p:cNvPr id="62" name="Rectangle 17"/>
          <p:cNvSpPr>
            <a:spLocks noChangeArrowheads="1"/>
          </p:cNvSpPr>
          <p:nvPr/>
        </p:nvSpPr>
        <p:spPr bwMode="auto">
          <a:xfrm>
            <a:off x="7653020" y="2724785"/>
            <a:ext cx="4160520" cy="1392555"/>
          </a:xfrm>
          <a:prstGeom prst="rect">
            <a:avLst/>
          </a:prstGeom>
          <a:noFill/>
          <a:ln w="25400">
            <a:solidFill>
              <a:srgbClr val="BFBFBF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txBody>
          <a:bodyPr wrap="square" lIns="101550" tIns="50775" rIns="101550" bIns="50775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1400" dirty="0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Calibri" panose="020F0502020204030204" charset="0"/>
              </a:rPr>
              <a:t>        </a:t>
            </a:r>
            <a:r>
              <a:rPr lang="zh-CN" altLang="en-US" sz="1400" dirty="0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Calibri" panose="020F0502020204030204" charset="0"/>
              </a:rPr>
              <a:t>采用逆向设计“评价早于教学活动”，要基于学习目标和学业质量标准为学生搭建三大学习支架（任务、活动、</a:t>
            </a:r>
            <a:r>
              <a:rPr lang="zh-CN" altLang="en-US" sz="1400" dirty="0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Calibri" panose="020F0502020204030204" charset="0"/>
              </a:rPr>
              <a:t>评价），回答学生“学什么、怎么学、学到什么程度”。</a:t>
            </a:r>
            <a:endParaRPr lang="zh-CN" altLang="en-US" sz="1400" dirty="0">
              <a:latin typeface="方正小标宋简体" panose="03000509000000000000" charset="-122"/>
              <a:ea typeface="方正小标宋简体" panose="03000509000000000000" charset="-122"/>
              <a:cs typeface="方正小标宋简体" panose="03000509000000000000" charset="-122"/>
              <a:sym typeface="Calibri" panose="020F0502020204030204" charset="0"/>
            </a:endParaRPr>
          </a:p>
        </p:txBody>
      </p:sp>
      <p:sp>
        <p:nvSpPr>
          <p:cNvPr id="63" name="Rectangle 17"/>
          <p:cNvSpPr>
            <a:spLocks noChangeArrowheads="1"/>
          </p:cNvSpPr>
          <p:nvPr/>
        </p:nvSpPr>
        <p:spPr bwMode="auto">
          <a:xfrm>
            <a:off x="7653020" y="4236720"/>
            <a:ext cx="4161155" cy="1392555"/>
          </a:xfrm>
          <a:prstGeom prst="rect">
            <a:avLst/>
          </a:prstGeom>
          <a:noFill/>
          <a:ln w="25400">
            <a:solidFill>
              <a:srgbClr val="BFBFBF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txBody>
          <a:bodyPr wrap="square" lIns="101550" tIns="50775" rIns="101550" bIns="50775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1400" dirty="0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Calibri" panose="020F0502020204030204" charset="0"/>
              </a:rPr>
              <a:t>       </a:t>
            </a:r>
            <a:r>
              <a:rPr lang="zh-CN" altLang="en-US" sz="1400" dirty="0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Calibri" panose="020F0502020204030204" charset="0"/>
              </a:rPr>
              <a:t>一是聚焦三大焦点问题（进阶式目标、真实问题解决、学习性评价）；二是突出三大学习要素（联结、生成、迁移）；三是探究三个学习载体（大单元、结构化</a:t>
            </a:r>
            <a:r>
              <a:rPr lang="zh-CN" altLang="en-US" sz="1400" dirty="0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Calibri" panose="020F0502020204030204" charset="0"/>
              </a:rPr>
              <a:t>、跨学科</a:t>
            </a:r>
            <a:r>
              <a:rPr lang="zh-CN" altLang="en-US" sz="1400" dirty="0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Calibri" panose="020F0502020204030204" charset="0"/>
              </a:rPr>
              <a:t>）。</a:t>
            </a:r>
            <a:endParaRPr lang="zh-CN" altLang="en-US" sz="1400" dirty="0">
              <a:latin typeface="方正小标宋简体" panose="03000509000000000000" charset="-122"/>
              <a:ea typeface="方正小标宋简体" panose="03000509000000000000" charset="-122"/>
              <a:cs typeface="方正小标宋简体" panose="03000509000000000000" charset="-122"/>
              <a:sym typeface="Calibri" panose="020F050202020403020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7652385" y="5732145"/>
            <a:ext cx="4106545" cy="1069340"/>
          </a:xfrm>
          <a:prstGeom prst="rect">
            <a:avLst/>
          </a:prstGeom>
          <a:noFill/>
          <a:ln w="25400">
            <a:solidFill>
              <a:srgbClr val="BFBFBF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txBody>
          <a:bodyPr wrap="square" lIns="101550" tIns="50775" rIns="101550" bIns="50775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1400" dirty="0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Calibri" panose="020F0502020204030204" charset="0"/>
              </a:rPr>
              <a:t>       </a:t>
            </a:r>
            <a:r>
              <a:rPr lang="zh-CN" altLang="en-US" sz="1400" dirty="0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Calibri" panose="020F0502020204030204" charset="0"/>
              </a:rPr>
              <a:t>要有场景思维、成果思维，形成丰富的研究成果序列，扩大项目研究的影响力，打造学校的特色项目品牌。</a:t>
            </a:r>
            <a:endParaRPr lang="zh-CN" altLang="en-US" sz="1400" dirty="0">
              <a:latin typeface="方正小标宋简体" panose="03000509000000000000" charset="-122"/>
              <a:ea typeface="方正小标宋简体" panose="03000509000000000000" charset="-122"/>
              <a:cs typeface="方正小标宋简体" panose="03000509000000000000" charset="-122"/>
              <a:sym typeface="Calibri" panose="020F0502020204030204" charset="0"/>
            </a:endParaRPr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" y="2399030"/>
            <a:ext cx="4119245" cy="31521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3"/>
          <p:cNvSpPr txBox="1"/>
          <p:nvPr/>
        </p:nvSpPr>
        <p:spPr>
          <a:xfrm>
            <a:off x="1446530" y="1303655"/>
            <a:ext cx="57042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反思与展望</a:t>
            </a:r>
            <a:r>
              <a:rPr lang="en-US" altLang="zh-CN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还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应该怎么做？</a:t>
            </a:r>
            <a:endParaRPr lang="zh-CN" altLang="en-US" sz="2400" b="1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0474" y="1199515"/>
            <a:ext cx="1198811" cy="714375"/>
            <a:chOff x="8921" y="3458"/>
            <a:chExt cx="1888" cy="1125"/>
          </a:xfrm>
        </p:grpSpPr>
        <p:sp>
          <p:nvSpPr>
            <p:cNvPr id="5" name="五边形 4"/>
            <p:cNvSpPr/>
            <p:nvPr/>
          </p:nvSpPr>
          <p:spPr>
            <a:xfrm>
              <a:off x="8921" y="3480"/>
              <a:ext cx="1888" cy="1082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9177" y="3639"/>
              <a:ext cx="0" cy="763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  <p:sp>
          <p:nvSpPr>
            <p:cNvPr id="9" name="文本框 9"/>
            <p:cNvSpPr txBox="1"/>
            <p:nvPr/>
          </p:nvSpPr>
          <p:spPr>
            <a:xfrm>
              <a:off x="9519" y="3458"/>
              <a:ext cx="693" cy="112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4</a:t>
              </a:r>
              <a:endParaRPr lang="en-US" altLang="zh-CN" sz="4050" dirty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275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575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975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6" grpId="0" bldLvl="0" animBg="1"/>
      <p:bldP spid="57" grpId="0" bldLvl="0" animBg="1"/>
      <p:bldP spid="58" grpId="0" bldLvl="0" animBg="1"/>
      <p:bldP spid="61" grpId="0" bldLvl="0" animBg="1"/>
      <p:bldP spid="62" grpId="0" bldLvl="0" animBg="1"/>
      <p:bldP spid="63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清明44455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" y="15875"/>
            <a:ext cx="12172315" cy="5418455"/>
          </a:xfrm>
          <a:prstGeom prst="rect">
            <a:avLst/>
          </a:prstGeom>
        </p:spPr>
      </p:pic>
      <p:pic>
        <p:nvPicPr>
          <p:cNvPr id="4" name="图片 3" descr="清明-1456666"/>
          <p:cNvPicPr>
            <a:picLocks noChangeAspect="1"/>
          </p:cNvPicPr>
          <p:nvPr/>
        </p:nvPicPr>
        <p:blipFill>
          <a:blip r:embed="rId2"/>
          <a:srcRect t="18530" b="14058"/>
          <a:stretch>
            <a:fillRect/>
          </a:stretch>
        </p:blipFill>
        <p:spPr>
          <a:xfrm>
            <a:off x="635" y="4187825"/>
            <a:ext cx="12202160" cy="2670175"/>
          </a:xfrm>
          <a:prstGeom prst="rect">
            <a:avLst/>
          </a:prstGeom>
        </p:spPr>
      </p:pic>
      <p:pic>
        <p:nvPicPr>
          <p:cNvPr id="5" name="图片 4" descr="高考-444455564"/>
          <p:cNvPicPr>
            <a:picLocks noChangeAspect="1"/>
          </p:cNvPicPr>
          <p:nvPr/>
        </p:nvPicPr>
        <p:blipFill>
          <a:blip r:embed="rId3"/>
          <a:srcRect l="48466"/>
          <a:stretch>
            <a:fillRect/>
          </a:stretch>
        </p:blipFill>
        <p:spPr>
          <a:xfrm>
            <a:off x="8473440" y="3270250"/>
            <a:ext cx="3698875" cy="3587750"/>
          </a:xfrm>
          <a:prstGeom prst="rect">
            <a:avLst/>
          </a:prstGeom>
        </p:spPr>
      </p:pic>
      <p:pic>
        <p:nvPicPr>
          <p:cNvPr id="2" name="图片 1" descr="清明-144556"/>
          <p:cNvPicPr>
            <a:picLocks noChangeAspect="1"/>
          </p:cNvPicPr>
          <p:nvPr/>
        </p:nvPicPr>
        <p:blipFill>
          <a:blip r:embed="rId4"/>
          <a:srcRect l="8681" t="64191" r="74792" b="14058"/>
          <a:stretch>
            <a:fillRect/>
          </a:stretch>
        </p:blipFill>
        <p:spPr>
          <a:xfrm>
            <a:off x="245110" y="5023485"/>
            <a:ext cx="2280285" cy="1499870"/>
          </a:xfrm>
          <a:prstGeom prst="rect">
            <a:avLst/>
          </a:prstGeom>
        </p:spPr>
      </p:pic>
      <p:pic>
        <p:nvPicPr>
          <p:cNvPr id="3" name="图片 2" descr="清明-4325345341"/>
          <p:cNvPicPr>
            <a:picLocks noChangeAspect="1"/>
          </p:cNvPicPr>
          <p:nvPr/>
        </p:nvPicPr>
        <p:blipFill>
          <a:blip r:embed="rId5"/>
          <a:srcRect l="44564" t="45661" r="34912" b="27308"/>
          <a:stretch>
            <a:fillRect/>
          </a:stretch>
        </p:blipFill>
        <p:spPr>
          <a:xfrm>
            <a:off x="9336405" y="139065"/>
            <a:ext cx="2449830" cy="1612900"/>
          </a:xfrm>
          <a:prstGeom prst="rect">
            <a:avLst/>
          </a:prstGeom>
        </p:spPr>
      </p:pic>
      <p:pic>
        <p:nvPicPr>
          <p:cNvPr id="9" name="图片 8" descr="清明-54664561"/>
          <p:cNvPicPr>
            <a:picLocks noChangeAspect="1"/>
          </p:cNvPicPr>
          <p:nvPr/>
        </p:nvPicPr>
        <p:blipFill>
          <a:blip r:embed="rId6"/>
          <a:srcRect l="5366" t="46621" r="84937" b="39421"/>
          <a:stretch>
            <a:fillRect/>
          </a:stretch>
        </p:blipFill>
        <p:spPr>
          <a:xfrm>
            <a:off x="1634490" y="3270250"/>
            <a:ext cx="1275080" cy="917575"/>
          </a:xfrm>
          <a:prstGeom prst="rect">
            <a:avLst/>
          </a:prstGeom>
        </p:spPr>
      </p:pic>
      <p:pic>
        <p:nvPicPr>
          <p:cNvPr id="10" name="图片 9" descr="清明-1546456456"/>
          <p:cNvPicPr>
            <a:picLocks noChangeAspect="1"/>
          </p:cNvPicPr>
          <p:nvPr/>
        </p:nvPicPr>
        <p:blipFill>
          <a:blip r:embed="rId7"/>
          <a:srcRect t="55400" r="84552" b="31603"/>
          <a:stretch>
            <a:fillRect/>
          </a:stretch>
        </p:blipFill>
        <p:spPr>
          <a:xfrm>
            <a:off x="59055" y="3270250"/>
            <a:ext cx="1828165" cy="768985"/>
          </a:xfrm>
          <a:prstGeom prst="rect">
            <a:avLst/>
          </a:prstGeom>
        </p:spPr>
      </p:pic>
      <p:sp>
        <p:nvSpPr>
          <p:cNvPr id="15" name="Text Box 144"/>
          <p:cNvSpPr txBox="1">
            <a:spLocks noChangeArrowheads="1"/>
          </p:cNvSpPr>
          <p:nvPr/>
        </p:nvSpPr>
        <p:spPr bwMode="ltGray">
          <a:xfrm>
            <a:off x="493884" y="2072005"/>
            <a:ext cx="11204232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40" tIns="40820" rIns="81640" bIns="40820">
            <a:spAutoFit/>
            <a:scene3d>
              <a:camera prst="orthographicFront"/>
              <a:lightRig rig="threePt" dir="t"/>
            </a:scene3d>
          </a:bodyPr>
          <a:lstStyle>
            <a:lvl1pPr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428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195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91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63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5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07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11500" b="1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rgbClr val="828282"/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+mn-ea"/>
              </a:rPr>
              <a:t>请您</a:t>
            </a:r>
            <a:r>
              <a:rPr lang="zh-CN" altLang="en-US" sz="11500" b="1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rgbClr val="828282"/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+mn-ea"/>
              </a:rPr>
              <a:t>指导</a:t>
            </a:r>
            <a:endParaRPr lang="zh-CN" altLang="en-US" sz="11500" b="1" baseline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rgbClr val="828282"/>
                </a:outerShdw>
              </a:effectLst>
              <a:latin typeface="方正小标宋简体" panose="03000509000000000000" charset="-122"/>
              <a:ea typeface="方正小标宋简体" panose="03000509000000000000" charset="-122"/>
              <a:cs typeface="方正小标宋简体" panose="03000509000000000000" charset="-122"/>
              <a:sym typeface="+mn-ea"/>
            </a:endParaRPr>
          </a:p>
        </p:txBody>
      </p:sp>
      <p:sp>
        <p:nvSpPr>
          <p:cNvPr id="29" name="Text Box 144"/>
          <p:cNvSpPr txBox="1">
            <a:spLocks noChangeArrowheads="1"/>
          </p:cNvSpPr>
          <p:nvPr/>
        </p:nvSpPr>
        <p:spPr bwMode="ltGray">
          <a:xfrm>
            <a:off x="3275807" y="4075202"/>
            <a:ext cx="5640387" cy="128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40" tIns="40820" rIns="81640" bIns="40820">
            <a:spAutoFit/>
          </a:bodyPr>
          <a:lstStyle>
            <a:lvl1pPr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428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195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91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63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5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07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zh-CN" altLang="en-US" sz="2800" dirty="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+mn-ea"/>
              </a:rPr>
              <a:t>常州市新北区薛家实验小学</a:t>
            </a:r>
            <a:endParaRPr lang="zh-CN" altLang="en-US" sz="2800" dirty="0"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小标宋简体" panose="03000509000000000000" charset="-122"/>
              <a:ea typeface="方正小标宋简体" panose="03000509000000000000" charset="-122"/>
              <a:cs typeface="方正小标宋简体" panose="03000509000000000000" charset="-122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+mn-ea"/>
              </a:rPr>
              <a:t>2022.6</a:t>
            </a:r>
            <a:endParaRPr lang="en-US" altLang="zh-CN" sz="2800" baseline="0" dirty="0" smtClean="0"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小标宋简体" panose="03000509000000000000" charset="-122"/>
              <a:ea typeface="方正小标宋简体" panose="03000509000000000000" charset="-122"/>
              <a:cs typeface="方正小标宋简体" panose="03000509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清明44455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" y="15875"/>
            <a:ext cx="12172315" cy="5418455"/>
          </a:xfrm>
          <a:prstGeom prst="rect">
            <a:avLst/>
          </a:prstGeom>
        </p:spPr>
      </p:pic>
      <p:pic>
        <p:nvPicPr>
          <p:cNvPr id="4" name="图片 3" descr="清明-1456666"/>
          <p:cNvPicPr>
            <a:picLocks noChangeAspect="1"/>
          </p:cNvPicPr>
          <p:nvPr/>
        </p:nvPicPr>
        <p:blipFill>
          <a:blip r:embed="rId2"/>
          <a:srcRect t="18530" b="14058"/>
          <a:stretch>
            <a:fillRect/>
          </a:stretch>
        </p:blipFill>
        <p:spPr>
          <a:xfrm>
            <a:off x="635" y="4187825"/>
            <a:ext cx="12202160" cy="2670175"/>
          </a:xfrm>
          <a:prstGeom prst="rect">
            <a:avLst/>
          </a:prstGeom>
        </p:spPr>
      </p:pic>
      <p:pic>
        <p:nvPicPr>
          <p:cNvPr id="5" name="图片 4" descr="高考-444455564"/>
          <p:cNvPicPr>
            <a:picLocks noChangeAspect="1"/>
          </p:cNvPicPr>
          <p:nvPr/>
        </p:nvPicPr>
        <p:blipFill>
          <a:blip r:embed="rId3"/>
          <a:srcRect l="48466"/>
          <a:stretch>
            <a:fillRect/>
          </a:stretch>
        </p:blipFill>
        <p:spPr>
          <a:xfrm>
            <a:off x="8473440" y="3270250"/>
            <a:ext cx="3698875" cy="3587750"/>
          </a:xfrm>
          <a:prstGeom prst="rect">
            <a:avLst/>
          </a:prstGeom>
        </p:spPr>
      </p:pic>
      <p:pic>
        <p:nvPicPr>
          <p:cNvPr id="2" name="图片 1" descr="清明-144556"/>
          <p:cNvPicPr>
            <a:picLocks noChangeAspect="1"/>
          </p:cNvPicPr>
          <p:nvPr/>
        </p:nvPicPr>
        <p:blipFill>
          <a:blip r:embed="rId4"/>
          <a:srcRect l="8681" t="64191" r="74792" b="14058"/>
          <a:stretch>
            <a:fillRect/>
          </a:stretch>
        </p:blipFill>
        <p:spPr>
          <a:xfrm>
            <a:off x="245110" y="5023485"/>
            <a:ext cx="2280285" cy="1499870"/>
          </a:xfrm>
          <a:prstGeom prst="rect">
            <a:avLst/>
          </a:prstGeom>
        </p:spPr>
      </p:pic>
      <p:pic>
        <p:nvPicPr>
          <p:cNvPr id="3" name="图片 2" descr="清明-4325345341"/>
          <p:cNvPicPr>
            <a:picLocks noChangeAspect="1"/>
          </p:cNvPicPr>
          <p:nvPr/>
        </p:nvPicPr>
        <p:blipFill>
          <a:blip r:embed="rId5"/>
          <a:srcRect l="44564" t="45661" r="34912" b="27308"/>
          <a:stretch>
            <a:fillRect/>
          </a:stretch>
        </p:blipFill>
        <p:spPr>
          <a:xfrm>
            <a:off x="9336405" y="139065"/>
            <a:ext cx="2449830" cy="1612900"/>
          </a:xfrm>
          <a:prstGeom prst="rect">
            <a:avLst/>
          </a:prstGeom>
        </p:spPr>
      </p:pic>
      <p:pic>
        <p:nvPicPr>
          <p:cNvPr id="9" name="图片 8" descr="清明-54664561"/>
          <p:cNvPicPr>
            <a:picLocks noChangeAspect="1"/>
          </p:cNvPicPr>
          <p:nvPr/>
        </p:nvPicPr>
        <p:blipFill>
          <a:blip r:embed="rId6"/>
          <a:srcRect l="5366" t="46621" r="84937" b="39421"/>
          <a:stretch>
            <a:fillRect/>
          </a:stretch>
        </p:blipFill>
        <p:spPr>
          <a:xfrm>
            <a:off x="1634490" y="3270250"/>
            <a:ext cx="1275080" cy="917575"/>
          </a:xfrm>
          <a:prstGeom prst="rect">
            <a:avLst/>
          </a:prstGeom>
        </p:spPr>
      </p:pic>
      <p:pic>
        <p:nvPicPr>
          <p:cNvPr id="10" name="图片 9" descr="清明-1546456456"/>
          <p:cNvPicPr>
            <a:picLocks noChangeAspect="1"/>
          </p:cNvPicPr>
          <p:nvPr/>
        </p:nvPicPr>
        <p:blipFill>
          <a:blip r:embed="rId7"/>
          <a:srcRect t="55400" r="84552" b="31603"/>
          <a:stretch>
            <a:fillRect/>
          </a:stretch>
        </p:blipFill>
        <p:spPr>
          <a:xfrm>
            <a:off x="59055" y="3270250"/>
            <a:ext cx="1828165" cy="7689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990590" y="1074420"/>
            <a:ext cx="1007110" cy="9220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小标宋简体" panose="03000509000000000000" charset="-122"/>
                <a:ea typeface="方正小标宋简体" panose="03000509000000000000" charset="-122"/>
              </a:rPr>
              <a:t>录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方正小标宋简体" panose="03000509000000000000" charset="-122"/>
              <a:ea typeface="方正小标宋简体" panose="03000509000000000000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874895" y="1074420"/>
            <a:ext cx="1007110" cy="9220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小标宋简体" panose="03000509000000000000" charset="-122"/>
                <a:ea typeface="方正小标宋简体" panose="03000509000000000000" charset="-122"/>
              </a:rPr>
              <a:t>目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方正小标宋简体" panose="03000509000000000000" charset="-122"/>
              <a:ea typeface="方正小标宋简体" panose="03000509000000000000" charset="-122"/>
            </a:endParaRPr>
          </a:p>
        </p:txBody>
      </p:sp>
      <p:grpSp>
        <p:nvGrpSpPr>
          <p:cNvPr id="15" name="PA-组合 1"/>
          <p:cNvGrpSpPr/>
          <p:nvPr>
            <p:custDataLst>
              <p:tags r:id="rId8"/>
            </p:custDataLst>
          </p:nvPr>
        </p:nvGrpSpPr>
        <p:grpSpPr>
          <a:xfrm>
            <a:off x="2572955" y="2494967"/>
            <a:ext cx="3270250" cy="612140"/>
            <a:chOff x="2929825" y="2345107"/>
            <a:chExt cx="3270250" cy="612140"/>
          </a:xfrm>
        </p:grpSpPr>
        <p:sp>
          <p:nvSpPr>
            <p:cNvPr id="16" name="PA-矩形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42270" y="2345107"/>
              <a:ext cx="2757805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3" tIns="45706" rIns="91413" bIns="4570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28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方正小标宋简体" panose="03000509000000000000" charset="-122"/>
                  <a:ea typeface="方正小标宋简体" panose="03000509000000000000" charset="-122"/>
                  <a:cs typeface="Aa楷体" panose="02000500000000000000" pitchFamily="2" charset="-122"/>
                  <a:sym typeface="+mn-ea"/>
                </a:rPr>
                <a:t>价值与追求</a:t>
              </a:r>
              <a:endParaRPr lang="zh-CN" altLang="en-US" sz="2800" spc="3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方正小标宋简体" panose="03000509000000000000" charset="-122"/>
                <a:ea typeface="方正小标宋简体" panose="03000509000000000000" charset="-122"/>
                <a:cs typeface="Aa楷体" panose="02000500000000000000" pitchFamily="2" charset="-122"/>
                <a:sym typeface="+mn-ea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2929825" y="2373682"/>
              <a:ext cx="512416" cy="583565"/>
              <a:chOff x="6233623" y="1942246"/>
              <a:chExt cx="882438" cy="1004963"/>
            </a:xfrm>
          </p:grpSpPr>
          <p:sp>
            <p:nvSpPr>
              <p:cNvPr id="47" name="PA-椭圆 46"/>
              <p:cNvSpPr/>
              <p:nvPr>
                <p:custDataLst>
                  <p:tags r:id="rId10"/>
                </p:custDataLst>
              </p:nvPr>
            </p:nvSpPr>
            <p:spPr>
              <a:xfrm>
                <a:off x="6233623" y="1991796"/>
                <a:ext cx="882438" cy="882438"/>
              </a:xfrm>
              <a:prstGeom prst="ellipse">
                <a:avLst/>
              </a:prstGeom>
              <a:solidFill>
                <a:srgbClr val="C418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小标宋简体" panose="03000509000000000000" charset="-122"/>
                  <a:ea typeface="方正小标宋简体" panose="03000509000000000000" charset="-122"/>
                </a:endParaRPr>
              </a:p>
            </p:txBody>
          </p:sp>
          <p:sp>
            <p:nvSpPr>
              <p:cNvPr id="48" name="PA-文本框 4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6249507" y="1942246"/>
                <a:ext cx="763104" cy="1004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小标宋简体" panose="03000509000000000000" charset="-122"/>
                    <a:ea typeface="方正小标宋简体" panose="03000509000000000000" charset="-122"/>
                  </a:rPr>
                  <a:t>壹</a:t>
                </a:r>
                <a:endPara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小标宋简体" panose="03000509000000000000" charset="-122"/>
                  <a:ea typeface="方正小标宋简体" panose="03000509000000000000" charset="-122"/>
                </a:endParaRPr>
              </a:p>
            </p:txBody>
          </p:sp>
        </p:grpSp>
      </p:grpSp>
      <p:grpSp>
        <p:nvGrpSpPr>
          <p:cNvPr id="17" name="PA-组合 4"/>
          <p:cNvGrpSpPr/>
          <p:nvPr>
            <p:custDataLst>
              <p:tags r:id="rId12"/>
            </p:custDataLst>
          </p:nvPr>
        </p:nvGrpSpPr>
        <p:grpSpPr>
          <a:xfrm>
            <a:off x="2572955" y="3434525"/>
            <a:ext cx="3270250" cy="583565"/>
            <a:chOff x="2929825" y="3359595"/>
            <a:chExt cx="3270250" cy="583565"/>
          </a:xfrm>
        </p:grpSpPr>
        <p:sp>
          <p:nvSpPr>
            <p:cNvPr id="49" name="PA-矩形 1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22915" y="3422460"/>
              <a:ext cx="2677160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3" tIns="45706" rIns="91413" bIns="4570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方正小标宋简体" panose="03000509000000000000" charset="-122"/>
                  <a:ea typeface="方正小标宋简体" panose="03000509000000000000" charset="-122"/>
                  <a:cs typeface="Tahoma" panose="020B0604030504040204" pitchFamily="34" charset="0"/>
                  <a:sym typeface="+mn-ea"/>
                </a:rPr>
                <a:t>概念与特征</a:t>
              </a:r>
              <a:endPara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方正小标宋简体" panose="03000509000000000000" charset="-122"/>
                <a:ea typeface="方正小标宋简体" panose="03000509000000000000" charset="-122"/>
                <a:cs typeface="Tahoma" panose="020B0604030504040204" pitchFamily="34" charset="0"/>
                <a:sym typeface="+mn-ea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2929825" y="3359595"/>
              <a:ext cx="512416" cy="583565"/>
              <a:chOff x="6233623" y="1942246"/>
              <a:chExt cx="882438" cy="1004963"/>
            </a:xfrm>
          </p:grpSpPr>
          <p:sp>
            <p:nvSpPr>
              <p:cNvPr id="51" name="PA-椭圆 50"/>
              <p:cNvSpPr/>
              <p:nvPr>
                <p:custDataLst>
                  <p:tags r:id="rId14"/>
                </p:custDataLst>
              </p:nvPr>
            </p:nvSpPr>
            <p:spPr>
              <a:xfrm>
                <a:off x="6233623" y="1991796"/>
                <a:ext cx="882438" cy="882438"/>
              </a:xfrm>
              <a:prstGeom prst="ellipse">
                <a:avLst/>
              </a:prstGeom>
              <a:solidFill>
                <a:srgbClr val="C418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小标宋简体" panose="03000509000000000000" charset="-122"/>
                  <a:ea typeface="方正小标宋简体" panose="03000509000000000000" charset="-122"/>
                </a:endParaRPr>
              </a:p>
            </p:txBody>
          </p:sp>
          <p:sp>
            <p:nvSpPr>
              <p:cNvPr id="52" name="PA-文本框 51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6269191" y="1942246"/>
                <a:ext cx="763104" cy="1004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小标宋简体" panose="03000509000000000000" charset="-122"/>
                    <a:ea typeface="方正小标宋简体" panose="03000509000000000000" charset="-122"/>
                  </a:rPr>
                  <a:t>贰</a:t>
                </a:r>
                <a:endPara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小标宋简体" panose="03000509000000000000" charset="-122"/>
                  <a:ea typeface="方正小标宋简体" panose="03000509000000000000" charset="-122"/>
                </a:endParaRPr>
              </a:p>
            </p:txBody>
          </p:sp>
        </p:grpSp>
      </p:grpSp>
      <p:grpSp>
        <p:nvGrpSpPr>
          <p:cNvPr id="18" name="PA-组合 8"/>
          <p:cNvGrpSpPr/>
          <p:nvPr>
            <p:custDataLst>
              <p:tags r:id="rId16"/>
            </p:custDataLst>
          </p:nvPr>
        </p:nvGrpSpPr>
        <p:grpSpPr>
          <a:xfrm>
            <a:off x="6485358" y="2524249"/>
            <a:ext cx="3063875" cy="583565"/>
            <a:chOff x="2926183" y="4264149"/>
            <a:chExt cx="3063875" cy="583565"/>
          </a:xfrm>
        </p:grpSpPr>
        <p:sp>
          <p:nvSpPr>
            <p:cNvPr id="57" name="PA-矩形 1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438628" y="4295899"/>
              <a:ext cx="2551430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3" tIns="45706" rIns="91413" bIns="4570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方正小标宋简体" panose="03000509000000000000" charset="-122"/>
                  <a:ea typeface="方正小标宋简体" panose="03000509000000000000" charset="-122"/>
                  <a:cs typeface="Tahoma" panose="020B0604030504040204" pitchFamily="34" charset="0"/>
                  <a:sym typeface="+mn-ea"/>
                </a:rPr>
                <a:t>行动与收获</a:t>
              </a:r>
              <a:endPara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方正小标宋简体" panose="03000509000000000000" charset="-122"/>
                <a:ea typeface="方正小标宋简体" panose="03000509000000000000" charset="-122"/>
                <a:cs typeface="Tahoma" panose="020B0604030504040204" pitchFamily="34" charset="0"/>
                <a:sym typeface="+mn-ea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2926183" y="4264149"/>
              <a:ext cx="512416" cy="583565"/>
              <a:chOff x="6233623" y="1911623"/>
              <a:chExt cx="882438" cy="1004963"/>
            </a:xfrm>
          </p:grpSpPr>
          <p:sp>
            <p:nvSpPr>
              <p:cNvPr id="59" name="PA-椭圆 58"/>
              <p:cNvSpPr/>
              <p:nvPr>
                <p:custDataLst>
                  <p:tags r:id="rId18"/>
                </p:custDataLst>
              </p:nvPr>
            </p:nvSpPr>
            <p:spPr>
              <a:xfrm>
                <a:off x="6233623" y="1991796"/>
                <a:ext cx="882438" cy="882438"/>
              </a:xfrm>
              <a:prstGeom prst="ellipse">
                <a:avLst/>
              </a:prstGeom>
              <a:solidFill>
                <a:srgbClr val="C418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小标宋简体" panose="03000509000000000000" charset="-122"/>
                  <a:ea typeface="方正小标宋简体" panose="03000509000000000000" charset="-122"/>
                </a:endParaRPr>
              </a:p>
            </p:txBody>
          </p:sp>
          <p:sp>
            <p:nvSpPr>
              <p:cNvPr id="60" name="PA-文本框 59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6339178" y="1911623"/>
                <a:ext cx="763104" cy="1004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小标宋简体" panose="03000509000000000000" charset="-122"/>
                    <a:ea typeface="方正小标宋简体" panose="03000509000000000000" charset="-122"/>
                  </a:rPr>
                  <a:t>叁</a:t>
                </a:r>
                <a:endPara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小标宋简体" panose="03000509000000000000" charset="-122"/>
                  <a:ea typeface="方正小标宋简体" panose="03000509000000000000" charset="-122"/>
                </a:endParaRPr>
              </a:p>
            </p:txBody>
          </p:sp>
        </p:grpSp>
      </p:grpSp>
      <p:grpSp>
        <p:nvGrpSpPr>
          <p:cNvPr id="40" name="PA-组合 8"/>
          <p:cNvGrpSpPr/>
          <p:nvPr>
            <p:custDataLst>
              <p:tags r:id="rId20"/>
            </p:custDataLst>
          </p:nvPr>
        </p:nvGrpSpPr>
        <p:grpSpPr>
          <a:xfrm>
            <a:off x="6477738" y="3463413"/>
            <a:ext cx="3152140" cy="583565"/>
            <a:chOff x="2926183" y="4259068"/>
            <a:chExt cx="3152140" cy="583565"/>
          </a:xfrm>
        </p:grpSpPr>
        <p:sp>
          <p:nvSpPr>
            <p:cNvPr id="41" name="PA-矩形 1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438628" y="4307328"/>
              <a:ext cx="263969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3" tIns="45706" rIns="91413" bIns="4570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方正小标宋简体" panose="03000509000000000000" charset="-122"/>
                  <a:ea typeface="方正小标宋简体" panose="03000509000000000000" charset="-122"/>
                  <a:cs typeface="Tahoma" panose="020B0604030504040204" pitchFamily="34" charset="0"/>
                  <a:sym typeface="+mn-ea"/>
                </a:rPr>
                <a:t>反思与展望</a:t>
              </a:r>
              <a:endPara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方正小标宋简体" panose="03000509000000000000" charset="-122"/>
                <a:ea typeface="方正小标宋简体" panose="03000509000000000000" charset="-122"/>
                <a:cs typeface="Tahoma" panose="020B0604030504040204" pitchFamily="34" charset="0"/>
                <a:sym typeface="+mn-ea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2926183" y="4259068"/>
              <a:ext cx="512416" cy="583565"/>
              <a:chOff x="6233623" y="1902874"/>
              <a:chExt cx="882438" cy="1004963"/>
            </a:xfrm>
          </p:grpSpPr>
          <p:sp>
            <p:nvSpPr>
              <p:cNvPr id="43" name="PA-椭圆 58"/>
              <p:cNvSpPr/>
              <p:nvPr>
                <p:custDataLst>
                  <p:tags r:id="rId22"/>
                </p:custDataLst>
              </p:nvPr>
            </p:nvSpPr>
            <p:spPr>
              <a:xfrm>
                <a:off x="6233623" y="1991796"/>
                <a:ext cx="882438" cy="882438"/>
              </a:xfrm>
              <a:prstGeom prst="ellipse">
                <a:avLst/>
              </a:prstGeom>
              <a:solidFill>
                <a:srgbClr val="C418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小标宋简体" panose="03000509000000000000" charset="-122"/>
                  <a:ea typeface="方正小标宋简体" panose="03000509000000000000" charset="-122"/>
                </a:endParaRPr>
              </a:p>
            </p:txBody>
          </p:sp>
          <p:sp>
            <p:nvSpPr>
              <p:cNvPr id="44" name="PA-文本框 59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6292156" y="1902874"/>
                <a:ext cx="763104" cy="1004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小标宋简体" panose="03000509000000000000" charset="-122"/>
                    <a:ea typeface="方正小标宋简体" panose="03000509000000000000" charset="-122"/>
                  </a:rPr>
                  <a:t>肆</a:t>
                </a:r>
                <a:endPara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小标宋简体" panose="03000509000000000000" charset="-122"/>
                  <a:ea typeface="方正小标宋简体" panose="03000509000000000000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31" grpId="0"/>
      <p:bldP spid="3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7140" y="2745105"/>
            <a:ext cx="2504440" cy="558800"/>
            <a:chOff x="3237789" y="1193772"/>
            <a:chExt cx="3636000" cy="967932"/>
          </a:xfrm>
        </p:grpSpPr>
        <p:grpSp>
          <p:nvGrpSpPr>
            <p:cNvPr id="3" name="组合 58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000000" scaled="0"/>
                <a:tileRect/>
              </a:gradFill>
              <a:ln w="6350" cap="flat" cmpd="sng" algn="ctr"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7400000" scaled="0"/>
                </a:gradFill>
                <a:prstDash val="solid"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1C9494"/>
              </a:solidFill>
              <a:ln w="6350" cap="flat" cmpd="sng" algn="ctr">
                <a:noFill/>
                <a:prstDash val="solid"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9" name="TextBox 6"/>
              <p:cNvSpPr txBox="1"/>
              <p:nvPr/>
            </p:nvSpPr>
            <p:spPr>
              <a:xfrm>
                <a:off x="4206466" y="1325082"/>
                <a:ext cx="524893" cy="368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C9494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kumimoji="0" lang="zh-CN" altLang="en-US" sz="1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C9494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80" name="TextBox 3"/>
            <p:cNvSpPr txBox="1"/>
            <p:nvPr/>
          </p:nvSpPr>
          <p:spPr>
            <a:xfrm>
              <a:off x="3869168" y="1370517"/>
              <a:ext cx="2837070" cy="690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kern="0" baseline="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培育时代新人</a:t>
              </a:r>
              <a:endPara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6" name="Freeform 5"/>
          <p:cNvSpPr/>
          <p:nvPr/>
        </p:nvSpPr>
        <p:spPr bwMode="auto">
          <a:xfrm>
            <a:off x="1772285" y="3031490"/>
            <a:ext cx="430530" cy="2264410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85000"/>
                </a:sysClr>
              </a:gs>
            </a:gsLst>
            <a:lin ang="0" scaled="1"/>
            <a:tileRect/>
          </a:gradFill>
          <a:ln w="12700" cap="flat" cmpd="sng" algn="ctr"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5400000" scaled="0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5214" tIns="57607" rIns="115214" bIns="57607"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微软雅黑" panose="020B0503020204020204" charset="-122"/>
              <a:cs typeface="+mn-cs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2479675" y="3916680"/>
            <a:ext cx="2504440" cy="558800"/>
            <a:chOff x="3237789" y="2461817"/>
            <a:chExt cx="3636000" cy="967932"/>
          </a:xfrm>
        </p:grpSpPr>
        <p:grpSp>
          <p:nvGrpSpPr>
            <p:cNvPr id="88" name="组合 70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89" name="圆角矩形 8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000000" scaled="0"/>
                <a:tileRect/>
              </a:gradFill>
              <a:ln w="6350" cap="flat" cmpd="sng" algn="ctr"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7400000" scaled="0"/>
                </a:gradFill>
                <a:prstDash val="solid"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0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F5841C"/>
              </a:solidFill>
              <a:ln w="6350" cap="flat" cmpd="sng" algn="ctr">
                <a:noFill/>
                <a:prstDash val="solid"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1" name="TextBox 18"/>
              <p:cNvSpPr txBox="1"/>
              <p:nvPr/>
            </p:nvSpPr>
            <p:spPr>
              <a:xfrm>
                <a:off x="4218133" y="1333759"/>
                <a:ext cx="524893" cy="368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5841C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kumimoji="0" lang="zh-CN" altLang="en-US" sz="1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5841C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92" name="TextBox 15"/>
            <p:cNvSpPr txBox="1"/>
            <p:nvPr/>
          </p:nvSpPr>
          <p:spPr>
            <a:xfrm>
              <a:off x="3813756" y="2653396"/>
              <a:ext cx="2910764" cy="690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ctr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000" b="1" kern="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学生自身发展</a:t>
              </a:r>
              <a:endParaRPr lang="zh-CN" altLang="en-US" sz="2000" b="1" kern="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2517140" y="4954905"/>
            <a:ext cx="2504440" cy="558978"/>
            <a:chOff x="3237789" y="4997918"/>
            <a:chExt cx="3636000" cy="967932"/>
          </a:xfrm>
        </p:grpSpPr>
        <p:grpSp>
          <p:nvGrpSpPr>
            <p:cNvPr id="94" name="组合 82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95" name="圆角矩形 9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000000" scaled="0"/>
                <a:tileRect/>
              </a:gradFill>
              <a:ln w="6350" cap="flat" cmpd="sng" algn="ctr"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7400000" scaled="0"/>
                </a:gradFill>
                <a:prstDash val="solid"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6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 cap="flat" cmpd="sng" algn="ctr">
                <a:noFill/>
                <a:prstDash val="solid"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7CB554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7" name="TextBox 30"/>
              <p:cNvSpPr txBox="1"/>
              <p:nvPr/>
            </p:nvSpPr>
            <p:spPr>
              <a:xfrm>
                <a:off x="4208759" y="1336809"/>
                <a:ext cx="524891" cy="368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900" b="1" kern="0" baseline="0" dirty="0" smtClean="0">
                    <a:solidFill>
                      <a:srgbClr val="7CB554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kumimoji="0" lang="zh-CN" altLang="en-US" sz="1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CB554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98" name="TextBox 27"/>
            <p:cNvSpPr txBox="1"/>
            <p:nvPr/>
          </p:nvSpPr>
          <p:spPr>
            <a:xfrm>
              <a:off x="3875324" y="5200949"/>
              <a:ext cx="2621811" cy="690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ctr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000" b="1" kern="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解决当下问题</a:t>
              </a:r>
              <a:endParaRPr lang="zh-CN" altLang="en-US" sz="2000" b="1" kern="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aphicFrame>
        <p:nvGraphicFramePr>
          <p:cNvPr id="49" name="表格 4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655310" y="1802765"/>
          <a:ext cx="5871210" cy="4721225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{AF606853-7671-496A-8E4F-DF71F8EC918B}</a:tableStyleId>
              </a:tblPr>
              <a:tblGrid>
                <a:gridCol w="1539875"/>
                <a:gridCol w="2374265"/>
                <a:gridCol w="1957070"/>
              </a:tblGrid>
              <a:tr h="680720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项目背景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solidFill>
                      <a:srgbClr val="C7D5EE">
                        <a:alpha val="58824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现实关切</a:t>
                      </a:r>
                      <a:endParaRPr lang="zh-CN" sz="2000" b="1" kern="10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solidFill>
                      <a:srgbClr val="C7D5EE">
                        <a:alpha val="58824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价值追求</a:t>
                      </a:r>
                      <a:endParaRPr lang="zh-CN" sz="2000" b="1" kern="10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solidFill>
                      <a:srgbClr val="C7D5EE">
                        <a:alpha val="58824"/>
                      </a:srgbClr>
                    </a:solidFill>
                  </a:tcPr>
                </a:tc>
              </a:tr>
              <a:tr h="1092200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培育时代新人</a:t>
                      </a:r>
                      <a:endParaRPr lang="zh-CN" sz="1600" b="1" kern="10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solidFill>
                      <a:srgbClr val="AFF0E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国家要求；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当下热点；</a:t>
                      </a:r>
                      <a:endParaRPr lang="en-US" altLang="zh-CN" sz="1600" b="1" kern="100" dirty="0" smtClean="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 smtClean="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育</a:t>
                      </a:r>
                      <a:r>
                        <a:rPr lang="zh-CN" sz="1600" b="1" kern="100" dirty="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人目标；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solidFill>
                      <a:srgbClr val="AFF0E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掌握核心学科知识；</a:t>
                      </a:r>
                      <a:endParaRPr lang="zh-CN" sz="1600" b="1" kern="10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形成学习基本能力；</a:t>
                      </a:r>
                      <a:endParaRPr lang="zh-CN" sz="1600" b="1" kern="10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solidFill>
                      <a:srgbClr val="AFF0EF">
                        <a:alpha val="63137"/>
                      </a:srgbClr>
                    </a:solidFill>
                  </a:tcPr>
                </a:tc>
              </a:tr>
              <a:tr h="1475105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学生发展需求</a:t>
                      </a:r>
                      <a:endParaRPr lang="zh-CN" sz="1600" b="1" kern="10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solidFill>
                      <a:srgbClr val="FCD8B8">
                        <a:alpha val="63137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学习动机缺乏；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学习内容碎化；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学习方式单一；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学习能力不高；</a:t>
                      </a:r>
                      <a:endParaRPr lang="zh-CN" sz="1600" b="1" kern="0" dirty="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solidFill>
                      <a:srgbClr val="FCD8B8">
                        <a:alpha val="63137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主动建构知识；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有效迁移应用；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提升</a:t>
                      </a:r>
                      <a:r>
                        <a:rPr lang="zh-CN" sz="1600" b="1" kern="100" dirty="0" smtClean="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问</a:t>
                      </a:r>
                      <a:r>
                        <a:rPr lang="zh-CN" sz="1600" b="1" kern="100" dirty="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题解决；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 smtClean="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提</a:t>
                      </a:r>
                      <a:r>
                        <a:rPr lang="zh-CN" altLang="en-US" sz="1600" b="1" kern="100" dirty="0" smtClean="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高</a:t>
                      </a:r>
                      <a:r>
                        <a:rPr lang="zh-CN" sz="1600" b="1" kern="100" dirty="0" smtClean="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思维</a:t>
                      </a:r>
                      <a:r>
                        <a:rPr lang="zh-CN" altLang="en-US" sz="1600" b="1" kern="100" dirty="0" smtClean="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品质</a:t>
                      </a:r>
                      <a:r>
                        <a:rPr lang="zh-CN" sz="1600" b="1" kern="100" dirty="0" smtClean="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；</a:t>
                      </a:r>
                      <a:endParaRPr lang="zh-CN" sz="1600" b="1" kern="100" dirty="0" smtClean="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solidFill>
                      <a:srgbClr val="FCD8B8">
                        <a:alpha val="63137"/>
                      </a:srgbClr>
                    </a:solidFill>
                  </a:tcPr>
                </a:tc>
              </a:tr>
              <a:tr h="1473200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解决当下问题</a:t>
                      </a:r>
                      <a:endParaRPr lang="zh-CN" sz="1600" b="1" kern="10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solidFill>
                      <a:srgbClr val="D2E5C3">
                        <a:alpha val="63137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教学深度不够；</a:t>
                      </a:r>
                      <a:endParaRPr lang="zh-CN" sz="1600" b="1" kern="10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视觉宽度不够；</a:t>
                      </a:r>
                      <a:endParaRPr lang="zh-CN" sz="1600" b="1" kern="10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教学流程模式化；</a:t>
                      </a:r>
                      <a:endParaRPr lang="zh-CN" sz="1600" b="1" kern="10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学生思维低阶化；</a:t>
                      </a:r>
                      <a:endParaRPr lang="zh-CN" sz="1600" b="1" kern="10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solidFill>
                      <a:srgbClr val="D2E5C3">
                        <a:alpha val="63137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更新教育理念；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变革课堂行为；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探索课堂转型；</a:t>
                      </a:r>
                      <a:endParaRPr lang="zh-CN" sz="1600" b="1" kern="0" dirty="0">
                        <a:solidFill>
                          <a:schemeClr val="tx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solidFill>
                      <a:srgbClr val="D2E5C3">
                        <a:alpha val="63137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291465" y="3486150"/>
            <a:ext cx="1480820" cy="1480820"/>
            <a:chOff x="391147" y="2871710"/>
            <a:chExt cx="1645963" cy="1645963"/>
          </a:xfrm>
        </p:grpSpPr>
        <p:grpSp>
          <p:nvGrpSpPr>
            <p:cNvPr id="12" name="组合 64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1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15" name="TextBox 9"/>
            <p:cNvSpPr txBox="1"/>
            <p:nvPr/>
          </p:nvSpPr>
          <p:spPr>
            <a:xfrm>
              <a:off x="494968" y="3434973"/>
              <a:ext cx="1438320" cy="4100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B6F7D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为什么</a:t>
              </a:r>
              <a:endPara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B6F7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6" name="文本框 13"/>
          <p:cNvSpPr txBox="1"/>
          <p:nvPr/>
        </p:nvSpPr>
        <p:spPr>
          <a:xfrm>
            <a:off x="1446530" y="1351915"/>
            <a:ext cx="464566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价值与追求</a:t>
            </a:r>
            <a:endParaRPr lang="zh-CN" altLang="en-US" sz="2800" b="1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280474" y="1247775"/>
            <a:ext cx="1198811" cy="714375"/>
            <a:chOff x="8921" y="3458"/>
            <a:chExt cx="1888" cy="1125"/>
          </a:xfrm>
        </p:grpSpPr>
        <p:sp>
          <p:nvSpPr>
            <p:cNvPr id="113" name="五边形 112"/>
            <p:cNvSpPr/>
            <p:nvPr/>
          </p:nvSpPr>
          <p:spPr>
            <a:xfrm>
              <a:off x="8921" y="3480"/>
              <a:ext cx="1888" cy="1082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cxnSp>
          <p:nvCxnSpPr>
            <p:cNvPr id="114" name="直接连接符 113"/>
            <p:cNvCxnSpPr/>
            <p:nvPr/>
          </p:nvCxnSpPr>
          <p:spPr>
            <a:xfrm>
              <a:off x="9177" y="3639"/>
              <a:ext cx="0" cy="763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  <p:sp>
          <p:nvSpPr>
            <p:cNvPr id="115" name="文本框 9"/>
            <p:cNvSpPr txBox="1"/>
            <p:nvPr/>
          </p:nvSpPr>
          <p:spPr>
            <a:xfrm>
              <a:off x="9519" y="3458"/>
              <a:ext cx="693" cy="112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1</a:t>
              </a:r>
              <a:endParaRPr lang="en-US" altLang="zh-CN" sz="4050" dirty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ldLvl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13"/>
          <p:cNvSpPr txBox="1"/>
          <p:nvPr/>
        </p:nvSpPr>
        <p:spPr>
          <a:xfrm>
            <a:off x="1575435" y="1296035"/>
            <a:ext cx="464566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概念与特征</a:t>
            </a:r>
            <a:endParaRPr lang="zh-CN" altLang="en-US" sz="2800" b="1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115"/>
          <p:cNvGrpSpPr/>
          <p:nvPr/>
        </p:nvGrpSpPr>
        <p:grpSpPr>
          <a:xfrm>
            <a:off x="409379" y="1191895"/>
            <a:ext cx="1198811" cy="714375"/>
            <a:chOff x="8921" y="3458"/>
            <a:chExt cx="1888" cy="1125"/>
          </a:xfrm>
        </p:grpSpPr>
        <p:sp>
          <p:nvSpPr>
            <p:cNvPr id="113" name="五边形 112"/>
            <p:cNvSpPr/>
            <p:nvPr/>
          </p:nvSpPr>
          <p:spPr>
            <a:xfrm>
              <a:off x="8921" y="3480"/>
              <a:ext cx="1888" cy="1082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cxnSp>
          <p:nvCxnSpPr>
            <p:cNvPr id="114" name="直接连接符 113"/>
            <p:cNvCxnSpPr/>
            <p:nvPr/>
          </p:nvCxnSpPr>
          <p:spPr>
            <a:xfrm>
              <a:off x="9177" y="3639"/>
              <a:ext cx="0" cy="763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  <p:sp>
          <p:nvSpPr>
            <p:cNvPr id="115" name="文本框 9"/>
            <p:cNvSpPr txBox="1"/>
            <p:nvPr/>
          </p:nvSpPr>
          <p:spPr>
            <a:xfrm>
              <a:off x="9519" y="3458"/>
              <a:ext cx="693" cy="112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2</a:t>
              </a:r>
              <a:endParaRPr lang="en-US" altLang="zh-CN" sz="4050" dirty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71" name="Group 3"/>
          <p:cNvGrpSpPr/>
          <p:nvPr/>
        </p:nvGrpSpPr>
        <p:grpSpPr bwMode="auto">
          <a:xfrm>
            <a:off x="4954270" y="5287010"/>
            <a:ext cx="3782695" cy="688340"/>
            <a:chOff x="0" y="0"/>
            <a:chExt cx="2790" cy="858"/>
          </a:xfrm>
        </p:grpSpPr>
        <p:sp>
          <p:nvSpPr>
            <p:cNvPr id="117" name="Rectangle 4"/>
            <p:cNvSpPr>
              <a:spLocks noChangeArrowheads="1"/>
            </p:cNvSpPr>
            <p:nvPr/>
          </p:nvSpPr>
          <p:spPr bwMode="auto">
            <a:xfrm rot="10800000">
              <a:off x="0" y="137"/>
              <a:ext cx="2790" cy="72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AutoShape 5"/>
            <p:cNvSpPr>
              <a:spLocks noChangeArrowheads="1"/>
            </p:cNvSpPr>
            <p:nvPr/>
          </p:nvSpPr>
          <p:spPr bwMode="auto">
            <a:xfrm rot="10800000">
              <a:off x="0" y="0"/>
              <a:ext cx="2790" cy="132"/>
            </a:xfrm>
            <a:custGeom>
              <a:avLst/>
              <a:gdLst>
                <a:gd name="T0" fmla="*/ 2721 w 21600"/>
                <a:gd name="T1" fmla="*/ 66 h 21600"/>
                <a:gd name="T2" fmla="*/ 1395 w 21600"/>
                <a:gd name="T3" fmla="*/ 132 h 21600"/>
                <a:gd name="T4" fmla="*/ 69 w 21600"/>
                <a:gd name="T5" fmla="*/ 66 h 21600"/>
                <a:gd name="T6" fmla="*/ 139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8 w 21600"/>
                <a:gd name="T13" fmla="*/ 2291 h 21600"/>
                <a:gd name="T14" fmla="*/ 19262 w 21600"/>
                <a:gd name="T15" fmla="*/ 1930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Rectangle 6"/>
            <p:cNvSpPr>
              <a:spLocks noChangeArrowheads="1"/>
            </p:cNvSpPr>
            <p:nvPr/>
          </p:nvSpPr>
          <p:spPr bwMode="auto">
            <a:xfrm>
              <a:off x="1" y="158"/>
              <a:ext cx="2767" cy="59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1" kern="0" baseline="0" dirty="0" smtClean="0">
                  <a:solidFill>
                    <a:sysClr val="windowText" lastClr="000000"/>
                  </a:solidFill>
                </a:rPr>
                <a:t>……………………</a:t>
              </a:r>
              <a:endParaRPr lang="en-US" altLang="zh-CN" sz="2000" b="1" kern="0" baseline="0" dirty="0" smtClean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75" name="AutoShape 15"/>
          <p:cNvCxnSpPr>
            <a:cxnSpLocks noChangeShapeType="1"/>
          </p:cNvCxnSpPr>
          <p:nvPr/>
        </p:nvCxnSpPr>
        <p:spPr bwMode="auto">
          <a:xfrm flipV="1">
            <a:off x="3338195" y="2555240"/>
            <a:ext cx="1566545" cy="1153795"/>
          </a:xfrm>
          <a:prstGeom prst="bentConnector3">
            <a:avLst>
              <a:gd name="adj1" fmla="val -851"/>
            </a:avLst>
          </a:prstGeom>
          <a:noFill/>
          <a:ln w="38100">
            <a:solidFill>
              <a:srgbClr val="FF6600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AutoShape 16"/>
          <p:cNvCxnSpPr>
            <a:cxnSpLocks noChangeShapeType="1"/>
          </p:cNvCxnSpPr>
          <p:nvPr/>
        </p:nvCxnSpPr>
        <p:spPr bwMode="auto">
          <a:xfrm rot="5400000" flipV="1">
            <a:off x="3784600" y="4479925"/>
            <a:ext cx="775335" cy="1566545"/>
          </a:xfrm>
          <a:prstGeom prst="bentConnector2">
            <a:avLst/>
          </a:prstGeom>
          <a:noFill/>
          <a:ln w="38100">
            <a:solidFill>
              <a:srgbClr val="FF6600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2079625" y="3533140"/>
            <a:ext cx="2619375" cy="1342390"/>
            <a:chOff x="435" y="6459"/>
            <a:chExt cx="4125" cy="2114"/>
          </a:xfrm>
        </p:grpSpPr>
        <p:sp>
          <p:nvSpPr>
            <p:cNvPr id="127" name="Rectangle 12"/>
            <p:cNvSpPr>
              <a:spLocks noChangeArrowheads="1"/>
            </p:cNvSpPr>
            <p:nvPr/>
          </p:nvSpPr>
          <p:spPr bwMode="auto">
            <a:xfrm rot="10800000">
              <a:off x="435" y="6750"/>
              <a:ext cx="4125" cy="1823"/>
            </a:xfrm>
            <a:prstGeom prst="rect">
              <a:avLst/>
            </a:prstGeom>
            <a:gradFill rotWithShape="1">
              <a:gsLst>
                <a:gs pos="0">
                  <a:srgbClr val="0095B8"/>
                </a:gs>
                <a:gs pos="100000">
                  <a:srgbClr val="00B4D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AutoShape 13"/>
            <p:cNvSpPr>
              <a:spLocks noChangeArrowheads="1"/>
            </p:cNvSpPr>
            <p:nvPr/>
          </p:nvSpPr>
          <p:spPr bwMode="auto">
            <a:xfrm rot="10800000">
              <a:off x="435" y="6459"/>
              <a:ext cx="4125" cy="280"/>
            </a:xfrm>
            <a:custGeom>
              <a:avLst/>
              <a:gdLst>
                <a:gd name="T0" fmla="*/ 1267 w 21600"/>
                <a:gd name="T1" fmla="*/ 76 h 21600"/>
                <a:gd name="T2" fmla="*/ 726 w 21600"/>
                <a:gd name="T3" fmla="*/ 151 h 21600"/>
                <a:gd name="T4" fmla="*/ 185 w 21600"/>
                <a:gd name="T5" fmla="*/ 76 h 21600"/>
                <a:gd name="T6" fmla="*/ 72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52 w 21600"/>
                <a:gd name="T13" fmla="*/ 4577 h 21600"/>
                <a:gd name="T14" fmla="*/ 17048 w 21600"/>
                <a:gd name="T15" fmla="*/ 1702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89" y="21600"/>
                  </a:lnTo>
                  <a:lnTo>
                    <a:pt x="1611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B4DE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551" y="7180"/>
              <a:ext cx="3926" cy="8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zh-CN" altLang="en-US" sz="2800" b="1" cap="none" spc="0" dirty="0" smtClean="0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深度学习时刻</a:t>
              </a:r>
              <a:endParaRPr lang="zh-CN" altLang="en-US" sz="2800" b="1" cap="none" spc="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4956175" y="2262505"/>
            <a:ext cx="3782695" cy="643255"/>
            <a:chOff x="3278869" y="1658144"/>
            <a:chExt cx="2893386" cy="567117"/>
          </a:xfrm>
        </p:grpSpPr>
        <p:grpSp>
          <p:nvGrpSpPr>
            <p:cNvPr id="72" name="Group 7"/>
            <p:cNvGrpSpPr/>
            <p:nvPr/>
          </p:nvGrpSpPr>
          <p:grpSpPr bwMode="auto">
            <a:xfrm>
              <a:off x="3278869" y="1658144"/>
              <a:ext cx="2893386" cy="567117"/>
              <a:chOff x="0" y="0"/>
              <a:chExt cx="2790" cy="678"/>
            </a:xfrm>
          </p:grpSpPr>
          <p:sp>
            <p:nvSpPr>
              <p:cNvPr id="16" name="AutoShape 8"/>
              <p:cNvSpPr>
                <a:spLocks noChangeArrowheads="1"/>
              </p:cNvSpPr>
              <p:nvPr/>
            </p:nvSpPr>
            <p:spPr bwMode="auto">
              <a:xfrm rot="10800000">
                <a:off x="0" y="91"/>
                <a:ext cx="2790" cy="587"/>
              </a:xfrm>
              <a:prstGeom prst="upArrowCallout">
                <a:avLst>
                  <a:gd name="adj1" fmla="val 82868"/>
                  <a:gd name="adj2" fmla="val 41434"/>
                  <a:gd name="adj3" fmla="val 17995"/>
                  <a:gd name="adj4" fmla="val 81949"/>
                </a:avLst>
              </a:prstGeom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AutoShape 9"/>
              <p:cNvSpPr>
                <a:spLocks noChangeArrowheads="1"/>
              </p:cNvSpPr>
              <p:nvPr/>
            </p:nvSpPr>
            <p:spPr bwMode="auto">
              <a:xfrm rot="10800000">
                <a:off x="0" y="0"/>
                <a:ext cx="2790" cy="132"/>
              </a:xfrm>
              <a:custGeom>
                <a:avLst/>
                <a:gdLst>
                  <a:gd name="T0" fmla="*/ 2721 w 21600"/>
                  <a:gd name="T1" fmla="*/ 66 h 21600"/>
                  <a:gd name="T2" fmla="*/ 1395 w 21600"/>
                  <a:gd name="T3" fmla="*/ 132 h 21600"/>
                  <a:gd name="T4" fmla="*/ 69 w 21600"/>
                  <a:gd name="T5" fmla="*/ 66 h 21600"/>
                  <a:gd name="T6" fmla="*/ 139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38 w 21600"/>
                  <a:gd name="T13" fmla="*/ 2291 h 21600"/>
                  <a:gd name="T14" fmla="*/ 19262 w 21600"/>
                  <a:gd name="T15" fmla="*/ 1930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072" y="21600"/>
                    </a:lnTo>
                    <a:lnTo>
                      <a:pt x="20528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3" name="矩形 132"/>
            <p:cNvSpPr/>
            <p:nvPr/>
          </p:nvSpPr>
          <p:spPr>
            <a:xfrm>
              <a:off x="3353594" y="1810544"/>
              <a:ext cx="2667000" cy="35157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baseline="0" dirty="0" smtClean="0">
                  <a:solidFill>
                    <a:sysClr val="windowText" lastClr="000000"/>
                  </a:solidFill>
                </a:rPr>
                <a:t>一个学习场景</a:t>
              </a:r>
              <a:endParaRPr lang="en-US" altLang="zh-CN" sz="2000" b="1" kern="0" baseline="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4954270" y="2981960"/>
            <a:ext cx="3782695" cy="643022"/>
            <a:chOff x="3278869" y="1658144"/>
            <a:chExt cx="2893386" cy="567117"/>
          </a:xfrm>
        </p:grpSpPr>
        <p:grpSp>
          <p:nvGrpSpPr>
            <p:cNvPr id="136" name="Group 7"/>
            <p:cNvGrpSpPr/>
            <p:nvPr/>
          </p:nvGrpSpPr>
          <p:grpSpPr bwMode="auto">
            <a:xfrm>
              <a:off x="3278869" y="1658144"/>
              <a:ext cx="2893386" cy="567117"/>
              <a:chOff x="0" y="0"/>
              <a:chExt cx="2790" cy="678"/>
            </a:xfrm>
          </p:grpSpPr>
          <p:sp>
            <p:nvSpPr>
              <p:cNvPr id="138" name="AutoShape 8"/>
              <p:cNvSpPr>
                <a:spLocks noChangeArrowheads="1"/>
              </p:cNvSpPr>
              <p:nvPr/>
            </p:nvSpPr>
            <p:spPr bwMode="auto">
              <a:xfrm rot="10800000">
                <a:off x="0" y="91"/>
                <a:ext cx="2790" cy="587"/>
              </a:xfrm>
              <a:prstGeom prst="upArrowCallout">
                <a:avLst>
                  <a:gd name="adj1" fmla="val 82868"/>
                  <a:gd name="adj2" fmla="val 41434"/>
                  <a:gd name="adj3" fmla="val 17995"/>
                  <a:gd name="adj4" fmla="val 81949"/>
                </a:avLst>
              </a:prstGeom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AutoShape 9"/>
              <p:cNvSpPr>
                <a:spLocks noChangeArrowheads="1"/>
              </p:cNvSpPr>
              <p:nvPr/>
            </p:nvSpPr>
            <p:spPr bwMode="auto">
              <a:xfrm rot="10800000">
                <a:off x="0" y="0"/>
                <a:ext cx="2790" cy="132"/>
              </a:xfrm>
              <a:custGeom>
                <a:avLst/>
                <a:gdLst>
                  <a:gd name="T0" fmla="*/ 2721 w 21600"/>
                  <a:gd name="T1" fmla="*/ 66 h 21600"/>
                  <a:gd name="T2" fmla="*/ 1395 w 21600"/>
                  <a:gd name="T3" fmla="*/ 132 h 21600"/>
                  <a:gd name="T4" fmla="*/ 69 w 21600"/>
                  <a:gd name="T5" fmla="*/ 66 h 21600"/>
                  <a:gd name="T6" fmla="*/ 139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38 w 21600"/>
                  <a:gd name="T13" fmla="*/ 2291 h 21600"/>
                  <a:gd name="T14" fmla="*/ 19262 w 21600"/>
                  <a:gd name="T15" fmla="*/ 1930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072" y="21600"/>
                    </a:lnTo>
                    <a:lnTo>
                      <a:pt x="20528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7" name="矩形 136"/>
            <p:cNvSpPr/>
            <p:nvPr/>
          </p:nvSpPr>
          <p:spPr>
            <a:xfrm>
              <a:off x="3353594" y="1810545"/>
              <a:ext cx="2667000" cy="35170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baseline="0" dirty="0" smtClean="0">
                  <a:solidFill>
                    <a:sysClr val="windowText" lastClr="000000"/>
                  </a:solidFill>
                </a:rPr>
                <a:t>一次问题解决</a:t>
              </a:r>
              <a:endParaRPr lang="zh-CN" altLang="en-US" sz="2000" b="1" kern="0" baseline="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4954270" y="3759835"/>
            <a:ext cx="3782695" cy="643022"/>
            <a:chOff x="3278869" y="1658144"/>
            <a:chExt cx="2893386" cy="567117"/>
          </a:xfrm>
        </p:grpSpPr>
        <p:grpSp>
          <p:nvGrpSpPr>
            <p:cNvPr id="142" name="Group 7"/>
            <p:cNvGrpSpPr/>
            <p:nvPr/>
          </p:nvGrpSpPr>
          <p:grpSpPr bwMode="auto">
            <a:xfrm>
              <a:off x="3278869" y="1658144"/>
              <a:ext cx="2893386" cy="567117"/>
              <a:chOff x="0" y="0"/>
              <a:chExt cx="2790" cy="678"/>
            </a:xfrm>
          </p:grpSpPr>
          <p:sp>
            <p:nvSpPr>
              <p:cNvPr id="144" name="AutoShape 8"/>
              <p:cNvSpPr>
                <a:spLocks noChangeArrowheads="1"/>
              </p:cNvSpPr>
              <p:nvPr/>
            </p:nvSpPr>
            <p:spPr bwMode="auto">
              <a:xfrm rot="10800000">
                <a:off x="0" y="91"/>
                <a:ext cx="2790" cy="587"/>
              </a:xfrm>
              <a:prstGeom prst="upArrowCallout">
                <a:avLst>
                  <a:gd name="adj1" fmla="val 82868"/>
                  <a:gd name="adj2" fmla="val 41434"/>
                  <a:gd name="adj3" fmla="val 17995"/>
                  <a:gd name="adj4" fmla="val 81949"/>
                </a:avLst>
              </a:prstGeom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AutoShape 9"/>
              <p:cNvSpPr>
                <a:spLocks noChangeArrowheads="1"/>
              </p:cNvSpPr>
              <p:nvPr/>
            </p:nvSpPr>
            <p:spPr bwMode="auto">
              <a:xfrm rot="10800000">
                <a:off x="0" y="0"/>
                <a:ext cx="2790" cy="132"/>
              </a:xfrm>
              <a:custGeom>
                <a:avLst/>
                <a:gdLst>
                  <a:gd name="T0" fmla="*/ 2721 w 21600"/>
                  <a:gd name="T1" fmla="*/ 66 h 21600"/>
                  <a:gd name="T2" fmla="*/ 1395 w 21600"/>
                  <a:gd name="T3" fmla="*/ 132 h 21600"/>
                  <a:gd name="T4" fmla="*/ 69 w 21600"/>
                  <a:gd name="T5" fmla="*/ 66 h 21600"/>
                  <a:gd name="T6" fmla="*/ 139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38 w 21600"/>
                  <a:gd name="T13" fmla="*/ 2291 h 21600"/>
                  <a:gd name="T14" fmla="*/ 19262 w 21600"/>
                  <a:gd name="T15" fmla="*/ 1930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072" y="21600"/>
                    </a:lnTo>
                    <a:lnTo>
                      <a:pt x="20528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3" name="矩形 142"/>
            <p:cNvSpPr/>
            <p:nvPr/>
          </p:nvSpPr>
          <p:spPr>
            <a:xfrm>
              <a:off x="3353594" y="1810545"/>
              <a:ext cx="2667000" cy="35170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baseline="0" dirty="0" smtClean="0">
                  <a:solidFill>
                    <a:sysClr val="windowText" lastClr="000000"/>
                  </a:solidFill>
                </a:rPr>
                <a:t>一次合作交流</a:t>
              </a:r>
              <a:endParaRPr lang="zh-CN" altLang="en-US" sz="2000" b="1" kern="0" baseline="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4954270" y="4595495"/>
            <a:ext cx="3782695" cy="643022"/>
            <a:chOff x="3278869" y="1658144"/>
            <a:chExt cx="2893386" cy="567117"/>
          </a:xfrm>
        </p:grpSpPr>
        <p:grpSp>
          <p:nvGrpSpPr>
            <p:cNvPr id="147" name="Group 7"/>
            <p:cNvGrpSpPr/>
            <p:nvPr/>
          </p:nvGrpSpPr>
          <p:grpSpPr bwMode="auto">
            <a:xfrm>
              <a:off x="3278869" y="1658144"/>
              <a:ext cx="2893386" cy="567117"/>
              <a:chOff x="0" y="0"/>
              <a:chExt cx="2790" cy="678"/>
            </a:xfrm>
          </p:grpSpPr>
          <p:sp>
            <p:nvSpPr>
              <p:cNvPr id="149" name="AutoShape 8"/>
              <p:cNvSpPr>
                <a:spLocks noChangeArrowheads="1"/>
              </p:cNvSpPr>
              <p:nvPr/>
            </p:nvSpPr>
            <p:spPr bwMode="auto">
              <a:xfrm rot="10800000">
                <a:off x="0" y="91"/>
                <a:ext cx="2790" cy="587"/>
              </a:xfrm>
              <a:prstGeom prst="upArrowCallout">
                <a:avLst>
                  <a:gd name="adj1" fmla="val 82868"/>
                  <a:gd name="adj2" fmla="val 41434"/>
                  <a:gd name="adj3" fmla="val 17995"/>
                  <a:gd name="adj4" fmla="val 81949"/>
                </a:avLst>
              </a:prstGeom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AutoShape 9"/>
              <p:cNvSpPr>
                <a:spLocks noChangeArrowheads="1"/>
              </p:cNvSpPr>
              <p:nvPr/>
            </p:nvSpPr>
            <p:spPr bwMode="auto">
              <a:xfrm rot="10800000">
                <a:off x="0" y="0"/>
                <a:ext cx="2790" cy="132"/>
              </a:xfrm>
              <a:custGeom>
                <a:avLst/>
                <a:gdLst>
                  <a:gd name="T0" fmla="*/ 2721 w 21600"/>
                  <a:gd name="T1" fmla="*/ 66 h 21600"/>
                  <a:gd name="T2" fmla="*/ 1395 w 21600"/>
                  <a:gd name="T3" fmla="*/ 132 h 21600"/>
                  <a:gd name="T4" fmla="*/ 69 w 21600"/>
                  <a:gd name="T5" fmla="*/ 66 h 21600"/>
                  <a:gd name="T6" fmla="*/ 139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38 w 21600"/>
                  <a:gd name="T13" fmla="*/ 2291 h 21600"/>
                  <a:gd name="T14" fmla="*/ 19262 w 21600"/>
                  <a:gd name="T15" fmla="*/ 1930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072" y="21600"/>
                    </a:lnTo>
                    <a:lnTo>
                      <a:pt x="20528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8" name="矩形 147"/>
            <p:cNvSpPr/>
            <p:nvPr/>
          </p:nvSpPr>
          <p:spPr>
            <a:xfrm>
              <a:off x="3353594" y="1810545"/>
              <a:ext cx="2667000" cy="35170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baseline="0" dirty="0" smtClean="0">
                  <a:solidFill>
                    <a:sysClr val="windowText" lastClr="000000"/>
                  </a:solidFill>
                </a:rPr>
                <a:t>一份课堂作业</a:t>
              </a:r>
              <a:endParaRPr lang="zh-CN" altLang="en-US" sz="2000" b="1" kern="0" baseline="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9536430" y="2755265"/>
            <a:ext cx="2191385" cy="630564"/>
            <a:chOff x="6782594" y="1886744"/>
            <a:chExt cx="1676400" cy="556088"/>
          </a:xfrm>
        </p:grpSpPr>
        <p:grpSp>
          <p:nvGrpSpPr>
            <p:cNvPr id="81" name="Group 25"/>
            <p:cNvGrpSpPr/>
            <p:nvPr/>
          </p:nvGrpSpPr>
          <p:grpSpPr bwMode="auto">
            <a:xfrm>
              <a:off x="6782594" y="1886744"/>
              <a:ext cx="1635766" cy="556088"/>
              <a:chOff x="0" y="0"/>
              <a:chExt cx="1452" cy="1139"/>
            </a:xfrm>
          </p:grpSpPr>
          <p:sp>
            <p:nvSpPr>
              <p:cNvPr id="18" name="Rectangle 26"/>
              <p:cNvSpPr>
                <a:spLocks noChangeArrowheads="1"/>
              </p:cNvSpPr>
              <p:nvPr/>
            </p:nvSpPr>
            <p:spPr bwMode="auto">
              <a:xfrm rot="10800000">
                <a:off x="0" y="157"/>
                <a:ext cx="1452" cy="982"/>
              </a:xfrm>
              <a:prstGeom prst="rect">
                <a:avLst/>
              </a:prstGeom>
              <a:gradFill rotWithShape="1">
                <a:gsLst>
                  <a:gs pos="0">
                    <a:srgbClr val="0095B8"/>
                  </a:gs>
                  <a:gs pos="100000">
                    <a:srgbClr val="00B4DE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AutoShape 27"/>
              <p:cNvSpPr>
                <a:spLocks noChangeArrowheads="1"/>
              </p:cNvSpPr>
              <p:nvPr/>
            </p:nvSpPr>
            <p:spPr bwMode="auto">
              <a:xfrm rot="10800000">
                <a:off x="0" y="0"/>
                <a:ext cx="1452" cy="151"/>
              </a:xfrm>
              <a:custGeom>
                <a:avLst/>
                <a:gdLst>
                  <a:gd name="T0" fmla="*/ 1267 w 21600"/>
                  <a:gd name="T1" fmla="*/ 76 h 21600"/>
                  <a:gd name="T2" fmla="*/ 726 w 21600"/>
                  <a:gd name="T3" fmla="*/ 151 h 21600"/>
                  <a:gd name="T4" fmla="*/ 185 w 21600"/>
                  <a:gd name="T5" fmla="*/ 76 h 21600"/>
                  <a:gd name="T6" fmla="*/ 726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52 w 21600"/>
                  <a:gd name="T13" fmla="*/ 4577 h 21600"/>
                  <a:gd name="T14" fmla="*/ 17048 w 21600"/>
                  <a:gd name="T15" fmla="*/ 1702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89" y="21600"/>
                    </a:lnTo>
                    <a:lnTo>
                      <a:pt x="1611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B4DE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3" name="矩形 152"/>
            <p:cNvSpPr/>
            <p:nvPr/>
          </p:nvSpPr>
          <p:spPr>
            <a:xfrm>
              <a:off x="6782594" y="1962944"/>
              <a:ext cx="1676400" cy="4060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</a:bodyPr>
            <a:p>
              <a:pPr lvl="0" algn="ctr">
                <a:buClrTx/>
                <a:buSzTx/>
                <a:buFontTx/>
              </a:pPr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触及心灵深处</a:t>
              </a:r>
              <a:endParaRPr lang="zh-CN" altLang="en-US" sz="2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9536430" y="3446780"/>
            <a:ext cx="2191385" cy="630564"/>
            <a:chOff x="6782594" y="1886744"/>
            <a:chExt cx="1676400" cy="556088"/>
          </a:xfrm>
        </p:grpSpPr>
        <p:grpSp>
          <p:nvGrpSpPr>
            <p:cNvPr id="156" name="Group 25"/>
            <p:cNvGrpSpPr/>
            <p:nvPr/>
          </p:nvGrpSpPr>
          <p:grpSpPr bwMode="auto">
            <a:xfrm>
              <a:off x="6782594" y="1886744"/>
              <a:ext cx="1635766" cy="556088"/>
              <a:chOff x="0" y="0"/>
              <a:chExt cx="1452" cy="1139"/>
            </a:xfrm>
          </p:grpSpPr>
          <p:sp>
            <p:nvSpPr>
              <p:cNvPr id="158" name="Rectangle 26"/>
              <p:cNvSpPr>
                <a:spLocks noChangeArrowheads="1"/>
              </p:cNvSpPr>
              <p:nvPr/>
            </p:nvSpPr>
            <p:spPr bwMode="auto">
              <a:xfrm rot="10800000">
                <a:off x="0" y="157"/>
                <a:ext cx="1452" cy="982"/>
              </a:xfrm>
              <a:prstGeom prst="rect">
                <a:avLst/>
              </a:prstGeom>
              <a:gradFill rotWithShape="1">
                <a:gsLst>
                  <a:gs pos="0">
                    <a:srgbClr val="0095B8"/>
                  </a:gs>
                  <a:gs pos="100000">
                    <a:srgbClr val="00B4DE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AutoShape 27"/>
              <p:cNvSpPr>
                <a:spLocks noChangeArrowheads="1"/>
              </p:cNvSpPr>
              <p:nvPr/>
            </p:nvSpPr>
            <p:spPr bwMode="auto">
              <a:xfrm rot="10800000">
                <a:off x="0" y="0"/>
                <a:ext cx="1452" cy="151"/>
              </a:xfrm>
              <a:custGeom>
                <a:avLst/>
                <a:gdLst>
                  <a:gd name="T0" fmla="*/ 1267 w 21600"/>
                  <a:gd name="T1" fmla="*/ 76 h 21600"/>
                  <a:gd name="T2" fmla="*/ 726 w 21600"/>
                  <a:gd name="T3" fmla="*/ 151 h 21600"/>
                  <a:gd name="T4" fmla="*/ 185 w 21600"/>
                  <a:gd name="T5" fmla="*/ 76 h 21600"/>
                  <a:gd name="T6" fmla="*/ 726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52 w 21600"/>
                  <a:gd name="T13" fmla="*/ 4577 h 21600"/>
                  <a:gd name="T14" fmla="*/ 17048 w 21600"/>
                  <a:gd name="T15" fmla="*/ 1702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89" y="21600"/>
                    </a:lnTo>
                    <a:lnTo>
                      <a:pt x="1611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B4DE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7" name="矩形 156"/>
            <p:cNvSpPr/>
            <p:nvPr/>
          </p:nvSpPr>
          <p:spPr>
            <a:xfrm>
              <a:off x="6782594" y="1962944"/>
              <a:ext cx="1676400" cy="4060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</a:bodyPr>
            <a:p>
              <a:pPr lvl="0" algn="ctr">
                <a:buClrTx/>
                <a:buSzTx/>
                <a:buFontTx/>
              </a:pPr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深入知识内核</a:t>
              </a:r>
              <a:endParaRPr lang="zh-CN" altLang="en-US" sz="2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9536430" y="4137660"/>
            <a:ext cx="2191385" cy="630564"/>
            <a:chOff x="6782594" y="1886744"/>
            <a:chExt cx="1676400" cy="556088"/>
          </a:xfrm>
        </p:grpSpPr>
        <p:grpSp>
          <p:nvGrpSpPr>
            <p:cNvPr id="161" name="Group 25"/>
            <p:cNvGrpSpPr/>
            <p:nvPr/>
          </p:nvGrpSpPr>
          <p:grpSpPr bwMode="auto">
            <a:xfrm>
              <a:off x="6782594" y="1886744"/>
              <a:ext cx="1635766" cy="556088"/>
              <a:chOff x="0" y="0"/>
              <a:chExt cx="1452" cy="1139"/>
            </a:xfrm>
          </p:grpSpPr>
          <p:sp>
            <p:nvSpPr>
              <p:cNvPr id="163" name="Rectangle 26"/>
              <p:cNvSpPr>
                <a:spLocks noChangeArrowheads="1"/>
              </p:cNvSpPr>
              <p:nvPr/>
            </p:nvSpPr>
            <p:spPr bwMode="auto">
              <a:xfrm rot="10800000">
                <a:off x="0" y="157"/>
                <a:ext cx="1452" cy="982"/>
              </a:xfrm>
              <a:prstGeom prst="rect">
                <a:avLst/>
              </a:prstGeom>
              <a:gradFill rotWithShape="1">
                <a:gsLst>
                  <a:gs pos="0">
                    <a:srgbClr val="0095B8"/>
                  </a:gs>
                  <a:gs pos="100000">
                    <a:srgbClr val="00B4DE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AutoShape 27"/>
              <p:cNvSpPr>
                <a:spLocks noChangeArrowheads="1"/>
              </p:cNvSpPr>
              <p:nvPr/>
            </p:nvSpPr>
            <p:spPr bwMode="auto">
              <a:xfrm rot="10800000">
                <a:off x="0" y="0"/>
                <a:ext cx="1452" cy="151"/>
              </a:xfrm>
              <a:custGeom>
                <a:avLst/>
                <a:gdLst>
                  <a:gd name="T0" fmla="*/ 1267 w 21600"/>
                  <a:gd name="T1" fmla="*/ 76 h 21600"/>
                  <a:gd name="T2" fmla="*/ 726 w 21600"/>
                  <a:gd name="T3" fmla="*/ 151 h 21600"/>
                  <a:gd name="T4" fmla="*/ 185 w 21600"/>
                  <a:gd name="T5" fmla="*/ 76 h 21600"/>
                  <a:gd name="T6" fmla="*/ 726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52 w 21600"/>
                  <a:gd name="T13" fmla="*/ 4577 h 21600"/>
                  <a:gd name="T14" fmla="*/ 17048 w 21600"/>
                  <a:gd name="T15" fmla="*/ 1702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89" y="21600"/>
                    </a:lnTo>
                    <a:lnTo>
                      <a:pt x="1611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B4DE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2" name="矩形 161"/>
            <p:cNvSpPr/>
            <p:nvPr/>
          </p:nvSpPr>
          <p:spPr>
            <a:xfrm>
              <a:off x="6782594" y="1962944"/>
              <a:ext cx="1676400" cy="4060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</a:bodyPr>
            <a:p>
              <a:pPr lvl="0" algn="ctr">
                <a:buClrTx/>
                <a:buSzTx/>
                <a:buFontTx/>
              </a:pPr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展开问题解决</a:t>
              </a:r>
              <a:endParaRPr lang="zh-CN" altLang="en-US" sz="2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9536430" y="4829175"/>
            <a:ext cx="2191385" cy="630564"/>
            <a:chOff x="6782594" y="1886744"/>
            <a:chExt cx="1676400" cy="556088"/>
          </a:xfrm>
        </p:grpSpPr>
        <p:grpSp>
          <p:nvGrpSpPr>
            <p:cNvPr id="166" name="Group 25"/>
            <p:cNvGrpSpPr/>
            <p:nvPr/>
          </p:nvGrpSpPr>
          <p:grpSpPr bwMode="auto">
            <a:xfrm>
              <a:off x="6782594" y="1886744"/>
              <a:ext cx="1635766" cy="556088"/>
              <a:chOff x="0" y="0"/>
              <a:chExt cx="1452" cy="1139"/>
            </a:xfrm>
          </p:grpSpPr>
          <p:sp>
            <p:nvSpPr>
              <p:cNvPr id="168" name="Rectangle 26"/>
              <p:cNvSpPr>
                <a:spLocks noChangeArrowheads="1"/>
              </p:cNvSpPr>
              <p:nvPr/>
            </p:nvSpPr>
            <p:spPr bwMode="auto">
              <a:xfrm rot="10800000">
                <a:off x="0" y="157"/>
                <a:ext cx="1452" cy="982"/>
              </a:xfrm>
              <a:prstGeom prst="rect">
                <a:avLst/>
              </a:prstGeom>
              <a:gradFill rotWithShape="1">
                <a:gsLst>
                  <a:gs pos="0">
                    <a:srgbClr val="0095B8"/>
                  </a:gs>
                  <a:gs pos="100000">
                    <a:srgbClr val="00B4DE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AutoShape 27"/>
              <p:cNvSpPr>
                <a:spLocks noChangeArrowheads="1"/>
              </p:cNvSpPr>
              <p:nvPr/>
            </p:nvSpPr>
            <p:spPr bwMode="auto">
              <a:xfrm rot="10800000">
                <a:off x="0" y="0"/>
                <a:ext cx="1452" cy="151"/>
              </a:xfrm>
              <a:custGeom>
                <a:avLst/>
                <a:gdLst>
                  <a:gd name="T0" fmla="*/ 1267 w 21600"/>
                  <a:gd name="T1" fmla="*/ 76 h 21600"/>
                  <a:gd name="T2" fmla="*/ 726 w 21600"/>
                  <a:gd name="T3" fmla="*/ 151 h 21600"/>
                  <a:gd name="T4" fmla="*/ 185 w 21600"/>
                  <a:gd name="T5" fmla="*/ 76 h 21600"/>
                  <a:gd name="T6" fmla="*/ 726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52 w 21600"/>
                  <a:gd name="T13" fmla="*/ 4577 h 21600"/>
                  <a:gd name="T14" fmla="*/ 17048 w 21600"/>
                  <a:gd name="T15" fmla="*/ 1702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89" y="21600"/>
                    </a:lnTo>
                    <a:lnTo>
                      <a:pt x="1611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B4DE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7" name="矩形 166"/>
            <p:cNvSpPr/>
            <p:nvPr/>
          </p:nvSpPr>
          <p:spPr>
            <a:xfrm>
              <a:off x="6782594" y="1962944"/>
              <a:ext cx="1676400" cy="4060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</a:bodyPr>
            <a:p>
              <a:pPr lvl="0" algn="ctr">
                <a:buClrTx/>
                <a:buSzTx/>
                <a:buFontTx/>
              </a:pPr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提升思维品质</a:t>
              </a:r>
              <a:endParaRPr lang="zh-CN" altLang="en-US" sz="2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cxnSp>
        <p:nvCxnSpPr>
          <p:cNvPr id="170" name="AutoShape 15"/>
          <p:cNvCxnSpPr>
            <a:cxnSpLocks noChangeShapeType="1"/>
          </p:cNvCxnSpPr>
          <p:nvPr/>
        </p:nvCxnSpPr>
        <p:spPr bwMode="auto">
          <a:xfrm rot="10800000">
            <a:off x="8739505" y="2521585"/>
            <a:ext cx="1991995" cy="259080"/>
          </a:xfrm>
          <a:prstGeom prst="bentConnector3">
            <a:avLst>
              <a:gd name="adj1" fmla="val -649"/>
            </a:avLst>
          </a:prstGeom>
          <a:noFill/>
          <a:ln w="38100">
            <a:solidFill>
              <a:srgbClr val="FF6600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AutoShape 16"/>
          <p:cNvCxnSpPr>
            <a:cxnSpLocks noChangeShapeType="1"/>
          </p:cNvCxnSpPr>
          <p:nvPr/>
        </p:nvCxnSpPr>
        <p:spPr bwMode="auto">
          <a:xfrm rot="10800000" flipV="1">
            <a:off x="8739505" y="5461635"/>
            <a:ext cx="2072005" cy="343535"/>
          </a:xfrm>
          <a:prstGeom prst="bentConnector3">
            <a:avLst>
              <a:gd name="adj1" fmla="val 553"/>
            </a:avLst>
          </a:prstGeom>
          <a:noFill/>
          <a:ln w="38100">
            <a:solidFill>
              <a:srgbClr val="FF6600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" name="组合 19"/>
          <p:cNvGrpSpPr/>
          <p:nvPr/>
        </p:nvGrpSpPr>
        <p:grpSpPr>
          <a:xfrm>
            <a:off x="339090" y="3455670"/>
            <a:ext cx="1480820" cy="1480820"/>
            <a:chOff x="391147" y="2871710"/>
            <a:chExt cx="1645963" cy="1645963"/>
          </a:xfrm>
        </p:grpSpPr>
        <p:grpSp>
          <p:nvGrpSpPr>
            <p:cNvPr id="82" name="组合 64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3" name="同心圆 8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85" name="TextBox 9"/>
            <p:cNvSpPr txBox="1"/>
            <p:nvPr/>
          </p:nvSpPr>
          <p:spPr>
            <a:xfrm>
              <a:off x="494968" y="3434973"/>
              <a:ext cx="1438320" cy="4100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B6F7D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是什么</a:t>
              </a:r>
              <a:endPara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B6F7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1" name="图片 20" descr="高考-444455564"/>
          <p:cNvPicPr>
            <a:picLocks noChangeAspect="1"/>
          </p:cNvPicPr>
          <p:nvPr/>
        </p:nvPicPr>
        <p:blipFill>
          <a:blip r:embed="rId1"/>
          <a:srcRect l="48466"/>
          <a:stretch>
            <a:fillRect/>
          </a:stretch>
        </p:blipFill>
        <p:spPr>
          <a:xfrm>
            <a:off x="10210165" y="4954905"/>
            <a:ext cx="1962150" cy="1903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"/>
          <p:cNvSpPr txBox="1"/>
          <p:nvPr/>
        </p:nvSpPr>
        <p:spPr>
          <a:xfrm>
            <a:off x="1446530" y="1291590"/>
            <a:ext cx="618426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行动与收获</a:t>
            </a:r>
            <a:r>
              <a:rPr lang="en-US" altLang="zh-CN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en-US" altLang="zh-CN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更新理念，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勾画表征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样态</a:t>
            </a:r>
            <a:endParaRPr lang="zh-CN" altLang="en-US" sz="2400" b="1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280474" y="1187450"/>
            <a:ext cx="1198811" cy="714375"/>
            <a:chOff x="8921" y="3458"/>
            <a:chExt cx="1888" cy="1125"/>
          </a:xfrm>
        </p:grpSpPr>
        <p:sp>
          <p:nvSpPr>
            <p:cNvPr id="3" name="五边形 2"/>
            <p:cNvSpPr/>
            <p:nvPr/>
          </p:nvSpPr>
          <p:spPr>
            <a:xfrm>
              <a:off x="8921" y="3480"/>
              <a:ext cx="1888" cy="1082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9177" y="3639"/>
              <a:ext cx="0" cy="763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  <p:sp>
          <p:nvSpPr>
            <p:cNvPr id="5" name="文本框 9"/>
            <p:cNvSpPr txBox="1"/>
            <p:nvPr/>
          </p:nvSpPr>
          <p:spPr>
            <a:xfrm>
              <a:off x="9519" y="3458"/>
              <a:ext cx="693" cy="112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3</a:t>
              </a:r>
              <a:endParaRPr lang="en-US" altLang="zh-CN" sz="4050" dirty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pic>
        <p:nvPicPr>
          <p:cNvPr id="6" name="图片 5" descr="}[4W87_2F6~[@~DF{770DW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3890" y="2129790"/>
            <a:ext cx="1695450" cy="2847975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人是如何学习的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820" y="2482850"/>
            <a:ext cx="1828800" cy="259969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学习共同体——走向深度学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55" y="3436620"/>
            <a:ext cx="1763395" cy="251968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数学组沙龙—为思维而教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005" y="5236845"/>
            <a:ext cx="2084070" cy="156337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 descr="语文组沙龙—为素养而教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795" y="5236845"/>
            <a:ext cx="2083435" cy="1562735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综合组沙龙—高阶思维课堂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6160" y="5236845"/>
            <a:ext cx="2048510" cy="15367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孩子心中的好课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4755" y="2677160"/>
            <a:ext cx="2682875" cy="206502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孩子心中的好课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3045" y="1832610"/>
            <a:ext cx="2598420" cy="229235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 descr="高考-444455564"/>
          <p:cNvPicPr>
            <a:picLocks noChangeAspect="1"/>
          </p:cNvPicPr>
          <p:nvPr/>
        </p:nvPicPr>
        <p:blipFill>
          <a:blip r:embed="rId9"/>
          <a:srcRect l="48466"/>
          <a:stretch>
            <a:fillRect/>
          </a:stretch>
        </p:blipFill>
        <p:spPr>
          <a:xfrm>
            <a:off x="10210165" y="4954905"/>
            <a:ext cx="1962150" cy="1903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AutoShape 15"/>
          <p:cNvCxnSpPr>
            <a:cxnSpLocks noChangeShapeType="1"/>
          </p:cNvCxnSpPr>
          <p:nvPr/>
        </p:nvCxnSpPr>
        <p:spPr bwMode="auto">
          <a:xfrm flipV="1">
            <a:off x="1364615" y="2580640"/>
            <a:ext cx="1566545" cy="1153795"/>
          </a:xfrm>
          <a:prstGeom prst="bentConnector3">
            <a:avLst>
              <a:gd name="adj1" fmla="val -851"/>
            </a:avLst>
          </a:prstGeom>
          <a:noFill/>
          <a:ln w="38100">
            <a:solidFill>
              <a:srgbClr val="FF6600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AutoShape 16"/>
          <p:cNvCxnSpPr>
            <a:cxnSpLocks noChangeShapeType="1"/>
          </p:cNvCxnSpPr>
          <p:nvPr/>
        </p:nvCxnSpPr>
        <p:spPr bwMode="auto">
          <a:xfrm rot="5400000" flipV="1">
            <a:off x="1811020" y="4505325"/>
            <a:ext cx="775335" cy="1566545"/>
          </a:xfrm>
          <a:prstGeom prst="bentConnector2">
            <a:avLst/>
          </a:prstGeom>
          <a:noFill/>
          <a:ln w="38100">
            <a:solidFill>
              <a:srgbClr val="FF6600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2" name="组合 101"/>
          <p:cNvGrpSpPr/>
          <p:nvPr/>
        </p:nvGrpSpPr>
        <p:grpSpPr>
          <a:xfrm>
            <a:off x="106045" y="3558540"/>
            <a:ext cx="2619375" cy="1342390"/>
            <a:chOff x="435" y="6459"/>
            <a:chExt cx="4125" cy="2114"/>
          </a:xfrm>
        </p:grpSpPr>
        <p:sp>
          <p:nvSpPr>
            <p:cNvPr id="103" name="Rectangle 12"/>
            <p:cNvSpPr>
              <a:spLocks noChangeArrowheads="1"/>
            </p:cNvSpPr>
            <p:nvPr/>
          </p:nvSpPr>
          <p:spPr bwMode="auto">
            <a:xfrm rot="10800000">
              <a:off x="435" y="6750"/>
              <a:ext cx="4125" cy="1823"/>
            </a:xfrm>
            <a:prstGeom prst="rect">
              <a:avLst/>
            </a:prstGeom>
            <a:gradFill rotWithShape="1">
              <a:gsLst>
                <a:gs pos="0">
                  <a:srgbClr val="0095B8"/>
                </a:gs>
                <a:gs pos="100000">
                  <a:srgbClr val="00B4D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AutoShape 13"/>
            <p:cNvSpPr>
              <a:spLocks noChangeArrowheads="1"/>
            </p:cNvSpPr>
            <p:nvPr/>
          </p:nvSpPr>
          <p:spPr bwMode="auto">
            <a:xfrm rot="10800000">
              <a:off x="435" y="6459"/>
              <a:ext cx="4125" cy="280"/>
            </a:xfrm>
            <a:custGeom>
              <a:avLst/>
              <a:gdLst>
                <a:gd name="T0" fmla="*/ 1267 w 21600"/>
                <a:gd name="T1" fmla="*/ 76 h 21600"/>
                <a:gd name="T2" fmla="*/ 726 w 21600"/>
                <a:gd name="T3" fmla="*/ 151 h 21600"/>
                <a:gd name="T4" fmla="*/ 185 w 21600"/>
                <a:gd name="T5" fmla="*/ 76 h 21600"/>
                <a:gd name="T6" fmla="*/ 72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52 w 21600"/>
                <a:gd name="T13" fmla="*/ 4577 h 21600"/>
                <a:gd name="T14" fmla="*/ 17048 w 21600"/>
                <a:gd name="T15" fmla="*/ 1702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89" y="21600"/>
                  </a:lnTo>
                  <a:lnTo>
                    <a:pt x="1611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B4DE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551" y="7180"/>
              <a:ext cx="3926" cy="8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zh-CN" altLang="en-US" sz="2800" b="1" cap="none" spc="0" dirty="0" smtClean="0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学习过程本质</a:t>
              </a:r>
              <a:endParaRPr lang="zh-CN" altLang="en-US" sz="2800" b="1" cap="none" spc="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931160" y="2346325"/>
            <a:ext cx="1617345" cy="3562985"/>
            <a:chOff x="4616" y="3695"/>
            <a:chExt cx="2547" cy="5611"/>
          </a:xfrm>
        </p:grpSpPr>
        <p:sp>
          <p:nvSpPr>
            <p:cNvPr id="110" name="矩形 109"/>
            <p:cNvSpPr/>
            <p:nvPr/>
          </p:nvSpPr>
          <p:spPr>
            <a:xfrm>
              <a:off x="4633" y="3695"/>
              <a:ext cx="2530" cy="62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baseline="0" dirty="0" smtClean="0">
                  <a:solidFill>
                    <a:sysClr val="windowText" lastClr="000000"/>
                  </a:solidFill>
                </a:rPr>
                <a:t>认知</a:t>
              </a:r>
              <a:endParaRPr lang="zh-CN" altLang="en-US" sz="2000" b="1" kern="0" baseline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2" name="矩形 171"/>
            <p:cNvSpPr/>
            <p:nvPr/>
          </p:nvSpPr>
          <p:spPr>
            <a:xfrm>
              <a:off x="4633" y="4691"/>
              <a:ext cx="2530" cy="62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baseline="0" dirty="0" smtClean="0">
                  <a:solidFill>
                    <a:sysClr val="windowText" lastClr="000000"/>
                  </a:solidFill>
                </a:rPr>
                <a:t>理解</a:t>
              </a:r>
              <a:endParaRPr lang="zh-CN" altLang="en-US" sz="2000" b="1" kern="0" baseline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3" name="矩形 172"/>
            <p:cNvSpPr/>
            <p:nvPr/>
          </p:nvSpPr>
          <p:spPr>
            <a:xfrm>
              <a:off x="4616" y="5711"/>
              <a:ext cx="2547" cy="62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baseline="0" dirty="0" smtClean="0">
                  <a:solidFill>
                    <a:sysClr val="windowText" lastClr="000000"/>
                  </a:solidFill>
                </a:rPr>
                <a:t>分析</a:t>
              </a:r>
              <a:endParaRPr lang="zh-CN" altLang="en-US" sz="2000" b="1" kern="0" baseline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矩形 173"/>
            <p:cNvSpPr/>
            <p:nvPr/>
          </p:nvSpPr>
          <p:spPr>
            <a:xfrm>
              <a:off x="4666" y="6776"/>
              <a:ext cx="2497" cy="62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 smtClean="0">
                  <a:solidFill>
                    <a:sysClr val="windowText" lastClr="000000"/>
                  </a:solidFill>
                  <a:sym typeface="+mn-ea"/>
                </a:rPr>
                <a:t>综合</a:t>
              </a:r>
              <a:endParaRPr lang="zh-CN" altLang="en-US" sz="2000" b="1" kern="0" baseline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5" name="矩形 174"/>
            <p:cNvSpPr/>
            <p:nvPr/>
          </p:nvSpPr>
          <p:spPr>
            <a:xfrm>
              <a:off x="4696" y="7765"/>
              <a:ext cx="2466" cy="62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 smtClean="0">
                  <a:solidFill>
                    <a:sysClr val="windowText" lastClr="000000"/>
                  </a:solidFill>
                  <a:sym typeface="+mn-ea"/>
                </a:rPr>
                <a:t>评价</a:t>
              </a:r>
              <a:endParaRPr lang="zh-CN" altLang="en-US" sz="2000" b="1" kern="0" baseline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6" name="矩形 175"/>
            <p:cNvSpPr/>
            <p:nvPr/>
          </p:nvSpPr>
          <p:spPr>
            <a:xfrm>
              <a:off x="4696" y="8678"/>
              <a:ext cx="2466" cy="62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baseline="0" dirty="0" smtClean="0">
                  <a:solidFill>
                    <a:sysClr val="windowText" lastClr="000000"/>
                  </a:solidFill>
                </a:rPr>
                <a:t>创造</a:t>
              </a:r>
              <a:endParaRPr lang="zh-CN" altLang="en-US" sz="2000" b="1" kern="0" baseline="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731760" y="2644140"/>
            <a:ext cx="2586990" cy="1468755"/>
            <a:chOff x="12176" y="4164"/>
            <a:chExt cx="4074" cy="2313"/>
          </a:xfrm>
        </p:grpSpPr>
        <p:sp>
          <p:nvSpPr>
            <p:cNvPr id="179" name="矩形 178"/>
            <p:cNvSpPr/>
            <p:nvPr/>
          </p:nvSpPr>
          <p:spPr>
            <a:xfrm>
              <a:off x="12176" y="4164"/>
              <a:ext cx="4075" cy="628"/>
            </a:xfrm>
            <a:prstGeom prst="rect">
              <a:avLst/>
            </a:prstGeom>
            <a:solidFill>
              <a:srgbClr val="AC96BE"/>
            </a:solidFill>
            <a:ln w="25400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baseline="0" dirty="0" smtClean="0">
                  <a:solidFill>
                    <a:sysClr val="windowText" lastClr="000000"/>
                  </a:solidFill>
                </a:rPr>
                <a:t>清晰</a:t>
              </a:r>
              <a:r>
                <a:rPr lang="zh-CN" altLang="en-US" sz="2000" b="1" kern="0" baseline="0" dirty="0" smtClean="0">
                  <a:solidFill>
                    <a:sysClr val="windowText" lastClr="000000"/>
                  </a:solidFill>
                </a:rPr>
                <a:t>表达知识</a:t>
              </a:r>
              <a:endParaRPr lang="zh-CN" altLang="en-US" sz="2000" b="1" kern="0" baseline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矩形 179"/>
            <p:cNvSpPr/>
            <p:nvPr/>
          </p:nvSpPr>
          <p:spPr>
            <a:xfrm>
              <a:off x="12176" y="4969"/>
              <a:ext cx="4075" cy="628"/>
            </a:xfrm>
            <a:prstGeom prst="rect">
              <a:avLst/>
            </a:prstGeom>
            <a:solidFill>
              <a:srgbClr val="AC96BE"/>
            </a:solidFill>
            <a:ln w="25400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baseline="0" dirty="0" smtClean="0">
                  <a:solidFill>
                    <a:sysClr val="windowText" lastClr="000000"/>
                  </a:solidFill>
                </a:rPr>
                <a:t>灵活</a:t>
              </a:r>
              <a:r>
                <a:rPr lang="zh-CN" altLang="en-US" sz="2000" b="1" kern="0" baseline="0" dirty="0" smtClean="0">
                  <a:solidFill>
                    <a:sysClr val="windowText" lastClr="000000"/>
                  </a:solidFill>
                </a:rPr>
                <a:t>运用知识</a:t>
              </a:r>
              <a:endParaRPr lang="zh-CN" altLang="en-US" sz="2000" b="1" kern="0" baseline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1" name="矩形 180"/>
            <p:cNvSpPr/>
            <p:nvPr/>
          </p:nvSpPr>
          <p:spPr>
            <a:xfrm>
              <a:off x="12176" y="5849"/>
              <a:ext cx="4074" cy="628"/>
            </a:xfrm>
            <a:prstGeom prst="rect">
              <a:avLst/>
            </a:prstGeom>
            <a:solidFill>
              <a:srgbClr val="AC96BE"/>
            </a:solidFill>
            <a:ln w="25400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baseline="0" dirty="0" smtClean="0">
                  <a:solidFill>
                    <a:sysClr val="windowText" lastClr="000000"/>
                  </a:solidFill>
                </a:rPr>
                <a:t>建构复杂知识</a:t>
              </a:r>
              <a:endParaRPr lang="zh-CN" altLang="en-US" sz="2000" b="1" kern="0" baseline="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731760" y="1637665"/>
            <a:ext cx="2586990" cy="889635"/>
            <a:chOff x="12176" y="2579"/>
            <a:chExt cx="4074" cy="1401"/>
          </a:xfrm>
        </p:grpSpPr>
        <p:sp>
          <p:nvSpPr>
            <p:cNvPr id="177" name="矩形 176"/>
            <p:cNvSpPr/>
            <p:nvPr/>
          </p:nvSpPr>
          <p:spPr>
            <a:xfrm>
              <a:off x="12176" y="3352"/>
              <a:ext cx="4074" cy="62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baseline="0" dirty="0" smtClean="0">
                  <a:solidFill>
                    <a:sysClr val="windowText" lastClr="000000"/>
                  </a:solidFill>
                </a:rPr>
                <a:t>引发认知冲突</a:t>
              </a:r>
              <a:endParaRPr lang="zh-CN" altLang="en-US" sz="2000" b="1" kern="0" baseline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3" name="矩形 182"/>
            <p:cNvSpPr/>
            <p:nvPr/>
          </p:nvSpPr>
          <p:spPr>
            <a:xfrm>
              <a:off x="12176" y="2579"/>
              <a:ext cx="4074" cy="62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baseline="0" dirty="0" smtClean="0">
                  <a:solidFill>
                    <a:sysClr val="windowText" lastClr="000000"/>
                  </a:solidFill>
                </a:rPr>
                <a:t>激发好奇欲望</a:t>
              </a:r>
              <a:endParaRPr lang="zh-CN" altLang="en-US" sz="2000" b="1" kern="0" baseline="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731760" y="4243705"/>
            <a:ext cx="2586990" cy="1435735"/>
            <a:chOff x="12176" y="6683"/>
            <a:chExt cx="4074" cy="2261"/>
          </a:xfrm>
        </p:grpSpPr>
        <p:sp>
          <p:nvSpPr>
            <p:cNvPr id="182" name="矩形 181"/>
            <p:cNvSpPr/>
            <p:nvPr/>
          </p:nvSpPr>
          <p:spPr>
            <a:xfrm>
              <a:off x="12176" y="6683"/>
              <a:ext cx="4075" cy="628"/>
            </a:xfrm>
            <a:prstGeom prst="rect">
              <a:avLst/>
            </a:prstGeom>
            <a:solidFill>
              <a:srgbClr val="EA9B9C"/>
            </a:solidFill>
            <a:ln w="25400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 smtClean="0">
                  <a:solidFill>
                    <a:sysClr val="windowText" lastClr="000000"/>
                  </a:solidFill>
                  <a:sym typeface="+mn-ea"/>
                </a:rPr>
                <a:t>激活和选择</a:t>
              </a:r>
              <a:endParaRPr lang="zh-CN" altLang="en-US" sz="2000" b="1" kern="0" baseline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4" name="矩形 183"/>
            <p:cNvSpPr/>
            <p:nvPr/>
          </p:nvSpPr>
          <p:spPr>
            <a:xfrm>
              <a:off x="12176" y="7534"/>
              <a:ext cx="4075" cy="628"/>
            </a:xfrm>
            <a:prstGeom prst="rect">
              <a:avLst/>
            </a:prstGeom>
            <a:solidFill>
              <a:srgbClr val="EA9B9C"/>
            </a:solidFill>
            <a:ln w="25400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 smtClean="0">
                  <a:solidFill>
                    <a:sysClr val="windowText" lastClr="000000"/>
                  </a:solidFill>
                  <a:sym typeface="+mn-ea"/>
                </a:rPr>
                <a:t>体验和探究</a:t>
              </a:r>
              <a:endParaRPr lang="zh-CN" altLang="en-US" sz="2000" b="1" kern="0" baseline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12176" y="8316"/>
              <a:ext cx="4074" cy="628"/>
            </a:xfrm>
            <a:prstGeom prst="rect">
              <a:avLst/>
            </a:prstGeom>
            <a:solidFill>
              <a:srgbClr val="EA9B9C"/>
            </a:solidFill>
            <a:ln w="25400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baseline="0" dirty="0" smtClean="0">
                  <a:solidFill>
                    <a:sysClr val="windowText" lastClr="000000"/>
                  </a:solidFill>
                </a:rPr>
                <a:t>运用与</a:t>
              </a:r>
              <a:r>
                <a:rPr lang="zh-CN" altLang="en-US" sz="2000" b="1" kern="0" baseline="0" dirty="0" smtClean="0">
                  <a:solidFill>
                    <a:sysClr val="windowText" lastClr="000000"/>
                  </a:solidFill>
                </a:rPr>
                <a:t>创造</a:t>
              </a:r>
              <a:endParaRPr lang="zh-CN" altLang="en-US" sz="2000" b="1" kern="0" baseline="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731760" y="5775960"/>
            <a:ext cx="2586990" cy="925195"/>
            <a:chOff x="12176" y="9096"/>
            <a:chExt cx="4074" cy="1457"/>
          </a:xfrm>
        </p:grpSpPr>
        <p:sp>
          <p:nvSpPr>
            <p:cNvPr id="186" name="矩形 185"/>
            <p:cNvSpPr/>
            <p:nvPr/>
          </p:nvSpPr>
          <p:spPr>
            <a:xfrm>
              <a:off x="12176" y="9096"/>
              <a:ext cx="4075" cy="628"/>
            </a:xfrm>
            <a:prstGeom prst="rect">
              <a:avLst/>
            </a:prstGeom>
            <a:solidFill>
              <a:srgbClr val="C8ADAF"/>
            </a:solidFill>
            <a:ln w="25400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baseline="0" dirty="0" smtClean="0">
                  <a:solidFill>
                    <a:sysClr val="windowText" lastClr="000000"/>
                  </a:solidFill>
                </a:rPr>
                <a:t>表达与评价</a:t>
              </a:r>
              <a:endParaRPr lang="zh-CN" altLang="en-US" sz="2000" b="1" kern="0" baseline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>
              <a:off x="12181" y="9925"/>
              <a:ext cx="4068" cy="628"/>
            </a:xfrm>
            <a:prstGeom prst="rect">
              <a:avLst/>
            </a:prstGeom>
            <a:solidFill>
              <a:srgbClr val="C8ADAF"/>
            </a:solidFill>
            <a:ln w="25400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baseline="0" dirty="0" smtClean="0">
                  <a:solidFill>
                    <a:sysClr val="windowText" lastClr="000000"/>
                  </a:solidFill>
                </a:rPr>
                <a:t>反思与自省</a:t>
              </a:r>
              <a:endParaRPr lang="zh-CN" altLang="en-US" sz="2000" b="1" kern="0" baseline="0" dirty="0" smtClea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7" name="图片 16" descr="高考-444455564"/>
          <p:cNvPicPr>
            <a:picLocks noChangeAspect="1"/>
          </p:cNvPicPr>
          <p:nvPr/>
        </p:nvPicPr>
        <p:blipFill>
          <a:blip r:embed="rId1"/>
          <a:srcRect l="48466"/>
          <a:stretch>
            <a:fillRect/>
          </a:stretch>
        </p:blipFill>
        <p:spPr>
          <a:xfrm>
            <a:off x="10210165" y="4954905"/>
            <a:ext cx="1962150" cy="190309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547870" y="2512695"/>
            <a:ext cx="2781300" cy="3324860"/>
            <a:chOff x="7162" y="3957"/>
            <a:chExt cx="4380" cy="5236"/>
          </a:xfrm>
        </p:grpSpPr>
        <p:grpSp>
          <p:nvGrpSpPr>
            <p:cNvPr id="68" name="组合 67"/>
            <p:cNvGrpSpPr/>
            <p:nvPr/>
          </p:nvGrpSpPr>
          <p:grpSpPr>
            <a:xfrm>
              <a:off x="8081" y="4275"/>
              <a:ext cx="3451" cy="993"/>
              <a:chOff x="6782594" y="1886744"/>
              <a:chExt cx="1676400" cy="556088"/>
            </a:xfrm>
          </p:grpSpPr>
          <p:grpSp>
            <p:nvGrpSpPr>
              <p:cNvPr id="69" name="Group 25"/>
              <p:cNvGrpSpPr/>
              <p:nvPr/>
            </p:nvGrpSpPr>
            <p:grpSpPr bwMode="auto">
              <a:xfrm>
                <a:off x="6782594" y="1886744"/>
                <a:ext cx="1635766" cy="556088"/>
                <a:chOff x="0" y="0"/>
                <a:chExt cx="1452" cy="1139"/>
              </a:xfrm>
            </p:grpSpPr>
            <p:sp>
              <p:nvSpPr>
                <p:cNvPr id="70" name="Rectangle 26"/>
                <p:cNvSpPr>
                  <a:spLocks noChangeArrowheads="1"/>
                </p:cNvSpPr>
                <p:nvPr/>
              </p:nvSpPr>
              <p:spPr bwMode="auto">
                <a:xfrm rot="10800000">
                  <a:off x="0" y="157"/>
                  <a:ext cx="1452" cy="982"/>
                </a:xfrm>
                <a:prstGeom prst="rect">
                  <a:avLst/>
                </a:prstGeom>
                <a:gradFill rotWithShape="1">
                  <a:gsLst>
                    <a:gs pos="0">
                      <a:srgbClr val="A9D18E"/>
                    </a:gs>
                    <a:gs pos="100000">
                      <a:srgbClr val="035C7D"/>
                    </a:gs>
                  </a:gsLst>
                  <a:lin ang="2700000" scaled="0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AutoShape 27"/>
                <p:cNvSpPr>
                  <a:spLocks noChangeArrowheads="1"/>
                </p:cNvSpPr>
                <p:nvPr/>
              </p:nvSpPr>
              <p:spPr bwMode="auto">
                <a:xfrm rot="10800000">
                  <a:off x="0" y="0"/>
                  <a:ext cx="1452" cy="151"/>
                </a:xfrm>
                <a:custGeom>
                  <a:avLst/>
                  <a:gdLst>
                    <a:gd name="T0" fmla="*/ 1267 w 21600"/>
                    <a:gd name="T1" fmla="*/ 76 h 21600"/>
                    <a:gd name="T2" fmla="*/ 726 w 21600"/>
                    <a:gd name="T3" fmla="*/ 151 h 21600"/>
                    <a:gd name="T4" fmla="*/ 185 w 21600"/>
                    <a:gd name="T5" fmla="*/ 76 h 21600"/>
                    <a:gd name="T6" fmla="*/ 72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52 w 21600"/>
                    <a:gd name="T13" fmla="*/ 4577 h 21600"/>
                    <a:gd name="T14" fmla="*/ 17048 w 21600"/>
                    <a:gd name="T15" fmla="*/ 1702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89" y="21600"/>
                      </a:lnTo>
                      <a:lnTo>
                        <a:pt x="16111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6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3" name="矩形 72"/>
              <p:cNvSpPr/>
              <p:nvPr/>
            </p:nvSpPr>
            <p:spPr>
              <a:xfrm>
                <a:off x="6782594" y="1962944"/>
                <a:ext cx="1676400" cy="4060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threePt" dir="t"/>
                </a:scene3d>
              </a:bodyPr>
              <a:p>
                <a:pPr lvl="0" algn="ctr">
                  <a:buClrTx/>
                  <a:buSzTx/>
                  <a:buFontTx/>
                </a:pPr>
                <a:r>
                  <a:rPr lang="zh-CN" altLang="en-US" sz="2400" b="1" dirty="0" smtClean="0"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触及心灵深处</a:t>
                </a:r>
                <a:endParaRPr lang="zh-CN" altLang="en-US" sz="2400" b="1" dirty="0" smtClean="0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8081" y="5446"/>
              <a:ext cx="3451" cy="993"/>
              <a:chOff x="6782594" y="1886744"/>
              <a:chExt cx="1676400" cy="556088"/>
            </a:xfrm>
          </p:grpSpPr>
          <p:grpSp>
            <p:nvGrpSpPr>
              <p:cNvPr id="77" name="Group 25"/>
              <p:cNvGrpSpPr/>
              <p:nvPr/>
            </p:nvGrpSpPr>
            <p:grpSpPr bwMode="auto">
              <a:xfrm>
                <a:off x="6782594" y="1886744"/>
                <a:ext cx="1635766" cy="556088"/>
                <a:chOff x="0" y="0"/>
                <a:chExt cx="1452" cy="1139"/>
              </a:xfrm>
            </p:grpSpPr>
            <p:sp>
              <p:nvSpPr>
                <p:cNvPr id="78" name="Rectangle 26"/>
                <p:cNvSpPr>
                  <a:spLocks noChangeArrowheads="1"/>
                </p:cNvSpPr>
                <p:nvPr/>
              </p:nvSpPr>
              <p:spPr bwMode="auto">
                <a:xfrm rot="10800000">
                  <a:off x="0" y="157"/>
                  <a:ext cx="1452" cy="982"/>
                </a:xfrm>
                <a:prstGeom prst="rect">
                  <a:avLst/>
                </a:prstGeom>
                <a:gradFill rotWithShape="1">
                  <a:gsLst>
                    <a:gs pos="50000">
                      <a:srgbClr val="9275AA"/>
                    </a:gs>
                    <a:gs pos="0">
                      <a:srgbClr val="B6A3C6"/>
                    </a:gs>
                    <a:gs pos="100000">
                      <a:srgbClr val="6D478D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AutoShape 27"/>
                <p:cNvSpPr>
                  <a:spLocks noChangeArrowheads="1"/>
                </p:cNvSpPr>
                <p:nvPr/>
              </p:nvSpPr>
              <p:spPr bwMode="auto">
                <a:xfrm rot="10800000">
                  <a:off x="0" y="0"/>
                  <a:ext cx="1452" cy="151"/>
                </a:xfrm>
                <a:custGeom>
                  <a:avLst/>
                  <a:gdLst>
                    <a:gd name="T0" fmla="*/ 1267 w 21600"/>
                    <a:gd name="T1" fmla="*/ 76 h 21600"/>
                    <a:gd name="T2" fmla="*/ 726 w 21600"/>
                    <a:gd name="T3" fmla="*/ 151 h 21600"/>
                    <a:gd name="T4" fmla="*/ 185 w 21600"/>
                    <a:gd name="T5" fmla="*/ 76 h 21600"/>
                    <a:gd name="T6" fmla="*/ 72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52 w 21600"/>
                    <a:gd name="T13" fmla="*/ 4577 h 21600"/>
                    <a:gd name="T14" fmla="*/ 17048 w 21600"/>
                    <a:gd name="T15" fmla="*/ 1702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89" y="21600"/>
                      </a:lnTo>
                      <a:lnTo>
                        <a:pt x="16111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030A0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80" name="矩形 79"/>
              <p:cNvSpPr/>
              <p:nvPr/>
            </p:nvSpPr>
            <p:spPr>
              <a:xfrm>
                <a:off x="6782594" y="1962944"/>
                <a:ext cx="1676400" cy="4060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threePt" dir="t"/>
                </a:scene3d>
              </a:bodyPr>
              <a:p>
                <a:pPr lvl="0" algn="ctr">
                  <a:buClrTx/>
                  <a:buSzTx/>
                  <a:buFontTx/>
                </a:pPr>
                <a:r>
                  <a:rPr lang="zh-CN" altLang="en-US" sz="2400" b="1" dirty="0" smtClean="0"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深入知识内核</a:t>
                </a:r>
                <a:endParaRPr lang="zh-CN" altLang="en-US" sz="2400" b="1" dirty="0" smtClean="0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8081" y="6618"/>
              <a:ext cx="3451" cy="993"/>
              <a:chOff x="6782594" y="1886744"/>
              <a:chExt cx="1676400" cy="556088"/>
            </a:xfrm>
          </p:grpSpPr>
          <p:grpSp>
            <p:nvGrpSpPr>
              <p:cNvPr id="83" name="Group 25"/>
              <p:cNvGrpSpPr/>
              <p:nvPr/>
            </p:nvGrpSpPr>
            <p:grpSpPr bwMode="auto">
              <a:xfrm>
                <a:off x="6782594" y="1886744"/>
                <a:ext cx="1635766" cy="556088"/>
                <a:chOff x="0" y="0"/>
                <a:chExt cx="1452" cy="1139"/>
              </a:xfrm>
            </p:grpSpPr>
            <p:sp>
              <p:nvSpPr>
                <p:cNvPr id="84" name="Rectangle 26"/>
                <p:cNvSpPr>
                  <a:spLocks noChangeArrowheads="1"/>
                </p:cNvSpPr>
                <p:nvPr/>
              </p:nvSpPr>
              <p:spPr bwMode="auto">
                <a:xfrm rot="10800000">
                  <a:off x="0" y="157"/>
                  <a:ext cx="1452" cy="982"/>
                </a:xfrm>
                <a:prstGeom prst="rect">
                  <a:avLst/>
                </a:prstGeom>
                <a:gradFill rotWithShape="1">
                  <a:gsLst>
                    <a:gs pos="50000">
                      <a:srgbClr val="E27576"/>
                    </a:gs>
                    <a:gs pos="0">
                      <a:srgbClr val="ECA3A4"/>
                    </a:gs>
                    <a:gs pos="100000">
                      <a:srgbClr val="D84748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" name="AutoShape 27"/>
                <p:cNvSpPr>
                  <a:spLocks noChangeArrowheads="1"/>
                </p:cNvSpPr>
                <p:nvPr/>
              </p:nvSpPr>
              <p:spPr bwMode="auto">
                <a:xfrm rot="10800000">
                  <a:off x="0" y="0"/>
                  <a:ext cx="1452" cy="151"/>
                </a:xfrm>
                <a:custGeom>
                  <a:avLst/>
                  <a:gdLst>
                    <a:gd name="T0" fmla="*/ 1267 w 21600"/>
                    <a:gd name="T1" fmla="*/ 76 h 21600"/>
                    <a:gd name="T2" fmla="*/ 726 w 21600"/>
                    <a:gd name="T3" fmla="*/ 151 h 21600"/>
                    <a:gd name="T4" fmla="*/ 185 w 21600"/>
                    <a:gd name="T5" fmla="*/ 76 h 21600"/>
                    <a:gd name="T6" fmla="*/ 72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52 w 21600"/>
                    <a:gd name="T13" fmla="*/ 4577 h 21600"/>
                    <a:gd name="T14" fmla="*/ 17048 w 21600"/>
                    <a:gd name="T15" fmla="*/ 1702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89" y="21600"/>
                      </a:lnTo>
                      <a:lnTo>
                        <a:pt x="16111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C5A5B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88" name="矩形 87"/>
              <p:cNvSpPr/>
              <p:nvPr/>
            </p:nvSpPr>
            <p:spPr>
              <a:xfrm>
                <a:off x="6782594" y="1962944"/>
                <a:ext cx="1676400" cy="4060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threePt" dir="t"/>
                </a:scene3d>
              </a:bodyPr>
              <a:p>
                <a:pPr lvl="0" algn="ctr">
                  <a:buClrTx/>
                  <a:buSzTx/>
                  <a:buFontTx/>
                </a:pPr>
                <a:r>
                  <a:rPr lang="zh-CN" altLang="en-US" sz="2400" b="1" dirty="0" smtClean="0"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展开问题解决</a:t>
                </a:r>
                <a:endParaRPr lang="zh-CN" altLang="en-US" sz="2400" b="1" dirty="0" smtClean="0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cxnSp>
          <p:nvCxnSpPr>
            <p:cNvPr id="94" name="AutoShape 15"/>
            <p:cNvCxnSpPr>
              <a:cxnSpLocks noChangeShapeType="1"/>
            </p:cNvCxnSpPr>
            <p:nvPr/>
          </p:nvCxnSpPr>
          <p:spPr bwMode="auto">
            <a:xfrm rot="10800000">
              <a:off x="7162" y="3957"/>
              <a:ext cx="3137" cy="408"/>
            </a:xfrm>
            <a:prstGeom prst="bentConnector3">
              <a:avLst>
                <a:gd name="adj1" fmla="val -649"/>
              </a:avLst>
            </a:prstGeom>
            <a:noFill/>
            <a:ln w="38100">
              <a:solidFill>
                <a:srgbClr val="FF6600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AutoShape 16"/>
            <p:cNvCxnSpPr>
              <a:cxnSpLocks noChangeShapeType="1"/>
            </p:cNvCxnSpPr>
            <p:nvPr/>
          </p:nvCxnSpPr>
          <p:spPr bwMode="auto">
            <a:xfrm rot="10800000" flipV="1">
              <a:off x="7162" y="8653"/>
              <a:ext cx="3263" cy="541"/>
            </a:xfrm>
            <a:prstGeom prst="bentConnector3">
              <a:avLst>
                <a:gd name="adj1" fmla="val 1133"/>
              </a:avLst>
            </a:prstGeom>
            <a:noFill/>
            <a:ln w="38100">
              <a:solidFill>
                <a:srgbClr val="FF6600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组合 88"/>
            <p:cNvGrpSpPr/>
            <p:nvPr/>
          </p:nvGrpSpPr>
          <p:grpSpPr>
            <a:xfrm>
              <a:off x="8092" y="7788"/>
              <a:ext cx="3451" cy="993"/>
              <a:chOff x="6782594" y="1886744"/>
              <a:chExt cx="1676400" cy="556088"/>
            </a:xfrm>
          </p:grpSpPr>
          <p:grpSp>
            <p:nvGrpSpPr>
              <p:cNvPr id="90" name="Group 25"/>
              <p:cNvGrpSpPr/>
              <p:nvPr/>
            </p:nvGrpSpPr>
            <p:grpSpPr bwMode="auto">
              <a:xfrm>
                <a:off x="6782594" y="1886744"/>
                <a:ext cx="1635766" cy="556088"/>
                <a:chOff x="0" y="0"/>
                <a:chExt cx="1452" cy="1139"/>
              </a:xfrm>
            </p:grpSpPr>
            <p:sp>
              <p:nvSpPr>
                <p:cNvPr id="91" name="Rectangle 26"/>
                <p:cNvSpPr>
                  <a:spLocks noChangeArrowheads="1"/>
                </p:cNvSpPr>
                <p:nvPr/>
              </p:nvSpPr>
              <p:spPr bwMode="auto">
                <a:xfrm rot="10800000">
                  <a:off x="0" y="157"/>
                  <a:ext cx="1452" cy="982"/>
                </a:xfrm>
                <a:prstGeom prst="rect">
                  <a:avLst/>
                </a:prstGeom>
                <a:gradFill rotWithShape="1">
                  <a:gsLst>
                    <a:gs pos="50000">
                      <a:srgbClr val="B18A8D"/>
                    </a:gs>
                    <a:gs pos="0">
                      <a:srgbClr val="CBB1B3"/>
                    </a:gs>
                    <a:gs pos="100000">
                      <a:srgbClr val="966367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AutoShape 27"/>
                <p:cNvSpPr>
                  <a:spLocks noChangeArrowheads="1"/>
                </p:cNvSpPr>
                <p:nvPr/>
              </p:nvSpPr>
              <p:spPr bwMode="auto">
                <a:xfrm rot="10800000">
                  <a:off x="0" y="0"/>
                  <a:ext cx="1452" cy="151"/>
                </a:xfrm>
                <a:custGeom>
                  <a:avLst/>
                  <a:gdLst>
                    <a:gd name="T0" fmla="*/ 1267 w 21600"/>
                    <a:gd name="T1" fmla="*/ 76 h 21600"/>
                    <a:gd name="T2" fmla="*/ 726 w 21600"/>
                    <a:gd name="T3" fmla="*/ 151 h 21600"/>
                    <a:gd name="T4" fmla="*/ 185 w 21600"/>
                    <a:gd name="T5" fmla="*/ 76 h 21600"/>
                    <a:gd name="T6" fmla="*/ 72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52 w 21600"/>
                    <a:gd name="T13" fmla="*/ 4577 h 21600"/>
                    <a:gd name="T14" fmla="*/ 17048 w 21600"/>
                    <a:gd name="T15" fmla="*/ 1702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89" y="21600"/>
                      </a:lnTo>
                      <a:lnTo>
                        <a:pt x="16111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C6B6F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93" name="矩形 92"/>
              <p:cNvSpPr/>
              <p:nvPr/>
            </p:nvSpPr>
            <p:spPr>
              <a:xfrm>
                <a:off x="6782594" y="1962944"/>
                <a:ext cx="1676400" cy="4060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threePt" dir="t"/>
                </a:scene3d>
              </a:bodyPr>
              <a:p>
                <a:pPr lvl="0" algn="ctr">
                  <a:buClrTx/>
                  <a:buSzTx/>
                  <a:buFontTx/>
                </a:pPr>
                <a:r>
                  <a:rPr lang="zh-CN" altLang="en-US" sz="2400" b="1" dirty="0" smtClean="0"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提升思维品质</a:t>
                </a:r>
                <a:endParaRPr lang="zh-CN" altLang="en-US" sz="2400" b="1" dirty="0" smtClean="0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  <p:sp>
        <p:nvSpPr>
          <p:cNvPr id="24" name="文本框 13"/>
          <p:cNvSpPr txBox="1"/>
          <p:nvPr/>
        </p:nvSpPr>
        <p:spPr>
          <a:xfrm>
            <a:off x="1446530" y="1291590"/>
            <a:ext cx="618426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行动与收获</a:t>
            </a:r>
            <a:r>
              <a:rPr lang="en-US" altLang="zh-CN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en-US" altLang="zh-CN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更新理念，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勾画表征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样态</a:t>
            </a:r>
            <a:endParaRPr lang="zh-CN" altLang="en-US" sz="2400" b="1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80474" y="1187450"/>
            <a:ext cx="1198811" cy="714375"/>
            <a:chOff x="8921" y="3458"/>
            <a:chExt cx="1888" cy="1125"/>
          </a:xfrm>
        </p:grpSpPr>
        <p:sp>
          <p:nvSpPr>
            <p:cNvPr id="26" name="五边形 25"/>
            <p:cNvSpPr/>
            <p:nvPr/>
          </p:nvSpPr>
          <p:spPr>
            <a:xfrm>
              <a:off x="8921" y="3480"/>
              <a:ext cx="1888" cy="1082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9177" y="3639"/>
              <a:ext cx="0" cy="763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  <p:sp>
          <p:nvSpPr>
            <p:cNvPr id="28" name="文本框 9"/>
            <p:cNvSpPr txBox="1"/>
            <p:nvPr/>
          </p:nvSpPr>
          <p:spPr>
            <a:xfrm>
              <a:off x="9519" y="3458"/>
              <a:ext cx="693" cy="112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3</a:t>
              </a:r>
              <a:endParaRPr lang="en-US" altLang="zh-CN" sz="4050" dirty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/>
        </p:nvGrpSpPr>
        <p:grpSpPr>
          <a:xfrm>
            <a:off x="6515100" y="2131060"/>
            <a:ext cx="2622550" cy="3866515"/>
            <a:chOff x="10260" y="3356"/>
            <a:chExt cx="4130" cy="6089"/>
          </a:xfrm>
        </p:grpSpPr>
        <p:sp>
          <p:nvSpPr>
            <p:cNvPr id="2" name="Freeform 2"/>
            <p:cNvSpPr/>
            <p:nvPr>
              <p:custDataLst>
                <p:tags r:id="rId1"/>
              </p:custDataLst>
            </p:nvPr>
          </p:nvSpPr>
          <p:spPr bwMode="auto">
            <a:xfrm>
              <a:off x="12652" y="6415"/>
              <a:ext cx="1738" cy="1355"/>
            </a:xfrm>
            <a:custGeom>
              <a:avLst/>
              <a:gdLst>
                <a:gd name="T0" fmla="+- 0 449 449"/>
                <a:gd name="T1" fmla="*/ T0 w 21003"/>
                <a:gd name="T2" fmla="+- 0 17833 1814"/>
                <a:gd name="T3" fmla="*/ 17833 h 17825"/>
                <a:gd name="T4" fmla="+- 0 19312 449"/>
                <a:gd name="T5" fmla="*/ T4 w 21003"/>
                <a:gd name="T6" fmla="+- 0 9969 1814"/>
                <a:gd name="T7" fmla="*/ 9969 h 17825"/>
                <a:gd name="T8" fmla="+- 0 21354 449"/>
                <a:gd name="T9" fmla="*/ T8 w 21003"/>
                <a:gd name="T10" fmla="+- 0 3389 1814"/>
                <a:gd name="T11" fmla="*/ 3389 h 17825"/>
                <a:gd name="T12" fmla="+- 0 20083 449"/>
                <a:gd name="T13" fmla="*/ T12 w 21003"/>
                <a:gd name="T14" fmla="+- 0 3056 1814"/>
                <a:gd name="T15" fmla="*/ 3056 h 17825"/>
                <a:gd name="T16" fmla="+- 0 6548 449"/>
                <a:gd name="T17" fmla="*/ T16 w 21003"/>
                <a:gd name="T18" fmla="+- 0 3375 1814"/>
                <a:gd name="T19" fmla="*/ 3375 h 17825"/>
                <a:gd name="T20" fmla="+- 0 449 449"/>
                <a:gd name="T21" fmla="*/ T20 w 21003"/>
                <a:gd name="T22" fmla="+- 0 17833 1814"/>
                <a:gd name="T23" fmla="*/ 17833 h 17825"/>
                <a:gd name="T24" fmla="+- 0 449 449"/>
                <a:gd name="T25" fmla="*/ T24 w 21003"/>
                <a:gd name="T26" fmla="+- 0 17833 1814"/>
                <a:gd name="T27" fmla="*/ 17833 h 178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21003" h="17825">
                  <a:moveTo>
                    <a:pt x="0" y="16019"/>
                  </a:moveTo>
                  <a:cubicBezTo>
                    <a:pt x="7953" y="18811"/>
                    <a:pt x="15290" y="19786"/>
                    <a:pt x="18863" y="8155"/>
                  </a:cubicBezTo>
                  <a:cubicBezTo>
                    <a:pt x="19676" y="5451"/>
                    <a:pt x="20261" y="2175"/>
                    <a:pt x="20905" y="1575"/>
                  </a:cubicBezTo>
                  <a:cubicBezTo>
                    <a:pt x="21098" y="1286"/>
                    <a:pt x="21151" y="1131"/>
                    <a:pt x="19634" y="1242"/>
                  </a:cubicBezTo>
                  <a:cubicBezTo>
                    <a:pt x="18117" y="1353"/>
                    <a:pt x="11299" y="-1814"/>
                    <a:pt x="6099" y="1561"/>
                  </a:cubicBezTo>
                  <a:cubicBezTo>
                    <a:pt x="-449" y="5810"/>
                    <a:pt x="1711" y="13199"/>
                    <a:pt x="0" y="16019"/>
                  </a:cubicBezTo>
                  <a:close/>
                  <a:moveTo>
                    <a:pt x="0" y="16019"/>
                  </a:moveTo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lIns="0" tIns="0" rIns="0" bIns="0"/>
            <a:p>
              <a:endParaRPr lang="en-US" sz="1350">
                <a:solidFill>
                  <a:srgbClr val="000000"/>
                </a:solidFill>
                <a:sym typeface="微软雅黑" panose="020B0503020204020204" charset="-122"/>
              </a:endParaRPr>
            </a:p>
          </p:txBody>
        </p:sp>
        <p:sp>
          <p:nvSpPr>
            <p:cNvPr id="4" name="Freeform 6"/>
            <p:cNvSpPr/>
            <p:nvPr>
              <p:custDataLst>
                <p:tags r:id="rId2"/>
              </p:custDataLst>
            </p:nvPr>
          </p:nvSpPr>
          <p:spPr bwMode="auto">
            <a:xfrm>
              <a:off x="11785" y="3356"/>
              <a:ext cx="1608" cy="3153"/>
            </a:xfrm>
            <a:custGeom>
              <a:avLst/>
              <a:gdLst>
                <a:gd name="T0" fmla="+- 0 4181 1625"/>
                <a:gd name="T1" fmla="*/ T0 w 19535"/>
                <a:gd name="T2" fmla="+- 0 21600 247"/>
                <a:gd name="T3" fmla="*/ 21600 h 21353"/>
                <a:gd name="T4" fmla="+- 0 8916 1625"/>
                <a:gd name="T5" fmla="*/ T4 w 19535"/>
                <a:gd name="T6" fmla="+- 0 5181 247"/>
                <a:gd name="T7" fmla="*/ 5181 h 21353"/>
                <a:gd name="T8" fmla="+- 0 18324 1625"/>
                <a:gd name="T9" fmla="*/ T8 w 19535"/>
                <a:gd name="T10" fmla="+- 0 418 247"/>
                <a:gd name="T11" fmla="*/ 418 h 21353"/>
                <a:gd name="T12" fmla="+- 0 18856 1625"/>
                <a:gd name="T13" fmla="*/ T12 w 19535"/>
                <a:gd name="T14" fmla="+- 0 888 247"/>
                <a:gd name="T15" fmla="*/ 888 h 21353"/>
                <a:gd name="T16" fmla="+- 0 21101 1625"/>
                <a:gd name="T17" fmla="*/ T16 w 19535"/>
                <a:gd name="T18" fmla="+- 0 10171 247"/>
                <a:gd name="T19" fmla="*/ 10171 h 21353"/>
                <a:gd name="T20" fmla="+- 0 7468 1625"/>
                <a:gd name="T21" fmla="*/ T20 w 19535"/>
                <a:gd name="T22" fmla="+- 0 20041 247"/>
                <a:gd name="T23" fmla="*/ 20041 h 21353"/>
                <a:gd name="T24" fmla="+- 0 4181 1625"/>
                <a:gd name="T25" fmla="*/ T24 w 19535"/>
                <a:gd name="T26" fmla="+- 0 21600 247"/>
                <a:gd name="T27" fmla="*/ 21600 h 21353"/>
                <a:gd name="T28" fmla="+- 0 4181 1625"/>
                <a:gd name="T29" fmla="*/ T28 w 19535"/>
                <a:gd name="T30" fmla="+- 0 21600 247"/>
                <a:gd name="T31" fmla="*/ 21600 h 213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19535" h="21353">
                  <a:moveTo>
                    <a:pt x="2556" y="21353"/>
                  </a:moveTo>
                  <a:cubicBezTo>
                    <a:pt x="-1270" y="17889"/>
                    <a:pt x="-1625" y="8998"/>
                    <a:pt x="7291" y="4934"/>
                  </a:cubicBezTo>
                  <a:cubicBezTo>
                    <a:pt x="16208" y="871"/>
                    <a:pt x="16269" y="589"/>
                    <a:pt x="16699" y="171"/>
                  </a:cubicBezTo>
                  <a:cubicBezTo>
                    <a:pt x="17128" y="-247"/>
                    <a:pt x="17303" y="175"/>
                    <a:pt x="17231" y="641"/>
                  </a:cubicBezTo>
                  <a:cubicBezTo>
                    <a:pt x="17159" y="1107"/>
                    <a:pt x="19975" y="5498"/>
                    <a:pt x="19476" y="9924"/>
                  </a:cubicBezTo>
                  <a:cubicBezTo>
                    <a:pt x="18977" y="14350"/>
                    <a:pt x="12944" y="18027"/>
                    <a:pt x="5843" y="19794"/>
                  </a:cubicBezTo>
                  <a:cubicBezTo>
                    <a:pt x="4131" y="20182"/>
                    <a:pt x="2875" y="20281"/>
                    <a:pt x="2556" y="21353"/>
                  </a:cubicBezTo>
                  <a:close/>
                  <a:moveTo>
                    <a:pt x="2556" y="21353"/>
                  </a:moveTo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lIns="0" tIns="0" rIns="0" bIns="0"/>
            <a:p>
              <a:endParaRPr lang="en-US" sz="1350">
                <a:solidFill>
                  <a:srgbClr val="000000"/>
                </a:solidFill>
                <a:sym typeface="微软雅黑" panose="020B0503020204020204" charset="-122"/>
              </a:endParaRPr>
            </a:p>
          </p:txBody>
        </p:sp>
        <p:sp>
          <p:nvSpPr>
            <p:cNvPr id="6" name="Freeform 14"/>
            <p:cNvSpPr/>
            <p:nvPr>
              <p:custDataLst>
                <p:tags r:id="rId3"/>
              </p:custDataLst>
            </p:nvPr>
          </p:nvSpPr>
          <p:spPr bwMode="auto">
            <a:xfrm>
              <a:off x="10393" y="6263"/>
              <a:ext cx="1287" cy="966"/>
            </a:xfrm>
            <a:custGeom>
              <a:avLst/>
              <a:gdLst>
                <a:gd name="T0" fmla="+- 0 21600 604"/>
                <a:gd name="T1" fmla="*/ T0 w 20996"/>
                <a:gd name="T2" fmla="+- 0 18575 2579"/>
                <a:gd name="T3" fmla="*/ 18575 h 17236"/>
                <a:gd name="T4" fmla="+- 0 6565 604"/>
                <a:gd name="T5" fmla="*/ T4 w 20996"/>
                <a:gd name="T6" fmla="+- 0 18526 2579"/>
                <a:gd name="T7" fmla="*/ 18526 h 17236"/>
                <a:gd name="T8" fmla="+- 0 1015 604"/>
                <a:gd name="T9" fmla="*/ T8 w 20996"/>
                <a:gd name="T10" fmla="+- 0 4608 2579"/>
                <a:gd name="T11" fmla="*/ 4608 h 17236"/>
                <a:gd name="T12" fmla="+- 0 2428 604"/>
                <a:gd name="T13" fmla="*/ T12 w 20996"/>
                <a:gd name="T14" fmla="+- 0 3811 2579"/>
                <a:gd name="T15" fmla="*/ 3811 h 17236"/>
                <a:gd name="T16" fmla="+- 0 16548 604"/>
                <a:gd name="T17" fmla="*/ T16 w 20996"/>
                <a:gd name="T18" fmla="+- 0 5784 2579"/>
                <a:gd name="T19" fmla="*/ 5784 h 17236"/>
                <a:gd name="T20" fmla="+- 0 21600 604"/>
                <a:gd name="T21" fmla="*/ T20 w 20996"/>
                <a:gd name="T22" fmla="+- 0 18575 2579"/>
                <a:gd name="T23" fmla="*/ 18575 h 17236"/>
                <a:gd name="T24" fmla="+- 0 21600 604"/>
                <a:gd name="T25" fmla="*/ T24 w 20996"/>
                <a:gd name="T26" fmla="+- 0 18575 2579"/>
                <a:gd name="T27" fmla="*/ 18575 h 172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20996" h="17236">
                  <a:moveTo>
                    <a:pt x="20996" y="15996"/>
                  </a:moveTo>
                  <a:cubicBezTo>
                    <a:pt x="19022" y="15575"/>
                    <a:pt x="11352" y="19021"/>
                    <a:pt x="5961" y="15947"/>
                  </a:cubicBezTo>
                  <a:cubicBezTo>
                    <a:pt x="570" y="12874"/>
                    <a:pt x="1426" y="3847"/>
                    <a:pt x="411" y="2029"/>
                  </a:cubicBezTo>
                  <a:cubicBezTo>
                    <a:pt x="-604" y="317"/>
                    <a:pt x="411" y="1232"/>
                    <a:pt x="1824" y="1232"/>
                  </a:cubicBezTo>
                  <a:cubicBezTo>
                    <a:pt x="3237" y="1232"/>
                    <a:pt x="10375" y="-2579"/>
                    <a:pt x="15944" y="3205"/>
                  </a:cubicBezTo>
                  <a:cubicBezTo>
                    <a:pt x="19882" y="7305"/>
                    <a:pt x="19473" y="14026"/>
                    <a:pt x="20996" y="15996"/>
                  </a:cubicBezTo>
                  <a:close/>
                  <a:moveTo>
                    <a:pt x="20996" y="15996"/>
                  </a:moveTo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lIns="0" tIns="0" rIns="0" bIns="0"/>
            <a:p>
              <a:endParaRPr lang="en-US" sz="1350">
                <a:solidFill>
                  <a:srgbClr val="000000"/>
                </a:solidFill>
                <a:sym typeface="微软雅黑" panose="020B0503020204020204" charset="-122"/>
              </a:endParaRPr>
            </a:p>
          </p:txBody>
        </p:sp>
        <p:sp>
          <p:nvSpPr>
            <p:cNvPr id="7" name="Freeform 9"/>
            <p:cNvSpPr/>
            <p:nvPr>
              <p:custDataLst>
                <p:tags r:id="rId4"/>
              </p:custDataLst>
            </p:nvPr>
          </p:nvSpPr>
          <p:spPr bwMode="auto">
            <a:xfrm>
              <a:off x="11631" y="6242"/>
              <a:ext cx="1083" cy="2554"/>
            </a:xfrm>
            <a:custGeom>
              <a:avLst/>
              <a:gdLst>
                <a:gd name="T0" fmla="*/ 13999 w 21600"/>
                <a:gd name="T1" fmla="*/ 21385 h 21600"/>
                <a:gd name="T2" fmla="*/ 14380 w 21600"/>
                <a:gd name="T3" fmla="*/ 18538 h 21600"/>
                <a:gd name="T4" fmla="*/ 21600 w 21600"/>
                <a:gd name="T5" fmla="*/ 11388 h 21600"/>
                <a:gd name="T6" fmla="*/ 13435 w 21600"/>
                <a:gd name="T7" fmla="*/ 16550 h 21600"/>
                <a:gd name="T8" fmla="*/ 6700 w 21600"/>
                <a:gd name="T9" fmla="*/ 6593 h 21600"/>
                <a:gd name="T10" fmla="*/ 6586 w 21600"/>
                <a:gd name="T11" fmla="*/ 4725 h 21600"/>
                <a:gd name="T12" fmla="*/ 8066 w 21600"/>
                <a:gd name="T13" fmla="*/ 1630 h 21600"/>
                <a:gd name="T14" fmla="*/ 8199 w 21600"/>
                <a:gd name="T15" fmla="*/ 0 h 21600"/>
                <a:gd name="T16" fmla="*/ 6081 w 21600"/>
                <a:gd name="T17" fmla="*/ 2718 h 21600"/>
                <a:gd name="T18" fmla="*/ 4922 w 21600"/>
                <a:gd name="T19" fmla="*/ 7737 h 21600"/>
                <a:gd name="T20" fmla="*/ 5239 w 21600"/>
                <a:gd name="T21" fmla="*/ 9707 h 21600"/>
                <a:gd name="T22" fmla="*/ 0 w 21600"/>
                <a:gd name="T23" fmla="*/ 7364 h 21600"/>
                <a:gd name="T24" fmla="*/ 6465 w 21600"/>
                <a:gd name="T25" fmla="*/ 12078 h 21600"/>
                <a:gd name="T26" fmla="*/ 8787 w 21600"/>
                <a:gd name="T2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600" h="21600">
                  <a:moveTo>
                    <a:pt x="13999" y="21385"/>
                  </a:moveTo>
                  <a:cubicBezTo>
                    <a:pt x="14737" y="19839"/>
                    <a:pt x="14380" y="18538"/>
                    <a:pt x="14380" y="18538"/>
                  </a:cubicBezTo>
                  <a:cubicBezTo>
                    <a:pt x="14380" y="18538"/>
                    <a:pt x="16629" y="13916"/>
                    <a:pt x="21600" y="11388"/>
                  </a:cubicBezTo>
                  <a:cubicBezTo>
                    <a:pt x="18232" y="11806"/>
                    <a:pt x="13860" y="15527"/>
                    <a:pt x="13435" y="16550"/>
                  </a:cubicBezTo>
                  <a:cubicBezTo>
                    <a:pt x="11160" y="12547"/>
                    <a:pt x="6636" y="10878"/>
                    <a:pt x="6700" y="6593"/>
                  </a:cubicBezTo>
                  <a:cubicBezTo>
                    <a:pt x="6496" y="4801"/>
                    <a:pt x="6453" y="4792"/>
                    <a:pt x="6586" y="4725"/>
                  </a:cubicBezTo>
                  <a:cubicBezTo>
                    <a:pt x="8333" y="3650"/>
                    <a:pt x="7798" y="1924"/>
                    <a:pt x="8066" y="1630"/>
                  </a:cubicBezTo>
                  <a:cubicBezTo>
                    <a:pt x="8333" y="1298"/>
                    <a:pt x="8199" y="0"/>
                    <a:pt x="8199" y="0"/>
                  </a:cubicBezTo>
                  <a:cubicBezTo>
                    <a:pt x="6683" y="1336"/>
                    <a:pt x="6215" y="1863"/>
                    <a:pt x="6081" y="2718"/>
                  </a:cubicBezTo>
                  <a:cubicBezTo>
                    <a:pt x="5948" y="3572"/>
                    <a:pt x="4855" y="5794"/>
                    <a:pt x="4922" y="7737"/>
                  </a:cubicBezTo>
                  <a:cubicBezTo>
                    <a:pt x="5082" y="8844"/>
                    <a:pt x="5239" y="9707"/>
                    <a:pt x="5239" y="9707"/>
                  </a:cubicBezTo>
                  <a:cubicBezTo>
                    <a:pt x="2679" y="8171"/>
                    <a:pt x="0" y="7364"/>
                    <a:pt x="0" y="7364"/>
                  </a:cubicBezTo>
                  <a:cubicBezTo>
                    <a:pt x="2566" y="9335"/>
                    <a:pt x="4635" y="9791"/>
                    <a:pt x="6465" y="12078"/>
                  </a:cubicBezTo>
                  <a:cubicBezTo>
                    <a:pt x="8295" y="14365"/>
                    <a:pt x="11215" y="18114"/>
                    <a:pt x="8787" y="21600"/>
                  </a:cubicBezTo>
                </a:path>
              </a:pathLst>
            </a:custGeom>
            <a:solidFill>
              <a:srgbClr val="E1E6EB"/>
            </a:solidFill>
            <a:ln w="12700" cap="flat">
              <a:solidFill>
                <a:srgbClr val="A0AA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p>
              <a:endParaRPr lang="en-US" sz="1350">
                <a:solidFill>
                  <a:srgbClr val="000000"/>
                </a:solidFill>
                <a:sym typeface="微软雅黑" panose="020B0503020204020204" charset="-122"/>
              </a:endParaRPr>
            </a:p>
          </p:txBody>
        </p:sp>
        <p:grpSp>
          <p:nvGrpSpPr>
            <p:cNvPr id="11" name="Group 10"/>
            <p:cNvGrpSpPr/>
            <p:nvPr>
              <p:custDataLst>
                <p:tags r:id="rId5"/>
              </p:custDataLst>
            </p:nvPr>
          </p:nvGrpSpPr>
          <p:grpSpPr bwMode="auto">
            <a:xfrm rot="0">
              <a:off x="10260" y="8713"/>
              <a:ext cx="3738" cy="732"/>
              <a:chOff x="-651" y="0"/>
              <a:chExt cx="5231" cy="767"/>
            </a:xfrm>
          </p:grpSpPr>
          <p:sp>
            <p:nvSpPr>
              <p:cNvPr id="12" name="Freeform 11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-651" y="0"/>
                <a:ext cx="5231" cy="767"/>
              </a:xfrm>
              <a:custGeom>
                <a:avLst/>
                <a:gdLst>
                  <a:gd name="T0" fmla="*/ 0 w 21600"/>
                  <a:gd name="T1" fmla="+- 0 21506 1179"/>
                  <a:gd name="T2" fmla="*/ 21506 h 20421"/>
                  <a:gd name="T3" fmla="*/ 1327 w 21600"/>
                  <a:gd name="T4" fmla="+- 0 18408 1179"/>
                  <a:gd name="T5" fmla="*/ 18408 h 20421"/>
                  <a:gd name="T6" fmla="*/ 2110 w 21600"/>
                  <a:gd name="T7" fmla="+- 0 14842 1179"/>
                  <a:gd name="T8" fmla="*/ 14842 h 20421"/>
                  <a:gd name="T9" fmla="*/ 3358 w 21600"/>
                  <a:gd name="T10" fmla="+- 0 10741 1179"/>
                  <a:gd name="T11" fmla="*/ 10741 h 20421"/>
                  <a:gd name="T12" fmla="*/ 4451 w 21600"/>
                  <a:gd name="T13" fmla="+- 0 8984 1179"/>
                  <a:gd name="T14" fmla="*/ 8984 h 20421"/>
                  <a:gd name="T15" fmla="*/ 6016 w 21600"/>
                  <a:gd name="T16" fmla="+- 0 6608 1179"/>
                  <a:gd name="T17" fmla="*/ 6608 h 20421"/>
                  <a:gd name="T18" fmla="*/ 7262 w 21600"/>
                  <a:gd name="T19" fmla="+- 0 4668 1179"/>
                  <a:gd name="T20" fmla="*/ 4668 h 20421"/>
                  <a:gd name="T21" fmla="*/ 8704 w 21600"/>
                  <a:gd name="T22" fmla="+- 0 3167 1179"/>
                  <a:gd name="T23" fmla="*/ 3167 h 20421"/>
                  <a:gd name="T24" fmla="*/ 9932 w 21600"/>
                  <a:gd name="T25" fmla="+- 0 2821 1179"/>
                  <a:gd name="T26" fmla="*/ 2821 h 20421"/>
                  <a:gd name="T27" fmla="*/ 10967 w 21600"/>
                  <a:gd name="T28" fmla="+- 0 3070 1179"/>
                  <a:gd name="T29" fmla="*/ 3070 h 20421"/>
                  <a:gd name="T30" fmla="*/ 11666 w 21600"/>
                  <a:gd name="T31" fmla="+- 0 1537 1179"/>
                  <a:gd name="T32" fmla="*/ 1537 h 20421"/>
                  <a:gd name="T33" fmla="*/ 12591 w 21600"/>
                  <a:gd name="T34" fmla="+- 0 1659 1179"/>
                  <a:gd name="T35" fmla="*/ 1659 h 20421"/>
                  <a:gd name="T36" fmla="*/ 13232 w 21600"/>
                  <a:gd name="T37" fmla="+- 0 2503 1179"/>
                  <a:gd name="T38" fmla="*/ 2503 h 20421"/>
                  <a:gd name="T39" fmla="*/ 14280 w 21600"/>
                  <a:gd name="T40" fmla="+- 0 4443 1179"/>
                  <a:gd name="T41" fmla="*/ 4443 h 20421"/>
                  <a:gd name="T42" fmla="*/ 15211 w 21600"/>
                  <a:gd name="T43" fmla="+- 0 4981 1179"/>
                  <a:gd name="T44" fmla="*/ 4981 h 20421"/>
                  <a:gd name="T45" fmla="*/ 15826 w 21600"/>
                  <a:gd name="T46" fmla="+- 0 6987 1179"/>
                  <a:gd name="T47" fmla="*/ 6987 h 20421"/>
                  <a:gd name="T48" fmla="*/ 16008 w 21600"/>
                  <a:gd name="T49" fmla="+- 0 9612 1179"/>
                  <a:gd name="T50" fmla="*/ 9612 h 20421"/>
                  <a:gd name="T51" fmla="*/ 16589 w 21600"/>
                  <a:gd name="T52" fmla="+- 0 10676 1179"/>
                  <a:gd name="T53" fmla="*/ 10676 h 20421"/>
                  <a:gd name="T54" fmla="*/ 17481 w 21600"/>
                  <a:gd name="T55" fmla="+- 0 11018 1179"/>
                  <a:gd name="T56" fmla="*/ 11018 h 20421"/>
                  <a:gd name="T57" fmla="*/ 18735 w 21600"/>
                  <a:gd name="T58" fmla="+- 0 13516 1179"/>
                  <a:gd name="T59" fmla="*/ 13516 h 20421"/>
                  <a:gd name="T60" fmla="*/ 19277 w 21600"/>
                  <a:gd name="T61" fmla="+- 0 16422 1179"/>
                  <a:gd name="T62" fmla="*/ 16422 h 20421"/>
                  <a:gd name="T63" fmla="*/ 19645 w 21600"/>
                  <a:gd name="T64" fmla="+- 0 17988 1179"/>
                  <a:gd name="T65" fmla="*/ 17988 h 20421"/>
                  <a:gd name="T66" fmla="*/ 20234 w 21600"/>
                  <a:gd name="T67" fmla="+- 0 18082 1179"/>
                  <a:gd name="T68" fmla="*/ 18082 h 20421"/>
                  <a:gd name="T69" fmla="*/ 20875 w 21600"/>
                  <a:gd name="T70" fmla="+- 0 19459 1179"/>
                  <a:gd name="T71" fmla="*/ 19459 h 20421"/>
                  <a:gd name="T72" fmla="*/ 21263 w 21600"/>
                  <a:gd name="T73" fmla="+- 0 20902 1179"/>
                  <a:gd name="T74" fmla="*/ 20902 h 20421"/>
                  <a:gd name="T75" fmla="*/ 21600 w 21600"/>
                  <a:gd name="T76" fmla="+- 0 21600 1179"/>
                  <a:gd name="T77" fmla="*/ 21600 h 20421"/>
                  <a:gd name="T78" fmla="*/ 0 w 21600"/>
                  <a:gd name="T79" fmla="+- 0 21506 1179"/>
                  <a:gd name="T80" fmla="*/ 21506 h 20421"/>
                  <a:gd name="T81" fmla="*/ 0 w 21600"/>
                  <a:gd name="T82" fmla="+- 0 21506 1179"/>
                  <a:gd name="T83" fmla="*/ 21506 h 2042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  <a:cxn ang="0">
                    <a:pos x="T21" y="T23"/>
                  </a:cxn>
                  <a:cxn ang="0">
                    <a:pos x="T24" y="T26"/>
                  </a:cxn>
                  <a:cxn ang="0">
                    <a:pos x="T27" y="T29"/>
                  </a:cxn>
                  <a:cxn ang="0">
                    <a:pos x="T30" y="T32"/>
                  </a:cxn>
                  <a:cxn ang="0">
                    <a:pos x="T33" y="T35"/>
                  </a:cxn>
                  <a:cxn ang="0">
                    <a:pos x="T36" y="T38"/>
                  </a:cxn>
                  <a:cxn ang="0">
                    <a:pos x="T39" y="T41"/>
                  </a:cxn>
                  <a:cxn ang="0">
                    <a:pos x="T42" y="T44"/>
                  </a:cxn>
                  <a:cxn ang="0">
                    <a:pos x="T45" y="T47"/>
                  </a:cxn>
                  <a:cxn ang="0">
                    <a:pos x="T48" y="T50"/>
                  </a:cxn>
                  <a:cxn ang="0">
                    <a:pos x="T51" y="T53"/>
                  </a:cxn>
                  <a:cxn ang="0">
                    <a:pos x="T54" y="T56"/>
                  </a:cxn>
                  <a:cxn ang="0">
                    <a:pos x="T57" y="T59"/>
                  </a:cxn>
                  <a:cxn ang="0">
                    <a:pos x="T60" y="T62"/>
                  </a:cxn>
                  <a:cxn ang="0">
                    <a:pos x="T63" y="T65"/>
                  </a:cxn>
                  <a:cxn ang="0">
                    <a:pos x="T66" y="T68"/>
                  </a:cxn>
                  <a:cxn ang="0">
                    <a:pos x="T69" y="T71"/>
                  </a:cxn>
                  <a:cxn ang="0">
                    <a:pos x="T72" y="T74"/>
                  </a:cxn>
                  <a:cxn ang="0">
                    <a:pos x="T75" y="T77"/>
                  </a:cxn>
                  <a:cxn ang="0">
                    <a:pos x="T78" y="T80"/>
                  </a:cxn>
                  <a:cxn ang="0">
                    <a:pos x="T81" y="T83"/>
                  </a:cxn>
                </a:cxnLst>
                <a:rect l="0" t="0" r="r" b="b"/>
                <a:pathLst>
                  <a:path w="21600" h="20421">
                    <a:moveTo>
                      <a:pt x="0" y="20327"/>
                    </a:moveTo>
                    <a:cubicBezTo>
                      <a:pt x="666" y="16414"/>
                      <a:pt x="1049" y="16507"/>
                      <a:pt x="1327" y="17229"/>
                    </a:cubicBezTo>
                    <a:cubicBezTo>
                      <a:pt x="1935" y="16414"/>
                      <a:pt x="1909" y="14726"/>
                      <a:pt x="2110" y="13663"/>
                    </a:cubicBezTo>
                    <a:cubicBezTo>
                      <a:pt x="2763" y="10940"/>
                      <a:pt x="3332" y="9815"/>
                      <a:pt x="3358" y="9562"/>
                    </a:cubicBezTo>
                    <a:cubicBezTo>
                      <a:pt x="3908" y="7992"/>
                      <a:pt x="4451" y="7805"/>
                      <a:pt x="4451" y="7805"/>
                    </a:cubicBezTo>
                    <a:cubicBezTo>
                      <a:pt x="4743" y="4328"/>
                      <a:pt x="6016" y="5429"/>
                      <a:pt x="6016" y="5429"/>
                    </a:cubicBezTo>
                    <a:cubicBezTo>
                      <a:pt x="6662" y="2926"/>
                      <a:pt x="7262" y="3489"/>
                      <a:pt x="7262" y="3489"/>
                    </a:cubicBezTo>
                    <a:cubicBezTo>
                      <a:pt x="7968" y="957"/>
                      <a:pt x="8704" y="1988"/>
                      <a:pt x="8704" y="1988"/>
                    </a:cubicBezTo>
                    <a:cubicBezTo>
                      <a:pt x="9351" y="-46"/>
                      <a:pt x="9932" y="1642"/>
                      <a:pt x="9932" y="1642"/>
                    </a:cubicBezTo>
                    <a:cubicBezTo>
                      <a:pt x="10327" y="-1179"/>
                      <a:pt x="10850" y="733"/>
                      <a:pt x="10967" y="1891"/>
                    </a:cubicBezTo>
                    <a:cubicBezTo>
                      <a:pt x="11420" y="1642"/>
                      <a:pt x="11445" y="358"/>
                      <a:pt x="11666" y="358"/>
                    </a:cubicBezTo>
                    <a:cubicBezTo>
                      <a:pt x="11887" y="358"/>
                      <a:pt x="12157" y="-523"/>
                      <a:pt x="12591" y="480"/>
                    </a:cubicBezTo>
                    <a:cubicBezTo>
                      <a:pt x="13025" y="1483"/>
                      <a:pt x="12592" y="1324"/>
                      <a:pt x="13232" y="1324"/>
                    </a:cubicBezTo>
                    <a:cubicBezTo>
                      <a:pt x="13873" y="1324"/>
                      <a:pt x="14332" y="1507"/>
                      <a:pt x="14280" y="3264"/>
                    </a:cubicBezTo>
                    <a:cubicBezTo>
                      <a:pt x="14384" y="5115"/>
                      <a:pt x="14771" y="2359"/>
                      <a:pt x="15211" y="3802"/>
                    </a:cubicBezTo>
                    <a:cubicBezTo>
                      <a:pt x="15652" y="5246"/>
                      <a:pt x="15290" y="6464"/>
                      <a:pt x="15826" y="5808"/>
                    </a:cubicBezTo>
                    <a:cubicBezTo>
                      <a:pt x="16363" y="5152"/>
                      <a:pt x="16131" y="7776"/>
                      <a:pt x="16008" y="8433"/>
                    </a:cubicBezTo>
                    <a:cubicBezTo>
                      <a:pt x="15885" y="9089"/>
                      <a:pt x="16162" y="10280"/>
                      <a:pt x="16589" y="9497"/>
                    </a:cubicBezTo>
                    <a:cubicBezTo>
                      <a:pt x="17016" y="8714"/>
                      <a:pt x="17068" y="8213"/>
                      <a:pt x="17481" y="9839"/>
                    </a:cubicBezTo>
                    <a:cubicBezTo>
                      <a:pt x="17895" y="11465"/>
                      <a:pt x="18367" y="11025"/>
                      <a:pt x="18735" y="12337"/>
                    </a:cubicBezTo>
                    <a:cubicBezTo>
                      <a:pt x="19103" y="13650"/>
                      <a:pt x="19277" y="14742"/>
                      <a:pt x="19277" y="15243"/>
                    </a:cubicBezTo>
                    <a:cubicBezTo>
                      <a:pt x="19277" y="15745"/>
                      <a:pt x="19412" y="16809"/>
                      <a:pt x="19645" y="16809"/>
                    </a:cubicBezTo>
                    <a:cubicBezTo>
                      <a:pt x="19879" y="16809"/>
                      <a:pt x="20078" y="16715"/>
                      <a:pt x="20234" y="16903"/>
                    </a:cubicBezTo>
                    <a:cubicBezTo>
                      <a:pt x="20390" y="17090"/>
                      <a:pt x="20875" y="18280"/>
                      <a:pt x="20875" y="18280"/>
                    </a:cubicBezTo>
                    <a:cubicBezTo>
                      <a:pt x="20875" y="18280"/>
                      <a:pt x="21237" y="19344"/>
                      <a:pt x="21263" y="19723"/>
                    </a:cubicBezTo>
                    <a:cubicBezTo>
                      <a:pt x="21393" y="20102"/>
                      <a:pt x="21600" y="20421"/>
                      <a:pt x="21600" y="20421"/>
                    </a:cubicBezTo>
                    <a:lnTo>
                      <a:pt x="0" y="20327"/>
                    </a:lnTo>
                    <a:close/>
                    <a:moveTo>
                      <a:pt x="0" y="20327"/>
                    </a:moveTo>
                  </a:path>
                </a:pathLst>
              </a:custGeom>
              <a:solidFill>
                <a:srgbClr val="8C5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p>
                <a:pPr defTabSz="685800">
                  <a:defRPr/>
                </a:pPr>
                <a:endParaRPr lang="en-US" sz="1350" kern="0">
                  <a:solidFill>
                    <a:srgbClr val="000000"/>
                  </a:solidFill>
                  <a:sym typeface="微软雅黑" panose="020B0503020204020204" charset="-122"/>
                </a:endParaRPr>
              </a:p>
            </p:txBody>
          </p:sp>
          <p:sp>
            <p:nvSpPr>
              <p:cNvPr id="14" name="Freeform 12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88" y="444"/>
                <a:ext cx="263" cy="159"/>
              </a:xfrm>
              <a:custGeom>
                <a:avLst/>
                <a:gdLst>
                  <a:gd name="T0" fmla="+- 0 7630 247"/>
                  <a:gd name="T1" fmla="*/ T0 w 21353"/>
                  <a:gd name="T2" fmla="+- 0 4715 3579"/>
                  <a:gd name="T3" fmla="*/ 4715 h 16646"/>
                  <a:gd name="T4" fmla="+- 0 21600 247"/>
                  <a:gd name="T5" fmla="*/ T4 w 21353"/>
                  <a:gd name="T6" fmla="+- 0 11494 3579"/>
                  <a:gd name="T7" fmla="*/ 11494 h 16646"/>
                  <a:gd name="T8" fmla="+- 0 14978 247"/>
                  <a:gd name="T9" fmla="*/ T8 w 21353"/>
                  <a:gd name="T10" fmla="+- 0 11992 3579"/>
                  <a:gd name="T11" fmla="*/ 11992 h 16646"/>
                  <a:gd name="T12" fmla="+- 0 12313 247"/>
                  <a:gd name="T13" fmla="*/ T12 w 21353"/>
                  <a:gd name="T14" fmla="+- 0 19881 3579"/>
                  <a:gd name="T15" fmla="*/ 19881 h 16646"/>
                  <a:gd name="T16" fmla="+- 0 3806 247"/>
                  <a:gd name="T17" fmla="*/ T16 w 21353"/>
                  <a:gd name="T18" fmla="+- 0 13840 3579"/>
                  <a:gd name="T19" fmla="*/ 13840 h 16646"/>
                  <a:gd name="T20" fmla="+- 0 247 247"/>
                  <a:gd name="T21" fmla="*/ T20 w 21353"/>
                  <a:gd name="T22" fmla="+- 0 9277 3579"/>
                  <a:gd name="T23" fmla="*/ 9277 h 16646"/>
                  <a:gd name="T24" fmla="+- 0 7630 247"/>
                  <a:gd name="T25" fmla="*/ T24 w 21353"/>
                  <a:gd name="T26" fmla="+- 0 4715 3579"/>
                  <a:gd name="T27" fmla="*/ 4715 h 16646"/>
                  <a:gd name="T28" fmla="+- 0 7630 247"/>
                  <a:gd name="T29" fmla="*/ T28 w 21353"/>
                  <a:gd name="T30" fmla="+- 0 4715 3579"/>
                  <a:gd name="T31" fmla="*/ 4715 h 166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53" h="16646">
                    <a:moveTo>
                      <a:pt x="7383" y="1136"/>
                    </a:moveTo>
                    <a:cubicBezTo>
                      <a:pt x="7225" y="-3579"/>
                      <a:pt x="21353" y="7915"/>
                      <a:pt x="21353" y="7915"/>
                    </a:cubicBezTo>
                    <a:cubicBezTo>
                      <a:pt x="21353" y="7915"/>
                      <a:pt x="18537" y="3851"/>
                      <a:pt x="14731" y="8413"/>
                    </a:cubicBezTo>
                    <a:cubicBezTo>
                      <a:pt x="10925" y="12976"/>
                      <a:pt x="16386" y="18021"/>
                      <a:pt x="12066" y="16302"/>
                    </a:cubicBezTo>
                    <a:cubicBezTo>
                      <a:pt x="7746" y="14584"/>
                      <a:pt x="-247" y="14083"/>
                      <a:pt x="3559" y="10261"/>
                    </a:cubicBezTo>
                    <a:cubicBezTo>
                      <a:pt x="7365" y="6438"/>
                      <a:pt x="0" y="5698"/>
                      <a:pt x="0" y="5698"/>
                    </a:cubicBezTo>
                    <a:cubicBezTo>
                      <a:pt x="0" y="5698"/>
                      <a:pt x="7500" y="4591"/>
                      <a:pt x="7383" y="1136"/>
                    </a:cubicBezTo>
                    <a:close/>
                    <a:moveTo>
                      <a:pt x="7383" y="113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p>
                <a:pPr defTabSz="685800">
                  <a:defRPr/>
                </a:pPr>
                <a:endParaRPr lang="en-US" sz="1350" kern="0">
                  <a:solidFill>
                    <a:srgbClr val="000000"/>
                  </a:solidFill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3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729" y="264"/>
                <a:ext cx="850" cy="241"/>
              </a:xfrm>
              <a:custGeom>
                <a:avLst/>
                <a:gdLst>
                  <a:gd name="T0" fmla="*/ 3308 w 19718"/>
                  <a:gd name="T1" fmla="+- 0 10702 1633"/>
                  <a:gd name="T2" fmla="*/ 10702 h 18286"/>
                  <a:gd name="T3" fmla="*/ 0 w 19718"/>
                  <a:gd name="T4" fmla="+- 0 10702 1633"/>
                  <a:gd name="T5" fmla="*/ 10702 h 18286"/>
                  <a:gd name="T6" fmla="*/ 1637 w 19718"/>
                  <a:gd name="T7" fmla="+- 0 13463 1633"/>
                  <a:gd name="T8" fmla="*/ 13463 h 18286"/>
                  <a:gd name="T9" fmla="*/ 3422 w 19718"/>
                  <a:gd name="T10" fmla="+- 0 15251 1633"/>
                  <a:gd name="T11" fmla="*/ 15251 h 18286"/>
                  <a:gd name="T12" fmla="*/ 4336 w 19718"/>
                  <a:gd name="T13" fmla="+- 0 18919 1633"/>
                  <a:gd name="T14" fmla="*/ 18919 h 18286"/>
                  <a:gd name="T15" fmla="*/ 8742 w 19718"/>
                  <a:gd name="T16" fmla="+- 0 15437 1633"/>
                  <a:gd name="T17" fmla="*/ 15437 h 18286"/>
                  <a:gd name="T18" fmla="*/ 13787 w 19718"/>
                  <a:gd name="T19" fmla="+- 0 14102 1633"/>
                  <a:gd name="T20" fmla="*/ 14102 h 18286"/>
                  <a:gd name="T21" fmla="*/ 16513 w 19718"/>
                  <a:gd name="T22" fmla="+- 0 9993 1633"/>
                  <a:gd name="T23" fmla="*/ 9993 h 18286"/>
                  <a:gd name="T24" fmla="*/ 18585 w 19718"/>
                  <a:gd name="T25" fmla="+- 0 4191 1633"/>
                  <a:gd name="T26" fmla="*/ 4191 h 18286"/>
                  <a:gd name="T27" fmla="*/ 12959 w 19718"/>
                  <a:gd name="T28" fmla="+- 0 2763 1633"/>
                  <a:gd name="T29" fmla="*/ 2763 h 18286"/>
                  <a:gd name="T30" fmla="*/ 13536 w 19718"/>
                  <a:gd name="T31" fmla="+- 0 8728 1633"/>
                  <a:gd name="T32" fmla="*/ 8728 h 18286"/>
                  <a:gd name="T33" fmla="*/ 11245 w 19718"/>
                  <a:gd name="T34" fmla="+- 0 11049 1633"/>
                  <a:gd name="T35" fmla="*/ 11049 h 18286"/>
                  <a:gd name="T36" fmla="*/ 6016 w 19718"/>
                  <a:gd name="T37" fmla="+- 0 12116 1633"/>
                  <a:gd name="T38" fmla="*/ 12116 h 18286"/>
                  <a:gd name="T39" fmla="*/ 7861 w 19718"/>
                  <a:gd name="T40" fmla="+- 0 5803 1633"/>
                  <a:gd name="T41" fmla="*/ 5803 h 18286"/>
                  <a:gd name="T42" fmla="*/ 3308 w 19718"/>
                  <a:gd name="T43" fmla="+- 0 10702 1633"/>
                  <a:gd name="T44" fmla="*/ 10702 h 18286"/>
                  <a:gd name="T45" fmla="*/ 3308 w 19718"/>
                  <a:gd name="T46" fmla="+- 0 10702 1633"/>
                  <a:gd name="T47" fmla="*/ 10702 h 18286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  <a:cxn ang="0">
                    <a:pos x="T21" y="T23"/>
                  </a:cxn>
                  <a:cxn ang="0">
                    <a:pos x="T24" y="T26"/>
                  </a:cxn>
                  <a:cxn ang="0">
                    <a:pos x="T27" y="T29"/>
                  </a:cxn>
                  <a:cxn ang="0">
                    <a:pos x="T30" y="T32"/>
                  </a:cxn>
                  <a:cxn ang="0">
                    <a:pos x="T33" y="T35"/>
                  </a:cxn>
                  <a:cxn ang="0">
                    <a:pos x="T36" y="T38"/>
                  </a:cxn>
                  <a:cxn ang="0">
                    <a:pos x="T39" y="T41"/>
                  </a:cxn>
                  <a:cxn ang="0">
                    <a:pos x="T42" y="T44"/>
                  </a:cxn>
                  <a:cxn ang="0">
                    <a:pos x="T45" y="T47"/>
                  </a:cxn>
                </a:cxnLst>
                <a:rect l="0" t="0" r="r" b="b"/>
                <a:pathLst>
                  <a:path w="19718" h="18286">
                    <a:moveTo>
                      <a:pt x="3308" y="9069"/>
                    </a:moveTo>
                    <a:cubicBezTo>
                      <a:pt x="2073" y="8807"/>
                      <a:pt x="0" y="9069"/>
                      <a:pt x="0" y="9069"/>
                    </a:cubicBezTo>
                    <a:cubicBezTo>
                      <a:pt x="0" y="9069"/>
                      <a:pt x="71" y="11563"/>
                      <a:pt x="1637" y="11830"/>
                    </a:cubicBezTo>
                    <a:cubicBezTo>
                      <a:pt x="3204" y="12097"/>
                      <a:pt x="3422" y="10484"/>
                      <a:pt x="3422" y="13618"/>
                    </a:cubicBezTo>
                    <a:cubicBezTo>
                      <a:pt x="3422" y="16752"/>
                      <a:pt x="1969" y="19967"/>
                      <a:pt x="4336" y="17286"/>
                    </a:cubicBezTo>
                    <a:cubicBezTo>
                      <a:pt x="6702" y="14605"/>
                      <a:pt x="5765" y="15405"/>
                      <a:pt x="8742" y="13804"/>
                    </a:cubicBezTo>
                    <a:cubicBezTo>
                      <a:pt x="11718" y="12202"/>
                      <a:pt x="12660" y="12202"/>
                      <a:pt x="13787" y="12469"/>
                    </a:cubicBezTo>
                    <a:cubicBezTo>
                      <a:pt x="14913" y="12737"/>
                      <a:pt x="15240" y="10414"/>
                      <a:pt x="16513" y="8360"/>
                    </a:cubicBezTo>
                    <a:cubicBezTo>
                      <a:pt x="17786" y="6306"/>
                      <a:pt x="21600" y="3719"/>
                      <a:pt x="18585" y="2558"/>
                    </a:cubicBezTo>
                    <a:cubicBezTo>
                      <a:pt x="15571" y="1397"/>
                      <a:pt x="14340" y="-1633"/>
                      <a:pt x="12959" y="1130"/>
                    </a:cubicBezTo>
                    <a:cubicBezTo>
                      <a:pt x="11577" y="3892"/>
                      <a:pt x="13536" y="6375"/>
                      <a:pt x="13536" y="7095"/>
                    </a:cubicBezTo>
                    <a:cubicBezTo>
                      <a:pt x="13536" y="7815"/>
                      <a:pt x="13172" y="9149"/>
                      <a:pt x="11245" y="9416"/>
                    </a:cubicBezTo>
                    <a:cubicBezTo>
                      <a:pt x="9319" y="9683"/>
                      <a:pt x="6821" y="9229"/>
                      <a:pt x="6016" y="10483"/>
                    </a:cubicBezTo>
                    <a:cubicBezTo>
                      <a:pt x="5211" y="11737"/>
                      <a:pt x="9461" y="6397"/>
                      <a:pt x="7861" y="4170"/>
                    </a:cubicBezTo>
                    <a:cubicBezTo>
                      <a:pt x="6261" y="1944"/>
                      <a:pt x="5769" y="9590"/>
                      <a:pt x="3308" y="9069"/>
                    </a:cubicBezTo>
                    <a:close/>
                    <a:moveTo>
                      <a:pt x="3308" y="906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p>
                <a:pPr defTabSz="685800">
                  <a:defRPr/>
                </a:pPr>
                <a:endParaRPr lang="en-US" sz="1350" kern="0">
                  <a:solidFill>
                    <a:srgbClr val="000000"/>
                  </a:solidFill>
                  <a:sym typeface="微软雅黑" panose="020B0503020204020204" charset="-122"/>
                </a:endParaRP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4126865" y="3764915"/>
            <a:ext cx="2609215" cy="925830"/>
            <a:chOff x="6499" y="5929"/>
            <a:chExt cx="4109" cy="1458"/>
          </a:xfrm>
        </p:grpSpPr>
        <p:pic>
          <p:nvPicPr>
            <p:cNvPr id="18" name="Picture 38"/>
            <p:cNvPicPr>
              <a:picLocks noChangeArrowheads="1"/>
            </p:cNvPicPr>
            <p:nvPr>
              <p:custDataLst>
                <p:tags r:id="rId9"/>
              </p:custDataLst>
            </p:nvPr>
          </p:nvPicPr>
          <p:blipFill>
            <a:blip r:embed="rId10" cstate="print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2" y="5929"/>
              <a:ext cx="38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4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>
                      <a:alpha val="45000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文本框 20"/>
            <p:cNvSpPr txBox="1"/>
            <p:nvPr>
              <p:custDataLst>
                <p:tags r:id="rId11"/>
              </p:custDataLst>
            </p:nvPr>
          </p:nvSpPr>
          <p:spPr>
            <a:xfrm>
              <a:off x="6499" y="6371"/>
              <a:ext cx="323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b="1" dirty="0" smtClean="0">
                  <a:solidFill>
                    <a:schemeClr val="bg1">
                      <a:lumMod val="1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三聚焦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a吃鸡专用体 (非商业使用)" panose="02010600010101010101" charset="-122"/>
                <a:ea typeface="Aa吃鸡专用体 (非商业使用)" panose="02010600010101010101" charset="-122"/>
                <a:cs typeface="+mn-ea"/>
                <a:sym typeface="+mn-lt"/>
              </a:endParaRPr>
            </a:p>
            <a:p>
              <a:pPr algn="ctr"/>
              <a:endPara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a吃鸡专用体 (非商业使用)" panose="02010600010101010101" charset="-122"/>
                <a:ea typeface="Aa吃鸡专用体 (非商业使用)" panose="02010600010101010101" charset="-122"/>
                <a:cs typeface="+mn-ea"/>
                <a:sym typeface="+mn-lt"/>
              </a:endParaRPr>
            </a:p>
          </p:txBody>
        </p:sp>
        <p:cxnSp>
          <p:nvCxnSpPr>
            <p:cNvPr id="55" name="直接连接符 54"/>
            <p:cNvCxnSpPr/>
            <p:nvPr>
              <p:custDataLst>
                <p:tags r:id="rId12"/>
              </p:custDataLst>
            </p:nvPr>
          </p:nvCxnSpPr>
          <p:spPr>
            <a:xfrm>
              <a:off x="9254" y="6672"/>
              <a:ext cx="1355" cy="0"/>
            </a:xfrm>
            <a:prstGeom prst="line">
              <a:avLst/>
            </a:prstGeom>
            <a:ln>
              <a:solidFill>
                <a:srgbClr val="70AD47"/>
              </a:solidFill>
              <a:prstDash val="dash"/>
              <a:headEnd type="oval"/>
              <a:tailEnd type="oval"/>
            </a:ln>
          </p:spPr>
          <p:style>
            <a:lnRef idx="1">
              <a:srgbClr val="70AD47"/>
            </a:lnRef>
            <a:fillRef idx="0">
              <a:srgbClr val="70AD47"/>
            </a:fillRef>
            <a:effectRef idx="0">
              <a:srgbClr val="70AD47"/>
            </a:effectRef>
            <a:fontRef idx="minor">
              <a:srgbClr val="000000"/>
            </a:fontRef>
          </p:style>
        </p:cxnSp>
      </p:grpSp>
      <p:grpSp>
        <p:nvGrpSpPr>
          <p:cNvPr id="100" name="组合 99"/>
          <p:cNvGrpSpPr/>
          <p:nvPr/>
        </p:nvGrpSpPr>
        <p:grpSpPr>
          <a:xfrm>
            <a:off x="8436610" y="2364105"/>
            <a:ext cx="2982595" cy="922020"/>
            <a:chOff x="13286" y="3723"/>
            <a:chExt cx="4697" cy="1452"/>
          </a:xfrm>
        </p:grpSpPr>
        <p:pic>
          <p:nvPicPr>
            <p:cNvPr id="17" name="Picture 19"/>
            <p:cNvPicPr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14" cstate="print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3" y="3774"/>
              <a:ext cx="519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4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>
                      <a:alpha val="45000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19"/>
            <p:cNvSpPr txBox="1"/>
            <p:nvPr>
              <p:custDataLst>
                <p:tags r:id="rId15"/>
              </p:custDataLst>
            </p:nvPr>
          </p:nvSpPr>
          <p:spPr>
            <a:xfrm>
              <a:off x="14751" y="3723"/>
              <a:ext cx="3233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chemeClr val="bg1">
                      <a:lumMod val="1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一中心</a:t>
              </a:r>
              <a:endParaRPr lang="zh-CN" altLang="en-US" b="1" dirty="0" smtClean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b="1" dirty="0" smtClean="0">
                  <a:solidFill>
                    <a:schemeClr val="bg1">
                      <a:lumMod val="1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r>
                <a:rPr lang="zh-CN" altLang="en-US" b="1" dirty="0" smtClean="0">
                  <a:solidFill>
                    <a:schemeClr val="bg1">
                      <a:lumMod val="1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（核心素养导向）</a:t>
              </a:r>
              <a:endParaRPr lang="zh-CN" altLang="en-US" b="1" dirty="0" smtClean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64" name="直接连接符 63"/>
            <p:cNvCxnSpPr/>
            <p:nvPr>
              <p:custDataLst>
                <p:tags r:id="rId16"/>
              </p:custDataLst>
            </p:nvPr>
          </p:nvCxnSpPr>
          <p:spPr>
            <a:xfrm flipH="1">
              <a:off x="13286" y="4718"/>
              <a:ext cx="1481" cy="0"/>
            </a:xfrm>
            <a:prstGeom prst="line">
              <a:avLst/>
            </a:prstGeom>
            <a:ln>
              <a:solidFill>
                <a:srgbClr val="70AD47"/>
              </a:solidFill>
              <a:prstDash val="dash"/>
              <a:headEnd type="oval"/>
              <a:tailEnd type="oval"/>
            </a:ln>
          </p:spPr>
          <p:style>
            <a:lnRef idx="1">
              <a:srgbClr val="70AD47"/>
            </a:lnRef>
            <a:fillRef idx="0">
              <a:srgbClr val="70AD47"/>
            </a:fillRef>
            <a:effectRef idx="0">
              <a:srgbClr val="70AD47"/>
            </a:effectRef>
            <a:fontRef idx="minor">
              <a:srgbClr val="000000"/>
            </a:fontRef>
          </p:style>
        </p:cxnSp>
      </p:grpSp>
      <p:grpSp>
        <p:nvGrpSpPr>
          <p:cNvPr id="102" name="组合 101"/>
          <p:cNvGrpSpPr/>
          <p:nvPr/>
        </p:nvGrpSpPr>
        <p:grpSpPr>
          <a:xfrm>
            <a:off x="8936355" y="3754120"/>
            <a:ext cx="3004185" cy="1351915"/>
            <a:chOff x="14073" y="5912"/>
            <a:chExt cx="4731" cy="2129"/>
          </a:xfrm>
        </p:grpSpPr>
        <p:pic>
          <p:nvPicPr>
            <p:cNvPr id="22" name="Picture 26"/>
            <p:cNvPicPr>
              <a:picLocks noChangeArrowheads="1"/>
            </p:cNvPicPr>
            <p:nvPr>
              <p:custDataLst>
                <p:tags r:id="rId17"/>
              </p:custDataLst>
            </p:nvPr>
          </p:nvPicPr>
          <p:blipFill>
            <a:blip r:embed="rId18" cstate="print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" y="5912"/>
              <a:ext cx="384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4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>
                      <a:alpha val="45000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文本框 18"/>
            <p:cNvSpPr txBox="1"/>
            <p:nvPr>
              <p:custDataLst>
                <p:tags r:id="rId19"/>
              </p:custDataLst>
            </p:nvPr>
          </p:nvSpPr>
          <p:spPr>
            <a:xfrm>
              <a:off x="15572" y="6589"/>
              <a:ext cx="3233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chemeClr val="bg1">
                      <a:lumMod val="1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一评估</a:t>
              </a:r>
              <a:endParaRPr lang="zh-CN" altLang="en-US" b="1" dirty="0" smtClean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chemeClr val="bg1">
                      <a:lumMod val="1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（预估学习样态）</a:t>
              </a:r>
              <a:endParaRPr lang="zh-CN" altLang="en-US" b="1" dirty="0" smtClean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65" name="直接连接符 64"/>
            <p:cNvCxnSpPr/>
            <p:nvPr>
              <p:custDataLst>
                <p:tags r:id="rId20"/>
              </p:custDataLst>
            </p:nvPr>
          </p:nvCxnSpPr>
          <p:spPr>
            <a:xfrm flipH="1">
              <a:off x="14073" y="6935"/>
              <a:ext cx="1481" cy="0"/>
            </a:xfrm>
            <a:prstGeom prst="line">
              <a:avLst/>
            </a:prstGeom>
            <a:ln>
              <a:solidFill>
                <a:srgbClr val="70AD47"/>
              </a:solidFill>
              <a:prstDash val="dash"/>
              <a:headEnd type="oval"/>
              <a:tailEnd type="oval"/>
            </a:ln>
          </p:spPr>
          <p:style>
            <a:lnRef idx="1">
              <a:srgbClr val="70AD47"/>
            </a:lnRef>
            <a:fillRef idx="0">
              <a:srgbClr val="70AD47"/>
            </a:fillRef>
            <a:effectRef idx="0">
              <a:srgbClr val="70AD47"/>
            </a:effectRef>
            <a:fontRef idx="minor">
              <a:srgbClr val="000000"/>
            </a:fontRef>
          </p:style>
        </p:cxnSp>
      </p:grpSp>
      <p:grpSp>
        <p:nvGrpSpPr>
          <p:cNvPr id="80" name="组合 79"/>
          <p:cNvGrpSpPr/>
          <p:nvPr/>
        </p:nvGrpSpPr>
        <p:grpSpPr>
          <a:xfrm>
            <a:off x="342900" y="2499360"/>
            <a:ext cx="5532755" cy="3578225"/>
            <a:chOff x="8651" y="2828"/>
            <a:chExt cx="8713" cy="5635"/>
          </a:xfrm>
        </p:grpSpPr>
        <p:sp>
          <p:nvSpPr>
            <p:cNvPr id="72" name="íS1iḋe"/>
            <p:cNvSpPr txBox="1"/>
            <p:nvPr/>
          </p:nvSpPr>
          <p:spPr bwMode="auto">
            <a:xfrm>
              <a:off x="12563" y="2872"/>
              <a:ext cx="4462" cy="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a吃鸡专用体 (非商业使用)" panose="02010600010101010101" charset="-122"/>
                <a:ea typeface="Aa吃鸡专用体 (非商业使用)" panose="02010600010101010101" charset="-122"/>
                <a:cs typeface="+mn-ea"/>
                <a:sym typeface="+mn-lt"/>
              </a:endParaRPr>
            </a:p>
          </p:txBody>
        </p:sp>
        <p:sp>
          <p:nvSpPr>
            <p:cNvPr id="73" name="Oval 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2270" y="2828"/>
              <a:ext cx="5095" cy="5124"/>
            </a:xfrm>
            <a:prstGeom prst="ellipse">
              <a:avLst/>
            </a:prstGeom>
            <a:noFill/>
            <a:ln w="53975" cmpd="dbl">
              <a:solidFill>
                <a:srgbClr val="029676"/>
              </a:solidFill>
              <a:bevel/>
            </a:ln>
          </p:spPr>
          <p:txBody>
            <a:bodyPr anchor="ctr">
              <a:normAutofit/>
            </a:bodyPr>
            <a:p>
              <a:pPr algn="ctr"/>
              <a:endParaRPr lang="zh-CN" altLang="zh-CN" sz="8800">
                <a:solidFill>
                  <a:sysClr val="window" lastClr="FFFFFF"/>
                </a:solidFill>
                <a:sym typeface="Arial" panose="020B0604020202020204" pitchFamily="34" charset="0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 flipH="1">
              <a:off x="11639" y="2918"/>
              <a:ext cx="2240" cy="5359"/>
              <a:chOff x="9122" y="3150"/>
              <a:chExt cx="2240" cy="5359"/>
            </a:xfrm>
          </p:grpSpPr>
          <p:sp>
            <p:nvSpPr>
              <p:cNvPr id="77" name="Oval 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62" y="4979"/>
                <a:ext cx="1601" cy="1608"/>
              </a:xfrm>
              <a:prstGeom prst="ellipse">
                <a:avLst/>
              </a:prstGeom>
              <a:solidFill>
                <a:srgbClr val="DC9F0C"/>
              </a:solidFill>
              <a:ln w="28575">
                <a:noFill/>
                <a:bevel/>
              </a:ln>
            </p:spPr>
            <p:txBody>
              <a:bodyPr anchor="ctr">
                <a:normAutofit fontScale="45000" lnSpcReduction="20000"/>
              </a:bodyPr>
              <a:p>
                <a:pPr algn="ctr"/>
                <a:endParaRPr lang="zh-CN" altLang="zh-CN" sz="8800">
                  <a:solidFill>
                    <a:sysClr val="window" lastClr="FFFFFF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79" name="Oval 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172" y="6899"/>
                <a:ext cx="1601" cy="1611"/>
              </a:xfrm>
              <a:prstGeom prst="ellipse">
                <a:avLst/>
              </a:prstGeom>
              <a:solidFill>
                <a:srgbClr val="8AB833"/>
              </a:solidFill>
              <a:ln w="28575">
                <a:noFill/>
                <a:bevel/>
              </a:ln>
            </p:spPr>
            <p:txBody>
              <a:bodyPr anchor="ctr">
                <a:normAutofit fontScale="45000" lnSpcReduction="20000"/>
              </a:bodyPr>
              <a:p>
                <a:pPr algn="ctr"/>
                <a:endParaRPr lang="zh-CN" altLang="zh-CN" sz="8800">
                  <a:solidFill>
                    <a:sysClr val="window" lastClr="FFFFFF"/>
                  </a:solidFill>
                  <a:sym typeface="Arial" panose="020B0604020202020204" pitchFamily="34" charset="0"/>
                </a:endParaRPr>
              </a:p>
            </p:txBody>
          </p:sp>
          <p:grpSp>
            <p:nvGrpSpPr>
              <p:cNvPr id="81" name="Group 39"/>
              <p:cNvGrpSpPr/>
              <p:nvPr>
                <p:custDataLst>
                  <p:tags r:id="rId24"/>
                </p:custDataLst>
              </p:nvPr>
            </p:nvGrpSpPr>
            <p:grpSpPr bwMode="auto">
              <a:xfrm>
                <a:off x="10222" y="5313"/>
                <a:ext cx="680" cy="854"/>
                <a:chOff x="0" y="0"/>
                <a:chExt cx="324452" cy="406813"/>
              </a:xfrm>
            </p:grpSpPr>
            <p:sp>
              <p:nvSpPr>
                <p:cNvPr id="82" name="Freeform 80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0" y="169713"/>
                  <a:ext cx="324452" cy="134772"/>
                </a:xfrm>
                <a:custGeom>
                  <a:avLst/>
                  <a:gdLst>
                    <a:gd name="T0" fmla="*/ 162226 w 98"/>
                    <a:gd name="T1" fmla="*/ 53909 h 40"/>
                    <a:gd name="T2" fmla="*/ 6621 w 98"/>
                    <a:gd name="T3" fmla="*/ 0 h 40"/>
                    <a:gd name="T4" fmla="*/ 0 w 98"/>
                    <a:gd name="T5" fmla="*/ 16847 h 40"/>
                    <a:gd name="T6" fmla="*/ 0 w 98"/>
                    <a:gd name="T7" fmla="*/ 67386 h 40"/>
                    <a:gd name="T8" fmla="*/ 162226 w 98"/>
                    <a:gd name="T9" fmla="*/ 134772 h 40"/>
                    <a:gd name="T10" fmla="*/ 324452 w 98"/>
                    <a:gd name="T11" fmla="*/ 67386 h 40"/>
                    <a:gd name="T12" fmla="*/ 324452 w 98"/>
                    <a:gd name="T13" fmla="*/ 16847 h 40"/>
                    <a:gd name="T14" fmla="*/ 317831 w 98"/>
                    <a:gd name="T15" fmla="*/ 0 h 40"/>
                    <a:gd name="T16" fmla="*/ 162226 w 98"/>
                    <a:gd name="T17" fmla="*/ 53909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40"/>
                    <a:gd name="T29" fmla="*/ 98 w 98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40">
                      <a:moveTo>
                        <a:pt x="49" y="16"/>
                      </a:moveTo>
                      <a:cubicBezTo>
                        <a:pt x="26" y="16"/>
                        <a:pt x="7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ubicBezTo>
                        <a:pt x="91" y="9"/>
                        <a:pt x="72" y="16"/>
                        <a:pt x="49" y="16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mpd="sng">
                  <a:noFill/>
                  <a:bevel/>
                </a:ln>
              </p:spPr>
              <p:txBody>
                <a:bodyPr>
                  <a:normAutofit fontScale="30000" lnSpcReduction="20000"/>
                </a:bodyPr>
                <a:p>
                  <a:endParaRPr lang="zh-CN" altLang="en-US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3" name="Freeform 81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0" y="274536"/>
                  <a:ext cx="324452" cy="132277"/>
                </a:xfrm>
                <a:custGeom>
                  <a:avLst/>
                  <a:gdLst>
                    <a:gd name="T0" fmla="*/ 162226 w 98"/>
                    <a:gd name="T1" fmla="*/ 49604 h 40"/>
                    <a:gd name="T2" fmla="*/ 6621 w 98"/>
                    <a:gd name="T3" fmla="*/ 0 h 40"/>
                    <a:gd name="T4" fmla="*/ 0 w 98"/>
                    <a:gd name="T5" fmla="*/ 13228 h 40"/>
                    <a:gd name="T6" fmla="*/ 0 w 98"/>
                    <a:gd name="T7" fmla="*/ 62832 h 40"/>
                    <a:gd name="T8" fmla="*/ 162226 w 98"/>
                    <a:gd name="T9" fmla="*/ 132277 h 40"/>
                    <a:gd name="T10" fmla="*/ 324452 w 98"/>
                    <a:gd name="T11" fmla="*/ 62832 h 40"/>
                    <a:gd name="T12" fmla="*/ 324452 w 98"/>
                    <a:gd name="T13" fmla="*/ 13228 h 40"/>
                    <a:gd name="T14" fmla="*/ 317831 w 98"/>
                    <a:gd name="T15" fmla="*/ 0 h 40"/>
                    <a:gd name="T16" fmla="*/ 162226 w 98"/>
                    <a:gd name="T17" fmla="*/ 49604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40"/>
                    <a:gd name="T29" fmla="*/ 98 w 98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40">
                      <a:moveTo>
                        <a:pt x="49" y="15"/>
                      </a:moveTo>
                      <a:cubicBezTo>
                        <a:pt x="26" y="15"/>
                        <a:pt x="7" y="9"/>
                        <a:pt x="2" y="0"/>
                      </a:cubicBezTo>
                      <a:cubicBezTo>
                        <a:pt x="1" y="1"/>
                        <a:pt x="0" y="3"/>
                        <a:pt x="0" y="4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19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8" y="3"/>
                        <a:pt x="97" y="1"/>
                        <a:pt x="96" y="0"/>
                      </a:cubicBezTo>
                      <a:cubicBezTo>
                        <a:pt x="91" y="9"/>
                        <a:pt x="72" y="15"/>
                        <a:pt x="49" y="15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mpd="sng">
                  <a:noFill/>
                  <a:bevel/>
                </a:ln>
              </p:spPr>
              <p:txBody>
                <a:bodyPr>
                  <a:normAutofit fontScale="25000" lnSpcReduction="20000"/>
                </a:bodyPr>
                <a:p>
                  <a:endParaRPr lang="zh-CN" altLang="en-US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4" name="Freeform 82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0" y="69882"/>
                  <a:ext cx="324452" cy="137269"/>
                </a:xfrm>
                <a:custGeom>
                  <a:avLst/>
                  <a:gdLst>
                    <a:gd name="T0" fmla="*/ 317831 w 98"/>
                    <a:gd name="T1" fmla="*/ 0 h 41"/>
                    <a:gd name="T2" fmla="*/ 162226 w 98"/>
                    <a:gd name="T3" fmla="*/ 50220 h 41"/>
                    <a:gd name="T4" fmla="*/ 6621 w 98"/>
                    <a:gd name="T5" fmla="*/ 0 h 41"/>
                    <a:gd name="T6" fmla="*/ 0 w 98"/>
                    <a:gd name="T7" fmla="*/ 16740 h 41"/>
                    <a:gd name="T8" fmla="*/ 0 w 98"/>
                    <a:gd name="T9" fmla="*/ 66960 h 41"/>
                    <a:gd name="T10" fmla="*/ 162226 w 98"/>
                    <a:gd name="T11" fmla="*/ 137269 h 41"/>
                    <a:gd name="T12" fmla="*/ 324452 w 98"/>
                    <a:gd name="T13" fmla="*/ 66960 h 41"/>
                    <a:gd name="T14" fmla="*/ 324452 w 98"/>
                    <a:gd name="T15" fmla="*/ 16740 h 41"/>
                    <a:gd name="T16" fmla="*/ 317831 w 98"/>
                    <a:gd name="T17" fmla="*/ 0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41"/>
                    <a:gd name="T29" fmla="*/ 98 w 98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41">
                      <a:moveTo>
                        <a:pt x="96" y="0"/>
                      </a:moveTo>
                      <a:cubicBezTo>
                        <a:pt x="95" y="9"/>
                        <a:pt x="75" y="15"/>
                        <a:pt x="49" y="15"/>
                      </a:cubicBezTo>
                      <a:cubicBezTo>
                        <a:pt x="24" y="15"/>
                        <a:pt x="3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1"/>
                        <a:pt x="49" y="41"/>
                      </a:cubicBezTo>
                      <a:cubicBezTo>
                        <a:pt x="76" y="41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mpd="sng">
                  <a:noFill/>
                  <a:bevel/>
                </a:ln>
              </p:spPr>
              <p:txBody>
                <a:bodyPr>
                  <a:normAutofit fontScale="30000" lnSpcReduction="20000"/>
                </a:bodyPr>
                <a:p>
                  <a:endParaRPr lang="zh-CN" altLang="en-US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5" name="Oval 83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4991" y="0"/>
                  <a:ext cx="316965" cy="10731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>
                  <a:noFill/>
                  <a:bevel/>
                </a:ln>
              </p:spPr>
              <p:txBody>
                <a:bodyPr>
                  <a:normAutofit fontScale="25000" lnSpcReduction="20000"/>
                </a:bodyPr>
                <a:p>
                  <a:endParaRPr lang="zh-CN" altLang="zh-CN"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6" name="Freeform 104"/>
              <p:cNvSpPr>
                <a:spLocks noEditPoints="1"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9505" y="7267"/>
                <a:ext cx="837" cy="827"/>
              </a:xfrm>
              <a:custGeom>
                <a:avLst/>
                <a:gdLst>
                  <a:gd name="T0" fmla="*/ 239091 w 120"/>
                  <a:gd name="T1" fmla="*/ 158683 h 118"/>
                  <a:gd name="T2" fmla="*/ 212024 w 120"/>
                  <a:gd name="T3" fmla="*/ 40804 h 118"/>
                  <a:gd name="T4" fmla="*/ 94734 w 120"/>
                  <a:gd name="T5" fmla="*/ 9068 h 118"/>
                  <a:gd name="T6" fmla="*/ 162401 w 120"/>
                  <a:gd name="T7" fmla="*/ 77075 h 118"/>
                  <a:gd name="T8" fmla="*/ 144357 w 120"/>
                  <a:gd name="T9" fmla="*/ 145082 h 118"/>
                  <a:gd name="T10" fmla="*/ 76690 w 120"/>
                  <a:gd name="T11" fmla="*/ 163217 h 118"/>
                  <a:gd name="T12" fmla="*/ 9022 w 120"/>
                  <a:gd name="T13" fmla="*/ 95210 h 118"/>
                  <a:gd name="T14" fmla="*/ 40600 w 120"/>
                  <a:gd name="T15" fmla="*/ 213088 h 118"/>
                  <a:gd name="T16" fmla="*/ 162401 w 120"/>
                  <a:gd name="T17" fmla="*/ 240291 h 118"/>
                  <a:gd name="T18" fmla="*/ 162401 w 120"/>
                  <a:gd name="T19" fmla="*/ 240291 h 118"/>
                  <a:gd name="T20" fmla="*/ 442093 w 120"/>
                  <a:gd name="T21" fmla="*/ 521387 h 118"/>
                  <a:gd name="T22" fmla="*/ 482693 w 120"/>
                  <a:gd name="T23" fmla="*/ 534988 h 118"/>
                  <a:gd name="T24" fmla="*/ 518782 w 120"/>
                  <a:gd name="T25" fmla="*/ 521387 h 118"/>
                  <a:gd name="T26" fmla="*/ 518782 w 120"/>
                  <a:gd name="T27" fmla="*/ 439778 h 118"/>
                  <a:gd name="T28" fmla="*/ 239091 w 120"/>
                  <a:gd name="T29" fmla="*/ 158683 h 118"/>
                  <a:gd name="T30" fmla="*/ 487204 w 120"/>
                  <a:gd name="T31" fmla="*/ 512319 h 118"/>
                  <a:gd name="T32" fmla="*/ 464648 w 120"/>
                  <a:gd name="T33" fmla="*/ 489650 h 118"/>
                  <a:gd name="T34" fmla="*/ 487204 w 120"/>
                  <a:gd name="T35" fmla="*/ 466981 h 118"/>
                  <a:gd name="T36" fmla="*/ 509760 w 120"/>
                  <a:gd name="T37" fmla="*/ 489650 h 118"/>
                  <a:gd name="T38" fmla="*/ 487204 w 120"/>
                  <a:gd name="T39" fmla="*/ 512319 h 1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0"/>
                  <a:gd name="T61" fmla="*/ 0 h 118"/>
                  <a:gd name="T62" fmla="*/ 120 w 120"/>
                  <a:gd name="T63" fmla="*/ 118 h 1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0" h="118">
                    <a:moveTo>
                      <a:pt x="53" y="35"/>
                    </a:moveTo>
                    <a:cubicBezTo>
                      <a:pt x="56" y="26"/>
                      <a:pt x="54" y="16"/>
                      <a:pt x="47" y="9"/>
                    </a:cubicBezTo>
                    <a:cubicBezTo>
                      <a:pt x="40" y="2"/>
                      <a:pt x="30" y="0"/>
                      <a:pt x="21" y="2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30"/>
                      <a:pt x="2" y="40"/>
                      <a:pt x="9" y="47"/>
                    </a:cubicBezTo>
                    <a:cubicBezTo>
                      <a:pt x="17" y="54"/>
                      <a:pt x="27" y="56"/>
                      <a:pt x="36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98" y="115"/>
                      <a:pt x="98" y="115"/>
                      <a:pt x="98" y="115"/>
                    </a:cubicBezTo>
                    <a:cubicBezTo>
                      <a:pt x="100" y="117"/>
                      <a:pt x="103" y="118"/>
                      <a:pt x="107" y="118"/>
                    </a:cubicBezTo>
                    <a:cubicBezTo>
                      <a:pt x="110" y="118"/>
                      <a:pt x="113" y="117"/>
                      <a:pt x="115" y="115"/>
                    </a:cubicBezTo>
                    <a:cubicBezTo>
                      <a:pt x="120" y="110"/>
                      <a:pt x="120" y="102"/>
                      <a:pt x="115" y="97"/>
                    </a:cubicBezTo>
                    <a:lnTo>
                      <a:pt x="53" y="35"/>
                    </a:lnTo>
                    <a:close/>
                    <a:moveTo>
                      <a:pt x="108" y="113"/>
                    </a:moveTo>
                    <a:cubicBezTo>
                      <a:pt x="105" y="113"/>
                      <a:pt x="103" y="110"/>
                      <a:pt x="103" y="108"/>
                    </a:cubicBezTo>
                    <a:cubicBezTo>
                      <a:pt x="103" y="105"/>
                      <a:pt x="105" y="103"/>
                      <a:pt x="108" y="103"/>
                    </a:cubicBezTo>
                    <a:cubicBezTo>
                      <a:pt x="110" y="103"/>
                      <a:pt x="113" y="105"/>
                      <a:pt x="113" y="108"/>
                    </a:cubicBezTo>
                    <a:cubicBezTo>
                      <a:pt x="113" y="110"/>
                      <a:pt x="110" y="113"/>
                      <a:pt x="108" y="11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9525" cmpd="sng">
                <a:noFill/>
                <a:bevel/>
              </a:ln>
            </p:spPr>
            <p:txBody>
              <a:bodyPr>
                <a:normAutofit/>
              </a:bodyPr>
              <a:p>
                <a:endParaRPr lang="zh-CN" altLang="en-US">
                  <a:sym typeface="Arial" panose="020B0604020202020204" pitchFamily="34" charset="0"/>
                </a:endParaRPr>
              </a:p>
            </p:txBody>
          </p:sp>
          <p:grpSp>
            <p:nvGrpSpPr>
              <p:cNvPr id="87" name="组合 86"/>
              <p:cNvGrpSpPr/>
              <p:nvPr/>
            </p:nvGrpSpPr>
            <p:grpSpPr>
              <a:xfrm>
                <a:off x="9122" y="3150"/>
                <a:ext cx="1600" cy="1608"/>
                <a:chOff x="9122" y="3150"/>
                <a:chExt cx="1600" cy="1608"/>
              </a:xfrm>
            </p:grpSpPr>
            <p:sp>
              <p:nvSpPr>
                <p:cNvPr id="88" name="Oval 6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9122" y="3150"/>
                  <a:ext cx="1601" cy="1608"/>
                </a:xfrm>
                <a:prstGeom prst="ellipse">
                  <a:avLst/>
                </a:prstGeom>
                <a:solidFill>
                  <a:srgbClr val="549E39"/>
                </a:solidFill>
                <a:ln w="28575">
                  <a:noFill/>
                  <a:bevel/>
                </a:ln>
              </p:spPr>
              <p:txBody>
                <a:bodyPr anchor="ctr">
                  <a:normAutofit fontScale="45000" lnSpcReduction="20000"/>
                </a:bodyPr>
                <a:p>
                  <a:pPr algn="ctr"/>
                  <a:endParaRPr lang="zh-CN" altLang="zh-CN" sz="8800">
                    <a:solidFill>
                      <a:sysClr val="window" lastClr="FFFFFF"/>
                    </a:solidFill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89" name="Group 46"/>
                <p:cNvGrpSpPr/>
                <p:nvPr>
                  <p:custDataLst>
                    <p:tags r:id="rId31"/>
                  </p:custDataLst>
                </p:nvPr>
              </p:nvGrpSpPr>
              <p:grpSpPr bwMode="auto">
                <a:xfrm>
                  <a:off x="9485" y="3407"/>
                  <a:ext cx="857" cy="975"/>
                  <a:chOff x="0" y="0"/>
                  <a:chExt cx="361887" cy="411804"/>
                </a:xfrm>
              </p:grpSpPr>
              <p:sp>
                <p:nvSpPr>
                  <p:cNvPr id="90" name="Freeform 68"/>
                  <p:cNvSpPr>
                    <a:spLocks noEditPoints="1" noChangeArrowheads="1"/>
                  </p:cNvSpPr>
                  <p:nvPr>
                    <p:custDataLst>
                      <p:tags r:id="rId32"/>
                    </p:custDataLst>
                  </p:nvPr>
                </p:nvSpPr>
                <p:spPr bwMode="auto">
                  <a:xfrm>
                    <a:off x="0" y="0"/>
                    <a:ext cx="164722" cy="299494"/>
                  </a:xfrm>
                  <a:custGeom>
                    <a:avLst/>
                    <a:gdLst>
                      <a:gd name="T0" fmla="*/ 164722 w 50"/>
                      <a:gd name="T1" fmla="*/ 276200 h 90"/>
                      <a:gd name="T2" fmla="*/ 164722 w 50"/>
                      <a:gd name="T3" fmla="*/ 23294 h 90"/>
                      <a:gd name="T4" fmla="*/ 144955 w 50"/>
                      <a:gd name="T5" fmla="*/ 0 h 90"/>
                      <a:gd name="T6" fmla="*/ 19767 w 50"/>
                      <a:gd name="T7" fmla="*/ 0 h 90"/>
                      <a:gd name="T8" fmla="*/ 0 w 50"/>
                      <a:gd name="T9" fmla="*/ 23294 h 90"/>
                      <a:gd name="T10" fmla="*/ 0 w 50"/>
                      <a:gd name="T11" fmla="*/ 276200 h 90"/>
                      <a:gd name="T12" fmla="*/ 19767 w 50"/>
                      <a:gd name="T13" fmla="*/ 299494 h 90"/>
                      <a:gd name="T14" fmla="*/ 144955 w 50"/>
                      <a:gd name="T15" fmla="*/ 299494 h 90"/>
                      <a:gd name="T16" fmla="*/ 164722 w 50"/>
                      <a:gd name="T17" fmla="*/ 276200 h 90"/>
                      <a:gd name="T18" fmla="*/ 128483 w 50"/>
                      <a:gd name="T19" fmla="*/ 16639 h 90"/>
                      <a:gd name="T20" fmla="*/ 135072 w 50"/>
                      <a:gd name="T21" fmla="*/ 19966 h 90"/>
                      <a:gd name="T22" fmla="*/ 128483 w 50"/>
                      <a:gd name="T23" fmla="*/ 26622 h 90"/>
                      <a:gd name="T24" fmla="*/ 125189 w 50"/>
                      <a:gd name="T25" fmla="*/ 19966 h 90"/>
                      <a:gd name="T26" fmla="*/ 128483 w 50"/>
                      <a:gd name="T27" fmla="*/ 16639 h 90"/>
                      <a:gd name="T28" fmla="*/ 52711 w 50"/>
                      <a:gd name="T29" fmla="*/ 16639 h 90"/>
                      <a:gd name="T30" fmla="*/ 112011 w 50"/>
                      <a:gd name="T31" fmla="*/ 16639 h 90"/>
                      <a:gd name="T32" fmla="*/ 112011 w 50"/>
                      <a:gd name="T33" fmla="*/ 23294 h 90"/>
                      <a:gd name="T34" fmla="*/ 52711 w 50"/>
                      <a:gd name="T35" fmla="*/ 23294 h 90"/>
                      <a:gd name="T36" fmla="*/ 52711 w 50"/>
                      <a:gd name="T37" fmla="*/ 16639 h 90"/>
                      <a:gd name="T38" fmla="*/ 16472 w 50"/>
                      <a:gd name="T39" fmla="*/ 229612 h 90"/>
                      <a:gd name="T40" fmla="*/ 16472 w 50"/>
                      <a:gd name="T41" fmla="*/ 36605 h 90"/>
                      <a:gd name="T42" fmla="*/ 148250 w 50"/>
                      <a:gd name="T43" fmla="*/ 36605 h 90"/>
                      <a:gd name="T44" fmla="*/ 148250 w 50"/>
                      <a:gd name="T45" fmla="*/ 229612 h 90"/>
                      <a:gd name="T46" fmla="*/ 16472 w 50"/>
                      <a:gd name="T47" fmla="*/ 229612 h 90"/>
                      <a:gd name="T48" fmla="*/ 82361 w 50"/>
                      <a:gd name="T49" fmla="*/ 276200 h 90"/>
                      <a:gd name="T50" fmla="*/ 69183 w 50"/>
                      <a:gd name="T51" fmla="*/ 262889 h 90"/>
                      <a:gd name="T52" fmla="*/ 82361 w 50"/>
                      <a:gd name="T53" fmla="*/ 249578 h 90"/>
                      <a:gd name="T54" fmla="*/ 95539 w 50"/>
                      <a:gd name="T55" fmla="*/ 262889 h 90"/>
                      <a:gd name="T56" fmla="*/ 82361 w 50"/>
                      <a:gd name="T57" fmla="*/ 276200 h 9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"/>
                      <a:gd name="T88" fmla="*/ 0 h 90"/>
                      <a:gd name="T89" fmla="*/ 50 w 50"/>
                      <a:gd name="T90" fmla="*/ 90 h 90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" h="90">
                        <a:moveTo>
                          <a:pt x="50" y="83"/>
                        </a:moveTo>
                        <a:cubicBezTo>
                          <a:pt x="50" y="7"/>
                          <a:pt x="50" y="7"/>
                          <a:pt x="50" y="7"/>
                        </a:cubicBezTo>
                        <a:cubicBezTo>
                          <a:pt x="50" y="3"/>
                          <a:pt x="47" y="0"/>
                          <a:pt x="44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3" y="0"/>
                          <a:pt x="0" y="3"/>
                          <a:pt x="0" y="7"/>
                        </a:cubicBezTo>
                        <a:cubicBezTo>
                          <a:pt x="0" y="83"/>
                          <a:pt x="0" y="83"/>
                          <a:pt x="0" y="83"/>
                        </a:cubicBezTo>
                        <a:cubicBezTo>
                          <a:pt x="0" y="87"/>
                          <a:pt x="3" y="90"/>
                          <a:pt x="6" y="90"/>
                        </a:cubicBezTo>
                        <a:cubicBezTo>
                          <a:pt x="44" y="90"/>
                          <a:pt x="44" y="90"/>
                          <a:pt x="44" y="90"/>
                        </a:cubicBezTo>
                        <a:cubicBezTo>
                          <a:pt x="47" y="90"/>
                          <a:pt x="50" y="87"/>
                          <a:pt x="50" y="83"/>
                        </a:cubicBezTo>
                        <a:close/>
                        <a:moveTo>
                          <a:pt x="39" y="5"/>
                        </a:moveTo>
                        <a:cubicBezTo>
                          <a:pt x="40" y="5"/>
                          <a:pt x="41" y="5"/>
                          <a:pt x="41" y="6"/>
                        </a:cubicBezTo>
                        <a:cubicBezTo>
                          <a:pt x="41" y="7"/>
                          <a:pt x="40" y="8"/>
                          <a:pt x="39" y="8"/>
                        </a:cubicBezTo>
                        <a:cubicBezTo>
                          <a:pt x="38" y="8"/>
                          <a:pt x="38" y="7"/>
                          <a:pt x="38" y="6"/>
                        </a:cubicBezTo>
                        <a:cubicBezTo>
                          <a:pt x="38" y="5"/>
                          <a:pt x="38" y="5"/>
                          <a:pt x="39" y="5"/>
                        </a:cubicBezTo>
                        <a:close/>
                        <a:moveTo>
                          <a:pt x="16" y="5"/>
                        </a:moveTo>
                        <a:cubicBezTo>
                          <a:pt x="34" y="5"/>
                          <a:pt x="34" y="5"/>
                          <a:pt x="34" y="5"/>
                        </a:cubicBezTo>
                        <a:cubicBezTo>
                          <a:pt x="34" y="7"/>
                          <a:pt x="34" y="7"/>
                          <a:pt x="34" y="7"/>
                        </a:cubicBezTo>
                        <a:cubicBezTo>
                          <a:pt x="16" y="7"/>
                          <a:pt x="16" y="7"/>
                          <a:pt x="16" y="7"/>
                        </a:cubicBezTo>
                        <a:lnTo>
                          <a:pt x="16" y="5"/>
                        </a:lnTo>
                        <a:close/>
                        <a:moveTo>
                          <a:pt x="5" y="69"/>
                        </a:moveTo>
                        <a:cubicBezTo>
                          <a:pt x="5" y="11"/>
                          <a:pt x="5" y="11"/>
                          <a:pt x="5" y="11"/>
                        </a:cubicBezTo>
                        <a:cubicBezTo>
                          <a:pt x="45" y="11"/>
                          <a:pt x="45" y="11"/>
                          <a:pt x="45" y="11"/>
                        </a:cubicBezTo>
                        <a:cubicBezTo>
                          <a:pt x="45" y="69"/>
                          <a:pt x="45" y="69"/>
                          <a:pt x="45" y="69"/>
                        </a:cubicBezTo>
                        <a:lnTo>
                          <a:pt x="5" y="69"/>
                        </a:lnTo>
                        <a:close/>
                        <a:moveTo>
                          <a:pt x="25" y="83"/>
                        </a:moveTo>
                        <a:cubicBezTo>
                          <a:pt x="23" y="83"/>
                          <a:pt x="21" y="81"/>
                          <a:pt x="21" y="79"/>
                        </a:cubicBezTo>
                        <a:cubicBezTo>
                          <a:pt x="21" y="77"/>
                          <a:pt x="23" y="75"/>
                          <a:pt x="25" y="75"/>
                        </a:cubicBezTo>
                        <a:cubicBezTo>
                          <a:pt x="27" y="75"/>
                          <a:pt x="29" y="77"/>
                          <a:pt x="29" y="79"/>
                        </a:cubicBezTo>
                        <a:cubicBezTo>
                          <a:pt x="29" y="81"/>
                          <a:pt x="27" y="83"/>
                          <a:pt x="25" y="83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9525" cmpd="sng">
                    <a:noFill/>
                    <a:bevel/>
                  </a:ln>
                </p:spPr>
                <p:txBody>
                  <a:bodyPr>
                    <a:normAutofit/>
                  </a:bodyPr>
                  <a:p>
                    <a:endParaRPr lang="zh-CN" altLang="en-US"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1" name="Freeform 69"/>
                  <p:cNvSpPr>
                    <a:spLocks noEditPoints="1" noChangeArrowheads="1"/>
                  </p:cNvSpPr>
                  <p:nvPr>
                    <p:custDataLst>
                      <p:tags r:id="rId33"/>
                    </p:custDataLst>
                  </p:nvPr>
                </p:nvSpPr>
                <p:spPr bwMode="auto">
                  <a:xfrm>
                    <a:off x="192174" y="112310"/>
                    <a:ext cx="169713" cy="299494"/>
                  </a:xfrm>
                  <a:custGeom>
                    <a:avLst/>
                    <a:gdLst>
                      <a:gd name="T0" fmla="*/ 146419 w 51"/>
                      <a:gd name="T1" fmla="*/ 0 h 90"/>
                      <a:gd name="T2" fmla="*/ 23294 w 51"/>
                      <a:gd name="T3" fmla="*/ 0 h 90"/>
                      <a:gd name="T4" fmla="*/ 0 w 51"/>
                      <a:gd name="T5" fmla="*/ 23294 h 90"/>
                      <a:gd name="T6" fmla="*/ 0 w 51"/>
                      <a:gd name="T7" fmla="*/ 276200 h 90"/>
                      <a:gd name="T8" fmla="*/ 23294 w 51"/>
                      <a:gd name="T9" fmla="*/ 299494 h 90"/>
                      <a:gd name="T10" fmla="*/ 146419 w 51"/>
                      <a:gd name="T11" fmla="*/ 299494 h 90"/>
                      <a:gd name="T12" fmla="*/ 169713 w 51"/>
                      <a:gd name="T13" fmla="*/ 276200 h 90"/>
                      <a:gd name="T14" fmla="*/ 169713 w 51"/>
                      <a:gd name="T15" fmla="*/ 23294 h 90"/>
                      <a:gd name="T16" fmla="*/ 146419 w 51"/>
                      <a:gd name="T17" fmla="*/ 0 h 90"/>
                      <a:gd name="T18" fmla="*/ 133108 w 51"/>
                      <a:gd name="T19" fmla="*/ 16639 h 90"/>
                      <a:gd name="T20" fmla="*/ 139764 w 51"/>
                      <a:gd name="T21" fmla="*/ 19966 h 90"/>
                      <a:gd name="T22" fmla="*/ 133108 w 51"/>
                      <a:gd name="T23" fmla="*/ 26622 h 90"/>
                      <a:gd name="T24" fmla="*/ 126453 w 51"/>
                      <a:gd name="T25" fmla="*/ 19966 h 90"/>
                      <a:gd name="T26" fmla="*/ 133108 w 51"/>
                      <a:gd name="T27" fmla="*/ 16639 h 90"/>
                      <a:gd name="T28" fmla="*/ 56571 w 51"/>
                      <a:gd name="T29" fmla="*/ 16639 h 90"/>
                      <a:gd name="T30" fmla="*/ 113142 w 51"/>
                      <a:gd name="T31" fmla="*/ 16639 h 90"/>
                      <a:gd name="T32" fmla="*/ 113142 w 51"/>
                      <a:gd name="T33" fmla="*/ 23294 h 90"/>
                      <a:gd name="T34" fmla="*/ 56571 w 51"/>
                      <a:gd name="T35" fmla="*/ 23294 h 90"/>
                      <a:gd name="T36" fmla="*/ 56571 w 51"/>
                      <a:gd name="T37" fmla="*/ 16639 h 90"/>
                      <a:gd name="T38" fmla="*/ 86520 w 51"/>
                      <a:gd name="T39" fmla="*/ 276200 h 90"/>
                      <a:gd name="T40" fmla="*/ 69882 w 51"/>
                      <a:gd name="T41" fmla="*/ 262889 h 90"/>
                      <a:gd name="T42" fmla="*/ 86520 w 51"/>
                      <a:gd name="T43" fmla="*/ 249578 h 90"/>
                      <a:gd name="T44" fmla="*/ 99831 w 51"/>
                      <a:gd name="T45" fmla="*/ 262889 h 90"/>
                      <a:gd name="T46" fmla="*/ 86520 w 51"/>
                      <a:gd name="T47" fmla="*/ 276200 h 90"/>
                      <a:gd name="T48" fmla="*/ 153074 w 51"/>
                      <a:gd name="T49" fmla="*/ 229612 h 90"/>
                      <a:gd name="T50" fmla="*/ 16639 w 51"/>
                      <a:gd name="T51" fmla="*/ 229612 h 90"/>
                      <a:gd name="T52" fmla="*/ 16639 w 51"/>
                      <a:gd name="T53" fmla="*/ 36605 h 90"/>
                      <a:gd name="T54" fmla="*/ 153074 w 51"/>
                      <a:gd name="T55" fmla="*/ 36605 h 90"/>
                      <a:gd name="T56" fmla="*/ 153074 w 51"/>
                      <a:gd name="T57" fmla="*/ 229612 h 9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1"/>
                      <a:gd name="T88" fmla="*/ 0 h 90"/>
                      <a:gd name="T89" fmla="*/ 51 w 51"/>
                      <a:gd name="T90" fmla="*/ 90 h 90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1" h="90">
                        <a:moveTo>
                          <a:pt x="44" y="0"/>
                        </a:move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3" y="0"/>
                          <a:pt x="0" y="3"/>
                          <a:pt x="0" y="7"/>
                        </a:cubicBezTo>
                        <a:cubicBezTo>
                          <a:pt x="0" y="83"/>
                          <a:pt x="0" y="83"/>
                          <a:pt x="0" y="83"/>
                        </a:cubicBezTo>
                        <a:cubicBezTo>
                          <a:pt x="0" y="87"/>
                          <a:pt x="3" y="90"/>
                          <a:pt x="7" y="90"/>
                        </a:cubicBezTo>
                        <a:cubicBezTo>
                          <a:pt x="44" y="90"/>
                          <a:pt x="44" y="90"/>
                          <a:pt x="44" y="90"/>
                        </a:cubicBezTo>
                        <a:cubicBezTo>
                          <a:pt x="48" y="90"/>
                          <a:pt x="51" y="87"/>
                          <a:pt x="51" y="83"/>
                        </a:cubicBezTo>
                        <a:cubicBezTo>
                          <a:pt x="51" y="7"/>
                          <a:pt x="51" y="7"/>
                          <a:pt x="51" y="7"/>
                        </a:cubicBezTo>
                        <a:cubicBezTo>
                          <a:pt x="51" y="3"/>
                          <a:pt x="48" y="0"/>
                          <a:pt x="44" y="0"/>
                        </a:cubicBezTo>
                        <a:close/>
                        <a:moveTo>
                          <a:pt x="40" y="5"/>
                        </a:moveTo>
                        <a:cubicBezTo>
                          <a:pt x="41" y="5"/>
                          <a:pt x="42" y="5"/>
                          <a:pt x="42" y="6"/>
                        </a:cubicBezTo>
                        <a:cubicBezTo>
                          <a:pt x="42" y="7"/>
                          <a:pt x="41" y="8"/>
                          <a:pt x="40" y="8"/>
                        </a:cubicBezTo>
                        <a:cubicBezTo>
                          <a:pt x="39" y="8"/>
                          <a:pt x="38" y="7"/>
                          <a:pt x="38" y="6"/>
                        </a:cubicBezTo>
                        <a:cubicBezTo>
                          <a:pt x="38" y="5"/>
                          <a:pt x="39" y="5"/>
                          <a:pt x="40" y="5"/>
                        </a:cubicBezTo>
                        <a:close/>
                        <a:moveTo>
                          <a:pt x="17" y="5"/>
                        </a:moveTo>
                        <a:cubicBezTo>
                          <a:pt x="34" y="5"/>
                          <a:pt x="34" y="5"/>
                          <a:pt x="34" y="5"/>
                        </a:cubicBezTo>
                        <a:cubicBezTo>
                          <a:pt x="34" y="7"/>
                          <a:pt x="34" y="7"/>
                          <a:pt x="34" y="7"/>
                        </a:cubicBezTo>
                        <a:cubicBezTo>
                          <a:pt x="17" y="7"/>
                          <a:pt x="17" y="7"/>
                          <a:pt x="17" y="7"/>
                        </a:cubicBezTo>
                        <a:lnTo>
                          <a:pt x="17" y="5"/>
                        </a:lnTo>
                        <a:close/>
                        <a:moveTo>
                          <a:pt x="26" y="83"/>
                        </a:moveTo>
                        <a:cubicBezTo>
                          <a:pt x="23" y="83"/>
                          <a:pt x="21" y="81"/>
                          <a:pt x="21" y="79"/>
                        </a:cubicBezTo>
                        <a:cubicBezTo>
                          <a:pt x="21" y="77"/>
                          <a:pt x="23" y="75"/>
                          <a:pt x="26" y="75"/>
                        </a:cubicBezTo>
                        <a:cubicBezTo>
                          <a:pt x="28" y="75"/>
                          <a:pt x="30" y="77"/>
                          <a:pt x="30" y="79"/>
                        </a:cubicBezTo>
                        <a:cubicBezTo>
                          <a:pt x="30" y="81"/>
                          <a:pt x="28" y="83"/>
                          <a:pt x="26" y="83"/>
                        </a:cubicBezTo>
                        <a:close/>
                        <a:moveTo>
                          <a:pt x="46" y="69"/>
                        </a:moveTo>
                        <a:cubicBezTo>
                          <a:pt x="5" y="69"/>
                          <a:pt x="5" y="69"/>
                          <a:pt x="5" y="69"/>
                        </a:cubicBezTo>
                        <a:cubicBezTo>
                          <a:pt x="5" y="11"/>
                          <a:pt x="5" y="11"/>
                          <a:pt x="5" y="11"/>
                        </a:cubicBezTo>
                        <a:cubicBezTo>
                          <a:pt x="46" y="11"/>
                          <a:pt x="46" y="11"/>
                          <a:pt x="46" y="11"/>
                        </a:cubicBezTo>
                        <a:lnTo>
                          <a:pt x="46" y="69"/>
                        </a:ln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9525" cmpd="sng">
                    <a:noFill/>
                    <a:bevel/>
                  </a:ln>
                </p:spPr>
                <p:txBody>
                  <a:bodyPr>
                    <a:normAutofit/>
                  </a:bodyPr>
                  <a:p>
                    <a:endParaRPr lang="zh-CN" altLang="en-US"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2" name="Freeform 70"/>
                  <p:cNvSpPr>
                    <a:spLocks noChangeArrowheads="1"/>
                  </p:cNvSpPr>
                  <p:nvPr>
                    <p:custDataLst>
                      <p:tags r:id="rId34"/>
                    </p:custDataLst>
                  </p:nvPr>
                </p:nvSpPr>
                <p:spPr bwMode="auto">
                  <a:xfrm>
                    <a:off x="179696" y="17470"/>
                    <a:ext cx="99831" cy="82362"/>
                  </a:xfrm>
                  <a:custGeom>
                    <a:avLst/>
                    <a:gdLst>
                      <a:gd name="T0" fmla="*/ 79865 w 40"/>
                      <a:gd name="T1" fmla="*/ 82362 h 33"/>
                      <a:gd name="T2" fmla="*/ 99831 w 40"/>
                      <a:gd name="T3" fmla="*/ 82362 h 33"/>
                      <a:gd name="T4" fmla="*/ 99831 w 40"/>
                      <a:gd name="T5" fmla="*/ 19967 h 33"/>
                      <a:gd name="T6" fmla="*/ 99831 w 40"/>
                      <a:gd name="T7" fmla="*/ 0 h 33"/>
                      <a:gd name="T8" fmla="*/ 79865 w 40"/>
                      <a:gd name="T9" fmla="*/ 0 h 33"/>
                      <a:gd name="T10" fmla="*/ 0 w 40"/>
                      <a:gd name="T11" fmla="*/ 0 h 33"/>
                      <a:gd name="T12" fmla="*/ 0 w 40"/>
                      <a:gd name="T13" fmla="*/ 19967 h 33"/>
                      <a:gd name="T14" fmla="*/ 79865 w 40"/>
                      <a:gd name="T15" fmla="*/ 19967 h 33"/>
                      <a:gd name="T16" fmla="*/ 79865 w 40"/>
                      <a:gd name="T17" fmla="*/ 82362 h 3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0"/>
                      <a:gd name="T28" fmla="*/ 0 h 33"/>
                      <a:gd name="T29" fmla="*/ 40 w 40"/>
                      <a:gd name="T30" fmla="*/ 33 h 3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0" h="33">
                        <a:moveTo>
                          <a:pt x="32" y="33"/>
                        </a:moveTo>
                        <a:lnTo>
                          <a:pt x="40" y="33"/>
                        </a:lnTo>
                        <a:lnTo>
                          <a:pt x="40" y="8"/>
                        </a:lnTo>
                        <a:lnTo>
                          <a:pt x="40" y="0"/>
                        </a:lnTo>
                        <a:lnTo>
                          <a:pt x="32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32" y="8"/>
                        </a:lnTo>
                        <a:lnTo>
                          <a:pt x="32" y="33"/>
                        </a:ln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9525" cmpd="sng">
                    <a:noFill/>
                    <a:bevel/>
                  </a:ln>
                </p:spPr>
                <p:txBody>
                  <a:bodyPr>
                    <a:normAutofit fontScale="25000" lnSpcReduction="20000"/>
                  </a:bodyPr>
                  <a:p>
                    <a:endParaRPr lang="zh-CN" altLang="en-US"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3" name="Freeform 71"/>
                  <p:cNvSpPr>
                    <a:spLocks noChangeArrowheads="1"/>
                  </p:cNvSpPr>
                  <p:nvPr>
                    <p:custDataLst>
                      <p:tags r:id="rId35"/>
                    </p:custDataLst>
                  </p:nvPr>
                </p:nvSpPr>
                <p:spPr bwMode="auto">
                  <a:xfrm>
                    <a:off x="89848" y="316964"/>
                    <a:ext cx="82362" cy="82362"/>
                  </a:xfrm>
                  <a:custGeom>
                    <a:avLst/>
                    <a:gdLst>
                      <a:gd name="T0" fmla="*/ 19967 w 33"/>
                      <a:gd name="T1" fmla="*/ 0 h 33"/>
                      <a:gd name="T2" fmla="*/ 0 w 33"/>
                      <a:gd name="T3" fmla="*/ 0 h 33"/>
                      <a:gd name="T4" fmla="*/ 0 w 33"/>
                      <a:gd name="T5" fmla="*/ 62395 h 33"/>
                      <a:gd name="T6" fmla="*/ 0 w 33"/>
                      <a:gd name="T7" fmla="*/ 82362 h 33"/>
                      <a:gd name="T8" fmla="*/ 19967 w 33"/>
                      <a:gd name="T9" fmla="*/ 82362 h 33"/>
                      <a:gd name="T10" fmla="*/ 82362 w 33"/>
                      <a:gd name="T11" fmla="*/ 82362 h 33"/>
                      <a:gd name="T12" fmla="*/ 82362 w 33"/>
                      <a:gd name="T13" fmla="*/ 62395 h 33"/>
                      <a:gd name="T14" fmla="*/ 19967 w 33"/>
                      <a:gd name="T15" fmla="*/ 62395 h 33"/>
                      <a:gd name="T16" fmla="*/ 19967 w 33"/>
                      <a:gd name="T17" fmla="*/ 0 h 3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3"/>
                      <a:gd name="T28" fmla="*/ 0 h 33"/>
                      <a:gd name="T29" fmla="*/ 33 w 33"/>
                      <a:gd name="T30" fmla="*/ 33 h 3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3" h="33">
                        <a:moveTo>
                          <a:pt x="8" y="0"/>
                        </a:moveTo>
                        <a:lnTo>
                          <a:pt x="0" y="0"/>
                        </a:lnTo>
                        <a:lnTo>
                          <a:pt x="0" y="25"/>
                        </a:lnTo>
                        <a:lnTo>
                          <a:pt x="0" y="33"/>
                        </a:lnTo>
                        <a:lnTo>
                          <a:pt x="8" y="33"/>
                        </a:lnTo>
                        <a:lnTo>
                          <a:pt x="33" y="33"/>
                        </a:lnTo>
                        <a:lnTo>
                          <a:pt x="33" y="25"/>
                        </a:lnTo>
                        <a:lnTo>
                          <a:pt x="8" y="25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9525" cmpd="sng">
                    <a:noFill/>
                    <a:bevel/>
                  </a:ln>
                </p:spPr>
                <p:txBody>
                  <a:bodyPr>
                    <a:normAutofit fontScale="25000" lnSpcReduction="20000"/>
                  </a:bodyPr>
                  <a:p>
                    <a:endParaRPr lang="zh-CN" altLang="en-US"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94" name="组合 93"/>
            <p:cNvGrpSpPr/>
            <p:nvPr/>
          </p:nvGrpSpPr>
          <p:grpSpPr>
            <a:xfrm>
              <a:off x="8651" y="3175"/>
              <a:ext cx="3808" cy="5288"/>
              <a:chOff x="12403" y="3311"/>
              <a:chExt cx="3808" cy="5288"/>
            </a:xfrm>
          </p:grpSpPr>
          <p:sp>
            <p:nvSpPr>
              <p:cNvPr id="95" name="矩形 94"/>
              <p:cNvSpPr/>
              <p:nvPr>
                <p:custDataLst>
                  <p:tags r:id="rId36"/>
                </p:custDataLst>
              </p:nvPr>
            </p:nvSpPr>
            <p:spPr>
              <a:xfrm>
                <a:off x="13026" y="3311"/>
                <a:ext cx="2831" cy="1245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p>
                <a:r>
                  <a:rPr lang="en-US" altLang="zh-CN" b="1" dirty="0" smtClean="0">
                    <a:solidFill>
                      <a:schemeClr val="bg1">
                        <a:lumMod val="1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1.</a:t>
                </a:r>
                <a:r>
                  <a:rPr lang="zh-CN" altLang="en-US" b="1" dirty="0" smtClean="0">
                    <a:solidFill>
                      <a:schemeClr val="bg1">
                        <a:lumMod val="1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学前深度分析</a:t>
                </a:r>
                <a:endParaRPr lang="da-DK" altLang="zh-CN">
                  <a:sym typeface="Arial" panose="020B0604020202020204" pitchFamily="34" charset="0"/>
                </a:endParaRPr>
              </a:p>
            </p:txBody>
          </p:sp>
          <p:sp>
            <p:nvSpPr>
              <p:cNvPr id="96" name="矩形 95"/>
              <p:cNvSpPr/>
              <p:nvPr>
                <p:custDataLst>
                  <p:tags r:id="rId37"/>
                </p:custDataLst>
              </p:nvPr>
            </p:nvSpPr>
            <p:spPr>
              <a:xfrm>
                <a:off x="12403" y="5364"/>
                <a:ext cx="3263" cy="1245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p>
                <a:r>
                  <a:rPr lang="en-US" altLang="zh-CN" b="1" dirty="0" smtClean="0">
                    <a:solidFill>
                      <a:schemeClr val="bg1">
                        <a:lumMod val="1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2.</a:t>
                </a:r>
                <a:r>
                  <a:rPr lang="zh-CN" altLang="en-US" b="1" dirty="0" smtClean="0">
                    <a:solidFill>
                      <a:schemeClr val="bg1">
                        <a:lumMod val="1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进阶目标导向</a:t>
                </a:r>
                <a:endParaRPr lang="da-DK" altLang="zh-CN">
                  <a:sym typeface="Arial" panose="020B0604020202020204" pitchFamily="34" charset="0"/>
                </a:endParaRPr>
              </a:p>
            </p:txBody>
          </p:sp>
          <p:sp>
            <p:nvSpPr>
              <p:cNvPr id="97" name="矩形 96"/>
              <p:cNvSpPr/>
              <p:nvPr>
                <p:custDataLst>
                  <p:tags r:id="rId38"/>
                </p:custDataLst>
              </p:nvPr>
            </p:nvSpPr>
            <p:spPr>
              <a:xfrm>
                <a:off x="13026" y="7354"/>
                <a:ext cx="3185" cy="1245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p>
                <a:r>
                  <a:rPr lang="en-US" altLang="zh-CN" b="1" dirty="0" smtClean="0">
                    <a:solidFill>
                      <a:schemeClr val="bg1">
                        <a:lumMod val="1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3.</a:t>
                </a:r>
                <a:r>
                  <a:rPr lang="zh-CN" altLang="zh-CN" b="1" dirty="0" smtClean="0">
                    <a:solidFill>
                      <a:schemeClr val="bg1">
                        <a:lumMod val="1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深度时刻设计</a:t>
                </a:r>
                <a:endParaRPr lang="da-DK" altLang="zh-CN"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03" name="文本框 13"/>
          <p:cNvSpPr txBox="1"/>
          <p:nvPr/>
        </p:nvSpPr>
        <p:spPr>
          <a:xfrm>
            <a:off x="1446530" y="1291590"/>
            <a:ext cx="630364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行动与收获</a:t>
            </a:r>
            <a:r>
              <a:rPr lang="en-US" altLang="zh-CN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en-US" altLang="zh-CN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设计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先行</a:t>
            </a:r>
            <a:r>
              <a:rPr lang="en-US" altLang="zh-CN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，形成实践范式</a:t>
            </a:r>
            <a:endParaRPr lang="en-US" altLang="zh-CN" sz="2400" b="1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280474" y="1187450"/>
            <a:ext cx="1198811" cy="714375"/>
            <a:chOff x="8921" y="3458"/>
            <a:chExt cx="1888" cy="1125"/>
          </a:xfrm>
        </p:grpSpPr>
        <p:sp>
          <p:nvSpPr>
            <p:cNvPr id="104" name="五边形 103"/>
            <p:cNvSpPr/>
            <p:nvPr/>
          </p:nvSpPr>
          <p:spPr>
            <a:xfrm>
              <a:off x="8921" y="3480"/>
              <a:ext cx="1888" cy="1082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cxnSp>
          <p:nvCxnSpPr>
            <p:cNvPr id="105" name="直接连接符 104"/>
            <p:cNvCxnSpPr/>
            <p:nvPr/>
          </p:nvCxnSpPr>
          <p:spPr>
            <a:xfrm>
              <a:off x="9177" y="3639"/>
              <a:ext cx="0" cy="763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  <p:sp>
          <p:nvSpPr>
            <p:cNvPr id="106" name="文本框 9"/>
            <p:cNvSpPr txBox="1"/>
            <p:nvPr/>
          </p:nvSpPr>
          <p:spPr>
            <a:xfrm>
              <a:off x="9519" y="3458"/>
              <a:ext cx="693" cy="112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3</a:t>
              </a:r>
              <a:endParaRPr lang="en-US" altLang="zh-CN" sz="4050" dirty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pic>
        <p:nvPicPr>
          <p:cNvPr id="107" name="图片 106" descr="高考-444455564"/>
          <p:cNvPicPr>
            <a:picLocks noChangeAspect="1"/>
          </p:cNvPicPr>
          <p:nvPr/>
        </p:nvPicPr>
        <p:blipFill>
          <a:blip r:embed="rId39"/>
          <a:srcRect l="48466"/>
          <a:stretch>
            <a:fillRect/>
          </a:stretch>
        </p:blipFill>
        <p:spPr>
          <a:xfrm>
            <a:off x="10210165" y="4954905"/>
            <a:ext cx="1962150" cy="1903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弧形 64"/>
          <p:cNvSpPr/>
          <p:nvPr>
            <p:custDataLst>
              <p:tags r:id="rId1"/>
            </p:custDataLst>
          </p:nvPr>
        </p:nvSpPr>
        <p:spPr>
          <a:xfrm>
            <a:off x="8030845" y="3966845"/>
            <a:ext cx="1711325" cy="1711325"/>
          </a:xfrm>
          <a:prstGeom prst="arc">
            <a:avLst>
              <a:gd name="adj1" fmla="val 16200000"/>
              <a:gd name="adj2" fmla="val 5400000"/>
            </a:avLst>
          </a:prstGeom>
          <a:ln w="38100">
            <a:solidFill>
              <a:srgbClr val="2DB2A4"/>
            </a:solidFill>
            <a:tailEnd type="stealth" w="lg" len="lg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6" name="图片 65" descr="高考-444455564"/>
          <p:cNvPicPr>
            <a:picLocks noChangeAspect="1"/>
          </p:cNvPicPr>
          <p:nvPr/>
        </p:nvPicPr>
        <p:blipFill>
          <a:blip r:embed="rId2"/>
          <a:srcRect l="48466"/>
          <a:stretch>
            <a:fillRect/>
          </a:stretch>
        </p:blipFill>
        <p:spPr>
          <a:xfrm>
            <a:off x="10210165" y="4954905"/>
            <a:ext cx="1962150" cy="190309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 rot="2700000">
            <a:off x="5047630" y="3105770"/>
            <a:ext cx="1373505" cy="1449070"/>
            <a:chOff x="1033564" y="2088544"/>
            <a:chExt cx="1785903" cy="1884439"/>
          </a:xfrm>
        </p:grpSpPr>
        <p:sp>
          <p:nvSpPr>
            <p:cNvPr id="24" name="Freeform 15"/>
            <p:cNvSpPr/>
            <p:nvPr/>
          </p:nvSpPr>
          <p:spPr bwMode="auto">
            <a:xfrm>
              <a:off x="1033564" y="2176665"/>
              <a:ext cx="1785903" cy="1789530"/>
            </a:xfrm>
            <a:custGeom>
              <a:avLst/>
              <a:gdLst>
                <a:gd name="T0" fmla="*/ 2320 w 2320"/>
                <a:gd name="T1" fmla="*/ 700 h 2320"/>
                <a:gd name="T2" fmla="*/ 1620 w 2320"/>
                <a:gd name="T3" fmla="*/ 0 h 2320"/>
                <a:gd name="T4" fmla="*/ 0 w 2320"/>
                <a:gd name="T5" fmla="*/ 0 h 2320"/>
                <a:gd name="T6" fmla="*/ 0 w 2320"/>
                <a:gd name="T7" fmla="*/ 1620 h 2320"/>
                <a:gd name="T8" fmla="*/ 700 w 2320"/>
                <a:gd name="T9" fmla="*/ 2320 h 2320"/>
                <a:gd name="T10" fmla="*/ 2320 w 2320"/>
                <a:gd name="T11" fmla="*/ 2320 h 2320"/>
                <a:gd name="T12" fmla="*/ 2320 w 2320"/>
                <a:gd name="T13" fmla="*/ 70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0" h="2320">
                  <a:moveTo>
                    <a:pt x="2320" y="700"/>
                  </a:moveTo>
                  <a:cubicBezTo>
                    <a:pt x="2320" y="315"/>
                    <a:pt x="2005" y="0"/>
                    <a:pt x="1620" y="0"/>
                  </a:cubicBezTo>
                  <a:cubicBezTo>
                    <a:pt x="1080" y="0"/>
                    <a:pt x="540" y="0"/>
                    <a:pt x="0" y="0"/>
                  </a:cubicBezTo>
                  <a:cubicBezTo>
                    <a:pt x="0" y="540"/>
                    <a:pt x="0" y="1080"/>
                    <a:pt x="0" y="1620"/>
                  </a:cubicBezTo>
                  <a:cubicBezTo>
                    <a:pt x="0" y="2005"/>
                    <a:pt x="315" y="2320"/>
                    <a:pt x="700" y="2320"/>
                  </a:cubicBezTo>
                  <a:cubicBezTo>
                    <a:pt x="1240" y="2320"/>
                    <a:pt x="1780" y="2320"/>
                    <a:pt x="2320" y="2320"/>
                  </a:cubicBezTo>
                  <a:lnTo>
                    <a:pt x="2320" y="700"/>
                  </a:lnTo>
                  <a:close/>
                </a:path>
              </a:pathLst>
            </a:custGeom>
            <a:solidFill>
              <a:srgbClr val="0E647C"/>
            </a:solidFill>
            <a:ln>
              <a:noFill/>
            </a:ln>
          </p:spPr>
          <p:txBody>
            <a:bodyPr vert="horz" wrap="square" lIns="115214" tIns="57607" rIns="115214" bIns="57607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2390538" y="3533431"/>
              <a:ext cx="428929" cy="432764"/>
            </a:xfrm>
            <a:custGeom>
              <a:avLst/>
              <a:gdLst>
                <a:gd name="T0" fmla="*/ 560 w 560"/>
                <a:gd name="T1" fmla="*/ 559 h 559"/>
                <a:gd name="T2" fmla="*/ 0 w 560"/>
                <a:gd name="T3" fmla="*/ 559 h 559"/>
                <a:gd name="T4" fmla="*/ 560 w 560"/>
                <a:gd name="T5" fmla="*/ 0 h 559"/>
                <a:gd name="T6" fmla="*/ 560 w 560"/>
                <a:gd name="T7" fmla="*/ 55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0" h="559">
                  <a:moveTo>
                    <a:pt x="560" y="559"/>
                  </a:moveTo>
                  <a:lnTo>
                    <a:pt x="0" y="559"/>
                  </a:lnTo>
                  <a:cubicBezTo>
                    <a:pt x="0" y="250"/>
                    <a:pt x="251" y="0"/>
                    <a:pt x="560" y="0"/>
                  </a:cubicBezTo>
                  <a:lnTo>
                    <a:pt x="560" y="559"/>
                  </a:lnTo>
                  <a:close/>
                </a:path>
              </a:pathLst>
            </a:custGeom>
            <a:solidFill>
              <a:srgbClr val="0E647C">
                <a:lumMod val="75000"/>
              </a:srgbClr>
            </a:solidFill>
            <a:ln>
              <a:noFill/>
            </a:ln>
          </p:spPr>
          <p:txBody>
            <a:bodyPr vert="horz" wrap="square" lIns="115214" tIns="57607" rIns="115214" bIns="57607" numCol="1" anchor="t" anchorCtr="0" compatLnSpc="1"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593651" y="3650281"/>
              <a:ext cx="148175" cy="2799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p>
              <a:pPr algn="r"/>
              <a:r>
                <a:rPr lang="en-US" altLang="zh-CN" sz="14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1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TextBox 46"/>
            <p:cNvSpPr txBox="1"/>
            <p:nvPr/>
          </p:nvSpPr>
          <p:spPr>
            <a:xfrm rot="18840000">
              <a:off x="1026405" y="2753754"/>
              <a:ext cx="1884439" cy="554018"/>
            </a:xfrm>
            <a:prstGeom prst="rect">
              <a:avLst/>
            </a:prstGeom>
            <a:noFill/>
          </p:spPr>
          <p:txBody>
            <a:bodyPr wrap="square" lIns="0" tIns="57607" rIns="0" bIns="0" rtlCol="0">
              <a:spAutoFit/>
            </a:bodyPr>
            <a:p>
              <a:pPr algn="ctr"/>
              <a:r>
                <a:rPr lang="zh-CN" altLang="zh-CN" sz="24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进阶目标</a:t>
              </a:r>
              <a:endParaRPr lang="zh-CN" altLang="zh-CN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 rot="2700000">
            <a:off x="6049645" y="4217035"/>
            <a:ext cx="1430655" cy="1376045"/>
            <a:chOff x="2931728" y="2176665"/>
            <a:chExt cx="1860030" cy="1789530"/>
          </a:xfrm>
        </p:grpSpPr>
        <p:sp>
          <p:nvSpPr>
            <p:cNvPr id="39" name="Freeform 14"/>
            <p:cNvSpPr/>
            <p:nvPr/>
          </p:nvSpPr>
          <p:spPr bwMode="auto">
            <a:xfrm>
              <a:off x="2931729" y="2176665"/>
              <a:ext cx="1785903" cy="1789530"/>
            </a:xfrm>
            <a:custGeom>
              <a:avLst/>
              <a:gdLst>
                <a:gd name="T0" fmla="*/ 0 w 2320"/>
                <a:gd name="T1" fmla="*/ 700 h 2320"/>
                <a:gd name="T2" fmla="*/ 700 w 2320"/>
                <a:gd name="T3" fmla="*/ 0 h 2320"/>
                <a:gd name="T4" fmla="*/ 2320 w 2320"/>
                <a:gd name="T5" fmla="*/ 0 h 2320"/>
                <a:gd name="T6" fmla="*/ 2320 w 2320"/>
                <a:gd name="T7" fmla="*/ 1620 h 2320"/>
                <a:gd name="T8" fmla="*/ 1620 w 2320"/>
                <a:gd name="T9" fmla="*/ 2320 h 2320"/>
                <a:gd name="T10" fmla="*/ 0 w 2320"/>
                <a:gd name="T11" fmla="*/ 2320 h 2320"/>
                <a:gd name="T12" fmla="*/ 0 w 2320"/>
                <a:gd name="T13" fmla="*/ 70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0" h="2320">
                  <a:moveTo>
                    <a:pt x="0" y="700"/>
                  </a:move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cubicBezTo>
                    <a:pt x="2320" y="540"/>
                    <a:pt x="2320" y="1080"/>
                    <a:pt x="2320" y="1620"/>
                  </a:cubicBez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lnTo>
                    <a:pt x="0" y="700"/>
                  </a:lnTo>
                  <a:close/>
                </a:path>
              </a:pathLst>
            </a:custGeom>
            <a:solidFill>
              <a:srgbClr val="2DB2A4"/>
            </a:solidFill>
            <a:ln>
              <a:noFill/>
            </a:ln>
          </p:spPr>
          <p:txBody>
            <a:bodyPr vert="horz" wrap="square" lIns="115214" tIns="57607" rIns="115214" bIns="57607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2931728" y="3533431"/>
              <a:ext cx="428929" cy="432764"/>
            </a:xfrm>
            <a:custGeom>
              <a:avLst/>
              <a:gdLst>
                <a:gd name="T0" fmla="*/ 0 w 559"/>
                <a:gd name="T1" fmla="*/ 559 h 559"/>
                <a:gd name="T2" fmla="*/ 559 w 559"/>
                <a:gd name="T3" fmla="*/ 559 h 559"/>
                <a:gd name="T4" fmla="*/ 0 w 559"/>
                <a:gd name="T5" fmla="*/ 0 h 559"/>
                <a:gd name="T6" fmla="*/ 0 w 559"/>
                <a:gd name="T7" fmla="*/ 55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9" h="559">
                  <a:moveTo>
                    <a:pt x="0" y="559"/>
                  </a:moveTo>
                  <a:lnTo>
                    <a:pt x="559" y="559"/>
                  </a:lnTo>
                  <a:cubicBezTo>
                    <a:pt x="559" y="250"/>
                    <a:pt x="309" y="0"/>
                    <a:pt x="0" y="0"/>
                  </a:cubicBezTo>
                  <a:lnTo>
                    <a:pt x="0" y="559"/>
                  </a:lnTo>
                  <a:close/>
                </a:path>
              </a:pathLst>
            </a:custGeom>
            <a:solidFill>
              <a:srgbClr val="2DB2A4">
                <a:lumMod val="75000"/>
              </a:srgbClr>
            </a:solidFill>
            <a:ln>
              <a:noFill/>
            </a:ln>
          </p:spPr>
          <p:txBody>
            <a:bodyPr vert="horz" wrap="square" lIns="115214" tIns="57607" rIns="115214" bIns="57607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998621" y="3650281"/>
              <a:ext cx="148175" cy="2799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p>
              <a:pPr algn="r"/>
              <a:r>
                <a:rPr lang="en-US" altLang="zh-CN" sz="14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1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18900000">
              <a:off x="2932187" y="2672381"/>
              <a:ext cx="1859571" cy="554118"/>
            </a:xfrm>
            <a:prstGeom prst="rect">
              <a:avLst/>
            </a:prstGeom>
            <a:noFill/>
          </p:spPr>
          <p:txBody>
            <a:bodyPr wrap="square" lIns="0" tIns="57607" rIns="0" bIns="0" rtlCol="0">
              <a:spAutoFit/>
            </a:bodyPr>
            <a:p>
              <a:pPr algn="ctr"/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时刻设计</a:t>
              </a:r>
              <a:endPara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 rot="2700000">
            <a:off x="3919855" y="4166235"/>
            <a:ext cx="1458595" cy="1379220"/>
            <a:chOff x="922341" y="4074930"/>
            <a:chExt cx="1897126" cy="1793427"/>
          </a:xfrm>
        </p:grpSpPr>
        <p:sp>
          <p:nvSpPr>
            <p:cNvPr id="44" name="Freeform 13"/>
            <p:cNvSpPr/>
            <p:nvPr/>
          </p:nvSpPr>
          <p:spPr bwMode="auto">
            <a:xfrm>
              <a:off x="1033564" y="4074930"/>
              <a:ext cx="1785903" cy="1793427"/>
            </a:xfrm>
            <a:custGeom>
              <a:avLst/>
              <a:gdLst>
                <a:gd name="T0" fmla="*/ 2320 w 2320"/>
                <a:gd name="T1" fmla="*/ 1620 h 2320"/>
                <a:gd name="T2" fmla="*/ 1620 w 2320"/>
                <a:gd name="T3" fmla="*/ 2320 h 2320"/>
                <a:gd name="T4" fmla="*/ 0 w 2320"/>
                <a:gd name="T5" fmla="*/ 2320 h 2320"/>
                <a:gd name="T6" fmla="*/ 0 w 2320"/>
                <a:gd name="T7" fmla="*/ 700 h 2320"/>
                <a:gd name="T8" fmla="*/ 700 w 2320"/>
                <a:gd name="T9" fmla="*/ 0 h 2320"/>
                <a:gd name="T10" fmla="*/ 2320 w 2320"/>
                <a:gd name="T11" fmla="*/ 0 h 2320"/>
                <a:gd name="T12" fmla="*/ 2320 w 2320"/>
                <a:gd name="T13" fmla="*/ 16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0" h="2320">
                  <a:moveTo>
                    <a:pt x="2320" y="1620"/>
                  </a:move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cubicBezTo>
                    <a:pt x="0" y="1780"/>
                    <a:pt x="0" y="1240"/>
                    <a:pt x="0" y="700"/>
                  </a:cubicBez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lnTo>
                    <a:pt x="2320" y="1620"/>
                  </a:lnTo>
                  <a:close/>
                </a:path>
              </a:pathLst>
            </a:custGeom>
            <a:solidFill>
              <a:srgbClr val="74AF47"/>
            </a:solidFill>
            <a:ln>
              <a:noFill/>
            </a:ln>
          </p:spPr>
          <p:txBody>
            <a:bodyPr vert="horz" wrap="square" lIns="115214" tIns="57607" rIns="115214" bIns="57607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45" name="Freeform 18"/>
            <p:cNvSpPr/>
            <p:nvPr/>
          </p:nvSpPr>
          <p:spPr bwMode="auto">
            <a:xfrm>
              <a:off x="2390538" y="4074931"/>
              <a:ext cx="428929" cy="432764"/>
            </a:xfrm>
            <a:custGeom>
              <a:avLst/>
              <a:gdLst>
                <a:gd name="T0" fmla="*/ 560 w 560"/>
                <a:gd name="T1" fmla="*/ 0 h 560"/>
                <a:gd name="T2" fmla="*/ 0 w 560"/>
                <a:gd name="T3" fmla="*/ 0 h 560"/>
                <a:gd name="T4" fmla="*/ 560 w 560"/>
                <a:gd name="T5" fmla="*/ 560 h 560"/>
                <a:gd name="T6" fmla="*/ 560 w 560"/>
                <a:gd name="T7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0" h="560">
                  <a:moveTo>
                    <a:pt x="560" y="0"/>
                  </a:moveTo>
                  <a:lnTo>
                    <a:pt x="0" y="0"/>
                  </a:lnTo>
                  <a:cubicBezTo>
                    <a:pt x="0" y="309"/>
                    <a:pt x="251" y="560"/>
                    <a:pt x="560" y="560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rgbClr val="74AF47">
                <a:lumMod val="75000"/>
              </a:srgbClr>
            </a:solidFill>
            <a:ln>
              <a:noFill/>
            </a:ln>
          </p:spPr>
          <p:txBody>
            <a:bodyPr vert="horz" wrap="square" lIns="115214" tIns="57607" rIns="115214" bIns="57607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593649" y="4096645"/>
              <a:ext cx="148177" cy="2799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p>
              <a:pPr algn="r"/>
              <a:r>
                <a:rPr lang="en-US" altLang="zh-CN" sz="14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1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18900000">
              <a:off x="922341" y="4667484"/>
              <a:ext cx="1825716" cy="554101"/>
            </a:xfrm>
            <a:prstGeom prst="rect">
              <a:avLst/>
            </a:prstGeom>
            <a:noFill/>
          </p:spPr>
          <p:txBody>
            <a:bodyPr wrap="square" lIns="0" tIns="57607" rIns="0" bIns="0" rtlCol="0">
              <a:spAutoFit/>
            </a:bodyPr>
            <a:p>
              <a:pPr algn="ctr"/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深度分析</a:t>
              </a:r>
              <a:endPara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3894455" y="5945505"/>
            <a:ext cx="38557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课堂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深度时刻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设计范式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2" name="任意多边形 71"/>
          <p:cNvSpPr/>
          <p:nvPr/>
        </p:nvSpPr>
        <p:spPr>
          <a:xfrm rot="10800000" flipV="1">
            <a:off x="3056891" y="2918143"/>
            <a:ext cx="2715684" cy="431800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 w="25400">
            <a:solidFill>
              <a:srgbClr val="0E647C"/>
            </a:solidFill>
            <a:headEnd type="diamond" w="med" len="med"/>
            <a:tailEnd type="diamond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3478530" y="2484755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目标明确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175250" y="2211705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策略清楚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任意多边形 52"/>
          <p:cNvSpPr/>
          <p:nvPr/>
        </p:nvSpPr>
        <p:spPr>
          <a:xfrm rot="10800000" flipH="1" flipV="1">
            <a:off x="5753736" y="2892743"/>
            <a:ext cx="2715684" cy="431800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 w="25400">
            <a:solidFill>
              <a:srgbClr val="0E647C"/>
            </a:solidFill>
            <a:headEnd type="diamond" w="med" len="med"/>
            <a:tailEnd type="diamond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7033260" y="2484755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方法适切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" name="五边形 20"/>
          <p:cNvSpPr/>
          <p:nvPr/>
        </p:nvSpPr>
        <p:spPr>
          <a:xfrm flipH="1">
            <a:off x="3019425" y="5326380"/>
            <a:ext cx="1447165" cy="293370"/>
          </a:xfrm>
          <a:prstGeom prst="roundRect">
            <a:avLst/>
          </a:prstGeom>
          <a:solidFill>
            <a:srgbClr val="74AF47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学习对象</a:t>
            </a:r>
            <a:endParaRPr kumimoji="0" lang="zh-CN" altLang="en-US" sz="16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2094865" y="3409315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育人价值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506855" y="3983990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即时价值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五边形 20"/>
          <p:cNvSpPr/>
          <p:nvPr/>
        </p:nvSpPr>
        <p:spPr>
          <a:xfrm flipH="1">
            <a:off x="3019425" y="4209415"/>
            <a:ext cx="1447165" cy="293370"/>
          </a:xfrm>
          <a:prstGeom prst="roundRect">
            <a:avLst/>
          </a:prstGeom>
          <a:solidFill>
            <a:srgbClr val="74AF47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学习内容</a:t>
            </a:r>
            <a:endParaRPr kumimoji="0" lang="zh-CN" altLang="en-US" sz="16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238125" y="5003165"/>
            <a:ext cx="2781935" cy="887095"/>
            <a:chOff x="831" y="8873"/>
            <a:chExt cx="4247" cy="1397"/>
          </a:xfrm>
        </p:grpSpPr>
        <p:cxnSp>
          <p:nvCxnSpPr>
            <p:cNvPr id="98" name="直接连接符 97"/>
            <p:cNvCxnSpPr/>
            <p:nvPr/>
          </p:nvCxnSpPr>
          <p:spPr>
            <a:xfrm flipH="1">
              <a:off x="866" y="9567"/>
              <a:ext cx="4212" cy="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任意多边形 99"/>
            <p:cNvSpPr/>
            <p:nvPr/>
          </p:nvSpPr>
          <p:spPr>
            <a:xfrm rot="10800000">
              <a:off x="831" y="9590"/>
              <a:ext cx="2187" cy="680"/>
            </a:xfrm>
            <a:custGeom>
              <a:avLst/>
              <a:gdLst>
                <a:gd name="connsiteX0" fmla="*/ 0 w 1651819"/>
                <a:gd name="connsiteY0" fmla="*/ 501445 h 501445"/>
                <a:gd name="connsiteX1" fmla="*/ 373626 w 1651819"/>
                <a:gd name="connsiteY1" fmla="*/ 0 h 501445"/>
                <a:gd name="connsiteX2" fmla="*/ 1651819 w 1651819"/>
                <a:gd name="connsiteY2" fmla="*/ 0 h 50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1819" h="501445">
                  <a:moveTo>
                    <a:pt x="0" y="501445"/>
                  </a:moveTo>
                  <a:lnTo>
                    <a:pt x="373626" y="0"/>
                  </a:lnTo>
                  <a:lnTo>
                    <a:pt x="1651819" y="0"/>
                  </a:lnTo>
                </a:path>
              </a:pathLst>
            </a:custGeom>
            <a:ln w="25400">
              <a:solidFill>
                <a:schemeClr val="accent6">
                  <a:lumMod val="75000"/>
                </a:schemeClr>
              </a:solidFill>
              <a:headEnd type="diamond" w="med" len="med"/>
              <a:tailEnd type="diamond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3" name="任意多边形 102"/>
            <p:cNvSpPr/>
            <p:nvPr/>
          </p:nvSpPr>
          <p:spPr>
            <a:xfrm rot="10800000" flipV="1">
              <a:off x="831" y="8873"/>
              <a:ext cx="2187" cy="680"/>
            </a:xfrm>
            <a:custGeom>
              <a:avLst/>
              <a:gdLst>
                <a:gd name="connsiteX0" fmla="*/ 0 w 1651819"/>
                <a:gd name="connsiteY0" fmla="*/ 501445 h 501445"/>
                <a:gd name="connsiteX1" fmla="*/ 373626 w 1651819"/>
                <a:gd name="connsiteY1" fmla="*/ 0 h 501445"/>
                <a:gd name="connsiteX2" fmla="*/ 1651819 w 1651819"/>
                <a:gd name="connsiteY2" fmla="*/ 0 h 50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1819" h="501445">
                  <a:moveTo>
                    <a:pt x="0" y="501445"/>
                  </a:moveTo>
                  <a:lnTo>
                    <a:pt x="373626" y="0"/>
                  </a:lnTo>
                  <a:lnTo>
                    <a:pt x="1651819" y="0"/>
                  </a:lnTo>
                </a:path>
              </a:pathLst>
            </a:custGeom>
            <a:ln w="25400">
              <a:solidFill>
                <a:schemeClr val="accent6">
                  <a:lumMod val="75000"/>
                </a:schemeClr>
              </a:solidFill>
              <a:headEnd type="diamond" w="med" len="med"/>
              <a:tailEnd type="diamond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238125" y="4610100"/>
            <a:ext cx="8724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b="1">
                <a:latin typeface="楷体" panose="02010609060101010101" pitchFamily="49" charset="-122"/>
                <a:ea typeface="楷体" panose="02010609060101010101" pitchFamily="49" charset="-122"/>
              </a:rPr>
              <a:t>有什么</a:t>
            </a:r>
            <a:endParaRPr lang="zh-CN" altLang="zh-CN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401955" y="5075555"/>
            <a:ext cx="8724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b="1">
                <a:latin typeface="楷体" panose="02010609060101010101" pitchFamily="49" charset="-122"/>
                <a:ea typeface="楷体" panose="02010609060101010101" pitchFamily="49" charset="-122"/>
              </a:rPr>
              <a:t>缺什么</a:t>
            </a:r>
            <a:endParaRPr lang="zh-CN" altLang="zh-CN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260985" y="5541010"/>
            <a:ext cx="8724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b="1">
                <a:latin typeface="楷体" panose="02010609060101010101" pitchFamily="49" charset="-122"/>
                <a:ea typeface="楷体" panose="02010609060101010101" pitchFamily="49" charset="-122"/>
              </a:rPr>
              <a:t>能什么</a:t>
            </a:r>
            <a:endParaRPr lang="zh-CN" altLang="zh-CN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4822825" y="2642870"/>
            <a:ext cx="1789430" cy="562610"/>
            <a:chOff x="7918" y="5150"/>
            <a:chExt cx="2818" cy="886"/>
          </a:xfrm>
        </p:grpSpPr>
        <p:cxnSp>
          <p:nvCxnSpPr>
            <p:cNvPr id="57" name="直接连接符 56"/>
            <p:cNvCxnSpPr/>
            <p:nvPr/>
          </p:nvCxnSpPr>
          <p:spPr>
            <a:xfrm flipV="1">
              <a:off x="9325" y="5150"/>
              <a:ext cx="0" cy="887"/>
            </a:xfrm>
            <a:prstGeom prst="line">
              <a:avLst/>
            </a:prstGeom>
            <a:ln w="25400">
              <a:solidFill>
                <a:srgbClr val="0E64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7918" y="5170"/>
              <a:ext cx="2819" cy="0"/>
            </a:xfrm>
            <a:prstGeom prst="line">
              <a:avLst/>
            </a:prstGeom>
            <a:ln w="25400">
              <a:solidFill>
                <a:srgbClr val="0E64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任意多边形 92"/>
          <p:cNvSpPr/>
          <p:nvPr/>
        </p:nvSpPr>
        <p:spPr>
          <a:xfrm rot="10800000" flipV="1">
            <a:off x="2015490" y="3777615"/>
            <a:ext cx="1690370" cy="431800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5" name="任意多边形 94"/>
          <p:cNvSpPr/>
          <p:nvPr/>
        </p:nvSpPr>
        <p:spPr>
          <a:xfrm rot="10800000">
            <a:off x="1337945" y="4234815"/>
            <a:ext cx="1776730" cy="165735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9" name="弧形 58"/>
          <p:cNvSpPr/>
          <p:nvPr>
            <p:custDataLst>
              <p:tags r:id="rId3"/>
            </p:custDataLst>
          </p:nvPr>
        </p:nvSpPr>
        <p:spPr>
          <a:xfrm flipH="1">
            <a:off x="7552690" y="3983990"/>
            <a:ext cx="1711325" cy="1711325"/>
          </a:xfrm>
          <a:prstGeom prst="arc">
            <a:avLst>
              <a:gd name="adj1" fmla="val 16200000"/>
              <a:gd name="adj2" fmla="val 5400000"/>
            </a:avLst>
          </a:prstGeom>
          <a:ln w="38100">
            <a:solidFill>
              <a:srgbClr val="2DB2A4"/>
            </a:solidFill>
            <a:tailEnd type="stealth" w="lg" len="lg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椭圆 59"/>
          <p:cNvSpPr/>
          <p:nvPr>
            <p:custDataLst>
              <p:tags r:id="rId4"/>
            </p:custDataLst>
          </p:nvPr>
        </p:nvSpPr>
        <p:spPr>
          <a:xfrm flipH="1">
            <a:off x="7934325" y="3732530"/>
            <a:ext cx="1270000" cy="619125"/>
          </a:xfrm>
          <a:prstGeom prst="ellipse">
            <a:avLst/>
          </a:prstGeom>
          <a:solidFill>
            <a:srgbClr val="1F74AD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r>
              <a:rPr lang="zh-CN" altLang="zh-CN" sz="1400" b="1">
                <a:latin typeface="微软雅黑" panose="020B0503020204020204" charset="-122"/>
                <a:ea typeface="微软雅黑" panose="020B0503020204020204" charset="-122"/>
              </a:rPr>
              <a:t>情境</a:t>
            </a:r>
            <a:endParaRPr lang="zh-CN" altLang="zh-CN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椭圆 60"/>
          <p:cNvSpPr/>
          <p:nvPr>
            <p:custDataLst>
              <p:tags r:id="rId5"/>
            </p:custDataLst>
          </p:nvPr>
        </p:nvSpPr>
        <p:spPr>
          <a:xfrm flipH="1">
            <a:off x="7886065" y="4547870"/>
            <a:ext cx="1270000" cy="619125"/>
          </a:xfrm>
          <a:prstGeom prst="ellipse">
            <a:avLst/>
          </a:prstGeom>
          <a:solidFill>
            <a:srgbClr val="3498DB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r>
              <a:rPr lang="zh-CN" altLang="zh-CN" sz="1400" b="1">
                <a:latin typeface="微软雅黑" panose="020B0503020204020204" charset="-122"/>
                <a:ea typeface="微软雅黑" panose="020B0503020204020204" charset="-122"/>
              </a:rPr>
              <a:t>任务</a:t>
            </a:r>
            <a:endParaRPr lang="zh-CN" altLang="zh-CN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椭圆 61"/>
          <p:cNvSpPr/>
          <p:nvPr>
            <p:custDataLst>
              <p:tags r:id="rId6"/>
            </p:custDataLst>
          </p:nvPr>
        </p:nvSpPr>
        <p:spPr>
          <a:xfrm flipH="1">
            <a:off x="7886065" y="5326380"/>
            <a:ext cx="1270000" cy="619125"/>
          </a:xfrm>
          <a:prstGeom prst="ellipse">
            <a:avLst/>
          </a:prstGeom>
          <a:solidFill>
            <a:srgbClr val="1AA3AA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r>
              <a:rPr lang="zh-CN" altLang="zh-CN" sz="1400" b="1">
                <a:latin typeface="微软雅黑" panose="020B0503020204020204" charset="-122"/>
                <a:ea typeface="微软雅黑" panose="020B0503020204020204" charset="-122"/>
              </a:rPr>
              <a:t>活动</a:t>
            </a:r>
            <a:endParaRPr lang="zh-CN" altLang="zh-CN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9681845" y="5079365"/>
            <a:ext cx="2164715" cy="3371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知识获取与深度加工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9669780" y="5514975"/>
            <a:ext cx="2177415" cy="337185"/>
          </a:xfrm>
          <a:prstGeom prst="rect">
            <a:avLst/>
          </a:prstGeom>
          <a:solidFill>
            <a:srgbClr val="C2A0E3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学习评价与反思建构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9646920" y="3736340"/>
            <a:ext cx="2210435" cy="312420"/>
          </a:xfrm>
          <a:prstGeom prst="rect">
            <a:avLst/>
          </a:prstGeom>
          <a:solidFill>
            <a:srgbClr val="2DB2A4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L="0" marR="0" lvl="0" indent="0" algn="ctr" defTabSz="22225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问题设计与情境创设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9646920" y="4166870"/>
            <a:ext cx="2199640" cy="3371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知识预备与方式激活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9672320" y="4645660"/>
            <a:ext cx="2185035" cy="3124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L="0" marR="0" lvl="0" indent="0" algn="ctr" defTabSz="22225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教师介入与重组推进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63" name="直接连接符 62"/>
          <p:cNvCxnSpPr/>
          <p:nvPr/>
        </p:nvCxnSpPr>
        <p:spPr>
          <a:xfrm flipH="1">
            <a:off x="7531735" y="4794885"/>
            <a:ext cx="402590" cy="14605"/>
          </a:xfrm>
          <a:prstGeom prst="line">
            <a:avLst/>
          </a:prstGeom>
          <a:ln w="25400">
            <a:solidFill>
              <a:srgbClr val="2DB2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虚尾箭头 63"/>
          <p:cNvSpPr/>
          <p:nvPr/>
        </p:nvSpPr>
        <p:spPr>
          <a:xfrm>
            <a:off x="9255125" y="4711700"/>
            <a:ext cx="413385" cy="224790"/>
          </a:xfrm>
          <a:prstGeom prst="stripedRightArrow">
            <a:avLst/>
          </a:prstGeom>
          <a:solidFill>
            <a:srgbClr val="2DB2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文本框 13"/>
          <p:cNvSpPr txBox="1"/>
          <p:nvPr/>
        </p:nvSpPr>
        <p:spPr>
          <a:xfrm>
            <a:off x="1446530" y="1291590"/>
            <a:ext cx="630364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行动与收获</a:t>
            </a:r>
            <a:r>
              <a:rPr lang="en-US" altLang="zh-CN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en-US" altLang="zh-CN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设计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先行</a:t>
            </a:r>
            <a:r>
              <a:rPr lang="en-US" altLang="zh-CN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，形成实践范式</a:t>
            </a:r>
            <a:endParaRPr lang="en-US" altLang="zh-CN" sz="2400" b="1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280474" y="1187450"/>
            <a:ext cx="1198811" cy="714375"/>
            <a:chOff x="8921" y="3458"/>
            <a:chExt cx="1888" cy="1125"/>
          </a:xfrm>
        </p:grpSpPr>
        <p:sp>
          <p:nvSpPr>
            <p:cNvPr id="75" name="五边形 74"/>
            <p:cNvSpPr/>
            <p:nvPr/>
          </p:nvSpPr>
          <p:spPr>
            <a:xfrm>
              <a:off x="8921" y="3480"/>
              <a:ext cx="1888" cy="1082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cxnSp>
          <p:nvCxnSpPr>
            <p:cNvPr id="76" name="直接连接符 75"/>
            <p:cNvCxnSpPr/>
            <p:nvPr/>
          </p:nvCxnSpPr>
          <p:spPr>
            <a:xfrm>
              <a:off x="9177" y="3639"/>
              <a:ext cx="0" cy="763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  <p:sp>
          <p:nvSpPr>
            <p:cNvPr id="77" name="文本框 9"/>
            <p:cNvSpPr txBox="1"/>
            <p:nvPr/>
          </p:nvSpPr>
          <p:spPr>
            <a:xfrm>
              <a:off x="9519" y="3458"/>
              <a:ext cx="693" cy="112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3</a:t>
              </a:r>
              <a:endParaRPr lang="en-US" altLang="zh-CN" sz="4050" dirty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3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5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2" grpId="0" bldLvl="0" animBg="1"/>
      <p:bldP spid="51" grpId="0"/>
      <p:bldP spid="52" grpId="0"/>
      <p:bldP spid="53" grpId="0" bldLvl="0" animBg="1"/>
      <p:bldP spid="54" grpId="0"/>
      <p:bldP spid="92" grpId="0" bldLvl="0" animBg="1"/>
      <p:bldP spid="94" grpId="0"/>
      <p:bldP spid="96" grpId="0"/>
      <p:bldP spid="55" grpId="0" bldLvl="0" animBg="1"/>
      <p:bldP spid="105" grpId="0"/>
      <p:bldP spid="107" grpId="0"/>
      <p:bldP spid="108" grpId="0"/>
      <p:bldP spid="93" grpId="0" bldLvl="0" animBg="1"/>
      <p:bldP spid="95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79" grpId="1"/>
      <p:bldP spid="79" grpId="2" bldLvl="0" animBg="1"/>
      <p:bldP spid="80" grpId="1"/>
      <p:bldP spid="80" grpId="2" bldLvl="0" animBg="1"/>
      <p:bldP spid="81" grpId="1"/>
      <p:bldP spid="81" grpId="2" bldLvl="0" animBg="1"/>
      <p:bldP spid="82" grpId="1"/>
      <p:bldP spid="82" grpId="2" bldLvl="0" animBg="1"/>
      <p:bldP spid="83" grpId="1"/>
      <p:bldP spid="83" grpId="2" bldLvl="0" animBg="1"/>
      <p:bldP spid="64" grpId="0" bldLvl="0" animBg="1"/>
      <p:bldP spid="65" grpId="0" bldLvl="0" animBg="1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 descr="高考-444455564"/>
          <p:cNvPicPr>
            <a:picLocks noChangeAspect="1"/>
          </p:cNvPicPr>
          <p:nvPr/>
        </p:nvPicPr>
        <p:blipFill>
          <a:blip r:embed="rId1"/>
          <a:srcRect l="48466"/>
          <a:stretch>
            <a:fillRect/>
          </a:stretch>
        </p:blipFill>
        <p:spPr>
          <a:xfrm>
            <a:off x="10210165" y="4954905"/>
            <a:ext cx="1962150" cy="1903095"/>
          </a:xfrm>
          <a:prstGeom prst="rect">
            <a:avLst/>
          </a:prstGeom>
        </p:spPr>
      </p:pic>
      <p:sp>
        <p:nvSpPr>
          <p:cNvPr id="2" name="文本框 13"/>
          <p:cNvSpPr txBox="1"/>
          <p:nvPr/>
        </p:nvSpPr>
        <p:spPr>
          <a:xfrm>
            <a:off x="1446530" y="1291590"/>
            <a:ext cx="666686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行动与收获</a:t>
            </a:r>
            <a:r>
              <a:rPr lang="en-US" altLang="zh-CN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聚焦课堂，探究生成策略</a:t>
            </a:r>
            <a:endParaRPr lang="zh-CN" altLang="en-US" sz="2400" b="1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107"/>
          <p:cNvSpPr txBox="1"/>
          <p:nvPr/>
        </p:nvSpPr>
        <p:spPr>
          <a:xfrm>
            <a:off x="2304415" y="2334895"/>
            <a:ext cx="2531110" cy="645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dirty="0" smtClean="0">
                <a:ln w="3175">
                  <a:solidFill>
                    <a:schemeClr val="bg1"/>
                  </a:solidFill>
                </a:ln>
                <a:solidFill>
                  <a:srgbClr val="F87A0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r>
              <a:rPr lang="zh-CN" altLang="en-US" dirty="0" smtClean="0">
                <a:ln w="3175">
                  <a:solidFill>
                    <a:schemeClr val="bg1"/>
                  </a:solidFill>
                </a:ln>
                <a:solidFill>
                  <a:srgbClr val="F87A0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深度时刻支持？</a:t>
            </a:r>
            <a:endParaRPr lang="zh-CN" altLang="en-US" dirty="0" smtClean="0">
              <a:ln w="3175">
                <a:solidFill>
                  <a:schemeClr val="bg1"/>
                </a:solidFill>
              </a:ln>
              <a:solidFill>
                <a:srgbClr val="F87A0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038985" y="3738245"/>
            <a:ext cx="241236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dirty="0" smtClean="0">
                <a:ln w="3175">
                  <a:solidFill>
                    <a:schemeClr val="bg1"/>
                  </a:solidFill>
                </a:ln>
                <a:solidFill>
                  <a:srgbClr val="2DB2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lt"/>
              </a:rPr>
              <a:t>2.</a:t>
            </a:r>
            <a:r>
              <a:rPr lang="zh-CN" altLang="en-US" dirty="0" smtClean="0">
                <a:ln w="3175">
                  <a:solidFill>
                    <a:schemeClr val="bg1"/>
                  </a:solidFill>
                </a:ln>
                <a:solidFill>
                  <a:srgbClr val="2DB2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lt"/>
              </a:rPr>
              <a:t>深度时刻展开？</a:t>
            </a:r>
            <a:endParaRPr lang="zh-CN" altLang="en-US" dirty="0" smtClean="0">
              <a:ln w="3175">
                <a:solidFill>
                  <a:schemeClr val="bg1"/>
                </a:solidFill>
              </a:ln>
              <a:solidFill>
                <a:srgbClr val="2DB2A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928495" y="5469255"/>
            <a:ext cx="2917190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dirty="0" smtClean="0">
                <a:ln w="3175">
                  <a:solidFill>
                    <a:schemeClr val="bg1"/>
                  </a:solidFill>
                </a:ln>
                <a:solidFill>
                  <a:srgbClr val="0E64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1.</a:t>
            </a:r>
            <a:r>
              <a:rPr lang="zh-CN" altLang="en-US" dirty="0" smtClean="0">
                <a:ln w="3175">
                  <a:solidFill>
                    <a:schemeClr val="bg1"/>
                  </a:solidFill>
                </a:ln>
                <a:solidFill>
                  <a:srgbClr val="0E64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深度时刻发生？</a:t>
            </a:r>
            <a:endParaRPr lang="zh-CN" altLang="en-US" dirty="0" smtClean="0">
              <a:ln w="3175">
                <a:solidFill>
                  <a:schemeClr val="bg1"/>
                </a:solidFill>
              </a:ln>
              <a:solidFill>
                <a:srgbClr val="0E647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472680" y="2129790"/>
            <a:ext cx="4433570" cy="10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2800" dirty="0" smtClean="0">
                <a:ln w="3175">
                  <a:solidFill>
                    <a:schemeClr val="bg1"/>
                  </a:solidFill>
                </a:ln>
                <a:solidFill>
                  <a:srgbClr val="0E64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1.</a:t>
            </a:r>
            <a:r>
              <a:rPr lang="zh-CN" altLang="en-US" sz="1800" dirty="0" smtClean="0">
                <a:ln w="3175">
                  <a:solidFill>
                    <a:schemeClr val="bg1"/>
                  </a:solidFill>
                </a:ln>
                <a:solidFill>
                  <a:srgbClr val="0E64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市课题《小学数学课堂关键问题设计与实施策略的研究》</a:t>
            </a:r>
            <a:endParaRPr lang="zh-CN" altLang="en-US" sz="1800" dirty="0" smtClean="0">
              <a:ln w="3175">
                <a:solidFill>
                  <a:schemeClr val="bg1"/>
                </a:solidFill>
              </a:ln>
              <a:solidFill>
                <a:srgbClr val="0E647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048625" y="3549650"/>
            <a:ext cx="3857625" cy="1477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2800" dirty="0" smtClean="0">
                <a:ln w="3175">
                  <a:solidFill>
                    <a:schemeClr val="bg1"/>
                  </a:solidFill>
                </a:ln>
                <a:solidFill>
                  <a:srgbClr val="2DB2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2</a:t>
            </a:r>
            <a:r>
              <a:rPr lang="en-US" altLang="zh-CN" sz="1400" dirty="0" smtClean="0">
                <a:ln w="3175">
                  <a:solidFill>
                    <a:schemeClr val="bg1"/>
                  </a:solidFill>
                </a:ln>
                <a:solidFill>
                  <a:srgbClr val="2DB2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.</a:t>
            </a:r>
            <a:r>
              <a:rPr lang="zh-CN" altLang="en-US" sz="1800" dirty="0" smtClean="0">
                <a:ln w="3175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区课题《深度学习视域下，小学语文课堂中提升学生言说能力的实践研究》</a:t>
            </a:r>
            <a:endParaRPr lang="zh-CN" altLang="en-US" sz="1800" dirty="0" smtClean="0">
              <a:ln w="3175">
                <a:solidFill>
                  <a:schemeClr val="bg1"/>
                </a:solidFill>
              </a:ln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TextBox 112"/>
          <p:cNvSpPr txBox="1"/>
          <p:nvPr/>
        </p:nvSpPr>
        <p:spPr>
          <a:xfrm>
            <a:off x="7558405" y="5215255"/>
            <a:ext cx="3897630" cy="10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2800" dirty="0" smtClean="0">
                <a:ln w="3175">
                  <a:solidFill>
                    <a:schemeClr val="bg1"/>
                  </a:solidFill>
                </a:ln>
                <a:solidFill>
                  <a:srgbClr val="F87A0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lt"/>
              </a:rPr>
              <a:t>3.</a:t>
            </a:r>
            <a:r>
              <a:rPr lang="zh-CN" altLang="en-US" sz="1800" dirty="0" smtClean="0">
                <a:ln w="3175">
                  <a:solidFill>
                    <a:schemeClr val="bg1"/>
                  </a:solidFill>
                </a:ln>
                <a:solidFill>
                  <a:srgbClr val="F87A0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lt"/>
              </a:rPr>
              <a:t>区课题《指向小学英语核心素养的课堂“深度学习”的实践研究》</a:t>
            </a:r>
            <a:endParaRPr lang="zh-CN" altLang="en-US" sz="1800" dirty="0" smtClean="0">
              <a:ln w="3175">
                <a:solidFill>
                  <a:schemeClr val="bg1"/>
                </a:solidFill>
              </a:ln>
              <a:solidFill>
                <a:srgbClr val="F87A0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80474" y="1187450"/>
            <a:ext cx="1198811" cy="714375"/>
            <a:chOff x="8921" y="3458"/>
            <a:chExt cx="1888" cy="1125"/>
          </a:xfrm>
        </p:grpSpPr>
        <p:sp>
          <p:nvSpPr>
            <p:cNvPr id="6" name="五边形 5"/>
            <p:cNvSpPr/>
            <p:nvPr/>
          </p:nvSpPr>
          <p:spPr>
            <a:xfrm>
              <a:off x="8921" y="3480"/>
              <a:ext cx="1888" cy="1082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9177" y="3639"/>
              <a:ext cx="0" cy="763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  <p:sp>
          <p:nvSpPr>
            <p:cNvPr id="9" name="文本框 9"/>
            <p:cNvSpPr txBox="1"/>
            <p:nvPr/>
          </p:nvSpPr>
          <p:spPr>
            <a:xfrm>
              <a:off x="9519" y="3458"/>
              <a:ext cx="693" cy="112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3</a:t>
              </a:r>
              <a:endParaRPr lang="en-US" altLang="zh-CN" sz="4050" dirty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96915" y="2683510"/>
            <a:ext cx="1261745" cy="1703070"/>
            <a:chOff x="9129" y="3822"/>
            <a:chExt cx="2152" cy="3086"/>
          </a:xfrm>
        </p:grpSpPr>
        <p:sp>
          <p:nvSpPr>
            <p:cNvPr id="11" name="Freeform 5"/>
            <p:cNvSpPr/>
            <p:nvPr/>
          </p:nvSpPr>
          <p:spPr bwMode="auto">
            <a:xfrm rot="1800000">
              <a:off x="9129" y="3822"/>
              <a:ext cx="2152" cy="3086"/>
            </a:xfrm>
            <a:custGeom>
              <a:avLst/>
              <a:gdLst>
                <a:gd name="T0" fmla="*/ 2366 w 4733"/>
                <a:gd name="T1" fmla="*/ 0 h 6775"/>
                <a:gd name="T2" fmla="*/ 4733 w 4733"/>
                <a:gd name="T3" fmla="*/ 2366 h 6775"/>
                <a:gd name="T4" fmla="*/ 4375 w 4733"/>
                <a:gd name="T5" fmla="*/ 3618 h 6775"/>
                <a:gd name="T6" fmla="*/ 4375 w 4733"/>
                <a:gd name="T7" fmla="*/ 3618 h 6775"/>
                <a:gd name="T8" fmla="*/ 4364 w 4733"/>
                <a:gd name="T9" fmla="*/ 3635 h 6775"/>
                <a:gd name="T10" fmla="*/ 4358 w 4733"/>
                <a:gd name="T11" fmla="*/ 3645 h 6775"/>
                <a:gd name="T12" fmla="*/ 2366 w 4733"/>
                <a:gd name="T13" fmla="*/ 6775 h 6775"/>
                <a:gd name="T14" fmla="*/ 375 w 4733"/>
                <a:gd name="T15" fmla="*/ 3645 h 6775"/>
                <a:gd name="T16" fmla="*/ 369 w 4733"/>
                <a:gd name="T17" fmla="*/ 3635 h 6775"/>
                <a:gd name="T18" fmla="*/ 357 w 4733"/>
                <a:gd name="T19" fmla="*/ 3618 h 6775"/>
                <a:gd name="T20" fmla="*/ 357 w 4733"/>
                <a:gd name="T21" fmla="*/ 3618 h 6775"/>
                <a:gd name="T22" fmla="*/ 0 w 4733"/>
                <a:gd name="T23" fmla="*/ 2366 h 6775"/>
                <a:gd name="T24" fmla="*/ 2366 w 4733"/>
                <a:gd name="T25" fmla="*/ 0 h 6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33" h="6775">
                  <a:moveTo>
                    <a:pt x="2366" y="0"/>
                  </a:moveTo>
                  <a:cubicBezTo>
                    <a:pt x="3673" y="0"/>
                    <a:pt x="4733" y="1060"/>
                    <a:pt x="4733" y="2366"/>
                  </a:cubicBezTo>
                  <a:cubicBezTo>
                    <a:pt x="4733" y="2826"/>
                    <a:pt x="4602" y="3255"/>
                    <a:pt x="4375" y="3618"/>
                  </a:cubicBezTo>
                  <a:lnTo>
                    <a:pt x="4375" y="3618"/>
                  </a:lnTo>
                  <a:lnTo>
                    <a:pt x="4364" y="3635"/>
                  </a:lnTo>
                  <a:lnTo>
                    <a:pt x="4358" y="3645"/>
                  </a:lnTo>
                  <a:lnTo>
                    <a:pt x="2366" y="6775"/>
                  </a:lnTo>
                  <a:lnTo>
                    <a:pt x="375" y="3645"/>
                  </a:lnTo>
                  <a:lnTo>
                    <a:pt x="369" y="3635"/>
                  </a:lnTo>
                  <a:lnTo>
                    <a:pt x="357" y="3618"/>
                  </a:lnTo>
                  <a:lnTo>
                    <a:pt x="357" y="3618"/>
                  </a:lnTo>
                  <a:cubicBezTo>
                    <a:pt x="131" y="3255"/>
                    <a:pt x="0" y="2826"/>
                    <a:pt x="0" y="2366"/>
                  </a:cubicBezTo>
                  <a:cubicBezTo>
                    <a:pt x="0" y="1060"/>
                    <a:pt x="1060" y="0"/>
                    <a:pt x="2366" y="0"/>
                  </a:cubicBezTo>
                  <a:close/>
                </a:path>
              </a:pathLst>
            </a:custGeom>
            <a:solidFill>
              <a:srgbClr val="0E647C"/>
            </a:solidFill>
            <a:ln>
              <a:noFill/>
            </a:ln>
          </p:spPr>
          <p:txBody>
            <a:bodyPr vert="horz" wrap="square" lIns="115214" tIns="57607" rIns="115214" bIns="57607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TextBox 62"/>
            <p:cNvSpPr txBox="1"/>
            <p:nvPr/>
          </p:nvSpPr>
          <p:spPr>
            <a:xfrm>
              <a:off x="9326" y="5893"/>
              <a:ext cx="945" cy="652"/>
            </a:xfrm>
            <a:prstGeom prst="rect">
              <a:avLst/>
            </a:prstGeom>
            <a:noFill/>
          </p:spPr>
          <p:txBody>
            <a:bodyPr wrap="square" lIns="115214" tIns="57607" rIns="115214" bIns="57607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0E647C">
                      <a:lumMod val="60000"/>
                      <a:lumOff val="4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1600" dirty="0">
                <a:solidFill>
                  <a:srgbClr val="0E647C">
                    <a:lumMod val="60000"/>
                    <a:lumOff val="4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KSO_Shape"/>
            <p:cNvSpPr/>
            <p:nvPr/>
          </p:nvSpPr>
          <p:spPr bwMode="auto">
            <a:xfrm>
              <a:off x="9795" y="4479"/>
              <a:ext cx="1305" cy="896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115214" tIns="57607" rIns="115214" bIns="57607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35525" y="4429760"/>
            <a:ext cx="1171575" cy="1737360"/>
            <a:chOff x="7308" y="6976"/>
            <a:chExt cx="2152" cy="3086"/>
          </a:xfrm>
        </p:grpSpPr>
        <p:sp>
          <p:nvSpPr>
            <p:cNvPr id="13" name="Freeform 6"/>
            <p:cNvSpPr/>
            <p:nvPr/>
          </p:nvSpPr>
          <p:spPr bwMode="auto">
            <a:xfrm rot="1800000">
              <a:off x="7308" y="6976"/>
              <a:ext cx="2152" cy="3086"/>
            </a:xfrm>
            <a:custGeom>
              <a:avLst/>
              <a:gdLst>
                <a:gd name="T0" fmla="*/ 2366 w 4733"/>
                <a:gd name="T1" fmla="*/ 6776 h 6776"/>
                <a:gd name="T2" fmla="*/ 4733 w 4733"/>
                <a:gd name="T3" fmla="*/ 4409 h 6776"/>
                <a:gd name="T4" fmla="*/ 4375 w 4733"/>
                <a:gd name="T5" fmla="*/ 3158 h 6776"/>
                <a:gd name="T6" fmla="*/ 4375 w 4733"/>
                <a:gd name="T7" fmla="*/ 3158 h 6776"/>
                <a:gd name="T8" fmla="*/ 4364 w 4733"/>
                <a:gd name="T9" fmla="*/ 3140 h 6776"/>
                <a:gd name="T10" fmla="*/ 4358 w 4733"/>
                <a:gd name="T11" fmla="*/ 3130 h 6776"/>
                <a:gd name="T12" fmla="*/ 2366 w 4733"/>
                <a:gd name="T13" fmla="*/ 0 h 6776"/>
                <a:gd name="T14" fmla="*/ 375 w 4733"/>
                <a:gd name="T15" fmla="*/ 3130 h 6776"/>
                <a:gd name="T16" fmla="*/ 369 w 4733"/>
                <a:gd name="T17" fmla="*/ 3140 h 6776"/>
                <a:gd name="T18" fmla="*/ 357 w 4733"/>
                <a:gd name="T19" fmla="*/ 3158 h 6776"/>
                <a:gd name="T20" fmla="*/ 357 w 4733"/>
                <a:gd name="T21" fmla="*/ 3158 h 6776"/>
                <a:gd name="T22" fmla="*/ 0 w 4733"/>
                <a:gd name="T23" fmla="*/ 4409 h 6776"/>
                <a:gd name="T24" fmla="*/ 2366 w 4733"/>
                <a:gd name="T25" fmla="*/ 6776 h 6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33" h="6776">
                  <a:moveTo>
                    <a:pt x="2366" y="6776"/>
                  </a:moveTo>
                  <a:cubicBezTo>
                    <a:pt x="3673" y="6776"/>
                    <a:pt x="4733" y="5716"/>
                    <a:pt x="4733" y="4409"/>
                  </a:cubicBezTo>
                  <a:cubicBezTo>
                    <a:pt x="4733" y="3950"/>
                    <a:pt x="4602" y="3521"/>
                    <a:pt x="4375" y="3158"/>
                  </a:cubicBezTo>
                  <a:lnTo>
                    <a:pt x="4375" y="3158"/>
                  </a:lnTo>
                  <a:lnTo>
                    <a:pt x="4364" y="3140"/>
                  </a:lnTo>
                  <a:lnTo>
                    <a:pt x="4358" y="3130"/>
                  </a:lnTo>
                  <a:lnTo>
                    <a:pt x="2366" y="0"/>
                  </a:lnTo>
                  <a:lnTo>
                    <a:pt x="375" y="3130"/>
                  </a:lnTo>
                  <a:lnTo>
                    <a:pt x="369" y="3140"/>
                  </a:lnTo>
                  <a:lnTo>
                    <a:pt x="357" y="3158"/>
                  </a:lnTo>
                  <a:lnTo>
                    <a:pt x="357" y="3158"/>
                  </a:lnTo>
                  <a:cubicBezTo>
                    <a:pt x="131" y="3521"/>
                    <a:pt x="0" y="3950"/>
                    <a:pt x="0" y="4409"/>
                  </a:cubicBezTo>
                  <a:cubicBezTo>
                    <a:pt x="0" y="5716"/>
                    <a:pt x="1060" y="6776"/>
                    <a:pt x="2366" y="6776"/>
                  </a:cubicBezTo>
                  <a:close/>
                </a:path>
              </a:pathLst>
            </a:custGeom>
            <a:solidFill>
              <a:srgbClr val="0E647C"/>
            </a:solidFill>
            <a:ln>
              <a:noFill/>
            </a:ln>
          </p:spPr>
          <p:txBody>
            <a:bodyPr vert="horz" wrap="square" lIns="115214" tIns="57607" rIns="115214" bIns="57607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196" y="7356"/>
              <a:ext cx="1036" cy="640"/>
            </a:xfrm>
            <a:prstGeom prst="rect">
              <a:avLst/>
            </a:prstGeom>
            <a:noFill/>
          </p:spPr>
          <p:txBody>
            <a:bodyPr wrap="square" lIns="115214" tIns="57607" rIns="115214" bIns="57607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0E647C">
                      <a:lumMod val="60000"/>
                      <a:lumOff val="4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zh-CN" altLang="en-US" sz="1600" dirty="0">
                <a:solidFill>
                  <a:srgbClr val="0E647C">
                    <a:lumMod val="60000"/>
                    <a:lumOff val="4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KSO_Shape"/>
            <p:cNvSpPr/>
            <p:nvPr/>
          </p:nvSpPr>
          <p:spPr bwMode="auto">
            <a:xfrm>
              <a:off x="7742" y="8208"/>
              <a:ext cx="1215" cy="1203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115214" tIns="57607" rIns="115214" bIns="57607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13275" y="2696210"/>
            <a:ext cx="1669979" cy="1458141"/>
            <a:chOff x="6932" y="3867"/>
            <a:chExt cx="2963" cy="2679"/>
          </a:xfrm>
        </p:grpSpPr>
        <p:sp>
          <p:nvSpPr>
            <p:cNvPr id="15" name="Freeform 7"/>
            <p:cNvSpPr/>
            <p:nvPr/>
          </p:nvSpPr>
          <p:spPr bwMode="auto">
            <a:xfrm rot="1800000">
              <a:off x="6932" y="3867"/>
              <a:ext cx="2963" cy="2314"/>
            </a:xfrm>
            <a:custGeom>
              <a:avLst/>
              <a:gdLst>
                <a:gd name="T0" fmla="*/ 655 w 6517"/>
                <a:gd name="T1" fmla="*/ 1516 h 5082"/>
                <a:gd name="T2" fmla="*/ 3889 w 6517"/>
                <a:gd name="T3" fmla="*/ 655 h 5082"/>
                <a:gd name="T4" fmla="*/ 4792 w 6517"/>
                <a:gd name="T5" fmla="*/ 1592 h 5082"/>
                <a:gd name="T6" fmla="*/ 4792 w 6517"/>
                <a:gd name="T7" fmla="*/ 1592 h 5082"/>
                <a:gd name="T8" fmla="*/ 4802 w 6517"/>
                <a:gd name="T9" fmla="*/ 1610 h 5082"/>
                <a:gd name="T10" fmla="*/ 4808 w 6517"/>
                <a:gd name="T11" fmla="*/ 1621 h 5082"/>
                <a:gd name="T12" fmla="*/ 6517 w 6517"/>
                <a:gd name="T13" fmla="*/ 4913 h 5082"/>
                <a:gd name="T14" fmla="*/ 2811 w 6517"/>
                <a:gd name="T15" fmla="*/ 5067 h 5082"/>
                <a:gd name="T16" fmla="*/ 2799 w 6517"/>
                <a:gd name="T17" fmla="*/ 5067 h 5082"/>
                <a:gd name="T18" fmla="*/ 2778 w 6517"/>
                <a:gd name="T19" fmla="*/ 5068 h 5082"/>
                <a:gd name="T20" fmla="*/ 2778 w 6517"/>
                <a:gd name="T21" fmla="*/ 5068 h 5082"/>
                <a:gd name="T22" fmla="*/ 1516 w 6517"/>
                <a:gd name="T23" fmla="*/ 4750 h 5082"/>
                <a:gd name="T24" fmla="*/ 655 w 6517"/>
                <a:gd name="T25" fmla="*/ 1516 h 5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17" h="5082">
                  <a:moveTo>
                    <a:pt x="655" y="1516"/>
                  </a:moveTo>
                  <a:cubicBezTo>
                    <a:pt x="1310" y="385"/>
                    <a:pt x="2759" y="0"/>
                    <a:pt x="3889" y="655"/>
                  </a:cubicBezTo>
                  <a:cubicBezTo>
                    <a:pt x="4287" y="885"/>
                    <a:pt x="4592" y="1214"/>
                    <a:pt x="4792" y="1592"/>
                  </a:cubicBezTo>
                  <a:lnTo>
                    <a:pt x="4792" y="1592"/>
                  </a:lnTo>
                  <a:lnTo>
                    <a:pt x="4802" y="1610"/>
                  </a:lnTo>
                  <a:lnTo>
                    <a:pt x="4808" y="1621"/>
                  </a:lnTo>
                  <a:lnTo>
                    <a:pt x="6517" y="4913"/>
                  </a:lnTo>
                  <a:lnTo>
                    <a:pt x="2811" y="5067"/>
                  </a:lnTo>
                  <a:lnTo>
                    <a:pt x="2799" y="5067"/>
                  </a:lnTo>
                  <a:lnTo>
                    <a:pt x="2778" y="5068"/>
                  </a:lnTo>
                  <a:lnTo>
                    <a:pt x="2778" y="5068"/>
                  </a:lnTo>
                  <a:cubicBezTo>
                    <a:pt x="2350" y="5082"/>
                    <a:pt x="1913" y="4980"/>
                    <a:pt x="1516" y="4750"/>
                  </a:cubicBezTo>
                  <a:cubicBezTo>
                    <a:pt x="385" y="4095"/>
                    <a:pt x="0" y="2647"/>
                    <a:pt x="655" y="1516"/>
                  </a:cubicBezTo>
                  <a:close/>
                </a:path>
              </a:pathLst>
            </a:custGeom>
            <a:solidFill>
              <a:srgbClr val="F87A08"/>
            </a:solidFill>
            <a:ln>
              <a:noFill/>
            </a:ln>
          </p:spPr>
          <p:txBody>
            <a:bodyPr vert="horz" wrap="square" lIns="115214" tIns="57607" rIns="115214" bIns="57607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246" y="5884"/>
              <a:ext cx="1026" cy="662"/>
            </a:xfrm>
            <a:prstGeom prst="rect">
              <a:avLst/>
            </a:prstGeom>
            <a:noFill/>
          </p:spPr>
          <p:txBody>
            <a:bodyPr wrap="square" lIns="115214" tIns="57607" rIns="115214" bIns="57607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87A08">
                      <a:lumMod val="60000"/>
                      <a:lumOff val="4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06</a:t>
              </a:r>
              <a:endParaRPr lang="zh-CN" altLang="en-US" sz="1600" dirty="0">
                <a:solidFill>
                  <a:srgbClr val="F87A08">
                    <a:lumMod val="60000"/>
                    <a:lumOff val="4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KSO_Shape"/>
            <p:cNvSpPr/>
            <p:nvPr/>
          </p:nvSpPr>
          <p:spPr bwMode="auto">
            <a:xfrm>
              <a:off x="7636" y="4400"/>
              <a:ext cx="1098" cy="933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115214" tIns="57607" rIns="115214" bIns="57607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837305" y="3886200"/>
            <a:ext cx="1769677" cy="1378585"/>
            <a:chOff x="5711" y="5977"/>
            <a:chExt cx="3119" cy="2314"/>
          </a:xfrm>
        </p:grpSpPr>
        <p:sp>
          <p:nvSpPr>
            <p:cNvPr id="18" name="Freeform 9"/>
            <p:cNvSpPr/>
            <p:nvPr/>
          </p:nvSpPr>
          <p:spPr bwMode="auto">
            <a:xfrm rot="1800000">
              <a:off x="5711" y="5977"/>
              <a:ext cx="2966" cy="2314"/>
            </a:xfrm>
            <a:custGeom>
              <a:avLst/>
              <a:gdLst>
                <a:gd name="T0" fmla="*/ 653 w 6523"/>
                <a:gd name="T1" fmla="*/ 3563 h 5083"/>
                <a:gd name="T2" fmla="*/ 1521 w 6523"/>
                <a:gd name="T3" fmla="*/ 331 h 5083"/>
                <a:gd name="T4" fmla="*/ 2783 w 6523"/>
                <a:gd name="T5" fmla="*/ 15 h 5083"/>
                <a:gd name="T6" fmla="*/ 2783 w 6523"/>
                <a:gd name="T7" fmla="*/ 15 h 5083"/>
                <a:gd name="T8" fmla="*/ 2805 w 6523"/>
                <a:gd name="T9" fmla="*/ 16 h 5083"/>
                <a:gd name="T10" fmla="*/ 2816 w 6523"/>
                <a:gd name="T11" fmla="*/ 17 h 5083"/>
                <a:gd name="T12" fmla="*/ 6523 w 6523"/>
                <a:gd name="T13" fmla="*/ 178 h 5083"/>
                <a:gd name="T14" fmla="*/ 4806 w 6523"/>
                <a:gd name="T15" fmla="*/ 3467 h 5083"/>
                <a:gd name="T16" fmla="*/ 4800 w 6523"/>
                <a:gd name="T17" fmla="*/ 3477 h 5083"/>
                <a:gd name="T18" fmla="*/ 4791 w 6523"/>
                <a:gd name="T19" fmla="*/ 3496 h 5083"/>
                <a:gd name="T20" fmla="*/ 4790 w 6523"/>
                <a:gd name="T21" fmla="*/ 3496 h 5083"/>
                <a:gd name="T22" fmla="*/ 3885 w 6523"/>
                <a:gd name="T23" fmla="*/ 4431 h 5083"/>
                <a:gd name="T24" fmla="*/ 653 w 6523"/>
                <a:gd name="T25" fmla="*/ 3563 h 5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23" h="5083">
                  <a:moveTo>
                    <a:pt x="653" y="3563"/>
                  </a:moveTo>
                  <a:cubicBezTo>
                    <a:pt x="0" y="2431"/>
                    <a:pt x="389" y="983"/>
                    <a:pt x="1521" y="331"/>
                  </a:cubicBezTo>
                  <a:cubicBezTo>
                    <a:pt x="1919" y="101"/>
                    <a:pt x="2356" y="0"/>
                    <a:pt x="2783" y="15"/>
                  </a:cubicBezTo>
                  <a:lnTo>
                    <a:pt x="2783" y="15"/>
                  </a:lnTo>
                  <a:lnTo>
                    <a:pt x="2805" y="16"/>
                  </a:lnTo>
                  <a:lnTo>
                    <a:pt x="2816" y="17"/>
                  </a:lnTo>
                  <a:lnTo>
                    <a:pt x="6523" y="178"/>
                  </a:lnTo>
                  <a:lnTo>
                    <a:pt x="4806" y="3467"/>
                  </a:lnTo>
                  <a:lnTo>
                    <a:pt x="4800" y="3477"/>
                  </a:lnTo>
                  <a:lnTo>
                    <a:pt x="4791" y="3496"/>
                  </a:lnTo>
                  <a:lnTo>
                    <a:pt x="4790" y="3496"/>
                  </a:lnTo>
                  <a:cubicBezTo>
                    <a:pt x="4589" y="3874"/>
                    <a:pt x="4283" y="4201"/>
                    <a:pt x="3885" y="4431"/>
                  </a:cubicBezTo>
                  <a:cubicBezTo>
                    <a:pt x="2753" y="5083"/>
                    <a:pt x="1306" y="4695"/>
                    <a:pt x="653" y="3563"/>
                  </a:cubicBezTo>
                  <a:close/>
                </a:path>
              </a:pathLst>
            </a:custGeom>
            <a:solidFill>
              <a:srgbClr val="2DB2A4"/>
            </a:solidFill>
            <a:ln>
              <a:noFill/>
            </a:ln>
          </p:spPr>
          <p:txBody>
            <a:bodyPr vert="horz" wrap="square" lIns="115214" tIns="57607" rIns="115214" bIns="57607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673" y="6605"/>
              <a:ext cx="1157" cy="604"/>
            </a:xfrm>
            <a:prstGeom prst="rect">
              <a:avLst/>
            </a:prstGeom>
            <a:noFill/>
          </p:spPr>
          <p:txBody>
            <a:bodyPr wrap="square" lIns="115214" tIns="57607" rIns="115214" bIns="57607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2DB2A4">
                      <a:lumMod val="60000"/>
                      <a:lumOff val="4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  <a:endParaRPr lang="zh-CN" altLang="en-US" sz="1600" dirty="0">
                <a:solidFill>
                  <a:srgbClr val="2DB2A4">
                    <a:lumMod val="60000"/>
                    <a:lumOff val="4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KSO_Shape"/>
            <p:cNvSpPr/>
            <p:nvPr/>
          </p:nvSpPr>
          <p:spPr>
            <a:xfrm>
              <a:off x="6495" y="6401"/>
              <a:ext cx="1065" cy="1065"/>
            </a:xfrm>
            <a:custGeom>
              <a:avLst/>
              <a:gdLst>
                <a:gd name="connsiteX0" fmla="*/ 1063385 w 1944000"/>
                <a:gd name="connsiteY0" fmla="*/ 1082014 h 1944000"/>
                <a:gd name="connsiteX1" fmla="*/ 1093900 w 1944000"/>
                <a:gd name="connsiteY1" fmla="*/ 1089952 h 1944000"/>
                <a:gd name="connsiteX2" fmla="*/ 1121871 w 1944000"/>
                <a:gd name="connsiteY2" fmla="*/ 1097572 h 1944000"/>
                <a:gd name="connsiteX3" fmla="*/ 1146982 w 1944000"/>
                <a:gd name="connsiteY3" fmla="*/ 1104557 h 1944000"/>
                <a:gd name="connsiteX4" fmla="*/ 1169550 w 1944000"/>
                <a:gd name="connsiteY4" fmla="*/ 1111542 h 1944000"/>
                <a:gd name="connsiteX5" fmla="*/ 1188940 w 1944000"/>
                <a:gd name="connsiteY5" fmla="*/ 1118209 h 1944000"/>
                <a:gd name="connsiteX6" fmla="*/ 1205469 w 1944000"/>
                <a:gd name="connsiteY6" fmla="*/ 1124559 h 1944000"/>
                <a:gd name="connsiteX7" fmla="*/ 1212779 w 1944000"/>
                <a:gd name="connsiteY7" fmla="*/ 1127734 h 1944000"/>
                <a:gd name="connsiteX8" fmla="*/ 1219137 w 1944000"/>
                <a:gd name="connsiteY8" fmla="*/ 1130592 h 1944000"/>
                <a:gd name="connsiteX9" fmla="*/ 1225176 w 1944000"/>
                <a:gd name="connsiteY9" fmla="*/ 1133449 h 1944000"/>
                <a:gd name="connsiteX10" fmla="*/ 1230262 w 1944000"/>
                <a:gd name="connsiteY10" fmla="*/ 1136307 h 1944000"/>
                <a:gd name="connsiteX11" fmla="*/ 1238526 w 1944000"/>
                <a:gd name="connsiteY11" fmla="*/ 1141704 h 1944000"/>
                <a:gd name="connsiteX12" fmla="*/ 1245837 w 1944000"/>
                <a:gd name="connsiteY12" fmla="*/ 1146784 h 1944000"/>
                <a:gd name="connsiteX13" fmla="*/ 1253148 w 1944000"/>
                <a:gd name="connsiteY13" fmla="*/ 1152499 h 1944000"/>
                <a:gd name="connsiteX14" fmla="*/ 1259823 w 1944000"/>
                <a:gd name="connsiteY14" fmla="*/ 1158532 h 1944000"/>
                <a:gd name="connsiteX15" fmla="*/ 1265862 w 1944000"/>
                <a:gd name="connsiteY15" fmla="*/ 1164564 h 1944000"/>
                <a:gd name="connsiteX16" fmla="*/ 1271266 w 1944000"/>
                <a:gd name="connsiteY16" fmla="*/ 1170914 h 1944000"/>
                <a:gd name="connsiteX17" fmla="*/ 1276351 w 1944000"/>
                <a:gd name="connsiteY17" fmla="*/ 1177582 h 1944000"/>
                <a:gd name="connsiteX18" fmla="*/ 1280801 w 1944000"/>
                <a:gd name="connsiteY18" fmla="*/ 1184567 h 1944000"/>
                <a:gd name="connsiteX19" fmla="*/ 1284934 w 1944000"/>
                <a:gd name="connsiteY19" fmla="*/ 1191234 h 1944000"/>
                <a:gd name="connsiteX20" fmla="*/ 1288112 w 1944000"/>
                <a:gd name="connsiteY20" fmla="*/ 1198537 h 1944000"/>
                <a:gd name="connsiteX21" fmla="*/ 1291291 w 1944000"/>
                <a:gd name="connsiteY21" fmla="*/ 1206157 h 1944000"/>
                <a:gd name="connsiteX22" fmla="*/ 1293516 w 1944000"/>
                <a:gd name="connsiteY22" fmla="*/ 1214094 h 1944000"/>
                <a:gd name="connsiteX23" fmla="*/ 1295423 w 1944000"/>
                <a:gd name="connsiteY23" fmla="*/ 1222032 h 1944000"/>
                <a:gd name="connsiteX24" fmla="*/ 1296694 w 1944000"/>
                <a:gd name="connsiteY24" fmla="*/ 1230287 h 1944000"/>
                <a:gd name="connsiteX25" fmla="*/ 1297330 w 1944000"/>
                <a:gd name="connsiteY25" fmla="*/ 1238859 h 1944000"/>
                <a:gd name="connsiteX26" fmla="*/ 1297648 w 1944000"/>
                <a:gd name="connsiteY26" fmla="*/ 1247432 h 1944000"/>
                <a:gd name="connsiteX27" fmla="*/ 1297330 w 1944000"/>
                <a:gd name="connsiteY27" fmla="*/ 1257275 h 1944000"/>
                <a:gd name="connsiteX28" fmla="*/ 1296377 w 1944000"/>
                <a:gd name="connsiteY28" fmla="*/ 1266800 h 1944000"/>
                <a:gd name="connsiteX29" fmla="*/ 1295105 w 1944000"/>
                <a:gd name="connsiteY29" fmla="*/ 1276007 h 1944000"/>
                <a:gd name="connsiteX30" fmla="*/ 1292880 w 1944000"/>
                <a:gd name="connsiteY30" fmla="*/ 1285215 h 1944000"/>
                <a:gd name="connsiteX31" fmla="*/ 1290019 w 1944000"/>
                <a:gd name="connsiteY31" fmla="*/ 1294422 h 1944000"/>
                <a:gd name="connsiteX32" fmla="*/ 1286841 w 1944000"/>
                <a:gd name="connsiteY32" fmla="*/ 1303312 h 1944000"/>
                <a:gd name="connsiteX33" fmla="*/ 1283344 w 1944000"/>
                <a:gd name="connsiteY33" fmla="*/ 1312202 h 1944000"/>
                <a:gd name="connsiteX34" fmla="*/ 1278576 w 1944000"/>
                <a:gd name="connsiteY34" fmla="*/ 1320775 h 1944000"/>
                <a:gd name="connsiteX35" fmla="*/ 1273808 w 1944000"/>
                <a:gd name="connsiteY35" fmla="*/ 1329347 h 1944000"/>
                <a:gd name="connsiteX36" fmla="*/ 1267769 w 1944000"/>
                <a:gd name="connsiteY36" fmla="*/ 1337602 h 1944000"/>
                <a:gd name="connsiteX37" fmla="*/ 1261412 w 1944000"/>
                <a:gd name="connsiteY37" fmla="*/ 1345857 h 1944000"/>
                <a:gd name="connsiteX38" fmla="*/ 1254737 w 1944000"/>
                <a:gd name="connsiteY38" fmla="*/ 1353795 h 1944000"/>
                <a:gd name="connsiteX39" fmla="*/ 1247426 w 1944000"/>
                <a:gd name="connsiteY39" fmla="*/ 1361732 h 1944000"/>
                <a:gd name="connsiteX40" fmla="*/ 1239162 w 1944000"/>
                <a:gd name="connsiteY40" fmla="*/ 1369670 h 1944000"/>
                <a:gd name="connsiteX41" fmla="*/ 1230580 w 1944000"/>
                <a:gd name="connsiteY41" fmla="*/ 1376655 h 1944000"/>
                <a:gd name="connsiteX42" fmla="*/ 1221362 w 1944000"/>
                <a:gd name="connsiteY42" fmla="*/ 1384275 h 1944000"/>
                <a:gd name="connsiteX43" fmla="*/ 1214051 w 1944000"/>
                <a:gd name="connsiteY43" fmla="*/ 1389672 h 1944000"/>
                <a:gd name="connsiteX44" fmla="*/ 1206422 w 1944000"/>
                <a:gd name="connsiteY44" fmla="*/ 1394435 h 1944000"/>
                <a:gd name="connsiteX45" fmla="*/ 1198476 w 1944000"/>
                <a:gd name="connsiteY45" fmla="*/ 1399515 h 1944000"/>
                <a:gd name="connsiteX46" fmla="*/ 1190211 w 1944000"/>
                <a:gd name="connsiteY46" fmla="*/ 1403960 h 1944000"/>
                <a:gd name="connsiteX47" fmla="*/ 1181311 w 1944000"/>
                <a:gd name="connsiteY47" fmla="*/ 1408087 h 1944000"/>
                <a:gd name="connsiteX48" fmla="*/ 1172411 w 1944000"/>
                <a:gd name="connsiteY48" fmla="*/ 1411897 h 1944000"/>
                <a:gd name="connsiteX49" fmla="*/ 1163193 w 1944000"/>
                <a:gd name="connsiteY49" fmla="*/ 1416025 h 1944000"/>
                <a:gd name="connsiteX50" fmla="*/ 1153340 w 1944000"/>
                <a:gd name="connsiteY50" fmla="*/ 1419517 h 1944000"/>
                <a:gd name="connsiteX51" fmla="*/ 1143486 w 1944000"/>
                <a:gd name="connsiteY51" fmla="*/ 1422692 h 1944000"/>
                <a:gd name="connsiteX52" fmla="*/ 1132997 w 1944000"/>
                <a:gd name="connsiteY52" fmla="*/ 1425867 h 1944000"/>
                <a:gd name="connsiteX53" fmla="*/ 1122189 w 1944000"/>
                <a:gd name="connsiteY53" fmla="*/ 1428407 h 1944000"/>
                <a:gd name="connsiteX54" fmla="*/ 1111064 w 1944000"/>
                <a:gd name="connsiteY54" fmla="*/ 1431265 h 1944000"/>
                <a:gd name="connsiteX55" fmla="*/ 1099621 w 1944000"/>
                <a:gd name="connsiteY55" fmla="*/ 1433487 h 1944000"/>
                <a:gd name="connsiteX56" fmla="*/ 1087860 w 1944000"/>
                <a:gd name="connsiteY56" fmla="*/ 1435392 h 1944000"/>
                <a:gd name="connsiteX57" fmla="*/ 1075782 w 1944000"/>
                <a:gd name="connsiteY57" fmla="*/ 1436980 h 1944000"/>
                <a:gd name="connsiteX58" fmla="*/ 1063385 w 1944000"/>
                <a:gd name="connsiteY58" fmla="*/ 1438567 h 1944000"/>
                <a:gd name="connsiteX59" fmla="*/ 880616 w 1944000"/>
                <a:gd name="connsiteY59" fmla="*/ 505752 h 1944000"/>
                <a:gd name="connsiteX60" fmla="*/ 880616 w 1944000"/>
                <a:gd name="connsiteY60" fmla="*/ 814362 h 1944000"/>
                <a:gd name="connsiteX61" fmla="*/ 847241 w 1944000"/>
                <a:gd name="connsiteY61" fmla="*/ 805789 h 1944000"/>
                <a:gd name="connsiteX62" fmla="*/ 820223 w 1944000"/>
                <a:gd name="connsiteY62" fmla="*/ 798804 h 1944000"/>
                <a:gd name="connsiteX63" fmla="*/ 799879 w 1944000"/>
                <a:gd name="connsiteY63" fmla="*/ 793089 h 1944000"/>
                <a:gd name="connsiteX64" fmla="*/ 785894 w 1944000"/>
                <a:gd name="connsiteY64" fmla="*/ 788327 h 1944000"/>
                <a:gd name="connsiteX65" fmla="*/ 771590 w 1944000"/>
                <a:gd name="connsiteY65" fmla="*/ 782929 h 1944000"/>
                <a:gd name="connsiteX66" fmla="*/ 757922 w 1944000"/>
                <a:gd name="connsiteY66" fmla="*/ 776897 h 1944000"/>
                <a:gd name="connsiteX67" fmla="*/ 745843 w 1944000"/>
                <a:gd name="connsiteY67" fmla="*/ 770229 h 1944000"/>
                <a:gd name="connsiteX68" fmla="*/ 739804 w 1944000"/>
                <a:gd name="connsiteY68" fmla="*/ 767054 h 1944000"/>
                <a:gd name="connsiteX69" fmla="*/ 734400 w 1944000"/>
                <a:gd name="connsiteY69" fmla="*/ 763879 h 1944000"/>
                <a:gd name="connsiteX70" fmla="*/ 728679 w 1944000"/>
                <a:gd name="connsiteY70" fmla="*/ 760069 h 1944000"/>
                <a:gd name="connsiteX71" fmla="*/ 723593 w 1944000"/>
                <a:gd name="connsiteY71" fmla="*/ 756577 h 1944000"/>
                <a:gd name="connsiteX72" fmla="*/ 718825 w 1944000"/>
                <a:gd name="connsiteY72" fmla="*/ 752767 h 1944000"/>
                <a:gd name="connsiteX73" fmla="*/ 714057 w 1944000"/>
                <a:gd name="connsiteY73" fmla="*/ 749274 h 1944000"/>
                <a:gd name="connsiteX74" fmla="*/ 709925 w 1944000"/>
                <a:gd name="connsiteY74" fmla="*/ 745464 h 1944000"/>
                <a:gd name="connsiteX75" fmla="*/ 705475 w 1944000"/>
                <a:gd name="connsiteY75" fmla="*/ 741337 h 1944000"/>
                <a:gd name="connsiteX76" fmla="*/ 701979 w 1944000"/>
                <a:gd name="connsiteY76" fmla="*/ 737209 h 1944000"/>
                <a:gd name="connsiteX77" fmla="*/ 698164 w 1944000"/>
                <a:gd name="connsiteY77" fmla="*/ 733082 h 1944000"/>
                <a:gd name="connsiteX78" fmla="*/ 694668 w 1944000"/>
                <a:gd name="connsiteY78" fmla="*/ 728954 h 1944000"/>
                <a:gd name="connsiteX79" fmla="*/ 691807 w 1944000"/>
                <a:gd name="connsiteY79" fmla="*/ 724827 h 1944000"/>
                <a:gd name="connsiteX80" fmla="*/ 688629 w 1944000"/>
                <a:gd name="connsiteY80" fmla="*/ 720699 h 1944000"/>
                <a:gd name="connsiteX81" fmla="*/ 686086 w 1944000"/>
                <a:gd name="connsiteY81" fmla="*/ 716254 h 1944000"/>
                <a:gd name="connsiteX82" fmla="*/ 683543 w 1944000"/>
                <a:gd name="connsiteY82" fmla="*/ 712127 h 1944000"/>
                <a:gd name="connsiteX83" fmla="*/ 681000 w 1944000"/>
                <a:gd name="connsiteY83" fmla="*/ 707682 h 1944000"/>
                <a:gd name="connsiteX84" fmla="*/ 679093 w 1944000"/>
                <a:gd name="connsiteY84" fmla="*/ 703237 h 1944000"/>
                <a:gd name="connsiteX85" fmla="*/ 677186 w 1944000"/>
                <a:gd name="connsiteY85" fmla="*/ 698474 h 1944000"/>
                <a:gd name="connsiteX86" fmla="*/ 675596 w 1944000"/>
                <a:gd name="connsiteY86" fmla="*/ 694347 h 1944000"/>
                <a:gd name="connsiteX87" fmla="*/ 674325 w 1944000"/>
                <a:gd name="connsiteY87" fmla="*/ 689584 h 1944000"/>
                <a:gd name="connsiteX88" fmla="*/ 673053 w 1944000"/>
                <a:gd name="connsiteY88" fmla="*/ 684822 h 1944000"/>
                <a:gd name="connsiteX89" fmla="*/ 671782 w 1944000"/>
                <a:gd name="connsiteY89" fmla="*/ 680059 h 1944000"/>
                <a:gd name="connsiteX90" fmla="*/ 671146 w 1944000"/>
                <a:gd name="connsiteY90" fmla="*/ 675297 h 1944000"/>
                <a:gd name="connsiteX91" fmla="*/ 670511 w 1944000"/>
                <a:gd name="connsiteY91" fmla="*/ 670217 h 1944000"/>
                <a:gd name="connsiteX92" fmla="*/ 670193 w 1944000"/>
                <a:gd name="connsiteY92" fmla="*/ 665137 h 1944000"/>
                <a:gd name="connsiteX93" fmla="*/ 670193 w 1944000"/>
                <a:gd name="connsiteY93" fmla="*/ 660374 h 1944000"/>
                <a:gd name="connsiteX94" fmla="*/ 670511 w 1944000"/>
                <a:gd name="connsiteY94" fmla="*/ 652437 h 1944000"/>
                <a:gd name="connsiteX95" fmla="*/ 671146 w 1944000"/>
                <a:gd name="connsiteY95" fmla="*/ 644499 h 1944000"/>
                <a:gd name="connsiteX96" fmla="*/ 672736 w 1944000"/>
                <a:gd name="connsiteY96" fmla="*/ 636879 h 1944000"/>
                <a:gd name="connsiteX97" fmla="*/ 674643 w 1944000"/>
                <a:gd name="connsiteY97" fmla="*/ 629259 h 1944000"/>
                <a:gd name="connsiteX98" fmla="*/ 676868 w 1944000"/>
                <a:gd name="connsiteY98" fmla="*/ 622274 h 1944000"/>
                <a:gd name="connsiteX99" fmla="*/ 679728 w 1944000"/>
                <a:gd name="connsiteY99" fmla="*/ 614972 h 1944000"/>
                <a:gd name="connsiteX100" fmla="*/ 683225 w 1944000"/>
                <a:gd name="connsiteY100" fmla="*/ 607669 h 1944000"/>
                <a:gd name="connsiteX101" fmla="*/ 687039 w 1944000"/>
                <a:gd name="connsiteY101" fmla="*/ 600684 h 1944000"/>
                <a:gd name="connsiteX102" fmla="*/ 691807 w 1944000"/>
                <a:gd name="connsiteY102" fmla="*/ 593699 h 1944000"/>
                <a:gd name="connsiteX103" fmla="*/ 696575 w 1944000"/>
                <a:gd name="connsiteY103" fmla="*/ 587349 h 1944000"/>
                <a:gd name="connsiteX104" fmla="*/ 702297 w 1944000"/>
                <a:gd name="connsiteY104" fmla="*/ 580682 h 1944000"/>
                <a:gd name="connsiteX105" fmla="*/ 708336 w 1944000"/>
                <a:gd name="connsiteY105" fmla="*/ 574014 h 1944000"/>
                <a:gd name="connsiteX106" fmla="*/ 714693 w 1944000"/>
                <a:gd name="connsiteY106" fmla="*/ 567664 h 1944000"/>
                <a:gd name="connsiteX107" fmla="*/ 722004 w 1944000"/>
                <a:gd name="connsiteY107" fmla="*/ 561632 h 1944000"/>
                <a:gd name="connsiteX108" fmla="*/ 729632 w 1944000"/>
                <a:gd name="connsiteY108" fmla="*/ 555282 h 1944000"/>
                <a:gd name="connsiteX109" fmla="*/ 737897 w 1944000"/>
                <a:gd name="connsiteY109" fmla="*/ 549249 h 1944000"/>
                <a:gd name="connsiteX110" fmla="*/ 743936 w 1944000"/>
                <a:gd name="connsiteY110" fmla="*/ 545122 h 1944000"/>
                <a:gd name="connsiteX111" fmla="*/ 750293 w 1944000"/>
                <a:gd name="connsiteY111" fmla="*/ 540994 h 1944000"/>
                <a:gd name="connsiteX112" fmla="*/ 757286 w 1944000"/>
                <a:gd name="connsiteY112" fmla="*/ 537502 h 1944000"/>
                <a:gd name="connsiteX113" fmla="*/ 764597 w 1944000"/>
                <a:gd name="connsiteY113" fmla="*/ 533692 h 1944000"/>
                <a:gd name="connsiteX114" fmla="*/ 772544 w 1944000"/>
                <a:gd name="connsiteY114" fmla="*/ 530517 h 1944000"/>
                <a:gd name="connsiteX115" fmla="*/ 780490 w 1944000"/>
                <a:gd name="connsiteY115" fmla="*/ 527342 h 1944000"/>
                <a:gd name="connsiteX116" fmla="*/ 789072 w 1944000"/>
                <a:gd name="connsiteY116" fmla="*/ 524167 h 1944000"/>
                <a:gd name="connsiteX117" fmla="*/ 797654 w 1944000"/>
                <a:gd name="connsiteY117" fmla="*/ 521627 h 1944000"/>
                <a:gd name="connsiteX118" fmla="*/ 806872 w 1944000"/>
                <a:gd name="connsiteY118" fmla="*/ 519087 h 1944000"/>
                <a:gd name="connsiteX119" fmla="*/ 816408 w 1944000"/>
                <a:gd name="connsiteY119" fmla="*/ 516229 h 1944000"/>
                <a:gd name="connsiteX120" fmla="*/ 825944 w 1944000"/>
                <a:gd name="connsiteY120" fmla="*/ 514324 h 1944000"/>
                <a:gd name="connsiteX121" fmla="*/ 836116 w 1944000"/>
                <a:gd name="connsiteY121" fmla="*/ 512102 h 1944000"/>
                <a:gd name="connsiteX122" fmla="*/ 846923 w 1944000"/>
                <a:gd name="connsiteY122" fmla="*/ 510514 h 1944000"/>
                <a:gd name="connsiteX123" fmla="*/ 858048 w 1944000"/>
                <a:gd name="connsiteY123" fmla="*/ 508927 h 1944000"/>
                <a:gd name="connsiteX124" fmla="*/ 869173 w 1944000"/>
                <a:gd name="connsiteY124" fmla="*/ 507022 h 1944000"/>
                <a:gd name="connsiteX125" fmla="*/ 880616 w 1944000"/>
                <a:gd name="connsiteY125" fmla="*/ 217144 h 1944000"/>
                <a:gd name="connsiteX126" fmla="*/ 880616 w 1944000"/>
                <a:gd name="connsiteY126" fmla="*/ 333984 h 1944000"/>
                <a:gd name="connsiteX127" fmla="*/ 863451 w 1944000"/>
                <a:gd name="connsiteY127" fmla="*/ 335254 h 1944000"/>
                <a:gd name="connsiteX128" fmla="*/ 846287 w 1944000"/>
                <a:gd name="connsiteY128" fmla="*/ 337159 h 1944000"/>
                <a:gd name="connsiteX129" fmla="*/ 829440 w 1944000"/>
                <a:gd name="connsiteY129" fmla="*/ 339382 h 1944000"/>
                <a:gd name="connsiteX130" fmla="*/ 812912 w 1944000"/>
                <a:gd name="connsiteY130" fmla="*/ 341922 h 1944000"/>
                <a:gd name="connsiteX131" fmla="*/ 796701 w 1944000"/>
                <a:gd name="connsiteY131" fmla="*/ 344779 h 1944000"/>
                <a:gd name="connsiteX132" fmla="*/ 780490 w 1944000"/>
                <a:gd name="connsiteY132" fmla="*/ 347954 h 1944000"/>
                <a:gd name="connsiteX133" fmla="*/ 764279 w 1944000"/>
                <a:gd name="connsiteY133" fmla="*/ 351764 h 1944000"/>
                <a:gd name="connsiteX134" fmla="*/ 748386 w 1944000"/>
                <a:gd name="connsiteY134" fmla="*/ 355892 h 1944000"/>
                <a:gd name="connsiteX135" fmla="*/ 726136 w 1944000"/>
                <a:gd name="connsiteY135" fmla="*/ 362242 h 1944000"/>
                <a:gd name="connsiteX136" fmla="*/ 704839 w 1944000"/>
                <a:gd name="connsiteY136" fmla="*/ 368909 h 1944000"/>
                <a:gd name="connsiteX137" fmla="*/ 684814 w 1944000"/>
                <a:gd name="connsiteY137" fmla="*/ 375894 h 1944000"/>
                <a:gd name="connsiteX138" fmla="*/ 666061 w 1944000"/>
                <a:gd name="connsiteY138" fmla="*/ 383197 h 1944000"/>
                <a:gd name="connsiteX139" fmla="*/ 657160 w 1944000"/>
                <a:gd name="connsiteY139" fmla="*/ 387324 h 1944000"/>
                <a:gd name="connsiteX140" fmla="*/ 648260 w 1944000"/>
                <a:gd name="connsiteY140" fmla="*/ 391134 h 1944000"/>
                <a:gd name="connsiteX141" fmla="*/ 639996 w 1944000"/>
                <a:gd name="connsiteY141" fmla="*/ 395262 h 1944000"/>
                <a:gd name="connsiteX142" fmla="*/ 632050 w 1944000"/>
                <a:gd name="connsiteY142" fmla="*/ 399072 h 1944000"/>
                <a:gd name="connsiteX143" fmla="*/ 624103 w 1944000"/>
                <a:gd name="connsiteY143" fmla="*/ 403517 h 1944000"/>
                <a:gd name="connsiteX144" fmla="*/ 616792 w 1944000"/>
                <a:gd name="connsiteY144" fmla="*/ 407644 h 1944000"/>
                <a:gd name="connsiteX145" fmla="*/ 609481 w 1944000"/>
                <a:gd name="connsiteY145" fmla="*/ 412089 h 1944000"/>
                <a:gd name="connsiteX146" fmla="*/ 602806 w 1944000"/>
                <a:gd name="connsiteY146" fmla="*/ 416534 h 1944000"/>
                <a:gd name="connsiteX147" fmla="*/ 593906 w 1944000"/>
                <a:gd name="connsiteY147" fmla="*/ 422567 h 1944000"/>
                <a:gd name="connsiteX148" fmla="*/ 585642 w 1944000"/>
                <a:gd name="connsiteY148" fmla="*/ 428282 h 1944000"/>
                <a:gd name="connsiteX149" fmla="*/ 577060 w 1944000"/>
                <a:gd name="connsiteY149" fmla="*/ 434632 h 1944000"/>
                <a:gd name="connsiteX150" fmla="*/ 569113 w 1944000"/>
                <a:gd name="connsiteY150" fmla="*/ 440982 h 1944000"/>
                <a:gd name="connsiteX151" fmla="*/ 561167 w 1944000"/>
                <a:gd name="connsiteY151" fmla="*/ 447967 h 1944000"/>
                <a:gd name="connsiteX152" fmla="*/ 553538 w 1944000"/>
                <a:gd name="connsiteY152" fmla="*/ 454317 h 1944000"/>
                <a:gd name="connsiteX153" fmla="*/ 545910 w 1944000"/>
                <a:gd name="connsiteY153" fmla="*/ 461302 h 1944000"/>
                <a:gd name="connsiteX154" fmla="*/ 538917 w 1944000"/>
                <a:gd name="connsiteY154" fmla="*/ 468604 h 1944000"/>
                <a:gd name="connsiteX155" fmla="*/ 532241 w 1944000"/>
                <a:gd name="connsiteY155" fmla="*/ 475907 h 1944000"/>
                <a:gd name="connsiteX156" fmla="*/ 525249 w 1944000"/>
                <a:gd name="connsiteY156" fmla="*/ 483527 h 1944000"/>
                <a:gd name="connsiteX157" fmla="*/ 518891 w 1944000"/>
                <a:gd name="connsiteY157" fmla="*/ 491464 h 1944000"/>
                <a:gd name="connsiteX158" fmla="*/ 512534 w 1944000"/>
                <a:gd name="connsiteY158" fmla="*/ 499402 h 1944000"/>
                <a:gd name="connsiteX159" fmla="*/ 506813 w 1944000"/>
                <a:gd name="connsiteY159" fmla="*/ 507022 h 1944000"/>
                <a:gd name="connsiteX160" fmla="*/ 501091 w 1944000"/>
                <a:gd name="connsiteY160" fmla="*/ 515277 h 1944000"/>
                <a:gd name="connsiteX161" fmla="*/ 495370 w 1944000"/>
                <a:gd name="connsiteY161" fmla="*/ 523849 h 1944000"/>
                <a:gd name="connsiteX162" fmla="*/ 490284 w 1944000"/>
                <a:gd name="connsiteY162" fmla="*/ 532422 h 1944000"/>
                <a:gd name="connsiteX163" fmla="*/ 485198 w 1944000"/>
                <a:gd name="connsiteY163" fmla="*/ 541312 h 1944000"/>
                <a:gd name="connsiteX164" fmla="*/ 480430 w 1944000"/>
                <a:gd name="connsiteY164" fmla="*/ 550202 h 1944000"/>
                <a:gd name="connsiteX165" fmla="*/ 475980 w 1944000"/>
                <a:gd name="connsiteY165" fmla="*/ 559092 h 1944000"/>
                <a:gd name="connsiteX166" fmla="*/ 472166 w 1944000"/>
                <a:gd name="connsiteY166" fmla="*/ 568299 h 1944000"/>
                <a:gd name="connsiteX167" fmla="*/ 468352 w 1944000"/>
                <a:gd name="connsiteY167" fmla="*/ 577507 h 1944000"/>
                <a:gd name="connsiteX168" fmla="*/ 464855 w 1944000"/>
                <a:gd name="connsiteY168" fmla="*/ 586714 h 1944000"/>
                <a:gd name="connsiteX169" fmla="*/ 461994 w 1944000"/>
                <a:gd name="connsiteY169" fmla="*/ 596239 h 1944000"/>
                <a:gd name="connsiteX170" fmla="*/ 459134 w 1944000"/>
                <a:gd name="connsiteY170" fmla="*/ 605764 h 1944000"/>
                <a:gd name="connsiteX171" fmla="*/ 456591 w 1944000"/>
                <a:gd name="connsiteY171" fmla="*/ 615289 h 1944000"/>
                <a:gd name="connsiteX172" fmla="*/ 454684 w 1944000"/>
                <a:gd name="connsiteY172" fmla="*/ 624814 h 1944000"/>
                <a:gd name="connsiteX173" fmla="*/ 453094 w 1944000"/>
                <a:gd name="connsiteY173" fmla="*/ 634657 h 1944000"/>
                <a:gd name="connsiteX174" fmla="*/ 451187 w 1944000"/>
                <a:gd name="connsiteY174" fmla="*/ 644182 h 1944000"/>
                <a:gd name="connsiteX175" fmla="*/ 450234 w 1944000"/>
                <a:gd name="connsiteY175" fmla="*/ 654024 h 1944000"/>
                <a:gd name="connsiteX176" fmla="*/ 449280 w 1944000"/>
                <a:gd name="connsiteY176" fmla="*/ 664184 h 1944000"/>
                <a:gd name="connsiteX177" fmla="*/ 448962 w 1944000"/>
                <a:gd name="connsiteY177" fmla="*/ 674344 h 1944000"/>
                <a:gd name="connsiteX178" fmla="*/ 448644 w 1944000"/>
                <a:gd name="connsiteY178" fmla="*/ 684822 h 1944000"/>
                <a:gd name="connsiteX179" fmla="*/ 448962 w 1944000"/>
                <a:gd name="connsiteY179" fmla="*/ 695934 h 1944000"/>
                <a:gd name="connsiteX180" fmla="*/ 449598 w 1944000"/>
                <a:gd name="connsiteY180" fmla="*/ 706729 h 1944000"/>
                <a:gd name="connsiteX181" fmla="*/ 450552 w 1944000"/>
                <a:gd name="connsiteY181" fmla="*/ 717842 h 1944000"/>
                <a:gd name="connsiteX182" fmla="*/ 452141 w 1944000"/>
                <a:gd name="connsiteY182" fmla="*/ 728637 h 1944000"/>
                <a:gd name="connsiteX183" fmla="*/ 453730 w 1944000"/>
                <a:gd name="connsiteY183" fmla="*/ 739432 h 1944000"/>
                <a:gd name="connsiteX184" fmla="*/ 455955 w 1944000"/>
                <a:gd name="connsiteY184" fmla="*/ 749909 h 1944000"/>
                <a:gd name="connsiteX185" fmla="*/ 458180 w 1944000"/>
                <a:gd name="connsiteY185" fmla="*/ 760387 h 1944000"/>
                <a:gd name="connsiteX186" fmla="*/ 461359 w 1944000"/>
                <a:gd name="connsiteY186" fmla="*/ 770547 h 1944000"/>
                <a:gd name="connsiteX187" fmla="*/ 464537 w 1944000"/>
                <a:gd name="connsiteY187" fmla="*/ 781024 h 1944000"/>
                <a:gd name="connsiteX188" fmla="*/ 468352 w 1944000"/>
                <a:gd name="connsiteY188" fmla="*/ 791184 h 1944000"/>
                <a:gd name="connsiteX189" fmla="*/ 472484 w 1944000"/>
                <a:gd name="connsiteY189" fmla="*/ 801027 h 1944000"/>
                <a:gd name="connsiteX190" fmla="*/ 476934 w 1944000"/>
                <a:gd name="connsiteY190" fmla="*/ 810869 h 1944000"/>
                <a:gd name="connsiteX191" fmla="*/ 482020 w 1944000"/>
                <a:gd name="connsiteY191" fmla="*/ 820712 h 1944000"/>
                <a:gd name="connsiteX192" fmla="*/ 487423 w 1944000"/>
                <a:gd name="connsiteY192" fmla="*/ 830237 h 1944000"/>
                <a:gd name="connsiteX193" fmla="*/ 492827 w 1944000"/>
                <a:gd name="connsiteY193" fmla="*/ 839762 h 1944000"/>
                <a:gd name="connsiteX194" fmla="*/ 498866 w 1944000"/>
                <a:gd name="connsiteY194" fmla="*/ 848969 h 1944000"/>
                <a:gd name="connsiteX195" fmla="*/ 505541 w 1944000"/>
                <a:gd name="connsiteY195" fmla="*/ 858177 h 1944000"/>
                <a:gd name="connsiteX196" fmla="*/ 512216 w 1944000"/>
                <a:gd name="connsiteY196" fmla="*/ 867067 h 1944000"/>
                <a:gd name="connsiteX197" fmla="*/ 519527 w 1944000"/>
                <a:gd name="connsiteY197" fmla="*/ 875957 h 1944000"/>
                <a:gd name="connsiteX198" fmla="*/ 527156 w 1944000"/>
                <a:gd name="connsiteY198" fmla="*/ 884212 h 1944000"/>
                <a:gd name="connsiteX199" fmla="*/ 535102 w 1944000"/>
                <a:gd name="connsiteY199" fmla="*/ 892467 h 1944000"/>
                <a:gd name="connsiteX200" fmla="*/ 543367 w 1944000"/>
                <a:gd name="connsiteY200" fmla="*/ 900404 h 1944000"/>
                <a:gd name="connsiteX201" fmla="*/ 551949 w 1944000"/>
                <a:gd name="connsiteY201" fmla="*/ 908024 h 1944000"/>
                <a:gd name="connsiteX202" fmla="*/ 561167 w 1944000"/>
                <a:gd name="connsiteY202" fmla="*/ 915644 h 1944000"/>
                <a:gd name="connsiteX203" fmla="*/ 570385 w 1944000"/>
                <a:gd name="connsiteY203" fmla="*/ 922947 h 1944000"/>
                <a:gd name="connsiteX204" fmla="*/ 580238 w 1944000"/>
                <a:gd name="connsiteY204" fmla="*/ 929932 h 1944000"/>
                <a:gd name="connsiteX205" fmla="*/ 590410 w 1944000"/>
                <a:gd name="connsiteY205" fmla="*/ 936282 h 1944000"/>
                <a:gd name="connsiteX206" fmla="*/ 600899 w 1944000"/>
                <a:gd name="connsiteY206" fmla="*/ 942632 h 1944000"/>
                <a:gd name="connsiteX207" fmla="*/ 611706 w 1944000"/>
                <a:gd name="connsiteY207" fmla="*/ 948982 h 1944000"/>
                <a:gd name="connsiteX208" fmla="*/ 623149 w 1944000"/>
                <a:gd name="connsiteY208" fmla="*/ 954697 h 1944000"/>
                <a:gd name="connsiteX209" fmla="*/ 634592 w 1944000"/>
                <a:gd name="connsiteY209" fmla="*/ 960412 h 1944000"/>
                <a:gd name="connsiteX210" fmla="*/ 646671 w 1944000"/>
                <a:gd name="connsiteY210" fmla="*/ 966127 h 1944000"/>
                <a:gd name="connsiteX211" fmla="*/ 666378 w 1944000"/>
                <a:gd name="connsiteY211" fmla="*/ 974064 h 1944000"/>
                <a:gd name="connsiteX212" fmla="*/ 688629 w 1944000"/>
                <a:gd name="connsiteY212" fmla="*/ 982637 h 1944000"/>
                <a:gd name="connsiteX213" fmla="*/ 713739 w 1944000"/>
                <a:gd name="connsiteY213" fmla="*/ 991209 h 1944000"/>
                <a:gd name="connsiteX214" fmla="*/ 741711 w 1944000"/>
                <a:gd name="connsiteY214" fmla="*/ 1000099 h 1944000"/>
                <a:gd name="connsiteX215" fmla="*/ 772544 w 1944000"/>
                <a:gd name="connsiteY215" fmla="*/ 1009307 h 1944000"/>
                <a:gd name="connsiteX216" fmla="*/ 805919 w 1944000"/>
                <a:gd name="connsiteY216" fmla="*/ 1018514 h 1944000"/>
                <a:gd name="connsiteX217" fmla="*/ 841837 w 1944000"/>
                <a:gd name="connsiteY217" fmla="*/ 1028357 h 1944000"/>
                <a:gd name="connsiteX218" fmla="*/ 880616 w 1944000"/>
                <a:gd name="connsiteY218" fmla="*/ 1038199 h 1944000"/>
                <a:gd name="connsiteX219" fmla="*/ 880616 w 1944000"/>
                <a:gd name="connsiteY219" fmla="*/ 1433487 h 1944000"/>
                <a:gd name="connsiteX220" fmla="*/ 870444 w 1944000"/>
                <a:gd name="connsiteY220" fmla="*/ 1431582 h 1944000"/>
                <a:gd name="connsiteX221" fmla="*/ 860591 w 1944000"/>
                <a:gd name="connsiteY221" fmla="*/ 1429042 h 1944000"/>
                <a:gd name="connsiteX222" fmla="*/ 850737 w 1944000"/>
                <a:gd name="connsiteY222" fmla="*/ 1426820 h 1944000"/>
                <a:gd name="connsiteX223" fmla="*/ 841519 w 1944000"/>
                <a:gd name="connsiteY223" fmla="*/ 1424280 h 1944000"/>
                <a:gd name="connsiteX224" fmla="*/ 831983 w 1944000"/>
                <a:gd name="connsiteY224" fmla="*/ 1421422 h 1944000"/>
                <a:gd name="connsiteX225" fmla="*/ 823083 w 1944000"/>
                <a:gd name="connsiteY225" fmla="*/ 1418247 h 1944000"/>
                <a:gd name="connsiteX226" fmla="*/ 814183 w 1944000"/>
                <a:gd name="connsiteY226" fmla="*/ 1415072 h 1944000"/>
                <a:gd name="connsiteX227" fmla="*/ 805283 w 1944000"/>
                <a:gd name="connsiteY227" fmla="*/ 1411580 h 1944000"/>
                <a:gd name="connsiteX228" fmla="*/ 796701 w 1944000"/>
                <a:gd name="connsiteY228" fmla="*/ 1408087 h 1944000"/>
                <a:gd name="connsiteX229" fmla="*/ 788437 w 1944000"/>
                <a:gd name="connsiteY229" fmla="*/ 1404277 h 1944000"/>
                <a:gd name="connsiteX230" fmla="*/ 780490 w 1944000"/>
                <a:gd name="connsiteY230" fmla="*/ 1400150 h 1944000"/>
                <a:gd name="connsiteX231" fmla="*/ 772544 w 1944000"/>
                <a:gd name="connsiteY231" fmla="*/ 1396022 h 1944000"/>
                <a:gd name="connsiteX232" fmla="*/ 764915 w 1944000"/>
                <a:gd name="connsiteY232" fmla="*/ 1391260 h 1944000"/>
                <a:gd name="connsiteX233" fmla="*/ 757604 w 1944000"/>
                <a:gd name="connsiteY233" fmla="*/ 1386815 h 1944000"/>
                <a:gd name="connsiteX234" fmla="*/ 750293 w 1944000"/>
                <a:gd name="connsiteY234" fmla="*/ 1381735 h 1944000"/>
                <a:gd name="connsiteX235" fmla="*/ 743618 w 1944000"/>
                <a:gd name="connsiteY235" fmla="*/ 1376655 h 1944000"/>
                <a:gd name="connsiteX236" fmla="*/ 732811 w 1944000"/>
                <a:gd name="connsiteY236" fmla="*/ 1368082 h 1944000"/>
                <a:gd name="connsiteX237" fmla="*/ 722640 w 1944000"/>
                <a:gd name="connsiteY237" fmla="*/ 1359192 h 1944000"/>
                <a:gd name="connsiteX238" fmla="*/ 713104 w 1944000"/>
                <a:gd name="connsiteY238" fmla="*/ 1349985 h 1944000"/>
                <a:gd name="connsiteX239" fmla="*/ 704204 w 1944000"/>
                <a:gd name="connsiteY239" fmla="*/ 1340142 h 1944000"/>
                <a:gd name="connsiteX240" fmla="*/ 695621 w 1944000"/>
                <a:gd name="connsiteY240" fmla="*/ 1329982 h 1944000"/>
                <a:gd name="connsiteX241" fmla="*/ 687675 w 1944000"/>
                <a:gd name="connsiteY241" fmla="*/ 1319187 h 1944000"/>
                <a:gd name="connsiteX242" fmla="*/ 680046 w 1944000"/>
                <a:gd name="connsiteY242" fmla="*/ 1308075 h 1944000"/>
                <a:gd name="connsiteX243" fmla="*/ 673371 w 1944000"/>
                <a:gd name="connsiteY243" fmla="*/ 1296327 h 1944000"/>
                <a:gd name="connsiteX244" fmla="*/ 667014 w 1944000"/>
                <a:gd name="connsiteY244" fmla="*/ 1284262 h 1944000"/>
                <a:gd name="connsiteX245" fmla="*/ 660975 w 1944000"/>
                <a:gd name="connsiteY245" fmla="*/ 1271562 h 1944000"/>
                <a:gd name="connsiteX246" fmla="*/ 655889 w 1944000"/>
                <a:gd name="connsiteY246" fmla="*/ 1258862 h 1944000"/>
                <a:gd name="connsiteX247" fmla="*/ 651121 w 1944000"/>
                <a:gd name="connsiteY247" fmla="*/ 1245209 h 1944000"/>
                <a:gd name="connsiteX248" fmla="*/ 646989 w 1944000"/>
                <a:gd name="connsiteY248" fmla="*/ 1231557 h 1944000"/>
                <a:gd name="connsiteX249" fmla="*/ 642857 w 1944000"/>
                <a:gd name="connsiteY249" fmla="*/ 1217269 h 1944000"/>
                <a:gd name="connsiteX250" fmla="*/ 639996 w 1944000"/>
                <a:gd name="connsiteY250" fmla="*/ 1202664 h 1944000"/>
                <a:gd name="connsiteX251" fmla="*/ 637453 w 1944000"/>
                <a:gd name="connsiteY251" fmla="*/ 1187424 h 1944000"/>
                <a:gd name="connsiteX252" fmla="*/ 410819 w 1944000"/>
                <a:gd name="connsiteY252" fmla="*/ 1219492 h 1944000"/>
                <a:gd name="connsiteX253" fmla="*/ 413044 w 1944000"/>
                <a:gd name="connsiteY253" fmla="*/ 1231557 h 1944000"/>
                <a:gd name="connsiteX254" fmla="*/ 415587 w 1944000"/>
                <a:gd name="connsiteY254" fmla="*/ 1243304 h 1944000"/>
                <a:gd name="connsiteX255" fmla="*/ 418766 w 1944000"/>
                <a:gd name="connsiteY255" fmla="*/ 1255370 h 1944000"/>
                <a:gd name="connsiteX256" fmla="*/ 421626 w 1944000"/>
                <a:gd name="connsiteY256" fmla="*/ 1266800 h 1944000"/>
                <a:gd name="connsiteX257" fmla="*/ 424805 w 1944000"/>
                <a:gd name="connsiteY257" fmla="*/ 1278230 h 1944000"/>
                <a:gd name="connsiteX258" fmla="*/ 428619 w 1944000"/>
                <a:gd name="connsiteY258" fmla="*/ 1289660 h 1944000"/>
                <a:gd name="connsiteX259" fmla="*/ 432116 w 1944000"/>
                <a:gd name="connsiteY259" fmla="*/ 1300455 h 1944000"/>
                <a:gd name="connsiteX260" fmla="*/ 435930 w 1944000"/>
                <a:gd name="connsiteY260" fmla="*/ 1311250 h 1944000"/>
                <a:gd name="connsiteX261" fmla="*/ 440062 w 1944000"/>
                <a:gd name="connsiteY261" fmla="*/ 1321727 h 1944000"/>
                <a:gd name="connsiteX262" fmla="*/ 444512 w 1944000"/>
                <a:gd name="connsiteY262" fmla="*/ 1332205 h 1944000"/>
                <a:gd name="connsiteX263" fmla="*/ 448644 w 1944000"/>
                <a:gd name="connsiteY263" fmla="*/ 1342682 h 1944000"/>
                <a:gd name="connsiteX264" fmla="*/ 453412 w 1944000"/>
                <a:gd name="connsiteY264" fmla="*/ 1352525 h 1944000"/>
                <a:gd name="connsiteX265" fmla="*/ 458180 w 1944000"/>
                <a:gd name="connsiteY265" fmla="*/ 1362367 h 1944000"/>
                <a:gd name="connsiteX266" fmla="*/ 463266 w 1944000"/>
                <a:gd name="connsiteY266" fmla="*/ 1372210 h 1944000"/>
                <a:gd name="connsiteX267" fmla="*/ 468352 w 1944000"/>
                <a:gd name="connsiteY267" fmla="*/ 1381735 h 1944000"/>
                <a:gd name="connsiteX268" fmla="*/ 473755 w 1944000"/>
                <a:gd name="connsiteY268" fmla="*/ 1390942 h 1944000"/>
                <a:gd name="connsiteX269" fmla="*/ 479477 w 1944000"/>
                <a:gd name="connsiteY269" fmla="*/ 1399832 h 1944000"/>
                <a:gd name="connsiteX270" fmla="*/ 485198 w 1944000"/>
                <a:gd name="connsiteY270" fmla="*/ 1409040 h 1944000"/>
                <a:gd name="connsiteX271" fmla="*/ 491238 w 1944000"/>
                <a:gd name="connsiteY271" fmla="*/ 1417612 h 1944000"/>
                <a:gd name="connsiteX272" fmla="*/ 497595 w 1944000"/>
                <a:gd name="connsiteY272" fmla="*/ 1426185 h 1944000"/>
                <a:gd name="connsiteX273" fmla="*/ 503634 w 1944000"/>
                <a:gd name="connsiteY273" fmla="*/ 1434757 h 1944000"/>
                <a:gd name="connsiteX274" fmla="*/ 510309 w 1944000"/>
                <a:gd name="connsiteY274" fmla="*/ 1442695 h 1944000"/>
                <a:gd name="connsiteX275" fmla="*/ 517302 w 1944000"/>
                <a:gd name="connsiteY275" fmla="*/ 1450950 h 1944000"/>
                <a:gd name="connsiteX276" fmla="*/ 524295 w 1944000"/>
                <a:gd name="connsiteY276" fmla="*/ 1458570 h 1944000"/>
                <a:gd name="connsiteX277" fmla="*/ 531288 w 1944000"/>
                <a:gd name="connsiteY277" fmla="*/ 1466190 h 1944000"/>
                <a:gd name="connsiteX278" fmla="*/ 538599 w 1944000"/>
                <a:gd name="connsiteY278" fmla="*/ 1473492 h 1944000"/>
                <a:gd name="connsiteX279" fmla="*/ 546227 w 1944000"/>
                <a:gd name="connsiteY279" fmla="*/ 1480795 h 1944000"/>
                <a:gd name="connsiteX280" fmla="*/ 553856 w 1944000"/>
                <a:gd name="connsiteY280" fmla="*/ 1487780 h 1944000"/>
                <a:gd name="connsiteX281" fmla="*/ 561802 w 1944000"/>
                <a:gd name="connsiteY281" fmla="*/ 1494765 h 1944000"/>
                <a:gd name="connsiteX282" fmla="*/ 570067 w 1944000"/>
                <a:gd name="connsiteY282" fmla="*/ 1501750 h 1944000"/>
                <a:gd name="connsiteX283" fmla="*/ 578331 w 1944000"/>
                <a:gd name="connsiteY283" fmla="*/ 1507782 h 1944000"/>
                <a:gd name="connsiteX284" fmla="*/ 586913 w 1944000"/>
                <a:gd name="connsiteY284" fmla="*/ 1514132 h 1944000"/>
                <a:gd name="connsiteX285" fmla="*/ 600581 w 1944000"/>
                <a:gd name="connsiteY285" fmla="*/ 1523657 h 1944000"/>
                <a:gd name="connsiteX286" fmla="*/ 615203 w 1944000"/>
                <a:gd name="connsiteY286" fmla="*/ 1532865 h 1944000"/>
                <a:gd name="connsiteX287" fmla="*/ 630142 w 1944000"/>
                <a:gd name="connsiteY287" fmla="*/ 1541437 h 1944000"/>
                <a:gd name="connsiteX288" fmla="*/ 645717 w 1944000"/>
                <a:gd name="connsiteY288" fmla="*/ 1549375 h 1944000"/>
                <a:gd name="connsiteX289" fmla="*/ 661928 w 1944000"/>
                <a:gd name="connsiteY289" fmla="*/ 1556995 h 1944000"/>
                <a:gd name="connsiteX290" fmla="*/ 678775 w 1944000"/>
                <a:gd name="connsiteY290" fmla="*/ 1563980 h 1944000"/>
                <a:gd name="connsiteX291" fmla="*/ 696257 w 1944000"/>
                <a:gd name="connsiteY291" fmla="*/ 1570647 h 1944000"/>
                <a:gd name="connsiteX292" fmla="*/ 714375 w 1944000"/>
                <a:gd name="connsiteY292" fmla="*/ 1576680 h 1944000"/>
                <a:gd name="connsiteX293" fmla="*/ 733129 w 1944000"/>
                <a:gd name="connsiteY293" fmla="*/ 1582395 h 1944000"/>
                <a:gd name="connsiteX294" fmla="*/ 752518 w 1944000"/>
                <a:gd name="connsiteY294" fmla="*/ 1587475 h 1944000"/>
                <a:gd name="connsiteX295" fmla="*/ 772544 w 1944000"/>
                <a:gd name="connsiteY295" fmla="*/ 1592237 h 1944000"/>
                <a:gd name="connsiteX296" fmla="*/ 792887 w 1944000"/>
                <a:gd name="connsiteY296" fmla="*/ 1596365 h 1944000"/>
                <a:gd name="connsiteX297" fmla="*/ 814183 w 1944000"/>
                <a:gd name="connsiteY297" fmla="*/ 1600175 h 1944000"/>
                <a:gd name="connsiteX298" fmla="*/ 835480 w 1944000"/>
                <a:gd name="connsiteY298" fmla="*/ 1603350 h 1944000"/>
                <a:gd name="connsiteX299" fmla="*/ 858048 w 1944000"/>
                <a:gd name="connsiteY299" fmla="*/ 1606525 h 1944000"/>
                <a:gd name="connsiteX300" fmla="*/ 880616 w 1944000"/>
                <a:gd name="connsiteY300" fmla="*/ 1608747 h 1944000"/>
                <a:gd name="connsiteX301" fmla="*/ 880616 w 1944000"/>
                <a:gd name="connsiteY301" fmla="*/ 1726857 h 1944000"/>
                <a:gd name="connsiteX302" fmla="*/ 1063385 w 1944000"/>
                <a:gd name="connsiteY302" fmla="*/ 1726857 h 1944000"/>
                <a:gd name="connsiteX303" fmla="*/ 1063385 w 1944000"/>
                <a:gd name="connsiteY303" fmla="*/ 1610652 h 1944000"/>
                <a:gd name="connsiteX304" fmla="*/ 1077371 w 1944000"/>
                <a:gd name="connsiteY304" fmla="*/ 1609382 h 1944000"/>
                <a:gd name="connsiteX305" fmla="*/ 1091675 w 1944000"/>
                <a:gd name="connsiteY305" fmla="*/ 1607795 h 1944000"/>
                <a:gd name="connsiteX306" fmla="*/ 1105661 w 1944000"/>
                <a:gd name="connsiteY306" fmla="*/ 1606207 h 1944000"/>
                <a:gd name="connsiteX307" fmla="*/ 1119329 w 1944000"/>
                <a:gd name="connsiteY307" fmla="*/ 1603985 h 1944000"/>
                <a:gd name="connsiteX308" fmla="*/ 1133314 w 1944000"/>
                <a:gd name="connsiteY308" fmla="*/ 1602080 h 1944000"/>
                <a:gd name="connsiteX309" fmla="*/ 1146665 w 1944000"/>
                <a:gd name="connsiteY309" fmla="*/ 1599857 h 1944000"/>
                <a:gd name="connsiteX310" fmla="*/ 1160015 w 1944000"/>
                <a:gd name="connsiteY310" fmla="*/ 1597317 h 1944000"/>
                <a:gd name="connsiteX311" fmla="*/ 1173047 w 1944000"/>
                <a:gd name="connsiteY311" fmla="*/ 1594142 h 1944000"/>
                <a:gd name="connsiteX312" fmla="*/ 1186397 w 1944000"/>
                <a:gd name="connsiteY312" fmla="*/ 1591285 h 1944000"/>
                <a:gd name="connsiteX313" fmla="*/ 1199111 w 1944000"/>
                <a:gd name="connsiteY313" fmla="*/ 1587792 h 1944000"/>
                <a:gd name="connsiteX314" fmla="*/ 1212144 w 1944000"/>
                <a:gd name="connsiteY314" fmla="*/ 1584300 h 1944000"/>
                <a:gd name="connsiteX315" fmla="*/ 1224540 w 1944000"/>
                <a:gd name="connsiteY315" fmla="*/ 1580807 h 1944000"/>
                <a:gd name="connsiteX316" fmla="*/ 1236937 w 1944000"/>
                <a:gd name="connsiteY316" fmla="*/ 1576680 h 1944000"/>
                <a:gd name="connsiteX317" fmla="*/ 1249333 w 1944000"/>
                <a:gd name="connsiteY317" fmla="*/ 1572552 h 1944000"/>
                <a:gd name="connsiteX318" fmla="*/ 1261412 w 1944000"/>
                <a:gd name="connsiteY318" fmla="*/ 1567790 h 1944000"/>
                <a:gd name="connsiteX319" fmla="*/ 1273491 w 1944000"/>
                <a:gd name="connsiteY319" fmla="*/ 1563345 h 1944000"/>
                <a:gd name="connsiteX320" fmla="*/ 1288748 w 1944000"/>
                <a:gd name="connsiteY320" fmla="*/ 1556995 h 1944000"/>
                <a:gd name="connsiteX321" fmla="*/ 1304005 w 1944000"/>
                <a:gd name="connsiteY321" fmla="*/ 1550010 h 1944000"/>
                <a:gd name="connsiteX322" fmla="*/ 1318627 w 1944000"/>
                <a:gd name="connsiteY322" fmla="*/ 1543025 h 1944000"/>
                <a:gd name="connsiteX323" fmla="*/ 1332613 w 1944000"/>
                <a:gd name="connsiteY323" fmla="*/ 1535722 h 1944000"/>
                <a:gd name="connsiteX324" fmla="*/ 1346598 w 1944000"/>
                <a:gd name="connsiteY324" fmla="*/ 1528102 h 1944000"/>
                <a:gd name="connsiteX325" fmla="*/ 1359631 w 1944000"/>
                <a:gd name="connsiteY325" fmla="*/ 1519847 h 1944000"/>
                <a:gd name="connsiteX326" fmla="*/ 1372345 w 1944000"/>
                <a:gd name="connsiteY326" fmla="*/ 1511592 h 1944000"/>
                <a:gd name="connsiteX327" fmla="*/ 1384742 w 1944000"/>
                <a:gd name="connsiteY327" fmla="*/ 1502702 h 1944000"/>
                <a:gd name="connsiteX328" fmla="*/ 1396185 w 1944000"/>
                <a:gd name="connsiteY328" fmla="*/ 1493812 h 1944000"/>
                <a:gd name="connsiteX329" fmla="*/ 1407945 w 1944000"/>
                <a:gd name="connsiteY329" fmla="*/ 1484287 h 1944000"/>
                <a:gd name="connsiteX330" fmla="*/ 1418753 w 1944000"/>
                <a:gd name="connsiteY330" fmla="*/ 1474762 h 1944000"/>
                <a:gd name="connsiteX331" fmla="*/ 1429242 w 1944000"/>
                <a:gd name="connsiteY331" fmla="*/ 1464602 h 1944000"/>
                <a:gd name="connsiteX332" fmla="*/ 1439096 w 1944000"/>
                <a:gd name="connsiteY332" fmla="*/ 1454125 h 1944000"/>
                <a:gd name="connsiteX333" fmla="*/ 1448631 w 1944000"/>
                <a:gd name="connsiteY333" fmla="*/ 1443647 h 1944000"/>
                <a:gd name="connsiteX334" fmla="*/ 1457531 w 1944000"/>
                <a:gd name="connsiteY334" fmla="*/ 1432535 h 1944000"/>
                <a:gd name="connsiteX335" fmla="*/ 1466114 w 1944000"/>
                <a:gd name="connsiteY335" fmla="*/ 1421422 h 1944000"/>
                <a:gd name="connsiteX336" fmla="*/ 1474378 w 1944000"/>
                <a:gd name="connsiteY336" fmla="*/ 1409675 h 1944000"/>
                <a:gd name="connsiteX337" fmla="*/ 1482007 w 1944000"/>
                <a:gd name="connsiteY337" fmla="*/ 1398245 h 1944000"/>
                <a:gd name="connsiteX338" fmla="*/ 1489000 w 1944000"/>
                <a:gd name="connsiteY338" fmla="*/ 1386497 h 1944000"/>
                <a:gd name="connsiteX339" fmla="*/ 1495675 w 1944000"/>
                <a:gd name="connsiteY339" fmla="*/ 1374432 h 1944000"/>
                <a:gd name="connsiteX340" fmla="*/ 1501396 w 1944000"/>
                <a:gd name="connsiteY340" fmla="*/ 1362685 h 1944000"/>
                <a:gd name="connsiteX341" fmla="*/ 1507118 w 1944000"/>
                <a:gd name="connsiteY341" fmla="*/ 1350620 h 1944000"/>
                <a:gd name="connsiteX342" fmla="*/ 1512203 w 1944000"/>
                <a:gd name="connsiteY342" fmla="*/ 1338555 h 1944000"/>
                <a:gd name="connsiteX343" fmla="*/ 1516335 w 1944000"/>
                <a:gd name="connsiteY343" fmla="*/ 1326490 h 1944000"/>
                <a:gd name="connsiteX344" fmla="*/ 1520468 w 1944000"/>
                <a:gd name="connsiteY344" fmla="*/ 1314107 h 1944000"/>
                <a:gd name="connsiteX345" fmla="*/ 1523964 w 1944000"/>
                <a:gd name="connsiteY345" fmla="*/ 1301725 h 1944000"/>
                <a:gd name="connsiteX346" fmla="*/ 1526507 w 1944000"/>
                <a:gd name="connsiteY346" fmla="*/ 1289025 h 1944000"/>
                <a:gd name="connsiteX347" fmla="*/ 1528732 w 1944000"/>
                <a:gd name="connsiteY347" fmla="*/ 1276642 h 1944000"/>
                <a:gd name="connsiteX348" fmla="*/ 1530957 w 1944000"/>
                <a:gd name="connsiteY348" fmla="*/ 1263942 h 1944000"/>
                <a:gd name="connsiteX349" fmla="*/ 1532228 w 1944000"/>
                <a:gd name="connsiteY349" fmla="*/ 1251242 h 1944000"/>
                <a:gd name="connsiteX350" fmla="*/ 1532864 w 1944000"/>
                <a:gd name="connsiteY350" fmla="*/ 1238542 h 1944000"/>
                <a:gd name="connsiteX351" fmla="*/ 1533182 w 1944000"/>
                <a:gd name="connsiteY351" fmla="*/ 1225207 h 1944000"/>
                <a:gd name="connsiteX352" fmla="*/ 1533182 w 1944000"/>
                <a:gd name="connsiteY352" fmla="*/ 1212189 h 1944000"/>
                <a:gd name="connsiteX353" fmla="*/ 1532546 w 1944000"/>
                <a:gd name="connsiteY353" fmla="*/ 1199172 h 1944000"/>
                <a:gd name="connsiteX354" fmla="*/ 1531275 w 1944000"/>
                <a:gd name="connsiteY354" fmla="*/ 1186789 h 1944000"/>
                <a:gd name="connsiteX355" fmla="*/ 1530003 w 1944000"/>
                <a:gd name="connsiteY355" fmla="*/ 1174407 h 1944000"/>
                <a:gd name="connsiteX356" fmla="*/ 1527778 w 1944000"/>
                <a:gd name="connsiteY356" fmla="*/ 1162342 h 1944000"/>
                <a:gd name="connsiteX357" fmla="*/ 1525553 w 1944000"/>
                <a:gd name="connsiteY357" fmla="*/ 1150594 h 1944000"/>
                <a:gd name="connsiteX358" fmla="*/ 1522693 w 1944000"/>
                <a:gd name="connsiteY358" fmla="*/ 1138847 h 1944000"/>
                <a:gd name="connsiteX359" fmla="*/ 1519514 w 1944000"/>
                <a:gd name="connsiteY359" fmla="*/ 1127734 h 1944000"/>
                <a:gd name="connsiteX360" fmla="*/ 1516018 w 1944000"/>
                <a:gd name="connsiteY360" fmla="*/ 1116939 h 1944000"/>
                <a:gd name="connsiteX361" fmla="*/ 1511885 w 1944000"/>
                <a:gd name="connsiteY361" fmla="*/ 1106144 h 1944000"/>
                <a:gd name="connsiteX362" fmla="*/ 1507435 w 1944000"/>
                <a:gd name="connsiteY362" fmla="*/ 1095349 h 1944000"/>
                <a:gd name="connsiteX363" fmla="*/ 1502350 w 1944000"/>
                <a:gd name="connsiteY363" fmla="*/ 1085189 h 1944000"/>
                <a:gd name="connsiteX364" fmla="*/ 1496946 w 1944000"/>
                <a:gd name="connsiteY364" fmla="*/ 1075347 h 1944000"/>
                <a:gd name="connsiteX365" fmla="*/ 1491225 w 1944000"/>
                <a:gd name="connsiteY365" fmla="*/ 1065822 h 1944000"/>
                <a:gd name="connsiteX366" fmla="*/ 1485185 w 1944000"/>
                <a:gd name="connsiteY366" fmla="*/ 1056614 h 1944000"/>
                <a:gd name="connsiteX367" fmla="*/ 1478510 w 1944000"/>
                <a:gd name="connsiteY367" fmla="*/ 1047407 h 1944000"/>
                <a:gd name="connsiteX368" fmla="*/ 1471517 w 1944000"/>
                <a:gd name="connsiteY368" fmla="*/ 1038517 h 1944000"/>
                <a:gd name="connsiteX369" fmla="*/ 1463889 w 1944000"/>
                <a:gd name="connsiteY369" fmla="*/ 1029944 h 1944000"/>
                <a:gd name="connsiteX370" fmla="*/ 1456260 w 1944000"/>
                <a:gd name="connsiteY370" fmla="*/ 1021689 h 1944000"/>
                <a:gd name="connsiteX371" fmla="*/ 1448314 w 1944000"/>
                <a:gd name="connsiteY371" fmla="*/ 1013752 h 1944000"/>
                <a:gd name="connsiteX372" fmla="*/ 1440049 w 1944000"/>
                <a:gd name="connsiteY372" fmla="*/ 1005814 h 1944000"/>
                <a:gd name="connsiteX373" fmla="*/ 1431467 w 1944000"/>
                <a:gd name="connsiteY373" fmla="*/ 998512 h 1944000"/>
                <a:gd name="connsiteX374" fmla="*/ 1422567 w 1944000"/>
                <a:gd name="connsiteY374" fmla="*/ 991527 h 1944000"/>
                <a:gd name="connsiteX375" fmla="*/ 1413349 w 1944000"/>
                <a:gd name="connsiteY375" fmla="*/ 984542 h 1944000"/>
                <a:gd name="connsiteX376" fmla="*/ 1403813 w 1944000"/>
                <a:gd name="connsiteY376" fmla="*/ 977557 h 1944000"/>
                <a:gd name="connsiteX377" fmla="*/ 1393959 w 1944000"/>
                <a:gd name="connsiteY377" fmla="*/ 971207 h 1944000"/>
                <a:gd name="connsiteX378" fmla="*/ 1383788 w 1944000"/>
                <a:gd name="connsiteY378" fmla="*/ 965174 h 1944000"/>
                <a:gd name="connsiteX379" fmla="*/ 1373299 w 1944000"/>
                <a:gd name="connsiteY379" fmla="*/ 959142 h 1944000"/>
                <a:gd name="connsiteX380" fmla="*/ 1362491 w 1944000"/>
                <a:gd name="connsiteY380" fmla="*/ 953427 h 1944000"/>
                <a:gd name="connsiteX381" fmla="*/ 1351048 w 1944000"/>
                <a:gd name="connsiteY381" fmla="*/ 948347 h 1944000"/>
                <a:gd name="connsiteX382" fmla="*/ 1339605 w 1944000"/>
                <a:gd name="connsiteY382" fmla="*/ 942949 h 1944000"/>
                <a:gd name="connsiteX383" fmla="*/ 1327845 w 1944000"/>
                <a:gd name="connsiteY383" fmla="*/ 937869 h 1944000"/>
                <a:gd name="connsiteX384" fmla="*/ 1305912 w 1944000"/>
                <a:gd name="connsiteY384" fmla="*/ 930249 h 1944000"/>
                <a:gd name="connsiteX385" fmla="*/ 1280801 w 1944000"/>
                <a:gd name="connsiteY385" fmla="*/ 921677 h 1944000"/>
                <a:gd name="connsiteX386" fmla="*/ 1252512 w 1944000"/>
                <a:gd name="connsiteY386" fmla="*/ 912469 h 1944000"/>
                <a:gd name="connsiteX387" fmla="*/ 1221362 w 1944000"/>
                <a:gd name="connsiteY387" fmla="*/ 902627 h 1944000"/>
                <a:gd name="connsiteX388" fmla="*/ 1186397 w 1944000"/>
                <a:gd name="connsiteY388" fmla="*/ 892784 h 1944000"/>
                <a:gd name="connsiteX389" fmla="*/ 1148572 w 1944000"/>
                <a:gd name="connsiteY389" fmla="*/ 882307 h 1944000"/>
                <a:gd name="connsiteX390" fmla="*/ 1107568 w 1944000"/>
                <a:gd name="connsiteY390" fmla="*/ 871512 h 1944000"/>
                <a:gd name="connsiteX391" fmla="*/ 1063385 w 1944000"/>
                <a:gd name="connsiteY391" fmla="*/ 860399 h 1944000"/>
                <a:gd name="connsiteX392" fmla="*/ 1063385 w 1944000"/>
                <a:gd name="connsiteY392" fmla="*/ 511149 h 1944000"/>
                <a:gd name="connsiteX393" fmla="*/ 1078960 w 1944000"/>
                <a:gd name="connsiteY393" fmla="*/ 514642 h 1944000"/>
                <a:gd name="connsiteX394" fmla="*/ 1093582 w 1944000"/>
                <a:gd name="connsiteY394" fmla="*/ 518769 h 1944000"/>
                <a:gd name="connsiteX395" fmla="*/ 1108204 w 1944000"/>
                <a:gd name="connsiteY395" fmla="*/ 523214 h 1944000"/>
                <a:gd name="connsiteX396" fmla="*/ 1121554 w 1944000"/>
                <a:gd name="connsiteY396" fmla="*/ 528612 h 1944000"/>
                <a:gd name="connsiteX397" fmla="*/ 1128229 w 1944000"/>
                <a:gd name="connsiteY397" fmla="*/ 531469 h 1944000"/>
                <a:gd name="connsiteX398" fmla="*/ 1134904 w 1944000"/>
                <a:gd name="connsiteY398" fmla="*/ 534644 h 1944000"/>
                <a:gd name="connsiteX399" fmla="*/ 1141261 w 1944000"/>
                <a:gd name="connsiteY399" fmla="*/ 537502 h 1944000"/>
                <a:gd name="connsiteX400" fmla="*/ 1146982 w 1944000"/>
                <a:gd name="connsiteY400" fmla="*/ 540677 h 1944000"/>
                <a:gd name="connsiteX401" fmla="*/ 1153022 w 1944000"/>
                <a:gd name="connsiteY401" fmla="*/ 544169 h 1944000"/>
                <a:gd name="connsiteX402" fmla="*/ 1159061 w 1944000"/>
                <a:gd name="connsiteY402" fmla="*/ 547662 h 1944000"/>
                <a:gd name="connsiteX403" fmla="*/ 1164465 w 1944000"/>
                <a:gd name="connsiteY403" fmla="*/ 551154 h 1944000"/>
                <a:gd name="connsiteX404" fmla="*/ 1169868 w 1944000"/>
                <a:gd name="connsiteY404" fmla="*/ 555282 h 1944000"/>
                <a:gd name="connsiteX405" fmla="*/ 1178768 w 1944000"/>
                <a:gd name="connsiteY405" fmla="*/ 561949 h 1944000"/>
                <a:gd name="connsiteX406" fmla="*/ 1187351 w 1944000"/>
                <a:gd name="connsiteY406" fmla="*/ 568934 h 1944000"/>
                <a:gd name="connsiteX407" fmla="*/ 1195297 w 1944000"/>
                <a:gd name="connsiteY407" fmla="*/ 576554 h 1944000"/>
                <a:gd name="connsiteX408" fmla="*/ 1202926 w 1944000"/>
                <a:gd name="connsiteY408" fmla="*/ 584174 h 1944000"/>
                <a:gd name="connsiteX409" fmla="*/ 1209919 w 1944000"/>
                <a:gd name="connsiteY409" fmla="*/ 592429 h 1944000"/>
                <a:gd name="connsiteX410" fmla="*/ 1216594 w 1944000"/>
                <a:gd name="connsiteY410" fmla="*/ 601002 h 1944000"/>
                <a:gd name="connsiteX411" fmla="*/ 1222633 w 1944000"/>
                <a:gd name="connsiteY411" fmla="*/ 609574 h 1944000"/>
                <a:gd name="connsiteX412" fmla="*/ 1228355 w 1944000"/>
                <a:gd name="connsiteY412" fmla="*/ 618782 h 1944000"/>
                <a:gd name="connsiteX413" fmla="*/ 1233758 w 1944000"/>
                <a:gd name="connsiteY413" fmla="*/ 627989 h 1944000"/>
                <a:gd name="connsiteX414" fmla="*/ 1238844 w 1944000"/>
                <a:gd name="connsiteY414" fmla="*/ 637832 h 1944000"/>
                <a:gd name="connsiteX415" fmla="*/ 1242976 w 1944000"/>
                <a:gd name="connsiteY415" fmla="*/ 647674 h 1944000"/>
                <a:gd name="connsiteX416" fmla="*/ 1247108 w 1944000"/>
                <a:gd name="connsiteY416" fmla="*/ 658469 h 1944000"/>
                <a:gd name="connsiteX417" fmla="*/ 1250287 w 1944000"/>
                <a:gd name="connsiteY417" fmla="*/ 668947 h 1944000"/>
                <a:gd name="connsiteX418" fmla="*/ 1253465 w 1944000"/>
                <a:gd name="connsiteY418" fmla="*/ 680059 h 1944000"/>
                <a:gd name="connsiteX419" fmla="*/ 1256326 w 1944000"/>
                <a:gd name="connsiteY419" fmla="*/ 691172 h 1944000"/>
                <a:gd name="connsiteX420" fmla="*/ 1258233 w 1944000"/>
                <a:gd name="connsiteY420" fmla="*/ 702919 h 1944000"/>
                <a:gd name="connsiteX421" fmla="*/ 1482324 w 1944000"/>
                <a:gd name="connsiteY421" fmla="*/ 675297 h 1944000"/>
                <a:gd name="connsiteX422" fmla="*/ 1479464 w 1944000"/>
                <a:gd name="connsiteY422" fmla="*/ 660692 h 1944000"/>
                <a:gd name="connsiteX423" fmla="*/ 1475967 w 1944000"/>
                <a:gd name="connsiteY423" fmla="*/ 646087 h 1944000"/>
                <a:gd name="connsiteX424" fmla="*/ 1472789 w 1944000"/>
                <a:gd name="connsiteY424" fmla="*/ 632434 h 1944000"/>
                <a:gd name="connsiteX425" fmla="*/ 1469292 w 1944000"/>
                <a:gd name="connsiteY425" fmla="*/ 618782 h 1944000"/>
                <a:gd name="connsiteX426" fmla="*/ 1465160 w 1944000"/>
                <a:gd name="connsiteY426" fmla="*/ 605764 h 1944000"/>
                <a:gd name="connsiteX427" fmla="*/ 1461028 w 1944000"/>
                <a:gd name="connsiteY427" fmla="*/ 592747 h 1944000"/>
                <a:gd name="connsiteX428" fmla="*/ 1456260 w 1944000"/>
                <a:gd name="connsiteY428" fmla="*/ 580364 h 1944000"/>
                <a:gd name="connsiteX429" fmla="*/ 1451810 w 1944000"/>
                <a:gd name="connsiteY429" fmla="*/ 568299 h 1944000"/>
                <a:gd name="connsiteX430" fmla="*/ 1446406 w 1944000"/>
                <a:gd name="connsiteY430" fmla="*/ 556552 h 1944000"/>
                <a:gd name="connsiteX431" fmla="*/ 1441321 w 1944000"/>
                <a:gd name="connsiteY431" fmla="*/ 545439 h 1944000"/>
                <a:gd name="connsiteX432" fmla="*/ 1435599 w 1944000"/>
                <a:gd name="connsiteY432" fmla="*/ 534644 h 1944000"/>
                <a:gd name="connsiteX433" fmla="*/ 1429560 w 1944000"/>
                <a:gd name="connsiteY433" fmla="*/ 523532 h 1944000"/>
                <a:gd name="connsiteX434" fmla="*/ 1423838 w 1944000"/>
                <a:gd name="connsiteY434" fmla="*/ 513689 h 1944000"/>
                <a:gd name="connsiteX435" fmla="*/ 1417163 w 1944000"/>
                <a:gd name="connsiteY435" fmla="*/ 503847 h 1944000"/>
                <a:gd name="connsiteX436" fmla="*/ 1410488 w 1944000"/>
                <a:gd name="connsiteY436" fmla="*/ 494322 h 1944000"/>
                <a:gd name="connsiteX437" fmla="*/ 1403177 w 1944000"/>
                <a:gd name="connsiteY437" fmla="*/ 485432 h 1944000"/>
                <a:gd name="connsiteX438" fmla="*/ 1395867 w 1944000"/>
                <a:gd name="connsiteY438" fmla="*/ 476542 h 1944000"/>
                <a:gd name="connsiteX439" fmla="*/ 1388238 w 1944000"/>
                <a:gd name="connsiteY439" fmla="*/ 467969 h 1944000"/>
                <a:gd name="connsiteX440" fmla="*/ 1379974 w 1944000"/>
                <a:gd name="connsiteY440" fmla="*/ 459714 h 1944000"/>
                <a:gd name="connsiteX441" fmla="*/ 1371074 w 1944000"/>
                <a:gd name="connsiteY441" fmla="*/ 451459 h 1944000"/>
                <a:gd name="connsiteX442" fmla="*/ 1361538 w 1944000"/>
                <a:gd name="connsiteY442" fmla="*/ 443522 h 1944000"/>
                <a:gd name="connsiteX443" fmla="*/ 1351366 w 1944000"/>
                <a:gd name="connsiteY443" fmla="*/ 435902 h 1944000"/>
                <a:gd name="connsiteX444" fmla="*/ 1341195 w 1944000"/>
                <a:gd name="connsiteY444" fmla="*/ 428599 h 1944000"/>
                <a:gd name="connsiteX445" fmla="*/ 1330388 w 1944000"/>
                <a:gd name="connsiteY445" fmla="*/ 421614 h 1944000"/>
                <a:gd name="connsiteX446" fmla="*/ 1319262 w 1944000"/>
                <a:gd name="connsiteY446" fmla="*/ 414629 h 1944000"/>
                <a:gd name="connsiteX447" fmla="*/ 1307184 w 1944000"/>
                <a:gd name="connsiteY447" fmla="*/ 407962 h 1944000"/>
                <a:gd name="connsiteX448" fmla="*/ 1294787 w 1944000"/>
                <a:gd name="connsiteY448" fmla="*/ 401294 h 1944000"/>
                <a:gd name="connsiteX449" fmla="*/ 1282073 w 1944000"/>
                <a:gd name="connsiteY449" fmla="*/ 395262 h 1944000"/>
                <a:gd name="connsiteX450" fmla="*/ 1268723 w 1944000"/>
                <a:gd name="connsiteY450" fmla="*/ 389229 h 1944000"/>
                <a:gd name="connsiteX451" fmla="*/ 1254737 w 1944000"/>
                <a:gd name="connsiteY451" fmla="*/ 383197 h 1944000"/>
                <a:gd name="connsiteX452" fmla="*/ 1240751 w 1944000"/>
                <a:gd name="connsiteY452" fmla="*/ 378117 h 1944000"/>
                <a:gd name="connsiteX453" fmla="*/ 1225812 w 1944000"/>
                <a:gd name="connsiteY453" fmla="*/ 372402 h 1944000"/>
                <a:gd name="connsiteX454" fmla="*/ 1207058 w 1944000"/>
                <a:gd name="connsiteY454" fmla="*/ 366369 h 1944000"/>
                <a:gd name="connsiteX455" fmla="*/ 1187986 w 1944000"/>
                <a:gd name="connsiteY455" fmla="*/ 360972 h 1944000"/>
                <a:gd name="connsiteX456" fmla="*/ 1168279 w 1944000"/>
                <a:gd name="connsiteY456" fmla="*/ 355574 h 1944000"/>
                <a:gd name="connsiteX457" fmla="*/ 1147936 w 1944000"/>
                <a:gd name="connsiteY457" fmla="*/ 351129 h 1944000"/>
                <a:gd name="connsiteX458" fmla="*/ 1127593 w 1944000"/>
                <a:gd name="connsiteY458" fmla="*/ 346684 h 1944000"/>
                <a:gd name="connsiteX459" fmla="*/ 1106614 w 1944000"/>
                <a:gd name="connsiteY459" fmla="*/ 343192 h 1944000"/>
                <a:gd name="connsiteX460" fmla="*/ 1085000 w 1944000"/>
                <a:gd name="connsiteY460" fmla="*/ 339699 h 1944000"/>
                <a:gd name="connsiteX461" fmla="*/ 1063385 w 1944000"/>
                <a:gd name="connsiteY461" fmla="*/ 337159 h 1944000"/>
                <a:gd name="connsiteX462" fmla="*/ 1063385 w 1944000"/>
                <a:gd name="connsiteY462" fmla="*/ 217144 h 1944000"/>
                <a:gd name="connsiteX463" fmla="*/ 972000 w 1944000"/>
                <a:gd name="connsiteY463" fmla="*/ 0 h 1944000"/>
                <a:gd name="connsiteX464" fmla="*/ 1944000 w 1944000"/>
                <a:gd name="connsiteY464" fmla="*/ 972000 h 1944000"/>
                <a:gd name="connsiteX465" fmla="*/ 972000 w 1944000"/>
                <a:gd name="connsiteY465" fmla="*/ 1944000 h 1944000"/>
                <a:gd name="connsiteX466" fmla="*/ 0 w 1944000"/>
                <a:gd name="connsiteY466" fmla="*/ 972000 h 1944000"/>
                <a:gd name="connsiteX467" fmla="*/ 972000 w 1944000"/>
                <a:gd name="connsiteY467" fmla="*/ 0 h 19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</a:cxnLst>
              <a:rect l="l" t="t" r="r" b="b"/>
              <a:pathLst>
                <a:path w="1944000" h="1944000">
                  <a:moveTo>
                    <a:pt x="1063385" y="1082014"/>
                  </a:moveTo>
                  <a:lnTo>
                    <a:pt x="1093900" y="1089952"/>
                  </a:lnTo>
                  <a:lnTo>
                    <a:pt x="1121871" y="1097572"/>
                  </a:lnTo>
                  <a:lnTo>
                    <a:pt x="1146982" y="1104557"/>
                  </a:lnTo>
                  <a:lnTo>
                    <a:pt x="1169550" y="1111542"/>
                  </a:lnTo>
                  <a:lnTo>
                    <a:pt x="1188940" y="1118209"/>
                  </a:lnTo>
                  <a:lnTo>
                    <a:pt x="1205469" y="1124559"/>
                  </a:lnTo>
                  <a:lnTo>
                    <a:pt x="1212779" y="1127734"/>
                  </a:lnTo>
                  <a:lnTo>
                    <a:pt x="1219137" y="1130592"/>
                  </a:lnTo>
                  <a:lnTo>
                    <a:pt x="1225176" y="1133449"/>
                  </a:lnTo>
                  <a:lnTo>
                    <a:pt x="1230262" y="1136307"/>
                  </a:lnTo>
                  <a:lnTo>
                    <a:pt x="1238526" y="1141704"/>
                  </a:lnTo>
                  <a:lnTo>
                    <a:pt x="1245837" y="1146784"/>
                  </a:lnTo>
                  <a:lnTo>
                    <a:pt x="1253148" y="1152499"/>
                  </a:lnTo>
                  <a:lnTo>
                    <a:pt x="1259823" y="1158532"/>
                  </a:lnTo>
                  <a:lnTo>
                    <a:pt x="1265862" y="1164564"/>
                  </a:lnTo>
                  <a:lnTo>
                    <a:pt x="1271266" y="1170914"/>
                  </a:lnTo>
                  <a:lnTo>
                    <a:pt x="1276351" y="1177582"/>
                  </a:lnTo>
                  <a:lnTo>
                    <a:pt x="1280801" y="1184567"/>
                  </a:lnTo>
                  <a:lnTo>
                    <a:pt x="1284934" y="1191234"/>
                  </a:lnTo>
                  <a:lnTo>
                    <a:pt x="1288112" y="1198537"/>
                  </a:lnTo>
                  <a:lnTo>
                    <a:pt x="1291291" y="1206157"/>
                  </a:lnTo>
                  <a:lnTo>
                    <a:pt x="1293516" y="1214094"/>
                  </a:lnTo>
                  <a:lnTo>
                    <a:pt x="1295423" y="1222032"/>
                  </a:lnTo>
                  <a:lnTo>
                    <a:pt x="1296694" y="1230287"/>
                  </a:lnTo>
                  <a:lnTo>
                    <a:pt x="1297330" y="1238859"/>
                  </a:lnTo>
                  <a:lnTo>
                    <a:pt x="1297648" y="1247432"/>
                  </a:lnTo>
                  <a:lnTo>
                    <a:pt x="1297330" y="1257275"/>
                  </a:lnTo>
                  <a:lnTo>
                    <a:pt x="1296377" y="1266800"/>
                  </a:lnTo>
                  <a:lnTo>
                    <a:pt x="1295105" y="1276007"/>
                  </a:lnTo>
                  <a:lnTo>
                    <a:pt x="1292880" y="1285215"/>
                  </a:lnTo>
                  <a:lnTo>
                    <a:pt x="1290019" y="1294422"/>
                  </a:lnTo>
                  <a:lnTo>
                    <a:pt x="1286841" y="1303312"/>
                  </a:lnTo>
                  <a:lnTo>
                    <a:pt x="1283344" y="1312202"/>
                  </a:lnTo>
                  <a:lnTo>
                    <a:pt x="1278576" y="1320775"/>
                  </a:lnTo>
                  <a:lnTo>
                    <a:pt x="1273808" y="1329347"/>
                  </a:lnTo>
                  <a:lnTo>
                    <a:pt x="1267769" y="1337602"/>
                  </a:lnTo>
                  <a:lnTo>
                    <a:pt x="1261412" y="1345857"/>
                  </a:lnTo>
                  <a:lnTo>
                    <a:pt x="1254737" y="1353795"/>
                  </a:lnTo>
                  <a:lnTo>
                    <a:pt x="1247426" y="1361732"/>
                  </a:lnTo>
                  <a:lnTo>
                    <a:pt x="1239162" y="1369670"/>
                  </a:lnTo>
                  <a:lnTo>
                    <a:pt x="1230580" y="1376655"/>
                  </a:lnTo>
                  <a:lnTo>
                    <a:pt x="1221362" y="1384275"/>
                  </a:lnTo>
                  <a:lnTo>
                    <a:pt x="1214051" y="1389672"/>
                  </a:lnTo>
                  <a:lnTo>
                    <a:pt x="1206422" y="1394435"/>
                  </a:lnTo>
                  <a:lnTo>
                    <a:pt x="1198476" y="1399515"/>
                  </a:lnTo>
                  <a:lnTo>
                    <a:pt x="1190211" y="1403960"/>
                  </a:lnTo>
                  <a:lnTo>
                    <a:pt x="1181311" y="1408087"/>
                  </a:lnTo>
                  <a:lnTo>
                    <a:pt x="1172411" y="1411897"/>
                  </a:lnTo>
                  <a:lnTo>
                    <a:pt x="1163193" y="1416025"/>
                  </a:lnTo>
                  <a:lnTo>
                    <a:pt x="1153340" y="1419517"/>
                  </a:lnTo>
                  <a:lnTo>
                    <a:pt x="1143486" y="1422692"/>
                  </a:lnTo>
                  <a:lnTo>
                    <a:pt x="1132997" y="1425867"/>
                  </a:lnTo>
                  <a:lnTo>
                    <a:pt x="1122189" y="1428407"/>
                  </a:lnTo>
                  <a:lnTo>
                    <a:pt x="1111064" y="1431265"/>
                  </a:lnTo>
                  <a:lnTo>
                    <a:pt x="1099621" y="1433487"/>
                  </a:lnTo>
                  <a:lnTo>
                    <a:pt x="1087860" y="1435392"/>
                  </a:lnTo>
                  <a:lnTo>
                    <a:pt x="1075782" y="1436980"/>
                  </a:lnTo>
                  <a:lnTo>
                    <a:pt x="1063385" y="1438567"/>
                  </a:lnTo>
                  <a:close/>
                  <a:moveTo>
                    <a:pt x="880616" y="505752"/>
                  </a:moveTo>
                  <a:lnTo>
                    <a:pt x="880616" y="814362"/>
                  </a:lnTo>
                  <a:lnTo>
                    <a:pt x="847241" y="805789"/>
                  </a:lnTo>
                  <a:lnTo>
                    <a:pt x="820223" y="798804"/>
                  </a:lnTo>
                  <a:lnTo>
                    <a:pt x="799879" y="793089"/>
                  </a:lnTo>
                  <a:lnTo>
                    <a:pt x="785894" y="788327"/>
                  </a:lnTo>
                  <a:lnTo>
                    <a:pt x="771590" y="782929"/>
                  </a:lnTo>
                  <a:lnTo>
                    <a:pt x="757922" y="776897"/>
                  </a:lnTo>
                  <a:lnTo>
                    <a:pt x="745843" y="770229"/>
                  </a:lnTo>
                  <a:lnTo>
                    <a:pt x="739804" y="767054"/>
                  </a:lnTo>
                  <a:lnTo>
                    <a:pt x="734400" y="763879"/>
                  </a:lnTo>
                  <a:lnTo>
                    <a:pt x="728679" y="760069"/>
                  </a:lnTo>
                  <a:lnTo>
                    <a:pt x="723593" y="756577"/>
                  </a:lnTo>
                  <a:lnTo>
                    <a:pt x="718825" y="752767"/>
                  </a:lnTo>
                  <a:lnTo>
                    <a:pt x="714057" y="749274"/>
                  </a:lnTo>
                  <a:lnTo>
                    <a:pt x="709925" y="745464"/>
                  </a:lnTo>
                  <a:lnTo>
                    <a:pt x="705475" y="741337"/>
                  </a:lnTo>
                  <a:lnTo>
                    <a:pt x="701979" y="737209"/>
                  </a:lnTo>
                  <a:lnTo>
                    <a:pt x="698164" y="733082"/>
                  </a:lnTo>
                  <a:lnTo>
                    <a:pt x="694668" y="728954"/>
                  </a:lnTo>
                  <a:lnTo>
                    <a:pt x="691807" y="724827"/>
                  </a:lnTo>
                  <a:lnTo>
                    <a:pt x="688629" y="720699"/>
                  </a:lnTo>
                  <a:lnTo>
                    <a:pt x="686086" y="716254"/>
                  </a:lnTo>
                  <a:lnTo>
                    <a:pt x="683543" y="712127"/>
                  </a:lnTo>
                  <a:lnTo>
                    <a:pt x="681000" y="707682"/>
                  </a:lnTo>
                  <a:lnTo>
                    <a:pt x="679093" y="703237"/>
                  </a:lnTo>
                  <a:lnTo>
                    <a:pt x="677186" y="698474"/>
                  </a:lnTo>
                  <a:lnTo>
                    <a:pt x="675596" y="694347"/>
                  </a:lnTo>
                  <a:lnTo>
                    <a:pt x="674325" y="689584"/>
                  </a:lnTo>
                  <a:lnTo>
                    <a:pt x="673053" y="684822"/>
                  </a:lnTo>
                  <a:lnTo>
                    <a:pt x="671782" y="680059"/>
                  </a:lnTo>
                  <a:lnTo>
                    <a:pt x="671146" y="675297"/>
                  </a:lnTo>
                  <a:lnTo>
                    <a:pt x="670511" y="670217"/>
                  </a:lnTo>
                  <a:lnTo>
                    <a:pt x="670193" y="665137"/>
                  </a:lnTo>
                  <a:lnTo>
                    <a:pt x="670193" y="660374"/>
                  </a:lnTo>
                  <a:lnTo>
                    <a:pt x="670511" y="652437"/>
                  </a:lnTo>
                  <a:lnTo>
                    <a:pt x="671146" y="644499"/>
                  </a:lnTo>
                  <a:lnTo>
                    <a:pt x="672736" y="636879"/>
                  </a:lnTo>
                  <a:lnTo>
                    <a:pt x="674643" y="629259"/>
                  </a:lnTo>
                  <a:lnTo>
                    <a:pt x="676868" y="622274"/>
                  </a:lnTo>
                  <a:lnTo>
                    <a:pt x="679728" y="614972"/>
                  </a:lnTo>
                  <a:lnTo>
                    <a:pt x="683225" y="607669"/>
                  </a:lnTo>
                  <a:lnTo>
                    <a:pt x="687039" y="600684"/>
                  </a:lnTo>
                  <a:lnTo>
                    <a:pt x="691807" y="593699"/>
                  </a:lnTo>
                  <a:lnTo>
                    <a:pt x="696575" y="587349"/>
                  </a:lnTo>
                  <a:lnTo>
                    <a:pt x="702297" y="580682"/>
                  </a:lnTo>
                  <a:lnTo>
                    <a:pt x="708336" y="574014"/>
                  </a:lnTo>
                  <a:lnTo>
                    <a:pt x="714693" y="567664"/>
                  </a:lnTo>
                  <a:lnTo>
                    <a:pt x="722004" y="561632"/>
                  </a:lnTo>
                  <a:lnTo>
                    <a:pt x="729632" y="555282"/>
                  </a:lnTo>
                  <a:lnTo>
                    <a:pt x="737897" y="549249"/>
                  </a:lnTo>
                  <a:lnTo>
                    <a:pt x="743936" y="545122"/>
                  </a:lnTo>
                  <a:lnTo>
                    <a:pt x="750293" y="540994"/>
                  </a:lnTo>
                  <a:lnTo>
                    <a:pt x="757286" y="537502"/>
                  </a:lnTo>
                  <a:lnTo>
                    <a:pt x="764597" y="533692"/>
                  </a:lnTo>
                  <a:lnTo>
                    <a:pt x="772544" y="530517"/>
                  </a:lnTo>
                  <a:lnTo>
                    <a:pt x="780490" y="527342"/>
                  </a:lnTo>
                  <a:lnTo>
                    <a:pt x="789072" y="524167"/>
                  </a:lnTo>
                  <a:lnTo>
                    <a:pt x="797654" y="521627"/>
                  </a:lnTo>
                  <a:lnTo>
                    <a:pt x="806872" y="519087"/>
                  </a:lnTo>
                  <a:lnTo>
                    <a:pt x="816408" y="516229"/>
                  </a:lnTo>
                  <a:lnTo>
                    <a:pt x="825944" y="514324"/>
                  </a:lnTo>
                  <a:lnTo>
                    <a:pt x="836116" y="512102"/>
                  </a:lnTo>
                  <a:lnTo>
                    <a:pt x="846923" y="510514"/>
                  </a:lnTo>
                  <a:lnTo>
                    <a:pt x="858048" y="508927"/>
                  </a:lnTo>
                  <a:lnTo>
                    <a:pt x="869173" y="507022"/>
                  </a:lnTo>
                  <a:close/>
                  <a:moveTo>
                    <a:pt x="880616" y="217144"/>
                  </a:moveTo>
                  <a:lnTo>
                    <a:pt x="880616" y="333984"/>
                  </a:lnTo>
                  <a:lnTo>
                    <a:pt x="863451" y="335254"/>
                  </a:lnTo>
                  <a:lnTo>
                    <a:pt x="846287" y="337159"/>
                  </a:lnTo>
                  <a:lnTo>
                    <a:pt x="829440" y="339382"/>
                  </a:lnTo>
                  <a:lnTo>
                    <a:pt x="812912" y="341922"/>
                  </a:lnTo>
                  <a:lnTo>
                    <a:pt x="796701" y="344779"/>
                  </a:lnTo>
                  <a:lnTo>
                    <a:pt x="780490" y="347954"/>
                  </a:lnTo>
                  <a:lnTo>
                    <a:pt x="764279" y="351764"/>
                  </a:lnTo>
                  <a:lnTo>
                    <a:pt x="748386" y="355892"/>
                  </a:lnTo>
                  <a:lnTo>
                    <a:pt x="726136" y="362242"/>
                  </a:lnTo>
                  <a:lnTo>
                    <a:pt x="704839" y="368909"/>
                  </a:lnTo>
                  <a:lnTo>
                    <a:pt x="684814" y="375894"/>
                  </a:lnTo>
                  <a:lnTo>
                    <a:pt x="666061" y="383197"/>
                  </a:lnTo>
                  <a:lnTo>
                    <a:pt x="657160" y="387324"/>
                  </a:lnTo>
                  <a:lnTo>
                    <a:pt x="648260" y="391134"/>
                  </a:lnTo>
                  <a:lnTo>
                    <a:pt x="639996" y="395262"/>
                  </a:lnTo>
                  <a:lnTo>
                    <a:pt x="632050" y="399072"/>
                  </a:lnTo>
                  <a:lnTo>
                    <a:pt x="624103" y="403517"/>
                  </a:lnTo>
                  <a:lnTo>
                    <a:pt x="616792" y="407644"/>
                  </a:lnTo>
                  <a:lnTo>
                    <a:pt x="609481" y="412089"/>
                  </a:lnTo>
                  <a:lnTo>
                    <a:pt x="602806" y="416534"/>
                  </a:lnTo>
                  <a:lnTo>
                    <a:pt x="593906" y="422567"/>
                  </a:lnTo>
                  <a:lnTo>
                    <a:pt x="585642" y="428282"/>
                  </a:lnTo>
                  <a:lnTo>
                    <a:pt x="577060" y="434632"/>
                  </a:lnTo>
                  <a:lnTo>
                    <a:pt x="569113" y="440982"/>
                  </a:lnTo>
                  <a:lnTo>
                    <a:pt x="561167" y="447967"/>
                  </a:lnTo>
                  <a:lnTo>
                    <a:pt x="553538" y="454317"/>
                  </a:lnTo>
                  <a:lnTo>
                    <a:pt x="545910" y="461302"/>
                  </a:lnTo>
                  <a:lnTo>
                    <a:pt x="538917" y="468604"/>
                  </a:lnTo>
                  <a:lnTo>
                    <a:pt x="532241" y="475907"/>
                  </a:lnTo>
                  <a:lnTo>
                    <a:pt x="525249" y="483527"/>
                  </a:lnTo>
                  <a:lnTo>
                    <a:pt x="518891" y="491464"/>
                  </a:lnTo>
                  <a:lnTo>
                    <a:pt x="512534" y="499402"/>
                  </a:lnTo>
                  <a:lnTo>
                    <a:pt x="506813" y="507022"/>
                  </a:lnTo>
                  <a:lnTo>
                    <a:pt x="501091" y="515277"/>
                  </a:lnTo>
                  <a:lnTo>
                    <a:pt x="495370" y="523849"/>
                  </a:lnTo>
                  <a:lnTo>
                    <a:pt x="490284" y="532422"/>
                  </a:lnTo>
                  <a:lnTo>
                    <a:pt x="485198" y="541312"/>
                  </a:lnTo>
                  <a:lnTo>
                    <a:pt x="480430" y="550202"/>
                  </a:lnTo>
                  <a:lnTo>
                    <a:pt x="475980" y="559092"/>
                  </a:lnTo>
                  <a:lnTo>
                    <a:pt x="472166" y="568299"/>
                  </a:lnTo>
                  <a:lnTo>
                    <a:pt x="468352" y="577507"/>
                  </a:lnTo>
                  <a:lnTo>
                    <a:pt x="464855" y="586714"/>
                  </a:lnTo>
                  <a:lnTo>
                    <a:pt x="461994" y="596239"/>
                  </a:lnTo>
                  <a:lnTo>
                    <a:pt x="459134" y="605764"/>
                  </a:lnTo>
                  <a:lnTo>
                    <a:pt x="456591" y="615289"/>
                  </a:lnTo>
                  <a:lnTo>
                    <a:pt x="454684" y="624814"/>
                  </a:lnTo>
                  <a:lnTo>
                    <a:pt x="453094" y="634657"/>
                  </a:lnTo>
                  <a:lnTo>
                    <a:pt x="451187" y="644182"/>
                  </a:lnTo>
                  <a:lnTo>
                    <a:pt x="450234" y="654024"/>
                  </a:lnTo>
                  <a:lnTo>
                    <a:pt x="449280" y="664184"/>
                  </a:lnTo>
                  <a:lnTo>
                    <a:pt x="448962" y="674344"/>
                  </a:lnTo>
                  <a:lnTo>
                    <a:pt x="448644" y="684822"/>
                  </a:lnTo>
                  <a:lnTo>
                    <a:pt x="448962" y="695934"/>
                  </a:lnTo>
                  <a:lnTo>
                    <a:pt x="449598" y="706729"/>
                  </a:lnTo>
                  <a:lnTo>
                    <a:pt x="450552" y="717842"/>
                  </a:lnTo>
                  <a:lnTo>
                    <a:pt x="452141" y="728637"/>
                  </a:lnTo>
                  <a:lnTo>
                    <a:pt x="453730" y="739432"/>
                  </a:lnTo>
                  <a:lnTo>
                    <a:pt x="455955" y="749909"/>
                  </a:lnTo>
                  <a:lnTo>
                    <a:pt x="458180" y="760387"/>
                  </a:lnTo>
                  <a:lnTo>
                    <a:pt x="461359" y="770547"/>
                  </a:lnTo>
                  <a:lnTo>
                    <a:pt x="464537" y="781024"/>
                  </a:lnTo>
                  <a:lnTo>
                    <a:pt x="468352" y="791184"/>
                  </a:lnTo>
                  <a:lnTo>
                    <a:pt x="472484" y="801027"/>
                  </a:lnTo>
                  <a:lnTo>
                    <a:pt x="476934" y="810869"/>
                  </a:lnTo>
                  <a:lnTo>
                    <a:pt x="482020" y="820712"/>
                  </a:lnTo>
                  <a:lnTo>
                    <a:pt x="487423" y="830237"/>
                  </a:lnTo>
                  <a:lnTo>
                    <a:pt x="492827" y="839762"/>
                  </a:lnTo>
                  <a:lnTo>
                    <a:pt x="498866" y="848969"/>
                  </a:lnTo>
                  <a:lnTo>
                    <a:pt x="505541" y="858177"/>
                  </a:lnTo>
                  <a:lnTo>
                    <a:pt x="512216" y="867067"/>
                  </a:lnTo>
                  <a:lnTo>
                    <a:pt x="519527" y="875957"/>
                  </a:lnTo>
                  <a:lnTo>
                    <a:pt x="527156" y="884212"/>
                  </a:lnTo>
                  <a:lnTo>
                    <a:pt x="535102" y="892467"/>
                  </a:lnTo>
                  <a:lnTo>
                    <a:pt x="543367" y="900404"/>
                  </a:lnTo>
                  <a:lnTo>
                    <a:pt x="551949" y="908024"/>
                  </a:lnTo>
                  <a:lnTo>
                    <a:pt x="561167" y="915644"/>
                  </a:lnTo>
                  <a:lnTo>
                    <a:pt x="570385" y="922947"/>
                  </a:lnTo>
                  <a:lnTo>
                    <a:pt x="580238" y="929932"/>
                  </a:lnTo>
                  <a:lnTo>
                    <a:pt x="590410" y="936282"/>
                  </a:lnTo>
                  <a:lnTo>
                    <a:pt x="600899" y="942632"/>
                  </a:lnTo>
                  <a:lnTo>
                    <a:pt x="611706" y="948982"/>
                  </a:lnTo>
                  <a:lnTo>
                    <a:pt x="623149" y="954697"/>
                  </a:lnTo>
                  <a:lnTo>
                    <a:pt x="634592" y="960412"/>
                  </a:lnTo>
                  <a:lnTo>
                    <a:pt x="646671" y="966127"/>
                  </a:lnTo>
                  <a:lnTo>
                    <a:pt x="666378" y="974064"/>
                  </a:lnTo>
                  <a:lnTo>
                    <a:pt x="688629" y="982637"/>
                  </a:lnTo>
                  <a:lnTo>
                    <a:pt x="713739" y="991209"/>
                  </a:lnTo>
                  <a:lnTo>
                    <a:pt x="741711" y="1000099"/>
                  </a:lnTo>
                  <a:lnTo>
                    <a:pt x="772544" y="1009307"/>
                  </a:lnTo>
                  <a:lnTo>
                    <a:pt x="805919" y="1018514"/>
                  </a:lnTo>
                  <a:lnTo>
                    <a:pt x="841837" y="1028357"/>
                  </a:lnTo>
                  <a:lnTo>
                    <a:pt x="880616" y="1038199"/>
                  </a:lnTo>
                  <a:lnTo>
                    <a:pt x="880616" y="1433487"/>
                  </a:lnTo>
                  <a:lnTo>
                    <a:pt x="870444" y="1431582"/>
                  </a:lnTo>
                  <a:lnTo>
                    <a:pt x="860591" y="1429042"/>
                  </a:lnTo>
                  <a:lnTo>
                    <a:pt x="850737" y="1426820"/>
                  </a:lnTo>
                  <a:lnTo>
                    <a:pt x="841519" y="1424280"/>
                  </a:lnTo>
                  <a:lnTo>
                    <a:pt x="831983" y="1421422"/>
                  </a:lnTo>
                  <a:lnTo>
                    <a:pt x="823083" y="1418247"/>
                  </a:lnTo>
                  <a:lnTo>
                    <a:pt x="814183" y="1415072"/>
                  </a:lnTo>
                  <a:lnTo>
                    <a:pt x="805283" y="1411580"/>
                  </a:lnTo>
                  <a:lnTo>
                    <a:pt x="796701" y="1408087"/>
                  </a:lnTo>
                  <a:lnTo>
                    <a:pt x="788437" y="1404277"/>
                  </a:lnTo>
                  <a:lnTo>
                    <a:pt x="780490" y="1400150"/>
                  </a:lnTo>
                  <a:lnTo>
                    <a:pt x="772544" y="1396022"/>
                  </a:lnTo>
                  <a:lnTo>
                    <a:pt x="764915" y="1391260"/>
                  </a:lnTo>
                  <a:lnTo>
                    <a:pt x="757604" y="1386815"/>
                  </a:lnTo>
                  <a:lnTo>
                    <a:pt x="750293" y="1381735"/>
                  </a:lnTo>
                  <a:lnTo>
                    <a:pt x="743618" y="1376655"/>
                  </a:lnTo>
                  <a:lnTo>
                    <a:pt x="732811" y="1368082"/>
                  </a:lnTo>
                  <a:lnTo>
                    <a:pt x="722640" y="1359192"/>
                  </a:lnTo>
                  <a:lnTo>
                    <a:pt x="713104" y="1349985"/>
                  </a:lnTo>
                  <a:lnTo>
                    <a:pt x="704204" y="1340142"/>
                  </a:lnTo>
                  <a:lnTo>
                    <a:pt x="695621" y="1329982"/>
                  </a:lnTo>
                  <a:lnTo>
                    <a:pt x="687675" y="1319187"/>
                  </a:lnTo>
                  <a:lnTo>
                    <a:pt x="680046" y="1308075"/>
                  </a:lnTo>
                  <a:lnTo>
                    <a:pt x="673371" y="1296327"/>
                  </a:lnTo>
                  <a:lnTo>
                    <a:pt x="667014" y="1284262"/>
                  </a:lnTo>
                  <a:lnTo>
                    <a:pt x="660975" y="1271562"/>
                  </a:lnTo>
                  <a:lnTo>
                    <a:pt x="655889" y="1258862"/>
                  </a:lnTo>
                  <a:lnTo>
                    <a:pt x="651121" y="1245209"/>
                  </a:lnTo>
                  <a:lnTo>
                    <a:pt x="646989" y="1231557"/>
                  </a:lnTo>
                  <a:lnTo>
                    <a:pt x="642857" y="1217269"/>
                  </a:lnTo>
                  <a:lnTo>
                    <a:pt x="639996" y="1202664"/>
                  </a:lnTo>
                  <a:lnTo>
                    <a:pt x="637453" y="1187424"/>
                  </a:lnTo>
                  <a:lnTo>
                    <a:pt x="410819" y="1219492"/>
                  </a:lnTo>
                  <a:lnTo>
                    <a:pt x="413044" y="1231557"/>
                  </a:lnTo>
                  <a:lnTo>
                    <a:pt x="415587" y="1243304"/>
                  </a:lnTo>
                  <a:lnTo>
                    <a:pt x="418766" y="1255370"/>
                  </a:lnTo>
                  <a:lnTo>
                    <a:pt x="421626" y="1266800"/>
                  </a:lnTo>
                  <a:lnTo>
                    <a:pt x="424805" y="1278230"/>
                  </a:lnTo>
                  <a:lnTo>
                    <a:pt x="428619" y="1289660"/>
                  </a:lnTo>
                  <a:lnTo>
                    <a:pt x="432116" y="1300455"/>
                  </a:lnTo>
                  <a:lnTo>
                    <a:pt x="435930" y="1311250"/>
                  </a:lnTo>
                  <a:lnTo>
                    <a:pt x="440062" y="1321727"/>
                  </a:lnTo>
                  <a:lnTo>
                    <a:pt x="444512" y="1332205"/>
                  </a:lnTo>
                  <a:lnTo>
                    <a:pt x="448644" y="1342682"/>
                  </a:lnTo>
                  <a:lnTo>
                    <a:pt x="453412" y="1352525"/>
                  </a:lnTo>
                  <a:lnTo>
                    <a:pt x="458180" y="1362367"/>
                  </a:lnTo>
                  <a:lnTo>
                    <a:pt x="463266" y="1372210"/>
                  </a:lnTo>
                  <a:lnTo>
                    <a:pt x="468352" y="1381735"/>
                  </a:lnTo>
                  <a:lnTo>
                    <a:pt x="473755" y="1390942"/>
                  </a:lnTo>
                  <a:lnTo>
                    <a:pt x="479477" y="1399832"/>
                  </a:lnTo>
                  <a:lnTo>
                    <a:pt x="485198" y="1409040"/>
                  </a:lnTo>
                  <a:lnTo>
                    <a:pt x="491238" y="1417612"/>
                  </a:lnTo>
                  <a:lnTo>
                    <a:pt x="497595" y="1426185"/>
                  </a:lnTo>
                  <a:lnTo>
                    <a:pt x="503634" y="1434757"/>
                  </a:lnTo>
                  <a:lnTo>
                    <a:pt x="510309" y="1442695"/>
                  </a:lnTo>
                  <a:lnTo>
                    <a:pt x="517302" y="1450950"/>
                  </a:lnTo>
                  <a:lnTo>
                    <a:pt x="524295" y="1458570"/>
                  </a:lnTo>
                  <a:lnTo>
                    <a:pt x="531288" y="1466190"/>
                  </a:lnTo>
                  <a:lnTo>
                    <a:pt x="538599" y="1473492"/>
                  </a:lnTo>
                  <a:lnTo>
                    <a:pt x="546227" y="1480795"/>
                  </a:lnTo>
                  <a:lnTo>
                    <a:pt x="553856" y="1487780"/>
                  </a:lnTo>
                  <a:lnTo>
                    <a:pt x="561802" y="1494765"/>
                  </a:lnTo>
                  <a:lnTo>
                    <a:pt x="570067" y="1501750"/>
                  </a:lnTo>
                  <a:lnTo>
                    <a:pt x="578331" y="1507782"/>
                  </a:lnTo>
                  <a:lnTo>
                    <a:pt x="586913" y="1514132"/>
                  </a:lnTo>
                  <a:lnTo>
                    <a:pt x="600581" y="1523657"/>
                  </a:lnTo>
                  <a:lnTo>
                    <a:pt x="615203" y="1532865"/>
                  </a:lnTo>
                  <a:lnTo>
                    <a:pt x="630142" y="1541437"/>
                  </a:lnTo>
                  <a:lnTo>
                    <a:pt x="645717" y="1549375"/>
                  </a:lnTo>
                  <a:lnTo>
                    <a:pt x="661928" y="1556995"/>
                  </a:lnTo>
                  <a:lnTo>
                    <a:pt x="678775" y="1563980"/>
                  </a:lnTo>
                  <a:lnTo>
                    <a:pt x="696257" y="1570647"/>
                  </a:lnTo>
                  <a:lnTo>
                    <a:pt x="714375" y="1576680"/>
                  </a:lnTo>
                  <a:lnTo>
                    <a:pt x="733129" y="1582395"/>
                  </a:lnTo>
                  <a:lnTo>
                    <a:pt x="752518" y="1587475"/>
                  </a:lnTo>
                  <a:lnTo>
                    <a:pt x="772544" y="1592237"/>
                  </a:lnTo>
                  <a:lnTo>
                    <a:pt x="792887" y="1596365"/>
                  </a:lnTo>
                  <a:lnTo>
                    <a:pt x="814183" y="1600175"/>
                  </a:lnTo>
                  <a:lnTo>
                    <a:pt x="835480" y="1603350"/>
                  </a:lnTo>
                  <a:lnTo>
                    <a:pt x="858048" y="1606525"/>
                  </a:lnTo>
                  <a:lnTo>
                    <a:pt x="880616" y="1608747"/>
                  </a:lnTo>
                  <a:lnTo>
                    <a:pt x="880616" y="1726857"/>
                  </a:lnTo>
                  <a:lnTo>
                    <a:pt x="1063385" y="1726857"/>
                  </a:lnTo>
                  <a:lnTo>
                    <a:pt x="1063385" y="1610652"/>
                  </a:lnTo>
                  <a:lnTo>
                    <a:pt x="1077371" y="1609382"/>
                  </a:lnTo>
                  <a:lnTo>
                    <a:pt x="1091675" y="1607795"/>
                  </a:lnTo>
                  <a:lnTo>
                    <a:pt x="1105661" y="1606207"/>
                  </a:lnTo>
                  <a:lnTo>
                    <a:pt x="1119329" y="1603985"/>
                  </a:lnTo>
                  <a:lnTo>
                    <a:pt x="1133314" y="1602080"/>
                  </a:lnTo>
                  <a:lnTo>
                    <a:pt x="1146665" y="1599857"/>
                  </a:lnTo>
                  <a:lnTo>
                    <a:pt x="1160015" y="1597317"/>
                  </a:lnTo>
                  <a:lnTo>
                    <a:pt x="1173047" y="1594142"/>
                  </a:lnTo>
                  <a:lnTo>
                    <a:pt x="1186397" y="1591285"/>
                  </a:lnTo>
                  <a:lnTo>
                    <a:pt x="1199111" y="1587792"/>
                  </a:lnTo>
                  <a:lnTo>
                    <a:pt x="1212144" y="1584300"/>
                  </a:lnTo>
                  <a:lnTo>
                    <a:pt x="1224540" y="1580807"/>
                  </a:lnTo>
                  <a:lnTo>
                    <a:pt x="1236937" y="1576680"/>
                  </a:lnTo>
                  <a:lnTo>
                    <a:pt x="1249333" y="1572552"/>
                  </a:lnTo>
                  <a:lnTo>
                    <a:pt x="1261412" y="1567790"/>
                  </a:lnTo>
                  <a:lnTo>
                    <a:pt x="1273491" y="1563345"/>
                  </a:lnTo>
                  <a:lnTo>
                    <a:pt x="1288748" y="1556995"/>
                  </a:lnTo>
                  <a:lnTo>
                    <a:pt x="1304005" y="1550010"/>
                  </a:lnTo>
                  <a:lnTo>
                    <a:pt x="1318627" y="1543025"/>
                  </a:lnTo>
                  <a:lnTo>
                    <a:pt x="1332613" y="1535722"/>
                  </a:lnTo>
                  <a:lnTo>
                    <a:pt x="1346598" y="1528102"/>
                  </a:lnTo>
                  <a:lnTo>
                    <a:pt x="1359631" y="1519847"/>
                  </a:lnTo>
                  <a:lnTo>
                    <a:pt x="1372345" y="1511592"/>
                  </a:lnTo>
                  <a:lnTo>
                    <a:pt x="1384742" y="1502702"/>
                  </a:lnTo>
                  <a:lnTo>
                    <a:pt x="1396185" y="1493812"/>
                  </a:lnTo>
                  <a:lnTo>
                    <a:pt x="1407945" y="1484287"/>
                  </a:lnTo>
                  <a:lnTo>
                    <a:pt x="1418753" y="1474762"/>
                  </a:lnTo>
                  <a:lnTo>
                    <a:pt x="1429242" y="1464602"/>
                  </a:lnTo>
                  <a:lnTo>
                    <a:pt x="1439096" y="1454125"/>
                  </a:lnTo>
                  <a:lnTo>
                    <a:pt x="1448631" y="1443647"/>
                  </a:lnTo>
                  <a:lnTo>
                    <a:pt x="1457531" y="1432535"/>
                  </a:lnTo>
                  <a:lnTo>
                    <a:pt x="1466114" y="1421422"/>
                  </a:lnTo>
                  <a:lnTo>
                    <a:pt x="1474378" y="1409675"/>
                  </a:lnTo>
                  <a:lnTo>
                    <a:pt x="1482007" y="1398245"/>
                  </a:lnTo>
                  <a:lnTo>
                    <a:pt x="1489000" y="1386497"/>
                  </a:lnTo>
                  <a:lnTo>
                    <a:pt x="1495675" y="1374432"/>
                  </a:lnTo>
                  <a:lnTo>
                    <a:pt x="1501396" y="1362685"/>
                  </a:lnTo>
                  <a:lnTo>
                    <a:pt x="1507118" y="1350620"/>
                  </a:lnTo>
                  <a:lnTo>
                    <a:pt x="1512203" y="1338555"/>
                  </a:lnTo>
                  <a:lnTo>
                    <a:pt x="1516335" y="1326490"/>
                  </a:lnTo>
                  <a:lnTo>
                    <a:pt x="1520468" y="1314107"/>
                  </a:lnTo>
                  <a:lnTo>
                    <a:pt x="1523964" y="1301725"/>
                  </a:lnTo>
                  <a:lnTo>
                    <a:pt x="1526507" y="1289025"/>
                  </a:lnTo>
                  <a:lnTo>
                    <a:pt x="1528732" y="1276642"/>
                  </a:lnTo>
                  <a:lnTo>
                    <a:pt x="1530957" y="1263942"/>
                  </a:lnTo>
                  <a:lnTo>
                    <a:pt x="1532228" y="1251242"/>
                  </a:lnTo>
                  <a:lnTo>
                    <a:pt x="1532864" y="1238542"/>
                  </a:lnTo>
                  <a:lnTo>
                    <a:pt x="1533182" y="1225207"/>
                  </a:lnTo>
                  <a:lnTo>
                    <a:pt x="1533182" y="1212189"/>
                  </a:lnTo>
                  <a:lnTo>
                    <a:pt x="1532546" y="1199172"/>
                  </a:lnTo>
                  <a:lnTo>
                    <a:pt x="1531275" y="1186789"/>
                  </a:lnTo>
                  <a:lnTo>
                    <a:pt x="1530003" y="1174407"/>
                  </a:lnTo>
                  <a:lnTo>
                    <a:pt x="1527778" y="1162342"/>
                  </a:lnTo>
                  <a:lnTo>
                    <a:pt x="1525553" y="1150594"/>
                  </a:lnTo>
                  <a:lnTo>
                    <a:pt x="1522693" y="1138847"/>
                  </a:lnTo>
                  <a:lnTo>
                    <a:pt x="1519514" y="1127734"/>
                  </a:lnTo>
                  <a:lnTo>
                    <a:pt x="1516018" y="1116939"/>
                  </a:lnTo>
                  <a:lnTo>
                    <a:pt x="1511885" y="1106144"/>
                  </a:lnTo>
                  <a:lnTo>
                    <a:pt x="1507435" y="1095349"/>
                  </a:lnTo>
                  <a:lnTo>
                    <a:pt x="1502350" y="1085189"/>
                  </a:lnTo>
                  <a:lnTo>
                    <a:pt x="1496946" y="1075347"/>
                  </a:lnTo>
                  <a:lnTo>
                    <a:pt x="1491225" y="1065822"/>
                  </a:lnTo>
                  <a:lnTo>
                    <a:pt x="1485185" y="1056614"/>
                  </a:lnTo>
                  <a:lnTo>
                    <a:pt x="1478510" y="1047407"/>
                  </a:lnTo>
                  <a:lnTo>
                    <a:pt x="1471517" y="1038517"/>
                  </a:lnTo>
                  <a:lnTo>
                    <a:pt x="1463889" y="1029944"/>
                  </a:lnTo>
                  <a:lnTo>
                    <a:pt x="1456260" y="1021689"/>
                  </a:lnTo>
                  <a:lnTo>
                    <a:pt x="1448314" y="1013752"/>
                  </a:lnTo>
                  <a:lnTo>
                    <a:pt x="1440049" y="1005814"/>
                  </a:lnTo>
                  <a:lnTo>
                    <a:pt x="1431467" y="998512"/>
                  </a:lnTo>
                  <a:lnTo>
                    <a:pt x="1422567" y="991527"/>
                  </a:lnTo>
                  <a:lnTo>
                    <a:pt x="1413349" y="984542"/>
                  </a:lnTo>
                  <a:lnTo>
                    <a:pt x="1403813" y="977557"/>
                  </a:lnTo>
                  <a:lnTo>
                    <a:pt x="1393959" y="971207"/>
                  </a:lnTo>
                  <a:lnTo>
                    <a:pt x="1383788" y="965174"/>
                  </a:lnTo>
                  <a:lnTo>
                    <a:pt x="1373299" y="959142"/>
                  </a:lnTo>
                  <a:lnTo>
                    <a:pt x="1362491" y="953427"/>
                  </a:lnTo>
                  <a:lnTo>
                    <a:pt x="1351048" y="948347"/>
                  </a:lnTo>
                  <a:lnTo>
                    <a:pt x="1339605" y="942949"/>
                  </a:lnTo>
                  <a:lnTo>
                    <a:pt x="1327845" y="937869"/>
                  </a:lnTo>
                  <a:lnTo>
                    <a:pt x="1305912" y="930249"/>
                  </a:lnTo>
                  <a:lnTo>
                    <a:pt x="1280801" y="921677"/>
                  </a:lnTo>
                  <a:lnTo>
                    <a:pt x="1252512" y="912469"/>
                  </a:lnTo>
                  <a:lnTo>
                    <a:pt x="1221362" y="902627"/>
                  </a:lnTo>
                  <a:lnTo>
                    <a:pt x="1186397" y="892784"/>
                  </a:lnTo>
                  <a:lnTo>
                    <a:pt x="1148572" y="882307"/>
                  </a:lnTo>
                  <a:lnTo>
                    <a:pt x="1107568" y="871512"/>
                  </a:lnTo>
                  <a:lnTo>
                    <a:pt x="1063385" y="860399"/>
                  </a:lnTo>
                  <a:lnTo>
                    <a:pt x="1063385" y="511149"/>
                  </a:lnTo>
                  <a:lnTo>
                    <a:pt x="1078960" y="514642"/>
                  </a:lnTo>
                  <a:lnTo>
                    <a:pt x="1093582" y="518769"/>
                  </a:lnTo>
                  <a:lnTo>
                    <a:pt x="1108204" y="523214"/>
                  </a:lnTo>
                  <a:lnTo>
                    <a:pt x="1121554" y="528612"/>
                  </a:lnTo>
                  <a:lnTo>
                    <a:pt x="1128229" y="531469"/>
                  </a:lnTo>
                  <a:lnTo>
                    <a:pt x="1134904" y="534644"/>
                  </a:lnTo>
                  <a:lnTo>
                    <a:pt x="1141261" y="537502"/>
                  </a:lnTo>
                  <a:lnTo>
                    <a:pt x="1146982" y="540677"/>
                  </a:lnTo>
                  <a:lnTo>
                    <a:pt x="1153022" y="544169"/>
                  </a:lnTo>
                  <a:lnTo>
                    <a:pt x="1159061" y="547662"/>
                  </a:lnTo>
                  <a:lnTo>
                    <a:pt x="1164465" y="551154"/>
                  </a:lnTo>
                  <a:lnTo>
                    <a:pt x="1169868" y="555282"/>
                  </a:lnTo>
                  <a:lnTo>
                    <a:pt x="1178768" y="561949"/>
                  </a:lnTo>
                  <a:lnTo>
                    <a:pt x="1187351" y="568934"/>
                  </a:lnTo>
                  <a:lnTo>
                    <a:pt x="1195297" y="576554"/>
                  </a:lnTo>
                  <a:lnTo>
                    <a:pt x="1202926" y="584174"/>
                  </a:lnTo>
                  <a:lnTo>
                    <a:pt x="1209919" y="592429"/>
                  </a:lnTo>
                  <a:lnTo>
                    <a:pt x="1216594" y="601002"/>
                  </a:lnTo>
                  <a:lnTo>
                    <a:pt x="1222633" y="609574"/>
                  </a:lnTo>
                  <a:lnTo>
                    <a:pt x="1228355" y="618782"/>
                  </a:lnTo>
                  <a:lnTo>
                    <a:pt x="1233758" y="627989"/>
                  </a:lnTo>
                  <a:lnTo>
                    <a:pt x="1238844" y="637832"/>
                  </a:lnTo>
                  <a:lnTo>
                    <a:pt x="1242976" y="647674"/>
                  </a:lnTo>
                  <a:lnTo>
                    <a:pt x="1247108" y="658469"/>
                  </a:lnTo>
                  <a:lnTo>
                    <a:pt x="1250287" y="668947"/>
                  </a:lnTo>
                  <a:lnTo>
                    <a:pt x="1253465" y="680059"/>
                  </a:lnTo>
                  <a:lnTo>
                    <a:pt x="1256326" y="691172"/>
                  </a:lnTo>
                  <a:lnTo>
                    <a:pt x="1258233" y="702919"/>
                  </a:lnTo>
                  <a:lnTo>
                    <a:pt x="1482324" y="675297"/>
                  </a:lnTo>
                  <a:lnTo>
                    <a:pt x="1479464" y="660692"/>
                  </a:lnTo>
                  <a:lnTo>
                    <a:pt x="1475967" y="646087"/>
                  </a:lnTo>
                  <a:lnTo>
                    <a:pt x="1472789" y="632434"/>
                  </a:lnTo>
                  <a:lnTo>
                    <a:pt x="1469292" y="618782"/>
                  </a:lnTo>
                  <a:lnTo>
                    <a:pt x="1465160" y="605764"/>
                  </a:lnTo>
                  <a:lnTo>
                    <a:pt x="1461028" y="592747"/>
                  </a:lnTo>
                  <a:lnTo>
                    <a:pt x="1456260" y="580364"/>
                  </a:lnTo>
                  <a:lnTo>
                    <a:pt x="1451810" y="568299"/>
                  </a:lnTo>
                  <a:lnTo>
                    <a:pt x="1446406" y="556552"/>
                  </a:lnTo>
                  <a:lnTo>
                    <a:pt x="1441321" y="545439"/>
                  </a:lnTo>
                  <a:lnTo>
                    <a:pt x="1435599" y="534644"/>
                  </a:lnTo>
                  <a:lnTo>
                    <a:pt x="1429560" y="523532"/>
                  </a:lnTo>
                  <a:lnTo>
                    <a:pt x="1423838" y="513689"/>
                  </a:lnTo>
                  <a:lnTo>
                    <a:pt x="1417163" y="503847"/>
                  </a:lnTo>
                  <a:lnTo>
                    <a:pt x="1410488" y="494322"/>
                  </a:lnTo>
                  <a:lnTo>
                    <a:pt x="1403177" y="485432"/>
                  </a:lnTo>
                  <a:lnTo>
                    <a:pt x="1395867" y="476542"/>
                  </a:lnTo>
                  <a:lnTo>
                    <a:pt x="1388238" y="467969"/>
                  </a:lnTo>
                  <a:lnTo>
                    <a:pt x="1379974" y="459714"/>
                  </a:lnTo>
                  <a:lnTo>
                    <a:pt x="1371074" y="451459"/>
                  </a:lnTo>
                  <a:lnTo>
                    <a:pt x="1361538" y="443522"/>
                  </a:lnTo>
                  <a:lnTo>
                    <a:pt x="1351366" y="435902"/>
                  </a:lnTo>
                  <a:lnTo>
                    <a:pt x="1341195" y="428599"/>
                  </a:lnTo>
                  <a:lnTo>
                    <a:pt x="1330388" y="421614"/>
                  </a:lnTo>
                  <a:lnTo>
                    <a:pt x="1319262" y="414629"/>
                  </a:lnTo>
                  <a:lnTo>
                    <a:pt x="1307184" y="407962"/>
                  </a:lnTo>
                  <a:lnTo>
                    <a:pt x="1294787" y="401294"/>
                  </a:lnTo>
                  <a:lnTo>
                    <a:pt x="1282073" y="395262"/>
                  </a:lnTo>
                  <a:lnTo>
                    <a:pt x="1268723" y="389229"/>
                  </a:lnTo>
                  <a:lnTo>
                    <a:pt x="1254737" y="383197"/>
                  </a:lnTo>
                  <a:lnTo>
                    <a:pt x="1240751" y="378117"/>
                  </a:lnTo>
                  <a:lnTo>
                    <a:pt x="1225812" y="372402"/>
                  </a:lnTo>
                  <a:lnTo>
                    <a:pt x="1207058" y="366369"/>
                  </a:lnTo>
                  <a:lnTo>
                    <a:pt x="1187986" y="360972"/>
                  </a:lnTo>
                  <a:lnTo>
                    <a:pt x="1168279" y="355574"/>
                  </a:lnTo>
                  <a:lnTo>
                    <a:pt x="1147936" y="351129"/>
                  </a:lnTo>
                  <a:lnTo>
                    <a:pt x="1127593" y="346684"/>
                  </a:lnTo>
                  <a:lnTo>
                    <a:pt x="1106614" y="343192"/>
                  </a:lnTo>
                  <a:lnTo>
                    <a:pt x="1085000" y="339699"/>
                  </a:lnTo>
                  <a:lnTo>
                    <a:pt x="1063385" y="337159"/>
                  </a:lnTo>
                  <a:lnTo>
                    <a:pt x="1063385" y="217144"/>
                  </a:lnTo>
                  <a:close/>
                  <a:moveTo>
                    <a:pt x="972000" y="0"/>
                  </a:moveTo>
                  <a:cubicBezTo>
                    <a:pt x="1508821" y="0"/>
                    <a:pt x="1944000" y="435179"/>
                    <a:pt x="1944000" y="972000"/>
                  </a:cubicBezTo>
                  <a:cubicBezTo>
                    <a:pt x="1944000" y="1508821"/>
                    <a:pt x="1508821" y="1944000"/>
                    <a:pt x="972000" y="1944000"/>
                  </a:cubicBezTo>
                  <a:cubicBezTo>
                    <a:pt x="435179" y="1944000"/>
                    <a:pt x="0" y="1508821"/>
                    <a:pt x="0" y="972000"/>
                  </a:cubicBezTo>
                  <a:cubicBezTo>
                    <a:pt x="0" y="435179"/>
                    <a:pt x="435179" y="0"/>
                    <a:pt x="9720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115214" tIns="57607" rIns="115214" bIns="57607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165215" y="3750310"/>
            <a:ext cx="1882775" cy="1271905"/>
            <a:chOff x="9709" y="5595"/>
            <a:chExt cx="3169" cy="2314"/>
          </a:xfrm>
        </p:grpSpPr>
        <p:sp>
          <p:nvSpPr>
            <p:cNvPr id="21" name="Freeform 10"/>
            <p:cNvSpPr/>
            <p:nvPr/>
          </p:nvSpPr>
          <p:spPr bwMode="auto">
            <a:xfrm rot="1800000">
              <a:off x="9912" y="5595"/>
              <a:ext cx="2966" cy="2314"/>
            </a:xfrm>
            <a:custGeom>
              <a:avLst/>
              <a:gdLst>
                <a:gd name="T0" fmla="*/ 5870 w 6522"/>
                <a:gd name="T1" fmla="*/ 1521 h 5083"/>
                <a:gd name="T2" fmla="*/ 2637 w 6522"/>
                <a:gd name="T3" fmla="*/ 653 h 5083"/>
                <a:gd name="T4" fmla="*/ 1732 w 6522"/>
                <a:gd name="T5" fmla="*/ 1588 h 5083"/>
                <a:gd name="T6" fmla="*/ 1732 w 6522"/>
                <a:gd name="T7" fmla="*/ 1588 h 5083"/>
                <a:gd name="T8" fmla="*/ 1722 w 6522"/>
                <a:gd name="T9" fmla="*/ 1606 h 5083"/>
                <a:gd name="T10" fmla="*/ 1717 w 6522"/>
                <a:gd name="T11" fmla="*/ 1617 h 5083"/>
                <a:gd name="T12" fmla="*/ 0 w 6522"/>
                <a:gd name="T13" fmla="*/ 4905 h 5083"/>
                <a:gd name="T14" fmla="*/ 3706 w 6522"/>
                <a:gd name="T15" fmla="*/ 5067 h 5083"/>
                <a:gd name="T16" fmla="*/ 3718 w 6522"/>
                <a:gd name="T17" fmla="*/ 5068 h 5083"/>
                <a:gd name="T18" fmla="*/ 3739 w 6522"/>
                <a:gd name="T19" fmla="*/ 5068 h 5083"/>
                <a:gd name="T20" fmla="*/ 3739 w 6522"/>
                <a:gd name="T21" fmla="*/ 5068 h 5083"/>
                <a:gd name="T22" fmla="*/ 5002 w 6522"/>
                <a:gd name="T23" fmla="*/ 4753 h 5083"/>
                <a:gd name="T24" fmla="*/ 5870 w 6522"/>
                <a:gd name="T25" fmla="*/ 1521 h 5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22" h="5083">
                  <a:moveTo>
                    <a:pt x="5870" y="1521"/>
                  </a:moveTo>
                  <a:cubicBezTo>
                    <a:pt x="5217" y="389"/>
                    <a:pt x="3769" y="0"/>
                    <a:pt x="2637" y="653"/>
                  </a:cubicBezTo>
                  <a:cubicBezTo>
                    <a:pt x="2239" y="882"/>
                    <a:pt x="1934" y="1210"/>
                    <a:pt x="1732" y="1588"/>
                  </a:cubicBezTo>
                  <a:lnTo>
                    <a:pt x="1732" y="1588"/>
                  </a:lnTo>
                  <a:lnTo>
                    <a:pt x="1722" y="1606"/>
                  </a:lnTo>
                  <a:lnTo>
                    <a:pt x="1717" y="1617"/>
                  </a:lnTo>
                  <a:lnTo>
                    <a:pt x="0" y="4905"/>
                  </a:lnTo>
                  <a:lnTo>
                    <a:pt x="3706" y="5067"/>
                  </a:lnTo>
                  <a:lnTo>
                    <a:pt x="3718" y="5068"/>
                  </a:lnTo>
                  <a:lnTo>
                    <a:pt x="3739" y="5068"/>
                  </a:lnTo>
                  <a:lnTo>
                    <a:pt x="3739" y="5068"/>
                  </a:lnTo>
                  <a:cubicBezTo>
                    <a:pt x="4167" y="5083"/>
                    <a:pt x="4604" y="4983"/>
                    <a:pt x="5002" y="4753"/>
                  </a:cubicBezTo>
                  <a:cubicBezTo>
                    <a:pt x="6134" y="4100"/>
                    <a:pt x="6522" y="2653"/>
                    <a:pt x="5870" y="1521"/>
                  </a:cubicBezTo>
                  <a:close/>
                </a:path>
              </a:pathLst>
            </a:custGeom>
            <a:solidFill>
              <a:srgbClr val="2DB2A4"/>
            </a:solidFill>
            <a:ln>
              <a:noFill/>
            </a:ln>
          </p:spPr>
          <p:txBody>
            <a:bodyPr vert="horz" wrap="square" lIns="115214" tIns="57607" rIns="115214" bIns="57607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TextBox 63"/>
            <p:cNvSpPr txBox="1"/>
            <p:nvPr/>
          </p:nvSpPr>
          <p:spPr>
            <a:xfrm>
              <a:off x="9709" y="6681"/>
              <a:ext cx="1051" cy="655"/>
            </a:xfrm>
            <a:prstGeom prst="rect">
              <a:avLst/>
            </a:prstGeom>
            <a:noFill/>
          </p:spPr>
          <p:txBody>
            <a:bodyPr wrap="square" lIns="115214" tIns="57607" rIns="115214" bIns="57607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2DB2A4">
                      <a:lumMod val="60000"/>
                      <a:lumOff val="4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1600" dirty="0">
                <a:solidFill>
                  <a:srgbClr val="2DB2A4">
                    <a:lumMod val="60000"/>
                    <a:lumOff val="4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11082" y="6523"/>
              <a:ext cx="965" cy="953"/>
            </a:xfrm>
            <a:custGeom>
              <a:avLst/>
              <a:gdLst>
                <a:gd name="T0" fmla="*/ 553690 w 1006"/>
                <a:gd name="T1" fmla="*/ 521559 h 995"/>
                <a:gd name="T2" fmla="*/ 490342 w 1006"/>
                <a:gd name="T3" fmla="*/ 521559 h 995"/>
                <a:gd name="T4" fmla="*/ 590238 w 1006"/>
                <a:gd name="T5" fmla="*/ 58964 h 995"/>
                <a:gd name="T6" fmla="*/ 508006 w 1006"/>
                <a:gd name="T7" fmla="*/ 0 h 995"/>
                <a:gd name="T8" fmla="*/ 287505 w 1006"/>
                <a:gd name="T9" fmla="*/ 196344 h 995"/>
                <a:gd name="T10" fmla="*/ 256440 w 1006"/>
                <a:gd name="T11" fmla="*/ 241327 h 995"/>
                <a:gd name="T12" fmla="*/ 229029 w 1006"/>
                <a:gd name="T13" fmla="*/ 254701 h 995"/>
                <a:gd name="T14" fmla="*/ 232075 w 1006"/>
                <a:gd name="T15" fmla="*/ 337980 h 995"/>
                <a:gd name="T16" fmla="*/ 54212 w 1006"/>
                <a:gd name="T17" fmla="*/ 492381 h 995"/>
                <a:gd name="T18" fmla="*/ 34720 w 1006"/>
                <a:gd name="T19" fmla="*/ 604838 h 995"/>
                <a:gd name="T20" fmla="*/ 126697 w 1006"/>
                <a:gd name="T21" fmla="*/ 513049 h 995"/>
                <a:gd name="T22" fmla="*/ 271059 w 1006"/>
                <a:gd name="T23" fmla="*/ 377492 h 995"/>
                <a:gd name="T24" fmla="*/ 352072 w 1006"/>
                <a:gd name="T25" fmla="*/ 377492 h 995"/>
                <a:gd name="T26" fmla="*/ 375218 w 1006"/>
                <a:gd name="T27" fmla="*/ 326430 h 995"/>
                <a:gd name="T28" fmla="*/ 410547 w 1006"/>
                <a:gd name="T29" fmla="*/ 319136 h 995"/>
                <a:gd name="T30" fmla="*/ 590238 w 1006"/>
                <a:gd name="T31" fmla="*/ 58964 h 995"/>
                <a:gd name="T32" fmla="*/ 238775 w 1006"/>
                <a:gd name="T33" fmla="*/ 197560 h 995"/>
                <a:gd name="T34" fmla="*/ 246085 w 1006"/>
                <a:gd name="T35" fmla="*/ 189658 h 995"/>
                <a:gd name="T36" fmla="*/ 265576 w 1006"/>
                <a:gd name="T37" fmla="*/ 170814 h 995"/>
                <a:gd name="T38" fmla="*/ 130961 w 1006"/>
                <a:gd name="T39" fmla="*/ 608 h 995"/>
                <a:gd name="T40" fmla="*/ 170554 w 1006"/>
                <a:gd name="T41" fmla="*/ 97260 h 995"/>
                <a:gd name="T42" fmla="*/ 12792 w 1006"/>
                <a:gd name="T43" fmla="*/ 118536 h 995"/>
                <a:gd name="T44" fmla="*/ 141316 w 1006"/>
                <a:gd name="T45" fmla="*/ 271721 h 995"/>
                <a:gd name="T46" fmla="*/ 184563 w 1006"/>
                <a:gd name="T47" fmla="*/ 263211 h 995"/>
                <a:gd name="T48" fmla="*/ 221111 w 1006"/>
                <a:gd name="T49" fmla="*/ 215189 h 995"/>
                <a:gd name="T50" fmla="*/ 409329 w 1006"/>
                <a:gd name="T51" fmla="*/ 368374 h 995"/>
                <a:gd name="T52" fmla="*/ 375827 w 1006"/>
                <a:gd name="T53" fmla="*/ 401199 h 995"/>
                <a:gd name="T54" fmla="*/ 451358 w 1006"/>
                <a:gd name="T55" fmla="*/ 529461 h 995"/>
                <a:gd name="T56" fmla="*/ 529326 w 1006"/>
                <a:gd name="T57" fmla="*/ 604838 h 995"/>
                <a:gd name="T58" fmla="*/ 596938 w 1006"/>
                <a:gd name="T59" fmla="*/ 501499 h 995"/>
                <a:gd name="T60" fmla="*/ 427602 w 1006"/>
                <a:gd name="T61" fmla="*/ 350137 h 995"/>
                <a:gd name="T62" fmla="*/ 400801 w 1006"/>
                <a:gd name="T63" fmla="*/ 351961 h 9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06" h="995">
                  <a:moveTo>
                    <a:pt x="857" y="806"/>
                  </a:moveTo>
                  <a:cubicBezTo>
                    <a:pt x="886" y="806"/>
                    <a:pt x="909" y="829"/>
                    <a:pt x="909" y="858"/>
                  </a:cubicBezTo>
                  <a:cubicBezTo>
                    <a:pt x="909" y="887"/>
                    <a:pt x="886" y="910"/>
                    <a:pt x="857" y="910"/>
                  </a:cubicBezTo>
                  <a:cubicBezTo>
                    <a:pt x="828" y="910"/>
                    <a:pt x="805" y="887"/>
                    <a:pt x="805" y="858"/>
                  </a:cubicBezTo>
                  <a:cubicBezTo>
                    <a:pt x="805" y="829"/>
                    <a:pt x="828" y="806"/>
                    <a:pt x="857" y="806"/>
                  </a:cubicBezTo>
                  <a:close/>
                  <a:moveTo>
                    <a:pt x="969" y="97"/>
                  </a:moveTo>
                  <a:lnTo>
                    <a:pt x="900" y="28"/>
                  </a:lnTo>
                  <a:cubicBezTo>
                    <a:pt x="882" y="9"/>
                    <a:pt x="858" y="0"/>
                    <a:pt x="834" y="0"/>
                  </a:cubicBezTo>
                  <a:cubicBezTo>
                    <a:pt x="810" y="0"/>
                    <a:pt x="786" y="9"/>
                    <a:pt x="767" y="28"/>
                  </a:cubicBezTo>
                  <a:lnTo>
                    <a:pt x="472" y="323"/>
                  </a:lnTo>
                  <a:cubicBezTo>
                    <a:pt x="481" y="340"/>
                    <a:pt x="475" y="367"/>
                    <a:pt x="460" y="381"/>
                  </a:cubicBezTo>
                  <a:cubicBezTo>
                    <a:pt x="451" y="391"/>
                    <a:pt x="435" y="397"/>
                    <a:pt x="421" y="397"/>
                  </a:cubicBezTo>
                  <a:cubicBezTo>
                    <a:pt x="414" y="397"/>
                    <a:pt x="408" y="396"/>
                    <a:pt x="402" y="393"/>
                  </a:cubicBezTo>
                  <a:lnTo>
                    <a:pt x="376" y="419"/>
                  </a:lnTo>
                  <a:cubicBezTo>
                    <a:pt x="340" y="455"/>
                    <a:pt x="340" y="515"/>
                    <a:pt x="376" y="552"/>
                  </a:cubicBezTo>
                  <a:lnTo>
                    <a:pt x="381" y="556"/>
                  </a:lnTo>
                  <a:lnTo>
                    <a:pt x="151" y="787"/>
                  </a:lnTo>
                  <a:lnTo>
                    <a:pt x="89" y="810"/>
                  </a:lnTo>
                  <a:lnTo>
                    <a:pt x="0" y="938"/>
                  </a:lnTo>
                  <a:lnTo>
                    <a:pt x="57" y="995"/>
                  </a:lnTo>
                  <a:lnTo>
                    <a:pt x="185" y="906"/>
                  </a:lnTo>
                  <a:lnTo>
                    <a:pt x="208" y="844"/>
                  </a:lnTo>
                  <a:lnTo>
                    <a:pt x="439" y="614"/>
                  </a:lnTo>
                  <a:lnTo>
                    <a:pt x="445" y="621"/>
                  </a:lnTo>
                  <a:cubicBezTo>
                    <a:pt x="464" y="639"/>
                    <a:pt x="488" y="648"/>
                    <a:pt x="512" y="648"/>
                  </a:cubicBezTo>
                  <a:cubicBezTo>
                    <a:pt x="536" y="648"/>
                    <a:pt x="560" y="639"/>
                    <a:pt x="578" y="621"/>
                  </a:cubicBezTo>
                  <a:lnTo>
                    <a:pt x="604" y="595"/>
                  </a:lnTo>
                  <a:cubicBezTo>
                    <a:pt x="596" y="577"/>
                    <a:pt x="602" y="551"/>
                    <a:pt x="616" y="537"/>
                  </a:cubicBezTo>
                  <a:cubicBezTo>
                    <a:pt x="626" y="527"/>
                    <a:pt x="642" y="521"/>
                    <a:pt x="656" y="521"/>
                  </a:cubicBezTo>
                  <a:cubicBezTo>
                    <a:pt x="662" y="521"/>
                    <a:pt x="669" y="522"/>
                    <a:pt x="674" y="525"/>
                  </a:cubicBezTo>
                  <a:lnTo>
                    <a:pt x="969" y="230"/>
                  </a:lnTo>
                  <a:cubicBezTo>
                    <a:pt x="1006" y="193"/>
                    <a:pt x="1006" y="133"/>
                    <a:pt x="969" y="97"/>
                  </a:cubicBezTo>
                  <a:close/>
                  <a:moveTo>
                    <a:pt x="363" y="354"/>
                  </a:moveTo>
                  <a:lnTo>
                    <a:pt x="392" y="325"/>
                  </a:lnTo>
                  <a:lnTo>
                    <a:pt x="418" y="338"/>
                  </a:lnTo>
                  <a:lnTo>
                    <a:pt x="404" y="312"/>
                  </a:lnTo>
                  <a:lnTo>
                    <a:pt x="433" y="284"/>
                  </a:lnTo>
                  <a:lnTo>
                    <a:pt x="436" y="281"/>
                  </a:lnTo>
                  <a:cubicBezTo>
                    <a:pt x="442" y="264"/>
                    <a:pt x="446" y="248"/>
                    <a:pt x="446" y="233"/>
                  </a:cubicBezTo>
                  <a:cubicBezTo>
                    <a:pt x="446" y="115"/>
                    <a:pt x="333" y="0"/>
                    <a:pt x="215" y="1"/>
                  </a:cubicBezTo>
                  <a:cubicBezTo>
                    <a:pt x="214" y="1"/>
                    <a:pt x="201" y="15"/>
                    <a:pt x="193" y="22"/>
                  </a:cubicBezTo>
                  <a:cubicBezTo>
                    <a:pt x="288" y="117"/>
                    <a:pt x="280" y="102"/>
                    <a:pt x="280" y="160"/>
                  </a:cubicBezTo>
                  <a:cubicBezTo>
                    <a:pt x="280" y="207"/>
                    <a:pt x="205" y="282"/>
                    <a:pt x="159" y="282"/>
                  </a:cubicBezTo>
                  <a:cubicBezTo>
                    <a:pt x="99" y="282"/>
                    <a:pt x="118" y="291"/>
                    <a:pt x="21" y="195"/>
                  </a:cubicBezTo>
                  <a:cubicBezTo>
                    <a:pt x="14" y="202"/>
                    <a:pt x="0" y="215"/>
                    <a:pt x="0" y="216"/>
                  </a:cubicBezTo>
                  <a:cubicBezTo>
                    <a:pt x="2" y="334"/>
                    <a:pt x="113" y="447"/>
                    <a:pt x="232" y="447"/>
                  </a:cubicBezTo>
                  <a:cubicBezTo>
                    <a:pt x="253" y="447"/>
                    <a:pt x="276" y="440"/>
                    <a:pt x="299" y="429"/>
                  </a:cubicBezTo>
                  <a:lnTo>
                    <a:pt x="303" y="433"/>
                  </a:lnTo>
                  <a:cubicBezTo>
                    <a:pt x="310" y="414"/>
                    <a:pt x="322" y="395"/>
                    <a:pt x="337" y="380"/>
                  </a:cubicBezTo>
                  <a:lnTo>
                    <a:pt x="363" y="354"/>
                  </a:lnTo>
                  <a:close/>
                  <a:moveTo>
                    <a:pt x="658" y="579"/>
                  </a:moveTo>
                  <a:lnTo>
                    <a:pt x="672" y="606"/>
                  </a:lnTo>
                  <a:lnTo>
                    <a:pt x="644" y="634"/>
                  </a:lnTo>
                  <a:lnTo>
                    <a:pt x="617" y="660"/>
                  </a:lnTo>
                  <a:cubicBezTo>
                    <a:pt x="602" y="675"/>
                    <a:pt x="584" y="687"/>
                    <a:pt x="564" y="694"/>
                  </a:cubicBezTo>
                  <a:lnTo>
                    <a:pt x="741" y="871"/>
                  </a:lnTo>
                  <a:lnTo>
                    <a:pt x="824" y="983"/>
                  </a:lnTo>
                  <a:lnTo>
                    <a:pt x="869" y="995"/>
                  </a:lnTo>
                  <a:lnTo>
                    <a:pt x="992" y="871"/>
                  </a:lnTo>
                  <a:lnTo>
                    <a:pt x="980" y="825"/>
                  </a:lnTo>
                  <a:lnTo>
                    <a:pt x="869" y="743"/>
                  </a:lnTo>
                  <a:lnTo>
                    <a:pt x="702" y="576"/>
                  </a:lnTo>
                  <a:lnTo>
                    <a:pt x="685" y="592"/>
                  </a:lnTo>
                  <a:lnTo>
                    <a:pt x="658" y="5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4A5A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521325" y="4669790"/>
            <a:ext cx="1791305" cy="1485265"/>
            <a:chOff x="8695" y="7354"/>
            <a:chExt cx="2963" cy="2662"/>
          </a:xfrm>
        </p:grpSpPr>
        <p:sp>
          <p:nvSpPr>
            <p:cNvPr id="25" name="Freeform 8"/>
            <p:cNvSpPr/>
            <p:nvPr/>
          </p:nvSpPr>
          <p:spPr bwMode="auto">
            <a:xfrm rot="1800000">
              <a:off x="8695" y="7702"/>
              <a:ext cx="2963" cy="2314"/>
            </a:xfrm>
            <a:custGeom>
              <a:avLst/>
              <a:gdLst>
                <a:gd name="T0" fmla="*/ 5863 w 6518"/>
                <a:gd name="T1" fmla="*/ 3566 h 5082"/>
                <a:gd name="T2" fmla="*/ 5002 w 6518"/>
                <a:gd name="T3" fmla="*/ 332 h 5082"/>
                <a:gd name="T4" fmla="*/ 3740 w 6518"/>
                <a:gd name="T5" fmla="*/ 14 h 5082"/>
                <a:gd name="T6" fmla="*/ 3740 w 6518"/>
                <a:gd name="T7" fmla="*/ 14 h 5082"/>
                <a:gd name="T8" fmla="*/ 3719 w 6518"/>
                <a:gd name="T9" fmla="*/ 14 h 5082"/>
                <a:gd name="T10" fmla="*/ 3707 w 6518"/>
                <a:gd name="T11" fmla="*/ 15 h 5082"/>
                <a:gd name="T12" fmla="*/ 0 w 6518"/>
                <a:gd name="T13" fmla="*/ 168 h 5082"/>
                <a:gd name="T14" fmla="*/ 1710 w 6518"/>
                <a:gd name="T15" fmla="*/ 3461 h 5082"/>
                <a:gd name="T16" fmla="*/ 1715 w 6518"/>
                <a:gd name="T17" fmla="*/ 3471 h 5082"/>
                <a:gd name="T18" fmla="*/ 1725 w 6518"/>
                <a:gd name="T19" fmla="*/ 3490 h 5082"/>
                <a:gd name="T20" fmla="*/ 1725 w 6518"/>
                <a:gd name="T21" fmla="*/ 3490 h 5082"/>
                <a:gd name="T22" fmla="*/ 2628 w 6518"/>
                <a:gd name="T23" fmla="*/ 4427 h 5082"/>
                <a:gd name="T24" fmla="*/ 5863 w 6518"/>
                <a:gd name="T25" fmla="*/ 3566 h 5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18" h="5082">
                  <a:moveTo>
                    <a:pt x="5863" y="3566"/>
                  </a:moveTo>
                  <a:cubicBezTo>
                    <a:pt x="6518" y="2435"/>
                    <a:pt x="6132" y="987"/>
                    <a:pt x="5002" y="332"/>
                  </a:cubicBezTo>
                  <a:cubicBezTo>
                    <a:pt x="4604" y="101"/>
                    <a:pt x="4168" y="0"/>
                    <a:pt x="3740" y="14"/>
                  </a:cubicBezTo>
                  <a:lnTo>
                    <a:pt x="3740" y="14"/>
                  </a:lnTo>
                  <a:lnTo>
                    <a:pt x="3719" y="14"/>
                  </a:lnTo>
                  <a:lnTo>
                    <a:pt x="3707" y="15"/>
                  </a:lnTo>
                  <a:lnTo>
                    <a:pt x="0" y="168"/>
                  </a:lnTo>
                  <a:lnTo>
                    <a:pt x="1710" y="3461"/>
                  </a:lnTo>
                  <a:lnTo>
                    <a:pt x="1715" y="3471"/>
                  </a:lnTo>
                  <a:lnTo>
                    <a:pt x="1725" y="3490"/>
                  </a:lnTo>
                  <a:lnTo>
                    <a:pt x="1725" y="3490"/>
                  </a:lnTo>
                  <a:cubicBezTo>
                    <a:pt x="1926" y="3868"/>
                    <a:pt x="2231" y="4196"/>
                    <a:pt x="2628" y="4427"/>
                  </a:cubicBezTo>
                  <a:cubicBezTo>
                    <a:pt x="3759" y="5082"/>
                    <a:pt x="5207" y="4696"/>
                    <a:pt x="5863" y="3566"/>
                  </a:cubicBezTo>
                  <a:close/>
                </a:path>
              </a:pathLst>
            </a:custGeom>
            <a:solidFill>
              <a:srgbClr val="F87A08"/>
            </a:solidFill>
            <a:ln>
              <a:noFill/>
            </a:ln>
          </p:spPr>
          <p:txBody>
            <a:bodyPr vert="horz" wrap="square" lIns="115214" tIns="57607" rIns="115214" bIns="57607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TextBox 64"/>
            <p:cNvSpPr txBox="1"/>
            <p:nvPr/>
          </p:nvSpPr>
          <p:spPr>
            <a:xfrm>
              <a:off x="9321" y="7354"/>
              <a:ext cx="969" cy="645"/>
            </a:xfrm>
            <a:prstGeom prst="rect">
              <a:avLst/>
            </a:prstGeom>
            <a:noFill/>
          </p:spPr>
          <p:txBody>
            <a:bodyPr wrap="square" lIns="115214" tIns="57607" rIns="115214" bIns="57607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87A08">
                      <a:lumMod val="60000"/>
                      <a:lumOff val="4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zh-CN" altLang="en-US" sz="1600" dirty="0">
                <a:solidFill>
                  <a:srgbClr val="F87A08">
                    <a:lumMod val="60000"/>
                    <a:lumOff val="4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Freeform 14"/>
            <p:cNvSpPr>
              <a:spLocks noEditPoints="1"/>
            </p:cNvSpPr>
            <p:nvPr/>
          </p:nvSpPr>
          <p:spPr bwMode="auto">
            <a:xfrm>
              <a:off x="10084" y="8310"/>
              <a:ext cx="692" cy="945"/>
            </a:xfrm>
            <a:custGeom>
              <a:avLst/>
              <a:gdLst>
                <a:gd name="T0" fmla="*/ 57780 w 723"/>
                <a:gd name="T1" fmla="*/ 97375 h 986"/>
                <a:gd name="T2" fmla="*/ 48657 w 723"/>
                <a:gd name="T3" fmla="*/ 600075 h 986"/>
                <a:gd name="T4" fmla="*/ 439737 w 723"/>
                <a:gd name="T5" fmla="*/ 147280 h 986"/>
                <a:gd name="T6" fmla="*/ 406285 w 723"/>
                <a:gd name="T7" fmla="*/ 158235 h 986"/>
                <a:gd name="T8" fmla="*/ 50482 w 723"/>
                <a:gd name="T9" fmla="*/ 565385 h 986"/>
                <a:gd name="T10" fmla="*/ 190370 w 723"/>
                <a:gd name="T11" fmla="*/ 63903 h 986"/>
                <a:gd name="T12" fmla="*/ 249367 w 723"/>
                <a:gd name="T13" fmla="*/ 63903 h 986"/>
                <a:gd name="T14" fmla="*/ 218956 w 723"/>
                <a:gd name="T15" fmla="*/ 95549 h 986"/>
                <a:gd name="T16" fmla="*/ 153878 w 723"/>
                <a:gd name="T17" fmla="*/ 65120 h 986"/>
                <a:gd name="T18" fmla="*/ 80892 w 723"/>
                <a:gd name="T19" fmla="*/ 152149 h 986"/>
                <a:gd name="T20" fmla="*/ 358845 w 723"/>
                <a:gd name="T21" fmla="*/ 152149 h 986"/>
                <a:gd name="T22" fmla="*/ 285859 w 723"/>
                <a:gd name="T23" fmla="*/ 65120 h 986"/>
                <a:gd name="T24" fmla="*/ 153878 w 723"/>
                <a:gd name="T25" fmla="*/ 65120 h 986"/>
                <a:gd name="T26" fmla="*/ 155094 w 723"/>
                <a:gd name="T27" fmla="*/ 455838 h 986"/>
                <a:gd name="T28" fmla="*/ 106437 w 723"/>
                <a:gd name="T29" fmla="*/ 469227 h 986"/>
                <a:gd name="T30" fmla="*/ 96097 w 723"/>
                <a:gd name="T31" fmla="*/ 480182 h 986"/>
                <a:gd name="T32" fmla="*/ 155094 w 723"/>
                <a:gd name="T33" fmla="*/ 484442 h 986"/>
                <a:gd name="T34" fmla="*/ 93056 w 723"/>
                <a:gd name="T35" fmla="*/ 514872 h 986"/>
                <a:gd name="T36" fmla="*/ 170299 w 723"/>
                <a:gd name="T37" fmla="*/ 477139 h 986"/>
                <a:gd name="T38" fmla="*/ 170299 w 723"/>
                <a:gd name="T39" fmla="*/ 452795 h 986"/>
                <a:gd name="T40" fmla="*/ 77851 w 723"/>
                <a:gd name="T41" fmla="*/ 457055 h 986"/>
                <a:gd name="T42" fmla="*/ 150836 w 723"/>
                <a:gd name="T43" fmla="*/ 534955 h 986"/>
                <a:gd name="T44" fmla="*/ 150836 w 723"/>
                <a:gd name="T45" fmla="*/ 235526 h 986"/>
                <a:gd name="T46" fmla="*/ 106437 w 723"/>
                <a:gd name="T47" fmla="*/ 248915 h 986"/>
                <a:gd name="T48" fmla="*/ 121642 w 723"/>
                <a:gd name="T49" fmla="*/ 288474 h 986"/>
                <a:gd name="T50" fmla="*/ 93056 w 723"/>
                <a:gd name="T51" fmla="*/ 299429 h 986"/>
                <a:gd name="T52" fmla="*/ 150836 w 723"/>
                <a:gd name="T53" fmla="*/ 220312 h 986"/>
                <a:gd name="T54" fmla="*/ 77851 w 723"/>
                <a:gd name="T55" fmla="*/ 297603 h 986"/>
                <a:gd name="T56" fmla="*/ 169691 w 723"/>
                <a:gd name="T57" fmla="*/ 253176 h 986"/>
                <a:gd name="T58" fmla="*/ 169083 w 723"/>
                <a:gd name="T59" fmla="*/ 232483 h 986"/>
                <a:gd name="T60" fmla="*/ 155094 w 723"/>
                <a:gd name="T61" fmla="*/ 354202 h 986"/>
                <a:gd name="T62" fmla="*/ 96097 w 723"/>
                <a:gd name="T63" fmla="*/ 369417 h 986"/>
                <a:gd name="T64" fmla="*/ 155094 w 723"/>
                <a:gd name="T65" fmla="*/ 408976 h 986"/>
                <a:gd name="T66" fmla="*/ 170299 w 723"/>
                <a:gd name="T67" fmla="*/ 342639 h 986"/>
                <a:gd name="T68" fmla="*/ 77851 w 723"/>
                <a:gd name="T69" fmla="*/ 346291 h 986"/>
                <a:gd name="T70" fmla="*/ 155094 w 723"/>
                <a:gd name="T71" fmla="*/ 423582 h 986"/>
                <a:gd name="T72" fmla="*/ 203143 w 723"/>
                <a:gd name="T73" fmla="*/ 327424 h 986"/>
                <a:gd name="T74" fmla="*/ 229904 w 723"/>
                <a:gd name="T75" fmla="*/ 508786 h 986"/>
                <a:gd name="T76" fmla="*/ 352763 w 723"/>
                <a:gd name="T77" fmla="*/ 471053 h 986"/>
                <a:gd name="T78" fmla="*/ 225038 w 723"/>
                <a:gd name="T79" fmla="*/ 504526 h 986"/>
                <a:gd name="T80" fmla="*/ 352763 w 723"/>
                <a:gd name="T81" fmla="*/ 357245 h 986"/>
                <a:gd name="T82" fmla="*/ 225038 w 723"/>
                <a:gd name="T83" fmla="*/ 288474 h 986"/>
                <a:gd name="T84" fmla="*/ 225038 w 723"/>
                <a:gd name="T85" fmla="*/ 247698 h 9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23" h="986">
                  <a:moveTo>
                    <a:pt x="55" y="260"/>
                  </a:moveTo>
                  <a:cubicBezTo>
                    <a:pt x="55" y="232"/>
                    <a:pt x="68" y="218"/>
                    <a:pt x="95" y="217"/>
                  </a:cubicBezTo>
                  <a:lnTo>
                    <a:pt x="95" y="160"/>
                  </a:lnTo>
                  <a:cubicBezTo>
                    <a:pt x="45" y="161"/>
                    <a:pt x="0" y="193"/>
                    <a:pt x="0" y="242"/>
                  </a:cubicBezTo>
                  <a:lnTo>
                    <a:pt x="0" y="906"/>
                  </a:lnTo>
                  <a:cubicBezTo>
                    <a:pt x="0" y="947"/>
                    <a:pt x="40" y="986"/>
                    <a:pt x="80" y="986"/>
                  </a:cubicBezTo>
                  <a:lnTo>
                    <a:pt x="643" y="986"/>
                  </a:lnTo>
                  <a:cubicBezTo>
                    <a:pt x="683" y="986"/>
                    <a:pt x="723" y="947"/>
                    <a:pt x="723" y="906"/>
                  </a:cubicBezTo>
                  <a:lnTo>
                    <a:pt x="723" y="242"/>
                  </a:lnTo>
                  <a:cubicBezTo>
                    <a:pt x="723" y="193"/>
                    <a:pt x="678" y="161"/>
                    <a:pt x="628" y="160"/>
                  </a:cubicBezTo>
                  <a:lnTo>
                    <a:pt x="628" y="217"/>
                  </a:lnTo>
                  <a:cubicBezTo>
                    <a:pt x="655" y="218"/>
                    <a:pt x="668" y="232"/>
                    <a:pt x="668" y="260"/>
                  </a:cubicBezTo>
                  <a:lnTo>
                    <a:pt x="668" y="889"/>
                  </a:lnTo>
                  <a:cubicBezTo>
                    <a:pt x="668" y="908"/>
                    <a:pt x="659" y="929"/>
                    <a:pt x="640" y="929"/>
                  </a:cubicBezTo>
                  <a:lnTo>
                    <a:pt x="83" y="929"/>
                  </a:lnTo>
                  <a:cubicBezTo>
                    <a:pt x="61" y="929"/>
                    <a:pt x="55" y="906"/>
                    <a:pt x="55" y="884"/>
                  </a:cubicBezTo>
                  <a:lnTo>
                    <a:pt x="55" y="260"/>
                  </a:lnTo>
                  <a:close/>
                  <a:moveTo>
                    <a:pt x="313" y="105"/>
                  </a:moveTo>
                  <a:cubicBezTo>
                    <a:pt x="313" y="82"/>
                    <a:pt x="335" y="60"/>
                    <a:pt x="358" y="60"/>
                  </a:cubicBezTo>
                  <a:lnTo>
                    <a:pt x="365" y="60"/>
                  </a:lnTo>
                  <a:cubicBezTo>
                    <a:pt x="388" y="60"/>
                    <a:pt x="410" y="82"/>
                    <a:pt x="410" y="105"/>
                  </a:cubicBezTo>
                  <a:lnTo>
                    <a:pt x="410" y="110"/>
                  </a:lnTo>
                  <a:cubicBezTo>
                    <a:pt x="410" y="135"/>
                    <a:pt x="388" y="157"/>
                    <a:pt x="363" y="157"/>
                  </a:cubicBezTo>
                  <a:lnTo>
                    <a:pt x="360" y="157"/>
                  </a:lnTo>
                  <a:cubicBezTo>
                    <a:pt x="335" y="157"/>
                    <a:pt x="313" y="135"/>
                    <a:pt x="313" y="110"/>
                  </a:cubicBezTo>
                  <a:lnTo>
                    <a:pt x="313" y="105"/>
                  </a:lnTo>
                  <a:close/>
                  <a:moveTo>
                    <a:pt x="253" y="107"/>
                  </a:moveTo>
                  <a:lnTo>
                    <a:pt x="173" y="107"/>
                  </a:lnTo>
                  <a:cubicBezTo>
                    <a:pt x="145" y="107"/>
                    <a:pt x="133" y="120"/>
                    <a:pt x="133" y="147"/>
                  </a:cubicBezTo>
                  <a:lnTo>
                    <a:pt x="133" y="250"/>
                  </a:lnTo>
                  <a:cubicBezTo>
                    <a:pt x="133" y="267"/>
                    <a:pt x="144" y="285"/>
                    <a:pt x="160" y="285"/>
                  </a:cubicBezTo>
                  <a:lnTo>
                    <a:pt x="563" y="285"/>
                  </a:lnTo>
                  <a:cubicBezTo>
                    <a:pt x="579" y="285"/>
                    <a:pt x="590" y="267"/>
                    <a:pt x="590" y="250"/>
                  </a:cubicBezTo>
                  <a:lnTo>
                    <a:pt x="590" y="147"/>
                  </a:lnTo>
                  <a:cubicBezTo>
                    <a:pt x="590" y="120"/>
                    <a:pt x="578" y="107"/>
                    <a:pt x="550" y="107"/>
                  </a:cubicBezTo>
                  <a:lnTo>
                    <a:pt x="470" y="107"/>
                  </a:lnTo>
                  <a:cubicBezTo>
                    <a:pt x="470" y="52"/>
                    <a:pt x="423" y="0"/>
                    <a:pt x="370" y="0"/>
                  </a:cubicBezTo>
                  <a:lnTo>
                    <a:pt x="353" y="0"/>
                  </a:lnTo>
                  <a:cubicBezTo>
                    <a:pt x="300" y="0"/>
                    <a:pt x="253" y="52"/>
                    <a:pt x="253" y="107"/>
                  </a:cubicBezTo>
                  <a:close/>
                  <a:moveTo>
                    <a:pt x="153" y="756"/>
                  </a:moveTo>
                  <a:cubicBezTo>
                    <a:pt x="153" y="751"/>
                    <a:pt x="154" y="749"/>
                    <a:pt x="160" y="749"/>
                  </a:cubicBezTo>
                  <a:lnTo>
                    <a:pt x="255" y="749"/>
                  </a:lnTo>
                  <a:lnTo>
                    <a:pt x="255" y="756"/>
                  </a:lnTo>
                  <a:cubicBezTo>
                    <a:pt x="255" y="764"/>
                    <a:pt x="216" y="787"/>
                    <a:pt x="208" y="791"/>
                  </a:cubicBezTo>
                  <a:cubicBezTo>
                    <a:pt x="201" y="786"/>
                    <a:pt x="186" y="771"/>
                    <a:pt x="175" y="771"/>
                  </a:cubicBezTo>
                  <a:lnTo>
                    <a:pt x="173" y="771"/>
                  </a:lnTo>
                  <a:cubicBezTo>
                    <a:pt x="167" y="771"/>
                    <a:pt x="158" y="780"/>
                    <a:pt x="158" y="786"/>
                  </a:cubicBezTo>
                  <a:lnTo>
                    <a:pt x="158" y="789"/>
                  </a:lnTo>
                  <a:cubicBezTo>
                    <a:pt x="158" y="795"/>
                    <a:pt x="193" y="834"/>
                    <a:pt x="200" y="834"/>
                  </a:cubicBezTo>
                  <a:lnTo>
                    <a:pt x="203" y="834"/>
                  </a:lnTo>
                  <a:cubicBezTo>
                    <a:pt x="208" y="834"/>
                    <a:pt x="247" y="802"/>
                    <a:pt x="255" y="796"/>
                  </a:cubicBezTo>
                  <a:cubicBezTo>
                    <a:pt x="255" y="810"/>
                    <a:pt x="261" y="854"/>
                    <a:pt x="248" y="854"/>
                  </a:cubicBezTo>
                  <a:lnTo>
                    <a:pt x="160" y="854"/>
                  </a:lnTo>
                  <a:cubicBezTo>
                    <a:pt x="154" y="854"/>
                    <a:pt x="153" y="852"/>
                    <a:pt x="153" y="846"/>
                  </a:cubicBezTo>
                  <a:lnTo>
                    <a:pt x="153" y="756"/>
                  </a:lnTo>
                  <a:close/>
                  <a:moveTo>
                    <a:pt x="248" y="879"/>
                  </a:moveTo>
                  <a:cubicBezTo>
                    <a:pt x="295" y="879"/>
                    <a:pt x="277" y="827"/>
                    <a:pt x="280" y="784"/>
                  </a:cubicBezTo>
                  <a:cubicBezTo>
                    <a:pt x="282" y="762"/>
                    <a:pt x="337" y="742"/>
                    <a:pt x="343" y="721"/>
                  </a:cubicBezTo>
                  <a:lnTo>
                    <a:pt x="335" y="721"/>
                  </a:lnTo>
                  <a:cubicBezTo>
                    <a:pt x="318" y="721"/>
                    <a:pt x="293" y="737"/>
                    <a:pt x="280" y="744"/>
                  </a:cubicBezTo>
                  <a:cubicBezTo>
                    <a:pt x="274" y="735"/>
                    <a:pt x="268" y="724"/>
                    <a:pt x="253" y="724"/>
                  </a:cubicBezTo>
                  <a:lnTo>
                    <a:pt x="155" y="724"/>
                  </a:lnTo>
                  <a:cubicBezTo>
                    <a:pt x="141" y="724"/>
                    <a:pt x="128" y="737"/>
                    <a:pt x="128" y="751"/>
                  </a:cubicBezTo>
                  <a:lnTo>
                    <a:pt x="128" y="851"/>
                  </a:lnTo>
                  <a:cubicBezTo>
                    <a:pt x="128" y="868"/>
                    <a:pt x="143" y="879"/>
                    <a:pt x="160" y="879"/>
                  </a:cubicBezTo>
                  <a:lnTo>
                    <a:pt x="248" y="879"/>
                  </a:lnTo>
                  <a:close/>
                  <a:moveTo>
                    <a:pt x="153" y="394"/>
                  </a:moveTo>
                  <a:cubicBezTo>
                    <a:pt x="153" y="389"/>
                    <a:pt x="154" y="387"/>
                    <a:pt x="160" y="387"/>
                  </a:cubicBezTo>
                  <a:lnTo>
                    <a:pt x="248" y="387"/>
                  </a:lnTo>
                  <a:cubicBezTo>
                    <a:pt x="253" y="387"/>
                    <a:pt x="255" y="389"/>
                    <a:pt x="255" y="394"/>
                  </a:cubicBezTo>
                  <a:cubicBezTo>
                    <a:pt x="255" y="401"/>
                    <a:pt x="213" y="429"/>
                    <a:pt x="208" y="429"/>
                  </a:cubicBezTo>
                  <a:cubicBezTo>
                    <a:pt x="203" y="429"/>
                    <a:pt x="190" y="409"/>
                    <a:pt x="175" y="409"/>
                  </a:cubicBezTo>
                  <a:cubicBezTo>
                    <a:pt x="168" y="409"/>
                    <a:pt x="158" y="417"/>
                    <a:pt x="158" y="424"/>
                  </a:cubicBezTo>
                  <a:lnTo>
                    <a:pt x="158" y="427"/>
                  </a:lnTo>
                  <a:cubicBezTo>
                    <a:pt x="158" y="437"/>
                    <a:pt x="192" y="470"/>
                    <a:pt x="200" y="474"/>
                  </a:cubicBezTo>
                  <a:lnTo>
                    <a:pt x="255" y="434"/>
                  </a:lnTo>
                  <a:lnTo>
                    <a:pt x="255" y="492"/>
                  </a:lnTo>
                  <a:lnTo>
                    <a:pt x="153" y="492"/>
                  </a:lnTo>
                  <a:lnTo>
                    <a:pt x="153" y="394"/>
                  </a:lnTo>
                  <a:close/>
                  <a:moveTo>
                    <a:pt x="278" y="382"/>
                  </a:moveTo>
                  <a:cubicBezTo>
                    <a:pt x="275" y="369"/>
                    <a:pt x="264" y="362"/>
                    <a:pt x="248" y="362"/>
                  </a:cubicBezTo>
                  <a:lnTo>
                    <a:pt x="160" y="362"/>
                  </a:lnTo>
                  <a:cubicBezTo>
                    <a:pt x="143" y="362"/>
                    <a:pt x="128" y="373"/>
                    <a:pt x="128" y="390"/>
                  </a:cubicBezTo>
                  <a:lnTo>
                    <a:pt x="128" y="489"/>
                  </a:lnTo>
                  <a:cubicBezTo>
                    <a:pt x="128" y="504"/>
                    <a:pt x="141" y="517"/>
                    <a:pt x="155" y="517"/>
                  </a:cubicBezTo>
                  <a:lnTo>
                    <a:pt x="253" y="517"/>
                  </a:lnTo>
                  <a:cubicBezTo>
                    <a:pt x="292" y="517"/>
                    <a:pt x="280" y="455"/>
                    <a:pt x="279" y="416"/>
                  </a:cubicBezTo>
                  <a:lnTo>
                    <a:pt x="343" y="362"/>
                  </a:lnTo>
                  <a:cubicBezTo>
                    <a:pt x="343" y="362"/>
                    <a:pt x="338" y="360"/>
                    <a:pt x="338" y="360"/>
                  </a:cubicBezTo>
                  <a:cubicBezTo>
                    <a:pt x="313" y="360"/>
                    <a:pt x="293" y="381"/>
                    <a:pt x="278" y="382"/>
                  </a:cubicBezTo>
                  <a:close/>
                  <a:moveTo>
                    <a:pt x="153" y="569"/>
                  </a:moveTo>
                  <a:lnTo>
                    <a:pt x="255" y="569"/>
                  </a:lnTo>
                  <a:lnTo>
                    <a:pt x="255" y="582"/>
                  </a:lnTo>
                  <a:lnTo>
                    <a:pt x="208" y="612"/>
                  </a:lnTo>
                  <a:lnTo>
                    <a:pt x="176" y="588"/>
                  </a:lnTo>
                  <a:cubicBezTo>
                    <a:pt x="168" y="593"/>
                    <a:pt x="158" y="595"/>
                    <a:pt x="158" y="607"/>
                  </a:cubicBezTo>
                  <a:cubicBezTo>
                    <a:pt x="158" y="614"/>
                    <a:pt x="193" y="654"/>
                    <a:pt x="200" y="654"/>
                  </a:cubicBezTo>
                  <a:cubicBezTo>
                    <a:pt x="212" y="654"/>
                    <a:pt x="242" y="620"/>
                    <a:pt x="255" y="617"/>
                  </a:cubicBezTo>
                  <a:lnTo>
                    <a:pt x="255" y="672"/>
                  </a:lnTo>
                  <a:lnTo>
                    <a:pt x="153" y="672"/>
                  </a:lnTo>
                  <a:lnTo>
                    <a:pt x="153" y="569"/>
                  </a:lnTo>
                  <a:close/>
                  <a:moveTo>
                    <a:pt x="280" y="563"/>
                  </a:moveTo>
                  <a:cubicBezTo>
                    <a:pt x="275" y="555"/>
                    <a:pt x="269" y="544"/>
                    <a:pt x="255" y="544"/>
                  </a:cubicBezTo>
                  <a:lnTo>
                    <a:pt x="153" y="544"/>
                  </a:lnTo>
                  <a:cubicBezTo>
                    <a:pt x="140" y="544"/>
                    <a:pt x="128" y="557"/>
                    <a:pt x="128" y="569"/>
                  </a:cubicBezTo>
                  <a:lnTo>
                    <a:pt x="128" y="672"/>
                  </a:lnTo>
                  <a:cubicBezTo>
                    <a:pt x="128" y="684"/>
                    <a:pt x="140" y="696"/>
                    <a:pt x="153" y="696"/>
                  </a:cubicBezTo>
                  <a:lnTo>
                    <a:pt x="255" y="696"/>
                  </a:lnTo>
                  <a:cubicBezTo>
                    <a:pt x="291" y="696"/>
                    <a:pt x="280" y="632"/>
                    <a:pt x="279" y="596"/>
                  </a:cubicBezTo>
                  <a:lnTo>
                    <a:pt x="343" y="542"/>
                  </a:lnTo>
                  <a:lnTo>
                    <a:pt x="334" y="538"/>
                  </a:lnTo>
                  <a:lnTo>
                    <a:pt x="280" y="563"/>
                  </a:lnTo>
                  <a:close/>
                  <a:moveTo>
                    <a:pt x="370" y="829"/>
                  </a:moveTo>
                  <a:cubicBezTo>
                    <a:pt x="370" y="834"/>
                    <a:pt x="372" y="836"/>
                    <a:pt x="378" y="836"/>
                  </a:cubicBezTo>
                  <a:lnTo>
                    <a:pt x="573" y="836"/>
                  </a:lnTo>
                  <a:cubicBezTo>
                    <a:pt x="579" y="836"/>
                    <a:pt x="580" y="834"/>
                    <a:pt x="580" y="829"/>
                  </a:cubicBezTo>
                  <a:lnTo>
                    <a:pt x="580" y="774"/>
                  </a:lnTo>
                  <a:cubicBezTo>
                    <a:pt x="580" y="768"/>
                    <a:pt x="579" y="766"/>
                    <a:pt x="573" y="766"/>
                  </a:cubicBezTo>
                  <a:lnTo>
                    <a:pt x="370" y="766"/>
                  </a:lnTo>
                  <a:lnTo>
                    <a:pt x="370" y="829"/>
                  </a:lnTo>
                  <a:close/>
                  <a:moveTo>
                    <a:pt x="370" y="654"/>
                  </a:moveTo>
                  <a:lnTo>
                    <a:pt x="580" y="654"/>
                  </a:lnTo>
                  <a:lnTo>
                    <a:pt x="580" y="587"/>
                  </a:lnTo>
                  <a:lnTo>
                    <a:pt x="370" y="587"/>
                  </a:lnTo>
                  <a:lnTo>
                    <a:pt x="370" y="654"/>
                  </a:lnTo>
                  <a:close/>
                  <a:moveTo>
                    <a:pt x="370" y="474"/>
                  </a:moveTo>
                  <a:lnTo>
                    <a:pt x="523" y="474"/>
                  </a:lnTo>
                  <a:lnTo>
                    <a:pt x="523" y="407"/>
                  </a:lnTo>
                  <a:lnTo>
                    <a:pt x="370" y="407"/>
                  </a:lnTo>
                  <a:lnTo>
                    <a:pt x="370" y="4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4A5A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7" name="图片 26" descr="数学（聚焦推理，提升思维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30" y="2243455"/>
            <a:ext cx="1741170" cy="1306195"/>
          </a:xfrm>
          <a:prstGeom prst="round2DiagRect">
            <a:avLst/>
          </a:prstGeom>
          <a:ln w="254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 descr="英语：深度培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" y="3760470"/>
            <a:ext cx="1715770" cy="1287145"/>
          </a:xfrm>
          <a:prstGeom prst="round2DiagRect">
            <a:avLst/>
          </a:prstGeom>
          <a:ln w="254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 descr="语文：指向深度学习的言语实践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30" y="5257800"/>
            <a:ext cx="1729740" cy="1297940"/>
          </a:xfrm>
          <a:prstGeom prst="round2DiagRect">
            <a:avLst/>
          </a:prstGeom>
          <a:ln w="254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9" grpId="0"/>
      <p:bldP spid="110" grpId="0"/>
      <p:bldP spid="111" grpId="0"/>
      <p:bldP spid="112" grpId="0"/>
      <p:bldP spid="4" grpId="0"/>
    </p:bldLst>
  </p:timing>
</p:sld>
</file>

<file path=ppt/tags/tag1.xml><?xml version="1.0" encoding="utf-8"?>
<p:tagLst xmlns:p="http://schemas.openxmlformats.org/presentationml/2006/main">
  <p:tag name="PA" val="v5.2.9"/>
</p:tagLst>
</file>

<file path=ppt/tags/tag10.xml><?xml version="1.0" encoding="utf-8"?>
<p:tagLst xmlns:p="http://schemas.openxmlformats.org/presentationml/2006/main">
  <p:tag name="PA" val="v5.2.9"/>
</p:tagLst>
</file>

<file path=ppt/tags/tag11.xml><?xml version="1.0" encoding="utf-8"?>
<p:tagLst xmlns:p="http://schemas.openxmlformats.org/presentationml/2006/main">
  <p:tag name="PA" val="v5.2.9"/>
</p:tagLst>
</file>

<file path=ppt/tags/tag12.xml><?xml version="1.0" encoding="utf-8"?>
<p:tagLst xmlns:p="http://schemas.openxmlformats.org/presentationml/2006/main">
  <p:tag name="PA" val="v5.2.9"/>
</p:tagLst>
</file>

<file path=ppt/tags/tag13.xml><?xml version="1.0" encoding="utf-8"?>
<p:tagLst xmlns:p="http://schemas.openxmlformats.org/presentationml/2006/main">
  <p:tag name="PA" val="v5.2.9"/>
</p:tagLst>
</file>

<file path=ppt/tags/tag14.xml><?xml version="1.0" encoding="utf-8"?>
<p:tagLst xmlns:p="http://schemas.openxmlformats.org/presentationml/2006/main">
  <p:tag name="PA" val="v5.2.9"/>
</p:tagLst>
</file>

<file path=ppt/tags/tag15.xml><?xml version="1.0" encoding="utf-8"?>
<p:tagLst xmlns:p="http://schemas.openxmlformats.org/presentationml/2006/main">
  <p:tag name="PA" val="v5.2.9"/>
</p:tagLst>
</file>

<file path=ppt/tags/tag16.xml><?xml version="1.0" encoding="utf-8"?>
<p:tagLst xmlns:p="http://schemas.openxmlformats.org/presentationml/2006/main">
  <p:tag name="PA" val="v5.2.9"/>
</p:tagLst>
</file>

<file path=ppt/tags/tag17.xml><?xml version="1.0" encoding="utf-8"?>
<p:tagLst xmlns:p="http://schemas.openxmlformats.org/presentationml/2006/main">
  <p:tag name="KSO_WM_UNIT_TABLE_BEAUTIFY" val="smartTable{97b88a5d-895f-4614-9533-79c87e13b5b7}"/>
  <p:tag name="TABLE_ENDDRAG_ORIGIN_RECT" val="462*371"/>
  <p:tag name="TABLE_ENDDRAG_RECT" val="450*118*462*371"/>
</p:tagLst>
</file>

<file path=ppt/tags/tag18.xml><?xml version="1.0" encoding="utf-8"?>
<p:tagLst xmlns:p="http://schemas.openxmlformats.org/presentationml/2006/main">
  <p:tag name="KSO_WM_TEMPLATE_CATEGORY" val="diagram"/>
  <p:tag name="KSO_WM_TEMPLATE_INDEX" val="20181232"/>
  <p:tag name="KSO_WM_UNIT_TYPE" val="l_h_i"/>
  <p:tag name="KSO_WM_UNIT_INDEX" val="1_3_1"/>
  <p:tag name="KSO_WM_UNIT_ID" val="diagram20181232_2*l_h_i*1_3_1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</p:tagLst>
</file>

<file path=ppt/tags/tag19.xml><?xml version="1.0" encoding="utf-8"?>
<p:tagLst xmlns:p="http://schemas.openxmlformats.org/presentationml/2006/main">
  <p:tag name="KSO_WM_TEMPLATE_CATEGORY" val="diagram"/>
  <p:tag name="KSO_WM_TEMPLATE_INDEX" val="20181232"/>
  <p:tag name="KSO_WM_UNIT_TYPE" val="l_h_i"/>
  <p:tag name="KSO_WM_UNIT_INDEX" val="1_1_1"/>
  <p:tag name="KSO_WM_UNIT_ID" val="diagram20181232_2*l_h_i*1_1_1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</p:tagLst>
</file>

<file path=ppt/tags/tag2.xml><?xml version="1.0" encoding="utf-8"?>
<p:tagLst xmlns:p="http://schemas.openxmlformats.org/presentationml/2006/main">
  <p:tag name="PA" val="v5.2.9"/>
</p:tagLst>
</file>

<file path=ppt/tags/tag20.xml><?xml version="1.0" encoding="utf-8"?>
<p:tagLst xmlns:p="http://schemas.openxmlformats.org/presentationml/2006/main">
  <p:tag name="KSO_WM_TEMPLATE_CATEGORY" val="diagram"/>
  <p:tag name="KSO_WM_TEMPLATE_INDEX" val="20181232"/>
  <p:tag name="KSO_WM_UNIT_TYPE" val="l_h_i"/>
  <p:tag name="KSO_WM_UNIT_INDEX" val="1_2_1"/>
  <p:tag name="KSO_WM_UNIT_ID" val="diagram20181232_2*l_h_i*1_2_1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</p:tagLst>
</file>

<file path=ppt/tags/tag21.xml><?xml version="1.0" encoding="utf-8"?>
<p:tagLst xmlns:p="http://schemas.openxmlformats.org/presentationml/2006/main">
  <p:tag name="KSO_WM_TEMPLATE_CATEGORY" val="diagram"/>
  <p:tag name="KSO_WM_TEMPLATE_INDEX" val="20181232"/>
  <p:tag name="KSO_WM_UNIT_TYPE" val="l_i"/>
  <p:tag name="KSO_WM_UNIT_INDEX" val="1_4"/>
  <p:tag name="KSO_WM_UNIT_ID" val="diagram20181232_2*l_i*1_4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LINE_FORE_SCHEMECOLOR_INDEX" val="7"/>
  <p:tag name="KSO_WM_UNIT_LINE_FILL_TYPE" val="2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81232_2*i*4"/>
  <p:tag name="KSO_WM_TEMPLATE_CATEGORY" val="diagram"/>
  <p:tag name="KSO_WM_TEMPLATE_INDEX" val="20181232"/>
  <p:tag name="KSO_WM_UNIT_INDEX" val="4"/>
</p:tagLst>
</file>

<file path=ppt/tags/tag23.xml><?xml version="1.0" encoding="utf-8"?>
<p:tagLst xmlns:p="http://schemas.openxmlformats.org/presentationml/2006/main">
  <p:tag name="KSO_WM_TEMPLATE_CATEGORY" val="diagram"/>
  <p:tag name="KSO_WM_TEMPLATE_INDEX" val="20181232"/>
  <p:tag name="KSO_WM_UNIT_TYPE" val="l_i"/>
  <p:tag name="KSO_WM_UNIT_INDEX" val="1_5"/>
  <p:tag name="KSO_WM_UNIT_ID" val="diagram20181232_2*l_i*1_5"/>
  <p:tag name="KSO_WM_UNIT_LAYERLEVEL" val="1_1"/>
  <p:tag name="KSO_WM_BEAUTIFY_FLAG" val="#wm#"/>
  <p:tag name="KSO_WM_TAG_VERSION" val="1.0"/>
  <p:tag name="KSO_WM_DIAGRAM_GROUP_CODE" val="l1-1"/>
  <p:tag name="KSO_WM_UNIT_FILL_FORE_SCHEMECOLOR_INDEX" val="8"/>
  <p:tag name="KSO_WM_UNIT_FILL_TYPE" val="1"/>
</p:tagLst>
</file>

<file path=ppt/tags/tag24.xml><?xml version="1.0" encoding="utf-8"?>
<p:tagLst xmlns:p="http://schemas.openxmlformats.org/presentationml/2006/main">
  <p:tag name="KSO_WM_TEMPLATE_CATEGORY" val="diagram"/>
  <p:tag name="KSO_WM_TEMPLATE_INDEX" val="20181232"/>
  <p:tag name="KSO_WM_UNIT_TYPE" val="l_i"/>
  <p:tag name="KSO_WM_UNIT_INDEX" val="1_6"/>
  <p:tag name="KSO_WM_UNIT_ID" val="diagram20181232_2*l_i*1_6"/>
  <p:tag name="KSO_WM_UNIT_LAYERLEVEL" val="1_1"/>
  <p:tag name="KSO_WM_BEAUTIFY_FLAG" val="#wm#"/>
  <p:tag name="KSO_WM_TAG_VERSION" val="1.0"/>
  <p:tag name="KSO_WM_DIAGRAM_GROUP_CODE" val="l1-1"/>
</p:tagLst>
</file>

<file path=ppt/tags/tag25.xml><?xml version="1.0" encoding="utf-8"?>
<p:tagLst xmlns:p="http://schemas.openxmlformats.org/presentationml/2006/main">
  <p:tag name="KSO_WM_TEMPLATE_CATEGORY" val="diagram"/>
  <p:tag name="KSO_WM_TEMPLATE_INDEX" val="20181232"/>
  <p:tag name="KSO_WM_UNIT_TYPE" val="l_i"/>
  <p:tag name="KSO_WM_UNIT_INDEX" val="1_7"/>
  <p:tag name="KSO_WM_UNIT_ID" val="diagram20181232_2*l_i*1_7"/>
  <p:tag name="KSO_WM_UNIT_LAYERLEVEL" val="1_1"/>
  <p:tag name="KSO_WM_BEAUTIFY_FLAG" val="#wm#"/>
  <p:tag name="KSO_WM_TAG_VERSION" val="1.0"/>
  <p:tag name="KSO_WM_DIAGRAM_GROUP_CODE" val="l1-1"/>
</p:tagLst>
</file>

<file path=ppt/tags/tag26.xml><?xml version="1.0" encoding="utf-8"?>
<p:tagLst xmlns:p="http://schemas.openxmlformats.org/presentationml/2006/main">
  <p:tag name="KSO_WM_TEMPLATE_CATEGORY" val="diagram"/>
  <p:tag name="KSO_WM_TEMPLATE_INDEX" val="20181232"/>
  <p:tag name="KSO_WM_UNIT_TYPE" val="l_h_i"/>
  <p:tag name="KSO_WM_UNIT_INDEX" val="1_2_2"/>
  <p:tag name="KSO_WM_UNIT_ID" val="diagram20181232_2*l_h_i*1_2_2"/>
  <p:tag name="KSO_WM_UNIT_LAYERLEVEL" val="1_1_1"/>
  <p:tag name="KSO_WM_BEAUTIFY_FLAG" val="#wm#"/>
  <p:tag name="KSO_WM_TAG_VERSION" val="1.0"/>
  <p:tag name="KSO_WM_DIAGRAM_GROUP_CODE" val="l1-1"/>
</p:tagLst>
</file>

<file path=ppt/tags/tag27.xml><?xml version="1.0" encoding="utf-8"?>
<p:tagLst xmlns:p="http://schemas.openxmlformats.org/presentationml/2006/main">
  <p:tag name="KSO_WM_TEMPLATE_CATEGORY" val="diagram"/>
  <p:tag name="KSO_WM_TEMPLATE_INDEX" val="20181232"/>
  <p:tag name="KSO_WM_UNIT_TYPE" val="l_h_f"/>
  <p:tag name="KSO_WM_UNIT_INDEX" val="1_2_2"/>
  <p:tag name="KSO_WM_UNIT_ID" val="diagram20181232_2*l_h_f*1_2_2"/>
  <p:tag name="KSO_WM_UNIT_LAYERLEVEL" val="1_1_1"/>
  <p:tag name="KSO_WM_UNIT_VALUE" val="2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请在这里输入您的内容文字请在这里输入您的内容文字"/>
  <p:tag name="KSO_WM_UNIT_TEXT_FILL_FORE_SCHEMECOLOR_INDEX" val="1"/>
  <p:tag name="KSO_WM_UNIT_TEXT_FILL_TYPE" val="1"/>
</p:tagLst>
</file>

<file path=ppt/tags/tag28.xml><?xml version="1.0" encoding="utf-8"?>
<p:tagLst xmlns:p="http://schemas.openxmlformats.org/presentationml/2006/main">
  <p:tag name="KSO_WM_TEMPLATE_CATEGORY" val="diagram"/>
  <p:tag name="KSO_WM_TEMPLATE_INDEX" val="20181232"/>
  <p:tag name="KSO_WM_UNIT_TYPE" val="l_h_i"/>
  <p:tag name="KSO_WM_UNIT_INDEX" val="1_2_3"/>
  <p:tag name="KSO_WM_UNIT_ID" val="diagram20181232_2*l_h_i*1_2_3"/>
  <p:tag name="KSO_WM_UNIT_LAYERLEVEL" val="1_1_1"/>
  <p:tag name="KSO_WM_BEAUTIFY_FLAG" val="#wm#"/>
  <p:tag name="KSO_WM_TAG_VERSION" val="1.0"/>
  <p:tag name="KSO_WM_DIAGRAM_GROUP_CODE" val="l1-1"/>
  <p:tag name="KSO_WM_UNIT_LINE_FORE_SCHEMECOLOR_INDEX" val="5"/>
  <p:tag name="KSO_WM_UNIT_LINE_FILL_TYPE" val="2"/>
</p:tagLst>
</file>

<file path=ppt/tags/tag29.xml><?xml version="1.0" encoding="utf-8"?>
<p:tagLst xmlns:p="http://schemas.openxmlformats.org/presentationml/2006/main">
  <p:tag name="KSO_WM_TEMPLATE_CATEGORY" val="diagram"/>
  <p:tag name="KSO_WM_TEMPLATE_INDEX" val="20181232"/>
  <p:tag name="KSO_WM_UNIT_TYPE" val="l_h_i"/>
  <p:tag name="KSO_WM_UNIT_INDEX" val="1_1_2"/>
  <p:tag name="KSO_WM_UNIT_ID" val="diagram20181232_2*l_h_i*1_1_2"/>
  <p:tag name="KSO_WM_UNIT_LAYERLEVEL" val="1_1_1"/>
  <p:tag name="KSO_WM_BEAUTIFY_FLAG" val="#wm#"/>
  <p:tag name="KSO_WM_TAG_VERSION" val="1.0"/>
  <p:tag name="KSO_WM_DIAGRAM_GROUP_CODE" val="l1-1"/>
</p:tagLst>
</file>

<file path=ppt/tags/tag3.xml><?xml version="1.0" encoding="utf-8"?>
<p:tagLst xmlns:p="http://schemas.openxmlformats.org/presentationml/2006/main">
  <p:tag name="PA" val="v5.2.9"/>
</p:tagLst>
</file>

<file path=ppt/tags/tag30.xml><?xml version="1.0" encoding="utf-8"?>
<p:tagLst xmlns:p="http://schemas.openxmlformats.org/presentationml/2006/main">
  <p:tag name="KSO_WM_TEMPLATE_CATEGORY" val="diagram"/>
  <p:tag name="KSO_WM_TEMPLATE_INDEX" val="20181232"/>
  <p:tag name="KSO_WM_UNIT_TYPE" val="l_h_f"/>
  <p:tag name="KSO_WM_UNIT_INDEX" val="1_1_2"/>
  <p:tag name="KSO_WM_UNIT_ID" val="diagram20181232_2*l_h_f*1_1_2"/>
  <p:tag name="KSO_WM_UNIT_LAYERLEVEL" val="1_1_1"/>
  <p:tag name="KSO_WM_UNIT_VALUE" val="2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请在这里输入您的内容文字请在这里输入您的内容文字"/>
  <p:tag name="KSO_WM_UNIT_TEXT_FILL_FORE_SCHEMECOLOR_INDEX" val="1"/>
  <p:tag name="KSO_WM_UNIT_TEXT_FILL_TYPE" val="1"/>
</p:tagLst>
</file>

<file path=ppt/tags/tag31.xml><?xml version="1.0" encoding="utf-8"?>
<p:tagLst xmlns:p="http://schemas.openxmlformats.org/presentationml/2006/main">
  <p:tag name="KSO_WM_TEMPLATE_CATEGORY" val="diagram"/>
  <p:tag name="KSO_WM_TEMPLATE_INDEX" val="20181232"/>
  <p:tag name="KSO_WM_UNIT_TYPE" val="l_h_i"/>
  <p:tag name="KSO_WM_UNIT_INDEX" val="1_1_3"/>
  <p:tag name="KSO_WM_UNIT_ID" val="diagram20181232_2*l_h_i*1_1_3"/>
  <p:tag name="KSO_WM_UNIT_LAYERLEVEL" val="1_1_1"/>
  <p:tag name="KSO_WM_BEAUTIFY_FLAG" val="#wm#"/>
  <p:tag name="KSO_WM_TAG_VERSION" val="1.0"/>
  <p:tag name="KSO_WM_DIAGRAM_GROUP_CODE" val="l1-1"/>
  <p:tag name="KSO_WM_UNIT_LINE_FORE_SCHEMECOLOR_INDEX" val="5"/>
  <p:tag name="KSO_WM_UNIT_LINE_FILL_TYPE" val="2"/>
</p:tagLst>
</file>

<file path=ppt/tags/tag32.xml><?xml version="1.0" encoding="utf-8"?>
<p:tagLst xmlns:p="http://schemas.openxmlformats.org/presentationml/2006/main">
  <p:tag name="KSO_WM_TEMPLATE_CATEGORY" val="diagram"/>
  <p:tag name="KSO_WM_TEMPLATE_INDEX" val="20181232"/>
  <p:tag name="KSO_WM_UNIT_TYPE" val="l_h_i"/>
  <p:tag name="KSO_WM_UNIT_INDEX" val="1_3_2"/>
  <p:tag name="KSO_WM_UNIT_ID" val="diagram20181232_2*l_h_i*1_3_2"/>
  <p:tag name="KSO_WM_UNIT_LAYERLEVEL" val="1_1_1"/>
  <p:tag name="KSO_WM_BEAUTIFY_FLAG" val="#wm#"/>
  <p:tag name="KSO_WM_TAG_VERSION" val="1.0"/>
  <p:tag name="KSO_WM_DIAGRAM_GROUP_CODE" val="l1-1"/>
</p:tagLst>
</file>

<file path=ppt/tags/tag33.xml><?xml version="1.0" encoding="utf-8"?>
<p:tagLst xmlns:p="http://schemas.openxmlformats.org/presentationml/2006/main">
  <p:tag name="KSO_WM_TEMPLATE_CATEGORY" val="diagram"/>
  <p:tag name="KSO_WM_TEMPLATE_INDEX" val="20181232"/>
  <p:tag name="KSO_WM_UNIT_TYPE" val="l_h_f"/>
  <p:tag name="KSO_WM_UNIT_INDEX" val="1_3_2"/>
  <p:tag name="KSO_WM_UNIT_ID" val="diagram20181232_2*l_h_f*1_3_2"/>
  <p:tag name="KSO_WM_UNIT_LAYERLEVEL" val="1_1_1"/>
  <p:tag name="KSO_WM_UNIT_VALUE" val="2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请在这里输入您的内容文字请在这里输入您的内容文字"/>
  <p:tag name="KSO_WM_UNIT_TEXT_FILL_FORE_SCHEMECOLOR_INDEX" val="1"/>
  <p:tag name="KSO_WM_UNIT_TEXT_FILL_TYPE" val="1"/>
</p:tagLst>
</file>

<file path=ppt/tags/tag34.xml><?xml version="1.0" encoding="utf-8"?>
<p:tagLst xmlns:p="http://schemas.openxmlformats.org/presentationml/2006/main">
  <p:tag name="KSO_WM_TEMPLATE_CATEGORY" val="diagram"/>
  <p:tag name="KSO_WM_TEMPLATE_INDEX" val="20181232"/>
  <p:tag name="KSO_WM_UNIT_TYPE" val="l_h_i"/>
  <p:tag name="KSO_WM_UNIT_INDEX" val="1_3_3"/>
  <p:tag name="KSO_WM_UNIT_ID" val="diagram20181232_2*l_h_i*1_3_3"/>
  <p:tag name="KSO_WM_UNIT_LAYERLEVEL" val="1_1_1"/>
  <p:tag name="KSO_WM_BEAUTIFY_FLAG" val="#wm#"/>
  <p:tag name="KSO_WM_TAG_VERSION" val="1.0"/>
  <p:tag name="KSO_WM_DIAGRAM_GROUP_CODE" val="l1-1"/>
  <p:tag name="KSO_WM_UNIT_LINE_FORE_SCHEMECOLOR_INDEX" val="5"/>
  <p:tag name="KSO_WM_UNIT_LINE_FILL_TYPE" val="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"/>
  <p:tag name="KSO_WM_UNIT_ID" val="diagram160173_4*q_i*1_1"/>
  <p:tag name="KSO_WM_TEMPLATE_CATEGORY" val="diagram"/>
  <p:tag name="KSO_WM_TEMPLATE_INDEX" val="160173"/>
  <p:tag name="KSO_WM_UNIT_LAYERLEVEL" val="1_1"/>
  <p:tag name="KSO_WM_TAG_VERSION" val="1.0"/>
  <p:tag name="KSO_WM_BEAUTIFY_FLAG" val="#wm#"/>
  <p:tag name="KSO_WM_UNIT_LINE_FORE_SCHEMECOLOR_INDEX" val="8"/>
  <p:tag name="KSO_WM_UNIT_LINE_FILL_TYPE" val="2"/>
  <p:tag name="KSO_WM_UNIT_TEXT_FILL_FORE_SCHEMECOLOR_INDEX" val="14"/>
  <p:tag name="KSO_WM_UNIT_TEXT_FILL_TYPE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7"/>
  <p:tag name="KSO_WM_UNIT_ID" val="diagram160173_4*q_i*1_7"/>
  <p:tag name="KSO_WM_TEMPLATE_CATEGORY" val="diagram"/>
  <p:tag name="KSO_WM_TEMPLATE_INDEX" val="160173"/>
  <p:tag name="KSO_WM_UNIT_LAYERLEVEL" val="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8"/>
  <p:tag name="KSO_WM_UNIT_ID" val="diagram160173_4*q_i*1_8"/>
  <p:tag name="KSO_WM_TEMPLATE_CATEGORY" val="diagram"/>
  <p:tag name="KSO_WM_TEMPLATE_INDEX" val="160173"/>
  <p:tag name="KSO_WM_UNIT_LAYERLEVEL" val="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4"/>
  <p:tag name="KSO_WM_UNIT_TYPE" val="i"/>
  <p:tag name="KSO_WM_UNIT_INDEX" val="2"/>
  <p:tag name="KSO_WM_UNIT_ID" val="diagram160173_4*i*2"/>
  <p:tag name="KSO_WM_TEMPLATE_CATEGORY" val="diagram"/>
  <p:tag name="KSO_WM_TEMPLATE_INDEX" val="160173"/>
  <p:tag name="KSO_WM_UNIT_LAYERLEVEL" val="1"/>
  <p:tag name="KSO_WM_TAG_VERSION" val="1.0"/>
  <p:tag name="KSO_WM_BEAUTIFY_FLAG" val="#wm#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9"/>
  <p:tag name="KSO_WM_UNIT_ID" val="diagram160173_4*q_i*1_9"/>
  <p:tag name="KSO_WM_TEMPLATE_CATEGORY" val="diagram"/>
  <p:tag name="KSO_WM_TEMPLATE_INDEX" val="160173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PA" val="v5.2.9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0"/>
  <p:tag name="KSO_WM_UNIT_ID" val="diagram160173_4*q_i*1_10"/>
  <p:tag name="KSO_WM_TEMPLATE_CATEGORY" val="diagram"/>
  <p:tag name="KSO_WM_TEMPLATE_INDEX" val="160173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1"/>
  <p:tag name="KSO_WM_UNIT_ID" val="diagram160173_4*q_i*1_11"/>
  <p:tag name="KSO_WM_TEMPLATE_CATEGORY" val="diagram"/>
  <p:tag name="KSO_WM_TEMPLATE_INDEX" val="160173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2"/>
  <p:tag name="KSO_WM_UNIT_ID" val="diagram160173_4*q_i*1_12"/>
  <p:tag name="KSO_WM_TEMPLATE_CATEGORY" val="diagram"/>
  <p:tag name="KSO_WM_TEMPLATE_INDEX" val="160173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3"/>
  <p:tag name="KSO_WM_UNIT_ID" val="diagram160173_4*q_i*1_13"/>
  <p:tag name="KSO_WM_TEMPLATE_CATEGORY" val="diagram"/>
  <p:tag name="KSO_WM_TEMPLATE_INDEX" val="160173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6"/>
  <p:tag name="KSO_WM_UNIT_ID" val="diagram160173_4*q_i*1_6"/>
  <p:tag name="KSO_WM_TEMPLATE_CATEGORY" val="diagram"/>
  <p:tag name="KSO_WM_TEMPLATE_INDEX" val="160173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4"/>
  <p:tag name="KSO_WM_UNIT_TYPE" val="i"/>
  <p:tag name="KSO_WM_UNIT_INDEX" val="1"/>
  <p:tag name="KSO_WM_UNIT_ID" val="diagram160173_4*i*1"/>
  <p:tag name="KSO_WM_TEMPLATE_CATEGORY" val="diagram"/>
  <p:tag name="KSO_WM_TEMPLATE_INDEX" val="160173"/>
  <p:tag name="KSO_WM_UNIT_LAYERLEVEL" val="1"/>
  <p:tag name="KSO_WM_TAG_VERSION" val="1.0"/>
  <p:tag name="KSO_WM_BEAUTIFY_FLAG" val="#wm#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2"/>
  <p:tag name="KSO_WM_UNIT_ID" val="diagram160173_4*q_i*1_2"/>
  <p:tag name="KSO_WM_TEMPLATE_CATEGORY" val="diagram"/>
  <p:tag name="KSO_WM_TEMPLATE_INDEX" val="160173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3"/>
  <p:tag name="KSO_WM_UNIT_ID" val="diagram160173_4*q_i*1_3"/>
  <p:tag name="KSO_WM_TEMPLATE_CATEGORY" val="diagram"/>
  <p:tag name="KSO_WM_TEMPLATE_INDEX" val="160173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4"/>
  <p:tag name="KSO_WM_UNIT_ID" val="diagram160173_4*q_i*1_4"/>
  <p:tag name="KSO_WM_TEMPLATE_CATEGORY" val="diagram"/>
  <p:tag name="KSO_WM_TEMPLATE_INDEX" val="160173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5"/>
  <p:tag name="KSO_WM_UNIT_ID" val="diagram160173_4*q_i*1_5"/>
  <p:tag name="KSO_WM_TEMPLATE_CATEGORY" val="diagram"/>
  <p:tag name="KSO_WM_TEMPLATE_INDEX" val="160173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PA" val="v5.2.9"/>
</p:tagLst>
</file>

<file path=ppt/tags/tag50.xml><?xml version="1.0" encoding="utf-8"?>
<p:tagLst xmlns:p="http://schemas.openxmlformats.org/presentationml/2006/main"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ID" val="diagram160173_4*q_h_f*1_1_1"/>
  <p:tag name="KSO_WM_TEMPLATE_CATEGORY" val="diagram"/>
  <p:tag name="KSO_WM_TEMPLATE_INDEX" val="160173"/>
  <p:tag name="KSO_WM_UNIT_LAYERLEVEL" val="1_1_1"/>
  <p:tag name="KSO_WM_TAG_VERSION" val="1.0"/>
  <p:tag name="KSO_WM_BEAUTIFY_FLAG" val="#wm#"/>
  <p:tag name="KSO_WM_UNIT_PRESET_TEXT" val="LOREM IPSUM DOLOR SIT AMET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2_1"/>
  <p:tag name="KSO_WM_UNIT_ID" val="diagram160173_4*q_h_f*1_2_1"/>
  <p:tag name="KSO_WM_TEMPLATE_CATEGORY" val="diagram"/>
  <p:tag name="KSO_WM_TEMPLATE_INDEX" val="160173"/>
  <p:tag name="KSO_WM_UNIT_LAYERLEVEL" val="1_1_1"/>
  <p:tag name="KSO_WM_TAG_VERSION" val="1.0"/>
  <p:tag name="KSO_WM_BEAUTIFY_FLAG" val="#wm#"/>
  <p:tag name="KSO_WM_UNIT_PRESET_TEXT" val="LOREM IPSUM DOLOR SIT AMET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3_1"/>
  <p:tag name="KSO_WM_UNIT_ID" val="diagram160173_4*q_h_f*1_3_1"/>
  <p:tag name="KSO_WM_TEMPLATE_CATEGORY" val="diagram"/>
  <p:tag name="KSO_WM_TEMPLATE_INDEX" val="160173"/>
  <p:tag name="KSO_WM_UNIT_LAYERLEVEL" val="1_1_1"/>
  <p:tag name="KSO_WM_TAG_VERSION" val="1.0"/>
  <p:tag name="KSO_WM_BEAUTIFY_FLAG" val="#wm#"/>
  <p:tag name="KSO_WM_UNIT_PRESET_TEXT" val="LOREM IPSUM DOLOR SIT AMET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TEMPLATE_CATEGORY" val="diagram"/>
  <p:tag name="KSO_WM_TEMPLATE_INDEX" val="20188089"/>
  <p:tag name="KSO_WM_UNIT_ID" val="diagram20188089_2*n_i*1_1"/>
  <p:tag name="KSO_WM_UNIT_LAYERLEVEL" val="1_1"/>
  <p:tag name="KSO_WM_BEAUTIFY_FLAG" val="#wm#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i"/>
  <p:tag name="KSO_WM_UNIT_INDEX" val="1_1"/>
  <p:tag name="KSO_WM_UNIT_LINE_FORE_SCHEMECOLOR_INDEX" val="13"/>
  <p:tag name="KSO_WM_UNIT_LINE_FILL_TYPE" val="2"/>
  <p:tag name="KSO_WM_UNIT_TEXT_FILL_FORE_SCHEMECOLOR_INDEX" val="13"/>
  <p:tag name="KSO_WM_UNIT_TEXT_FILL_TYPE" val="1"/>
</p:tagLst>
</file>

<file path=ppt/tags/tag54.xml><?xml version="1.0" encoding="utf-8"?>
<p:tagLst xmlns:p="http://schemas.openxmlformats.org/presentationml/2006/main">
  <p:tag name="KSO_WM_TEMPLATE_CATEGORY" val="diagram"/>
  <p:tag name="KSO_WM_TEMPLATE_INDEX" val="20188089"/>
  <p:tag name="KSO_WM_UNIT_ID" val="diagram20188089_2*n_i*1_1"/>
  <p:tag name="KSO_WM_UNIT_LAYERLEVEL" val="1_1"/>
  <p:tag name="KSO_WM_BEAUTIFY_FLAG" val="#wm#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i"/>
  <p:tag name="KSO_WM_UNIT_INDEX" val="1_1"/>
  <p:tag name="KSO_WM_UNIT_LINE_FORE_SCHEMECOLOR_INDEX" val="13"/>
  <p:tag name="KSO_WM_UNIT_LINE_FILL_TYPE" val="2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TEMPLATE_CATEGORY" val="diagram"/>
  <p:tag name="KSO_WM_TEMPLATE_INDEX" val="20188089"/>
  <p:tag name="KSO_WM_UNIT_ID" val="diagram20188089_2*n_h_h_i*1_2_1_2"/>
  <p:tag name="KSO_WM_UNIT_LAYERLEVEL" val="1_1_1_1"/>
  <p:tag name="KSO_WM_BEAUTIFY_FLAG" val="#wm#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56.xml><?xml version="1.0" encoding="utf-8"?>
<p:tagLst xmlns:p="http://schemas.openxmlformats.org/presentationml/2006/main">
  <p:tag name="KSO_WM_TEMPLATE_CATEGORY" val="diagram"/>
  <p:tag name="KSO_WM_TEMPLATE_INDEX" val="20188089"/>
  <p:tag name="KSO_WM_UNIT_ID" val="diagram20188089_2*n_h_h_i*1_2_1_2"/>
  <p:tag name="KSO_WM_UNIT_LAYERLEVEL" val="1_1_1_1"/>
  <p:tag name="KSO_WM_BEAUTIFY_FLAG" val="#wm#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57.xml><?xml version="1.0" encoding="utf-8"?>
<p:tagLst xmlns:p="http://schemas.openxmlformats.org/presentationml/2006/main">
  <p:tag name="KSO_WM_TEMPLATE_CATEGORY" val="diagram"/>
  <p:tag name="KSO_WM_TEMPLATE_INDEX" val="20188089"/>
  <p:tag name="KSO_WM_UNIT_ID" val="diagram20188089_2*n_h_h_i*1_2_1_2"/>
  <p:tag name="KSO_WM_UNIT_LAYERLEVEL" val="1_1_1_1"/>
  <p:tag name="KSO_WM_BEAUTIFY_FLAG" val="#wm#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2"/>
  <p:tag name="KSO_WM_UNIT_ID" val="diagram20186238_1*q_i*1_2"/>
  <p:tag name="KSO_WM_TEMPLATE_CATEGORY" val="diagram"/>
  <p:tag name="KSO_WM_TEMPLATE_INDEX" val="20186238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2"/>
  <p:tag name="KSO_WM_UNIT_ID" val="diagram20186238_1*q_h_i*1_1_2"/>
  <p:tag name="KSO_WM_TEMPLATE_CATEGORY" val="diagram"/>
  <p:tag name="KSO_WM_TEMPLATE_INDEX" val="2018623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.xml><?xml version="1.0" encoding="utf-8"?>
<p:tagLst xmlns:p="http://schemas.openxmlformats.org/presentationml/2006/main">
  <p:tag name="PA" val="v5.2.9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ID" val="diagram20186238_1*q_h_i*1_1_1"/>
  <p:tag name="KSO_WM_TEMPLATE_CATEGORY" val="diagram"/>
  <p:tag name="KSO_WM_TEMPLATE_INDEX" val="2018623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ID" val="diagram20186238_1*q_h_a*1_1_1"/>
  <p:tag name="KSO_WM_TEMPLATE_CATEGORY" val="diagram"/>
  <p:tag name="KSO_WM_TEMPLATE_INDEX" val="20186238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2"/>
  <p:tag name="KSO_WM_UNIT_ID" val="diagram20186238_1*q_h_i*1_2_2"/>
  <p:tag name="KSO_WM_TEMPLATE_CATEGORY" val="diagram"/>
  <p:tag name="KSO_WM_TEMPLATE_INDEX" val="20186238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ID" val="diagram20186238_1*q_h_i*1_2_1"/>
  <p:tag name="KSO_WM_TEMPLATE_CATEGORY" val="diagram"/>
  <p:tag name="KSO_WM_TEMPLATE_INDEX" val="2018623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2_1"/>
  <p:tag name="KSO_WM_UNIT_ID" val="diagram20186238_1*q_h_a*1_2_1"/>
  <p:tag name="KSO_WM_TEMPLATE_CATEGORY" val="diagram"/>
  <p:tag name="KSO_WM_TEMPLATE_INDEX" val="20186238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2"/>
  <p:tag name="KSO_WM_UNIT_ID" val="diagram20186238_1*q_h_i*1_3_2"/>
  <p:tag name="KSO_WM_TEMPLATE_CATEGORY" val="diagram"/>
  <p:tag name="KSO_WM_TEMPLATE_INDEX" val="20186238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1"/>
  <p:tag name="KSO_WM_UNIT_ID" val="diagram20186238_1*q_h_i*1_3_1"/>
  <p:tag name="KSO_WM_TEMPLATE_CATEGORY" val="diagram"/>
  <p:tag name="KSO_WM_TEMPLATE_INDEX" val="2018623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"/>
  <p:tag name="KSO_WM_UNIT_ID" val="diagram20186238_1*q_i*1_1"/>
  <p:tag name="KSO_WM_TEMPLATE_CATEGORY" val="diagram"/>
  <p:tag name="KSO_WM_TEMPLATE_INDEX" val="20186238"/>
  <p:tag name="KSO_WM_UNIT_LAYERLEVEL" val="1_1"/>
  <p:tag name="KSO_WM_TAG_VERSION" val="1.0"/>
  <p:tag name="KSO_WM_BEAUTIFY_FLAG" val="#wm#"/>
  <p:tag name="KSO_WM_UNIT_LINE_FORE_SCHEMECOLOR_INDEX" val="14"/>
  <p:tag name="KSO_WM_UNIT_LINE_FILL_TYPE" val="2"/>
</p:tagLst>
</file>

<file path=ppt/tags/tag68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3_1"/>
  <p:tag name="KSO_WM_UNIT_ID" val="diagram20186238_1*q_h_a*1_3_1"/>
  <p:tag name="KSO_WM_TEMPLATE_CATEGORY" val="diagram"/>
  <p:tag name="KSO_WM_TEMPLATE_INDEX" val="20186238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</p:tagLst>
</file>

<file path=ppt/tags/tag69.xml><?xml version="1.0" encoding="utf-8"?>
<p:tagLst xmlns:p="http://schemas.openxmlformats.org/presentationml/2006/main">
  <p:tag name="KSO_WM_UNIT_TABLE_BEAUTIFY" val="smartTable{02ed759e-e6eb-421e-9336-f98eff65dd2e}"/>
  <p:tag name="TABLE_ENDDRAG_ORIGIN_RECT" val="860*392"/>
  <p:tag name="TABLE_ENDDRAG_RECT" val="34*147*860*392"/>
</p:tagLst>
</file>

<file path=ppt/tags/tag7.xml><?xml version="1.0" encoding="utf-8"?>
<p:tagLst xmlns:p="http://schemas.openxmlformats.org/presentationml/2006/main">
  <p:tag name="PA" val="v5.2.9"/>
</p:tagLst>
</file>

<file path=ppt/tags/tag70.xml><?xml version="1.0" encoding="utf-8"?>
<p:tagLst xmlns:p="http://schemas.openxmlformats.org/presentationml/2006/main">
  <p:tag name="KSO_WM_UNIT_TABLE_BEAUTIFY" val="smartTable{257292f3-2db0-4322-bbd2-890bd9b4ba46}"/>
  <p:tag name="TABLE_ENDDRAG_ORIGIN_RECT" val="676*386"/>
  <p:tag name="TABLE_ENDDRAG_RECT" val="116*139*677*386"/>
</p:tagLst>
</file>

<file path=ppt/tags/tag71.xml><?xml version="1.0" encoding="utf-8"?>
<p:tagLst xmlns:p="http://schemas.openxmlformats.org/presentationml/2006/main">
  <p:tag name="KSO_WM_UNIT_PLACING_PICTURE_USER_VIEWPORT" val="{&quot;height&quot;:3914,&quot;width&quot;:7540}"/>
</p:tagLst>
</file>

<file path=ppt/tags/tag72.xml><?xml version="1.0" encoding="utf-8"?>
<p:tagLst xmlns:p="http://schemas.openxmlformats.org/presentationml/2006/main">
  <p:tag name="KSO_WM_UNIT_TABLE_BEAUTIFY" val="smartTable{257292f3-2db0-4322-bbd2-890bd9b4ba46}"/>
  <p:tag name="TABLE_ENDDRAG_ORIGIN_RECT" val="626*358"/>
  <p:tag name="TABLE_ENDDRAG_RECT" val="42*167*626*358"/>
</p:tagLst>
</file>

<file path=ppt/tags/tag73.xml><?xml version="1.0" encoding="utf-8"?>
<p:tagLst xmlns:p="http://schemas.openxmlformats.org/presentationml/2006/main">
  <p:tag name="COMMONDATA" val="eyJoZGlkIjoiZGEzNDBlMjkzZjU4YTVjNzgxNzcyNzJkMTljZmZjYWIifQ=="/>
</p:tagLst>
</file>

<file path=ppt/tags/tag8.xml><?xml version="1.0" encoding="utf-8"?>
<p:tagLst xmlns:p="http://schemas.openxmlformats.org/presentationml/2006/main">
  <p:tag name="PA" val="v5.2.9"/>
</p:tagLst>
</file>

<file path=ppt/tags/tag9.xml><?xml version="1.0" encoding="utf-8"?>
<p:tagLst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4097</Words>
  <Application>WPS 演示</Application>
  <PresentationFormat>宽屏</PresentationFormat>
  <Paragraphs>918</Paragraphs>
  <Slides>15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6" baseType="lpstr">
      <vt:lpstr>Arial</vt:lpstr>
      <vt:lpstr>宋体</vt:lpstr>
      <vt:lpstr>Wingdings</vt:lpstr>
      <vt:lpstr>方正小标宋简体</vt:lpstr>
      <vt:lpstr>Times New Roman</vt:lpstr>
      <vt:lpstr>Aa楷体</vt:lpstr>
      <vt:lpstr>楷体_GB2312</vt:lpstr>
      <vt:lpstr>Tahoma</vt:lpstr>
      <vt:lpstr>微软雅黑</vt:lpstr>
      <vt:lpstr>Times New Roman</vt:lpstr>
      <vt:lpstr>Calibri</vt:lpstr>
      <vt:lpstr>迷你简粗倩</vt:lpstr>
      <vt:lpstr>时尚中黑简体</vt:lpstr>
      <vt:lpstr>黑体</vt:lpstr>
      <vt:lpstr>Aa吃鸡专用体 (非商业使用)</vt:lpstr>
      <vt:lpstr>Calibri</vt:lpstr>
      <vt:lpstr>楷体</vt:lpstr>
      <vt:lpstr>Century Gothic</vt:lpstr>
      <vt:lpstr>Aa润行体 (非商业使用)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小陈1406888913</cp:lastModifiedBy>
  <cp:revision>34</cp:revision>
  <dcterms:created xsi:type="dcterms:W3CDTF">2021-03-15T06:23:00Z</dcterms:created>
  <dcterms:modified xsi:type="dcterms:W3CDTF">2022-06-22T08:48:20Z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2052-11.1.0.11805</vt:lpwstr>
  </property>
  <property fmtid="{D5CDD505-2E9C-101B-9397-08002B2CF9AE}" pid="3" name="ICV">
    <vt:lpwstr>CC724DE5771D468EB32F64D4B2D11CF7</vt:lpwstr>
  </property>
</Properties>
</file>