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90" r:id="rId4"/>
    <p:sldId id="258" r:id="rId5"/>
    <p:sldId id="344" r:id="rId6"/>
    <p:sldId id="310" r:id="rId7"/>
    <p:sldId id="259" r:id="rId8"/>
    <p:sldId id="345" r:id="rId9"/>
    <p:sldId id="327" r:id="rId10"/>
    <p:sldId id="325" r:id="rId11"/>
    <p:sldId id="260" r:id="rId12"/>
    <p:sldId id="347" r:id="rId13"/>
    <p:sldId id="275" r:id="rId14"/>
    <p:sldId id="315" r:id="rId15"/>
    <p:sldId id="317" r:id="rId16"/>
    <p:sldId id="319" r:id="rId17"/>
    <p:sldId id="321" r:id="rId18"/>
    <p:sldId id="32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8" autoAdjust="0"/>
    <p:restoredTop sz="94660"/>
  </p:normalViewPr>
  <p:slideViewPr>
    <p:cSldViewPr snapToGrid="0">
      <p:cViewPr>
        <p:scale>
          <a:sx n="87" d="100"/>
          <a:sy n="87" d="100"/>
        </p:scale>
        <p:origin x="105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68C2-E227-C442-BBDA-08C742CC2F2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D701-53F7-C247-B498-240F650425B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alphaModFix am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F168-0902-4733-9E56-81DDCE763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D120-2ADE-4011-8D47-65309543E0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849(20220927-142251)"/>
          <p:cNvPicPr>
            <a:picLocks noChangeAspect="1"/>
          </p:cNvPicPr>
          <p:nvPr/>
        </p:nvPicPr>
        <p:blipFill>
          <a:blip r:embed="rId1"/>
          <a:srcRect l="3248" r="6249" b="8070"/>
          <a:stretch>
            <a:fillRect/>
          </a:stretch>
        </p:blipFill>
        <p:spPr>
          <a:xfrm>
            <a:off x="0" y="0"/>
            <a:ext cx="4414520" cy="6336665"/>
          </a:xfrm>
          <a:prstGeom prst="rect">
            <a:avLst/>
          </a:prstGeom>
        </p:spPr>
      </p:pic>
      <p:pic>
        <p:nvPicPr>
          <p:cNvPr id="3" name="图片 2" descr="IMG_2850(20220927-142254)"/>
          <p:cNvPicPr>
            <a:picLocks noChangeAspect="1"/>
          </p:cNvPicPr>
          <p:nvPr/>
        </p:nvPicPr>
        <p:blipFill>
          <a:blip r:embed="rId2"/>
          <a:srcRect l="9755" r="2122" b="8161"/>
          <a:stretch>
            <a:fillRect/>
          </a:stretch>
        </p:blipFill>
        <p:spPr>
          <a:xfrm>
            <a:off x="4065270" y="-15240"/>
            <a:ext cx="4061460" cy="5981065"/>
          </a:xfrm>
          <a:prstGeom prst="rect">
            <a:avLst/>
          </a:prstGeom>
        </p:spPr>
      </p:pic>
      <p:pic>
        <p:nvPicPr>
          <p:cNvPr id="4" name="图片 3" descr="IMG_2851(20220927-142257)"/>
          <p:cNvPicPr>
            <a:picLocks noChangeAspect="1"/>
          </p:cNvPicPr>
          <p:nvPr/>
        </p:nvPicPr>
        <p:blipFill>
          <a:blip r:embed="rId3"/>
          <a:srcRect l="6242" r="8616" b="50244"/>
          <a:stretch>
            <a:fillRect/>
          </a:stretch>
        </p:blipFill>
        <p:spPr>
          <a:xfrm>
            <a:off x="7956550" y="-15240"/>
            <a:ext cx="4235450" cy="34975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300" y="133096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300" y="158496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2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725" y="229997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3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695" y="2941955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4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6695" y="503936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5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5440" y="83312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6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0045" y="170053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7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70045" y="299974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8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9410" y="516636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9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94650" y="1595120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10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94650" y="2762885"/>
            <a:ext cx="89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11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154956" y="3378517"/>
            <a:ext cx="3907298" cy="1998028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学习任务一：</a:t>
            </a:r>
            <a:endParaRPr lang="en-US" altLang="zh-CN" sz="2400" b="1" dirty="0" smtClean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 algn="l" fontAlgn="auto"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  用较快的速度默读课文，想一想</a:t>
            </a:r>
            <a:r>
              <a:rPr lang="zh-CN" altLang="en-US" sz="24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课文围绕海力布讲了哪</a:t>
            </a:r>
            <a:r>
              <a:rPr lang="zh-CN" altLang="en-US" sz="24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几件事？给故事划分段落</a:t>
            </a:r>
            <a:r>
              <a:rPr lang="zh-CN" altLang="en-US" sz="24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并简要概括。</a:t>
            </a:r>
            <a:endParaRPr lang="zh-CN" altLang="en-US" sz="2400" b="1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7805" y="1485900"/>
            <a:ext cx="11756390" cy="5298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ts val="2860"/>
              </a:lnSpc>
            </a:pPr>
            <a:r>
              <a:rPr lang="en-US" altLang="zh-CN" sz="2800" b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海力布听到这个消息，大吃一惊。他急忙跑回家对大家说：“咱们赶快搬到别处去吧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这个地方不能住了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大家听了感到很奇怪，住得好好的，为什么要搬家呢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?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尽管海力布焦急地催促大家，可是谁也不相信他。海力布急得掉下了眼泪，说：“我可以发誓，我说的话千真万确。相信我的话吧，赶快搬走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再晚就来不及了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有个老人对海力布说：“海力布，你是我们的好邻居，我们知道你从来不说谎话。可是今天你让我们搬家，你总得说清楚哇。咱们在这山下住了好几代啦，老老小小这么多人，搬家可不容易呀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!”</a:t>
            </a:r>
            <a:endParaRPr lang="en-US" altLang="zh-CN" sz="2800" b="0" dirty="0">
              <a:latin typeface="KaiTi" charset="-122"/>
              <a:ea typeface="KaiTi" charset="-122"/>
              <a:cs typeface="KaiTi" charset="-122"/>
            </a:endParaRPr>
          </a:p>
          <a:p>
            <a:pPr marL="0" indent="0" algn="l" fontAlgn="auto">
              <a:lnSpc>
                <a:spcPts val="2860"/>
              </a:lnSpc>
            </a:pP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　　海力布知道着急也没有用，不把为什么要搬家说清楚，大家是不会相信的。再一迟延，灾难就要夺去乡亲们的生命。要救乡亲们，只有牺牲自己。他想到这里，就镇定地对大家说：“今天晚上，这里的大山要崩塌，洪水要淹没大地。你们看，鸟都飞走了。”接着，他就把怎么得到宝石，怎么听见一群鸟议论避难，以及为什么不能把听来的消息告诉别人，都原原本本照实说了。海力布刚说完，就变成了一块石头。</a:t>
            </a:r>
            <a:endParaRPr lang="zh-CN" altLang="en-US" sz="2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190" y="1354455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8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4300855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9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04190" y="223520"/>
            <a:ext cx="11038840" cy="984250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学习任务二：</a:t>
            </a:r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自由朗读8、9自然段</a:t>
            </a:r>
            <a:r>
              <a:rPr lang="zh-CN" altLang="en-US" sz="32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，思考：海力布劝乡亲们赶快搬家一共劝了几次？是怎么劝的？用</a:t>
            </a:r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_____”</a:t>
            </a:r>
            <a:r>
              <a:rPr lang="zh-CN" altLang="en-US" sz="32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画下来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3200" y="242570"/>
            <a:ext cx="1175639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 b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海力布听到这个消息，大吃一惊。</a:t>
            </a:r>
            <a:r>
              <a:rPr lang="zh-CN" altLang="en-US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他急忙跑回家对大家说：“咱们赶快搬到别处去吧</a:t>
            </a:r>
            <a:r>
              <a:rPr lang="en-US" altLang="zh-CN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这个地方不能住了</a:t>
            </a:r>
            <a:r>
              <a:rPr lang="en-US" altLang="zh-CN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大家听了感到很奇怪，住得好好的，为什么要搬家呢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?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尽管海力布焦急地催促大家，可是谁也不相信他。</a:t>
            </a:r>
            <a:r>
              <a:rPr lang="zh-CN" altLang="en-US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海力布急得掉下了眼泪，说：“我可以发誓，我说的话千真万确。相信我的话吧，赶快搬走</a:t>
            </a:r>
            <a:r>
              <a:rPr lang="en-US" altLang="zh-CN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再晚就来不及了</a:t>
            </a:r>
            <a:r>
              <a:rPr lang="en-US" altLang="zh-CN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有个老人对海力布说：“海力布，你是我们的好邻居，我们知道你从来不说谎话。可是今天你让我们搬家，你总得说清楚哇。咱们在这山下住了好几代啦，老老小小这么多人，搬家可不容易呀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lang="en-US" altLang="zh-CN" sz="2800" b="0" dirty="0">
                <a:latin typeface="KaiTi" charset="-122"/>
                <a:ea typeface="KaiTi" charset="-122"/>
                <a:cs typeface="KaiTi" charset="-122"/>
              </a:rPr>
              <a:t>!”</a:t>
            </a:r>
            <a:endParaRPr lang="en-US" altLang="zh-CN" sz="2800" b="0" dirty="0">
              <a:latin typeface="KaiTi" charset="-122"/>
              <a:ea typeface="KaiTi" charset="-122"/>
              <a:cs typeface="KaiTi" charset="-122"/>
            </a:endParaRPr>
          </a:p>
          <a:p>
            <a:pPr marL="0" indent="0" algn="l"/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　　海力布知道着急也没有用，不把为什么要搬家说清楚，大家是不会相信的。再一迟延，灾难就要夺去乡亲们的生命。要救乡亲们，只有牺牲自己。</a:t>
            </a:r>
            <a:r>
              <a:rPr lang="zh-CN" altLang="en-US" sz="2800" b="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他想到这里，就镇定地对大家说：“今天晚上，这里的大山要崩塌，洪水要淹没大地。你们看，鸟都飞走了。”</a:t>
            </a:r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接着，他就把怎么得到宝石，怎么听见一群鸟议论避难，以及为什么不能把听来的消息告诉别人，都原原本本照实说了。海力布刚说完，就变成了一块石头。</a:t>
            </a:r>
            <a:endParaRPr lang="zh-CN" altLang="en-US" sz="2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190" y="222885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8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3632200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9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46430" y="2177415"/>
            <a:ext cx="1054481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3600" b="0" dirty="0">
                <a:solidFill>
                  <a:schemeClr val="tx1"/>
                </a:solidFill>
                <a:latin typeface="楷体_GB2312" charset="0"/>
                <a:ea typeface="楷体_GB2312" charset="0"/>
                <a:cs typeface="楷体_GB2312" charset="0"/>
              </a:rPr>
              <a:t>    </a:t>
            </a:r>
            <a:r>
              <a:rPr lang="zh-CN" altLang="en-US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海力布听到这个消息，大吃一惊。他急忙跑回家对大家说：“咱们赶快搬到别处去吧</a:t>
            </a:r>
            <a:r>
              <a:rPr lang="en-US" altLang="zh-CN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这个地方不能住了</a:t>
            </a:r>
            <a:r>
              <a:rPr lang="en-US" altLang="zh-CN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大家听了感到很奇怪，住得好好的，为什么要搬家呢</a:t>
            </a:r>
            <a:r>
              <a:rPr lang="en-US" altLang="zh-CN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  <a:r>
              <a:rPr lang="zh-CN" altLang="en-US" sz="36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尽管海力布焦急地催促大家，可是谁也不相信他。</a:t>
            </a:r>
            <a:endParaRPr lang="zh-CN" altLang="en-US" sz="3600" b="0" dirty="0">
              <a:solidFill>
                <a:schemeClr val="tx1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6605" y="884555"/>
            <a:ext cx="10414635" cy="1017987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学习任务三：</a:t>
            </a:r>
            <a:r>
              <a:rPr lang="zh-CN" altLang="en-US" sz="2800" b="1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默读“第一劝”，思考：可以在哪些地方加一加？加什么？在书中做好批注，同桌讨论。</a:t>
            </a:r>
            <a:endParaRPr lang="zh-CN" altLang="en-US" sz="2800" b="1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3855" y="1780540"/>
            <a:ext cx="115468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3600" b="0">
                <a:solidFill>
                  <a:schemeClr val="tx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endParaRPr lang="en-US" altLang="zh-CN" sz="3600" b="0">
              <a:solidFill>
                <a:schemeClr val="tx1"/>
              </a:solidFill>
              <a:latin typeface="楷体_GB2312" charset="0"/>
              <a:ea typeface="楷体_GB2312" charset="0"/>
              <a:cs typeface="楷体_GB2312" charset="0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2885" y="137160"/>
            <a:ext cx="11828780" cy="1057459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学习任务四：小组合作学习</a:t>
            </a:r>
            <a:r>
              <a:rPr lang="zh-CN" altLang="en-US" sz="28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第二劝”“第三劝”部分，任选</a:t>
            </a:r>
            <a:r>
              <a:rPr lang="zh-CN" altLang="en-US" sz="28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其一，尝试创造性</a:t>
            </a:r>
            <a:r>
              <a:rPr lang="zh-CN" altLang="en-US" sz="2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地讲一讲</a:t>
            </a:r>
            <a:r>
              <a:rPr lang="zh-CN" altLang="en-US" sz="28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825" y="1580248"/>
            <a:ext cx="11546840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400" b="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海力布急得掉下了眼泪，说：“我可以发誓，我说的话千真万确。相信我的话吧，赶快搬走</a:t>
            </a:r>
            <a:r>
              <a:rPr lang="en-US" altLang="zh-CN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!</a:t>
            </a:r>
            <a:r>
              <a:rPr lang="zh-CN" altLang="en-US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再晚就来不及了</a:t>
            </a:r>
            <a:r>
              <a:rPr lang="en-US" altLang="zh-CN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!”</a:t>
            </a:r>
            <a:r>
              <a:rPr lang="zh-CN" altLang="en-US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有个老人对海力布说：“海力布，你是我们的好邻居，我们知道你从来不说谎话。可是今天你让我们搬家，你总得说清楚哇。咱们在这山下住了好几代啦，老老小小这么多人，搬家可不容易呀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lang="en-US" altLang="zh-CN" sz="280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  <a:sym typeface="+mn-ea"/>
              </a:rPr>
              <a:t>!”</a:t>
            </a:r>
            <a:endParaRPr lang="en-US" altLang="zh-CN" sz="2800" b="0" dirty="0">
              <a:solidFill>
                <a:schemeClr val="accent4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 algn="l"/>
            <a:r>
              <a:rPr lang="zh-CN" altLang="en-US" sz="2800" dirty="0">
                <a:latin typeface="KaiTi" charset="-122"/>
                <a:ea typeface="KaiTi" charset="-122"/>
                <a:cs typeface="KaiTi" charset="-122"/>
                <a:sym typeface="+mn-ea"/>
              </a:rPr>
              <a:t>　　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aiTi" charset="-122"/>
                <a:ea typeface="KaiTi" charset="-122"/>
                <a:cs typeface="KaiTi" charset="-122"/>
                <a:sym typeface="+mn-ea"/>
              </a:rPr>
              <a:t>海力布知道着急也没有用，不把为什么要搬家说清楚，大家是不会相信的。再一迟延，灾难就要夺去乡亲们的生命。要救乡亲们，只有牺牲自己。他想到这里，就镇定地对大家说：“今天晚上，这里的大山要崩塌，洪水要淹没大地。你们看，鸟都飞走了。”接着，他就把怎么得到宝石，怎么听见一群鸟议论避难，以及为什么不能把听来的消息告诉别人，都原原本本照实说了。海力布刚说完，就变成了一块石头。</a:t>
            </a:r>
            <a:endParaRPr lang="zh-CN" altLang="en-US" sz="2800" b="0" dirty="0">
              <a:solidFill>
                <a:schemeClr val="tx1"/>
              </a:solidFill>
              <a:latin typeface="KaiTi" charset="-122"/>
              <a:ea typeface="KaiTi" charset="-122"/>
              <a:cs typeface="KaiTi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3200" y="242570"/>
            <a:ext cx="1175639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 b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海力布听到这个消息，大吃一惊。他急忙跑回家对大家说：“咱们赶快搬到别处去吧</a:t>
            </a:r>
            <a:r>
              <a:rPr lang="en-US" altLang="zh-CN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这个地方不能住了</a:t>
            </a:r>
            <a:r>
              <a:rPr lang="en-US" altLang="zh-CN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大家听了感到很奇怪，住得好好的，为什么要搬家呢</a:t>
            </a:r>
            <a:r>
              <a:rPr lang="en-US" altLang="zh-CN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  <a:r>
              <a:rPr lang="zh-CN" altLang="en-US" sz="2800" b="0" dirty="0">
                <a:solidFill>
                  <a:schemeClr val="accent1"/>
                </a:solidFill>
                <a:latin typeface="KaiTi" charset="-122"/>
                <a:ea typeface="KaiTi" charset="-122"/>
                <a:cs typeface="KaiTi" charset="-122"/>
              </a:rPr>
              <a:t>尽管海力布焦急地催促大家，可是谁也不相信他。</a:t>
            </a:r>
            <a:r>
              <a:rPr lang="zh-CN" altLang="en-US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海力布急得掉下了眼泪，说：“我可以发誓，我说的话千真万确。相信我的话吧，赶快搬走</a:t>
            </a:r>
            <a:r>
              <a:rPr lang="en-US" altLang="zh-CN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再晚就来不及了</a:t>
            </a:r>
            <a:r>
              <a:rPr lang="en-US" altLang="zh-CN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r>
              <a:rPr lang="zh-CN" altLang="en-US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有个老人对海力布说：“海力布，你是我们的好邻居，我们知道你从来不说谎话。可是今天你让我们搬家，你总得说清楚哇。咱们在这山下住了好几代啦，老老小小这么多人，搬家可不容易呀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lang="en-US" altLang="zh-CN" sz="2800" b="0" dirty="0">
                <a:solidFill>
                  <a:schemeClr val="accent4"/>
                </a:solidFill>
                <a:latin typeface="KaiTi" charset="-122"/>
                <a:ea typeface="KaiTi" charset="-122"/>
                <a:cs typeface="KaiTi" charset="-122"/>
              </a:rPr>
              <a:t>!”</a:t>
            </a:r>
            <a:endParaRPr lang="en-US" altLang="zh-CN" sz="2800" b="0" dirty="0">
              <a:solidFill>
                <a:schemeClr val="accent4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 algn="l"/>
            <a:r>
              <a:rPr lang="zh-CN" altLang="en-US" sz="2800" b="0" dirty="0">
                <a:latin typeface="KaiTi" charset="-122"/>
                <a:ea typeface="KaiTi" charset="-122"/>
                <a:cs typeface="KaiTi" charset="-122"/>
              </a:rPr>
              <a:t>　　</a:t>
            </a:r>
            <a:r>
              <a:rPr lang="zh-CN" altLang="en-US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aiTi" charset="-122"/>
                <a:ea typeface="KaiTi" charset="-122"/>
                <a:cs typeface="KaiTi" charset="-122"/>
              </a:rPr>
              <a:t>海力布知道着急也没有用，不把为什么要搬家说清楚，大家是不会相信的。再一迟延，灾难就要夺去乡亲们的生命。要救乡亲们，只有牺牲自己。他想到这里，就镇定地对大家说：“今天晚上，这里的大山要崩塌，洪水要淹没大地。你们看，鸟都飞走了。”接着，他就把怎么得到宝石，怎么听见一群鸟议论避难，以及为什么不能把听来的消息告诉别人，都原原本本照实说了。海力布刚说完，就变成了一块石头。</a:t>
            </a:r>
            <a:endParaRPr lang="zh-CN" altLang="en-US" sz="2800" b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3632200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9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190" y="222885"/>
            <a:ext cx="899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8</a:t>
            </a:r>
            <a:endParaRPr kumimoji="1"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屏幕快照 2022-09-27 下午2.28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550" cy="6858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327660"/>
            <a:ext cx="4794885" cy="77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32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</a:rPr>
              <a:t>我来评一评：</a:t>
            </a:r>
            <a:endParaRPr lang="zh-CN" altLang="en-US" sz="3200" b="1">
              <a:latin typeface="Kaiti SC Regular" panose="02010600040101010101" charset="-122"/>
              <a:ea typeface="Kaiti SC Regular" panose="02010600040101010101" charset="-122"/>
            </a:endParaRPr>
          </a:p>
          <a:p>
            <a:pPr fontAlgn="auto">
              <a:lnSpc>
                <a:spcPts val="1800"/>
              </a:lnSpc>
            </a:pP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155065" y="1356995"/>
          <a:ext cx="10112375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70"/>
                <a:gridCol w="5060950"/>
                <a:gridCol w="3094355"/>
              </a:tblGrid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评价内容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评价要求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星级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我会创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加入心理活动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补充人物对话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加入动作表情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latin typeface="楷体_GB2312" charset="0"/>
                          <a:ea typeface="楷体_GB2312" charset="0"/>
                        </a:rPr>
                        <a:t>转变角色讲述</a:t>
                      </a:r>
                      <a:endParaRPr lang="zh-CN" altLang="en-US" sz="2800" dirty="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我会讲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表达流畅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_GB2312" charset="0"/>
                          <a:ea typeface="楷体_GB2312" charset="0"/>
                        </a:rPr>
                        <a:t>举止大方</a:t>
                      </a:r>
                      <a:endParaRPr lang="zh-CN" altLang="en-US" sz="280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_GB2312" charset="0"/>
                          <a:ea typeface="楷体_GB2312" charset="0"/>
                          <a:sym typeface="+mn-ea"/>
                        </a:rPr>
                        <a:t>✩</a:t>
                      </a:r>
                      <a:endParaRPr lang="zh-CN" altLang="en-US" sz="2800" b="1" dirty="0">
                        <a:latin typeface="楷体_GB2312" charset="0"/>
                        <a:ea typeface="楷体_GB2312" charset="0"/>
                        <a:sym typeface="+mn-ea"/>
                      </a:endParaRPr>
                    </a:p>
                  </a:txBody>
                  <a:tcPr/>
                </a:tc>
              </a:tr>
              <a:tr h="5695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楷体_GB2312" charset="0"/>
                          <a:ea typeface="楷体_GB2312" charset="0"/>
                        </a:rPr>
                        <a:t>合计</a:t>
                      </a:r>
                      <a:endParaRPr lang="zh-CN" altLang="en-US" sz="2800" dirty="0">
                        <a:latin typeface="楷体_GB2312" charset="0"/>
                        <a:ea typeface="楷体_GB2312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楷体_GB2312" charset="0"/>
                          <a:ea typeface="楷体_GB2312" charset="0"/>
                          <a:cs typeface="楷体_GB2312" charset="0"/>
                        </a:rPr>
                        <a:t>共（    ）颗</a:t>
                      </a:r>
                      <a:r>
                        <a:rPr lang="zh-CN" altLang="en-US" sz="2800" b="1" dirty="0">
                          <a:latin typeface="楷体_GB2312" charset="0"/>
                          <a:ea typeface="楷体_GB2312" charset="0"/>
                          <a:cs typeface="楷体_GB2312" charset="0"/>
                          <a:sym typeface="+mn-ea"/>
                        </a:rPr>
                        <a:t>✩</a:t>
                      </a:r>
                      <a:endParaRPr lang="zh-CN" altLang="en-US" sz="2800" dirty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9" name="图片 8" descr="IMG_28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3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1499235" y="2414270"/>
            <a:ext cx="919416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charset="0"/>
                <a:ea typeface="KaiTi" charset="-122"/>
                <a:cs typeface="KaiTi" charset="-122"/>
                <a:sym typeface="+mn-lt"/>
              </a:rPr>
              <a:t>女扮男装  衣化为蝶</a:t>
            </a:r>
            <a:endParaRPr lang="zh-CN" altLang="en-US" sz="78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charset="0"/>
              <a:ea typeface="KaiTi" charset="-122"/>
              <a:cs typeface="KaiTi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1662430" y="2079625"/>
            <a:ext cx="919416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charset="0"/>
                <a:ea typeface="KaiTi" charset="-122"/>
                <a:cs typeface="KaiTi" charset="-122"/>
                <a:sym typeface="+mn-lt"/>
              </a:rPr>
              <a:t>水漫金山  断桥相会</a:t>
            </a:r>
            <a:endParaRPr lang="zh-CN" altLang="en-US" sz="78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charset="0"/>
              <a:ea typeface="KaiTi" charset="-122"/>
              <a:cs typeface="KaiTi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9" name="图片 8" descr="IMG_28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9485" cy="3397250"/>
          </a:xfrm>
          <a:prstGeom prst="rect">
            <a:avLst/>
          </a:prstGeom>
        </p:spPr>
      </p:pic>
      <p:pic>
        <p:nvPicPr>
          <p:cNvPr id="4" name="图片 3" descr="IMG_33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0"/>
            <a:ext cx="6153150" cy="3465830"/>
          </a:xfrm>
          <a:prstGeom prst="rect">
            <a:avLst/>
          </a:prstGeom>
        </p:spPr>
      </p:pic>
      <p:pic>
        <p:nvPicPr>
          <p:cNvPr id="14" name="图片 13" descr="梁祝"/>
          <p:cNvPicPr>
            <a:picLocks noChangeAspect="1"/>
          </p:cNvPicPr>
          <p:nvPr/>
        </p:nvPicPr>
        <p:blipFill>
          <a:blip r:embed="rId4"/>
          <a:srcRect t="4437" b="4437"/>
          <a:stretch>
            <a:fillRect/>
          </a:stretch>
        </p:blipFill>
        <p:spPr>
          <a:xfrm>
            <a:off x="6039485" y="3423285"/>
            <a:ext cx="6156325" cy="34645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图片 10" descr="白蛇传"/>
          <p:cNvPicPr>
            <a:picLocks noChangeAspect="1"/>
          </p:cNvPicPr>
          <p:nvPr/>
        </p:nvPicPr>
        <p:blipFill>
          <a:blip r:embed="rId5"/>
          <a:srcRect l="265" t="1100" r="-265" b="18866"/>
          <a:stretch>
            <a:fillRect/>
          </a:stretch>
        </p:blipFill>
        <p:spPr>
          <a:xfrm>
            <a:off x="0" y="3423285"/>
            <a:ext cx="6039485" cy="34651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324856" y="728405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孟姜女</a:t>
            </a:r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98363" y="766819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牛郎织女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283110" y="4128884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白蛇传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390968" y="4122445"/>
            <a:ext cx="220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梁山伯与祝英台</a:t>
            </a:r>
            <a:endParaRPr kumimoji="1" lang="zh-CN" altLang="en-US"/>
          </a:p>
        </p:txBody>
      </p:sp>
      <p:sp>
        <p:nvSpPr>
          <p:cNvPr id="15" name="TextBox 4"/>
          <p:cNvSpPr txBox="1"/>
          <p:nvPr/>
        </p:nvSpPr>
        <p:spPr>
          <a:xfrm>
            <a:off x="2466668" y="-142398"/>
            <a:ext cx="689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-1000" dirty="0" smtClean="0">
                <a:solidFill>
                  <a:schemeClr val="accent1">
                    <a:lumMod val="75000"/>
                  </a:schemeClr>
                </a:solidFill>
                <a:uFillTx/>
                <a:latin typeface="KaiTi" charset="-122"/>
                <a:ea typeface="KaiTi" charset="-122"/>
                <a:cs typeface="KaiTi" charset="-122"/>
                <a:sym typeface="+mn-lt"/>
              </a:rPr>
              <a:t>中国四大民间故事</a:t>
            </a:r>
            <a:endParaRPr lang="zh-CN" altLang="en-US" sz="5400" spc="-1000" dirty="0" smtClean="0">
              <a:solidFill>
                <a:schemeClr val="accent1">
                  <a:lumMod val="75000"/>
                </a:schemeClr>
              </a:solidFill>
              <a:uFillTx/>
              <a:latin typeface="KaiTi" charset="-122"/>
              <a:ea typeface="KaiTi" charset="-122"/>
              <a:cs typeface="KaiTi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pic>
        <p:nvPicPr>
          <p:cNvPr id="3" name="图片 2" descr="IMG_2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0450" cy="68846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23255" y="1456690"/>
            <a:ext cx="59861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charset="0"/>
                <a:ea typeface="KaiTi" charset="-122"/>
                <a:cs typeface="KaiTi" charset="-122"/>
                <a:sym typeface="+mn-lt"/>
              </a:rPr>
              <a:t>民间故事，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charset="0"/>
              <a:ea typeface="KaiTi" charset="-122"/>
              <a:cs typeface="KaiTi" charset="-122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charset="0"/>
                <a:ea typeface="KaiTi" charset="-122"/>
                <a:cs typeface="KaiTi" charset="-122"/>
                <a:sym typeface="+mn-lt"/>
              </a:rPr>
              <a:t>口耳相传的经典，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charset="0"/>
              <a:ea typeface="KaiTi" charset="-122"/>
              <a:cs typeface="KaiTi" charset="-122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charset="0"/>
                <a:ea typeface="KaiTi" charset="-122"/>
                <a:cs typeface="KaiTi" charset="-122"/>
                <a:sym typeface="+mn-lt"/>
              </a:rPr>
              <a:t>老百姓智慧的结晶。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charset="0"/>
              <a:ea typeface="KaiTi" charset="-122"/>
              <a:cs typeface="KaiTi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815" y="1743075"/>
            <a:ext cx="682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猎人海力布</a:t>
            </a:r>
            <a:endParaRPr lang="zh-CN" altLang="en-US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流程图: 联系 7"/>
          <p:cNvSpPr/>
          <p:nvPr/>
        </p:nvSpPr>
        <p:spPr>
          <a:xfrm>
            <a:off x="2593340" y="1812925"/>
            <a:ext cx="977900" cy="875665"/>
          </a:xfrm>
          <a:prstGeom prst="flowChartConnector">
            <a:avLst/>
          </a:prstGeom>
          <a:solidFill>
            <a:srgbClr val="E28C5C"/>
          </a:solidFill>
          <a:ln w="38100">
            <a:solidFill>
              <a:srgbClr val="C75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03" name="TextBox 7"/>
          <p:cNvSpPr txBox="1"/>
          <p:nvPr/>
        </p:nvSpPr>
        <p:spPr>
          <a:xfrm>
            <a:off x="2665095" y="1897380"/>
            <a:ext cx="8350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520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4000" b="1" dirty="0">
              <a:solidFill>
                <a:srgbClr val="F8520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1471" y="3611582"/>
            <a:ext cx="552390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 smtClean="0">
                <a:latin typeface="KaiTi" charset="-122"/>
                <a:ea typeface="KaiTi" charset="-122"/>
                <a:cs typeface="KaiTi" charset="-122"/>
              </a:rPr>
              <a:t>常州市新北区龙虎塘实验小学 </a:t>
            </a:r>
            <a:endParaRPr kumimoji="1"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 smtClean="0">
                <a:latin typeface="zihun150hao-yuxishouketi" panose="00000500000000000000" charset="-122"/>
                <a:ea typeface="zihun150hao-yuxishouketi" panose="00000500000000000000" charset="-122"/>
                <a:cs typeface="zihun150hao-yuxishouketi" panose="00000500000000000000" charset="-122"/>
              </a:rPr>
              <a:t>               孙 洁</a:t>
            </a:r>
            <a:endParaRPr kumimoji="1" lang="zh-CN" altLang="en-US" sz="3200" dirty="0">
              <a:latin typeface="zihun150hao-yuxishouketi" panose="00000500000000000000" charset="-122"/>
              <a:ea typeface="zihun150hao-yuxishouketi" panose="00000500000000000000" charset="-122"/>
              <a:cs typeface="zihun150hao-yuxishouketi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男士, 自然, 照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>
            <a:fillRect/>
          </a:stretch>
        </p:blipFill>
        <p:spPr>
          <a:xfrm>
            <a:off x="0" y="3088189"/>
            <a:ext cx="12192000" cy="376981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5034" y="1477925"/>
            <a:ext cx="1152193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6000" b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酬</a:t>
            </a:r>
            <a:r>
              <a:rPr lang="zh-CN" altLang="en-US" sz="6000" b="0">
                <a:latin typeface="KaiTi" charset="-122"/>
                <a:ea typeface="KaiTi" charset="-122"/>
                <a:cs typeface="KaiTi" charset="-122"/>
              </a:rPr>
              <a:t>谢 </a:t>
            </a:r>
            <a:r>
              <a:rPr lang="zh-CN" altLang="en-US" sz="6000" b="0" smtClean="0">
                <a:latin typeface="KaiTi" charset="-122"/>
                <a:ea typeface="KaiTi" charset="-122"/>
                <a:cs typeface="KaiTi" charset="-122"/>
              </a:rPr>
              <a:t>发</a:t>
            </a:r>
            <a:r>
              <a:rPr lang="zh-CN" altLang="en-US" sz="6000" b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誓</a:t>
            </a:r>
            <a:r>
              <a:rPr lang="zh-CN" altLang="en-US" sz="6000" b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6000" b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谎</a:t>
            </a:r>
            <a:r>
              <a:rPr lang="zh-CN" altLang="en-US" sz="6000" b="0" smtClean="0">
                <a:latin typeface="KaiTi" charset="-122"/>
                <a:ea typeface="KaiTi" charset="-122"/>
                <a:cs typeface="KaiTi" charset="-122"/>
              </a:rPr>
              <a:t>话 </a:t>
            </a:r>
            <a:r>
              <a:rPr lang="zh-CN" altLang="en-US" sz="6000" b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牺</a:t>
            </a:r>
            <a:r>
              <a:rPr lang="zh-CN" altLang="en-US" sz="6000" b="0" smtClean="0">
                <a:latin typeface="KaiTi" charset="-122"/>
                <a:ea typeface="KaiTi" charset="-122"/>
                <a:cs typeface="KaiTi" charset="-122"/>
              </a:rPr>
              <a:t>牲 </a:t>
            </a:r>
            <a:r>
              <a:rPr lang="zh-CN" altLang="en-US" sz="6000" b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叮嘱</a:t>
            </a:r>
            <a:r>
              <a:rPr lang="zh-CN" altLang="en-US" sz="6000" b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6000" b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崩塌</a:t>
            </a:r>
            <a:endParaRPr lang="zh-CN" altLang="en-US" sz="60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427355" y="459105"/>
            <a:ext cx="6040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KaiTi" charset="-122"/>
                <a:sym typeface="+mn-lt"/>
              </a:rPr>
              <a:t>读准字词</a:t>
            </a:r>
            <a:endParaRPr lang="zh-CN" altLang="en-US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KaiTi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855" y="2583815"/>
            <a:ext cx="1158938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3600" dirty="0">
                <a:latin typeface="楷体_GB2312" charset="0"/>
                <a:ea typeface="楷体_GB2312" charset="0"/>
                <a:cs typeface="楷体_GB2312" charset="0"/>
              </a:rPr>
              <a:t> </a:t>
            </a:r>
            <a:r>
              <a:rPr lang="zh-CN" altLang="en-US" sz="3600" dirty="0" smtClean="0">
                <a:latin typeface="楷体_GB2312" charset="0"/>
                <a:ea typeface="楷体_GB2312" charset="0"/>
                <a:cs typeface="楷体_GB2312" charset="0"/>
              </a:rPr>
              <a:t>   </a:t>
            </a:r>
            <a:r>
              <a:rPr lang="zh-CN" altLang="en-US" sz="3600" b="0" dirty="0" smtClean="0">
                <a:latin typeface="楷体_GB2312" charset="0"/>
                <a:ea typeface="楷体_GB2312" charset="0"/>
                <a:cs typeface="楷体_GB2312" charset="0"/>
              </a:rPr>
              <a:t>敬爱</a:t>
            </a:r>
            <a:r>
              <a:rPr lang="zh-CN" altLang="en-US" sz="3600" b="0" dirty="0">
                <a:latin typeface="楷体_GB2312" charset="0"/>
                <a:ea typeface="楷体_GB2312" charset="0"/>
                <a:cs typeface="楷体_GB2312" charset="0"/>
              </a:rPr>
              <a:t>的猎人，您是我的救命恩人，我要报答您。我是龙王的女儿，您跟我回去，我爸爸一定会好好</a:t>
            </a:r>
            <a:r>
              <a:rPr lang="zh-CN" altLang="en-US" sz="3600" b="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酬谢</a:t>
            </a:r>
            <a:r>
              <a:rPr lang="zh-CN" altLang="en-US" sz="3600" b="0" dirty="0">
                <a:latin typeface="楷体_GB2312" charset="0"/>
                <a:ea typeface="楷体_GB2312" charset="0"/>
                <a:cs typeface="楷体_GB2312" charset="0"/>
              </a:rPr>
              <a:t>您。我爸爸的宝库里有许多珍宝，您要什么都可以。如果您都不喜欢，可以要我爸爸含在嘴里的那颗宝石。只要嘴里含着那颗宝石，就能听懂各种动物说的话。</a:t>
            </a:r>
            <a:endParaRPr lang="zh-CN" altLang="en-US" sz="3600" b="0" dirty="0"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TABLE_BEAUTIFY" val="smartTable{ccd4aa85-7dc3-4f2a-a7ba-94ca0b64ece0}"/>
</p:tagLst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D8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党政">
      <a:majorFont>
        <a:latin typeface="Calibri"/>
        <a:ea typeface="方正行楷简体"/>
        <a:cs typeface=""/>
      </a:majorFont>
      <a:minorFont>
        <a:latin typeface="Calibri"/>
        <a:ea typeface="方正楷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2205</Words>
  <Application>WPS 演示</Application>
  <PresentationFormat>宽屏</PresentationFormat>
  <Paragraphs>133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Arial</vt:lpstr>
      <vt:lpstr>宋体</vt:lpstr>
      <vt:lpstr>Wingdings</vt:lpstr>
      <vt:lpstr>KaiTi</vt:lpstr>
      <vt:lpstr>汉仪楷体KW</vt:lpstr>
      <vt:lpstr>楷体</vt:lpstr>
      <vt:lpstr>楷体</vt:lpstr>
      <vt:lpstr>zihun150hao-yuxishouketi</vt:lpstr>
      <vt:lpstr>楷体_GB2312</vt:lpstr>
      <vt:lpstr>汉仪楷体简</vt:lpstr>
      <vt:lpstr>Kaiti SC Bold</vt:lpstr>
      <vt:lpstr>宋体-简</vt:lpstr>
      <vt:lpstr>Kaiti SC Regular</vt:lpstr>
      <vt:lpstr>微软雅黑</vt:lpstr>
      <vt:lpstr>汉仪旗黑</vt:lpstr>
      <vt:lpstr>宋体</vt:lpstr>
      <vt:lpstr>Arial Unicode MS</vt:lpstr>
      <vt:lpstr>DengXian</vt:lpstr>
      <vt:lpstr>汉仪中等线KW</vt:lpstr>
      <vt:lpstr>方正楷体简体</vt:lpstr>
      <vt:lpstr>Calibri</vt:lpstr>
      <vt:lpstr>Helvetica Neue</vt:lpstr>
      <vt:lpstr>等线 Light</vt:lpstr>
      <vt:lpstr>等线</vt:lpstr>
      <vt:lpstr>汉仪书宋二KW</vt:lpstr>
      <vt:lpstr>方正行楷简体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邓亮</dc:creator>
  <cp:lastModifiedBy>Suzy</cp:lastModifiedBy>
  <cp:revision>46</cp:revision>
  <dcterms:created xsi:type="dcterms:W3CDTF">2022-12-17T07:26:42Z</dcterms:created>
  <dcterms:modified xsi:type="dcterms:W3CDTF">2022-12-17T07:26:42Z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2052-5.0.0.7547</vt:lpwstr>
  </property>
  <property fmtid="{D5CDD505-2E9C-101B-9397-08002B2CF9AE}" pid="3" name="KSOTemplateUUID">
    <vt:lpwstr>v1.0_mb_+5+p1qgMX6b3TkxrzynG2w==</vt:lpwstr>
  </property>
  <property fmtid="{D5CDD505-2E9C-101B-9397-08002B2CF9AE}" pid="4" name="ICV">
    <vt:lpwstr>07429911C91D9BC1E66E9D63D7172798</vt:lpwstr>
  </property>
</Properties>
</file>