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31"/>
  </p:notesMasterIdLst>
  <p:sldIdLst>
    <p:sldId id="257" r:id="rId4"/>
    <p:sldId id="259" r:id="rId5"/>
    <p:sldId id="260" r:id="rId6"/>
    <p:sldId id="269" r:id="rId7"/>
    <p:sldId id="304" r:id="rId8"/>
    <p:sldId id="336" r:id="rId9"/>
    <p:sldId id="288" r:id="rId10"/>
    <p:sldId id="261" r:id="rId11"/>
    <p:sldId id="264" r:id="rId12"/>
    <p:sldId id="290" r:id="rId13"/>
    <p:sldId id="291" r:id="rId14"/>
    <p:sldId id="293" r:id="rId15"/>
    <p:sldId id="294" r:id="rId16"/>
    <p:sldId id="295" r:id="rId17"/>
    <p:sldId id="305" r:id="rId18"/>
    <p:sldId id="337" r:id="rId19"/>
    <p:sldId id="296" r:id="rId20"/>
    <p:sldId id="298" r:id="rId21"/>
    <p:sldId id="299" r:id="rId22"/>
    <p:sldId id="339" r:id="rId23"/>
    <p:sldId id="338" r:id="rId24"/>
    <p:sldId id="302" r:id="rId25"/>
    <p:sldId id="307" r:id="rId26"/>
    <p:sldId id="342" r:id="rId27"/>
    <p:sldId id="340" r:id="rId28"/>
    <p:sldId id="341" r:id="rId29"/>
    <p:sldId id="308" r:id="rId30"/>
    <p:sldId id="309" r:id="rId32"/>
    <p:sldId id="258" r:id="rId33"/>
  </p:sldIdLst>
  <p:sldSz cx="12192000" cy="6858000"/>
  <p:notesSz cx="6858000" cy="9144000"/>
  <p:embeddedFontLst>
    <p:embeddedFont>
      <p:font typeface="华文楷体" panose="02010600040101010101" charset="-122"/>
      <p:regular r:id="rId37"/>
    </p:embeddedFont>
    <p:embeddedFont>
      <p:font typeface="Source Han Sans K ExtraLight" panose="020B0200000000000000" pitchFamily="34" charset="-128"/>
      <p:bold r:id="rId38"/>
    </p:embeddedFont>
    <p:embeddedFont>
      <p:font typeface="微软雅黑" panose="020B0503020204020204" pitchFamily="34" charset="-122"/>
      <p:regular r:id="rId39"/>
    </p:embeddedFont>
    <p:embeddedFont>
      <p:font typeface="Source Han Sans K Light" panose="020B0300000000000000" pitchFamily="34" charset="-128"/>
      <p:regular r:id="rId40"/>
    </p:embeddedFont>
    <p:embeddedFont>
      <p:font typeface="等线" panose="02010600030101010101" charset="-122"/>
      <p:regular r:id="rId41"/>
    </p:embeddedFont>
    <p:embeddedFont>
      <p:font typeface="等线 Light" panose="02010600030101010101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  <p:embeddedFont>
      <p:font typeface="Source Han Sans K Bold" panose="020B0800000000000000" pitchFamily="34" charset="-128"/>
      <p:bold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9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92" y="66"/>
      </p:cViewPr>
      <p:guideLst>
        <p:guide orient="horz" pos="219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7.xml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91885" y="348346"/>
            <a:ext cx="11424180" cy="6180268"/>
          </a:xfrm>
          <a:prstGeom prst="rect">
            <a:avLst/>
          </a:prstGeom>
          <a:noFill/>
          <a:ln w="28575">
            <a:solidFill>
              <a:srgbClr val="6F9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51543" y="500746"/>
            <a:ext cx="11090347" cy="5877968"/>
          </a:xfrm>
          <a:prstGeom prst="rect">
            <a:avLst/>
          </a:prstGeom>
          <a:noFill/>
          <a:ln w="12700">
            <a:solidFill>
              <a:srgbClr val="6F9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-175219" y="5329607"/>
            <a:ext cx="1939832" cy="1528946"/>
            <a:chOff x="-175219" y="5329607"/>
            <a:chExt cx="1939832" cy="152894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92" y="5329607"/>
              <a:ext cx="840502" cy="149820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40911">
              <a:off x="735964" y="5829903"/>
              <a:ext cx="462428" cy="159487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2951" flipH="1">
              <a:off x="490627" y="5344933"/>
              <a:ext cx="424275" cy="175596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 userDrawn="1"/>
        </p:nvGrpSpPr>
        <p:grpSpPr>
          <a:xfrm rot="10800000">
            <a:off x="10337863" y="0"/>
            <a:ext cx="1939832" cy="1528946"/>
            <a:chOff x="-175219" y="5329607"/>
            <a:chExt cx="1939832" cy="152894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92" y="5329607"/>
              <a:ext cx="840502" cy="149820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40911">
              <a:off x="735964" y="5829903"/>
              <a:ext cx="462428" cy="159487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2951" flipH="1">
              <a:off x="490627" y="5344933"/>
              <a:ext cx="424275" cy="175596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391885" y="348346"/>
            <a:ext cx="11424180" cy="6180268"/>
          </a:xfrm>
          <a:prstGeom prst="rect">
            <a:avLst/>
          </a:prstGeom>
          <a:noFill/>
          <a:ln w="28575">
            <a:solidFill>
              <a:srgbClr val="6F9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51543" y="500746"/>
            <a:ext cx="11090347" cy="5877968"/>
          </a:xfrm>
          <a:prstGeom prst="rect">
            <a:avLst/>
          </a:prstGeom>
          <a:noFill/>
          <a:ln w="12700">
            <a:solidFill>
              <a:srgbClr val="6F9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-175219" y="5329607"/>
            <a:ext cx="1939832" cy="1528946"/>
            <a:chOff x="-175219" y="5329607"/>
            <a:chExt cx="1939832" cy="1528946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92" y="5329607"/>
              <a:ext cx="840502" cy="149820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40911">
              <a:off x="735964" y="5829903"/>
              <a:ext cx="462428" cy="159487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2951" flipH="1">
              <a:off x="490627" y="5344933"/>
              <a:ext cx="424275" cy="1755967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 userDrawn="1"/>
        </p:nvGrpSpPr>
        <p:grpSpPr>
          <a:xfrm rot="10800000">
            <a:off x="10337863" y="0"/>
            <a:ext cx="1939832" cy="1528946"/>
            <a:chOff x="-175219" y="5329607"/>
            <a:chExt cx="1939832" cy="1528946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492" y="5329607"/>
              <a:ext cx="840502" cy="149820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40911">
              <a:off x="735964" y="5829903"/>
              <a:ext cx="462428" cy="159487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32951" flipH="1">
              <a:off x="490627" y="5344933"/>
              <a:ext cx="424275" cy="175596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79629-6503-43A9-8F8B-BA5D5153B1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B7654-6622-412F-A537-AD3F3DDCA4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tags" Target="../tags/tag6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.jpeg"/><Relationship Id="rId3" Type="http://schemas.openxmlformats.org/officeDocument/2006/relationships/tags" Target="../tags/tag2.xml"/><Relationship Id="rId2" Type="http://schemas.openxmlformats.org/officeDocument/2006/relationships/image" Target="../media/image5.jpe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tags" Target="../tags/tag5.xml"/><Relationship Id="rId4" Type="http://schemas.openxmlformats.org/officeDocument/2006/relationships/image" Target="../media/image8.jpeg"/><Relationship Id="rId3" Type="http://schemas.openxmlformats.org/officeDocument/2006/relationships/tags" Target="../tags/tag4.xml"/><Relationship Id="rId2" Type="http://schemas.openxmlformats.org/officeDocument/2006/relationships/image" Target="../media/image7.jpeg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171252" y="1654335"/>
            <a:ext cx="7861444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如何有效地开展语文幼小衔接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34785" y="4845685"/>
            <a:ext cx="4296410" cy="829945"/>
          </a:xfrm>
          <a:prstGeom prst="rect">
            <a:avLst/>
          </a:prstGeom>
          <a:solidFill>
            <a:srgbClr val="6F977A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Source Han Sans K ExtraLight" panose="020B0200000000000000" pitchFamily="34" charset="-128"/>
                <a:ea typeface="Source Han Sans K ExtraLight" panose="020B0200000000000000" pitchFamily="34" charset="-128"/>
              </a:rPr>
              <a:t>邹区实验小学</a:t>
            </a:r>
            <a:r>
              <a:rPr lang="en-US" altLang="zh-CN" sz="2400" b="1" dirty="0">
                <a:solidFill>
                  <a:schemeClr val="bg1"/>
                </a:solidFill>
                <a:latin typeface="Source Han Sans K ExtraLight" panose="020B0200000000000000" pitchFamily="34" charset="-128"/>
                <a:ea typeface="Source Han Sans K ExtraLight" panose="020B0200000000000000" pitchFamily="34" charset="-128"/>
              </a:rPr>
              <a:t> </a:t>
            </a:r>
            <a:r>
              <a:rPr lang="zh-CN" altLang="en-US" sz="2400" b="1" dirty="0">
                <a:solidFill>
                  <a:schemeClr val="bg1"/>
                </a:solidFill>
                <a:latin typeface="Source Han Sans K ExtraLight" panose="020B0200000000000000" pitchFamily="34" charset="-128"/>
                <a:ea typeface="宋体" panose="02010600030101010101" pitchFamily="2" charset="-122"/>
              </a:rPr>
              <a:t>吴文康</a:t>
            </a:r>
            <a:endParaRPr lang="zh-CN" altLang="en-US" sz="2400" b="1" dirty="0">
              <a:solidFill>
                <a:schemeClr val="bg1"/>
              </a:solidFill>
              <a:latin typeface="Source Han Sans K ExtraLight" panose="020B0200000000000000" pitchFamily="34" charset="-128"/>
              <a:ea typeface="宋体" panose="02010600030101010101" pitchFamily="2" charset="-122"/>
            </a:endParaRP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Source Han Sans K ExtraLight" panose="020B0200000000000000" pitchFamily="34" charset="-128"/>
                <a:ea typeface="宋体" panose="02010600030101010101" pitchFamily="2" charset="-122"/>
              </a:rPr>
              <a:t>2022.5.25</a:t>
            </a:r>
            <a:endParaRPr lang="en-US" altLang="zh-CN" sz="2400" b="1" dirty="0">
              <a:solidFill>
                <a:schemeClr val="bg1"/>
              </a:solidFill>
              <a:latin typeface="Source Han Sans K ExtraLight" panose="020B0200000000000000" pitchFamily="34" charset="-128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79475" y="918276"/>
            <a:ext cx="2667001" cy="4909820"/>
            <a:chOff x="1465580" y="4138996"/>
            <a:chExt cx="2667001" cy="4909820"/>
          </a:xfrm>
        </p:grpSpPr>
        <p:sp>
          <p:nvSpPr>
            <p:cNvPr id="9" name="矩形 8"/>
            <p:cNvSpPr/>
            <p:nvPr/>
          </p:nvSpPr>
          <p:spPr>
            <a:xfrm rot="2700000">
              <a:off x="2608581" y="413899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2700000">
              <a:off x="1465580" y="588778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rot="2700000">
              <a:off x="2608580" y="752481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 rot="2700000">
            <a:off x="3671570" y="2277745"/>
            <a:ext cx="2491105" cy="24549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07790" y="2861945"/>
            <a:ext cx="2413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</a:rPr>
              <a:t>小学语文语言训练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89480" y="1203960"/>
            <a:ext cx="1190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语音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31875" y="3035300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词汇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23465" y="4835525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语法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79475" y="918276"/>
            <a:ext cx="2667001" cy="4909820"/>
            <a:chOff x="1465580" y="4138996"/>
            <a:chExt cx="2667001" cy="4909820"/>
          </a:xfrm>
        </p:grpSpPr>
        <p:sp>
          <p:nvSpPr>
            <p:cNvPr id="9" name="矩形 8"/>
            <p:cNvSpPr/>
            <p:nvPr/>
          </p:nvSpPr>
          <p:spPr>
            <a:xfrm rot="2700000">
              <a:off x="2608581" y="413899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2700000">
              <a:off x="1465580" y="588778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rot="2700000">
              <a:off x="2608580" y="752481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 rot="2700000">
            <a:off x="3496945" y="2247265"/>
            <a:ext cx="2491105" cy="24549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32530" y="2789555"/>
            <a:ext cx="2413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</a:rPr>
              <a:t>小学语文语言训练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89480" y="1203960"/>
            <a:ext cx="1190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语音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31875" y="3035300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词汇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23465" y="4835525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语法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图片 1" descr="GS0E)X6G~P_S)H@%NN81)T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7540" y="602615"/>
            <a:ext cx="4154805" cy="5782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79475" y="918276"/>
            <a:ext cx="2667001" cy="4909820"/>
            <a:chOff x="1465580" y="4138996"/>
            <a:chExt cx="2667001" cy="4909820"/>
          </a:xfrm>
        </p:grpSpPr>
        <p:sp>
          <p:nvSpPr>
            <p:cNvPr id="9" name="矩形 8"/>
            <p:cNvSpPr/>
            <p:nvPr/>
          </p:nvSpPr>
          <p:spPr>
            <a:xfrm rot="2700000">
              <a:off x="2608581" y="413899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2700000">
              <a:off x="1465580" y="588778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rot="2700000">
              <a:off x="2608580" y="752481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 rot="2700000">
            <a:off x="3671570" y="2277745"/>
            <a:ext cx="2491105" cy="24549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07790" y="2861945"/>
            <a:ext cx="2413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</a:rPr>
              <a:t>小学语文语言训练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89480" y="1203960"/>
            <a:ext cx="1190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语音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31875" y="3035300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词汇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23465" y="4835525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语法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168130" y="1519621"/>
            <a:ext cx="1524001" cy="4422775"/>
            <a:chOff x="1144905" y="3905951"/>
            <a:chExt cx="1524001" cy="4422775"/>
          </a:xfrm>
        </p:grpSpPr>
        <p:sp>
          <p:nvSpPr>
            <p:cNvPr id="3" name="矩形 2"/>
            <p:cNvSpPr/>
            <p:nvPr/>
          </p:nvSpPr>
          <p:spPr>
            <a:xfrm rot="2700000">
              <a:off x="1144906" y="3905951"/>
              <a:ext cx="1524000" cy="152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2700000">
              <a:off x="1144905" y="6804726"/>
              <a:ext cx="1524000" cy="152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9188450" y="1805305"/>
            <a:ext cx="1659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语文学习意识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88450" y="4835525"/>
            <a:ext cx="1659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语文思维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868920" y="2651125"/>
            <a:ext cx="798195" cy="2184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0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困难点</a:t>
            </a:r>
            <a:endParaRPr lang="zh-CN" altLang="en-US" sz="4000">
              <a:solidFill>
                <a:srgbClr val="C0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1"/>
          <p:cNvSpPr>
            <a:spLocks noEditPoints="1"/>
          </p:cNvSpPr>
          <p:nvPr/>
        </p:nvSpPr>
        <p:spPr bwMode="auto">
          <a:xfrm>
            <a:off x="5354109" y="1952642"/>
            <a:ext cx="1496636" cy="1220879"/>
          </a:xfrm>
          <a:custGeom>
            <a:avLst/>
            <a:gdLst>
              <a:gd name="T0" fmla="*/ 34 w 269"/>
              <a:gd name="T1" fmla="*/ 152 h 219"/>
              <a:gd name="T2" fmla="*/ 148 w 269"/>
              <a:gd name="T3" fmla="*/ 177 h 219"/>
              <a:gd name="T4" fmla="*/ 153 w 269"/>
              <a:gd name="T5" fmla="*/ 176 h 219"/>
              <a:gd name="T6" fmla="*/ 264 w 269"/>
              <a:gd name="T7" fmla="*/ 118 h 219"/>
              <a:gd name="T8" fmla="*/ 267 w 269"/>
              <a:gd name="T9" fmla="*/ 107 h 219"/>
              <a:gd name="T10" fmla="*/ 257 w 269"/>
              <a:gd name="T11" fmla="*/ 104 h 219"/>
              <a:gd name="T12" fmla="*/ 148 w 269"/>
              <a:gd name="T13" fmla="*/ 161 h 219"/>
              <a:gd name="T14" fmla="*/ 28 w 269"/>
              <a:gd name="T15" fmla="*/ 136 h 219"/>
              <a:gd name="T16" fmla="*/ 18 w 269"/>
              <a:gd name="T17" fmla="*/ 120 h 219"/>
              <a:gd name="T18" fmla="*/ 34 w 269"/>
              <a:gd name="T19" fmla="*/ 110 h 219"/>
              <a:gd name="T20" fmla="*/ 150 w 269"/>
              <a:gd name="T21" fmla="*/ 135 h 219"/>
              <a:gd name="T22" fmla="*/ 153 w 269"/>
              <a:gd name="T23" fmla="*/ 134 h 219"/>
              <a:gd name="T24" fmla="*/ 264 w 269"/>
              <a:gd name="T25" fmla="*/ 76 h 219"/>
              <a:gd name="T26" fmla="*/ 267 w 269"/>
              <a:gd name="T27" fmla="*/ 65 h 219"/>
              <a:gd name="T28" fmla="*/ 257 w 269"/>
              <a:gd name="T29" fmla="*/ 62 h 219"/>
              <a:gd name="T30" fmla="*/ 148 w 269"/>
              <a:gd name="T31" fmla="*/ 119 h 219"/>
              <a:gd name="T32" fmla="*/ 28 w 269"/>
              <a:gd name="T33" fmla="*/ 93 h 219"/>
              <a:gd name="T34" fmla="*/ 18 w 269"/>
              <a:gd name="T35" fmla="*/ 78 h 219"/>
              <a:gd name="T36" fmla="*/ 34 w 269"/>
              <a:gd name="T37" fmla="*/ 68 h 219"/>
              <a:gd name="T38" fmla="*/ 143 w 269"/>
              <a:gd name="T39" fmla="*/ 91 h 219"/>
              <a:gd name="T40" fmla="*/ 146 w 269"/>
              <a:gd name="T41" fmla="*/ 90 h 219"/>
              <a:gd name="T42" fmla="*/ 257 w 269"/>
              <a:gd name="T43" fmla="*/ 32 h 219"/>
              <a:gd name="T44" fmla="*/ 256 w 269"/>
              <a:gd name="T45" fmla="*/ 22 h 219"/>
              <a:gd name="T46" fmla="*/ 148 w 269"/>
              <a:gd name="T47" fmla="*/ 1 h 219"/>
              <a:gd name="T48" fmla="*/ 119 w 269"/>
              <a:gd name="T49" fmla="*/ 5 h 219"/>
              <a:gd name="T50" fmla="*/ 20 w 269"/>
              <a:gd name="T51" fmla="*/ 54 h 219"/>
              <a:gd name="T52" fmla="*/ 16 w 269"/>
              <a:gd name="T53" fmla="*/ 56 h 219"/>
              <a:gd name="T54" fmla="*/ 3 w 269"/>
              <a:gd name="T55" fmla="*/ 75 h 219"/>
              <a:gd name="T56" fmla="*/ 12 w 269"/>
              <a:gd name="T57" fmla="*/ 102 h 219"/>
              <a:gd name="T58" fmla="*/ 3 w 269"/>
              <a:gd name="T59" fmla="*/ 117 h 219"/>
              <a:gd name="T60" fmla="*/ 12 w 269"/>
              <a:gd name="T61" fmla="*/ 144 h 219"/>
              <a:gd name="T62" fmla="*/ 3 w 269"/>
              <a:gd name="T63" fmla="*/ 159 h 219"/>
              <a:gd name="T64" fmla="*/ 25 w 269"/>
              <a:gd name="T65" fmla="*/ 193 h 219"/>
              <a:gd name="T66" fmla="*/ 149 w 269"/>
              <a:gd name="T67" fmla="*/ 219 h 219"/>
              <a:gd name="T68" fmla="*/ 153 w 269"/>
              <a:gd name="T69" fmla="*/ 218 h 219"/>
              <a:gd name="T70" fmla="*/ 264 w 269"/>
              <a:gd name="T71" fmla="*/ 160 h 219"/>
              <a:gd name="T72" fmla="*/ 267 w 269"/>
              <a:gd name="T73" fmla="*/ 150 h 219"/>
              <a:gd name="T74" fmla="*/ 257 w 269"/>
              <a:gd name="T75" fmla="*/ 146 h 219"/>
              <a:gd name="T76" fmla="*/ 148 w 269"/>
              <a:gd name="T77" fmla="*/ 204 h 219"/>
              <a:gd name="T78" fmla="*/ 28 w 269"/>
              <a:gd name="T79" fmla="*/ 178 h 219"/>
              <a:gd name="T80" fmla="*/ 18 w 269"/>
              <a:gd name="T81" fmla="*/ 162 h 219"/>
              <a:gd name="T82" fmla="*/ 34 w 269"/>
              <a:gd name="T83" fmla="*/ 152 h 219"/>
              <a:gd name="T84" fmla="*/ 142 w 269"/>
              <a:gd name="T85" fmla="*/ 26 h 219"/>
              <a:gd name="T86" fmla="*/ 193 w 269"/>
              <a:gd name="T87" fmla="*/ 37 h 219"/>
              <a:gd name="T88" fmla="*/ 170 w 269"/>
              <a:gd name="T89" fmla="*/ 48 h 219"/>
              <a:gd name="T90" fmla="*/ 119 w 269"/>
              <a:gd name="T91" fmla="*/ 37 h 219"/>
              <a:gd name="T92" fmla="*/ 142 w 269"/>
              <a:gd name="T93" fmla="*/ 26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69" h="219">
                <a:moveTo>
                  <a:pt x="34" y="152"/>
                </a:moveTo>
                <a:cubicBezTo>
                  <a:pt x="34" y="152"/>
                  <a:pt x="148" y="177"/>
                  <a:pt x="148" y="177"/>
                </a:cubicBezTo>
                <a:cubicBezTo>
                  <a:pt x="150" y="177"/>
                  <a:pt x="152" y="177"/>
                  <a:pt x="153" y="176"/>
                </a:cubicBezTo>
                <a:cubicBezTo>
                  <a:pt x="264" y="118"/>
                  <a:pt x="264" y="118"/>
                  <a:pt x="264" y="118"/>
                </a:cubicBezTo>
                <a:cubicBezTo>
                  <a:pt x="267" y="116"/>
                  <a:pt x="269" y="111"/>
                  <a:pt x="267" y="107"/>
                </a:cubicBezTo>
                <a:cubicBezTo>
                  <a:pt x="265" y="104"/>
                  <a:pt x="260" y="102"/>
                  <a:pt x="257" y="104"/>
                </a:cubicBezTo>
                <a:cubicBezTo>
                  <a:pt x="148" y="161"/>
                  <a:pt x="148" y="161"/>
                  <a:pt x="148" y="161"/>
                </a:cubicBezTo>
                <a:cubicBezTo>
                  <a:pt x="28" y="136"/>
                  <a:pt x="28" y="136"/>
                  <a:pt x="28" y="136"/>
                </a:cubicBezTo>
                <a:cubicBezTo>
                  <a:pt x="21" y="134"/>
                  <a:pt x="17" y="127"/>
                  <a:pt x="18" y="120"/>
                </a:cubicBezTo>
                <a:cubicBezTo>
                  <a:pt x="20" y="113"/>
                  <a:pt x="27" y="108"/>
                  <a:pt x="34" y="110"/>
                </a:cubicBezTo>
                <a:cubicBezTo>
                  <a:pt x="34" y="110"/>
                  <a:pt x="149" y="135"/>
                  <a:pt x="150" y="135"/>
                </a:cubicBezTo>
                <a:cubicBezTo>
                  <a:pt x="151" y="135"/>
                  <a:pt x="152" y="134"/>
                  <a:pt x="153" y="134"/>
                </a:cubicBezTo>
                <a:cubicBezTo>
                  <a:pt x="264" y="76"/>
                  <a:pt x="264" y="76"/>
                  <a:pt x="264" y="76"/>
                </a:cubicBezTo>
                <a:cubicBezTo>
                  <a:pt x="267" y="74"/>
                  <a:pt x="269" y="69"/>
                  <a:pt x="267" y="65"/>
                </a:cubicBezTo>
                <a:cubicBezTo>
                  <a:pt x="265" y="61"/>
                  <a:pt x="260" y="60"/>
                  <a:pt x="257" y="62"/>
                </a:cubicBezTo>
                <a:cubicBezTo>
                  <a:pt x="148" y="119"/>
                  <a:pt x="148" y="119"/>
                  <a:pt x="148" y="119"/>
                </a:cubicBezTo>
                <a:cubicBezTo>
                  <a:pt x="28" y="93"/>
                  <a:pt x="28" y="93"/>
                  <a:pt x="28" y="93"/>
                </a:cubicBezTo>
                <a:cubicBezTo>
                  <a:pt x="21" y="92"/>
                  <a:pt x="17" y="85"/>
                  <a:pt x="18" y="78"/>
                </a:cubicBezTo>
                <a:cubicBezTo>
                  <a:pt x="20" y="71"/>
                  <a:pt x="27" y="66"/>
                  <a:pt x="34" y="68"/>
                </a:cubicBezTo>
                <a:cubicBezTo>
                  <a:pt x="34" y="68"/>
                  <a:pt x="142" y="91"/>
                  <a:pt x="143" y="91"/>
                </a:cubicBezTo>
                <a:cubicBezTo>
                  <a:pt x="144" y="91"/>
                  <a:pt x="145" y="90"/>
                  <a:pt x="146" y="90"/>
                </a:cubicBezTo>
                <a:cubicBezTo>
                  <a:pt x="146" y="90"/>
                  <a:pt x="257" y="32"/>
                  <a:pt x="257" y="32"/>
                </a:cubicBezTo>
                <a:cubicBezTo>
                  <a:pt x="265" y="28"/>
                  <a:pt x="264" y="24"/>
                  <a:pt x="256" y="22"/>
                </a:cubicBezTo>
                <a:cubicBezTo>
                  <a:pt x="148" y="1"/>
                  <a:pt x="148" y="1"/>
                  <a:pt x="148" y="1"/>
                </a:cubicBezTo>
                <a:cubicBezTo>
                  <a:pt x="140" y="0"/>
                  <a:pt x="127" y="1"/>
                  <a:pt x="119" y="5"/>
                </a:cubicBezTo>
                <a:cubicBezTo>
                  <a:pt x="20" y="54"/>
                  <a:pt x="20" y="54"/>
                  <a:pt x="20" y="54"/>
                </a:cubicBezTo>
                <a:cubicBezTo>
                  <a:pt x="18" y="55"/>
                  <a:pt x="17" y="56"/>
                  <a:pt x="16" y="56"/>
                </a:cubicBezTo>
                <a:cubicBezTo>
                  <a:pt x="10" y="60"/>
                  <a:pt x="5" y="67"/>
                  <a:pt x="3" y="75"/>
                </a:cubicBezTo>
                <a:cubicBezTo>
                  <a:pt x="1" y="85"/>
                  <a:pt x="5" y="95"/>
                  <a:pt x="12" y="102"/>
                </a:cubicBezTo>
                <a:cubicBezTo>
                  <a:pt x="8" y="106"/>
                  <a:pt x="5" y="111"/>
                  <a:pt x="3" y="117"/>
                </a:cubicBezTo>
                <a:cubicBezTo>
                  <a:pt x="1" y="127"/>
                  <a:pt x="5" y="137"/>
                  <a:pt x="12" y="144"/>
                </a:cubicBezTo>
                <a:cubicBezTo>
                  <a:pt x="8" y="148"/>
                  <a:pt x="5" y="153"/>
                  <a:pt x="3" y="159"/>
                </a:cubicBezTo>
                <a:cubicBezTo>
                  <a:pt x="0" y="174"/>
                  <a:pt x="10" y="190"/>
                  <a:pt x="25" y="193"/>
                </a:cubicBezTo>
                <a:cubicBezTo>
                  <a:pt x="25" y="193"/>
                  <a:pt x="148" y="219"/>
                  <a:pt x="149" y="219"/>
                </a:cubicBezTo>
                <a:cubicBezTo>
                  <a:pt x="150" y="219"/>
                  <a:pt x="152" y="219"/>
                  <a:pt x="153" y="218"/>
                </a:cubicBezTo>
                <a:cubicBezTo>
                  <a:pt x="264" y="160"/>
                  <a:pt x="264" y="160"/>
                  <a:pt x="264" y="160"/>
                </a:cubicBezTo>
                <a:cubicBezTo>
                  <a:pt x="267" y="158"/>
                  <a:pt x="269" y="153"/>
                  <a:pt x="267" y="150"/>
                </a:cubicBezTo>
                <a:cubicBezTo>
                  <a:pt x="265" y="146"/>
                  <a:pt x="260" y="145"/>
                  <a:pt x="257" y="146"/>
                </a:cubicBezTo>
                <a:cubicBezTo>
                  <a:pt x="148" y="204"/>
                  <a:pt x="148" y="204"/>
                  <a:pt x="148" y="204"/>
                </a:cubicBezTo>
                <a:cubicBezTo>
                  <a:pt x="28" y="178"/>
                  <a:pt x="28" y="178"/>
                  <a:pt x="28" y="178"/>
                </a:cubicBezTo>
                <a:cubicBezTo>
                  <a:pt x="21" y="176"/>
                  <a:pt x="17" y="169"/>
                  <a:pt x="18" y="162"/>
                </a:cubicBezTo>
                <a:cubicBezTo>
                  <a:pt x="20" y="155"/>
                  <a:pt x="27" y="151"/>
                  <a:pt x="34" y="152"/>
                </a:cubicBezTo>
                <a:close/>
                <a:moveTo>
                  <a:pt x="142" y="26"/>
                </a:moveTo>
                <a:cubicBezTo>
                  <a:pt x="193" y="37"/>
                  <a:pt x="193" y="37"/>
                  <a:pt x="193" y="37"/>
                </a:cubicBezTo>
                <a:cubicBezTo>
                  <a:pt x="170" y="48"/>
                  <a:pt x="170" y="48"/>
                  <a:pt x="170" y="48"/>
                </a:cubicBezTo>
                <a:cubicBezTo>
                  <a:pt x="119" y="37"/>
                  <a:pt x="119" y="37"/>
                  <a:pt x="119" y="37"/>
                </a:cubicBezTo>
                <a:lnTo>
                  <a:pt x="142" y="26"/>
                </a:lnTo>
                <a:close/>
              </a:path>
            </a:pathLst>
          </a:custGeom>
          <a:solidFill>
            <a:srgbClr val="6F977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636520" y="4050665"/>
            <a:ext cx="75863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针对一年级语文教学内容的科学衔接方法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3426" y="3463620"/>
            <a:ext cx="353331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三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/>
          <p:cNvCxnSpPr/>
          <p:nvPr/>
        </p:nvCxnSpPr>
        <p:spPr>
          <a:xfrm>
            <a:off x="4295428" y="2407330"/>
            <a:ext cx="0" cy="2043339"/>
          </a:xfrm>
          <a:prstGeom prst="line">
            <a:avLst/>
          </a:prstGeom>
          <a:ln>
            <a:solidFill>
              <a:srgbClr val="6F977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11"/>
          <p:cNvSpPr>
            <a:spLocks noEditPoints="1"/>
          </p:cNvSpPr>
          <p:nvPr/>
        </p:nvSpPr>
        <p:spPr>
          <a:xfrm>
            <a:off x="2137319" y="2303909"/>
            <a:ext cx="438150" cy="519430"/>
          </a:xfrm>
          <a:custGeom>
            <a:avLst/>
            <a:gdLst/>
            <a:ahLst/>
            <a:cxnLst>
              <a:cxn ang="0">
                <a:pos x="0" y="235099"/>
              </a:cxn>
              <a:cxn ang="0">
                <a:pos x="83974" y="53177"/>
              </a:cxn>
              <a:cxn ang="0">
                <a:pos x="109166" y="72769"/>
              </a:cxn>
              <a:cxn ang="0">
                <a:pos x="109166" y="72769"/>
              </a:cxn>
              <a:cxn ang="0">
                <a:pos x="109166" y="72769"/>
              </a:cxn>
              <a:cxn ang="0">
                <a:pos x="111965" y="72769"/>
              </a:cxn>
              <a:cxn ang="0">
                <a:pos x="111965" y="75567"/>
              </a:cxn>
              <a:cxn ang="0">
                <a:pos x="114764" y="75567"/>
              </a:cxn>
              <a:cxn ang="0">
                <a:pos x="114764" y="75567"/>
              </a:cxn>
              <a:cxn ang="0">
                <a:pos x="117563" y="78366"/>
              </a:cxn>
              <a:cxn ang="0">
                <a:pos x="117563" y="78366"/>
              </a:cxn>
              <a:cxn ang="0">
                <a:pos x="120363" y="78366"/>
              </a:cxn>
              <a:cxn ang="0">
                <a:pos x="120363" y="81165"/>
              </a:cxn>
              <a:cxn ang="0">
                <a:pos x="120363" y="81165"/>
              </a:cxn>
              <a:cxn ang="0">
                <a:pos x="123162" y="81165"/>
              </a:cxn>
              <a:cxn ang="0">
                <a:pos x="134358" y="89561"/>
              </a:cxn>
              <a:cxn ang="0">
                <a:pos x="137157" y="92360"/>
              </a:cxn>
              <a:cxn ang="0">
                <a:pos x="137157" y="92360"/>
              </a:cxn>
              <a:cxn ang="0">
                <a:pos x="137157" y="92360"/>
              </a:cxn>
              <a:cxn ang="0">
                <a:pos x="139956" y="95159"/>
              </a:cxn>
              <a:cxn ang="0">
                <a:pos x="139956" y="95159"/>
              </a:cxn>
              <a:cxn ang="0">
                <a:pos x="142756" y="95159"/>
              </a:cxn>
              <a:cxn ang="0">
                <a:pos x="142756" y="95159"/>
              </a:cxn>
              <a:cxn ang="0">
                <a:pos x="145555" y="97958"/>
              </a:cxn>
              <a:cxn ang="0">
                <a:pos x="145555" y="97958"/>
              </a:cxn>
              <a:cxn ang="0">
                <a:pos x="148354" y="97958"/>
              </a:cxn>
              <a:cxn ang="0">
                <a:pos x="148354" y="100757"/>
              </a:cxn>
              <a:cxn ang="0">
                <a:pos x="148354" y="100757"/>
              </a:cxn>
              <a:cxn ang="0">
                <a:pos x="137157" y="218306"/>
              </a:cxn>
              <a:cxn ang="0">
                <a:pos x="22393" y="251891"/>
              </a:cxn>
              <a:cxn ang="0">
                <a:pos x="97969" y="176324"/>
              </a:cxn>
              <a:cxn ang="0">
                <a:pos x="53183" y="145537"/>
              </a:cxn>
              <a:cxn ang="0">
                <a:pos x="8397" y="243495"/>
              </a:cxn>
              <a:cxn ang="0">
                <a:pos x="207135" y="257489"/>
              </a:cxn>
              <a:cxn ang="0">
                <a:pos x="151153" y="229501"/>
              </a:cxn>
              <a:cxn ang="0">
                <a:pos x="193140" y="117549"/>
              </a:cxn>
              <a:cxn ang="0">
                <a:pos x="97969" y="0"/>
              </a:cxn>
              <a:cxn ang="0">
                <a:pos x="193140" y="117549"/>
              </a:cxn>
            </a:cxnLst>
            <a:rect l="0" t="0" r="0" b="0"/>
            <a:pathLst>
              <a:path w="78" h="92">
                <a:moveTo>
                  <a:pt x="3" y="87"/>
                </a:moveTo>
                <a:cubicBezTo>
                  <a:pt x="2" y="86"/>
                  <a:pt x="1" y="85"/>
                  <a:pt x="0" y="84"/>
                </a:cubicBezTo>
                <a:cubicBezTo>
                  <a:pt x="0" y="71"/>
                  <a:pt x="0" y="58"/>
                  <a:pt x="1" y="44"/>
                </a:cubicBezTo>
                <a:cubicBezTo>
                  <a:pt x="12" y="40"/>
                  <a:pt x="22" y="31"/>
                  <a:pt x="30" y="19"/>
                </a:cubicBezTo>
                <a:cubicBezTo>
                  <a:pt x="38" y="25"/>
                  <a:pt x="38" y="25"/>
                  <a:pt x="38" y="25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4" y="29"/>
                  <a:pt x="44" y="29"/>
                  <a:pt x="44" y="29"/>
                </a:cubicBezTo>
                <a:cubicBezTo>
                  <a:pt x="48" y="32"/>
                  <a:pt x="48" y="32"/>
                  <a:pt x="48" y="32"/>
                </a:cubicBezTo>
                <a:cubicBezTo>
                  <a:pt x="48" y="32"/>
                  <a:pt x="48" y="32"/>
                  <a:pt x="48" y="32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50" y="33"/>
                  <a:pt x="50" y="33"/>
                  <a:pt x="50" y="33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4"/>
                  <a:pt x="51" y="34"/>
                  <a:pt x="51" y="34"/>
                </a:cubicBezTo>
                <a:cubicBezTo>
                  <a:pt x="51" y="35"/>
                  <a:pt x="51" y="35"/>
                  <a:pt x="51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53" y="35"/>
                  <a:pt x="53" y="35"/>
                  <a:pt x="53" y="35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53" y="36"/>
                  <a:pt x="53" y="36"/>
                  <a:pt x="53" y="36"/>
                </a:cubicBezTo>
                <a:cubicBezTo>
                  <a:pt x="62" y="42"/>
                  <a:pt x="62" y="42"/>
                  <a:pt x="62" y="42"/>
                </a:cubicBezTo>
                <a:cubicBezTo>
                  <a:pt x="54" y="54"/>
                  <a:pt x="49" y="66"/>
                  <a:pt x="49" y="78"/>
                </a:cubicBezTo>
                <a:cubicBezTo>
                  <a:pt x="36" y="83"/>
                  <a:pt x="24" y="87"/>
                  <a:pt x="11" y="92"/>
                </a:cubicBezTo>
                <a:cubicBezTo>
                  <a:pt x="10" y="91"/>
                  <a:pt x="9" y="91"/>
                  <a:pt x="8" y="90"/>
                </a:cubicBezTo>
                <a:cubicBezTo>
                  <a:pt x="24" y="67"/>
                  <a:pt x="24" y="67"/>
                  <a:pt x="24" y="67"/>
                </a:cubicBezTo>
                <a:cubicBezTo>
                  <a:pt x="28" y="68"/>
                  <a:pt x="32" y="67"/>
                  <a:pt x="35" y="63"/>
                </a:cubicBezTo>
                <a:cubicBezTo>
                  <a:pt x="38" y="59"/>
                  <a:pt x="37" y="53"/>
                  <a:pt x="33" y="50"/>
                </a:cubicBezTo>
                <a:cubicBezTo>
                  <a:pt x="28" y="47"/>
                  <a:pt x="22" y="48"/>
                  <a:pt x="19" y="52"/>
                </a:cubicBezTo>
                <a:cubicBezTo>
                  <a:pt x="16" y="56"/>
                  <a:pt x="17" y="61"/>
                  <a:pt x="20" y="64"/>
                </a:cubicBezTo>
                <a:cubicBezTo>
                  <a:pt x="3" y="87"/>
                  <a:pt x="3" y="87"/>
                  <a:pt x="3" y="87"/>
                </a:cubicBezTo>
                <a:close/>
                <a:moveTo>
                  <a:pt x="27" y="92"/>
                </a:moveTo>
                <a:cubicBezTo>
                  <a:pt x="74" y="92"/>
                  <a:pt x="74" y="92"/>
                  <a:pt x="74" y="92"/>
                </a:cubicBezTo>
                <a:cubicBezTo>
                  <a:pt x="74" y="82"/>
                  <a:pt x="74" y="82"/>
                  <a:pt x="74" y="82"/>
                </a:cubicBezTo>
                <a:cubicBezTo>
                  <a:pt x="54" y="82"/>
                  <a:pt x="54" y="82"/>
                  <a:pt x="54" y="82"/>
                </a:cubicBezTo>
                <a:cubicBezTo>
                  <a:pt x="27" y="92"/>
                  <a:pt x="27" y="92"/>
                  <a:pt x="27" y="92"/>
                </a:cubicBezTo>
                <a:close/>
                <a:moveTo>
                  <a:pt x="69" y="42"/>
                </a:moveTo>
                <a:cubicBezTo>
                  <a:pt x="78" y="30"/>
                  <a:pt x="78" y="30"/>
                  <a:pt x="78" y="30"/>
                </a:cubicBezTo>
                <a:cubicBezTo>
                  <a:pt x="35" y="0"/>
                  <a:pt x="35" y="0"/>
                  <a:pt x="35" y="0"/>
                </a:cubicBezTo>
                <a:cubicBezTo>
                  <a:pt x="26" y="11"/>
                  <a:pt x="26" y="11"/>
                  <a:pt x="26" y="11"/>
                </a:cubicBezTo>
                <a:lnTo>
                  <a:pt x="69" y="42"/>
                </a:lnTo>
                <a:close/>
              </a:path>
            </a:pathLst>
          </a:custGeom>
          <a:solidFill>
            <a:srgbClr val="6F977A"/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198153" y="2928422"/>
            <a:ext cx="2316480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避免机械发音</a:t>
            </a:r>
            <a:endParaRPr lang="zh-CN" altLang="en-US" sz="28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感受发音位置</a:t>
            </a:r>
            <a:endParaRPr lang="zh-CN" altLang="en-US" sz="28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7938919" y="2407330"/>
            <a:ext cx="0" cy="2043339"/>
          </a:xfrm>
          <a:prstGeom prst="line">
            <a:avLst/>
          </a:prstGeom>
          <a:ln>
            <a:solidFill>
              <a:srgbClr val="6F977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5135557" y="2928422"/>
            <a:ext cx="1960880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边学边区分</a:t>
            </a:r>
            <a:endParaRPr lang="zh-CN" altLang="en-US" sz="28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边学边总结</a:t>
            </a:r>
            <a:endParaRPr lang="zh-CN" altLang="en-US" sz="28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2" name="Freeform 10"/>
          <p:cNvSpPr>
            <a:spLocks noEditPoints="1"/>
          </p:cNvSpPr>
          <p:nvPr/>
        </p:nvSpPr>
        <p:spPr>
          <a:xfrm>
            <a:off x="5859330" y="2357921"/>
            <a:ext cx="561975" cy="512445"/>
          </a:xfrm>
          <a:custGeom>
            <a:avLst/>
            <a:gdLst/>
            <a:ahLst/>
            <a:cxnLst>
              <a:cxn ang="0">
                <a:pos x="193413" y="0"/>
              </a:cxn>
              <a:cxn ang="0">
                <a:pos x="204093" y="11866"/>
              </a:cxn>
              <a:cxn ang="0">
                <a:pos x="185107" y="65262"/>
              </a:cxn>
              <a:cxn ang="0">
                <a:pos x="43904" y="20172"/>
              </a:cxn>
              <a:cxn ang="0">
                <a:pos x="53396" y="28478"/>
              </a:cxn>
              <a:cxn ang="0">
                <a:pos x="70009" y="42717"/>
              </a:cxn>
              <a:cxn ang="0">
                <a:pos x="43904" y="53396"/>
              </a:cxn>
              <a:cxn ang="0">
                <a:pos x="53396" y="61702"/>
              </a:cxn>
              <a:cxn ang="0">
                <a:pos x="70009" y="75941"/>
              </a:cxn>
              <a:cxn ang="0">
                <a:pos x="43904" y="87807"/>
              </a:cxn>
              <a:cxn ang="0">
                <a:pos x="53396" y="92554"/>
              </a:cxn>
              <a:cxn ang="0">
                <a:pos x="70009" y="106793"/>
              </a:cxn>
              <a:cxn ang="0">
                <a:pos x="43904" y="118658"/>
              </a:cxn>
              <a:cxn ang="0">
                <a:pos x="53396" y="123405"/>
              </a:cxn>
              <a:cxn ang="0">
                <a:pos x="70009" y="137644"/>
              </a:cxn>
              <a:cxn ang="0">
                <a:pos x="43904" y="151883"/>
              </a:cxn>
              <a:cxn ang="0">
                <a:pos x="53396" y="160189"/>
              </a:cxn>
              <a:cxn ang="0">
                <a:pos x="70009" y="174428"/>
              </a:cxn>
              <a:cxn ang="0">
                <a:pos x="43904" y="185107"/>
              </a:cxn>
              <a:cxn ang="0">
                <a:pos x="43904" y="207652"/>
              </a:cxn>
              <a:cxn ang="0">
                <a:pos x="185107" y="162562"/>
              </a:cxn>
              <a:cxn ang="0">
                <a:pos x="204093" y="215958"/>
              </a:cxn>
              <a:cxn ang="0">
                <a:pos x="193413" y="227824"/>
              </a:cxn>
              <a:cxn ang="0">
                <a:pos x="24918" y="227824"/>
              </a:cxn>
              <a:cxn ang="0">
                <a:pos x="24918" y="201719"/>
              </a:cxn>
              <a:cxn ang="0">
                <a:pos x="0" y="182734"/>
              </a:cxn>
              <a:cxn ang="0">
                <a:pos x="24918" y="166122"/>
              </a:cxn>
              <a:cxn ang="0">
                <a:pos x="0" y="149510"/>
              </a:cxn>
              <a:cxn ang="0">
                <a:pos x="24918" y="135271"/>
              </a:cxn>
              <a:cxn ang="0">
                <a:pos x="0" y="115099"/>
              </a:cxn>
              <a:cxn ang="0">
                <a:pos x="24918" y="104419"/>
              </a:cxn>
              <a:cxn ang="0">
                <a:pos x="0" y="84247"/>
              </a:cxn>
              <a:cxn ang="0">
                <a:pos x="24918" y="70008"/>
              </a:cxn>
              <a:cxn ang="0">
                <a:pos x="0" y="53396"/>
              </a:cxn>
              <a:cxn ang="0">
                <a:pos x="24918" y="11866"/>
              </a:cxn>
              <a:cxn ang="0">
                <a:pos x="35598" y="0"/>
              </a:cxn>
              <a:cxn ang="0">
                <a:pos x="86621" y="109166"/>
              </a:cxn>
              <a:cxn ang="0">
                <a:pos x="113912" y="121031"/>
              </a:cxn>
              <a:cxn ang="0">
                <a:pos x="86621" y="109166"/>
              </a:cxn>
              <a:cxn ang="0">
                <a:pos x="86621" y="84247"/>
              </a:cxn>
              <a:cxn ang="0">
                <a:pos x="136457" y="96113"/>
              </a:cxn>
              <a:cxn ang="0">
                <a:pos x="86621" y="84247"/>
              </a:cxn>
              <a:cxn ang="0">
                <a:pos x="86621" y="61702"/>
              </a:cxn>
              <a:cxn ang="0">
                <a:pos x="159002" y="73568"/>
              </a:cxn>
              <a:cxn ang="0">
                <a:pos x="86621" y="61702"/>
              </a:cxn>
              <a:cxn ang="0">
                <a:pos x="86621" y="39157"/>
              </a:cxn>
              <a:cxn ang="0">
                <a:pos x="159002" y="48650"/>
              </a:cxn>
              <a:cxn ang="0">
                <a:pos x="86621" y="39157"/>
              </a:cxn>
              <a:cxn ang="0">
                <a:pos x="113912" y="180361"/>
              </a:cxn>
              <a:cxn ang="0">
                <a:pos x="144763" y="180361"/>
              </a:cxn>
              <a:cxn ang="0">
                <a:pos x="117472" y="149510"/>
              </a:cxn>
              <a:cxn ang="0">
                <a:pos x="113912" y="180361"/>
              </a:cxn>
              <a:cxn ang="0">
                <a:pos x="220705" y="51023"/>
              </a:cxn>
              <a:cxn ang="0">
                <a:pos x="159002" y="166122"/>
              </a:cxn>
              <a:cxn ang="0">
                <a:pos x="220705" y="51023"/>
              </a:cxn>
            </a:cxnLst>
            <a:rect l="0" t="0" r="0" b="0"/>
            <a:pathLst>
              <a:path w="210" h="192">
                <a:moveTo>
                  <a:pt x="30" y="0"/>
                </a:moveTo>
                <a:lnTo>
                  <a:pt x="163" y="0"/>
                </a:lnTo>
                <a:lnTo>
                  <a:pt x="172" y="0"/>
                </a:lnTo>
                <a:lnTo>
                  <a:pt x="172" y="10"/>
                </a:lnTo>
                <a:lnTo>
                  <a:pt x="172" y="41"/>
                </a:lnTo>
                <a:lnTo>
                  <a:pt x="156" y="55"/>
                </a:lnTo>
                <a:lnTo>
                  <a:pt x="156" y="17"/>
                </a:lnTo>
                <a:lnTo>
                  <a:pt x="37" y="17"/>
                </a:lnTo>
                <a:lnTo>
                  <a:pt x="37" y="29"/>
                </a:lnTo>
                <a:lnTo>
                  <a:pt x="45" y="24"/>
                </a:lnTo>
                <a:lnTo>
                  <a:pt x="54" y="22"/>
                </a:lnTo>
                <a:lnTo>
                  <a:pt x="59" y="36"/>
                </a:lnTo>
                <a:lnTo>
                  <a:pt x="52" y="41"/>
                </a:lnTo>
                <a:lnTo>
                  <a:pt x="37" y="45"/>
                </a:lnTo>
                <a:lnTo>
                  <a:pt x="37" y="55"/>
                </a:lnTo>
                <a:lnTo>
                  <a:pt x="45" y="52"/>
                </a:lnTo>
                <a:lnTo>
                  <a:pt x="54" y="48"/>
                </a:lnTo>
                <a:lnTo>
                  <a:pt x="59" y="64"/>
                </a:lnTo>
                <a:lnTo>
                  <a:pt x="52" y="67"/>
                </a:lnTo>
                <a:lnTo>
                  <a:pt x="37" y="74"/>
                </a:lnTo>
                <a:lnTo>
                  <a:pt x="37" y="83"/>
                </a:lnTo>
                <a:lnTo>
                  <a:pt x="45" y="78"/>
                </a:lnTo>
                <a:lnTo>
                  <a:pt x="54" y="76"/>
                </a:lnTo>
                <a:lnTo>
                  <a:pt x="59" y="90"/>
                </a:lnTo>
                <a:lnTo>
                  <a:pt x="52" y="95"/>
                </a:lnTo>
                <a:lnTo>
                  <a:pt x="37" y="100"/>
                </a:lnTo>
                <a:lnTo>
                  <a:pt x="37" y="109"/>
                </a:lnTo>
                <a:lnTo>
                  <a:pt x="45" y="104"/>
                </a:lnTo>
                <a:lnTo>
                  <a:pt x="54" y="102"/>
                </a:lnTo>
                <a:lnTo>
                  <a:pt x="59" y="116"/>
                </a:lnTo>
                <a:lnTo>
                  <a:pt x="52" y="121"/>
                </a:lnTo>
                <a:lnTo>
                  <a:pt x="37" y="128"/>
                </a:lnTo>
                <a:lnTo>
                  <a:pt x="37" y="137"/>
                </a:lnTo>
                <a:lnTo>
                  <a:pt x="45" y="135"/>
                </a:lnTo>
                <a:lnTo>
                  <a:pt x="54" y="130"/>
                </a:lnTo>
                <a:lnTo>
                  <a:pt x="59" y="147"/>
                </a:lnTo>
                <a:lnTo>
                  <a:pt x="52" y="149"/>
                </a:lnTo>
                <a:lnTo>
                  <a:pt x="37" y="156"/>
                </a:lnTo>
                <a:lnTo>
                  <a:pt x="37" y="170"/>
                </a:lnTo>
                <a:lnTo>
                  <a:pt x="37" y="175"/>
                </a:lnTo>
                <a:lnTo>
                  <a:pt x="156" y="175"/>
                </a:lnTo>
                <a:lnTo>
                  <a:pt x="156" y="137"/>
                </a:lnTo>
                <a:lnTo>
                  <a:pt x="172" y="123"/>
                </a:lnTo>
                <a:lnTo>
                  <a:pt x="172" y="182"/>
                </a:lnTo>
                <a:lnTo>
                  <a:pt x="172" y="192"/>
                </a:lnTo>
                <a:lnTo>
                  <a:pt x="163" y="192"/>
                </a:lnTo>
                <a:lnTo>
                  <a:pt x="30" y="192"/>
                </a:lnTo>
                <a:lnTo>
                  <a:pt x="21" y="192"/>
                </a:lnTo>
                <a:lnTo>
                  <a:pt x="21" y="182"/>
                </a:lnTo>
                <a:lnTo>
                  <a:pt x="21" y="170"/>
                </a:lnTo>
                <a:lnTo>
                  <a:pt x="4" y="170"/>
                </a:lnTo>
                <a:lnTo>
                  <a:pt x="0" y="154"/>
                </a:lnTo>
                <a:lnTo>
                  <a:pt x="21" y="144"/>
                </a:lnTo>
                <a:lnTo>
                  <a:pt x="21" y="140"/>
                </a:lnTo>
                <a:lnTo>
                  <a:pt x="4" y="140"/>
                </a:lnTo>
                <a:lnTo>
                  <a:pt x="0" y="126"/>
                </a:lnTo>
                <a:lnTo>
                  <a:pt x="21" y="116"/>
                </a:lnTo>
                <a:lnTo>
                  <a:pt x="21" y="114"/>
                </a:lnTo>
                <a:lnTo>
                  <a:pt x="4" y="114"/>
                </a:lnTo>
                <a:lnTo>
                  <a:pt x="0" y="97"/>
                </a:lnTo>
                <a:lnTo>
                  <a:pt x="21" y="90"/>
                </a:lnTo>
                <a:lnTo>
                  <a:pt x="21" y="88"/>
                </a:lnTo>
                <a:lnTo>
                  <a:pt x="4" y="88"/>
                </a:lnTo>
                <a:lnTo>
                  <a:pt x="0" y="71"/>
                </a:lnTo>
                <a:lnTo>
                  <a:pt x="21" y="62"/>
                </a:lnTo>
                <a:lnTo>
                  <a:pt x="21" y="59"/>
                </a:lnTo>
                <a:lnTo>
                  <a:pt x="4" y="59"/>
                </a:lnTo>
                <a:lnTo>
                  <a:pt x="0" y="45"/>
                </a:lnTo>
                <a:lnTo>
                  <a:pt x="21" y="36"/>
                </a:lnTo>
                <a:lnTo>
                  <a:pt x="21" y="10"/>
                </a:lnTo>
                <a:lnTo>
                  <a:pt x="21" y="0"/>
                </a:lnTo>
                <a:lnTo>
                  <a:pt x="30" y="0"/>
                </a:lnTo>
                <a:lnTo>
                  <a:pt x="30" y="0"/>
                </a:lnTo>
                <a:close/>
                <a:moveTo>
                  <a:pt x="73" y="92"/>
                </a:moveTo>
                <a:lnTo>
                  <a:pt x="73" y="102"/>
                </a:lnTo>
                <a:lnTo>
                  <a:pt x="96" y="102"/>
                </a:lnTo>
                <a:lnTo>
                  <a:pt x="96" y="92"/>
                </a:lnTo>
                <a:lnTo>
                  <a:pt x="73" y="92"/>
                </a:lnTo>
                <a:lnTo>
                  <a:pt x="73" y="92"/>
                </a:lnTo>
                <a:close/>
                <a:moveTo>
                  <a:pt x="73" y="71"/>
                </a:moveTo>
                <a:lnTo>
                  <a:pt x="73" y="81"/>
                </a:lnTo>
                <a:lnTo>
                  <a:pt x="115" y="81"/>
                </a:lnTo>
                <a:lnTo>
                  <a:pt x="115" y="71"/>
                </a:lnTo>
                <a:lnTo>
                  <a:pt x="73" y="71"/>
                </a:lnTo>
                <a:lnTo>
                  <a:pt x="73" y="71"/>
                </a:lnTo>
                <a:close/>
                <a:moveTo>
                  <a:pt x="73" y="52"/>
                </a:moveTo>
                <a:lnTo>
                  <a:pt x="73" y="62"/>
                </a:lnTo>
                <a:lnTo>
                  <a:pt x="134" y="62"/>
                </a:lnTo>
                <a:lnTo>
                  <a:pt x="134" y="52"/>
                </a:lnTo>
                <a:lnTo>
                  <a:pt x="73" y="52"/>
                </a:lnTo>
                <a:lnTo>
                  <a:pt x="73" y="52"/>
                </a:lnTo>
                <a:close/>
                <a:moveTo>
                  <a:pt x="73" y="33"/>
                </a:moveTo>
                <a:lnTo>
                  <a:pt x="73" y="41"/>
                </a:lnTo>
                <a:lnTo>
                  <a:pt x="134" y="41"/>
                </a:lnTo>
                <a:lnTo>
                  <a:pt x="134" y="33"/>
                </a:lnTo>
                <a:lnTo>
                  <a:pt x="73" y="33"/>
                </a:lnTo>
                <a:lnTo>
                  <a:pt x="73" y="33"/>
                </a:lnTo>
                <a:close/>
                <a:moveTo>
                  <a:pt x="96" y="152"/>
                </a:moveTo>
                <a:lnTo>
                  <a:pt x="111" y="152"/>
                </a:lnTo>
                <a:lnTo>
                  <a:pt x="122" y="152"/>
                </a:lnTo>
                <a:lnTo>
                  <a:pt x="111" y="137"/>
                </a:lnTo>
                <a:lnTo>
                  <a:pt x="99" y="126"/>
                </a:lnTo>
                <a:lnTo>
                  <a:pt x="99" y="140"/>
                </a:lnTo>
                <a:lnTo>
                  <a:pt x="96" y="152"/>
                </a:lnTo>
                <a:lnTo>
                  <a:pt x="96" y="152"/>
                </a:lnTo>
                <a:close/>
                <a:moveTo>
                  <a:pt x="186" y="43"/>
                </a:moveTo>
                <a:lnTo>
                  <a:pt x="111" y="116"/>
                </a:lnTo>
                <a:lnTo>
                  <a:pt x="134" y="140"/>
                </a:lnTo>
                <a:lnTo>
                  <a:pt x="210" y="67"/>
                </a:lnTo>
                <a:lnTo>
                  <a:pt x="186" y="43"/>
                </a:lnTo>
                <a:close/>
              </a:path>
            </a:pathLst>
          </a:custGeom>
          <a:solidFill>
            <a:srgbClr val="6F977A"/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673817" y="2928422"/>
            <a:ext cx="2316480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拼音要素融入</a:t>
            </a:r>
            <a:endParaRPr lang="zh-CN" altLang="en-US" sz="28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8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语文环境学习</a:t>
            </a:r>
            <a:endParaRPr lang="zh-CN" altLang="en-US" sz="28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5" name="Freeform 73"/>
          <p:cNvSpPr>
            <a:spLocks noEditPoints="1"/>
          </p:cNvSpPr>
          <p:nvPr/>
        </p:nvSpPr>
        <p:spPr>
          <a:xfrm>
            <a:off x="9610315" y="2413166"/>
            <a:ext cx="527050" cy="457200"/>
          </a:xfrm>
          <a:custGeom>
            <a:avLst/>
            <a:gdLst/>
            <a:ahLst/>
            <a:cxnLst>
              <a:cxn ang="0">
                <a:pos x="11209" y="53440"/>
              </a:cxn>
              <a:cxn ang="0">
                <a:pos x="128909" y="53440"/>
              </a:cxn>
              <a:cxn ang="0">
                <a:pos x="140118" y="47815"/>
              </a:cxn>
              <a:cxn ang="0">
                <a:pos x="204572" y="0"/>
              </a:cxn>
              <a:cxn ang="0">
                <a:pos x="204572" y="92817"/>
              </a:cxn>
              <a:cxn ang="0">
                <a:pos x="204572" y="185634"/>
              </a:cxn>
              <a:cxn ang="0">
                <a:pos x="140118" y="140632"/>
              </a:cxn>
              <a:cxn ang="0">
                <a:pos x="128909" y="132194"/>
              </a:cxn>
              <a:cxn ang="0">
                <a:pos x="95280" y="132194"/>
              </a:cxn>
              <a:cxn ang="0">
                <a:pos x="112094" y="196885"/>
              </a:cxn>
              <a:cxn ang="0">
                <a:pos x="126106" y="196885"/>
              </a:cxn>
              <a:cxn ang="0">
                <a:pos x="126106" y="227824"/>
              </a:cxn>
              <a:cxn ang="0">
                <a:pos x="120502" y="227824"/>
              </a:cxn>
              <a:cxn ang="0">
                <a:pos x="58850" y="227824"/>
              </a:cxn>
              <a:cxn ang="0">
                <a:pos x="30826" y="132194"/>
              </a:cxn>
              <a:cxn ang="0">
                <a:pos x="11209" y="132194"/>
              </a:cxn>
              <a:cxn ang="0">
                <a:pos x="11209" y="53440"/>
              </a:cxn>
              <a:cxn ang="0">
                <a:pos x="243805" y="64691"/>
              </a:cxn>
              <a:cxn ang="0">
                <a:pos x="263422" y="92817"/>
              </a:cxn>
              <a:cxn ang="0">
                <a:pos x="243805" y="123756"/>
              </a:cxn>
              <a:cxn ang="0">
                <a:pos x="243805" y="185634"/>
              </a:cxn>
              <a:cxn ang="0">
                <a:pos x="218584" y="185634"/>
              </a:cxn>
              <a:cxn ang="0">
                <a:pos x="218584" y="2813"/>
              </a:cxn>
              <a:cxn ang="0">
                <a:pos x="243805" y="2813"/>
              </a:cxn>
              <a:cxn ang="0">
                <a:pos x="243805" y="64691"/>
              </a:cxn>
              <a:cxn ang="0">
                <a:pos x="128909" y="137819"/>
              </a:cxn>
              <a:cxn ang="0">
                <a:pos x="103687" y="137819"/>
              </a:cxn>
              <a:cxn ang="0">
                <a:pos x="112094" y="171571"/>
              </a:cxn>
              <a:cxn ang="0">
                <a:pos x="120502" y="171571"/>
              </a:cxn>
              <a:cxn ang="0">
                <a:pos x="120502" y="160321"/>
              </a:cxn>
              <a:cxn ang="0">
                <a:pos x="128909" y="137819"/>
              </a:cxn>
            </a:cxnLst>
            <a:rect l="0" t="0" r="0" b="0"/>
            <a:pathLst>
              <a:path w="94" h="81">
                <a:moveTo>
                  <a:pt x="4" y="19"/>
                </a:moveTo>
                <a:cubicBezTo>
                  <a:pt x="46" y="19"/>
                  <a:pt x="46" y="19"/>
                  <a:pt x="46" y="19"/>
                </a:cubicBezTo>
                <a:cubicBezTo>
                  <a:pt x="50" y="17"/>
                  <a:pt x="50" y="17"/>
                  <a:pt x="50" y="17"/>
                </a:cubicBezTo>
                <a:cubicBezTo>
                  <a:pt x="73" y="0"/>
                  <a:pt x="73" y="0"/>
                  <a:pt x="73" y="0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66"/>
                  <a:pt x="73" y="66"/>
                  <a:pt x="73" y="66"/>
                </a:cubicBezTo>
                <a:cubicBezTo>
                  <a:pt x="50" y="50"/>
                  <a:pt x="50" y="50"/>
                  <a:pt x="50" y="50"/>
                </a:cubicBezTo>
                <a:cubicBezTo>
                  <a:pt x="46" y="47"/>
                  <a:pt x="46" y="47"/>
                  <a:pt x="46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40" y="70"/>
                  <a:pt x="40" y="70"/>
                  <a:pt x="40" y="70"/>
                </a:cubicBezTo>
                <a:cubicBezTo>
                  <a:pt x="45" y="70"/>
                  <a:pt x="45" y="70"/>
                  <a:pt x="45" y="70"/>
                </a:cubicBezTo>
                <a:cubicBezTo>
                  <a:pt x="45" y="81"/>
                  <a:pt x="45" y="81"/>
                  <a:pt x="45" y="81"/>
                </a:cubicBezTo>
                <a:cubicBezTo>
                  <a:pt x="43" y="81"/>
                  <a:pt x="43" y="81"/>
                  <a:pt x="43" y="81"/>
                </a:cubicBezTo>
                <a:cubicBezTo>
                  <a:pt x="21" y="81"/>
                  <a:pt x="21" y="81"/>
                  <a:pt x="21" y="81"/>
                </a:cubicBezTo>
                <a:cubicBezTo>
                  <a:pt x="11" y="47"/>
                  <a:pt x="11" y="47"/>
                  <a:pt x="11" y="47"/>
                </a:cubicBezTo>
                <a:cubicBezTo>
                  <a:pt x="4" y="47"/>
                  <a:pt x="4" y="47"/>
                  <a:pt x="4" y="47"/>
                </a:cubicBezTo>
                <a:cubicBezTo>
                  <a:pt x="0" y="38"/>
                  <a:pt x="0" y="29"/>
                  <a:pt x="4" y="19"/>
                </a:cubicBezTo>
                <a:close/>
                <a:moveTo>
                  <a:pt x="87" y="23"/>
                </a:moveTo>
                <a:cubicBezTo>
                  <a:pt x="91" y="25"/>
                  <a:pt x="94" y="29"/>
                  <a:pt x="94" y="33"/>
                </a:cubicBezTo>
                <a:cubicBezTo>
                  <a:pt x="94" y="38"/>
                  <a:pt x="91" y="42"/>
                  <a:pt x="87" y="44"/>
                </a:cubicBezTo>
                <a:cubicBezTo>
                  <a:pt x="87" y="66"/>
                  <a:pt x="87" y="66"/>
                  <a:pt x="87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78" y="1"/>
                  <a:pt x="78" y="1"/>
                  <a:pt x="78" y="1"/>
                </a:cubicBezTo>
                <a:cubicBezTo>
                  <a:pt x="87" y="1"/>
                  <a:pt x="87" y="1"/>
                  <a:pt x="87" y="1"/>
                </a:cubicBezTo>
                <a:cubicBezTo>
                  <a:pt x="87" y="23"/>
                  <a:pt x="87" y="23"/>
                  <a:pt x="87" y="23"/>
                </a:cubicBezTo>
                <a:close/>
                <a:moveTo>
                  <a:pt x="46" y="49"/>
                </a:moveTo>
                <a:cubicBezTo>
                  <a:pt x="37" y="49"/>
                  <a:pt x="37" y="49"/>
                  <a:pt x="37" y="49"/>
                </a:cubicBezTo>
                <a:cubicBezTo>
                  <a:pt x="40" y="61"/>
                  <a:pt x="40" y="61"/>
                  <a:pt x="40" y="61"/>
                </a:cubicBezTo>
                <a:cubicBezTo>
                  <a:pt x="43" y="61"/>
                  <a:pt x="43" y="61"/>
                  <a:pt x="43" y="61"/>
                </a:cubicBezTo>
                <a:cubicBezTo>
                  <a:pt x="43" y="57"/>
                  <a:pt x="43" y="57"/>
                  <a:pt x="43" y="57"/>
                </a:cubicBezTo>
                <a:lnTo>
                  <a:pt x="46" y="49"/>
                </a:lnTo>
                <a:close/>
              </a:path>
            </a:pathLst>
          </a:custGeom>
          <a:solidFill>
            <a:srgbClr val="6F977A"/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617448" y="1382183"/>
            <a:ext cx="298005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accent2"/>
                </a:solidFill>
                <a:latin typeface="华文楷体" panose="02010600040101010101" charset="-122"/>
                <a:ea typeface="华文楷体" panose="02010600040101010101" charset="-122"/>
              </a:rPr>
              <a:t>拼音的学习</a:t>
            </a:r>
            <a:endParaRPr lang="zh-CN" altLang="en-US" sz="4400" b="1" dirty="0">
              <a:solidFill>
                <a:schemeClr val="accent2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7788(20220501-17104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5465" y="489585"/>
            <a:ext cx="5966460" cy="3983990"/>
          </a:xfrm>
          <a:prstGeom prst="rect">
            <a:avLst/>
          </a:prstGeom>
        </p:spPr>
      </p:pic>
      <p:pic>
        <p:nvPicPr>
          <p:cNvPr id="9" name="图片 8" descr="IMG_7792(20220501-17111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90" y="2265045"/>
            <a:ext cx="6144895" cy="4093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0625(20220521-16394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2580" y="499110"/>
            <a:ext cx="4281805" cy="2852420"/>
          </a:xfrm>
          <a:prstGeom prst="rect">
            <a:avLst/>
          </a:prstGeom>
        </p:spPr>
      </p:pic>
      <p:pic>
        <p:nvPicPr>
          <p:cNvPr id="5" name="图片 4" descr="IMG_0627(20220521-16395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660" y="499110"/>
            <a:ext cx="3803015" cy="2852420"/>
          </a:xfrm>
          <a:prstGeom prst="rect">
            <a:avLst/>
          </a:prstGeom>
        </p:spPr>
      </p:pic>
      <p:pic>
        <p:nvPicPr>
          <p:cNvPr id="7" name="图片 6" descr="IMG_0631(20220521-164130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660" y="3537585"/>
            <a:ext cx="3761740" cy="2821305"/>
          </a:xfrm>
          <a:prstGeom prst="rect">
            <a:avLst/>
          </a:prstGeom>
        </p:spPr>
      </p:pic>
      <p:pic>
        <p:nvPicPr>
          <p:cNvPr id="8" name="图片 7" descr="IMG_0635(20220521-17165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215" y="3537585"/>
            <a:ext cx="4281170" cy="2938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10570" y="717930"/>
            <a:ext cx="3371419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6F977A"/>
                </a:solidFill>
                <a:latin typeface="华文楷体" panose="02010600040101010101" charset="-122"/>
                <a:ea typeface="华文楷体" panose="02010600040101010101" charset="-122"/>
              </a:rPr>
              <a:t>汉字的学习</a:t>
            </a:r>
            <a:endParaRPr lang="zh-CN" altLang="en-US" sz="4400" b="1" dirty="0">
              <a:solidFill>
                <a:srgbClr val="6F977A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46248" y="2093185"/>
            <a:ext cx="389739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1.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了解字理，识字记字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图片 1" descr="C685F310351529EBEF455DC259E86B8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50390" y="3543300"/>
            <a:ext cx="4472305" cy="2643505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 rot="14160000">
            <a:off x="546100" y="4911090"/>
            <a:ext cx="1231900" cy="1234440"/>
          </a:xfrm>
          <a:prstGeom prst="wedgeEllipseCallout">
            <a:avLst>
              <a:gd name="adj1" fmla="val -23433"/>
              <a:gd name="adj2" fmla="val 1116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61340" y="5127625"/>
            <a:ext cx="12014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结合图片记字</a:t>
            </a:r>
            <a:endParaRPr lang="zh-CN" altLang="en-US" sz="2400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" name="图片 4" descr="91367BD85869997EF1C7161F1B83C24B"/>
          <p:cNvPicPr>
            <a:picLocks noChangeAspect="1"/>
          </p:cNvPicPr>
          <p:nvPr/>
        </p:nvPicPr>
        <p:blipFill>
          <a:blip r:embed="rId3"/>
          <a:srcRect t="15899" r="984" b="14132"/>
          <a:stretch>
            <a:fillRect/>
          </a:stretch>
        </p:blipFill>
        <p:spPr>
          <a:xfrm>
            <a:off x="6668770" y="4160520"/>
            <a:ext cx="4852035" cy="1408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7D8E3E0D871E0207FF58672E418DC8B"/>
          <p:cNvPicPr>
            <a:picLocks noChangeAspect="1"/>
          </p:cNvPicPr>
          <p:nvPr/>
        </p:nvPicPr>
        <p:blipFill>
          <a:blip r:embed="rId1"/>
          <a:srcRect t="10353" r="764" b="13256"/>
          <a:stretch>
            <a:fillRect/>
          </a:stretch>
        </p:blipFill>
        <p:spPr>
          <a:xfrm>
            <a:off x="777240" y="4854575"/>
            <a:ext cx="5690870" cy="1386840"/>
          </a:xfrm>
          <a:prstGeom prst="rect">
            <a:avLst/>
          </a:prstGeom>
        </p:spPr>
      </p:pic>
      <p:pic>
        <p:nvPicPr>
          <p:cNvPr id="4" name="图片 3" descr="7501529083F34A404D455D2D8CD1E15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" y="652780"/>
            <a:ext cx="5867400" cy="1949450"/>
          </a:xfrm>
          <a:prstGeom prst="rect">
            <a:avLst/>
          </a:prstGeom>
        </p:spPr>
      </p:pic>
      <p:pic>
        <p:nvPicPr>
          <p:cNvPr id="5" name="图片 4" descr="D394015064426ECF0E201A4F775F23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" y="2898775"/>
            <a:ext cx="6597650" cy="1555750"/>
          </a:xfrm>
          <a:prstGeom prst="rect">
            <a:avLst/>
          </a:prstGeom>
        </p:spPr>
      </p:pic>
      <p:pic>
        <p:nvPicPr>
          <p:cNvPr id="6" name="图片 5" descr="B334FA5B0F6F5A48BF8446650859F551"/>
          <p:cNvPicPr>
            <a:picLocks noChangeAspect="1"/>
          </p:cNvPicPr>
          <p:nvPr/>
        </p:nvPicPr>
        <p:blipFill>
          <a:blip r:embed="rId4"/>
          <a:srcRect l="58760" t="734"/>
          <a:stretch>
            <a:fillRect/>
          </a:stretch>
        </p:blipFill>
        <p:spPr>
          <a:xfrm>
            <a:off x="8740140" y="652780"/>
            <a:ext cx="2737485" cy="3902710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>
          <a:xfrm rot="17400000">
            <a:off x="6853555" y="838835"/>
            <a:ext cx="1335405" cy="1342390"/>
          </a:xfrm>
          <a:prstGeom prst="wedgeEllipseCallout">
            <a:avLst>
              <a:gd name="adj1" fmla="val -29086"/>
              <a:gd name="adj2" fmla="val 825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067550" y="1156335"/>
            <a:ext cx="9067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儿歌识字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9" name="图片 8" descr="A6FEB32F489CCF6D6FD8AA1B43D62C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2420" y="4699635"/>
            <a:ext cx="4919345" cy="1643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842010" y="822960"/>
            <a:ext cx="49136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2.</a:t>
            </a:r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归类识记，对比习字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9" name="图片 8" descr="DB515AA789BF0AF9B491D5B556B345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2010" y="1779270"/>
            <a:ext cx="6540500" cy="1968500"/>
          </a:xfrm>
          <a:prstGeom prst="rect">
            <a:avLst/>
          </a:prstGeom>
        </p:spPr>
      </p:pic>
      <p:pic>
        <p:nvPicPr>
          <p:cNvPr id="10" name="图片 9" descr="77B68DE72F22DDADB55AF905BB0DEC6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165" y="1122045"/>
            <a:ext cx="2592705" cy="4915535"/>
          </a:xfrm>
          <a:prstGeom prst="rect">
            <a:avLst/>
          </a:prstGeom>
        </p:spPr>
      </p:pic>
      <p:sp>
        <p:nvSpPr>
          <p:cNvPr id="11" name="椭圆形标注 10"/>
          <p:cNvSpPr/>
          <p:nvPr/>
        </p:nvSpPr>
        <p:spPr>
          <a:xfrm rot="13500000">
            <a:off x="7513955" y="4022725"/>
            <a:ext cx="1256030" cy="1156970"/>
          </a:xfrm>
          <a:prstGeom prst="wedgeEllipseCallout">
            <a:avLst>
              <a:gd name="adj1" fmla="val -28241"/>
              <a:gd name="adj2" fmla="val 839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7753985" y="4241165"/>
            <a:ext cx="7753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</a:rPr>
              <a:t>汉字对比</a:t>
            </a:r>
            <a:endParaRPr lang="zh-CN" altLang="en-US" sz="2000" b="1">
              <a:solidFill>
                <a:schemeClr val="bg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10570" y="717930"/>
            <a:ext cx="337141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6F977A"/>
                </a:solidFill>
                <a:latin typeface="华文楷体" panose="02010600040101010101" charset="-122"/>
                <a:ea typeface="华文楷体" panose="02010600040101010101" charset="-122"/>
              </a:rPr>
              <a:t>语文幼小衔接</a:t>
            </a:r>
            <a:endParaRPr lang="zh-CN" altLang="en-US" sz="2800" dirty="0">
              <a:solidFill>
                <a:srgbClr val="6F977A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46248" y="2093185"/>
            <a:ext cx="389739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一、幼小衔接重要价值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01443" y="2089932"/>
            <a:ext cx="389739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二、语文学习最大困难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746250" y="3625850"/>
            <a:ext cx="84639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三、针对一年级语文教学内容的科学衔接方法</a:t>
            </a:r>
            <a:endParaRPr lang="en-US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81050" y="775335"/>
            <a:ext cx="64173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3.</a:t>
            </a:r>
            <a:r>
              <a:rPr lang="zh-CN" altLang="en-US" sz="2800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关注握笔、写字姿势</a:t>
            </a:r>
            <a:endParaRPr lang="zh-CN" altLang="en-US" sz="28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图片 1" descr="3ECCC0295382D8626026E1C6A9FC845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0" y="1834515"/>
            <a:ext cx="10466705" cy="404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10710" y="683895"/>
            <a:ext cx="641731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4400" b="1" dirty="0">
                <a:solidFill>
                  <a:srgbClr val="6F977A"/>
                </a:solidFill>
                <a:latin typeface="华文楷体" panose="02010600040101010101" charset="-122"/>
                <a:ea typeface="华文楷体" panose="02010600040101010101" charset="-122"/>
              </a:rPr>
              <a:t>口语交际的学习</a:t>
            </a:r>
            <a:endParaRPr lang="zh-CN" altLang="en-US" sz="4400" b="1" dirty="0">
              <a:solidFill>
                <a:srgbClr val="6F977A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26640" y="2613660"/>
            <a:ext cx="5045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说完整的一句话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26640" y="3847465"/>
            <a:ext cx="6584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说完整的一段话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166110" y="633730"/>
            <a:ext cx="641731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6F977A"/>
                </a:solidFill>
                <a:latin typeface="华文楷体" panose="02010600040101010101" charset="-122"/>
                <a:ea typeface="华文楷体" panose="02010600040101010101" charset="-122"/>
              </a:rPr>
              <a:t>阅读的学习</a:t>
            </a:r>
            <a:endParaRPr lang="zh-CN" altLang="en-US" sz="4400" b="1" dirty="0">
              <a:solidFill>
                <a:srgbClr val="6F977A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4" name="图片 3" descr="IMG_0623(20220521-163347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6045" y="1664335"/>
            <a:ext cx="6174740" cy="46316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3314700"/>
            <a:ext cx="6584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适应性课程中的绘本课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657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526415"/>
            <a:ext cx="5788660" cy="4342130"/>
          </a:xfrm>
          <a:prstGeom prst="rect">
            <a:avLst/>
          </a:prstGeom>
        </p:spPr>
      </p:pic>
      <p:pic>
        <p:nvPicPr>
          <p:cNvPr id="4" name="图片 3" descr="IMG_6633"/>
          <p:cNvPicPr>
            <a:picLocks noChangeAspect="1"/>
          </p:cNvPicPr>
          <p:nvPr/>
        </p:nvPicPr>
        <p:blipFill>
          <a:blip r:embed="rId2"/>
          <a:srcRect l="398" t="1073" r="-663"/>
          <a:stretch>
            <a:fillRect/>
          </a:stretch>
        </p:blipFill>
        <p:spPr>
          <a:xfrm>
            <a:off x="5233670" y="1600835"/>
            <a:ext cx="6426200" cy="475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71500" y="520700"/>
            <a:ext cx="6584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设立班级区域角，营造阅读氛围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4" name="图片 3" descr="IMG_98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1330960"/>
            <a:ext cx="5592445" cy="4195445"/>
          </a:xfrm>
          <a:prstGeom prst="rect">
            <a:avLst/>
          </a:prstGeom>
        </p:spPr>
      </p:pic>
      <p:pic>
        <p:nvPicPr>
          <p:cNvPr id="5" name="图片 4" descr="IMG_00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135" y="2179955"/>
            <a:ext cx="6338570" cy="4209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410460" y="608965"/>
            <a:ext cx="64173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400" b="1" dirty="0">
                <a:solidFill>
                  <a:srgbClr val="6F977A"/>
                </a:solidFill>
                <a:latin typeface="华文楷体" panose="02010600040101010101" charset="-122"/>
                <a:ea typeface="华文楷体" panose="02010600040101010101" charset="-122"/>
              </a:rPr>
              <a:t>阅读的学习</a:t>
            </a:r>
            <a:endParaRPr lang="zh-CN" altLang="en-US" sz="4400" b="1" dirty="0">
              <a:solidFill>
                <a:srgbClr val="6F977A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深入阅读</a:t>
            </a:r>
            <a:endParaRPr lang="zh-CN" altLang="en-US" sz="2800" b="1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26640" y="2613660"/>
            <a:ext cx="7437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</a:rPr>
              <a:t>1.共读一本书，进行读书分享活动</a:t>
            </a:r>
            <a:endParaRPr lang="en-US" altLang="zh-CN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26640" y="3574415"/>
            <a:ext cx="6584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</a:rPr>
              <a:t>2.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进行课前三分钟演讲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26640" y="453517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3.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举办读书分享会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85165" y="685800"/>
            <a:ext cx="6584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华文楷体" panose="02010600040101010101" charset="-122"/>
                <a:ea typeface="华文楷体" panose="02010600040101010101" charset="-122"/>
              </a:rPr>
              <a:t>4.</a:t>
            </a:r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经典诵读不可少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" name="图片 2" descr="IMG_70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4265" y="1345565"/>
            <a:ext cx="6529070" cy="4897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0638(20220521-18402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8530" y="2648585"/>
            <a:ext cx="4077970" cy="4077970"/>
          </a:xfrm>
          <a:prstGeom prst="rect">
            <a:avLst/>
          </a:prstGeom>
        </p:spPr>
      </p:pic>
      <p:pic>
        <p:nvPicPr>
          <p:cNvPr id="4" name="图片 3" descr="IMG_0639(20220521-18403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530" y="482600"/>
            <a:ext cx="3708400" cy="3408680"/>
          </a:xfrm>
          <a:prstGeom prst="rect">
            <a:avLst/>
          </a:prstGeom>
        </p:spPr>
      </p:pic>
      <p:pic>
        <p:nvPicPr>
          <p:cNvPr id="5" name="图片 4" descr="IMG_0640(20220521-18403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15" y="482600"/>
            <a:ext cx="3340735" cy="3340735"/>
          </a:xfrm>
          <a:prstGeom prst="rect">
            <a:avLst/>
          </a:prstGeom>
        </p:spPr>
      </p:pic>
      <p:pic>
        <p:nvPicPr>
          <p:cNvPr id="6" name="图片 5" descr="IMG_0642(20220521-184059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00" y="3912235"/>
            <a:ext cx="4012565" cy="2814320"/>
          </a:xfrm>
          <a:prstGeom prst="rect">
            <a:avLst/>
          </a:prstGeom>
        </p:spPr>
      </p:pic>
      <p:pic>
        <p:nvPicPr>
          <p:cNvPr id="7" name="图片 6" descr="IMG_0643(20220521-184105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7585" y="1579880"/>
            <a:ext cx="3298825" cy="439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88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655" y="469265"/>
            <a:ext cx="6032500" cy="4524375"/>
          </a:xfrm>
          <a:prstGeom prst="rect">
            <a:avLst/>
          </a:prstGeom>
        </p:spPr>
      </p:pic>
      <p:pic>
        <p:nvPicPr>
          <p:cNvPr id="3" name="图片 2" descr="IMG_89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085" y="1866265"/>
            <a:ext cx="5985510" cy="4489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171252" y="1654335"/>
            <a:ext cx="7861444" cy="1204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K Bold" panose="020B0800000000000000" pitchFamily="34" charset="-128"/>
                <a:ea typeface="Source Han Sans K Bold" panose="020B0800000000000000" pitchFamily="34" charset="-128"/>
              </a:rPr>
              <a:t>感谢您的聆听</a:t>
            </a:r>
            <a:endParaRPr lang="zh-CN" altLang="en-US" sz="6000" dirty="0">
              <a:solidFill>
                <a:schemeClr val="tx1">
                  <a:lumMod val="65000"/>
                  <a:lumOff val="35000"/>
                </a:schemeClr>
              </a:solidFill>
              <a:latin typeface="Source Han Sans K Bold" panose="020B0800000000000000" pitchFamily="34" charset="-128"/>
              <a:ea typeface="Source Han Sans K Bold" panose="020B08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28430" y="3012105"/>
            <a:ext cx="3135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K Light" panose="020B0300000000000000" pitchFamily="34" charset="-128"/>
                <a:ea typeface="Source Han Sans K Light" panose="020B0300000000000000" pitchFamily="34" charset="-128"/>
              </a:rPr>
              <a:t>Thanks for your listening</a:t>
            </a:r>
            <a:endParaRPr lang="zh-CN" altLang="en-US" sz="1400" spc="300" dirty="0">
              <a:solidFill>
                <a:schemeClr val="tx1">
                  <a:lumMod val="65000"/>
                  <a:lumOff val="35000"/>
                </a:schemeClr>
              </a:solidFill>
              <a:latin typeface="Source Han Sans K Light" panose="020B0300000000000000" pitchFamily="34" charset="-128"/>
              <a:ea typeface="Source Han Sans K Light" panose="020B03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1"/>
          <p:cNvSpPr>
            <a:spLocks noEditPoints="1"/>
          </p:cNvSpPr>
          <p:nvPr/>
        </p:nvSpPr>
        <p:spPr bwMode="auto">
          <a:xfrm>
            <a:off x="5354109" y="1952642"/>
            <a:ext cx="1496636" cy="1220879"/>
          </a:xfrm>
          <a:custGeom>
            <a:avLst/>
            <a:gdLst>
              <a:gd name="T0" fmla="*/ 34 w 269"/>
              <a:gd name="T1" fmla="*/ 152 h 219"/>
              <a:gd name="T2" fmla="*/ 148 w 269"/>
              <a:gd name="T3" fmla="*/ 177 h 219"/>
              <a:gd name="T4" fmla="*/ 153 w 269"/>
              <a:gd name="T5" fmla="*/ 176 h 219"/>
              <a:gd name="T6" fmla="*/ 264 w 269"/>
              <a:gd name="T7" fmla="*/ 118 h 219"/>
              <a:gd name="T8" fmla="*/ 267 w 269"/>
              <a:gd name="T9" fmla="*/ 107 h 219"/>
              <a:gd name="T10" fmla="*/ 257 w 269"/>
              <a:gd name="T11" fmla="*/ 104 h 219"/>
              <a:gd name="T12" fmla="*/ 148 w 269"/>
              <a:gd name="T13" fmla="*/ 161 h 219"/>
              <a:gd name="T14" fmla="*/ 28 w 269"/>
              <a:gd name="T15" fmla="*/ 136 h 219"/>
              <a:gd name="T16" fmla="*/ 18 w 269"/>
              <a:gd name="T17" fmla="*/ 120 h 219"/>
              <a:gd name="T18" fmla="*/ 34 w 269"/>
              <a:gd name="T19" fmla="*/ 110 h 219"/>
              <a:gd name="T20" fmla="*/ 150 w 269"/>
              <a:gd name="T21" fmla="*/ 135 h 219"/>
              <a:gd name="T22" fmla="*/ 153 w 269"/>
              <a:gd name="T23" fmla="*/ 134 h 219"/>
              <a:gd name="T24" fmla="*/ 264 w 269"/>
              <a:gd name="T25" fmla="*/ 76 h 219"/>
              <a:gd name="T26" fmla="*/ 267 w 269"/>
              <a:gd name="T27" fmla="*/ 65 h 219"/>
              <a:gd name="T28" fmla="*/ 257 w 269"/>
              <a:gd name="T29" fmla="*/ 62 h 219"/>
              <a:gd name="T30" fmla="*/ 148 w 269"/>
              <a:gd name="T31" fmla="*/ 119 h 219"/>
              <a:gd name="T32" fmla="*/ 28 w 269"/>
              <a:gd name="T33" fmla="*/ 93 h 219"/>
              <a:gd name="T34" fmla="*/ 18 w 269"/>
              <a:gd name="T35" fmla="*/ 78 h 219"/>
              <a:gd name="T36" fmla="*/ 34 w 269"/>
              <a:gd name="T37" fmla="*/ 68 h 219"/>
              <a:gd name="T38" fmla="*/ 143 w 269"/>
              <a:gd name="T39" fmla="*/ 91 h 219"/>
              <a:gd name="T40" fmla="*/ 146 w 269"/>
              <a:gd name="T41" fmla="*/ 90 h 219"/>
              <a:gd name="T42" fmla="*/ 257 w 269"/>
              <a:gd name="T43" fmla="*/ 32 h 219"/>
              <a:gd name="T44" fmla="*/ 256 w 269"/>
              <a:gd name="T45" fmla="*/ 22 h 219"/>
              <a:gd name="T46" fmla="*/ 148 w 269"/>
              <a:gd name="T47" fmla="*/ 1 h 219"/>
              <a:gd name="T48" fmla="*/ 119 w 269"/>
              <a:gd name="T49" fmla="*/ 5 h 219"/>
              <a:gd name="T50" fmla="*/ 20 w 269"/>
              <a:gd name="T51" fmla="*/ 54 h 219"/>
              <a:gd name="T52" fmla="*/ 16 w 269"/>
              <a:gd name="T53" fmla="*/ 56 h 219"/>
              <a:gd name="T54" fmla="*/ 3 w 269"/>
              <a:gd name="T55" fmla="*/ 75 h 219"/>
              <a:gd name="T56" fmla="*/ 12 w 269"/>
              <a:gd name="T57" fmla="*/ 102 h 219"/>
              <a:gd name="T58" fmla="*/ 3 w 269"/>
              <a:gd name="T59" fmla="*/ 117 h 219"/>
              <a:gd name="T60" fmla="*/ 12 w 269"/>
              <a:gd name="T61" fmla="*/ 144 h 219"/>
              <a:gd name="T62" fmla="*/ 3 w 269"/>
              <a:gd name="T63" fmla="*/ 159 h 219"/>
              <a:gd name="T64" fmla="*/ 25 w 269"/>
              <a:gd name="T65" fmla="*/ 193 h 219"/>
              <a:gd name="T66" fmla="*/ 149 w 269"/>
              <a:gd name="T67" fmla="*/ 219 h 219"/>
              <a:gd name="T68" fmla="*/ 153 w 269"/>
              <a:gd name="T69" fmla="*/ 218 h 219"/>
              <a:gd name="T70" fmla="*/ 264 w 269"/>
              <a:gd name="T71" fmla="*/ 160 h 219"/>
              <a:gd name="T72" fmla="*/ 267 w 269"/>
              <a:gd name="T73" fmla="*/ 150 h 219"/>
              <a:gd name="T74" fmla="*/ 257 w 269"/>
              <a:gd name="T75" fmla="*/ 146 h 219"/>
              <a:gd name="T76" fmla="*/ 148 w 269"/>
              <a:gd name="T77" fmla="*/ 204 h 219"/>
              <a:gd name="T78" fmla="*/ 28 w 269"/>
              <a:gd name="T79" fmla="*/ 178 h 219"/>
              <a:gd name="T80" fmla="*/ 18 w 269"/>
              <a:gd name="T81" fmla="*/ 162 h 219"/>
              <a:gd name="T82" fmla="*/ 34 w 269"/>
              <a:gd name="T83" fmla="*/ 152 h 219"/>
              <a:gd name="T84" fmla="*/ 142 w 269"/>
              <a:gd name="T85" fmla="*/ 26 h 219"/>
              <a:gd name="T86" fmla="*/ 193 w 269"/>
              <a:gd name="T87" fmla="*/ 37 h 219"/>
              <a:gd name="T88" fmla="*/ 170 w 269"/>
              <a:gd name="T89" fmla="*/ 48 h 219"/>
              <a:gd name="T90" fmla="*/ 119 w 269"/>
              <a:gd name="T91" fmla="*/ 37 h 219"/>
              <a:gd name="T92" fmla="*/ 142 w 269"/>
              <a:gd name="T93" fmla="*/ 26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69" h="219">
                <a:moveTo>
                  <a:pt x="34" y="152"/>
                </a:moveTo>
                <a:cubicBezTo>
                  <a:pt x="34" y="152"/>
                  <a:pt x="148" y="177"/>
                  <a:pt x="148" y="177"/>
                </a:cubicBezTo>
                <a:cubicBezTo>
                  <a:pt x="150" y="177"/>
                  <a:pt x="152" y="177"/>
                  <a:pt x="153" y="176"/>
                </a:cubicBezTo>
                <a:cubicBezTo>
                  <a:pt x="264" y="118"/>
                  <a:pt x="264" y="118"/>
                  <a:pt x="264" y="118"/>
                </a:cubicBezTo>
                <a:cubicBezTo>
                  <a:pt x="267" y="116"/>
                  <a:pt x="269" y="111"/>
                  <a:pt x="267" y="107"/>
                </a:cubicBezTo>
                <a:cubicBezTo>
                  <a:pt x="265" y="104"/>
                  <a:pt x="260" y="102"/>
                  <a:pt x="257" y="104"/>
                </a:cubicBezTo>
                <a:cubicBezTo>
                  <a:pt x="148" y="161"/>
                  <a:pt x="148" y="161"/>
                  <a:pt x="148" y="161"/>
                </a:cubicBezTo>
                <a:cubicBezTo>
                  <a:pt x="28" y="136"/>
                  <a:pt x="28" y="136"/>
                  <a:pt x="28" y="136"/>
                </a:cubicBezTo>
                <a:cubicBezTo>
                  <a:pt x="21" y="134"/>
                  <a:pt x="17" y="127"/>
                  <a:pt x="18" y="120"/>
                </a:cubicBezTo>
                <a:cubicBezTo>
                  <a:pt x="20" y="113"/>
                  <a:pt x="27" y="108"/>
                  <a:pt x="34" y="110"/>
                </a:cubicBezTo>
                <a:cubicBezTo>
                  <a:pt x="34" y="110"/>
                  <a:pt x="149" y="135"/>
                  <a:pt x="150" y="135"/>
                </a:cubicBezTo>
                <a:cubicBezTo>
                  <a:pt x="151" y="135"/>
                  <a:pt x="152" y="134"/>
                  <a:pt x="153" y="134"/>
                </a:cubicBezTo>
                <a:cubicBezTo>
                  <a:pt x="264" y="76"/>
                  <a:pt x="264" y="76"/>
                  <a:pt x="264" y="76"/>
                </a:cubicBezTo>
                <a:cubicBezTo>
                  <a:pt x="267" y="74"/>
                  <a:pt x="269" y="69"/>
                  <a:pt x="267" y="65"/>
                </a:cubicBezTo>
                <a:cubicBezTo>
                  <a:pt x="265" y="61"/>
                  <a:pt x="260" y="60"/>
                  <a:pt x="257" y="62"/>
                </a:cubicBezTo>
                <a:cubicBezTo>
                  <a:pt x="148" y="119"/>
                  <a:pt x="148" y="119"/>
                  <a:pt x="148" y="119"/>
                </a:cubicBezTo>
                <a:cubicBezTo>
                  <a:pt x="28" y="93"/>
                  <a:pt x="28" y="93"/>
                  <a:pt x="28" y="93"/>
                </a:cubicBezTo>
                <a:cubicBezTo>
                  <a:pt x="21" y="92"/>
                  <a:pt x="17" y="85"/>
                  <a:pt x="18" y="78"/>
                </a:cubicBezTo>
                <a:cubicBezTo>
                  <a:pt x="20" y="71"/>
                  <a:pt x="27" y="66"/>
                  <a:pt x="34" y="68"/>
                </a:cubicBezTo>
                <a:cubicBezTo>
                  <a:pt x="34" y="68"/>
                  <a:pt x="142" y="91"/>
                  <a:pt x="143" y="91"/>
                </a:cubicBezTo>
                <a:cubicBezTo>
                  <a:pt x="144" y="91"/>
                  <a:pt x="145" y="90"/>
                  <a:pt x="146" y="90"/>
                </a:cubicBezTo>
                <a:cubicBezTo>
                  <a:pt x="146" y="90"/>
                  <a:pt x="257" y="32"/>
                  <a:pt x="257" y="32"/>
                </a:cubicBezTo>
                <a:cubicBezTo>
                  <a:pt x="265" y="28"/>
                  <a:pt x="264" y="24"/>
                  <a:pt x="256" y="22"/>
                </a:cubicBezTo>
                <a:cubicBezTo>
                  <a:pt x="148" y="1"/>
                  <a:pt x="148" y="1"/>
                  <a:pt x="148" y="1"/>
                </a:cubicBezTo>
                <a:cubicBezTo>
                  <a:pt x="140" y="0"/>
                  <a:pt x="127" y="1"/>
                  <a:pt x="119" y="5"/>
                </a:cubicBezTo>
                <a:cubicBezTo>
                  <a:pt x="20" y="54"/>
                  <a:pt x="20" y="54"/>
                  <a:pt x="20" y="54"/>
                </a:cubicBezTo>
                <a:cubicBezTo>
                  <a:pt x="18" y="55"/>
                  <a:pt x="17" y="56"/>
                  <a:pt x="16" y="56"/>
                </a:cubicBezTo>
                <a:cubicBezTo>
                  <a:pt x="10" y="60"/>
                  <a:pt x="5" y="67"/>
                  <a:pt x="3" y="75"/>
                </a:cubicBezTo>
                <a:cubicBezTo>
                  <a:pt x="1" y="85"/>
                  <a:pt x="5" y="95"/>
                  <a:pt x="12" y="102"/>
                </a:cubicBezTo>
                <a:cubicBezTo>
                  <a:pt x="8" y="106"/>
                  <a:pt x="5" y="111"/>
                  <a:pt x="3" y="117"/>
                </a:cubicBezTo>
                <a:cubicBezTo>
                  <a:pt x="1" y="127"/>
                  <a:pt x="5" y="137"/>
                  <a:pt x="12" y="144"/>
                </a:cubicBezTo>
                <a:cubicBezTo>
                  <a:pt x="8" y="148"/>
                  <a:pt x="5" y="153"/>
                  <a:pt x="3" y="159"/>
                </a:cubicBezTo>
                <a:cubicBezTo>
                  <a:pt x="0" y="174"/>
                  <a:pt x="10" y="190"/>
                  <a:pt x="25" y="193"/>
                </a:cubicBezTo>
                <a:cubicBezTo>
                  <a:pt x="25" y="193"/>
                  <a:pt x="148" y="219"/>
                  <a:pt x="149" y="219"/>
                </a:cubicBezTo>
                <a:cubicBezTo>
                  <a:pt x="150" y="219"/>
                  <a:pt x="152" y="219"/>
                  <a:pt x="153" y="218"/>
                </a:cubicBezTo>
                <a:cubicBezTo>
                  <a:pt x="264" y="160"/>
                  <a:pt x="264" y="160"/>
                  <a:pt x="264" y="160"/>
                </a:cubicBezTo>
                <a:cubicBezTo>
                  <a:pt x="267" y="158"/>
                  <a:pt x="269" y="153"/>
                  <a:pt x="267" y="150"/>
                </a:cubicBezTo>
                <a:cubicBezTo>
                  <a:pt x="265" y="146"/>
                  <a:pt x="260" y="145"/>
                  <a:pt x="257" y="146"/>
                </a:cubicBezTo>
                <a:cubicBezTo>
                  <a:pt x="148" y="204"/>
                  <a:pt x="148" y="204"/>
                  <a:pt x="148" y="204"/>
                </a:cubicBezTo>
                <a:cubicBezTo>
                  <a:pt x="28" y="178"/>
                  <a:pt x="28" y="178"/>
                  <a:pt x="28" y="178"/>
                </a:cubicBezTo>
                <a:cubicBezTo>
                  <a:pt x="21" y="176"/>
                  <a:pt x="17" y="169"/>
                  <a:pt x="18" y="162"/>
                </a:cubicBezTo>
                <a:cubicBezTo>
                  <a:pt x="20" y="155"/>
                  <a:pt x="27" y="151"/>
                  <a:pt x="34" y="152"/>
                </a:cubicBezTo>
                <a:close/>
                <a:moveTo>
                  <a:pt x="142" y="26"/>
                </a:moveTo>
                <a:cubicBezTo>
                  <a:pt x="193" y="37"/>
                  <a:pt x="193" y="37"/>
                  <a:pt x="193" y="37"/>
                </a:cubicBezTo>
                <a:cubicBezTo>
                  <a:pt x="170" y="48"/>
                  <a:pt x="170" y="48"/>
                  <a:pt x="170" y="48"/>
                </a:cubicBezTo>
                <a:cubicBezTo>
                  <a:pt x="119" y="37"/>
                  <a:pt x="119" y="37"/>
                  <a:pt x="119" y="37"/>
                </a:cubicBezTo>
                <a:lnTo>
                  <a:pt x="142" y="26"/>
                </a:lnTo>
                <a:close/>
              </a:path>
            </a:pathLst>
          </a:custGeom>
          <a:solidFill>
            <a:srgbClr val="6F977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371517" y="4050505"/>
            <a:ext cx="3897396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幼小衔接的重要价值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67253" y="3463620"/>
            <a:ext cx="286068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一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34"/>
          <p:cNvSpPr/>
          <p:nvPr/>
        </p:nvSpPr>
        <p:spPr>
          <a:xfrm>
            <a:off x="3778481" y="1334835"/>
            <a:ext cx="518034" cy="518032"/>
          </a:xfrm>
          <a:prstGeom prst="ellipse">
            <a:avLst/>
          </a:prstGeom>
          <a:solidFill>
            <a:srgbClr val="6F9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Oval 34"/>
          <p:cNvSpPr/>
          <p:nvPr/>
        </p:nvSpPr>
        <p:spPr>
          <a:xfrm>
            <a:off x="3778481" y="2977303"/>
            <a:ext cx="518034" cy="518032"/>
          </a:xfrm>
          <a:prstGeom prst="ellipse">
            <a:avLst/>
          </a:prstGeom>
          <a:solidFill>
            <a:srgbClr val="6F9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Oval 34"/>
          <p:cNvSpPr/>
          <p:nvPr/>
        </p:nvSpPr>
        <p:spPr>
          <a:xfrm>
            <a:off x="3778481" y="4673599"/>
            <a:ext cx="518034" cy="518032"/>
          </a:xfrm>
          <a:prstGeom prst="ellipse">
            <a:avLst/>
          </a:prstGeom>
          <a:solidFill>
            <a:srgbClr val="6F9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Oval 34"/>
          <p:cNvSpPr/>
          <p:nvPr/>
        </p:nvSpPr>
        <p:spPr>
          <a:xfrm>
            <a:off x="1303655" y="2592070"/>
            <a:ext cx="1291590" cy="13354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3138995" y="1613994"/>
            <a:ext cx="540000" cy="0"/>
          </a:xfrm>
          <a:prstGeom prst="line">
            <a:avLst/>
          </a:prstGeom>
          <a:ln w="12700">
            <a:solidFill>
              <a:srgbClr val="6F977A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3073590" y="3259403"/>
            <a:ext cx="540000" cy="0"/>
          </a:xfrm>
          <a:prstGeom prst="line">
            <a:avLst/>
          </a:prstGeom>
          <a:ln w="12700">
            <a:solidFill>
              <a:srgbClr val="6F977A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3072955" y="4904481"/>
            <a:ext cx="540000" cy="0"/>
          </a:xfrm>
          <a:prstGeom prst="line">
            <a:avLst/>
          </a:prstGeom>
          <a:ln w="12700">
            <a:solidFill>
              <a:srgbClr val="6F977A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3013075" y="1539240"/>
            <a:ext cx="59690" cy="3365500"/>
          </a:xfrm>
          <a:prstGeom prst="line">
            <a:avLst/>
          </a:prstGeom>
          <a:ln w="12700">
            <a:solidFill>
              <a:srgbClr val="6F977A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2595583" y="3259618"/>
            <a:ext cx="477372" cy="0"/>
          </a:xfrm>
          <a:prstGeom prst="line">
            <a:avLst/>
          </a:prstGeom>
          <a:ln w="12700">
            <a:solidFill>
              <a:srgbClr val="6F977A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1"/>
          <p:cNvSpPr txBox="1"/>
          <p:nvPr/>
        </p:nvSpPr>
        <p:spPr>
          <a:xfrm>
            <a:off x="4461510" y="1007110"/>
            <a:ext cx="6189345" cy="11760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坐得住的学生会听讲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坐不住的丢三落四</a:t>
            </a:r>
            <a:endParaRPr kumimoji="0" lang="zh-CN" altLang="en-US" sz="3600" b="1" i="0" u="none" strike="noStrike" kern="1200" cap="none" normalizeH="0" baseline="0" noProof="0" dirty="0">
              <a:ln>
                <a:noFill/>
              </a:ln>
              <a:solidFill>
                <a:srgbClr val="6F977A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42" name="文本框 1"/>
          <p:cNvSpPr txBox="1"/>
          <p:nvPr/>
        </p:nvSpPr>
        <p:spPr>
          <a:xfrm>
            <a:off x="4554855" y="4500245"/>
            <a:ext cx="4432300" cy="11760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真思考的学习沉稳</a:t>
            </a:r>
            <a:endParaRPr kumimoji="0" lang="zh-CN" altLang="en-US" sz="36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图热闹的学习浮躁</a:t>
            </a:r>
            <a:endParaRPr kumimoji="0" lang="zh-CN" altLang="en-US" sz="36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64380" y="2712720"/>
            <a:ext cx="4879340" cy="11760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会倾听的注意力集中</a:t>
            </a:r>
            <a:endParaRPr kumimoji="0" lang="zh-CN" altLang="en-US" sz="36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u="none" strike="noStrike" kern="1200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Arial" panose="020B0604020202020204" pitchFamily="34" charset="0"/>
              </a:rPr>
              <a:t>打断讲话的反而走神</a:t>
            </a:r>
            <a:endParaRPr kumimoji="0" lang="zh-CN" altLang="en-US" sz="3600" i="0" u="none" strike="noStrike" kern="1200" cap="none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03655" y="2837815"/>
            <a:ext cx="13817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华文楷体" panose="02010600040101010101" charset="-122"/>
                <a:ea typeface="华文楷体" panose="02010600040101010101" charset="-122"/>
              </a:rPr>
              <a:t>现象</a:t>
            </a:r>
            <a:endParaRPr lang="zh-CN" altLang="en-US" sz="44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MG_8101(20220501-16270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08395" y="1810385"/>
            <a:ext cx="5582920" cy="39243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0070" y="527050"/>
            <a:ext cx="4333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建立幼小联合共研机制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" name="图片 4" descr="IMG_0632(20220521-16440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5925" y="1799590"/>
            <a:ext cx="5588635" cy="3935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8100(20220501-162659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10935" y="1396365"/>
            <a:ext cx="5579110" cy="37249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0880" y="539115"/>
            <a:ext cx="4333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建立幼小联合共研机制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" name="图片 5" descr="IMG_0633(20220521-164606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9580" y="1396365"/>
            <a:ext cx="5578475" cy="3724910"/>
          </a:xfrm>
          <a:prstGeom prst="rect">
            <a:avLst/>
          </a:prstGeom>
        </p:spPr>
      </p:pic>
      <p:pic>
        <p:nvPicPr>
          <p:cNvPr id="7" name="图片 6" descr="IMG_0634(20220521-164659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51175" y="2395855"/>
            <a:ext cx="5858510" cy="3908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01675" y="316230"/>
            <a:ext cx="45935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幼小衔接重要价值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944675" y="1832639"/>
            <a:ext cx="3972788" cy="3622323"/>
          </a:xfrm>
          <a:prstGeom prst="roundRect">
            <a:avLst>
              <a:gd name="adj" fmla="val 4628"/>
            </a:avLst>
          </a:prstGeom>
          <a:noFill/>
          <a:ln>
            <a:solidFill>
              <a:srgbClr val="6F9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ource Han Sans K Light" panose="020B0300000000000000" pitchFamily="34" charset="-128"/>
              <a:ea typeface="Source Han Sans K Light" panose="020B0300000000000000" pitchFamily="34" charset="-128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682919" y="2139997"/>
            <a:ext cx="495859" cy="502692"/>
            <a:chOff x="2641205" y="2634003"/>
            <a:chExt cx="371894" cy="377019"/>
          </a:xfrm>
          <a:solidFill>
            <a:srgbClr val="6F977A"/>
          </a:solidFill>
        </p:grpSpPr>
        <p:sp>
          <p:nvSpPr>
            <p:cNvPr id="6" name="Freeform 83"/>
            <p:cNvSpPr>
              <a:spLocks noEditPoints="1"/>
            </p:cNvSpPr>
            <p:nvPr/>
          </p:nvSpPr>
          <p:spPr bwMode="auto">
            <a:xfrm>
              <a:off x="2660502" y="2648031"/>
              <a:ext cx="333301" cy="174482"/>
            </a:xfrm>
            <a:custGeom>
              <a:avLst/>
              <a:gdLst>
                <a:gd name="T0" fmla="*/ 380 w 380"/>
                <a:gd name="T1" fmla="*/ 199 h 199"/>
                <a:gd name="T2" fmla="*/ 0 w 380"/>
                <a:gd name="T3" fmla="*/ 199 h 199"/>
                <a:gd name="T4" fmla="*/ 0 w 380"/>
                <a:gd name="T5" fmla="*/ 0 h 199"/>
                <a:gd name="T6" fmla="*/ 380 w 380"/>
                <a:gd name="T7" fmla="*/ 0 h 199"/>
                <a:gd name="T8" fmla="*/ 380 w 380"/>
                <a:gd name="T9" fmla="*/ 199 h 199"/>
                <a:gd name="T10" fmla="*/ 380 w 380"/>
                <a:gd name="T11" fmla="*/ 199 h 199"/>
                <a:gd name="T12" fmla="*/ 14 w 380"/>
                <a:gd name="T13" fmla="*/ 187 h 199"/>
                <a:gd name="T14" fmla="*/ 369 w 380"/>
                <a:gd name="T15" fmla="*/ 187 h 199"/>
                <a:gd name="T16" fmla="*/ 369 w 380"/>
                <a:gd name="T17" fmla="*/ 12 h 199"/>
                <a:gd name="T18" fmla="*/ 14 w 380"/>
                <a:gd name="T19" fmla="*/ 12 h 199"/>
                <a:gd name="T20" fmla="*/ 14 w 380"/>
                <a:gd name="T21" fmla="*/ 187 h 199"/>
                <a:gd name="T22" fmla="*/ 14 w 380"/>
                <a:gd name="T23" fmla="*/ 18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0" h="199">
                  <a:moveTo>
                    <a:pt x="380" y="199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380" y="0"/>
                  </a:lnTo>
                  <a:lnTo>
                    <a:pt x="380" y="199"/>
                  </a:lnTo>
                  <a:lnTo>
                    <a:pt x="380" y="199"/>
                  </a:lnTo>
                  <a:close/>
                  <a:moveTo>
                    <a:pt x="14" y="187"/>
                  </a:moveTo>
                  <a:lnTo>
                    <a:pt x="369" y="187"/>
                  </a:lnTo>
                  <a:lnTo>
                    <a:pt x="369" y="12"/>
                  </a:lnTo>
                  <a:lnTo>
                    <a:pt x="14" y="12"/>
                  </a:lnTo>
                  <a:lnTo>
                    <a:pt x="14" y="187"/>
                  </a:lnTo>
                  <a:lnTo>
                    <a:pt x="14" y="1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7" name="Rectangle 84"/>
            <p:cNvSpPr>
              <a:spLocks noChangeArrowheads="1"/>
            </p:cNvSpPr>
            <p:nvPr/>
          </p:nvSpPr>
          <p:spPr bwMode="auto">
            <a:xfrm>
              <a:off x="2641205" y="2634003"/>
              <a:ext cx="371894" cy="4120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 dirty="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8" name="Freeform 85"/>
            <p:cNvSpPr>
              <a:spLocks noEditPoints="1"/>
            </p:cNvSpPr>
            <p:nvPr/>
          </p:nvSpPr>
          <p:spPr bwMode="auto">
            <a:xfrm>
              <a:off x="2786805" y="2725189"/>
              <a:ext cx="191210" cy="149054"/>
            </a:xfrm>
            <a:custGeom>
              <a:avLst/>
              <a:gdLst>
                <a:gd name="T0" fmla="*/ 91 w 92"/>
                <a:gd name="T1" fmla="*/ 40 h 72"/>
                <a:gd name="T2" fmla="*/ 91 w 92"/>
                <a:gd name="T3" fmla="*/ 40 h 72"/>
                <a:gd name="T4" fmla="*/ 91 w 92"/>
                <a:gd name="T5" fmla="*/ 40 h 72"/>
                <a:gd name="T6" fmla="*/ 91 w 92"/>
                <a:gd name="T7" fmla="*/ 40 h 72"/>
                <a:gd name="T8" fmla="*/ 90 w 92"/>
                <a:gd name="T9" fmla="*/ 40 h 72"/>
                <a:gd name="T10" fmla="*/ 89 w 92"/>
                <a:gd name="T11" fmla="*/ 37 h 72"/>
                <a:gd name="T12" fmla="*/ 75 w 92"/>
                <a:gd name="T13" fmla="*/ 17 h 72"/>
                <a:gd name="T14" fmla="*/ 71 w 92"/>
                <a:gd name="T15" fmla="*/ 14 h 72"/>
                <a:gd name="T16" fmla="*/ 65 w 92"/>
                <a:gd name="T17" fmla="*/ 14 h 72"/>
                <a:gd name="T18" fmla="*/ 65 w 92"/>
                <a:gd name="T19" fmla="*/ 14 h 72"/>
                <a:gd name="T20" fmla="*/ 70 w 92"/>
                <a:gd name="T21" fmla="*/ 18 h 72"/>
                <a:gd name="T22" fmla="*/ 64 w 92"/>
                <a:gd name="T23" fmla="*/ 21 h 72"/>
                <a:gd name="T24" fmla="*/ 67 w 92"/>
                <a:gd name="T25" fmla="*/ 25 h 72"/>
                <a:gd name="T26" fmla="*/ 57 w 92"/>
                <a:gd name="T27" fmla="*/ 49 h 72"/>
                <a:gd name="T28" fmla="*/ 57 w 92"/>
                <a:gd name="T29" fmla="*/ 49 h 72"/>
                <a:gd name="T30" fmla="*/ 57 w 92"/>
                <a:gd name="T31" fmla="*/ 49 h 72"/>
                <a:gd name="T32" fmla="*/ 57 w 92"/>
                <a:gd name="T33" fmla="*/ 49 h 72"/>
                <a:gd name="T34" fmla="*/ 57 w 92"/>
                <a:gd name="T35" fmla="*/ 49 h 72"/>
                <a:gd name="T36" fmla="*/ 46 w 92"/>
                <a:gd name="T37" fmla="*/ 26 h 72"/>
                <a:gd name="T38" fmla="*/ 48 w 92"/>
                <a:gd name="T39" fmla="*/ 21 h 72"/>
                <a:gd name="T40" fmla="*/ 43 w 92"/>
                <a:gd name="T41" fmla="*/ 19 h 72"/>
                <a:gd name="T42" fmla="*/ 47 w 92"/>
                <a:gd name="T43" fmla="*/ 15 h 72"/>
                <a:gd name="T44" fmla="*/ 47 w 92"/>
                <a:gd name="T45" fmla="*/ 15 h 72"/>
                <a:gd name="T46" fmla="*/ 42 w 92"/>
                <a:gd name="T47" fmla="*/ 15 h 72"/>
                <a:gd name="T48" fmla="*/ 29 w 92"/>
                <a:gd name="T49" fmla="*/ 14 h 72"/>
                <a:gd name="T50" fmla="*/ 26 w 92"/>
                <a:gd name="T51" fmla="*/ 12 h 72"/>
                <a:gd name="T52" fmla="*/ 8 w 92"/>
                <a:gd name="T53" fmla="*/ 0 h 72"/>
                <a:gd name="T54" fmla="*/ 0 w 92"/>
                <a:gd name="T55" fmla="*/ 12 h 72"/>
                <a:gd name="T56" fmla="*/ 19 w 92"/>
                <a:gd name="T57" fmla="*/ 23 h 72"/>
                <a:gd name="T58" fmla="*/ 38 w 92"/>
                <a:gd name="T59" fmla="*/ 27 h 72"/>
                <a:gd name="T60" fmla="*/ 38 w 92"/>
                <a:gd name="T61" fmla="*/ 72 h 72"/>
                <a:gd name="T62" fmla="*/ 38 w 92"/>
                <a:gd name="T63" fmla="*/ 72 h 72"/>
                <a:gd name="T64" fmla="*/ 78 w 92"/>
                <a:gd name="T65" fmla="*/ 71 h 72"/>
                <a:gd name="T66" fmla="*/ 78 w 92"/>
                <a:gd name="T67" fmla="*/ 70 h 72"/>
                <a:gd name="T68" fmla="*/ 78 w 92"/>
                <a:gd name="T69" fmla="*/ 63 h 72"/>
                <a:gd name="T70" fmla="*/ 82 w 92"/>
                <a:gd name="T71" fmla="*/ 66 h 72"/>
                <a:gd name="T72" fmla="*/ 91 w 92"/>
                <a:gd name="T73" fmla="*/ 48 h 72"/>
                <a:gd name="T74" fmla="*/ 91 w 92"/>
                <a:gd name="T75" fmla="*/ 47 h 72"/>
                <a:gd name="T76" fmla="*/ 91 w 92"/>
                <a:gd name="T77" fmla="*/ 47 h 72"/>
                <a:gd name="T78" fmla="*/ 91 w 92"/>
                <a:gd name="T79" fmla="*/ 40 h 72"/>
                <a:gd name="T80" fmla="*/ 77 w 92"/>
                <a:gd name="T81" fmla="*/ 45 h 72"/>
                <a:gd name="T82" fmla="*/ 77 w 92"/>
                <a:gd name="T83" fmla="*/ 43 h 72"/>
                <a:gd name="T84" fmla="*/ 77 w 92"/>
                <a:gd name="T85" fmla="*/ 44 h 72"/>
                <a:gd name="T86" fmla="*/ 77 w 92"/>
                <a:gd name="T87" fmla="*/ 4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2" h="72">
                  <a:moveTo>
                    <a:pt x="91" y="40"/>
                  </a:moveTo>
                  <a:cubicBezTo>
                    <a:pt x="91" y="40"/>
                    <a:pt x="91" y="40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90" y="40"/>
                    <a:pt x="90" y="40"/>
                    <a:pt x="90" y="40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5" y="17"/>
                    <a:pt x="72" y="14"/>
                    <a:pt x="71" y="14"/>
                  </a:cubicBezTo>
                  <a:cubicBezTo>
                    <a:pt x="69" y="14"/>
                    <a:pt x="67" y="14"/>
                    <a:pt x="65" y="14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64" y="21"/>
                    <a:pt x="64" y="21"/>
                    <a:pt x="64" y="21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7" y="15"/>
                    <a:pt x="47" y="15"/>
                    <a:pt x="47" y="15"/>
                  </a:cubicBezTo>
                  <a:cubicBezTo>
                    <a:pt x="45" y="15"/>
                    <a:pt x="44" y="15"/>
                    <a:pt x="42" y="15"/>
                  </a:cubicBezTo>
                  <a:cubicBezTo>
                    <a:pt x="42" y="15"/>
                    <a:pt x="30" y="14"/>
                    <a:pt x="29" y="14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4"/>
                    <a:pt x="2" y="8"/>
                    <a:pt x="0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42"/>
                    <a:pt x="38" y="57"/>
                    <a:pt x="38" y="72"/>
                  </a:cubicBezTo>
                  <a:cubicBezTo>
                    <a:pt x="38" y="72"/>
                    <a:pt x="38" y="72"/>
                    <a:pt x="38" y="72"/>
                  </a:cubicBezTo>
                  <a:cubicBezTo>
                    <a:pt x="52" y="72"/>
                    <a:pt x="65" y="71"/>
                    <a:pt x="78" y="71"/>
                  </a:cubicBezTo>
                  <a:cubicBezTo>
                    <a:pt x="78" y="71"/>
                    <a:pt x="78" y="71"/>
                    <a:pt x="78" y="70"/>
                  </a:cubicBezTo>
                  <a:cubicBezTo>
                    <a:pt x="78" y="68"/>
                    <a:pt x="78" y="66"/>
                    <a:pt x="78" y="63"/>
                  </a:cubicBezTo>
                  <a:cubicBezTo>
                    <a:pt x="79" y="64"/>
                    <a:pt x="81" y="65"/>
                    <a:pt x="82" y="66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4"/>
                    <a:pt x="92" y="54"/>
                    <a:pt x="91" y="40"/>
                  </a:cubicBezTo>
                  <a:close/>
                  <a:moveTo>
                    <a:pt x="77" y="45"/>
                  </a:moveTo>
                  <a:cubicBezTo>
                    <a:pt x="77" y="44"/>
                    <a:pt x="77" y="44"/>
                    <a:pt x="77" y="43"/>
                  </a:cubicBezTo>
                  <a:cubicBezTo>
                    <a:pt x="77" y="44"/>
                    <a:pt x="77" y="44"/>
                    <a:pt x="77" y="44"/>
                  </a:cubicBezTo>
                  <a:lnTo>
                    <a:pt x="77" y="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9" name="Rectangle 86"/>
            <p:cNvSpPr>
              <a:spLocks noChangeArrowheads="1"/>
            </p:cNvSpPr>
            <p:nvPr/>
          </p:nvSpPr>
          <p:spPr bwMode="auto">
            <a:xfrm>
              <a:off x="2905215" y="2826897"/>
              <a:ext cx="877" cy="87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0" name="Freeform 87"/>
            <p:cNvSpPr/>
            <p:nvPr/>
          </p:nvSpPr>
          <p:spPr bwMode="auto">
            <a:xfrm>
              <a:off x="2896443" y="2754122"/>
              <a:ext cx="14912" cy="16659"/>
            </a:xfrm>
            <a:custGeom>
              <a:avLst/>
              <a:gdLst>
                <a:gd name="T0" fmla="*/ 3 w 17"/>
                <a:gd name="T1" fmla="*/ 0 h 19"/>
                <a:gd name="T2" fmla="*/ 0 w 17"/>
                <a:gd name="T3" fmla="*/ 12 h 19"/>
                <a:gd name="T4" fmla="*/ 7 w 17"/>
                <a:gd name="T5" fmla="*/ 19 h 19"/>
                <a:gd name="T6" fmla="*/ 17 w 17"/>
                <a:gd name="T7" fmla="*/ 12 h 19"/>
                <a:gd name="T8" fmla="*/ 12 w 17"/>
                <a:gd name="T9" fmla="*/ 0 h 19"/>
                <a:gd name="T10" fmla="*/ 3 w 17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9">
                  <a:moveTo>
                    <a:pt x="3" y="0"/>
                  </a:moveTo>
                  <a:lnTo>
                    <a:pt x="0" y="12"/>
                  </a:lnTo>
                  <a:lnTo>
                    <a:pt x="7" y="19"/>
                  </a:lnTo>
                  <a:lnTo>
                    <a:pt x="17" y="12"/>
                  </a:lnTo>
                  <a:lnTo>
                    <a:pt x="12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1" name="Freeform 88"/>
            <p:cNvSpPr/>
            <p:nvPr/>
          </p:nvSpPr>
          <p:spPr bwMode="auto">
            <a:xfrm>
              <a:off x="2896443" y="2764644"/>
              <a:ext cx="16665" cy="68390"/>
            </a:xfrm>
            <a:custGeom>
              <a:avLst/>
              <a:gdLst>
                <a:gd name="T0" fmla="*/ 3 w 19"/>
                <a:gd name="T1" fmla="*/ 0 h 78"/>
                <a:gd name="T2" fmla="*/ 0 w 19"/>
                <a:gd name="T3" fmla="*/ 71 h 78"/>
                <a:gd name="T4" fmla="*/ 10 w 19"/>
                <a:gd name="T5" fmla="*/ 78 h 78"/>
                <a:gd name="T6" fmla="*/ 19 w 19"/>
                <a:gd name="T7" fmla="*/ 71 h 78"/>
                <a:gd name="T8" fmla="*/ 15 w 19"/>
                <a:gd name="T9" fmla="*/ 0 h 78"/>
                <a:gd name="T10" fmla="*/ 3 w 19"/>
                <a:gd name="T1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78">
                  <a:moveTo>
                    <a:pt x="3" y="0"/>
                  </a:moveTo>
                  <a:lnTo>
                    <a:pt x="0" y="71"/>
                  </a:lnTo>
                  <a:lnTo>
                    <a:pt x="10" y="78"/>
                  </a:lnTo>
                  <a:lnTo>
                    <a:pt x="19" y="71"/>
                  </a:lnTo>
                  <a:lnTo>
                    <a:pt x="15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2" name="Freeform 89"/>
            <p:cNvSpPr/>
            <p:nvPr/>
          </p:nvSpPr>
          <p:spPr bwMode="auto">
            <a:xfrm>
              <a:off x="2879778" y="2689240"/>
              <a:ext cx="52626" cy="60498"/>
            </a:xfrm>
            <a:custGeom>
              <a:avLst/>
              <a:gdLst>
                <a:gd name="T0" fmla="*/ 2 w 25"/>
                <a:gd name="T1" fmla="*/ 11 h 29"/>
                <a:gd name="T2" fmla="*/ 8 w 25"/>
                <a:gd name="T3" fmla="*/ 27 h 29"/>
                <a:gd name="T4" fmla="*/ 23 w 25"/>
                <a:gd name="T5" fmla="*/ 18 h 29"/>
                <a:gd name="T6" fmla="*/ 17 w 25"/>
                <a:gd name="T7" fmla="*/ 2 h 29"/>
                <a:gd name="T8" fmla="*/ 2 w 25"/>
                <a:gd name="T9" fmla="*/ 1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2" y="11"/>
                  </a:moveTo>
                  <a:cubicBezTo>
                    <a:pt x="0" y="18"/>
                    <a:pt x="3" y="25"/>
                    <a:pt x="8" y="27"/>
                  </a:cubicBezTo>
                  <a:cubicBezTo>
                    <a:pt x="14" y="29"/>
                    <a:pt x="20" y="25"/>
                    <a:pt x="23" y="18"/>
                  </a:cubicBezTo>
                  <a:cubicBezTo>
                    <a:pt x="25" y="11"/>
                    <a:pt x="22" y="4"/>
                    <a:pt x="17" y="2"/>
                  </a:cubicBezTo>
                  <a:cubicBezTo>
                    <a:pt x="11" y="0"/>
                    <a:pt x="5" y="4"/>
                    <a:pt x="2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3" name="Oval 90"/>
            <p:cNvSpPr>
              <a:spLocks noChangeArrowheads="1"/>
            </p:cNvSpPr>
            <p:nvPr/>
          </p:nvSpPr>
          <p:spPr bwMode="auto">
            <a:xfrm>
              <a:off x="2677166" y="2882134"/>
              <a:ext cx="42978" cy="5436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4" name="Freeform 91"/>
            <p:cNvSpPr/>
            <p:nvPr/>
          </p:nvSpPr>
          <p:spPr bwMode="auto">
            <a:xfrm>
              <a:off x="2649976" y="2940879"/>
              <a:ext cx="97359" cy="70143"/>
            </a:xfrm>
            <a:custGeom>
              <a:avLst/>
              <a:gdLst>
                <a:gd name="T0" fmla="*/ 38 w 47"/>
                <a:gd name="T1" fmla="*/ 2 h 34"/>
                <a:gd name="T2" fmla="*/ 38 w 47"/>
                <a:gd name="T3" fmla="*/ 2 h 34"/>
                <a:gd name="T4" fmla="*/ 9 w 47"/>
                <a:gd name="T5" fmla="*/ 2 h 34"/>
                <a:gd name="T6" fmla="*/ 9 w 47"/>
                <a:gd name="T7" fmla="*/ 2 h 34"/>
                <a:gd name="T8" fmla="*/ 9 w 47"/>
                <a:gd name="T9" fmla="*/ 2 h 34"/>
                <a:gd name="T10" fmla="*/ 2 w 47"/>
                <a:gd name="T11" fmla="*/ 8 h 34"/>
                <a:gd name="T12" fmla="*/ 0 w 47"/>
                <a:gd name="T13" fmla="*/ 34 h 34"/>
                <a:gd name="T14" fmla="*/ 47 w 47"/>
                <a:gd name="T15" fmla="*/ 34 h 34"/>
                <a:gd name="T16" fmla="*/ 45 w 47"/>
                <a:gd name="T17" fmla="*/ 8 h 34"/>
                <a:gd name="T18" fmla="*/ 39 w 47"/>
                <a:gd name="T19" fmla="*/ 2 h 34"/>
                <a:gd name="T20" fmla="*/ 38 w 47"/>
                <a:gd name="T21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34">
                  <a:moveTo>
                    <a:pt x="38" y="2"/>
                  </a:moveTo>
                  <a:cubicBezTo>
                    <a:pt x="38" y="2"/>
                    <a:pt x="38" y="2"/>
                    <a:pt x="38" y="2"/>
                  </a:cubicBezTo>
                  <a:cubicBezTo>
                    <a:pt x="28" y="0"/>
                    <a:pt x="19" y="0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6" y="2"/>
                    <a:pt x="3" y="4"/>
                    <a:pt x="2" y="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4"/>
                    <a:pt x="42" y="2"/>
                    <a:pt x="39" y="2"/>
                  </a:cubicBezTo>
                  <a:cubicBezTo>
                    <a:pt x="38" y="2"/>
                    <a:pt x="38" y="2"/>
                    <a:pt x="3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5" name="Oval 92"/>
            <p:cNvSpPr>
              <a:spLocks noChangeArrowheads="1"/>
            </p:cNvSpPr>
            <p:nvPr/>
          </p:nvSpPr>
          <p:spPr bwMode="auto">
            <a:xfrm>
              <a:off x="2788558" y="2882134"/>
              <a:ext cx="43856" cy="5436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6" name="Freeform 93"/>
            <p:cNvSpPr/>
            <p:nvPr/>
          </p:nvSpPr>
          <p:spPr bwMode="auto">
            <a:xfrm>
              <a:off x="2764000" y="2940879"/>
              <a:ext cx="95605" cy="70143"/>
            </a:xfrm>
            <a:custGeom>
              <a:avLst/>
              <a:gdLst>
                <a:gd name="T0" fmla="*/ 38 w 46"/>
                <a:gd name="T1" fmla="*/ 2 h 34"/>
                <a:gd name="T2" fmla="*/ 37 w 46"/>
                <a:gd name="T3" fmla="*/ 2 h 34"/>
                <a:gd name="T4" fmla="*/ 9 w 46"/>
                <a:gd name="T5" fmla="*/ 2 h 34"/>
                <a:gd name="T6" fmla="*/ 8 w 46"/>
                <a:gd name="T7" fmla="*/ 2 h 34"/>
                <a:gd name="T8" fmla="*/ 8 w 46"/>
                <a:gd name="T9" fmla="*/ 2 h 34"/>
                <a:gd name="T10" fmla="*/ 2 w 46"/>
                <a:gd name="T11" fmla="*/ 8 h 34"/>
                <a:gd name="T12" fmla="*/ 0 w 46"/>
                <a:gd name="T13" fmla="*/ 34 h 34"/>
                <a:gd name="T14" fmla="*/ 46 w 46"/>
                <a:gd name="T15" fmla="*/ 34 h 34"/>
                <a:gd name="T16" fmla="*/ 44 w 46"/>
                <a:gd name="T17" fmla="*/ 8 h 34"/>
                <a:gd name="T18" fmla="*/ 38 w 46"/>
                <a:gd name="T19" fmla="*/ 2 h 34"/>
                <a:gd name="T20" fmla="*/ 38 w 46"/>
                <a:gd name="T21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4">
                  <a:moveTo>
                    <a:pt x="38" y="2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27" y="0"/>
                    <a:pt x="18" y="0"/>
                    <a:pt x="9" y="2"/>
                  </a:cubicBezTo>
                  <a:cubicBezTo>
                    <a:pt x="9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2" y="4"/>
                    <a:pt x="2" y="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4"/>
                    <a:pt x="41" y="2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7" name="Oval 94"/>
            <p:cNvSpPr>
              <a:spLocks noChangeArrowheads="1"/>
            </p:cNvSpPr>
            <p:nvPr/>
          </p:nvSpPr>
          <p:spPr bwMode="auto">
            <a:xfrm>
              <a:off x="2902582" y="2882134"/>
              <a:ext cx="43856" cy="54361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8" name="Freeform 95"/>
            <p:cNvSpPr/>
            <p:nvPr/>
          </p:nvSpPr>
          <p:spPr bwMode="auto">
            <a:xfrm>
              <a:off x="2876270" y="2940879"/>
              <a:ext cx="97359" cy="70143"/>
            </a:xfrm>
            <a:custGeom>
              <a:avLst/>
              <a:gdLst>
                <a:gd name="T0" fmla="*/ 38 w 47"/>
                <a:gd name="T1" fmla="*/ 2 h 34"/>
                <a:gd name="T2" fmla="*/ 37 w 47"/>
                <a:gd name="T3" fmla="*/ 2 h 34"/>
                <a:gd name="T4" fmla="*/ 9 w 47"/>
                <a:gd name="T5" fmla="*/ 2 h 34"/>
                <a:gd name="T6" fmla="*/ 8 w 47"/>
                <a:gd name="T7" fmla="*/ 2 h 34"/>
                <a:gd name="T8" fmla="*/ 8 w 47"/>
                <a:gd name="T9" fmla="*/ 2 h 34"/>
                <a:gd name="T10" fmla="*/ 2 w 47"/>
                <a:gd name="T11" fmla="*/ 8 h 34"/>
                <a:gd name="T12" fmla="*/ 0 w 47"/>
                <a:gd name="T13" fmla="*/ 34 h 34"/>
                <a:gd name="T14" fmla="*/ 47 w 47"/>
                <a:gd name="T15" fmla="*/ 34 h 34"/>
                <a:gd name="T16" fmla="*/ 44 w 47"/>
                <a:gd name="T17" fmla="*/ 8 h 34"/>
                <a:gd name="T18" fmla="*/ 38 w 47"/>
                <a:gd name="T19" fmla="*/ 2 h 34"/>
                <a:gd name="T20" fmla="*/ 38 w 47"/>
                <a:gd name="T21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" h="34">
                  <a:moveTo>
                    <a:pt x="38" y="2"/>
                  </a:moveTo>
                  <a:cubicBezTo>
                    <a:pt x="38" y="2"/>
                    <a:pt x="37" y="2"/>
                    <a:pt x="37" y="2"/>
                  </a:cubicBezTo>
                  <a:cubicBezTo>
                    <a:pt x="28" y="0"/>
                    <a:pt x="19" y="0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5" y="2"/>
                    <a:pt x="2" y="4"/>
                    <a:pt x="2" y="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4"/>
                    <a:pt x="41" y="2"/>
                    <a:pt x="38" y="2"/>
                  </a:cubicBezTo>
                  <a:cubicBezTo>
                    <a:pt x="38" y="2"/>
                    <a:pt x="38" y="2"/>
                    <a:pt x="3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19" name="Rectangle 96"/>
            <p:cNvSpPr>
              <a:spLocks noChangeArrowheads="1"/>
            </p:cNvSpPr>
            <p:nvPr/>
          </p:nvSpPr>
          <p:spPr bwMode="auto">
            <a:xfrm>
              <a:off x="2722776" y="2747985"/>
              <a:ext cx="24559" cy="41209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20" name="Rectangle 97"/>
            <p:cNvSpPr>
              <a:spLocks noChangeArrowheads="1"/>
            </p:cNvSpPr>
            <p:nvPr/>
          </p:nvSpPr>
          <p:spPr bwMode="auto">
            <a:xfrm>
              <a:off x="2691199" y="2733080"/>
              <a:ext cx="22805" cy="5611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21" name="Rectangle 98"/>
            <p:cNvSpPr>
              <a:spLocks noChangeArrowheads="1"/>
            </p:cNvSpPr>
            <p:nvPr/>
          </p:nvSpPr>
          <p:spPr bwMode="auto">
            <a:xfrm>
              <a:off x="2756105" y="2705900"/>
              <a:ext cx="22805" cy="8329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1941554" y="5072299"/>
            <a:ext cx="3992564" cy="505775"/>
          </a:xfrm>
          <a:prstGeom prst="rect">
            <a:avLst/>
          </a:prstGeom>
          <a:solidFill>
            <a:srgbClr val="6F9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Source Han Sans K Light" panose="020B0300000000000000" pitchFamily="34" charset="-128"/>
              <a:ea typeface="Source Han Sans K Light" panose="020B0300000000000000" pitchFamily="34" charset="-128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6422913" y="1832639"/>
            <a:ext cx="3972788" cy="3622323"/>
          </a:xfrm>
          <a:prstGeom prst="roundRect">
            <a:avLst>
              <a:gd name="adj" fmla="val 4628"/>
            </a:avLst>
          </a:prstGeom>
          <a:noFill/>
          <a:ln>
            <a:solidFill>
              <a:srgbClr val="6F97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Source Han Sans K Light" panose="020B0300000000000000" pitchFamily="34" charset="-128"/>
              <a:ea typeface="Source Han Sans K Light" panose="020B0300000000000000" pitchFamily="34" charset="-128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419792" y="5072299"/>
            <a:ext cx="3992564" cy="505775"/>
          </a:xfrm>
          <a:prstGeom prst="rect">
            <a:avLst/>
          </a:prstGeom>
          <a:solidFill>
            <a:srgbClr val="6F9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Source Han Sans K Light" panose="020B0300000000000000" pitchFamily="34" charset="-128"/>
              <a:ea typeface="Source Han Sans K Light" panose="020B0300000000000000" pitchFamily="34" charset="-128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163713" y="2076628"/>
            <a:ext cx="490013" cy="508539"/>
            <a:chOff x="7019725" y="2623481"/>
            <a:chExt cx="367510" cy="381404"/>
          </a:xfrm>
          <a:solidFill>
            <a:srgbClr val="6F977A"/>
          </a:solidFill>
        </p:grpSpPr>
        <p:sp>
          <p:nvSpPr>
            <p:cNvPr id="28" name="Oval 220"/>
            <p:cNvSpPr>
              <a:spLocks noChangeArrowheads="1"/>
            </p:cNvSpPr>
            <p:nvPr/>
          </p:nvSpPr>
          <p:spPr bwMode="auto">
            <a:xfrm>
              <a:off x="7059196" y="2818129"/>
              <a:ext cx="71045" cy="8943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29" name="Freeform 221"/>
            <p:cNvSpPr/>
            <p:nvPr/>
          </p:nvSpPr>
          <p:spPr bwMode="auto">
            <a:xfrm>
              <a:off x="7019725" y="2915453"/>
              <a:ext cx="62275" cy="89432"/>
            </a:xfrm>
            <a:custGeom>
              <a:avLst/>
              <a:gdLst>
                <a:gd name="T0" fmla="*/ 19 w 30"/>
                <a:gd name="T1" fmla="*/ 18 h 43"/>
                <a:gd name="T2" fmla="*/ 23 w 30"/>
                <a:gd name="T3" fmla="*/ 11 h 43"/>
                <a:gd name="T4" fmla="*/ 14 w 30"/>
                <a:gd name="T5" fmla="*/ 6 h 43"/>
                <a:gd name="T6" fmla="*/ 22 w 30"/>
                <a:gd name="T7" fmla="*/ 0 h 43"/>
                <a:gd name="T8" fmla="*/ 22 w 30"/>
                <a:gd name="T9" fmla="*/ 0 h 43"/>
                <a:gd name="T10" fmla="*/ 13 w 30"/>
                <a:gd name="T11" fmla="*/ 1 h 43"/>
                <a:gd name="T12" fmla="*/ 12 w 30"/>
                <a:gd name="T13" fmla="*/ 1 h 43"/>
                <a:gd name="T14" fmla="*/ 12 w 30"/>
                <a:gd name="T15" fmla="*/ 1 h 43"/>
                <a:gd name="T16" fmla="*/ 2 w 30"/>
                <a:gd name="T17" fmla="*/ 11 h 43"/>
                <a:gd name="T18" fmla="*/ 0 w 30"/>
                <a:gd name="T19" fmla="*/ 31 h 43"/>
                <a:gd name="T20" fmla="*/ 30 w 30"/>
                <a:gd name="T21" fmla="*/ 43 h 43"/>
                <a:gd name="T22" fmla="*/ 30 w 30"/>
                <a:gd name="T23" fmla="*/ 42 h 43"/>
                <a:gd name="T24" fmla="*/ 19 w 30"/>
                <a:gd name="T25" fmla="*/ 1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3">
                  <a:moveTo>
                    <a:pt x="19" y="18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7" y="1"/>
                    <a:pt x="2" y="5"/>
                    <a:pt x="2" y="1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9" y="37"/>
                    <a:pt x="19" y="42"/>
                    <a:pt x="30" y="43"/>
                  </a:cubicBezTo>
                  <a:cubicBezTo>
                    <a:pt x="30" y="42"/>
                    <a:pt x="30" y="42"/>
                    <a:pt x="30" y="42"/>
                  </a:cubicBez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30" name="Freeform 222"/>
            <p:cNvSpPr/>
            <p:nvPr/>
          </p:nvSpPr>
          <p:spPr bwMode="auto">
            <a:xfrm>
              <a:off x="7107436" y="2915453"/>
              <a:ext cx="62275" cy="89432"/>
            </a:xfrm>
            <a:custGeom>
              <a:avLst/>
              <a:gdLst>
                <a:gd name="T0" fmla="*/ 29 w 30"/>
                <a:gd name="T1" fmla="*/ 11 h 43"/>
                <a:gd name="T2" fmla="*/ 18 w 30"/>
                <a:gd name="T3" fmla="*/ 1 h 43"/>
                <a:gd name="T4" fmla="*/ 18 w 30"/>
                <a:gd name="T5" fmla="*/ 1 h 43"/>
                <a:gd name="T6" fmla="*/ 17 w 30"/>
                <a:gd name="T7" fmla="*/ 1 h 43"/>
                <a:gd name="T8" fmla="*/ 8 w 30"/>
                <a:gd name="T9" fmla="*/ 0 h 43"/>
                <a:gd name="T10" fmla="*/ 8 w 30"/>
                <a:gd name="T11" fmla="*/ 0 h 43"/>
                <a:gd name="T12" fmla="*/ 16 w 30"/>
                <a:gd name="T13" fmla="*/ 6 h 43"/>
                <a:gd name="T14" fmla="*/ 7 w 30"/>
                <a:gd name="T15" fmla="*/ 11 h 43"/>
                <a:gd name="T16" fmla="*/ 11 w 30"/>
                <a:gd name="T17" fmla="*/ 18 h 43"/>
                <a:gd name="T18" fmla="*/ 0 w 30"/>
                <a:gd name="T19" fmla="*/ 42 h 43"/>
                <a:gd name="T20" fmla="*/ 0 w 30"/>
                <a:gd name="T21" fmla="*/ 43 h 43"/>
                <a:gd name="T22" fmla="*/ 30 w 30"/>
                <a:gd name="T23" fmla="*/ 30 h 43"/>
                <a:gd name="T24" fmla="*/ 29 w 30"/>
                <a:gd name="T25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3">
                  <a:moveTo>
                    <a:pt x="29" y="11"/>
                  </a:moveTo>
                  <a:cubicBezTo>
                    <a:pt x="28" y="5"/>
                    <a:pt x="23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4" y="0"/>
                    <a:pt x="11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2"/>
                    <a:pt x="22" y="37"/>
                    <a:pt x="30" y="30"/>
                  </a:cubicBezTo>
                  <a:lnTo>
                    <a:pt x="29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31" name="Freeform 223"/>
            <p:cNvSpPr/>
            <p:nvPr/>
          </p:nvSpPr>
          <p:spPr bwMode="auto">
            <a:xfrm>
              <a:off x="7081999" y="2911945"/>
              <a:ext cx="25436" cy="92939"/>
            </a:xfrm>
            <a:custGeom>
              <a:avLst/>
              <a:gdLst>
                <a:gd name="T0" fmla="*/ 10 w 12"/>
                <a:gd name="T1" fmla="*/ 10 h 45"/>
                <a:gd name="T2" fmla="*/ 12 w 12"/>
                <a:gd name="T3" fmla="*/ 8 h 45"/>
                <a:gd name="T4" fmla="*/ 9 w 12"/>
                <a:gd name="T5" fmla="*/ 0 h 45"/>
                <a:gd name="T6" fmla="*/ 2 w 12"/>
                <a:gd name="T7" fmla="*/ 0 h 45"/>
                <a:gd name="T8" fmla="*/ 0 w 12"/>
                <a:gd name="T9" fmla="*/ 8 h 45"/>
                <a:gd name="T10" fmla="*/ 2 w 12"/>
                <a:gd name="T11" fmla="*/ 10 h 45"/>
                <a:gd name="T12" fmla="*/ 0 w 12"/>
                <a:gd name="T13" fmla="*/ 44 h 45"/>
                <a:gd name="T14" fmla="*/ 0 w 12"/>
                <a:gd name="T15" fmla="*/ 45 h 45"/>
                <a:gd name="T16" fmla="*/ 6 w 12"/>
                <a:gd name="T17" fmla="*/ 45 h 45"/>
                <a:gd name="T18" fmla="*/ 12 w 12"/>
                <a:gd name="T19" fmla="*/ 45 h 45"/>
                <a:gd name="T20" fmla="*/ 12 w 12"/>
                <a:gd name="T21" fmla="*/ 44 h 45"/>
                <a:gd name="T22" fmla="*/ 10 w 12"/>
                <a:gd name="T23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5">
                  <a:moveTo>
                    <a:pt x="10" y="1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5"/>
                    <a:pt x="6" y="45"/>
                  </a:cubicBezTo>
                  <a:cubicBezTo>
                    <a:pt x="8" y="45"/>
                    <a:pt x="10" y="45"/>
                    <a:pt x="12" y="45"/>
                  </a:cubicBezTo>
                  <a:cubicBezTo>
                    <a:pt x="12" y="44"/>
                    <a:pt x="12" y="44"/>
                    <a:pt x="12" y="44"/>
                  </a:cubicBezTo>
                  <a:lnTo>
                    <a:pt x="1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32" name="Freeform 224"/>
            <p:cNvSpPr>
              <a:spLocks noEditPoints="1"/>
            </p:cNvSpPr>
            <p:nvPr/>
          </p:nvSpPr>
          <p:spPr bwMode="auto">
            <a:xfrm>
              <a:off x="7115331" y="2623481"/>
              <a:ext cx="271904" cy="235856"/>
            </a:xfrm>
            <a:custGeom>
              <a:avLst/>
              <a:gdLst>
                <a:gd name="T0" fmla="*/ 113 w 131"/>
                <a:gd name="T1" fmla="*/ 0 h 114"/>
                <a:gd name="T2" fmla="*/ 18 w 131"/>
                <a:gd name="T3" fmla="*/ 0 h 114"/>
                <a:gd name="T4" fmla="*/ 0 w 131"/>
                <a:gd name="T5" fmla="*/ 18 h 114"/>
                <a:gd name="T6" fmla="*/ 0 w 131"/>
                <a:gd name="T7" fmla="*/ 68 h 114"/>
                <a:gd name="T8" fmla="*/ 18 w 131"/>
                <a:gd name="T9" fmla="*/ 86 h 114"/>
                <a:gd name="T10" fmla="*/ 33 w 131"/>
                <a:gd name="T11" fmla="*/ 86 h 114"/>
                <a:gd name="T12" fmla="*/ 14 w 131"/>
                <a:gd name="T13" fmla="*/ 114 h 114"/>
                <a:gd name="T14" fmla="*/ 69 w 131"/>
                <a:gd name="T15" fmla="*/ 86 h 114"/>
                <a:gd name="T16" fmla="*/ 113 w 131"/>
                <a:gd name="T17" fmla="*/ 86 h 114"/>
                <a:gd name="T18" fmla="*/ 131 w 131"/>
                <a:gd name="T19" fmla="*/ 68 h 114"/>
                <a:gd name="T20" fmla="*/ 131 w 131"/>
                <a:gd name="T21" fmla="*/ 18 h 114"/>
                <a:gd name="T22" fmla="*/ 113 w 131"/>
                <a:gd name="T23" fmla="*/ 0 h 114"/>
                <a:gd name="T24" fmla="*/ 37 w 131"/>
                <a:gd name="T25" fmla="*/ 52 h 114"/>
                <a:gd name="T26" fmla="*/ 29 w 131"/>
                <a:gd name="T27" fmla="*/ 44 h 114"/>
                <a:gd name="T28" fmla="*/ 37 w 131"/>
                <a:gd name="T29" fmla="*/ 36 h 114"/>
                <a:gd name="T30" fmla="*/ 45 w 131"/>
                <a:gd name="T31" fmla="*/ 44 h 114"/>
                <a:gd name="T32" fmla="*/ 37 w 131"/>
                <a:gd name="T33" fmla="*/ 52 h 114"/>
                <a:gd name="T34" fmla="*/ 65 w 131"/>
                <a:gd name="T35" fmla="*/ 52 h 114"/>
                <a:gd name="T36" fmla="*/ 57 w 131"/>
                <a:gd name="T37" fmla="*/ 44 h 114"/>
                <a:gd name="T38" fmla="*/ 65 w 131"/>
                <a:gd name="T39" fmla="*/ 36 h 114"/>
                <a:gd name="T40" fmla="*/ 73 w 131"/>
                <a:gd name="T41" fmla="*/ 44 h 114"/>
                <a:gd name="T42" fmla="*/ 65 w 131"/>
                <a:gd name="T43" fmla="*/ 52 h 114"/>
                <a:gd name="T44" fmla="*/ 93 w 131"/>
                <a:gd name="T45" fmla="*/ 52 h 114"/>
                <a:gd name="T46" fmla="*/ 85 w 131"/>
                <a:gd name="T47" fmla="*/ 44 h 114"/>
                <a:gd name="T48" fmla="*/ 93 w 131"/>
                <a:gd name="T49" fmla="*/ 36 h 114"/>
                <a:gd name="T50" fmla="*/ 101 w 131"/>
                <a:gd name="T51" fmla="*/ 44 h 114"/>
                <a:gd name="T52" fmla="*/ 93 w 131"/>
                <a:gd name="T53" fmla="*/ 5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1" h="114">
                  <a:moveTo>
                    <a:pt x="11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8"/>
                    <a:pt x="8" y="86"/>
                    <a:pt x="18" y="86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69" y="86"/>
                    <a:pt x="69" y="86"/>
                    <a:pt x="69" y="86"/>
                  </a:cubicBezTo>
                  <a:cubicBezTo>
                    <a:pt x="113" y="86"/>
                    <a:pt x="113" y="86"/>
                    <a:pt x="113" y="86"/>
                  </a:cubicBezTo>
                  <a:cubicBezTo>
                    <a:pt x="123" y="86"/>
                    <a:pt x="131" y="78"/>
                    <a:pt x="131" y="68"/>
                  </a:cubicBezTo>
                  <a:cubicBezTo>
                    <a:pt x="131" y="18"/>
                    <a:pt x="131" y="18"/>
                    <a:pt x="131" y="18"/>
                  </a:cubicBezTo>
                  <a:cubicBezTo>
                    <a:pt x="131" y="8"/>
                    <a:pt x="123" y="0"/>
                    <a:pt x="113" y="0"/>
                  </a:cubicBezTo>
                  <a:close/>
                  <a:moveTo>
                    <a:pt x="37" y="52"/>
                  </a:moveTo>
                  <a:cubicBezTo>
                    <a:pt x="33" y="52"/>
                    <a:pt x="29" y="48"/>
                    <a:pt x="29" y="44"/>
                  </a:cubicBezTo>
                  <a:cubicBezTo>
                    <a:pt x="29" y="40"/>
                    <a:pt x="33" y="36"/>
                    <a:pt x="37" y="36"/>
                  </a:cubicBezTo>
                  <a:cubicBezTo>
                    <a:pt x="41" y="36"/>
                    <a:pt x="45" y="40"/>
                    <a:pt x="45" y="44"/>
                  </a:cubicBezTo>
                  <a:cubicBezTo>
                    <a:pt x="45" y="48"/>
                    <a:pt x="41" y="52"/>
                    <a:pt x="37" y="52"/>
                  </a:cubicBezTo>
                  <a:close/>
                  <a:moveTo>
                    <a:pt x="65" y="52"/>
                  </a:moveTo>
                  <a:cubicBezTo>
                    <a:pt x="61" y="52"/>
                    <a:pt x="57" y="48"/>
                    <a:pt x="57" y="44"/>
                  </a:cubicBezTo>
                  <a:cubicBezTo>
                    <a:pt x="57" y="40"/>
                    <a:pt x="61" y="36"/>
                    <a:pt x="65" y="36"/>
                  </a:cubicBezTo>
                  <a:cubicBezTo>
                    <a:pt x="69" y="36"/>
                    <a:pt x="73" y="40"/>
                    <a:pt x="73" y="44"/>
                  </a:cubicBezTo>
                  <a:cubicBezTo>
                    <a:pt x="73" y="48"/>
                    <a:pt x="69" y="52"/>
                    <a:pt x="65" y="52"/>
                  </a:cubicBezTo>
                  <a:close/>
                  <a:moveTo>
                    <a:pt x="93" y="52"/>
                  </a:moveTo>
                  <a:cubicBezTo>
                    <a:pt x="89" y="52"/>
                    <a:pt x="85" y="48"/>
                    <a:pt x="85" y="44"/>
                  </a:cubicBezTo>
                  <a:cubicBezTo>
                    <a:pt x="85" y="40"/>
                    <a:pt x="89" y="36"/>
                    <a:pt x="93" y="36"/>
                  </a:cubicBezTo>
                  <a:cubicBezTo>
                    <a:pt x="97" y="36"/>
                    <a:pt x="101" y="40"/>
                    <a:pt x="101" y="44"/>
                  </a:cubicBezTo>
                  <a:cubicBezTo>
                    <a:pt x="101" y="48"/>
                    <a:pt x="97" y="52"/>
                    <a:pt x="93" y="5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33" name="Oval 225"/>
            <p:cNvSpPr>
              <a:spLocks noChangeArrowheads="1"/>
            </p:cNvSpPr>
            <p:nvPr/>
          </p:nvSpPr>
          <p:spPr bwMode="auto">
            <a:xfrm>
              <a:off x="7215320" y="2842679"/>
              <a:ext cx="47364" cy="6049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  <p:sp>
          <p:nvSpPr>
            <p:cNvPr id="34" name="Freeform 226"/>
            <p:cNvSpPr/>
            <p:nvPr/>
          </p:nvSpPr>
          <p:spPr bwMode="auto">
            <a:xfrm>
              <a:off x="7189884" y="2907561"/>
              <a:ext cx="97359" cy="49977"/>
            </a:xfrm>
            <a:custGeom>
              <a:avLst/>
              <a:gdLst>
                <a:gd name="T0" fmla="*/ 23 w 47"/>
                <a:gd name="T1" fmla="*/ 24 h 24"/>
                <a:gd name="T2" fmla="*/ 47 w 47"/>
                <a:gd name="T3" fmla="*/ 18 h 24"/>
                <a:gd name="T4" fmla="*/ 46 w 47"/>
                <a:gd name="T5" fmla="*/ 8 h 24"/>
                <a:gd name="T6" fmla="*/ 40 w 47"/>
                <a:gd name="T7" fmla="*/ 1 h 24"/>
                <a:gd name="T8" fmla="*/ 39 w 47"/>
                <a:gd name="T9" fmla="*/ 1 h 24"/>
                <a:gd name="T10" fmla="*/ 38 w 47"/>
                <a:gd name="T11" fmla="*/ 1 h 24"/>
                <a:gd name="T12" fmla="*/ 8 w 47"/>
                <a:gd name="T13" fmla="*/ 1 h 24"/>
                <a:gd name="T14" fmla="*/ 7 w 47"/>
                <a:gd name="T15" fmla="*/ 1 h 24"/>
                <a:gd name="T16" fmla="*/ 7 w 47"/>
                <a:gd name="T17" fmla="*/ 1 h 24"/>
                <a:gd name="T18" fmla="*/ 0 w 47"/>
                <a:gd name="T19" fmla="*/ 8 h 24"/>
                <a:gd name="T20" fmla="*/ 0 w 47"/>
                <a:gd name="T21" fmla="*/ 18 h 24"/>
                <a:gd name="T22" fmla="*/ 23 w 47"/>
                <a:gd name="T2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24">
                  <a:moveTo>
                    <a:pt x="23" y="24"/>
                  </a:moveTo>
                  <a:cubicBezTo>
                    <a:pt x="32" y="24"/>
                    <a:pt x="40" y="21"/>
                    <a:pt x="47" y="1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6" y="4"/>
                    <a:pt x="43" y="1"/>
                    <a:pt x="40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9" y="1"/>
                    <a:pt x="39" y="1"/>
                    <a:pt x="38" y="1"/>
                  </a:cubicBezTo>
                  <a:cubicBezTo>
                    <a:pt x="28" y="0"/>
                    <a:pt x="18" y="0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" y="1"/>
                    <a:pt x="1" y="4"/>
                    <a:pt x="0" y="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7" y="21"/>
                    <a:pt x="15" y="24"/>
                    <a:pt x="23" y="2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>
                <a:latin typeface="Source Han Sans K Light" panose="020B0300000000000000" pitchFamily="34" charset="-128"/>
                <a:ea typeface="Source Han Sans K Light" panose="020B0300000000000000" pitchFamily="34" charset="-128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2195686" y="2744834"/>
            <a:ext cx="3424040" cy="1544320"/>
          </a:xfrm>
          <a:prstGeom prst="rect">
            <a:avLst/>
          </a:prstGeom>
        </p:spPr>
        <p:txBody>
          <a:bodyPr wrap="square" lIns="68578" tIns="34289" rIns="68578" bIns="34289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帮助孩子尽快适应学习生活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704445" y="2751813"/>
            <a:ext cx="3424040" cy="1544320"/>
          </a:xfrm>
          <a:prstGeom prst="rect">
            <a:avLst/>
          </a:prstGeom>
        </p:spPr>
        <p:txBody>
          <a:bodyPr wrap="square" lIns="68578" tIns="34289" rIns="68578" bIns="34289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营造班级良好的学习氛围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91"/>
          <p:cNvSpPr>
            <a:spLocks noEditPoints="1"/>
          </p:cNvSpPr>
          <p:nvPr/>
        </p:nvSpPr>
        <p:spPr bwMode="auto">
          <a:xfrm>
            <a:off x="5354109" y="1952642"/>
            <a:ext cx="1496636" cy="1220879"/>
          </a:xfrm>
          <a:custGeom>
            <a:avLst/>
            <a:gdLst>
              <a:gd name="T0" fmla="*/ 34 w 269"/>
              <a:gd name="T1" fmla="*/ 152 h 219"/>
              <a:gd name="T2" fmla="*/ 148 w 269"/>
              <a:gd name="T3" fmla="*/ 177 h 219"/>
              <a:gd name="T4" fmla="*/ 153 w 269"/>
              <a:gd name="T5" fmla="*/ 176 h 219"/>
              <a:gd name="T6" fmla="*/ 264 w 269"/>
              <a:gd name="T7" fmla="*/ 118 h 219"/>
              <a:gd name="T8" fmla="*/ 267 w 269"/>
              <a:gd name="T9" fmla="*/ 107 h 219"/>
              <a:gd name="T10" fmla="*/ 257 w 269"/>
              <a:gd name="T11" fmla="*/ 104 h 219"/>
              <a:gd name="T12" fmla="*/ 148 w 269"/>
              <a:gd name="T13" fmla="*/ 161 h 219"/>
              <a:gd name="T14" fmla="*/ 28 w 269"/>
              <a:gd name="T15" fmla="*/ 136 h 219"/>
              <a:gd name="T16" fmla="*/ 18 w 269"/>
              <a:gd name="T17" fmla="*/ 120 h 219"/>
              <a:gd name="T18" fmla="*/ 34 w 269"/>
              <a:gd name="T19" fmla="*/ 110 h 219"/>
              <a:gd name="T20" fmla="*/ 150 w 269"/>
              <a:gd name="T21" fmla="*/ 135 h 219"/>
              <a:gd name="T22" fmla="*/ 153 w 269"/>
              <a:gd name="T23" fmla="*/ 134 h 219"/>
              <a:gd name="T24" fmla="*/ 264 w 269"/>
              <a:gd name="T25" fmla="*/ 76 h 219"/>
              <a:gd name="T26" fmla="*/ 267 w 269"/>
              <a:gd name="T27" fmla="*/ 65 h 219"/>
              <a:gd name="T28" fmla="*/ 257 w 269"/>
              <a:gd name="T29" fmla="*/ 62 h 219"/>
              <a:gd name="T30" fmla="*/ 148 w 269"/>
              <a:gd name="T31" fmla="*/ 119 h 219"/>
              <a:gd name="T32" fmla="*/ 28 w 269"/>
              <a:gd name="T33" fmla="*/ 93 h 219"/>
              <a:gd name="T34" fmla="*/ 18 w 269"/>
              <a:gd name="T35" fmla="*/ 78 h 219"/>
              <a:gd name="T36" fmla="*/ 34 w 269"/>
              <a:gd name="T37" fmla="*/ 68 h 219"/>
              <a:gd name="T38" fmla="*/ 143 w 269"/>
              <a:gd name="T39" fmla="*/ 91 h 219"/>
              <a:gd name="T40" fmla="*/ 146 w 269"/>
              <a:gd name="T41" fmla="*/ 90 h 219"/>
              <a:gd name="T42" fmla="*/ 257 w 269"/>
              <a:gd name="T43" fmla="*/ 32 h 219"/>
              <a:gd name="T44" fmla="*/ 256 w 269"/>
              <a:gd name="T45" fmla="*/ 22 h 219"/>
              <a:gd name="T46" fmla="*/ 148 w 269"/>
              <a:gd name="T47" fmla="*/ 1 h 219"/>
              <a:gd name="T48" fmla="*/ 119 w 269"/>
              <a:gd name="T49" fmla="*/ 5 h 219"/>
              <a:gd name="T50" fmla="*/ 20 w 269"/>
              <a:gd name="T51" fmla="*/ 54 h 219"/>
              <a:gd name="T52" fmla="*/ 16 w 269"/>
              <a:gd name="T53" fmla="*/ 56 h 219"/>
              <a:gd name="T54" fmla="*/ 3 w 269"/>
              <a:gd name="T55" fmla="*/ 75 h 219"/>
              <a:gd name="T56" fmla="*/ 12 w 269"/>
              <a:gd name="T57" fmla="*/ 102 h 219"/>
              <a:gd name="T58" fmla="*/ 3 w 269"/>
              <a:gd name="T59" fmla="*/ 117 h 219"/>
              <a:gd name="T60" fmla="*/ 12 w 269"/>
              <a:gd name="T61" fmla="*/ 144 h 219"/>
              <a:gd name="T62" fmla="*/ 3 w 269"/>
              <a:gd name="T63" fmla="*/ 159 h 219"/>
              <a:gd name="T64" fmla="*/ 25 w 269"/>
              <a:gd name="T65" fmla="*/ 193 h 219"/>
              <a:gd name="T66" fmla="*/ 149 w 269"/>
              <a:gd name="T67" fmla="*/ 219 h 219"/>
              <a:gd name="T68" fmla="*/ 153 w 269"/>
              <a:gd name="T69" fmla="*/ 218 h 219"/>
              <a:gd name="T70" fmla="*/ 264 w 269"/>
              <a:gd name="T71" fmla="*/ 160 h 219"/>
              <a:gd name="T72" fmla="*/ 267 w 269"/>
              <a:gd name="T73" fmla="*/ 150 h 219"/>
              <a:gd name="T74" fmla="*/ 257 w 269"/>
              <a:gd name="T75" fmla="*/ 146 h 219"/>
              <a:gd name="T76" fmla="*/ 148 w 269"/>
              <a:gd name="T77" fmla="*/ 204 h 219"/>
              <a:gd name="T78" fmla="*/ 28 w 269"/>
              <a:gd name="T79" fmla="*/ 178 h 219"/>
              <a:gd name="T80" fmla="*/ 18 w 269"/>
              <a:gd name="T81" fmla="*/ 162 h 219"/>
              <a:gd name="T82" fmla="*/ 34 w 269"/>
              <a:gd name="T83" fmla="*/ 152 h 219"/>
              <a:gd name="T84" fmla="*/ 142 w 269"/>
              <a:gd name="T85" fmla="*/ 26 h 219"/>
              <a:gd name="T86" fmla="*/ 193 w 269"/>
              <a:gd name="T87" fmla="*/ 37 h 219"/>
              <a:gd name="T88" fmla="*/ 170 w 269"/>
              <a:gd name="T89" fmla="*/ 48 h 219"/>
              <a:gd name="T90" fmla="*/ 119 w 269"/>
              <a:gd name="T91" fmla="*/ 37 h 219"/>
              <a:gd name="T92" fmla="*/ 142 w 269"/>
              <a:gd name="T93" fmla="*/ 26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69" h="219">
                <a:moveTo>
                  <a:pt x="34" y="152"/>
                </a:moveTo>
                <a:cubicBezTo>
                  <a:pt x="34" y="152"/>
                  <a:pt x="148" y="177"/>
                  <a:pt x="148" y="177"/>
                </a:cubicBezTo>
                <a:cubicBezTo>
                  <a:pt x="150" y="177"/>
                  <a:pt x="152" y="177"/>
                  <a:pt x="153" y="176"/>
                </a:cubicBezTo>
                <a:cubicBezTo>
                  <a:pt x="264" y="118"/>
                  <a:pt x="264" y="118"/>
                  <a:pt x="264" y="118"/>
                </a:cubicBezTo>
                <a:cubicBezTo>
                  <a:pt x="267" y="116"/>
                  <a:pt x="269" y="111"/>
                  <a:pt x="267" y="107"/>
                </a:cubicBezTo>
                <a:cubicBezTo>
                  <a:pt x="265" y="104"/>
                  <a:pt x="260" y="102"/>
                  <a:pt x="257" y="104"/>
                </a:cubicBezTo>
                <a:cubicBezTo>
                  <a:pt x="148" y="161"/>
                  <a:pt x="148" y="161"/>
                  <a:pt x="148" y="161"/>
                </a:cubicBezTo>
                <a:cubicBezTo>
                  <a:pt x="28" y="136"/>
                  <a:pt x="28" y="136"/>
                  <a:pt x="28" y="136"/>
                </a:cubicBezTo>
                <a:cubicBezTo>
                  <a:pt x="21" y="134"/>
                  <a:pt x="17" y="127"/>
                  <a:pt x="18" y="120"/>
                </a:cubicBezTo>
                <a:cubicBezTo>
                  <a:pt x="20" y="113"/>
                  <a:pt x="27" y="108"/>
                  <a:pt x="34" y="110"/>
                </a:cubicBezTo>
                <a:cubicBezTo>
                  <a:pt x="34" y="110"/>
                  <a:pt x="149" y="135"/>
                  <a:pt x="150" y="135"/>
                </a:cubicBezTo>
                <a:cubicBezTo>
                  <a:pt x="151" y="135"/>
                  <a:pt x="152" y="134"/>
                  <a:pt x="153" y="134"/>
                </a:cubicBezTo>
                <a:cubicBezTo>
                  <a:pt x="264" y="76"/>
                  <a:pt x="264" y="76"/>
                  <a:pt x="264" y="76"/>
                </a:cubicBezTo>
                <a:cubicBezTo>
                  <a:pt x="267" y="74"/>
                  <a:pt x="269" y="69"/>
                  <a:pt x="267" y="65"/>
                </a:cubicBezTo>
                <a:cubicBezTo>
                  <a:pt x="265" y="61"/>
                  <a:pt x="260" y="60"/>
                  <a:pt x="257" y="62"/>
                </a:cubicBezTo>
                <a:cubicBezTo>
                  <a:pt x="148" y="119"/>
                  <a:pt x="148" y="119"/>
                  <a:pt x="148" y="119"/>
                </a:cubicBezTo>
                <a:cubicBezTo>
                  <a:pt x="28" y="93"/>
                  <a:pt x="28" y="93"/>
                  <a:pt x="28" y="93"/>
                </a:cubicBezTo>
                <a:cubicBezTo>
                  <a:pt x="21" y="92"/>
                  <a:pt x="17" y="85"/>
                  <a:pt x="18" y="78"/>
                </a:cubicBezTo>
                <a:cubicBezTo>
                  <a:pt x="20" y="71"/>
                  <a:pt x="27" y="66"/>
                  <a:pt x="34" y="68"/>
                </a:cubicBezTo>
                <a:cubicBezTo>
                  <a:pt x="34" y="68"/>
                  <a:pt x="142" y="91"/>
                  <a:pt x="143" y="91"/>
                </a:cubicBezTo>
                <a:cubicBezTo>
                  <a:pt x="144" y="91"/>
                  <a:pt x="145" y="90"/>
                  <a:pt x="146" y="90"/>
                </a:cubicBezTo>
                <a:cubicBezTo>
                  <a:pt x="146" y="90"/>
                  <a:pt x="257" y="32"/>
                  <a:pt x="257" y="32"/>
                </a:cubicBezTo>
                <a:cubicBezTo>
                  <a:pt x="265" y="28"/>
                  <a:pt x="264" y="24"/>
                  <a:pt x="256" y="22"/>
                </a:cubicBezTo>
                <a:cubicBezTo>
                  <a:pt x="148" y="1"/>
                  <a:pt x="148" y="1"/>
                  <a:pt x="148" y="1"/>
                </a:cubicBezTo>
                <a:cubicBezTo>
                  <a:pt x="140" y="0"/>
                  <a:pt x="127" y="1"/>
                  <a:pt x="119" y="5"/>
                </a:cubicBezTo>
                <a:cubicBezTo>
                  <a:pt x="20" y="54"/>
                  <a:pt x="20" y="54"/>
                  <a:pt x="20" y="54"/>
                </a:cubicBezTo>
                <a:cubicBezTo>
                  <a:pt x="18" y="55"/>
                  <a:pt x="17" y="56"/>
                  <a:pt x="16" y="56"/>
                </a:cubicBezTo>
                <a:cubicBezTo>
                  <a:pt x="10" y="60"/>
                  <a:pt x="5" y="67"/>
                  <a:pt x="3" y="75"/>
                </a:cubicBezTo>
                <a:cubicBezTo>
                  <a:pt x="1" y="85"/>
                  <a:pt x="5" y="95"/>
                  <a:pt x="12" y="102"/>
                </a:cubicBezTo>
                <a:cubicBezTo>
                  <a:pt x="8" y="106"/>
                  <a:pt x="5" y="111"/>
                  <a:pt x="3" y="117"/>
                </a:cubicBezTo>
                <a:cubicBezTo>
                  <a:pt x="1" y="127"/>
                  <a:pt x="5" y="137"/>
                  <a:pt x="12" y="144"/>
                </a:cubicBezTo>
                <a:cubicBezTo>
                  <a:pt x="8" y="148"/>
                  <a:pt x="5" y="153"/>
                  <a:pt x="3" y="159"/>
                </a:cubicBezTo>
                <a:cubicBezTo>
                  <a:pt x="0" y="174"/>
                  <a:pt x="10" y="190"/>
                  <a:pt x="25" y="193"/>
                </a:cubicBezTo>
                <a:cubicBezTo>
                  <a:pt x="25" y="193"/>
                  <a:pt x="148" y="219"/>
                  <a:pt x="149" y="219"/>
                </a:cubicBezTo>
                <a:cubicBezTo>
                  <a:pt x="150" y="219"/>
                  <a:pt x="152" y="219"/>
                  <a:pt x="153" y="218"/>
                </a:cubicBezTo>
                <a:cubicBezTo>
                  <a:pt x="264" y="160"/>
                  <a:pt x="264" y="160"/>
                  <a:pt x="264" y="160"/>
                </a:cubicBezTo>
                <a:cubicBezTo>
                  <a:pt x="267" y="158"/>
                  <a:pt x="269" y="153"/>
                  <a:pt x="267" y="150"/>
                </a:cubicBezTo>
                <a:cubicBezTo>
                  <a:pt x="265" y="146"/>
                  <a:pt x="260" y="145"/>
                  <a:pt x="257" y="146"/>
                </a:cubicBezTo>
                <a:cubicBezTo>
                  <a:pt x="148" y="204"/>
                  <a:pt x="148" y="204"/>
                  <a:pt x="148" y="204"/>
                </a:cubicBezTo>
                <a:cubicBezTo>
                  <a:pt x="28" y="178"/>
                  <a:pt x="28" y="178"/>
                  <a:pt x="28" y="178"/>
                </a:cubicBezTo>
                <a:cubicBezTo>
                  <a:pt x="21" y="176"/>
                  <a:pt x="17" y="169"/>
                  <a:pt x="18" y="162"/>
                </a:cubicBezTo>
                <a:cubicBezTo>
                  <a:pt x="20" y="155"/>
                  <a:pt x="27" y="151"/>
                  <a:pt x="34" y="152"/>
                </a:cubicBezTo>
                <a:close/>
                <a:moveTo>
                  <a:pt x="142" y="26"/>
                </a:moveTo>
                <a:cubicBezTo>
                  <a:pt x="193" y="37"/>
                  <a:pt x="193" y="37"/>
                  <a:pt x="193" y="37"/>
                </a:cubicBezTo>
                <a:cubicBezTo>
                  <a:pt x="170" y="48"/>
                  <a:pt x="170" y="48"/>
                  <a:pt x="170" y="48"/>
                </a:cubicBezTo>
                <a:cubicBezTo>
                  <a:pt x="119" y="37"/>
                  <a:pt x="119" y="37"/>
                  <a:pt x="119" y="37"/>
                </a:cubicBezTo>
                <a:lnTo>
                  <a:pt x="142" y="26"/>
                </a:lnTo>
                <a:close/>
              </a:path>
            </a:pathLst>
          </a:custGeom>
          <a:solidFill>
            <a:srgbClr val="6F977A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155617" y="4050505"/>
            <a:ext cx="3897396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学生在语文学习方面的最大困难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67253" y="3463620"/>
            <a:ext cx="286068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二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879475" y="918276"/>
            <a:ext cx="2667001" cy="4909820"/>
            <a:chOff x="1465580" y="4138996"/>
            <a:chExt cx="2667001" cy="4909820"/>
          </a:xfrm>
        </p:grpSpPr>
        <p:sp>
          <p:nvSpPr>
            <p:cNvPr id="9" name="矩形 8"/>
            <p:cNvSpPr/>
            <p:nvPr/>
          </p:nvSpPr>
          <p:spPr>
            <a:xfrm rot="2700000">
              <a:off x="2608581" y="413899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2700000">
              <a:off x="1465580" y="588778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rot="2700000">
              <a:off x="2608580" y="7524816"/>
              <a:ext cx="1524000" cy="1524000"/>
            </a:xfrm>
            <a:prstGeom prst="rect">
              <a:avLst/>
            </a:prstGeom>
            <a:solidFill>
              <a:srgbClr val="6F977A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latin typeface="Source Han Sans K Normal" panose="020B0400000000000000" pitchFamily="34" charset="-128"/>
                <a:ea typeface="Source Han Sans K Normal" panose="020B0400000000000000" pitchFamily="34" charset="-128"/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 rot="2700000">
            <a:off x="8432800" y="1244666"/>
            <a:ext cx="1524000" cy="1524000"/>
          </a:xfrm>
          <a:prstGeom prst="rect">
            <a:avLst/>
          </a:prstGeom>
          <a:solidFill>
            <a:srgbClr val="6F977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 rot="2700000">
            <a:off x="8512175" y="4116771"/>
            <a:ext cx="1524000" cy="1524000"/>
          </a:xfrm>
          <a:prstGeom prst="rect">
            <a:avLst/>
          </a:prstGeom>
          <a:solidFill>
            <a:srgbClr val="6F977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 rot="2700000">
            <a:off x="4457700" y="2277745"/>
            <a:ext cx="2491105" cy="24549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Source Han Sans K Normal" panose="020B0400000000000000" pitchFamily="34" charset="-128"/>
              <a:ea typeface="Source Han Sans K Normal" panose="020B0400000000000000" pitchFamily="34" charset="-128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93920" y="2905760"/>
            <a:ext cx="2413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华文楷体" panose="02010600040101010101" charset="-122"/>
                <a:ea typeface="华文楷体" panose="02010600040101010101" charset="-122"/>
              </a:rPr>
              <a:t>幼儿园的语言训练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89480" y="1203960"/>
            <a:ext cx="11906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主题活动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31875" y="3035300"/>
            <a:ext cx="11576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直接经验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323465" y="4835525"/>
            <a:ext cx="11576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游戏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766810" y="1530350"/>
            <a:ext cx="10153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科学健康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97925" y="4424045"/>
            <a:ext cx="12236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楷体" panose="02010600040101010101" charset="-122"/>
                <a:ea typeface="华文楷体" panose="02010600040101010101" charset="-122"/>
              </a:rPr>
              <a:t>艺术手工</a:t>
            </a:r>
            <a:endParaRPr lang="zh-CN" altLang="en-US" sz="28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5465,&quot;width&quot;:8186}"/>
</p:tagLst>
</file>

<file path=ppt/tags/tag2.xml><?xml version="1.0" encoding="utf-8"?>
<p:tagLst xmlns:p="http://schemas.openxmlformats.org/presentationml/2006/main">
  <p:tag name="KSO_WM_UNIT_PLACING_PICTURE_USER_VIEWPORT" val="{&quot;height&quot;:5870,&quot;width&quot;:8800}"/>
</p:tagLst>
</file>

<file path=ppt/tags/tag3.xml><?xml version="1.0" encoding="utf-8"?>
<p:tagLst xmlns:p="http://schemas.openxmlformats.org/presentationml/2006/main">
  <p:tag name="KSO_WM_UNIT_PLACING_PICTURE_USER_VIEWPORT" val="{&quot;height&quot;:5464,&quot;width&quot;:8184}"/>
</p:tagLst>
</file>

<file path=ppt/tags/tag4.xml><?xml version="1.0" encoding="utf-8"?>
<p:tagLst xmlns:p="http://schemas.openxmlformats.org/presentationml/2006/main">
  <p:tag name="KSO_WM_UNIT_PLACING_PICTURE_USER_VIEWPORT" val="{&quot;height&quot;:7210,&quot;width&quot;:10800}"/>
</p:tagLst>
</file>

<file path=ppt/tags/tag5.xml><?xml version="1.0" encoding="utf-8"?>
<p:tagLst xmlns:p="http://schemas.openxmlformats.org/presentationml/2006/main">
  <p:tag name="KSO_WM_UNIT_PLACING_PICTURE_USER_VIEWPORT" val="{&quot;height&quot;:5870,&quot;width&quot;:8800}"/>
</p:tagLst>
</file>

<file path=ppt/tags/tag6.xml><?xml version="1.0" encoding="utf-8"?>
<p:tagLst xmlns:p="http://schemas.openxmlformats.org/presentationml/2006/main">
  <p:tag name="KSO_WM_UNIT_PLACING_PICTURE_USER_VIEWPORT" val="{&quot;height&quot;:4060,&quot;width&quot;:6870}"/>
</p:tagLst>
</file>

<file path=ppt/tags/tag7.xml><?xml version="1.0" encoding="utf-8"?>
<p:tagLst xmlns:p="http://schemas.openxmlformats.org/presentationml/2006/main">
  <p:tag name="COMMONDATA" val="eyJjb3VudCI6MywiaGRpZCI6ImMxZTgzNTQ5MGUyYjdkOGU0YjY2MDkwNGQ1N2RhMTk0IiwidXNlckNvdW50Ijoz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WPS 演示</Application>
  <PresentationFormat>宽屏</PresentationFormat>
  <Paragraphs>146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宋体</vt:lpstr>
      <vt:lpstr>Wingdings</vt:lpstr>
      <vt:lpstr>华文楷体</vt:lpstr>
      <vt:lpstr>Source Han Sans K ExtraLight</vt:lpstr>
      <vt:lpstr>微软雅黑</vt:lpstr>
      <vt:lpstr>Arial</vt:lpstr>
      <vt:lpstr>Source Han Sans K Light</vt:lpstr>
      <vt:lpstr>Source Han Sans K Normal</vt:lpstr>
      <vt:lpstr>等线</vt:lpstr>
      <vt:lpstr>Arial Unicode MS</vt:lpstr>
      <vt:lpstr>等线 Light</vt:lpstr>
      <vt:lpstr>Calibri</vt:lpstr>
      <vt:lpstr>Calibri</vt:lpstr>
      <vt:lpstr>Source Han Sans K Bold</vt:lpstr>
      <vt:lpstr>Yu Gothic UI Semilight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非同儿熙</dc:creator>
  <cp:lastModifiedBy>哝事体啊</cp:lastModifiedBy>
  <cp:revision>42</cp:revision>
  <dcterms:created xsi:type="dcterms:W3CDTF">2020-03-07T06:15:00Z</dcterms:created>
  <dcterms:modified xsi:type="dcterms:W3CDTF">2022-05-22T02:26:58Z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KSOTemplateUUID">
    <vt:lpwstr>v1.0_mb_CZ7nV73YhC0NTnfsY+31ew==</vt:lpwstr>
  </property>
  <property fmtid="{D5CDD505-2E9C-101B-9397-08002B2CF9AE}" pid="4" name="ICV">
    <vt:lpwstr>6AAF2E76D56347D6AF8DDB23C229F236</vt:lpwstr>
  </property>
</Properties>
</file>