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56" r:id="rId3"/>
    <p:sldId id="320" r:id="rId5"/>
    <p:sldId id="317" r:id="rId6"/>
    <p:sldId id="427" r:id="rId7"/>
    <p:sldId id="444" r:id="rId8"/>
    <p:sldId id="445" r:id="rId9"/>
    <p:sldId id="446" r:id="rId10"/>
    <p:sldId id="447" r:id="rId11"/>
    <p:sldId id="448" r:id="rId12"/>
    <p:sldId id="412" r:id="rId13"/>
    <p:sldId id="461" r:id="rId14"/>
    <p:sldId id="321" r:id="rId15"/>
    <p:sldId id="336" r:id="rId16"/>
    <p:sldId id="360" r:id="rId17"/>
    <p:sldId id="338" r:id="rId18"/>
    <p:sldId id="340" r:id="rId19"/>
    <p:sldId id="450" r:id="rId20"/>
    <p:sldId id="324" r:id="rId21"/>
    <p:sldId id="361" r:id="rId22"/>
    <p:sldId id="326" r:id="rId23"/>
    <p:sldId id="362" r:id="rId24"/>
    <p:sldId id="329" r:id="rId25"/>
  </p:sldIdLst>
  <p:sldSz cx="9144000" cy="5144135" type="screen16x9"/>
  <p:notesSz cx="6858000" cy="9144000"/>
  <p:embeddedFontLst>
    <p:embeddedFont>
      <p:font typeface="微软雅黑" panose="020B0503020204020204" charset="-122"/>
      <p:regular r:id="rId30"/>
    </p:embeddedFont>
    <p:embeddedFont>
      <p:font typeface="楷体" panose="02010609060101010101" charset="-122"/>
      <p:regular r:id="rId31"/>
    </p:embeddedFont>
    <p:embeddedFont>
      <p:font typeface="汉仪晓波折纸体简" panose="00020600040101010101" charset="-122"/>
      <p:regular r:id="rId32"/>
    </p:embeddedFont>
    <p:embeddedFont>
      <p:font typeface="汉仪字研卡通简" panose="00020600040101010101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927"/>
    <a:srgbClr val="0000E1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1620"/>
        <p:guide pos="289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85.xml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885"/>
            <a:ext cx="7349400" cy="1928038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630"/>
            <a:ext cx="7349400" cy="110443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580572"/>
            <a:ext cx="8229600" cy="411260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1863230"/>
            <a:ext cx="7349400" cy="76419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670630"/>
            <a:ext cx="7349400" cy="353744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938"/>
            <a:ext cx="8226900" cy="356984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656"/>
            <a:ext cx="5826600" cy="57517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1827"/>
            <a:ext cx="5826600" cy="65078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6039"/>
            <a:ext cx="3882600" cy="356174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6039"/>
            <a:ext cx="3882600" cy="356174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2032"/>
            <a:ext cx="4006800" cy="2862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672"/>
            <a:ext cx="4006800" cy="329710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428"/>
            <a:ext cx="4006800" cy="286235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672"/>
            <a:ext cx="4006800" cy="329710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166544"/>
            <a:ext cx="3924808" cy="345642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544"/>
            <a:ext cx="3920400" cy="345642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885"/>
            <a:ext cx="783000" cy="3772366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885"/>
            <a:ext cx="6876900" cy="3772366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62.xml"/><Relationship Id="rId38" Type="http://schemas.openxmlformats.org/officeDocument/2006/relationships/tags" Target="../tags/tag61.xml"/><Relationship Id="rId37" Type="http://schemas.openxmlformats.org/officeDocument/2006/relationships/tags" Target="../tags/tag60.xml"/><Relationship Id="rId36" Type="http://schemas.openxmlformats.org/officeDocument/2006/relationships/tags" Target="../tags/tag59.xml"/><Relationship Id="rId35" Type="http://schemas.openxmlformats.org/officeDocument/2006/relationships/tags" Target="../tags/tag58.xml"/><Relationship Id="rId34" Type="http://schemas.openxmlformats.org/officeDocument/2006/relationships/tags" Target="../tags/tag57.xml"/><Relationship Id="rId33" Type="http://schemas.openxmlformats.org/officeDocument/2006/relationships/image" Target="../media/image1.jpeg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3">
            <a:alphaModFix amt="1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4"/>
            </p:custDataLst>
          </p:nvPr>
        </p:nvSpPr>
        <p:spPr>
          <a:xfrm>
            <a:off x="456300" y="456356"/>
            <a:ext cx="8226900" cy="52926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5"/>
            </p:custDataLst>
          </p:nvPr>
        </p:nvSpPr>
        <p:spPr>
          <a:xfrm>
            <a:off x="456300" y="1117938"/>
            <a:ext cx="8226900" cy="356984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6"/>
            </p:custDataLst>
          </p:nvPr>
        </p:nvSpPr>
        <p:spPr>
          <a:xfrm>
            <a:off x="459000" y="4736385"/>
            <a:ext cx="2025000" cy="23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7"/>
            </p:custDataLst>
          </p:nvPr>
        </p:nvSpPr>
        <p:spPr>
          <a:xfrm>
            <a:off x="3087000" y="4736385"/>
            <a:ext cx="2970000" cy="23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6658200" y="4736385"/>
            <a:ext cx="2025000" cy="23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3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7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7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3.png"/><Relationship Id="rId7" Type="http://schemas.openxmlformats.org/officeDocument/2006/relationships/slide" Target="slide15.xml"/><Relationship Id="rId6" Type="http://schemas.openxmlformats.org/officeDocument/2006/relationships/image" Target="../media/image1.svg"/><Relationship Id="rId5" Type="http://schemas.openxmlformats.org/officeDocument/2006/relationships/image" Target="../media/image12.png"/><Relationship Id="rId4" Type="http://schemas.openxmlformats.org/officeDocument/2006/relationships/slide" Target="slide1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8.xml"/><Relationship Id="rId16" Type="http://schemas.openxmlformats.org/officeDocument/2006/relationships/tags" Target="../tags/tag74.xml"/><Relationship Id="rId15" Type="http://schemas.openxmlformats.org/officeDocument/2006/relationships/image" Target="../media/image4.svg"/><Relationship Id="rId14" Type="http://schemas.openxmlformats.org/officeDocument/2006/relationships/image" Target="../media/image15.png"/><Relationship Id="rId13" Type="http://schemas.openxmlformats.org/officeDocument/2006/relationships/slide" Target="slide17.xml"/><Relationship Id="rId12" Type="http://schemas.openxmlformats.org/officeDocument/2006/relationships/image" Target="../media/image3.svg"/><Relationship Id="rId11" Type="http://schemas.openxmlformats.org/officeDocument/2006/relationships/image" Target="../media/image14.png"/><Relationship Id="rId10" Type="http://schemas.openxmlformats.org/officeDocument/2006/relationships/slide" Target="slide16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5.xml"/><Relationship Id="rId2" Type="http://schemas.openxmlformats.org/officeDocument/2006/relationships/image" Target="../media/image16.png"/><Relationship Id="rId1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6.xml"/><Relationship Id="rId2" Type="http://schemas.openxmlformats.org/officeDocument/2006/relationships/image" Target="../media/image16.png"/><Relationship Id="rId1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7.xml"/><Relationship Id="rId2" Type="http://schemas.openxmlformats.org/officeDocument/2006/relationships/image" Target="../media/image16.png"/><Relationship Id="rId1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8.xml"/><Relationship Id="rId2" Type="http://schemas.openxmlformats.org/officeDocument/2006/relationships/image" Target="../media/image16.png"/><Relationship Id="rId1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9.xml"/><Relationship Id="rId2" Type="http://schemas.openxmlformats.org/officeDocument/2006/relationships/image" Target="../media/image16.png"/><Relationship Id="rId1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82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83.xml"/><Relationship Id="rId2" Type="http://schemas.openxmlformats.org/officeDocument/2006/relationships/image" Target="../media/image16.png"/><Relationship Id="rId1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6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66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7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2945" y="737235"/>
            <a:ext cx="54305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23</a:t>
            </a:r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5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童年的发现</a:t>
            </a:r>
            <a:endParaRPr lang="zh-CN" altLang="en-US" sz="5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950720" y="795020"/>
            <a:ext cx="888365" cy="852805"/>
          </a:xfrm>
          <a:prstGeom prst="ellipse">
            <a:avLst/>
          </a:prstGeom>
          <a:solidFill>
            <a:schemeClr val="accent3">
              <a:lumMod val="60000"/>
              <a:lumOff val="40000"/>
              <a:alpha val="51000"/>
            </a:schemeClr>
          </a:solidFill>
          <a:ln w="28575" cmpd="sng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63520" y="565150"/>
            <a:ext cx="5473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∗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55210" y="4307205"/>
            <a:ext cx="3361690" cy="460375"/>
          </a:xfrm>
          <a:prstGeom prst="rect">
            <a:avLst/>
          </a:prstGeom>
          <a:gradFill>
            <a:gsLst>
              <a:gs pos="50000">
                <a:srgbClr val="97C8E1"/>
              </a:gs>
              <a:gs pos="0">
                <a:srgbClr val="BADAEB"/>
              </a:gs>
              <a:gs pos="100000">
                <a:srgbClr val="74B5D6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常州市龙城小学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吕娟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395" t="3383" r="10782" b="71766"/>
          <a:stretch>
            <a:fillRect/>
          </a:stretch>
        </p:blipFill>
        <p:spPr>
          <a:xfrm>
            <a:off x="57150" y="0"/>
            <a:ext cx="9029700" cy="49345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18970" y="2653030"/>
            <a:ext cx="6699885" cy="3136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23035" y="3114040"/>
            <a:ext cx="5648960" cy="3136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7727" t="9006" r="7019" b="20621"/>
          <a:stretch>
            <a:fillRect/>
          </a:stretch>
        </p:blipFill>
        <p:spPr>
          <a:xfrm>
            <a:off x="199390" y="92075"/>
            <a:ext cx="8671560" cy="1623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9058" t="8172" r="7001" b="20688"/>
          <a:stretch>
            <a:fillRect/>
          </a:stretch>
        </p:blipFill>
        <p:spPr>
          <a:xfrm>
            <a:off x="199390" y="1939290"/>
            <a:ext cx="8601075" cy="1334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1023" t="8109" r="23812" b="13508"/>
          <a:stretch>
            <a:fillRect/>
          </a:stretch>
        </p:blipFill>
        <p:spPr>
          <a:xfrm>
            <a:off x="199390" y="3521075"/>
            <a:ext cx="8601075" cy="1623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-73660" y="-73660"/>
            <a:ext cx="9217660" cy="5290820"/>
            <a:chOff x="-116" y="-116"/>
            <a:chExt cx="14516" cy="83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16" y="-116"/>
              <a:ext cx="4917" cy="833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68" y="-58"/>
              <a:ext cx="4832" cy="82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" y="-116"/>
              <a:ext cx="5480" cy="8217"/>
            </a:xfrm>
            <a:prstGeom prst="rect">
              <a:avLst/>
            </a:prstGeom>
          </p:spPr>
        </p:pic>
      </p:grpSp>
      <p:grpSp>
        <p:nvGrpSpPr>
          <p:cNvPr id="2" name="组合 1" descr="7b0a202020202274657874626f78223a20227b5c2263617465676f72795f69645c223a31303530312c5c2269645c223a32303334323032307d220a7d0a"/>
          <p:cNvGrpSpPr/>
          <p:nvPr/>
        </p:nvGrpSpPr>
        <p:grpSpPr>
          <a:xfrm>
            <a:off x="3598545" y="3663632"/>
            <a:ext cx="5372735" cy="2209165"/>
            <a:chOff x="5369" y="3511"/>
            <a:chExt cx="8461" cy="3479"/>
          </a:xfrm>
        </p:grpSpPr>
        <p:sp>
          <p:nvSpPr>
            <p:cNvPr id="3" name="矩形 2"/>
            <p:cNvSpPr/>
            <p:nvPr/>
          </p:nvSpPr>
          <p:spPr>
            <a:xfrm>
              <a:off x="5369" y="3511"/>
              <a:ext cx="8461" cy="2322"/>
            </a:xfrm>
            <a:prstGeom prst="rect">
              <a:avLst/>
            </a:prstGeom>
            <a:pattFill prst="smGrid">
              <a:fgClr>
                <a:srgbClr val="E1E7F6"/>
              </a:fgClr>
              <a:bgClr>
                <a:srgbClr val="D4DBF1"/>
              </a:bgClr>
            </a:pattFill>
            <a:ln w="25400">
              <a:solidFill>
                <a:srgbClr val="BD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642" y="3635"/>
              <a:ext cx="7918" cy="1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552" y="3761"/>
              <a:ext cx="8188" cy="14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581660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741417306"/>
                  </a:ext>
                </a:extLst>
              </a:pPr>
              <a:r>
                <a:rPr lang="zh-CN" altLang="en-US" sz="2200" b="1" spc="9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汉仪晓波折纸体简" panose="00020600040101010101" charset="-122"/>
                </a:rPr>
                <a:t>默读课文，找出你觉得有趣的部分，小组内分享感受。</a:t>
              </a:r>
              <a:endParaRPr lang="zh-CN" altLang="en-US" sz="2200" b="1" spc="9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汉仪晓波折纸体简" panose="00020600040101010101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3390" y="6820"/>
              <a:ext cx="170" cy="170"/>
            </a:xfrm>
            <a:prstGeom prst="ellipse">
              <a:avLst/>
            </a:prstGeom>
            <a:solidFill>
              <a:srgbClr val="BCC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063" y="6820"/>
              <a:ext cx="170" cy="170"/>
            </a:xfrm>
            <a:prstGeom prst="ellipse">
              <a:avLst/>
            </a:prstGeom>
            <a:solidFill>
              <a:srgbClr val="BBC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2736" y="6820"/>
              <a:ext cx="170" cy="170"/>
            </a:xfrm>
            <a:prstGeom prst="ellipse">
              <a:avLst/>
            </a:prstGeom>
            <a:solidFill>
              <a:srgbClr val="A2A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5" name="图片 24" descr="32313537353533303b32313537353531313bd2b6d7d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525" y="4483735"/>
            <a:ext cx="394335" cy="394335"/>
          </a:xfrm>
          <a:prstGeom prst="rect">
            <a:avLst/>
          </a:prstGeom>
        </p:spPr>
      </p:pic>
      <p:pic>
        <p:nvPicPr>
          <p:cNvPr id="26" name="图片 25" descr="32313537353533303b32313537353531373bd2b6d7d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87540" y="4274820"/>
            <a:ext cx="603250" cy="603250"/>
          </a:xfrm>
          <a:prstGeom prst="rect">
            <a:avLst/>
          </a:prstGeom>
        </p:spPr>
      </p:pic>
      <p:pic>
        <p:nvPicPr>
          <p:cNvPr id="28" name="图片 27" descr="32313537353533303b32313537353532373bd2b6d7d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06360" y="4349750"/>
            <a:ext cx="570230" cy="570230"/>
          </a:xfrm>
          <a:prstGeom prst="rect">
            <a:avLst/>
          </a:prstGeom>
        </p:spPr>
      </p:pic>
      <p:pic>
        <p:nvPicPr>
          <p:cNvPr id="12" name="图片 11" descr="31393939303837353b32303030353035383bd2b6d7d3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92160" y="4415790"/>
            <a:ext cx="504190" cy="50419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36525" y="321310"/>
            <a:ext cx="8870950" cy="34150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的发现始于梦中飞行。每天夜里做梦我都飞，我对飞行是那样迷恋。只要双脚一点，轻轻跃起，就能离开地面飞向空中。后来，我甚至学会了滑翔。在街道上空，在白桦树梢头，在青青的草地和澄澈的湖面上盘旋。我的身体是那样轻盈，可以随心所欲，运转自如，凭着双臂舒展和双腿弹动，似乎想去哪里就能飞到哪里。</a:t>
            </a:r>
            <a:endParaRPr lang="zh-CN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31393935333936343b31373432343536303bd2b6d7d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35" y="4531995"/>
            <a:ext cx="612140" cy="61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36525" y="212725"/>
            <a:ext cx="8870950" cy="47180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fontAlgn="auto">
              <a:lnSpc>
                <a:spcPts val="3280"/>
              </a:lnSpc>
            </a:pPr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“梦里飞行，说明你们是在长身体啊！”老师解释说。</a:t>
            </a:r>
            <a:endParaRPr lang="zh-CN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28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“为什么只有晚上睡觉时才长？”</a:t>
            </a:r>
            <a:endParaRPr lang="zh-CN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28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“白天你们太淘气，妨碍细胞的生长。到了晚上，细胞就不停地繁殖。”</a:t>
            </a:r>
            <a:endParaRPr lang="zh-CN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28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“那为什么人在生长的时候就要飞呢？这究竟是什么道理？”</a:t>
            </a:r>
            <a:endParaRPr lang="zh-CN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28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“这是你们的细胞回想起了远古时代，那个时候，人还是飞鸟。”</a:t>
            </a:r>
            <a:endParaRPr lang="zh-CN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28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“人怎么会是鸟？”我们万分惊讶。</a:t>
            </a:r>
            <a:endParaRPr lang="zh-CN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3280"/>
              </a:lnSpc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“岂止是鸟！人是由简单生命进化来的。最开始是草履虫，后来是鱼，是青蛙，是猴子……所有这些知识，等你们升入高年级，上课时老师都会给你们讲解。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31393935333936343b31373432343536303bd2b6d7d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35" y="4531995"/>
            <a:ext cx="612140" cy="61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53695" y="321310"/>
            <a:ext cx="8364855" cy="25660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indent="628650" algn="just" fontAlgn="auto">
              <a:lnSpc>
                <a:spcPts val="3860"/>
              </a:lnSpc>
            </a:pPr>
            <a:r>
              <a:rPr lang="zh-CN" altLang="en-US" sz="24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高年级，离我们是那样遥远，而飞行却仍在继续。和老师的一次谈话，更加激发了我的想象力。我渴望弄明白，人究竟是怎么来的。我想得是那样痴迷，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以至于从河里抓到一条鱼，我都会翻来覆去看个仔细，恨不得从鱼身上发现将来的人应该具有的某些特征</a:t>
            </a:r>
            <a:r>
              <a:rPr lang="zh-CN" altLang="en-US" sz="24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31393935333936343b31373432343536303bd2b6d7d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35" y="4531995"/>
            <a:ext cx="612140" cy="61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88925" y="37465"/>
            <a:ext cx="8621395" cy="50774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乡村的孩子从小就知道母亲怀胎九个月才生下婴儿。“为什么是九个月呢?”我绞尽脑汁思考这个问题的答案。想啊想啊，嘿!终于想出了眉目：“哈!这就跟画地图差不多。地上的距离很远很远，在地图上画出来只不过几厘米。人是由细胞构成的……从细胞变成小鱼，经过了很长时间。现在，这一段时间就折合成一个月。从小鱼变成青蛙又得经过很长时间，又折合成一个月。这样推算下来，到变化成人，正好是九个月。”我的发现竟是如此简单明了，我为此感到格外高兴。我想大概还没有人发现这个道理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31393935333936343b31373432343536303bd2b6d7d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35" y="4531995"/>
            <a:ext cx="612140" cy="61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42240" y="94615"/>
            <a:ext cx="8895080" cy="471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ts val="328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又过了三四年,我上了六年级。老师开始给我们上生物课。有一次，年轻的女教师板着面孔一本正经讲人的起源,讲人的发育和进化。这时候,我清清楚楚听见老师说，有的科学家认为，母腹中的胎儿再现了从简单生命进化成人的过程。当时教室里安静得出奇，大家都默不作声。我忽然想起了自己的发现，情不自禁地笑出了声音。老师狠狠地瞪了我一眼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609600" fontAlgn="auto">
              <a:lnSpc>
                <a:spcPts val="328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“费奥多罗夫！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……你笑什么?再笑就从教室里出去!”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609600" fontAlgn="auto">
              <a:lnSpc>
                <a:spcPts val="328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“奥尔加·伊万诺夫娜，我……我想起了自己的发现……”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609600" fontAlgn="auto">
              <a:lnSpc>
                <a:spcPts val="328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教室里一阵笑声。奥尔加·伊万诺夫娜气得脸色苍白，大步朝我走来。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609600" fontAlgn="auto">
              <a:lnSpc>
                <a:spcPts val="328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“费奥多罗夫!……你立刻从教室里出去!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……”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 descr="31393935333936343b31373432343536303bd2b6d7d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35" y="4531995"/>
            <a:ext cx="612140" cy="61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36525" y="321310"/>
            <a:ext cx="8870950" cy="35560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fontAlgn="auto">
              <a:lnSpc>
                <a:spcPts val="3860"/>
              </a:lnSpc>
            </a:pPr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我的脸由于困窘和羞愧一下子涨得通红。这时候我才意识到，老师误解了我的笑声，以为我的笑不怀好意。幸亏她没有容我解释，不然的话，同学们听见我说自己三年前就发现了“进化论”，还不笑塌房顶！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不过，被轰出教室，站在外面，我倒想出了一条自我安慰的理由，我明白了——世界上的重大发现，有时还会给人带来被驱逐和被迫害的风险。</a:t>
            </a:r>
            <a:endParaRPr lang="zh-CN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36525" y="321310"/>
            <a:ext cx="8870950" cy="35560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fontAlgn="auto">
              <a:lnSpc>
                <a:spcPts val="3860"/>
              </a:lnSpc>
            </a:pPr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我的脸由于困窘和羞愧一下子涨得通红。这时候我才意识到，老师误解了我的笑声，以为我的笑不怀好意。幸亏她没有容我解释，不然的话，同学们听见我说自己三年前就发现了“进化论”，还不笑塌房顶！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不过，被轰出教室，站在外面，我倒想出了一条自我安慰的理由，我明白了——世界上的重大发现，有时还会给人带来</a:t>
            </a:r>
            <a:r>
              <a:rPr lang="zh-CN" altLang="zh-CN" sz="2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被驱逐和被迫害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的风险。</a:t>
            </a:r>
            <a:endParaRPr lang="zh-CN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988945" y="1283970"/>
            <a:ext cx="316611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b="1" spc="20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费奥多罗夫</a:t>
            </a:r>
            <a:endParaRPr lang="zh-CN" altLang="en-US" sz="4000" b="1" spc="20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98755" y="197485"/>
            <a:ext cx="8998585" cy="2630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300"/>
              </a:lnSpc>
            </a:pPr>
            <a:r>
              <a:rPr lang="zh-CN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（</a:t>
            </a:r>
            <a:r>
              <a:rPr lang="en-US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1)</a:t>
            </a:r>
            <a:r>
              <a:rPr lang="zh-CN" altLang="zh-CN" sz="24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哥白尼</a:t>
            </a:r>
            <a:r>
              <a:rPr lang="zh-CN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在古代，人们由于眼界狭小，认为地球是宇宙的中心。宇宙是有限的，有太阳、月亮和众星都围绕地球运行。</a:t>
            </a:r>
            <a:r>
              <a:rPr lang="en-US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16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世纪，波兰杰出的天文学家哥白尼，根据</a:t>
            </a:r>
            <a:r>
              <a:rPr lang="en-US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30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年的天文观察和推算，认为地球和其他行星一样，在每时每刻都围绕太阳运转。但那时欧洲的封建教会不支持这样的观点，谁提出这个观点，就会遭到教会审判异端教徒的法庭的迫害。所以，哥白尼直到临死前，才把自己关于</a:t>
            </a:r>
            <a:r>
              <a:rPr lang="en-US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太阳中心说</a:t>
            </a:r>
            <a:r>
              <a:rPr lang="en-US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的著作发表。</a:t>
            </a:r>
            <a:endParaRPr lang="zh-CN" altLang="en-US" sz="2000" b="1" dirty="0" smtClean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8755" y="2959100"/>
            <a:ext cx="8872855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300"/>
              </a:lnSpc>
            </a:pPr>
            <a:r>
              <a:rPr lang="zh-CN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（</a:t>
            </a:r>
            <a:r>
              <a:rPr lang="en-US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）</a:t>
            </a:r>
            <a:r>
              <a:rPr lang="zh-CN" altLang="zh-CN" sz="24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布鲁诺</a:t>
            </a:r>
            <a:r>
              <a:rPr lang="zh-CN" altLang="zh-CN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意大利的科学家，他是哥白尼的推崇者，而且发展了哥白尼的学说。他指出宇宙中有许许多多像太阳系一样的星系，而太阳只是太阳系的中心。由于热情传播这一新天文学说，他被教会推到审判异端的宗教法庭，在监禁7年后被活活烧死。</a:t>
            </a:r>
            <a:endParaRPr lang="zh-CN" altLang="en-US" sz="2000" b="1" dirty="0" smtClean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36525" y="321310"/>
            <a:ext cx="8870950" cy="35560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fontAlgn="auto">
              <a:lnSpc>
                <a:spcPts val="3860"/>
              </a:lnSpc>
            </a:pPr>
            <a:r>
              <a:rPr lang="en-US" altLang="zh-CN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我的脸由于困窘和羞愧一下子涨得通红。这时候我才意识到，老师误解了我的笑声，以为我的笑不怀好意。幸亏她没有容我解释，不然的话，同学们听见我说自己三年前就发现了“进化论”，还不笑塌房顶！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不过，被轰出教室，站在外面，我倒想出了一条自我安慰的理由，我明白了——世界上的重大发现，有时还会给人带来</a:t>
            </a:r>
            <a:r>
              <a:rPr lang="zh-CN" altLang="zh-CN" sz="2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被驱逐和被迫害</a:t>
            </a:r>
            <a:r>
              <a:rPr lang="zh-CN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的风险。</a:t>
            </a:r>
            <a:endParaRPr lang="zh-CN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31393935333936343b31373432343536303bd2b6d7d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35" y="4531995"/>
            <a:ext cx="612140" cy="61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 descr="7b0a2020202022776f7264617274223a20227b5c2269645c223a32353030343135392c5c227469645c223a31333539357d220a7d0a"/>
          <p:cNvSpPr/>
          <p:nvPr/>
        </p:nvSpPr>
        <p:spPr>
          <a:xfrm>
            <a:off x="1390015" y="1449070"/>
            <a:ext cx="6363970" cy="92456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perspectiveAbove">
                <a:rot lat="21000000" lon="0" rev="0"/>
              </a:camera>
              <a:lightRig rig="flat" dir="t">
                <a:rot lat="0" lon="0" rev="0"/>
              </a:lightRig>
            </a:scene3d>
            <a:sp3d extrusionH="635000" contourW="12700" prstMaterial="matte">
              <a:extrusionClr>
                <a:srgbClr val="577CDB"/>
              </a:extrusionClr>
              <a:contourClr>
                <a:srgbClr val="2751ED"/>
              </a:contourClr>
            </a:sp3d>
          </a:bodyPr>
          <a:p>
            <a:pPr algn="ctr"/>
            <a:r>
              <a:rPr lang="zh-CN" altLang="en-US" sz="5400" b="1">
                <a:ln w="50800" cap="flat" cmpd="sng">
                  <a:solidFill>
                    <a:srgbClr val="FFFFFF"/>
                  </a:solidFill>
                  <a:round/>
                </a:ln>
                <a:solidFill>
                  <a:srgbClr val="FF6982"/>
                </a:solidFill>
                <a:effectLst>
                  <a:outerShdw blurRad="63500" sx="102000" sy="102000" algn="ctr" rotWithShape="0">
                    <a:srgbClr val="E23000">
                      <a:alpha val="40000"/>
                    </a:srgbClr>
                  </a:outerShdw>
                  <a:reflection blurRad="101600" stA="30000" endA="50" endPos="900" dist="127000" dir="5400000" sy="-100000" algn="bl" rotWithShape="0"/>
                </a:effectLst>
                <a:latin typeface="汉仪字研卡通简" panose="00020600040101010101" charset="-122"/>
                <a:ea typeface="汉仪字研卡通简" panose="00020600040101010101" charset="-122"/>
              </a:rPr>
              <a:t>说说自己的</a:t>
            </a:r>
            <a:r>
              <a:rPr lang="en-US" altLang="zh-CN" sz="5400" b="1">
                <a:ln w="50800" cap="flat" cmpd="sng">
                  <a:solidFill>
                    <a:srgbClr val="FFFFFF"/>
                  </a:solidFill>
                  <a:round/>
                </a:ln>
                <a:solidFill>
                  <a:srgbClr val="FF6982"/>
                </a:solidFill>
                <a:effectLst>
                  <a:outerShdw blurRad="63500" sx="102000" sy="102000" algn="ctr" rotWithShape="0">
                    <a:srgbClr val="E23000">
                      <a:alpha val="40000"/>
                    </a:srgbClr>
                  </a:outerShdw>
                  <a:reflection blurRad="101600" stA="30000" endA="50" endPos="900" dist="127000" dir="5400000" sy="-100000" algn="bl" rotWithShape="0"/>
                </a:effectLst>
                <a:latin typeface="汉仪字研卡通简" panose="00020600040101010101" charset="-122"/>
                <a:ea typeface="汉仪字研卡通简" panose="00020600040101010101" charset="-122"/>
              </a:rPr>
              <a:t>“</a:t>
            </a:r>
            <a:r>
              <a:rPr lang="zh-CN" altLang="en-US" sz="5400" b="1">
                <a:ln w="50800" cap="flat" cmpd="sng">
                  <a:solidFill>
                    <a:srgbClr val="FFFFFF"/>
                  </a:solidFill>
                  <a:round/>
                </a:ln>
                <a:solidFill>
                  <a:srgbClr val="FF6982"/>
                </a:solidFill>
                <a:effectLst>
                  <a:outerShdw blurRad="63500" sx="102000" sy="102000" algn="ctr" rotWithShape="0">
                    <a:srgbClr val="E23000">
                      <a:alpha val="40000"/>
                    </a:srgbClr>
                  </a:outerShdw>
                  <a:reflection blurRad="101600" stA="30000" endA="50" endPos="900" dist="127000" dir="5400000" sy="-100000" algn="bl" rotWithShape="0"/>
                </a:effectLst>
                <a:latin typeface="汉仪字研卡通简" panose="00020600040101010101" charset="-122"/>
                <a:ea typeface="汉仪字研卡通简" panose="00020600040101010101" charset="-122"/>
              </a:rPr>
              <a:t>发现</a:t>
            </a:r>
            <a:r>
              <a:rPr lang="en-US" altLang="zh-CN" sz="5400" b="1">
                <a:ln w="50800" cap="flat" cmpd="sng">
                  <a:solidFill>
                    <a:srgbClr val="FFFFFF"/>
                  </a:solidFill>
                  <a:round/>
                </a:ln>
                <a:solidFill>
                  <a:srgbClr val="FF6982"/>
                </a:solidFill>
                <a:effectLst>
                  <a:outerShdw blurRad="63500" sx="102000" sy="102000" algn="ctr" rotWithShape="0">
                    <a:srgbClr val="E23000">
                      <a:alpha val="40000"/>
                    </a:srgbClr>
                  </a:outerShdw>
                  <a:reflection blurRad="101600" stA="30000" endA="50" endPos="900" dist="127000" dir="5400000" sy="-100000" algn="bl" rotWithShape="0"/>
                </a:effectLst>
                <a:latin typeface="汉仪字研卡通简" panose="00020600040101010101" charset="-122"/>
                <a:ea typeface="汉仪字研卡通简" panose="00020600040101010101" charset="-122"/>
              </a:rPr>
              <a:t>”</a:t>
            </a:r>
            <a:endParaRPr lang="en-US" altLang="zh-CN" sz="5400" b="1">
              <a:ln w="50800" cap="flat" cmpd="sng">
                <a:solidFill>
                  <a:srgbClr val="FFFFFF"/>
                </a:solidFill>
                <a:round/>
              </a:ln>
              <a:solidFill>
                <a:srgbClr val="FF6982"/>
              </a:solidFill>
              <a:effectLst>
                <a:outerShdw blurRad="63500" sx="102000" sy="102000" algn="ctr" rotWithShape="0">
                  <a:srgbClr val="E23000">
                    <a:alpha val="40000"/>
                  </a:srgbClr>
                </a:outerShdw>
                <a:reflection blurRad="101600" stA="30000" endA="50" endPos="900" dist="127000" dir="5400000" sy="-100000" algn="bl" rotWithShape="0"/>
              </a:effectLst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-73660" y="-73660"/>
            <a:ext cx="9217660" cy="5290820"/>
            <a:chOff x="-116" y="-116"/>
            <a:chExt cx="14516" cy="83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16" y="-116"/>
              <a:ext cx="4917" cy="833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68" y="-58"/>
              <a:ext cx="4832" cy="82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" y="-116"/>
              <a:ext cx="5480" cy="8217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-73660" y="-73660"/>
            <a:ext cx="9217660" cy="5290820"/>
            <a:chOff x="-116" y="-116"/>
            <a:chExt cx="14516" cy="83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16" y="-116"/>
              <a:ext cx="4917" cy="833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68" y="-58"/>
              <a:ext cx="4832" cy="82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" y="-116"/>
              <a:ext cx="5480" cy="8217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82880" y="1452880"/>
            <a:ext cx="2533650" cy="11055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8903(20220608-15470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3035" y="132715"/>
            <a:ext cx="9143365" cy="4878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8904(20220608-15470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250045" cy="478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8905(20220608-15471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143365" cy="4865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8906(20220608-15471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120" y="70485"/>
            <a:ext cx="9144000" cy="5073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IMG_8904(20220608-154703)"/>
          <p:cNvPicPr>
            <a:picLocks noChangeAspect="1"/>
          </p:cNvPicPr>
          <p:nvPr/>
        </p:nvPicPr>
        <p:blipFill>
          <a:blip r:embed="rId1"/>
          <a:srcRect l="12935" t="16406" r="8722" b="12977"/>
          <a:stretch>
            <a:fillRect/>
          </a:stretch>
        </p:blipFill>
        <p:spPr>
          <a:xfrm>
            <a:off x="202565" y="0"/>
            <a:ext cx="8739505" cy="1758315"/>
          </a:xfrm>
          <a:prstGeom prst="rect">
            <a:avLst/>
          </a:prstGeom>
        </p:spPr>
      </p:pic>
      <p:pic>
        <p:nvPicPr>
          <p:cNvPr id="7" name="图片 6" descr="IMG_8905(20220608-154715)"/>
          <p:cNvPicPr>
            <a:picLocks noChangeAspect="1"/>
          </p:cNvPicPr>
          <p:nvPr/>
        </p:nvPicPr>
        <p:blipFill>
          <a:blip r:embed="rId2"/>
          <a:srcRect l="9852" t="15154" r="9106" b="15697"/>
          <a:stretch>
            <a:fillRect/>
          </a:stretch>
        </p:blipFill>
        <p:spPr>
          <a:xfrm>
            <a:off x="202565" y="1781810"/>
            <a:ext cx="8823960" cy="1779905"/>
          </a:xfrm>
          <a:prstGeom prst="rect">
            <a:avLst/>
          </a:prstGeom>
        </p:spPr>
      </p:pic>
      <p:pic>
        <p:nvPicPr>
          <p:cNvPr id="8" name="图片 7" descr="IMG_8906(20220608-154715)"/>
          <p:cNvPicPr>
            <a:picLocks noChangeAspect="1"/>
          </p:cNvPicPr>
          <p:nvPr/>
        </p:nvPicPr>
        <p:blipFill>
          <a:blip r:embed="rId3"/>
          <a:srcRect l="7611" t="36965" r="7442" b="37863"/>
          <a:stretch>
            <a:fillRect/>
          </a:stretch>
        </p:blipFill>
        <p:spPr>
          <a:xfrm>
            <a:off x="202565" y="3669030"/>
            <a:ext cx="8739505" cy="1344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COMMONDATA" val="eyJjb3VudCI6MzEsImhkaWQiOiI4YzY2MThjNzk1OGNhMDI2ZDY0M2E3OTUwYTZlZDRjMiIsInVzZXJDb3VudCI6MzF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1832</Words>
  <Application>WPS 演示</Application>
  <PresentationFormat>宽屏</PresentationFormat>
  <Paragraphs>42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楷体</vt:lpstr>
      <vt:lpstr>Arial Unicode MS</vt:lpstr>
      <vt:lpstr>汉仪晓波折纸体简</vt:lpstr>
      <vt:lpstr>汉仪字研卡通简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momo</cp:lastModifiedBy>
  <cp:revision>82</cp:revision>
  <dcterms:created xsi:type="dcterms:W3CDTF">2019-06-19T02:08:00Z</dcterms:created>
  <dcterms:modified xsi:type="dcterms:W3CDTF">2022-06-09T02:55:19Z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KSOTemplateUUID">
    <vt:lpwstr>v1.0_library_PoBl6mkJeOXyo0iDkz3oAQ==</vt:lpwstr>
  </property>
  <property fmtid="{D5CDD505-2E9C-101B-9397-08002B2CF9AE}" pid="4" name="ICV">
    <vt:lpwstr>82DAF61AFBFD4C2E9193749F4D4CD9FB</vt:lpwstr>
  </property>
</Properties>
</file>