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305" r:id="rId5"/>
    <p:sldId id="304" r:id="rId6"/>
    <p:sldId id="306" r:id="rId7"/>
    <p:sldId id="296" r:id="rId8"/>
    <p:sldId id="269" r:id="rId9"/>
    <p:sldId id="297" r:id="rId10"/>
    <p:sldId id="307" r:id="rId11"/>
    <p:sldId id="308" r:id="rId12"/>
    <p:sldId id="309" r:id="rId13"/>
    <p:sldId id="311" r:id="rId14"/>
    <p:sldId id="310" r:id="rId15"/>
    <p:sldId id="313" r:id="rId16"/>
    <p:sldId id="315" r:id="rId17"/>
    <p:sldId id="312" r:id="rId18"/>
    <p:sldId id="314" r:id="rId19"/>
    <p:sldId id="316" r:id="rId20"/>
    <p:sldId id="318" r:id="rId21"/>
    <p:sldId id="299" r:id="rId22"/>
    <p:sldId id="320" r:id="rId23"/>
    <p:sldId id="321" r:id="rId24"/>
    <p:sldId id="298" r:id="rId25"/>
    <p:sldId id="327" r:id="rId26"/>
    <p:sldId id="326" r:id="rId27"/>
    <p:sldId id="329" r:id="rId28"/>
    <p:sldId id="328" r:id="rId29"/>
    <p:sldId id="268" r:id="rId30"/>
    <p:sldId id="322" r:id="rId31"/>
    <p:sldId id="323" r:id="rId32"/>
    <p:sldId id="324" r:id="rId33"/>
    <p:sldId id="330" r:id="rId34"/>
    <p:sldId id="325" r:id="rId35"/>
    <p:sldId id="331" r:id="rId36"/>
    <p:sldId id="332" r:id="rId37"/>
    <p:sldId id="333" r:id="rId38"/>
    <p:sldId id="335" r:id="rId39"/>
    <p:sldId id="272" r:id="rId40"/>
  </p:sldIdLst>
  <p:sldSz cx="12192000" cy="6858000"/>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68704B"/>
    <a:srgbClr val="CEB98E"/>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8" autoAdjust="0"/>
    <p:restoredTop sz="94660"/>
  </p:normalViewPr>
  <p:slideViewPr>
    <p:cSldViewPr snapToGrid="0">
      <p:cViewPr>
        <p:scale>
          <a:sx n="50" d="100"/>
          <a:sy n="50" d="100"/>
        </p:scale>
        <p:origin x="-390" y="-1710"/>
      </p:cViewPr>
      <p:guideLst>
        <p:guide orient="horz" pos="2160"/>
        <p:guide pos="383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19.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F57A-28C8-4B43-B071-76FA73B7C00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5E033-BE50-4306-A274-7C9333946F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a:ln>
            <a:miter/>
          </a:ln>
        </p:spPr>
      </p:sp>
      <p:sp>
        <p:nvSpPr>
          <p:cNvPr id="27650" name="Rectangle 3"/>
          <p:cNvSpPr>
            <a:spLocks noGrp="1"/>
          </p:cNvSpPr>
          <p:nvPr>
            <p:ph type="body" idx="1"/>
          </p:nvPr>
        </p:nvSpPr>
        <p:spPr/>
        <p:txBody>
          <a:bodyPr wrap="square" lIns="91440" tIns="45720" rIns="91440" bIns="45720" anchor="t"/>
          <a:lstStyle/>
          <a:p>
            <a:pPr lvl="0">
              <a:spcBef>
                <a:spcPct val="0"/>
              </a:spcBef>
            </a:pP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a:ln>
            <a:miter/>
          </a:ln>
        </p:spPr>
      </p:sp>
      <p:sp>
        <p:nvSpPr>
          <p:cNvPr id="27650" name="Rectangle 3"/>
          <p:cNvSpPr>
            <a:spLocks noGrp="1"/>
          </p:cNvSpPr>
          <p:nvPr>
            <p:ph type="body" idx="1"/>
          </p:nvPr>
        </p:nvSpPr>
        <p:spPr/>
        <p:txBody>
          <a:bodyPr wrap="square" lIns="91440" tIns="45720" rIns="91440" bIns="45720" anchor="t"/>
          <a:lstStyle/>
          <a:p>
            <a:pPr lvl="0">
              <a:spcBef>
                <a:spcPct val="0"/>
              </a:spcBef>
            </a:pP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a:ln>
            <a:miter/>
          </a:ln>
        </p:spPr>
      </p:sp>
      <p:sp>
        <p:nvSpPr>
          <p:cNvPr id="27650" name="Rectangle 3"/>
          <p:cNvSpPr>
            <a:spLocks noGrp="1"/>
          </p:cNvSpPr>
          <p:nvPr>
            <p:ph type="body" idx="1"/>
          </p:nvPr>
        </p:nvSpPr>
        <p:spPr/>
        <p:txBody>
          <a:bodyPr wrap="square" lIns="91440" tIns="45720" rIns="91440" bIns="45720" anchor="t"/>
          <a:lstStyle/>
          <a:p>
            <a:pPr lvl="0">
              <a:spcBef>
                <a:spcPct val="0"/>
              </a:spcBef>
            </a:pP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hyperlink" Target="&#19971;&#36873;&#20116;&#38382;&#39064;.mp4" TargetMode="External"/><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9.pn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2.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2.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2.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p:cNvGrpSpPr/>
          <p:nvPr/>
        </p:nvGrpSpPr>
        <p:grpSpPr bwMode="auto">
          <a:xfrm>
            <a:off x="567269" y="347599"/>
            <a:ext cx="11152188" cy="6983413"/>
            <a:chOff x="0" y="0"/>
            <a:chExt cx="11151065" cy="6983832"/>
          </a:xfrm>
        </p:grpSpPr>
        <p:sp>
          <p:nvSpPr>
            <p:cNvPr id="5"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6"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椭圆 1338"/>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2" name="椭圆 1339"/>
          <p:cNvSpPr>
            <a:spLocks noChangeArrowheads="1"/>
          </p:cNvSpPr>
          <p:nvPr/>
        </p:nvSpPr>
        <p:spPr bwMode="auto">
          <a:xfrm>
            <a:off x="3362722" y="459807"/>
            <a:ext cx="5819775" cy="5818187"/>
          </a:xfrm>
          <a:prstGeom prst="ellipse">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组合 1366"/>
          <p:cNvPicPr>
            <a:picLocks noChangeArrowheads="1"/>
          </p:cNvPicPr>
          <p:nvPr/>
        </p:nvPicPr>
        <p:blipFill>
          <a:blip r:embed="rId3"/>
          <a:srcRect/>
          <a:stretch>
            <a:fillRect/>
          </a:stretch>
        </p:blipFill>
        <p:spPr bwMode="auto">
          <a:xfrm>
            <a:off x="4197594" y="1945505"/>
            <a:ext cx="440848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4"/>
          <a:stretch>
            <a:fillRect/>
          </a:stretch>
        </p:blipFill>
        <p:spPr>
          <a:xfrm>
            <a:off x="8764580" y="-1"/>
            <a:ext cx="4564856" cy="6858000"/>
          </a:xfrm>
          <a:prstGeom prst="rect">
            <a:avLst/>
          </a:prstGeom>
        </p:spPr>
      </p:pic>
      <p:pic>
        <p:nvPicPr>
          <p:cNvPr id="23" name="图片 22"/>
          <p:cNvPicPr>
            <a:picLocks noChangeAspect="1"/>
          </p:cNvPicPr>
          <p:nvPr/>
        </p:nvPicPr>
        <p:blipFill>
          <a:blip r:embed="rId4"/>
          <a:stretch>
            <a:fillRect/>
          </a:stretch>
        </p:blipFill>
        <p:spPr>
          <a:xfrm>
            <a:off x="-393687" y="-1"/>
            <a:ext cx="4564856" cy="6858000"/>
          </a:xfrm>
          <a:prstGeom prst="rect">
            <a:avLst/>
          </a:prstGeom>
        </p:spPr>
      </p:pic>
      <p:sp>
        <p:nvSpPr>
          <p:cNvPr id="3" name="矩形 2"/>
          <p:cNvSpPr/>
          <p:nvPr/>
        </p:nvSpPr>
        <p:spPr>
          <a:xfrm>
            <a:off x="2005964" y="2322195"/>
            <a:ext cx="8533130" cy="922020"/>
          </a:xfrm>
          <a:prstGeom prst="rect">
            <a:avLst/>
          </a:prstGeom>
          <a:noFill/>
          <a:ln>
            <a:noFill/>
          </a:ln>
        </p:spPr>
        <p:txBody>
          <a:bodyPr wrap="none">
            <a:spAutoFit/>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5400" b="1" i="0" u="none" strike="noStrike" kern="1200" cap="none" spc="0" normalizeH="0" baseline="0" noProof="1">
                <a:ln>
                  <a:noFill/>
                </a:ln>
                <a:blipFill>
                  <a:blip r:embed="rId5"/>
                  <a:tile tx="0" ty="0" sx="82000" sy="63000" flip="none" algn="br"/>
                </a:blipFill>
                <a:effectLst>
                  <a:outerShdw blurRad="60007" dist="310007" dir="7680000" sy="30000" kx="1300200" algn="ctr" rotWithShape="0">
                    <a:srgbClr val="0D1E55">
                      <a:alpha val="32000"/>
                    </a:srgbClr>
                  </a:outerShdw>
                </a:effectLst>
                <a:uLnTx/>
                <a:uFillTx/>
                <a:latin typeface="Times New Roman" panose="02020603050405020304" pitchFamily="18" charset="0"/>
                <a:ea typeface="宋体" panose="02010600030101010101" pitchFamily="2" charset="-122"/>
                <a:cs typeface="+mn-ea"/>
                <a:sym typeface="+mn-ea"/>
              </a:rPr>
              <a:t>Gap-filling: Five from Seven</a:t>
            </a:r>
            <a:endParaRPr kumimoji="0" lang="en-US" altLang="zh-CN" sz="5400" b="1" i="0" u="none" strike="noStrike" kern="1200" cap="none" spc="0" normalizeH="0" baseline="0" noProof="1">
              <a:ln>
                <a:noFill/>
              </a:ln>
              <a:blipFill>
                <a:blip r:embed="rId5"/>
                <a:tile tx="0" ty="0" sx="82000" sy="63000" flip="none" algn="br"/>
              </a:blipFill>
              <a:effectLst>
                <a:outerShdw blurRad="60007" dist="310007" dir="7680000" sy="30000" kx="1300200" algn="ctr" rotWithShape="0">
                  <a:srgbClr val="0D1E55">
                    <a:alpha val="32000"/>
                  </a:srgbClr>
                </a:outerShdw>
              </a:effectLst>
              <a:uLnTx/>
              <a:uFillTx/>
              <a:latin typeface="Times New Roman" panose="02020603050405020304" pitchFamily="18" charset="0"/>
              <a:ea typeface="宋体" panose="02010600030101010101" pitchFamily="2" charset="-122"/>
              <a:cs typeface="+mn-ea"/>
              <a:sym typeface="+mn-ea"/>
            </a:endParaRPr>
          </a:p>
        </p:txBody>
      </p:sp>
      <p:sp>
        <p:nvSpPr>
          <p:cNvPr id="3075" name="标题 9"/>
          <p:cNvSpPr>
            <a:spLocks noGrp="1"/>
          </p:cNvSpPr>
          <p:nvPr/>
        </p:nvSpPr>
        <p:spPr>
          <a:xfrm>
            <a:off x="1975803" y="3231515"/>
            <a:ext cx="8850313" cy="1025525"/>
          </a:xfrm>
          <a:prstGeom prst="rect">
            <a:avLst/>
          </a:prstGeom>
        </p:spPr>
        <p:txBody>
          <a:bodyPr vert="horz" wrap="square" lIns="91440" tIns="45720" rIns="91440" bIns="45720" numCol="1" rtlCol="0" anchor="ctr" anchorCtr="0" compatLnSpc="1">
            <a:normAutofit/>
          </a:bodyPr>
          <a:lstStyle>
            <a:lvl1pPr lvl="0">
              <a:defRPr kern="1200"/>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ln>
                  <a:noFill/>
                </a:ln>
                <a:solidFill>
                  <a:schemeClr val="tx1"/>
                </a:solidFill>
                <a:effectLst/>
                <a:uLnTx/>
                <a:uFillTx/>
                <a:latin typeface="+mj-lt"/>
                <a:ea typeface="+mj-ea"/>
                <a:cs typeface="+mj-cs"/>
              </a:rPr>
              <a:t>        </a:t>
            </a:r>
            <a:r>
              <a:rPr kumimoji="0" lang="zh-CN" altLang="en-US" sz="3600" b="1" i="0" u="none" strike="noStrike" kern="1200" cap="none" spc="0" normalizeH="0" baseline="0" noProof="1">
                <a:ln>
                  <a:noFill/>
                </a:ln>
                <a:solidFill>
                  <a:schemeClr val="bg2">
                    <a:lumMod val="10000"/>
                  </a:schemeClr>
                </a:solidFill>
                <a:effectLst/>
                <a:uLnTx/>
                <a:uFillTx/>
                <a:latin typeface="+mj-lt"/>
                <a:ea typeface="+mj-ea"/>
                <a:cs typeface="+mj-cs"/>
              </a:rPr>
              <a:t> </a:t>
            </a:r>
            <a:r>
              <a:rPr kumimoji="0" lang="en-US" altLang="zh-CN" sz="4000" b="1" i="0" u="none" strike="noStrike" kern="1200" cap="none" spc="0" normalizeH="0" baseline="0" noProof="1">
                <a:ln>
                  <a:noFill/>
                </a:ln>
                <a:solidFill>
                  <a:schemeClr val="bg2">
                    <a:lumMod val="10000"/>
                  </a:schemeClr>
                </a:solidFill>
                <a:effectLst/>
                <a:uLnTx/>
                <a:uFillTx/>
                <a:latin typeface="+mj-lt"/>
                <a:ea typeface="+mj-ea"/>
                <a:cs typeface="+mj-cs"/>
              </a:rPr>
              <a:t>——</a:t>
            </a:r>
            <a:r>
              <a:rPr kumimoji="0" lang="zh-CN" altLang="en-US" sz="3600" b="1" i="1" u="none" strike="noStrike" kern="1200" cap="none" spc="0" normalizeH="0" baseline="0" noProof="1">
                <a:ln>
                  <a:noFill/>
                </a:ln>
                <a:solidFill>
                  <a:schemeClr val="bg2">
                    <a:lumMod val="10000"/>
                  </a:schemeClr>
                </a:solidFill>
                <a:effectLst>
                  <a:outerShdw blurRad="38100" dist="38100" dir="2700000">
                    <a:srgbClr val="C0C0C0"/>
                  </a:outerShdw>
                </a:effectLst>
                <a:uLnTx/>
                <a:uFillTx/>
                <a:latin typeface="+mj-lt"/>
                <a:ea typeface="+mj-ea"/>
                <a:cs typeface="+mj-cs"/>
              </a:rPr>
              <a:t> </a:t>
            </a:r>
            <a:r>
              <a:rPr kumimoji="0" lang="en-US" altLang="zh-CN" sz="3600" b="1" i="1" u="none" strike="noStrike" kern="1200" cap="none" spc="0" normalizeH="0" baseline="0" noProof="1">
                <a:ln>
                  <a:noFill/>
                </a:ln>
                <a:solidFill>
                  <a:schemeClr val="tx1"/>
                </a:solidFill>
                <a:effectLst>
                  <a:outerShdw blurRad="38100" dist="38100" dir="2700000">
                    <a:srgbClr val="C0C0C0"/>
                  </a:outerShdw>
                </a:effectLst>
                <a:uLnTx/>
                <a:uFillTx/>
                <a:latin typeface="+mj-lt"/>
                <a:ea typeface="+mj-ea"/>
                <a:cs typeface="+mj-cs"/>
              </a:rPr>
              <a:t>“</a:t>
            </a:r>
            <a:r>
              <a:rPr kumimoji="0" lang="zh-CN" altLang="en-US" sz="3600" b="1" i="1" u="none" strike="noStrike" kern="1200" cap="none" spc="0" normalizeH="0" baseline="0" noProof="1">
                <a:ln>
                  <a:noFill/>
                </a:ln>
                <a:solidFill>
                  <a:srgbClr val="CC0000"/>
                </a:solidFill>
                <a:effectLst>
                  <a:outerShdw blurRad="38100" dist="38100" dir="2700000">
                    <a:srgbClr val="C0C0C0"/>
                  </a:outerShdw>
                </a:effectLst>
                <a:uLnTx/>
                <a:uFillTx/>
                <a:latin typeface="+mj-lt"/>
                <a:ea typeface="+mj-ea"/>
                <a:cs typeface="+mj-cs"/>
                <a:hlinkClick r:id="rId6" tooltip="" action="ppaction://hlinkfile"/>
              </a:rPr>
              <a:t>七选五</a:t>
            </a:r>
            <a:r>
              <a:rPr kumimoji="0" lang="zh-CN" altLang="en-US" sz="3600" b="1" i="1" u="none" strike="noStrike" kern="1200" cap="none" spc="0" normalizeH="0" baseline="0" noProof="1">
                <a:ln>
                  <a:noFill/>
                </a:ln>
                <a:solidFill>
                  <a:schemeClr val="tx1"/>
                </a:solidFill>
                <a:effectLst>
                  <a:outerShdw blurRad="38100" dist="38100" dir="2700000">
                    <a:srgbClr val="C0C0C0"/>
                  </a:outerShdw>
                </a:effectLst>
                <a:uLnTx/>
                <a:uFillTx/>
                <a:latin typeface="+mj-lt"/>
                <a:ea typeface="+mj-ea"/>
                <a:cs typeface="+mj-cs"/>
                <a:hlinkClick r:id="rId6" tooltip="" action="ppaction://hlinkfile"/>
              </a:rPr>
              <a:t>”</a:t>
            </a:r>
            <a:r>
              <a:rPr kumimoji="0" lang="en-US" altLang="zh-CN" sz="3600" b="1" i="1" u="none" strike="noStrike" kern="1200" cap="none" spc="0" normalizeH="0" baseline="0" noProof="1">
                <a:ln>
                  <a:noFill/>
                </a:ln>
                <a:solidFill>
                  <a:schemeClr val="tx1"/>
                </a:solidFill>
                <a:effectLst>
                  <a:outerShdw blurRad="38100" dist="38100" dir="2700000">
                    <a:srgbClr val="C0C0C0"/>
                  </a:outerShdw>
                </a:effectLst>
                <a:uLnTx/>
                <a:uFillTx/>
                <a:latin typeface="+mj-lt"/>
                <a:ea typeface="+mj-ea"/>
                <a:cs typeface="+mj-cs"/>
              </a:rPr>
              <a:t> </a:t>
            </a:r>
            <a:r>
              <a:rPr kumimoji="0" lang="zh-CN" altLang="en-US" sz="3600" b="1" i="1" u="none" strike="noStrike" kern="1200" cap="none" spc="0" normalizeH="0" baseline="0" noProof="1">
                <a:ln>
                  <a:noFill/>
                </a:ln>
                <a:solidFill>
                  <a:schemeClr val="bg2">
                    <a:lumMod val="10000"/>
                  </a:schemeClr>
                </a:solidFill>
                <a:effectLst>
                  <a:outerShdw blurRad="38100" dist="38100" dir="2700000">
                    <a:srgbClr val="C0C0C0"/>
                  </a:outerShdw>
                </a:effectLst>
                <a:uLnTx/>
                <a:uFillTx/>
                <a:latin typeface="+mj-lt"/>
                <a:ea typeface="+mj-ea"/>
                <a:cs typeface="+mj-cs"/>
              </a:rPr>
              <a:t>解题指导</a:t>
            </a:r>
            <a:endParaRPr kumimoji="0" lang="zh-CN" altLang="en-US" sz="3600" b="1" i="1" u="none" strike="noStrike" kern="1200" cap="none" spc="0" normalizeH="0" baseline="0" noProof="1">
              <a:ln>
                <a:noFill/>
              </a:ln>
              <a:solidFill>
                <a:schemeClr val="bg2">
                  <a:lumMod val="10000"/>
                </a:schemeClr>
              </a:solidFill>
              <a:effectLst>
                <a:outerShdw blurRad="38100" dist="38100" dir="2700000">
                  <a:srgbClr val="C0C0C0"/>
                </a:outerShdw>
              </a:effectLst>
              <a:uLnTx/>
              <a:uFillTx/>
              <a:latin typeface="+mj-lt"/>
              <a:ea typeface="+mj-ea"/>
              <a:cs typeface="+mj-cs"/>
            </a:endParaRPr>
          </a:p>
        </p:txBody>
      </p:sp>
    </p:spTree>
  </p:cSld>
  <p:clrMapOvr>
    <a:masterClrMapping/>
  </p:clrMapOvr>
  <p:transition spd="slow">
    <p:fade/>
  </p:transition>
  <p:timing>
    <p:tnLst>
      <p:par>
        <p:cTn id="1" dur="indefinite" restart="never" nodeType="tmRoot"/>
      </p:par>
    </p:tnLst>
    <p:bldLst>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8" name="文本框 14337"/>
          <p:cNvSpPr txBox="1"/>
          <p:nvPr/>
        </p:nvSpPr>
        <p:spPr>
          <a:xfrm>
            <a:off x="374650" y="266700"/>
            <a:ext cx="11102340" cy="4297680"/>
          </a:xfrm>
          <a:prstGeom prst="rect">
            <a:avLst/>
          </a:prstGeom>
          <a:noFill/>
          <a:ln w="9525">
            <a:noFill/>
          </a:ln>
        </p:spPr>
        <p:txBody>
          <a:bodyPr wrap="square">
            <a:spAutoFit/>
          </a:bodyPr>
          <a:p>
            <a:pPr indent="0" algn="just" fontAlgn="auto">
              <a:lnSpc>
                <a:spcPts val="3280"/>
              </a:lnSpc>
              <a:buNone/>
            </a:pP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Everybody gets stressed time to time. When you need help, reach out to the people who care about you. Talk to a trusted adult, such as a parent or other relatives. ______ They might have had similar problems such as dealing with a test, or the death of a beloved pet.</a:t>
            </a: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indent="0" algn="just" fontAlgn="auto">
              <a:lnSpc>
                <a:spcPts val="3280"/>
              </a:lnSpc>
              <a:buNone/>
            </a:pP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indent="0" algn="just" fontAlgn="auto">
              <a:lnSpc>
                <a:spcPts val="3280"/>
              </a:lnSpc>
              <a:buNone/>
            </a:pP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algn="just" fontAlgn="auto">
              <a:lnSpc>
                <a:spcPts val="3280"/>
              </a:lnSpc>
            </a:pPr>
            <a:r>
              <a:rPr lang="en-US" altLang="zh-CN" sz="2400" b="1">
                <a:latin typeface="Times New Roman" panose="02020603050405020304" pitchFamily="18" charset="0"/>
                <a:cs typeface="Times New Roman" panose="02020603050405020304" pitchFamily="18" charset="0"/>
                <a:sym typeface="宋体" panose="02010600030101010101" pitchFamily="2" charset="-122"/>
              </a:rPr>
              <a:t>A. They can give a helping hand to get you through the tough situation</a:t>
            </a:r>
            <a:r>
              <a:rPr lang="zh-CN" altLang="en-US" sz="2400" b="1">
                <a:latin typeface="Times New Roman" panose="02020603050405020304" pitchFamily="18" charset="0"/>
                <a:cs typeface="Times New Roman" panose="02020603050405020304" pitchFamily="18" charset="0"/>
                <a:sym typeface="宋体" panose="02010600030101010101" pitchFamily="2" charset="-122"/>
              </a:rPr>
              <a:t>.</a:t>
            </a:r>
            <a:endParaRPr lang="zh-CN" altLang="en-US" sz="2400" b="1">
              <a:latin typeface="Times New Roman" panose="02020603050405020304" pitchFamily="18" charset="0"/>
              <a:cs typeface="Times New Roman" panose="02020603050405020304" pitchFamily="18" charset="0"/>
              <a:sym typeface="宋体" panose="02010600030101010101" pitchFamily="2" charset="-122"/>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rPr>
              <a:t>B.</a:t>
            </a:r>
            <a:r>
              <a:rPr lang="en-US" altLang="zh-CN" sz="2400" b="1">
                <a:latin typeface="Times New Roman" panose="02020603050405020304" pitchFamily="18" charset="0"/>
                <a:cs typeface="Times New Roman" panose="02020603050405020304" pitchFamily="18" charset="0"/>
              </a:rPr>
              <a:t>  Different people feel stress in different ways</a:t>
            </a:r>
            <a:r>
              <a:rPr lang="zh-CN" altLang="en-US" sz="2400" b="1">
                <a:latin typeface="Times New Roman" panose="02020603050405020304" pitchFamily="18" charset="0"/>
                <a:cs typeface="Times New Roman" panose="02020603050405020304" pitchFamily="18" charset="0"/>
              </a:rPr>
              <a:t>.</a:t>
            </a:r>
            <a:endParaRPr lang="zh-CN" altLang="en-US" sz="2400" b="1">
              <a:latin typeface="Times New Roman" panose="02020603050405020304" pitchFamily="18" charset="0"/>
              <a:cs typeface="Times New Roman" panose="02020603050405020304" pitchFamily="18" charset="0"/>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rPr>
              <a:t>C.</a:t>
            </a:r>
            <a:r>
              <a:rPr lang="en-US" altLang="zh-CN" sz="2400" b="1">
                <a:latin typeface="Times New Roman" panose="02020603050405020304" pitchFamily="18" charset="0"/>
                <a:cs typeface="Times New Roman" panose="02020603050405020304" pitchFamily="18" charset="0"/>
              </a:rPr>
              <a:t>  And don’t forget about your friends</a:t>
            </a:r>
            <a:r>
              <a:rPr lang="zh-CN" altLang="en-US" sz="2400" b="1">
                <a:latin typeface="Times New Roman" panose="02020603050405020304" pitchFamily="18" charset="0"/>
                <a:cs typeface="Times New Roman" panose="02020603050405020304" pitchFamily="18" charset="0"/>
              </a:rPr>
              <a:t>.</a:t>
            </a:r>
            <a:endParaRPr lang="zh-CN" altLang="en-US" sz="2400" b="1">
              <a:latin typeface="Times New Roman" panose="02020603050405020304" pitchFamily="18" charset="0"/>
              <a:cs typeface="Times New Roman" panose="02020603050405020304" pitchFamily="18" charset="0"/>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rPr>
              <a:t>D.</a:t>
            </a:r>
            <a:r>
              <a:rPr lang="en-US" altLang="zh-CN" sz="2400" b="1">
                <a:latin typeface="Times New Roman" panose="02020603050405020304" pitchFamily="18" charset="0"/>
                <a:cs typeface="Times New Roman" panose="02020603050405020304" pitchFamily="18" charset="0"/>
              </a:rPr>
              <a:t>  You need to figure out what the problem is</a:t>
            </a:r>
            <a:r>
              <a:rPr lang="zh-CN" altLang="en-US" sz="2400" b="1">
                <a:latin typeface="Times New Roman" panose="02020603050405020304" pitchFamily="18" charset="0"/>
                <a:cs typeface="Times New Roman" panose="02020603050405020304" pitchFamily="18" charset="0"/>
              </a:rPr>
              <a:t>.</a:t>
            </a:r>
            <a:endParaRPr lang="zh-CN" altLang="en-US" sz="2400" b="1">
              <a:latin typeface="Times New Roman" panose="02020603050405020304" pitchFamily="18" charset="0"/>
              <a:cs typeface="Times New Roman" panose="02020603050405020304" pitchFamily="18" charset="0"/>
            </a:endParaRPr>
          </a:p>
        </p:txBody>
      </p:sp>
      <p:sp>
        <p:nvSpPr>
          <p:cNvPr id="14343" name="箭头 271"/>
          <p:cNvSpPr/>
          <p:nvPr/>
        </p:nvSpPr>
        <p:spPr>
          <a:xfrm rot="16200000" flipH="1" flipV="1">
            <a:off x="5695950" y="1002665"/>
            <a:ext cx="2759710" cy="2902585"/>
          </a:xfrm>
          <a:prstGeom prst="line">
            <a:avLst/>
          </a:prstGeom>
          <a:ln w="41275" cap="flat" cmpd="sng">
            <a:solidFill>
              <a:srgbClr val="FF0000"/>
            </a:solidFill>
            <a:prstDash val="solid"/>
            <a:headEnd type="none" w="med" len="med"/>
            <a:tailEnd type="triangle" w="lg" len="lg"/>
          </a:ln>
        </p:spPr>
        <p:txBody>
          <a:bodyPr/>
          <a:p/>
        </p:txBody>
      </p:sp>
      <p:sp>
        <p:nvSpPr>
          <p:cNvPr id="7" name="文本框 6"/>
          <p:cNvSpPr txBox="1"/>
          <p:nvPr/>
        </p:nvSpPr>
        <p:spPr>
          <a:xfrm>
            <a:off x="7641590" y="805815"/>
            <a:ext cx="1268730"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8" name="文本框 7"/>
          <p:cNvSpPr txBox="1"/>
          <p:nvPr/>
        </p:nvSpPr>
        <p:spPr>
          <a:xfrm>
            <a:off x="4675505" y="3710305"/>
            <a:ext cx="948690"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10" name="矩形 9"/>
          <p:cNvSpPr/>
          <p:nvPr/>
        </p:nvSpPr>
        <p:spPr>
          <a:xfrm>
            <a:off x="466725" y="805815"/>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C</a:t>
            </a:r>
            <a:endParaRPr lang="en-US" altLang="zh-CN" sz="5400" b="1">
              <a:solidFill>
                <a:schemeClr val="accent6"/>
              </a:solidFill>
              <a:effectLst>
                <a:outerShdw blurRad="38100" dist="25400" dir="5400000" algn="ctr" rotWithShape="0">
                  <a:srgbClr val="6E747A">
                    <a:alpha val="43000"/>
                  </a:srgbClr>
                </a:outerShdw>
              </a:effectLst>
            </a:endParaRPr>
          </a:p>
        </p:txBody>
      </p:sp>
      <p:sp>
        <p:nvSpPr>
          <p:cNvPr id="12" name="云形标注 11"/>
          <p:cNvSpPr/>
          <p:nvPr/>
        </p:nvSpPr>
        <p:spPr>
          <a:xfrm>
            <a:off x="8158480" y="4705985"/>
            <a:ext cx="316992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同畴词复现</a:t>
            </a:r>
            <a:endParaRPr lang="zh-CN" altLang="en-US" sz="2800" b="1">
              <a:solidFill>
                <a:srgbClr val="C00000"/>
              </a:solidFill>
            </a:endParaRPr>
          </a:p>
        </p:txBody>
      </p:sp>
      <p:sp>
        <p:nvSpPr>
          <p:cNvPr id="3" name="文本框 2"/>
          <p:cNvSpPr txBox="1"/>
          <p:nvPr/>
        </p:nvSpPr>
        <p:spPr>
          <a:xfrm>
            <a:off x="9260205" y="805815"/>
            <a:ext cx="2068195"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blinds(horizontal)">
                                      <p:cBhvr>
                                        <p:cTn id="22" dur="500"/>
                                        <p:tgtEl>
                                          <p:spTgt spid="143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animBg="1"/>
      <p:bldP spid="7" grpId="1" animBg="1"/>
      <p:bldP spid="3" grpId="0" animBg="1"/>
      <p:bldP spid="3" grpId="1" animBg="1"/>
      <p:bldP spid="8" grpId="0" animBg="1"/>
      <p:bldP spid="8"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nvSpPr>
        <p:spPr>
          <a:xfrm>
            <a:off x="1325880" y="746760"/>
            <a:ext cx="10059035" cy="953135"/>
          </a:xfrm>
          <a:prstGeom prst="rect">
            <a:avLst/>
          </a:prstGeom>
          <a:noFill/>
        </p:spPr>
        <p:txBody>
          <a:bodyPr wrap="square" rtlCol="0">
            <a:spAutoFit/>
          </a:bodyPr>
          <a:p>
            <a:pPr>
              <a:spcBef>
                <a:spcPct val="50000"/>
              </a:spcBef>
            </a:pPr>
            <a:r>
              <a:rPr lang="en-US" altLang="zh-CN" sz="2800" b="1">
                <a:latin typeface="Arial" panose="020B0604020202020204" pitchFamily="34" charset="0"/>
                <a:sym typeface="+mn-ea"/>
              </a:rPr>
              <a:t>_____They say the first step is to admit that you are angry and to recognize the real cause of the anger, …</a:t>
            </a:r>
            <a:r>
              <a:rPr lang="zh-CN" altLang="en-US" sz="2800">
                <a:latin typeface="Arial" panose="020B0604020202020204" pitchFamily="34" charset="0"/>
                <a:sym typeface="+mn-ea"/>
              </a:rPr>
              <a:t> </a:t>
            </a:r>
            <a:endParaRPr lang="zh-CN" altLang="en-US" sz="2800">
              <a:latin typeface="Arial" panose="020B0604020202020204" pitchFamily="34" charset="0"/>
              <a:sym typeface="+mn-ea"/>
            </a:endParaRPr>
          </a:p>
        </p:txBody>
      </p:sp>
      <p:sp>
        <p:nvSpPr>
          <p:cNvPr id="19461" name="圆角矩形 19460"/>
          <p:cNvSpPr/>
          <p:nvPr/>
        </p:nvSpPr>
        <p:spPr>
          <a:xfrm>
            <a:off x="1115695" y="2266315"/>
            <a:ext cx="8569325" cy="905510"/>
          </a:xfrm>
          <a:prstGeom prst="roundRect">
            <a:avLst>
              <a:gd name="adj" fmla="val 16667"/>
            </a:avLst>
          </a:prstGeom>
          <a:solidFill>
            <a:schemeClr val="accent1">
              <a:lumMod val="40000"/>
              <a:lumOff val="60000"/>
            </a:schemeClr>
          </a:solidFill>
          <a:ln w="12700" cap="flat" cmpd="sng">
            <a:solidFill>
              <a:srgbClr val="FFFFFF"/>
            </a:solidFill>
            <a:prstDash val="solid"/>
            <a:headEnd type="none" w="med" len="med"/>
            <a:tailEnd type="none" w="med" len="med"/>
          </a:ln>
        </p:spPr>
        <p:txBody>
          <a:bodyPr wrap="none" anchor="ctr"/>
          <a:p>
            <a:r>
              <a:rPr lang="en-US" altLang="zh-CN" sz="2400">
                <a:solidFill>
                  <a:schemeClr val="tx1"/>
                </a:solidFill>
                <a:latin typeface="Arial" panose="020B0604020202020204" pitchFamily="34" charset="0"/>
              </a:rPr>
              <a:t>A. </a:t>
            </a:r>
            <a:r>
              <a:rPr lang="en-US" altLang="zh-CN" sz="2400">
                <a:latin typeface="Arial" panose="020B0604020202020204" pitchFamily="34" charset="0"/>
              </a:rPr>
              <a:t>Doctors say the solution is learning how to deal with anger.</a:t>
            </a:r>
            <a:endParaRPr lang="en-US" altLang="zh-CN" sz="2400">
              <a:latin typeface="Arial" panose="020B0604020202020204" pitchFamily="34" charset="0"/>
            </a:endParaRPr>
          </a:p>
        </p:txBody>
      </p:sp>
      <p:sp>
        <p:nvSpPr>
          <p:cNvPr id="19460" name="圆角矩形 19459"/>
          <p:cNvSpPr/>
          <p:nvPr/>
        </p:nvSpPr>
        <p:spPr>
          <a:xfrm>
            <a:off x="1115695" y="3578860"/>
            <a:ext cx="8569325" cy="791210"/>
          </a:xfrm>
          <a:prstGeom prst="roundRect">
            <a:avLst>
              <a:gd name="adj" fmla="val 16667"/>
            </a:avLst>
          </a:prstGeom>
          <a:solidFill>
            <a:schemeClr val="accent1">
              <a:lumMod val="40000"/>
              <a:lumOff val="60000"/>
            </a:schemeClr>
          </a:solidFill>
          <a:ln w="12700" cap="flat" cmpd="sng">
            <a:solidFill>
              <a:srgbClr val="FFFFFF"/>
            </a:solidFill>
            <a:prstDash val="solid"/>
            <a:headEnd type="none" w="med" len="med"/>
            <a:tailEnd type="none" w="med" len="med"/>
          </a:ln>
        </p:spPr>
        <p:txBody>
          <a:bodyPr wrap="none" anchor="ctr"/>
          <a:p>
            <a:r>
              <a:rPr lang="en-US" altLang="zh-CN" sz="2400">
                <a:solidFill>
                  <a:schemeClr val="tx1"/>
                </a:solidFill>
                <a:latin typeface="Arial" panose="020B0604020202020204" pitchFamily="34" charset="0"/>
              </a:rPr>
              <a:t>B. </a:t>
            </a:r>
            <a:r>
              <a:rPr lang="en-US" altLang="zh-CN" sz="2400">
                <a:latin typeface="Arial" panose="020B0604020202020204" pitchFamily="34" charset="0"/>
              </a:rPr>
              <a:t>He said that laughter is much healthier than anger.</a:t>
            </a:r>
            <a:endParaRPr lang="en-US" altLang="zh-CN" sz="2400">
              <a:latin typeface="Arial" panose="020B0604020202020204" pitchFamily="34" charset="0"/>
            </a:endParaRPr>
          </a:p>
        </p:txBody>
      </p:sp>
      <p:sp>
        <p:nvSpPr>
          <p:cNvPr id="19462" name="圆角矩形 19461"/>
          <p:cNvSpPr/>
          <p:nvPr/>
        </p:nvSpPr>
        <p:spPr>
          <a:xfrm>
            <a:off x="1115695" y="4777105"/>
            <a:ext cx="8569325" cy="782955"/>
          </a:xfrm>
          <a:prstGeom prst="roundRect">
            <a:avLst>
              <a:gd name="adj" fmla="val 16667"/>
            </a:avLst>
          </a:prstGeom>
          <a:solidFill>
            <a:schemeClr val="accent1">
              <a:lumMod val="40000"/>
              <a:lumOff val="60000"/>
            </a:schemeClr>
          </a:solidFill>
          <a:ln w="12700" cap="flat" cmpd="sng">
            <a:solidFill>
              <a:srgbClr val="FFFFFF"/>
            </a:solidFill>
            <a:prstDash val="solid"/>
            <a:headEnd type="none" w="med" len="med"/>
            <a:tailEnd type="none" w="med" len="med"/>
          </a:ln>
        </p:spPr>
        <p:txBody>
          <a:bodyPr wrap="none" anchor="ctr"/>
          <a:p>
            <a:r>
              <a:rPr lang="en-US" altLang="zh-CN" sz="2400">
                <a:solidFill>
                  <a:schemeClr val="tx1"/>
                </a:solidFill>
                <a:latin typeface="Arial" panose="020B0604020202020204" pitchFamily="34" charset="0"/>
              </a:rPr>
              <a:t>C. </a:t>
            </a:r>
            <a:r>
              <a:rPr lang="en-US" altLang="zh-CN" sz="2400">
                <a:latin typeface="Arial" panose="020B0604020202020204" pitchFamily="34" charset="0"/>
              </a:rPr>
              <a:t>Anger is a normal emotion that we all feel from time to time.</a:t>
            </a:r>
            <a:endParaRPr lang="en-US" altLang="zh-CN" sz="2400">
              <a:latin typeface="Arial" panose="020B0604020202020204" pitchFamily="34" charset="0"/>
            </a:endParaRPr>
          </a:p>
        </p:txBody>
      </p:sp>
      <p:sp>
        <p:nvSpPr>
          <p:cNvPr id="8" name="文本框 7"/>
          <p:cNvSpPr txBox="1"/>
          <p:nvPr/>
        </p:nvSpPr>
        <p:spPr>
          <a:xfrm>
            <a:off x="2367280" y="815340"/>
            <a:ext cx="918210" cy="44513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9" name="文本框 8"/>
          <p:cNvSpPr txBox="1"/>
          <p:nvPr/>
        </p:nvSpPr>
        <p:spPr>
          <a:xfrm>
            <a:off x="1560830" y="2496820"/>
            <a:ext cx="1161415" cy="44513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4343" name="箭头 271"/>
          <p:cNvSpPr/>
          <p:nvPr/>
        </p:nvSpPr>
        <p:spPr>
          <a:xfrm rot="16200000" flipH="1" flipV="1">
            <a:off x="1922145" y="1501775"/>
            <a:ext cx="1236345" cy="753745"/>
          </a:xfrm>
          <a:prstGeom prst="line">
            <a:avLst/>
          </a:prstGeom>
          <a:ln w="41275" cap="flat" cmpd="sng">
            <a:solidFill>
              <a:srgbClr val="FF0000"/>
            </a:solidFill>
            <a:prstDash val="solid"/>
            <a:headEnd type="none" w="med" len="med"/>
            <a:tailEnd type="triangle" w="lg" len="lg"/>
          </a:ln>
        </p:spPr>
        <p:txBody>
          <a:bodyPr/>
          <a:p/>
        </p:txBody>
      </p:sp>
      <p:sp>
        <p:nvSpPr>
          <p:cNvPr id="12" name="云形标注 11"/>
          <p:cNvSpPr/>
          <p:nvPr/>
        </p:nvSpPr>
        <p:spPr>
          <a:xfrm>
            <a:off x="9259570" y="5452110"/>
            <a:ext cx="2645410" cy="993140"/>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代词</a:t>
            </a:r>
            <a:endParaRPr lang="zh-CN" altLang="en-US" sz="2800" b="1">
              <a:solidFill>
                <a:srgbClr val="C00000"/>
              </a:solidFill>
            </a:endParaRPr>
          </a:p>
        </p:txBody>
      </p:sp>
      <p:sp>
        <p:nvSpPr>
          <p:cNvPr id="10" name="矩形 9"/>
          <p:cNvSpPr/>
          <p:nvPr/>
        </p:nvSpPr>
        <p:spPr>
          <a:xfrm>
            <a:off x="1419860" y="338455"/>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A</a:t>
            </a:r>
            <a:endParaRPr lang="en-US" altLang="zh-CN" sz="5400" b="1">
              <a:solidFill>
                <a:schemeClr val="accent6"/>
              </a:solidFill>
              <a:effectLst>
                <a:outerShdw blurRad="38100" dist="25400" dir="5400000" algn="ctr" rotWithShape="0">
                  <a:srgbClr val="6E747A">
                    <a:alpha val="43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blinds(horizontal)">
                                      <p:cBhvr>
                                        <p:cTn id="17" dur="500"/>
                                        <p:tgtEl>
                                          <p:spTgt spid="143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内容占位符 30728" descr="4"/>
          <p:cNvPicPr>
            <a:picLocks noGrp="1" noChangeAspect="1"/>
          </p:cNvPicPr>
          <p:nvPr/>
        </p:nvPicPr>
        <p:blipFill>
          <a:blip r:embed="rId1"/>
          <a:srcRect l="23438" t="20486" r="32292"/>
          <a:stretch>
            <a:fillRect/>
          </a:stretch>
        </p:blipFill>
        <p:spPr>
          <a:xfrm>
            <a:off x="3709035" y="3863340"/>
            <a:ext cx="4501515" cy="2903220"/>
          </a:xfrm>
          <a:prstGeom prst="rect">
            <a:avLst/>
          </a:prstGeom>
          <a:noFill/>
          <a:ln w="9525">
            <a:noFill/>
          </a:ln>
        </p:spPr>
      </p:pic>
      <p:grpSp>
        <p:nvGrpSpPr>
          <p:cNvPr id="31747" name="组合 7"/>
          <p:cNvGrpSpPr/>
          <p:nvPr/>
        </p:nvGrpSpPr>
        <p:grpSpPr>
          <a:xfrm>
            <a:off x="3631406" y="2546747"/>
            <a:ext cx="5219700" cy="3327797"/>
            <a:chOff x="4237" y="3813"/>
            <a:chExt cx="10960" cy="6986"/>
          </a:xfrm>
        </p:grpSpPr>
        <p:sp>
          <p:nvSpPr>
            <p:cNvPr id="16391" name="矩形 30731"/>
            <p:cNvSpPr/>
            <p:nvPr/>
          </p:nvSpPr>
          <p:spPr>
            <a:xfrm>
              <a:off x="7445" y="7560"/>
              <a:ext cx="3360" cy="2880"/>
            </a:xfrm>
            <a:prstGeom prst="rect">
              <a:avLst/>
            </a:prstGeom>
          </p:spPr>
          <p:txBody>
            <a:bodyPr wrap="none" numCol="1" fromWordArt="1">
              <a:prstTxWarp prst="textPlain">
                <a:avLst>
                  <a:gd name="adj" fmla="val 50000"/>
                </a:avLst>
              </a:prstTxWarp>
              <a:normAutofit/>
            </a:bodyP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en-US" altLang="zh-CN" sz="2100" b="1" i="1" u="none" strike="noStrike" kern="1200" cap="none" spc="0" normalizeH="0" baseline="0" noProof="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blurRad="75057" dist="38100" dir="5400000" sy="-20000" rotWithShape="0">
                    <a:schemeClr val="bg1">
                      <a:alpha val="25000"/>
                    </a:schemeClr>
                  </a:outerShdw>
                </a:effectLst>
                <a:uLnTx/>
                <a:uFillTx/>
                <a:latin typeface="微软雅黑" panose="020B0503020204020204" charset="-122"/>
                <a:ea typeface="微软雅黑" panose="020B0503020204020204" charset="-122"/>
                <a:cs typeface="+mn-cs"/>
              </a:endParaRPr>
            </a:p>
          </p:txBody>
        </p:sp>
      </p:grpSp>
      <p:sp>
        <p:nvSpPr>
          <p:cNvPr id="26627" name="Cloud"/>
          <p:cNvSpPr>
            <a:spLocks noChangeAspect="1" noEditPoints="1"/>
          </p:cNvSpPr>
          <p:nvPr/>
        </p:nvSpPr>
        <p:spPr>
          <a:xfrm>
            <a:off x="2670175" y="1111250"/>
            <a:ext cx="2141538" cy="1982788"/>
          </a:xfrm>
          <a:custGeom>
            <a:avLst/>
            <a:gdLst/>
            <a:ahLst/>
            <a:cxnLst>
              <a:cxn ang="0">
                <a:pos x="257825" y="879227"/>
              </a:cxn>
              <a:cxn ang="0">
                <a:pos x="-132" y="1241074"/>
              </a:cxn>
              <a:cxn ang="0">
                <a:pos x="142002" y="1555075"/>
              </a:cxn>
              <a:cxn ang="0">
                <a:pos x="64258" y="1802507"/>
              </a:cxn>
              <a:cxn ang="0">
                <a:pos x="352494" y="2164599"/>
              </a:cxn>
              <a:cxn ang="0">
                <a:pos x="386209" y="2162151"/>
              </a:cxn>
              <a:cxn ang="0">
                <a:pos x="829008" y="2486554"/>
              </a:cxn>
              <a:cxn ang="0">
                <a:pos x="1091990" y="2394409"/>
              </a:cxn>
              <a:cxn ang="0">
                <a:pos x="1463126" y="2644900"/>
              </a:cxn>
              <a:cxn ang="0">
                <a:pos x="1890455" y="2244629"/>
              </a:cxn>
              <a:cxn ang="0">
                <a:pos x="2092881" y="2317561"/>
              </a:cxn>
              <a:cxn ang="0">
                <a:pos x="2475388" y="1840074"/>
              </a:cxn>
              <a:cxn ang="0">
                <a:pos x="2859879" y="1281701"/>
              </a:cxn>
              <a:cxn ang="0">
                <a:pos x="2767194" y="938087"/>
              </a:cxn>
              <a:cxn ang="0">
                <a:pos x="2795753" y="762608"/>
              </a:cxn>
              <a:cxn ang="0">
                <a:pos x="2535944" y="333091"/>
              </a:cxn>
              <a:cxn ang="0">
                <a:pos x="2219810" y="979"/>
              </a:cxn>
              <a:cxn ang="0">
                <a:pos x="1974810" y="143540"/>
              </a:cxn>
              <a:cxn ang="0">
                <a:pos x="1745280" y="245"/>
              </a:cxn>
              <a:cxn ang="0">
                <a:pos x="1486925" y="201543"/>
              </a:cxn>
              <a:cxn ang="0">
                <a:pos x="1239545" y="73667"/>
              </a:cxn>
              <a:cxn ang="0">
                <a:pos x="928039" y="309718"/>
              </a:cxn>
              <a:cxn ang="0">
                <a:pos x="702343" y="232503"/>
              </a:cxn>
              <a:cxn ang="0">
                <a:pos x="255842" y="794792"/>
              </a:cxn>
              <a:cxn ang="0">
                <a:pos x="259941" y="870906"/>
              </a:cxn>
              <a:cxn ang="0">
                <a:pos x="142796" y="1552872"/>
              </a:cxn>
              <a:cxn ang="0">
                <a:pos x="287971" y="1602677"/>
              </a:cxn>
              <a:cxn ang="0">
                <a:pos x="310448" y="1601576"/>
              </a:cxn>
              <a:cxn ang="0">
                <a:pos x="384755" y="2158603"/>
              </a:cxn>
              <a:cxn ang="0">
                <a:pos x="458136" y="2135352"/>
              </a:cxn>
              <a:cxn ang="0">
                <a:pos x="1045184" y="2285255"/>
              </a:cxn>
              <a:cxn ang="0">
                <a:pos x="1089213" y="2391839"/>
              </a:cxn>
              <a:cxn ang="0">
                <a:pos x="1888075" y="2243038"/>
              </a:cxn>
              <a:cxn ang="0">
                <a:pos x="1905792" y="2126175"/>
              </a:cxn>
              <a:cxn ang="0">
                <a:pos x="2471157" y="1841053"/>
              </a:cxn>
              <a:cxn ang="0">
                <a:pos x="2471157" y="1837137"/>
              </a:cxn>
              <a:cxn ang="0">
                <a:pos x="2256303" y="1404315"/>
              </a:cxn>
              <a:cxn ang="0">
                <a:pos x="2667501" y="1103163"/>
              </a:cxn>
              <a:cxn ang="0">
                <a:pos x="2763359" y="939555"/>
              </a:cxn>
              <a:cxn ang="0">
                <a:pos x="2538588" y="409327"/>
              </a:cxn>
              <a:cxn ang="0">
                <a:pos x="2538588" y="403453"/>
              </a:cxn>
              <a:cxn ang="0">
                <a:pos x="2533564" y="331744"/>
              </a:cxn>
              <a:cxn ang="0">
                <a:pos x="1971373" y="143173"/>
              </a:cxn>
              <a:cxn ang="0">
                <a:pos x="1922320" y="241803"/>
              </a:cxn>
              <a:cxn ang="0">
                <a:pos x="1487454" y="203746"/>
              </a:cxn>
              <a:cxn ang="0">
                <a:pos x="1463523" y="288793"/>
              </a:cxn>
              <a:cxn ang="0">
                <a:pos x="1011469" y="400149"/>
              </a:cxn>
              <a:cxn ang="0">
                <a:pos x="925659" y="317550"/>
              </a:cxn>
              <a:cxn ang="0">
                <a:pos x="257825" y="879227"/>
              </a:cxn>
              <a:cxn ang="0">
                <a:pos x="272766" y="966232"/>
              </a:cxn>
            </a:cxnLst>
            <a:rect l="0" t="0" r="0" b="0"/>
            <a:pathLst>
              <a:path w="21600" h="21600">
                <a:moveTo>
                  <a:pt x="1950" y="7185"/>
                </a:moveTo>
                <a:cubicBezTo>
                  <a:pt x="854" y="7337"/>
                  <a:pt x="-1" y="8603"/>
                  <a:pt x="-1" y="10142"/>
                </a:cubicBezTo>
                <a:cubicBezTo>
                  <a:pt x="-1" y="11236"/>
                  <a:pt x="431" y="12192"/>
                  <a:pt x="1074" y="12708"/>
                </a:cubicBezTo>
                <a:cubicBezTo>
                  <a:pt x="709" y="13237"/>
                  <a:pt x="486" y="13948"/>
                  <a:pt x="486" y="14730"/>
                </a:cubicBezTo>
                <a:cubicBezTo>
                  <a:pt x="486" y="16364"/>
                  <a:pt x="1462" y="17689"/>
                  <a:pt x="2666" y="17689"/>
                </a:cubicBezTo>
                <a:cubicBezTo>
                  <a:pt x="2752" y="17689"/>
                  <a:pt x="2837" y="17682"/>
                  <a:pt x="2921" y="17669"/>
                </a:cubicBezTo>
                <a:cubicBezTo>
                  <a:pt x="3587" y="19254"/>
                  <a:pt x="4837" y="20320"/>
                  <a:pt x="6270" y="20320"/>
                </a:cubicBezTo>
                <a:cubicBezTo>
                  <a:pt x="6998" y="20320"/>
                  <a:pt x="7678" y="20045"/>
                  <a:pt x="8259" y="19567"/>
                </a:cubicBezTo>
                <a:cubicBezTo>
                  <a:pt x="8865" y="20802"/>
                  <a:pt x="9896" y="21614"/>
                  <a:pt x="11066" y="21614"/>
                </a:cubicBezTo>
                <a:cubicBezTo>
                  <a:pt x="12590" y="21614"/>
                  <a:pt x="13878" y="20236"/>
                  <a:pt x="14298" y="18343"/>
                </a:cubicBezTo>
                <a:cubicBezTo>
                  <a:pt x="14741" y="18721"/>
                  <a:pt x="15266" y="18939"/>
                  <a:pt x="15829" y="18939"/>
                </a:cubicBezTo>
                <a:cubicBezTo>
                  <a:pt x="17419" y="18939"/>
                  <a:pt x="18709" y="17195"/>
                  <a:pt x="18722" y="15037"/>
                </a:cubicBezTo>
                <a:cubicBezTo>
                  <a:pt x="20367" y="14720"/>
                  <a:pt x="21630" y="12798"/>
                  <a:pt x="21630" y="10474"/>
                </a:cubicBezTo>
                <a:cubicBezTo>
                  <a:pt x="21630" y="9417"/>
                  <a:pt x="21369" y="8443"/>
                  <a:pt x="20929" y="7666"/>
                </a:cubicBezTo>
                <a:cubicBezTo>
                  <a:pt x="21068" y="7226"/>
                  <a:pt x="21145" y="6741"/>
                  <a:pt x="21145" y="6232"/>
                </a:cubicBezTo>
                <a:cubicBezTo>
                  <a:pt x="21145" y="4555"/>
                  <a:pt x="20312" y="3142"/>
                  <a:pt x="19180" y="2722"/>
                </a:cubicBezTo>
                <a:cubicBezTo>
                  <a:pt x="18976" y="1178"/>
                  <a:pt x="17983" y="8"/>
                  <a:pt x="16789" y="8"/>
                </a:cubicBezTo>
                <a:cubicBezTo>
                  <a:pt x="16046" y="8"/>
                  <a:pt x="15382" y="460"/>
                  <a:pt x="14936" y="1173"/>
                </a:cubicBezTo>
                <a:cubicBezTo>
                  <a:pt x="14537" y="461"/>
                  <a:pt x="13908" y="2"/>
                  <a:pt x="13200" y="2"/>
                </a:cubicBezTo>
                <a:cubicBezTo>
                  <a:pt x="12345" y="2"/>
                  <a:pt x="11604" y="672"/>
                  <a:pt x="11246" y="1647"/>
                </a:cubicBezTo>
                <a:cubicBezTo>
                  <a:pt x="10765" y="1001"/>
                  <a:pt x="10104" y="602"/>
                  <a:pt x="9375" y="602"/>
                </a:cubicBezTo>
                <a:cubicBezTo>
                  <a:pt x="8354" y="602"/>
                  <a:pt x="7468" y="1383"/>
                  <a:pt x="7019" y="2531"/>
                </a:cubicBezTo>
                <a:cubicBezTo>
                  <a:pt x="6519" y="2130"/>
                  <a:pt x="5935" y="1900"/>
                  <a:pt x="5312" y="1900"/>
                </a:cubicBezTo>
                <a:cubicBezTo>
                  <a:pt x="3447" y="1900"/>
                  <a:pt x="1935" y="3957"/>
                  <a:pt x="1935" y="6495"/>
                </a:cubicBezTo>
                <a:cubicBezTo>
                  <a:pt x="1935" y="6706"/>
                  <a:pt x="1945" y="6913"/>
                  <a:pt x="1966" y="7117"/>
                </a:cubicBezTo>
                <a:lnTo>
                  <a:pt x="1950" y="7185"/>
                </a:lnTo>
                <a:close/>
              </a:path>
              <a:path w="21600" h="21600" fill="none">
                <a:moveTo>
                  <a:pt x="1080" y="12690"/>
                </a:moveTo>
                <a:cubicBezTo>
                  <a:pt x="1402" y="12949"/>
                  <a:pt x="1778" y="13097"/>
                  <a:pt x="2178" y="13097"/>
                </a:cubicBezTo>
                <a:cubicBezTo>
                  <a:pt x="2235" y="13097"/>
                  <a:pt x="2292" y="13094"/>
                  <a:pt x="2348" y="13088"/>
                </a:cubicBezTo>
              </a:path>
              <a:path w="21600" h="21600" fill="none">
                <a:moveTo>
                  <a:pt x="2910" y="17640"/>
                </a:moveTo>
                <a:cubicBezTo>
                  <a:pt x="3105" y="17609"/>
                  <a:pt x="3290" y="17544"/>
                  <a:pt x="3465" y="17450"/>
                </a:cubicBezTo>
              </a:path>
              <a:path w="21600" h="21600" fill="none">
                <a:moveTo>
                  <a:pt x="7905" y="18675"/>
                </a:moveTo>
                <a:cubicBezTo>
                  <a:pt x="7993" y="18984"/>
                  <a:pt x="8105" y="19275"/>
                  <a:pt x="8238" y="19546"/>
                </a:cubicBezTo>
              </a:path>
              <a:path w="21600" h="21600" fill="none">
                <a:moveTo>
                  <a:pt x="14280" y="18330"/>
                </a:moveTo>
                <a:cubicBezTo>
                  <a:pt x="14349" y="18025"/>
                  <a:pt x="14394" y="17705"/>
                  <a:pt x="14414" y="17375"/>
                </a:cubicBezTo>
              </a:path>
              <a:path w="21600" h="21600" fill="none">
                <a:moveTo>
                  <a:pt x="18690" y="15045"/>
                </a:moveTo>
                <a:cubicBezTo>
                  <a:pt x="18690" y="15034"/>
                  <a:pt x="18690" y="15024"/>
                  <a:pt x="18690" y="15013"/>
                </a:cubicBezTo>
                <a:cubicBezTo>
                  <a:pt x="18690" y="13459"/>
                  <a:pt x="18027" y="12115"/>
                  <a:pt x="17065" y="11476"/>
                </a:cubicBezTo>
              </a:path>
              <a:path w="21600" h="21600" fill="none">
                <a:moveTo>
                  <a:pt x="20175" y="9015"/>
                </a:moveTo>
                <a:cubicBezTo>
                  <a:pt x="20486" y="8654"/>
                  <a:pt x="20736" y="8197"/>
                  <a:pt x="20900" y="7678"/>
                </a:cubicBezTo>
              </a:path>
              <a:path w="21600" h="21600" fill="none">
                <a:moveTo>
                  <a:pt x="19200" y="3345"/>
                </a:moveTo>
                <a:cubicBezTo>
                  <a:pt x="19200" y="3329"/>
                  <a:pt x="19200" y="3313"/>
                  <a:pt x="19200" y="3297"/>
                </a:cubicBezTo>
                <a:cubicBezTo>
                  <a:pt x="19200" y="3097"/>
                  <a:pt x="19187" y="2901"/>
                  <a:pt x="19162" y="2711"/>
                </a:cubicBezTo>
              </a:path>
              <a:path w="21600" h="21600" fill="none">
                <a:moveTo>
                  <a:pt x="14910" y="1170"/>
                </a:moveTo>
                <a:cubicBezTo>
                  <a:pt x="14759" y="1412"/>
                  <a:pt x="14634" y="1683"/>
                  <a:pt x="14539" y="1976"/>
                </a:cubicBezTo>
              </a:path>
              <a:path w="21600" h="21600" fill="none">
                <a:moveTo>
                  <a:pt x="11250" y="1665"/>
                </a:moveTo>
                <a:cubicBezTo>
                  <a:pt x="11169" y="1882"/>
                  <a:pt x="11108" y="2115"/>
                  <a:pt x="11069" y="2360"/>
                </a:cubicBezTo>
              </a:path>
              <a:path w="21600" h="21600" fill="none">
                <a:moveTo>
                  <a:pt x="7650" y="3270"/>
                </a:moveTo>
                <a:cubicBezTo>
                  <a:pt x="7455" y="3011"/>
                  <a:pt x="7237" y="2784"/>
                  <a:pt x="7001" y="2595"/>
                </a:cubicBezTo>
              </a:path>
              <a:path w="21600" h="21600" fill="none">
                <a:moveTo>
                  <a:pt x="1950" y="7185"/>
                </a:moveTo>
                <a:cubicBezTo>
                  <a:pt x="1974" y="7430"/>
                  <a:pt x="2012" y="7667"/>
                  <a:pt x="2063" y="7896"/>
                </a:cubicBezTo>
              </a:path>
            </a:pathLst>
          </a:custGeom>
          <a:solidFill>
            <a:srgbClr val="00CC00"/>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lstStyle/>
          <a:p>
            <a:endParaRPr lang="zh-CN" altLang="en-US"/>
          </a:p>
        </p:txBody>
      </p:sp>
      <p:sp>
        <p:nvSpPr>
          <p:cNvPr id="26628" name="Cloud"/>
          <p:cNvSpPr>
            <a:spLocks noChangeAspect="1" noEditPoints="1"/>
          </p:cNvSpPr>
          <p:nvPr/>
        </p:nvSpPr>
        <p:spPr>
          <a:xfrm>
            <a:off x="4321175" y="2195513"/>
            <a:ext cx="2159000" cy="2135187"/>
          </a:xfrm>
          <a:custGeom>
            <a:avLst/>
            <a:gdLst/>
            <a:ahLst/>
            <a:cxnLst>
              <a:cxn ang="0">
                <a:pos x="259975" y="947347"/>
              </a:cxn>
              <a:cxn ang="0">
                <a:pos x="-133" y="1337230"/>
              </a:cxn>
              <a:cxn ang="0">
                <a:pos x="143186" y="1675559"/>
              </a:cxn>
              <a:cxn ang="0">
                <a:pos x="64794" y="1942161"/>
              </a:cxn>
              <a:cxn ang="0">
                <a:pos x="355433" y="2332307"/>
              </a:cxn>
              <a:cxn ang="0">
                <a:pos x="389429" y="2329670"/>
              </a:cxn>
              <a:cxn ang="0">
                <a:pos x="835920" y="2679206"/>
              </a:cxn>
              <a:cxn ang="0">
                <a:pos x="1101095" y="2579923"/>
              </a:cxn>
              <a:cxn ang="0">
                <a:pos x="1475326" y="2849821"/>
              </a:cxn>
              <a:cxn ang="0">
                <a:pos x="1906218" y="2418537"/>
              </a:cxn>
              <a:cxn ang="0">
                <a:pos x="2110332" y="2497120"/>
              </a:cxn>
              <a:cxn ang="0">
                <a:pos x="2496028" y="1982639"/>
              </a:cxn>
              <a:cxn ang="0">
                <a:pos x="2883725" y="1381004"/>
              </a:cxn>
              <a:cxn ang="0">
                <a:pos x="2790267" y="1010767"/>
              </a:cxn>
              <a:cxn ang="0">
                <a:pos x="2819064" y="821694"/>
              </a:cxn>
              <a:cxn ang="0">
                <a:pos x="2557089" y="358898"/>
              </a:cxn>
              <a:cxn ang="0">
                <a:pos x="2238320" y="1055"/>
              </a:cxn>
              <a:cxn ang="0">
                <a:pos x="1991277" y="154661"/>
              </a:cxn>
              <a:cxn ang="0">
                <a:pos x="1759832" y="264"/>
              </a:cxn>
              <a:cxn ang="0">
                <a:pos x="1499323" y="217158"/>
              </a:cxn>
              <a:cxn ang="0">
                <a:pos x="1249881" y="79374"/>
              </a:cxn>
              <a:cxn ang="0">
                <a:pos x="935777" y="333714"/>
              </a:cxn>
              <a:cxn ang="0">
                <a:pos x="708199" y="250516"/>
              </a:cxn>
              <a:cxn ang="0">
                <a:pos x="257975" y="856370"/>
              </a:cxn>
              <a:cxn ang="0">
                <a:pos x="262108" y="938381"/>
              </a:cxn>
              <a:cxn ang="0">
                <a:pos x="143986" y="1673185"/>
              </a:cxn>
              <a:cxn ang="0">
                <a:pos x="290372" y="1726849"/>
              </a:cxn>
              <a:cxn ang="0">
                <a:pos x="313037" y="1725662"/>
              </a:cxn>
              <a:cxn ang="0">
                <a:pos x="387963" y="2325846"/>
              </a:cxn>
              <a:cxn ang="0">
                <a:pos x="461956" y="2300795"/>
              </a:cxn>
              <a:cxn ang="0">
                <a:pos x="1053899" y="2462312"/>
              </a:cxn>
              <a:cxn ang="0">
                <a:pos x="1098295" y="2577154"/>
              </a:cxn>
              <a:cxn ang="0">
                <a:pos x="1903818" y="2416823"/>
              </a:cxn>
              <a:cxn ang="0">
                <a:pos x="1921683" y="2290906"/>
              </a:cxn>
              <a:cxn ang="0">
                <a:pos x="2491762" y="1983694"/>
              </a:cxn>
              <a:cxn ang="0">
                <a:pos x="2491762" y="1979474"/>
              </a:cxn>
              <a:cxn ang="0">
                <a:pos x="2275116" y="1513119"/>
              </a:cxn>
              <a:cxn ang="0">
                <a:pos x="2689743" y="1188634"/>
              </a:cxn>
              <a:cxn ang="0">
                <a:pos x="2786401" y="1012350"/>
              </a:cxn>
              <a:cxn ang="0">
                <a:pos x="2559756" y="441041"/>
              </a:cxn>
              <a:cxn ang="0">
                <a:pos x="2559756" y="434712"/>
              </a:cxn>
              <a:cxn ang="0">
                <a:pos x="2554689" y="357447"/>
              </a:cxn>
              <a:cxn ang="0">
                <a:pos x="1987810" y="154265"/>
              </a:cxn>
              <a:cxn ang="0">
                <a:pos x="1938348" y="260537"/>
              </a:cxn>
              <a:cxn ang="0">
                <a:pos x="1499857" y="219531"/>
              </a:cxn>
              <a:cxn ang="0">
                <a:pos x="1475726" y="311168"/>
              </a:cxn>
              <a:cxn ang="0">
                <a:pos x="1019903" y="431152"/>
              </a:cxn>
              <a:cxn ang="0">
                <a:pos x="933378" y="342153"/>
              </a:cxn>
              <a:cxn ang="0">
                <a:pos x="259975" y="947347"/>
              </a:cxn>
              <a:cxn ang="0">
                <a:pos x="275040" y="1041093"/>
              </a:cxn>
            </a:cxnLst>
            <a:rect l="0" t="0" r="0" b="0"/>
            <a:pathLst>
              <a:path w="21600" h="21600">
                <a:moveTo>
                  <a:pt x="1950" y="7185"/>
                </a:moveTo>
                <a:cubicBezTo>
                  <a:pt x="854" y="7337"/>
                  <a:pt x="-1" y="8603"/>
                  <a:pt x="-1" y="10142"/>
                </a:cubicBezTo>
                <a:cubicBezTo>
                  <a:pt x="-1" y="11236"/>
                  <a:pt x="431" y="12192"/>
                  <a:pt x="1074" y="12708"/>
                </a:cubicBezTo>
                <a:cubicBezTo>
                  <a:pt x="709" y="13237"/>
                  <a:pt x="486" y="13948"/>
                  <a:pt x="486" y="14730"/>
                </a:cubicBezTo>
                <a:cubicBezTo>
                  <a:pt x="486" y="16364"/>
                  <a:pt x="1462" y="17689"/>
                  <a:pt x="2666" y="17689"/>
                </a:cubicBezTo>
                <a:cubicBezTo>
                  <a:pt x="2752" y="17689"/>
                  <a:pt x="2837" y="17682"/>
                  <a:pt x="2921" y="17669"/>
                </a:cubicBezTo>
                <a:cubicBezTo>
                  <a:pt x="3587" y="19254"/>
                  <a:pt x="4837" y="20320"/>
                  <a:pt x="6270" y="20320"/>
                </a:cubicBezTo>
                <a:cubicBezTo>
                  <a:pt x="6998" y="20320"/>
                  <a:pt x="7678" y="20045"/>
                  <a:pt x="8259" y="19567"/>
                </a:cubicBezTo>
                <a:cubicBezTo>
                  <a:pt x="8865" y="20802"/>
                  <a:pt x="9896" y="21614"/>
                  <a:pt x="11066" y="21614"/>
                </a:cubicBezTo>
                <a:cubicBezTo>
                  <a:pt x="12590" y="21614"/>
                  <a:pt x="13878" y="20236"/>
                  <a:pt x="14298" y="18343"/>
                </a:cubicBezTo>
                <a:cubicBezTo>
                  <a:pt x="14741" y="18721"/>
                  <a:pt x="15266" y="18939"/>
                  <a:pt x="15829" y="18939"/>
                </a:cubicBezTo>
                <a:cubicBezTo>
                  <a:pt x="17419" y="18939"/>
                  <a:pt x="18709" y="17195"/>
                  <a:pt x="18722" y="15037"/>
                </a:cubicBezTo>
                <a:cubicBezTo>
                  <a:pt x="20367" y="14720"/>
                  <a:pt x="21630" y="12798"/>
                  <a:pt x="21630" y="10474"/>
                </a:cubicBezTo>
                <a:cubicBezTo>
                  <a:pt x="21630" y="9417"/>
                  <a:pt x="21369" y="8443"/>
                  <a:pt x="20929" y="7666"/>
                </a:cubicBezTo>
                <a:cubicBezTo>
                  <a:pt x="21068" y="7226"/>
                  <a:pt x="21145" y="6741"/>
                  <a:pt x="21145" y="6232"/>
                </a:cubicBezTo>
                <a:cubicBezTo>
                  <a:pt x="21145" y="4555"/>
                  <a:pt x="20312" y="3142"/>
                  <a:pt x="19180" y="2722"/>
                </a:cubicBezTo>
                <a:cubicBezTo>
                  <a:pt x="18976" y="1178"/>
                  <a:pt x="17983" y="8"/>
                  <a:pt x="16789" y="8"/>
                </a:cubicBezTo>
                <a:cubicBezTo>
                  <a:pt x="16046" y="8"/>
                  <a:pt x="15382" y="460"/>
                  <a:pt x="14936" y="1173"/>
                </a:cubicBezTo>
                <a:cubicBezTo>
                  <a:pt x="14537" y="461"/>
                  <a:pt x="13908" y="2"/>
                  <a:pt x="13200" y="2"/>
                </a:cubicBezTo>
                <a:cubicBezTo>
                  <a:pt x="12345" y="2"/>
                  <a:pt x="11604" y="672"/>
                  <a:pt x="11246" y="1647"/>
                </a:cubicBezTo>
                <a:cubicBezTo>
                  <a:pt x="10765" y="1001"/>
                  <a:pt x="10104" y="602"/>
                  <a:pt x="9375" y="602"/>
                </a:cubicBezTo>
                <a:cubicBezTo>
                  <a:pt x="8354" y="602"/>
                  <a:pt x="7468" y="1383"/>
                  <a:pt x="7019" y="2531"/>
                </a:cubicBezTo>
                <a:cubicBezTo>
                  <a:pt x="6519" y="2130"/>
                  <a:pt x="5935" y="1900"/>
                  <a:pt x="5312" y="1900"/>
                </a:cubicBezTo>
                <a:cubicBezTo>
                  <a:pt x="3447" y="1900"/>
                  <a:pt x="1935" y="3957"/>
                  <a:pt x="1935" y="6495"/>
                </a:cubicBezTo>
                <a:cubicBezTo>
                  <a:pt x="1935" y="6706"/>
                  <a:pt x="1945" y="6913"/>
                  <a:pt x="1966" y="7117"/>
                </a:cubicBezTo>
                <a:lnTo>
                  <a:pt x="1950" y="7185"/>
                </a:lnTo>
                <a:close/>
              </a:path>
              <a:path w="21600" h="21600" fill="none">
                <a:moveTo>
                  <a:pt x="1080" y="12690"/>
                </a:moveTo>
                <a:cubicBezTo>
                  <a:pt x="1402" y="12949"/>
                  <a:pt x="1778" y="13097"/>
                  <a:pt x="2178" y="13097"/>
                </a:cubicBezTo>
                <a:cubicBezTo>
                  <a:pt x="2235" y="13097"/>
                  <a:pt x="2292" y="13094"/>
                  <a:pt x="2348" y="13088"/>
                </a:cubicBezTo>
              </a:path>
              <a:path w="21600" h="21600" fill="none">
                <a:moveTo>
                  <a:pt x="2910" y="17640"/>
                </a:moveTo>
                <a:cubicBezTo>
                  <a:pt x="3105" y="17609"/>
                  <a:pt x="3290" y="17544"/>
                  <a:pt x="3465" y="17450"/>
                </a:cubicBezTo>
              </a:path>
              <a:path w="21600" h="21600" fill="none">
                <a:moveTo>
                  <a:pt x="7905" y="18675"/>
                </a:moveTo>
                <a:cubicBezTo>
                  <a:pt x="7993" y="18984"/>
                  <a:pt x="8105" y="19275"/>
                  <a:pt x="8238" y="19546"/>
                </a:cubicBezTo>
              </a:path>
              <a:path w="21600" h="21600" fill="none">
                <a:moveTo>
                  <a:pt x="14280" y="18330"/>
                </a:moveTo>
                <a:cubicBezTo>
                  <a:pt x="14349" y="18025"/>
                  <a:pt x="14394" y="17705"/>
                  <a:pt x="14414" y="17375"/>
                </a:cubicBezTo>
              </a:path>
              <a:path w="21600" h="21600" fill="none">
                <a:moveTo>
                  <a:pt x="18690" y="15045"/>
                </a:moveTo>
                <a:cubicBezTo>
                  <a:pt x="18690" y="15034"/>
                  <a:pt x="18690" y="15024"/>
                  <a:pt x="18690" y="15013"/>
                </a:cubicBezTo>
                <a:cubicBezTo>
                  <a:pt x="18690" y="13459"/>
                  <a:pt x="18027" y="12115"/>
                  <a:pt x="17065" y="11476"/>
                </a:cubicBezTo>
              </a:path>
              <a:path w="21600" h="21600" fill="none">
                <a:moveTo>
                  <a:pt x="20175" y="9015"/>
                </a:moveTo>
                <a:cubicBezTo>
                  <a:pt x="20486" y="8654"/>
                  <a:pt x="20736" y="8197"/>
                  <a:pt x="20900" y="7678"/>
                </a:cubicBezTo>
              </a:path>
              <a:path w="21600" h="21600" fill="none">
                <a:moveTo>
                  <a:pt x="19200" y="3345"/>
                </a:moveTo>
                <a:cubicBezTo>
                  <a:pt x="19200" y="3329"/>
                  <a:pt x="19200" y="3313"/>
                  <a:pt x="19200" y="3297"/>
                </a:cubicBezTo>
                <a:cubicBezTo>
                  <a:pt x="19200" y="3097"/>
                  <a:pt x="19187" y="2901"/>
                  <a:pt x="19162" y="2711"/>
                </a:cubicBezTo>
              </a:path>
              <a:path w="21600" h="21600" fill="none">
                <a:moveTo>
                  <a:pt x="14910" y="1170"/>
                </a:moveTo>
                <a:cubicBezTo>
                  <a:pt x="14759" y="1412"/>
                  <a:pt x="14634" y="1683"/>
                  <a:pt x="14539" y="1976"/>
                </a:cubicBezTo>
              </a:path>
              <a:path w="21600" h="21600" fill="none">
                <a:moveTo>
                  <a:pt x="11250" y="1665"/>
                </a:moveTo>
                <a:cubicBezTo>
                  <a:pt x="11169" y="1882"/>
                  <a:pt x="11108" y="2115"/>
                  <a:pt x="11069" y="2360"/>
                </a:cubicBezTo>
              </a:path>
              <a:path w="21600" h="21600" fill="none">
                <a:moveTo>
                  <a:pt x="7650" y="3270"/>
                </a:moveTo>
                <a:cubicBezTo>
                  <a:pt x="7455" y="3011"/>
                  <a:pt x="7237" y="2784"/>
                  <a:pt x="7001" y="2595"/>
                </a:cubicBezTo>
              </a:path>
              <a:path w="21600" h="21600" fill="none">
                <a:moveTo>
                  <a:pt x="1950" y="7185"/>
                </a:moveTo>
                <a:cubicBezTo>
                  <a:pt x="1974" y="7430"/>
                  <a:pt x="2012" y="7667"/>
                  <a:pt x="2063" y="7896"/>
                </a:cubicBezTo>
              </a:path>
            </a:pathLst>
          </a:custGeom>
          <a:solidFill>
            <a:srgbClr val="00CC00"/>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lstStyle/>
          <a:p>
            <a:endParaRPr lang="zh-CN" altLang="en-US"/>
          </a:p>
        </p:txBody>
      </p:sp>
      <p:sp>
        <p:nvSpPr>
          <p:cNvPr id="26629" name="Cloud"/>
          <p:cNvSpPr>
            <a:spLocks noChangeAspect="1" noEditPoints="1"/>
          </p:cNvSpPr>
          <p:nvPr/>
        </p:nvSpPr>
        <p:spPr>
          <a:xfrm>
            <a:off x="6003925" y="894080"/>
            <a:ext cx="2704465" cy="2630805"/>
          </a:xfrm>
          <a:custGeom>
            <a:avLst/>
            <a:gdLst/>
            <a:ahLst/>
            <a:cxnLst>
              <a:cxn ang="0">
                <a:pos x="252666" y="944179"/>
              </a:cxn>
              <a:cxn ang="0">
                <a:pos x="-130" y="1332757"/>
              </a:cxn>
              <a:cxn ang="0">
                <a:pos x="139161" y="1669955"/>
              </a:cxn>
              <a:cxn ang="0">
                <a:pos x="62972" y="1935665"/>
              </a:cxn>
              <a:cxn ang="0">
                <a:pos x="345440" y="2324507"/>
              </a:cxn>
              <a:cxn ang="0">
                <a:pos x="378481" y="2321878"/>
              </a:cxn>
              <a:cxn ang="0">
                <a:pos x="812419" y="2670246"/>
              </a:cxn>
              <a:cxn ang="0">
                <a:pos x="1070138" y="2571294"/>
              </a:cxn>
              <a:cxn ang="0">
                <a:pos x="1433848" y="2840290"/>
              </a:cxn>
              <a:cxn ang="0">
                <a:pos x="1852626" y="2410449"/>
              </a:cxn>
              <a:cxn ang="0">
                <a:pos x="2051001" y="2488769"/>
              </a:cxn>
              <a:cxn ang="0">
                <a:pos x="2425854" y="1976008"/>
              </a:cxn>
              <a:cxn ang="0">
                <a:pos x="2802650" y="1376385"/>
              </a:cxn>
              <a:cxn ang="0">
                <a:pos x="2711820" y="1007387"/>
              </a:cxn>
              <a:cxn ang="0">
                <a:pos x="2739808" y="818945"/>
              </a:cxn>
              <a:cxn ang="0">
                <a:pos x="2485198" y="357697"/>
              </a:cxn>
              <a:cxn ang="0">
                <a:pos x="2175390" y="1051"/>
              </a:cxn>
              <a:cxn ang="0">
                <a:pos x="1935293" y="154144"/>
              </a:cxn>
              <a:cxn ang="0">
                <a:pos x="1710355" y="263"/>
              </a:cxn>
              <a:cxn ang="0">
                <a:pos x="1457171" y="216432"/>
              </a:cxn>
              <a:cxn ang="0">
                <a:pos x="1214741" y="79109"/>
              </a:cxn>
              <a:cxn ang="0">
                <a:pos x="909468" y="332598"/>
              </a:cxn>
              <a:cxn ang="0">
                <a:pos x="688288" y="249678"/>
              </a:cxn>
              <a:cxn ang="0">
                <a:pos x="250723" y="853506"/>
              </a:cxn>
              <a:cxn ang="0">
                <a:pos x="254739" y="935243"/>
              </a:cxn>
              <a:cxn ang="0">
                <a:pos x="139938" y="1667589"/>
              </a:cxn>
              <a:cxn ang="0">
                <a:pos x="282209" y="1721073"/>
              </a:cxn>
              <a:cxn ang="0">
                <a:pos x="304236" y="1719890"/>
              </a:cxn>
              <a:cxn ang="0">
                <a:pos x="377056" y="2318068"/>
              </a:cxn>
              <a:cxn ang="0">
                <a:pos x="448968" y="2293100"/>
              </a:cxn>
              <a:cxn ang="0">
                <a:pos x="1024270" y="2454077"/>
              </a:cxn>
              <a:cxn ang="0">
                <a:pos x="1067417" y="2568534"/>
              </a:cxn>
              <a:cxn ang="0">
                <a:pos x="1850293" y="2408740"/>
              </a:cxn>
              <a:cxn ang="0">
                <a:pos x="1867656" y="2283244"/>
              </a:cxn>
              <a:cxn ang="0">
                <a:pos x="2421707" y="1977059"/>
              </a:cxn>
              <a:cxn ang="0">
                <a:pos x="2421707" y="1972854"/>
              </a:cxn>
              <a:cxn ang="0">
                <a:pos x="2211152" y="1508058"/>
              </a:cxn>
              <a:cxn ang="0">
                <a:pos x="2614122" y="1184659"/>
              </a:cxn>
              <a:cxn ang="0">
                <a:pos x="2708062" y="1008964"/>
              </a:cxn>
              <a:cxn ang="0">
                <a:pos x="2487789" y="439566"/>
              </a:cxn>
              <a:cxn ang="0">
                <a:pos x="2487789" y="433258"/>
              </a:cxn>
              <a:cxn ang="0">
                <a:pos x="2482866" y="356252"/>
              </a:cxn>
              <a:cxn ang="0">
                <a:pos x="1931924" y="153749"/>
              </a:cxn>
              <a:cxn ang="0">
                <a:pos x="1883853" y="259666"/>
              </a:cxn>
              <a:cxn ang="0">
                <a:pos x="1457689" y="218797"/>
              </a:cxn>
              <a:cxn ang="0">
                <a:pos x="1434236" y="310127"/>
              </a:cxn>
              <a:cxn ang="0">
                <a:pos x="991229" y="429710"/>
              </a:cxn>
              <a:cxn ang="0">
                <a:pos x="907136" y="341008"/>
              </a:cxn>
              <a:cxn ang="0">
                <a:pos x="252666" y="944179"/>
              </a:cxn>
              <a:cxn ang="0">
                <a:pos x="267308" y="1037611"/>
              </a:cxn>
            </a:cxnLst>
            <a:rect l="0" t="0" r="0" b="0"/>
            <a:pathLst>
              <a:path w="21600" h="21600">
                <a:moveTo>
                  <a:pt x="1950" y="7185"/>
                </a:moveTo>
                <a:cubicBezTo>
                  <a:pt x="854" y="7337"/>
                  <a:pt x="-1" y="8603"/>
                  <a:pt x="-1" y="10142"/>
                </a:cubicBezTo>
                <a:cubicBezTo>
                  <a:pt x="-1" y="11236"/>
                  <a:pt x="431" y="12192"/>
                  <a:pt x="1074" y="12708"/>
                </a:cubicBezTo>
                <a:cubicBezTo>
                  <a:pt x="709" y="13237"/>
                  <a:pt x="486" y="13948"/>
                  <a:pt x="486" y="14730"/>
                </a:cubicBezTo>
                <a:cubicBezTo>
                  <a:pt x="486" y="16364"/>
                  <a:pt x="1462" y="17689"/>
                  <a:pt x="2666" y="17689"/>
                </a:cubicBezTo>
                <a:cubicBezTo>
                  <a:pt x="2752" y="17689"/>
                  <a:pt x="2837" y="17682"/>
                  <a:pt x="2921" y="17669"/>
                </a:cubicBezTo>
                <a:cubicBezTo>
                  <a:pt x="3587" y="19254"/>
                  <a:pt x="4837" y="20320"/>
                  <a:pt x="6270" y="20320"/>
                </a:cubicBezTo>
                <a:cubicBezTo>
                  <a:pt x="6998" y="20320"/>
                  <a:pt x="7678" y="20045"/>
                  <a:pt x="8259" y="19567"/>
                </a:cubicBezTo>
                <a:cubicBezTo>
                  <a:pt x="8865" y="20802"/>
                  <a:pt x="9896" y="21614"/>
                  <a:pt x="11066" y="21614"/>
                </a:cubicBezTo>
                <a:cubicBezTo>
                  <a:pt x="12590" y="21614"/>
                  <a:pt x="13878" y="20236"/>
                  <a:pt x="14298" y="18343"/>
                </a:cubicBezTo>
                <a:cubicBezTo>
                  <a:pt x="14741" y="18721"/>
                  <a:pt x="15266" y="18939"/>
                  <a:pt x="15829" y="18939"/>
                </a:cubicBezTo>
                <a:cubicBezTo>
                  <a:pt x="17419" y="18939"/>
                  <a:pt x="18709" y="17195"/>
                  <a:pt x="18722" y="15037"/>
                </a:cubicBezTo>
                <a:cubicBezTo>
                  <a:pt x="20367" y="14720"/>
                  <a:pt x="21630" y="12798"/>
                  <a:pt x="21630" y="10474"/>
                </a:cubicBezTo>
                <a:cubicBezTo>
                  <a:pt x="21630" y="9417"/>
                  <a:pt x="21369" y="8443"/>
                  <a:pt x="20929" y="7666"/>
                </a:cubicBezTo>
                <a:cubicBezTo>
                  <a:pt x="21068" y="7226"/>
                  <a:pt x="21145" y="6741"/>
                  <a:pt x="21145" y="6232"/>
                </a:cubicBezTo>
                <a:cubicBezTo>
                  <a:pt x="21145" y="4555"/>
                  <a:pt x="20312" y="3142"/>
                  <a:pt x="19180" y="2722"/>
                </a:cubicBezTo>
                <a:cubicBezTo>
                  <a:pt x="18976" y="1178"/>
                  <a:pt x="17983" y="8"/>
                  <a:pt x="16789" y="8"/>
                </a:cubicBezTo>
                <a:cubicBezTo>
                  <a:pt x="16046" y="8"/>
                  <a:pt x="15382" y="460"/>
                  <a:pt x="14936" y="1173"/>
                </a:cubicBezTo>
                <a:cubicBezTo>
                  <a:pt x="14537" y="461"/>
                  <a:pt x="13908" y="2"/>
                  <a:pt x="13200" y="2"/>
                </a:cubicBezTo>
                <a:cubicBezTo>
                  <a:pt x="12345" y="2"/>
                  <a:pt x="11604" y="672"/>
                  <a:pt x="11246" y="1647"/>
                </a:cubicBezTo>
                <a:cubicBezTo>
                  <a:pt x="10765" y="1001"/>
                  <a:pt x="10104" y="602"/>
                  <a:pt x="9375" y="602"/>
                </a:cubicBezTo>
                <a:cubicBezTo>
                  <a:pt x="8354" y="602"/>
                  <a:pt x="7468" y="1383"/>
                  <a:pt x="7019" y="2531"/>
                </a:cubicBezTo>
                <a:cubicBezTo>
                  <a:pt x="6519" y="2130"/>
                  <a:pt x="5935" y="1900"/>
                  <a:pt x="5312" y="1900"/>
                </a:cubicBezTo>
                <a:cubicBezTo>
                  <a:pt x="3447" y="1900"/>
                  <a:pt x="1935" y="3957"/>
                  <a:pt x="1935" y="6495"/>
                </a:cubicBezTo>
                <a:cubicBezTo>
                  <a:pt x="1935" y="6706"/>
                  <a:pt x="1945" y="6913"/>
                  <a:pt x="1966" y="7117"/>
                </a:cubicBezTo>
                <a:lnTo>
                  <a:pt x="1950" y="7185"/>
                </a:lnTo>
                <a:close/>
              </a:path>
              <a:path w="21600" h="21600" fill="none">
                <a:moveTo>
                  <a:pt x="1080" y="12690"/>
                </a:moveTo>
                <a:cubicBezTo>
                  <a:pt x="1402" y="12949"/>
                  <a:pt x="1778" y="13097"/>
                  <a:pt x="2178" y="13097"/>
                </a:cubicBezTo>
                <a:cubicBezTo>
                  <a:pt x="2235" y="13097"/>
                  <a:pt x="2292" y="13094"/>
                  <a:pt x="2348" y="13088"/>
                </a:cubicBezTo>
              </a:path>
              <a:path w="21600" h="21600" fill="none">
                <a:moveTo>
                  <a:pt x="2910" y="17640"/>
                </a:moveTo>
                <a:cubicBezTo>
                  <a:pt x="3105" y="17609"/>
                  <a:pt x="3290" y="17544"/>
                  <a:pt x="3465" y="17450"/>
                </a:cubicBezTo>
              </a:path>
              <a:path w="21600" h="21600" fill="none">
                <a:moveTo>
                  <a:pt x="7905" y="18675"/>
                </a:moveTo>
                <a:cubicBezTo>
                  <a:pt x="7993" y="18984"/>
                  <a:pt x="8105" y="19275"/>
                  <a:pt x="8238" y="19546"/>
                </a:cubicBezTo>
              </a:path>
              <a:path w="21600" h="21600" fill="none">
                <a:moveTo>
                  <a:pt x="14280" y="18330"/>
                </a:moveTo>
                <a:cubicBezTo>
                  <a:pt x="14349" y="18025"/>
                  <a:pt x="14394" y="17705"/>
                  <a:pt x="14414" y="17375"/>
                </a:cubicBezTo>
              </a:path>
              <a:path w="21600" h="21600" fill="none">
                <a:moveTo>
                  <a:pt x="18690" y="15045"/>
                </a:moveTo>
                <a:cubicBezTo>
                  <a:pt x="18690" y="15034"/>
                  <a:pt x="18690" y="15024"/>
                  <a:pt x="18690" y="15013"/>
                </a:cubicBezTo>
                <a:cubicBezTo>
                  <a:pt x="18690" y="13459"/>
                  <a:pt x="18027" y="12115"/>
                  <a:pt x="17065" y="11476"/>
                </a:cubicBezTo>
              </a:path>
              <a:path w="21600" h="21600" fill="none">
                <a:moveTo>
                  <a:pt x="20175" y="9015"/>
                </a:moveTo>
                <a:cubicBezTo>
                  <a:pt x="20486" y="8654"/>
                  <a:pt x="20736" y="8197"/>
                  <a:pt x="20900" y="7678"/>
                </a:cubicBezTo>
              </a:path>
              <a:path w="21600" h="21600" fill="none">
                <a:moveTo>
                  <a:pt x="19200" y="3345"/>
                </a:moveTo>
                <a:cubicBezTo>
                  <a:pt x="19200" y="3329"/>
                  <a:pt x="19200" y="3313"/>
                  <a:pt x="19200" y="3297"/>
                </a:cubicBezTo>
                <a:cubicBezTo>
                  <a:pt x="19200" y="3097"/>
                  <a:pt x="19187" y="2901"/>
                  <a:pt x="19162" y="2711"/>
                </a:cubicBezTo>
              </a:path>
              <a:path w="21600" h="21600" fill="none">
                <a:moveTo>
                  <a:pt x="14910" y="1170"/>
                </a:moveTo>
                <a:cubicBezTo>
                  <a:pt x="14759" y="1412"/>
                  <a:pt x="14634" y="1683"/>
                  <a:pt x="14539" y="1976"/>
                </a:cubicBezTo>
              </a:path>
              <a:path w="21600" h="21600" fill="none">
                <a:moveTo>
                  <a:pt x="11250" y="1665"/>
                </a:moveTo>
                <a:cubicBezTo>
                  <a:pt x="11169" y="1882"/>
                  <a:pt x="11108" y="2115"/>
                  <a:pt x="11069" y="2360"/>
                </a:cubicBezTo>
              </a:path>
              <a:path w="21600" h="21600" fill="none">
                <a:moveTo>
                  <a:pt x="7650" y="3270"/>
                </a:moveTo>
                <a:cubicBezTo>
                  <a:pt x="7455" y="3011"/>
                  <a:pt x="7237" y="2784"/>
                  <a:pt x="7001" y="2595"/>
                </a:cubicBezTo>
              </a:path>
              <a:path w="21600" h="21600" fill="none">
                <a:moveTo>
                  <a:pt x="1950" y="7185"/>
                </a:moveTo>
                <a:cubicBezTo>
                  <a:pt x="1974" y="7430"/>
                  <a:pt x="2012" y="7667"/>
                  <a:pt x="2063" y="7896"/>
                </a:cubicBezTo>
              </a:path>
            </a:pathLst>
          </a:custGeom>
          <a:solidFill>
            <a:srgbClr val="00CC00"/>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lstStyle/>
          <a:p>
            <a:endParaRPr lang="zh-CN" altLang="en-US"/>
          </a:p>
        </p:txBody>
      </p:sp>
      <p:sp>
        <p:nvSpPr>
          <p:cNvPr id="26631" name="Cloud"/>
          <p:cNvSpPr>
            <a:spLocks noChangeAspect="1" noEditPoints="1"/>
          </p:cNvSpPr>
          <p:nvPr/>
        </p:nvSpPr>
        <p:spPr>
          <a:xfrm>
            <a:off x="7305675" y="2592705"/>
            <a:ext cx="1936115" cy="1960245"/>
          </a:xfrm>
          <a:custGeom>
            <a:avLst/>
            <a:gdLst/>
            <a:ahLst/>
            <a:cxnLst>
              <a:cxn ang="0">
                <a:pos x="256536" y="869722"/>
              </a:cxn>
              <a:cxn ang="0">
                <a:pos x="-132" y="1227657"/>
              </a:cxn>
              <a:cxn ang="0">
                <a:pos x="141292" y="1538263"/>
              </a:cxn>
              <a:cxn ang="0">
                <a:pos x="63937" y="1783020"/>
              </a:cxn>
              <a:cxn ang="0">
                <a:pos x="350730" y="2141198"/>
              </a:cxn>
              <a:cxn ang="0">
                <a:pos x="384277" y="2138777"/>
              </a:cxn>
              <a:cxn ang="0">
                <a:pos x="824861" y="2459672"/>
              </a:cxn>
              <a:cxn ang="0">
                <a:pos x="1086527" y="2368524"/>
              </a:cxn>
              <a:cxn ang="0">
                <a:pos x="1455807" y="2616307"/>
              </a:cxn>
              <a:cxn ang="0">
                <a:pos x="1880998" y="2220362"/>
              </a:cxn>
              <a:cxn ang="0">
                <a:pos x="2082411" y="2292506"/>
              </a:cxn>
              <a:cxn ang="0">
                <a:pos x="2463005" y="1820182"/>
              </a:cxn>
              <a:cxn ang="0">
                <a:pos x="2845572" y="1267845"/>
              </a:cxn>
              <a:cxn ang="0">
                <a:pos x="2753350" y="927945"/>
              </a:cxn>
              <a:cxn ang="0">
                <a:pos x="2781767" y="754364"/>
              </a:cxn>
              <a:cxn ang="0">
                <a:pos x="2523258" y="329490"/>
              </a:cxn>
              <a:cxn ang="0">
                <a:pos x="2208706" y="968"/>
              </a:cxn>
              <a:cxn ang="0">
                <a:pos x="1964931" y="141988"/>
              </a:cxn>
              <a:cxn ang="0">
                <a:pos x="1736549" y="242"/>
              </a:cxn>
              <a:cxn ang="0">
                <a:pos x="1479487" y="199364"/>
              </a:cxn>
              <a:cxn ang="0">
                <a:pos x="1233344" y="72870"/>
              </a:cxn>
              <a:cxn ang="0">
                <a:pos x="923397" y="306370"/>
              </a:cxn>
              <a:cxn ang="0">
                <a:pos x="698829" y="229989"/>
              </a:cxn>
              <a:cxn ang="0">
                <a:pos x="254562" y="786199"/>
              </a:cxn>
              <a:cxn ang="0">
                <a:pos x="258640" y="861490"/>
              </a:cxn>
              <a:cxn ang="0">
                <a:pos x="142081" y="1536085"/>
              </a:cxn>
              <a:cxn ang="0">
                <a:pos x="286531" y="1585351"/>
              </a:cxn>
              <a:cxn ang="0">
                <a:pos x="308895" y="1584261"/>
              </a:cxn>
              <a:cxn ang="0">
                <a:pos x="382830" y="2135266"/>
              </a:cxn>
              <a:cxn ang="0">
                <a:pos x="455844" y="2112268"/>
              </a:cxn>
              <a:cxn ang="0">
                <a:pos x="1039956" y="2260550"/>
              </a:cxn>
              <a:cxn ang="0">
                <a:pos x="1083764" y="2365982"/>
              </a:cxn>
              <a:cxn ang="0">
                <a:pos x="1878630" y="2218789"/>
              </a:cxn>
              <a:cxn ang="0">
                <a:pos x="1896258" y="2103189"/>
              </a:cxn>
              <a:cxn ang="0">
                <a:pos x="2458795" y="1821150"/>
              </a:cxn>
              <a:cxn ang="0">
                <a:pos x="2458795" y="1817276"/>
              </a:cxn>
              <a:cxn ang="0">
                <a:pos x="2245015" y="1389134"/>
              </a:cxn>
              <a:cxn ang="0">
                <a:pos x="2654157" y="1091237"/>
              </a:cxn>
              <a:cxn ang="0">
                <a:pos x="2749535" y="929398"/>
              </a:cxn>
              <a:cxn ang="0">
                <a:pos x="2525889" y="404902"/>
              </a:cxn>
              <a:cxn ang="0">
                <a:pos x="2525889" y="399091"/>
              </a:cxn>
              <a:cxn ang="0">
                <a:pos x="2520890" y="328158"/>
              </a:cxn>
              <a:cxn ang="0">
                <a:pos x="1961511" y="141625"/>
              </a:cxn>
              <a:cxn ang="0">
                <a:pos x="1912703" y="239189"/>
              </a:cxn>
              <a:cxn ang="0">
                <a:pos x="1480013" y="201543"/>
              </a:cxn>
              <a:cxn ang="0">
                <a:pos x="1456201" y="285671"/>
              </a:cxn>
              <a:cxn ang="0">
                <a:pos x="1006409" y="395823"/>
              </a:cxn>
              <a:cxn ang="0">
                <a:pos x="921029" y="314117"/>
              </a:cxn>
              <a:cxn ang="0">
                <a:pos x="256536" y="869722"/>
              </a:cxn>
              <a:cxn ang="0">
                <a:pos x="271401" y="955786"/>
              </a:cxn>
            </a:cxnLst>
            <a:rect l="0" t="0" r="0" b="0"/>
            <a:pathLst>
              <a:path w="21600" h="21600">
                <a:moveTo>
                  <a:pt x="1950" y="7185"/>
                </a:moveTo>
                <a:cubicBezTo>
                  <a:pt x="854" y="7337"/>
                  <a:pt x="-1" y="8603"/>
                  <a:pt x="-1" y="10142"/>
                </a:cubicBezTo>
                <a:cubicBezTo>
                  <a:pt x="-1" y="11236"/>
                  <a:pt x="431" y="12192"/>
                  <a:pt x="1074" y="12708"/>
                </a:cubicBezTo>
                <a:cubicBezTo>
                  <a:pt x="709" y="13237"/>
                  <a:pt x="486" y="13948"/>
                  <a:pt x="486" y="14730"/>
                </a:cubicBezTo>
                <a:cubicBezTo>
                  <a:pt x="486" y="16364"/>
                  <a:pt x="1462" y="17689"/>
                  <a:pt x="2666" y="17689"/>
                </a:cubicBezTo>
                <a:cubicBezTo>
                  <a:pt x="2752" y="17689"/>
                  <a:pt x="2837" y="17682"/>
                  <a:pt x="2921" y="17669"/>
                </a:cubicBezTo>
                <a:cubicBezTo>
                  <a:pt x="3587" y="19254"/>
                  <a:pt x="4837" y="20320"/>
                  <a:pt x="6270" y="20320"/>
                </a:cubicBezTo>
                <a:cubicBezTo>
                  <a:pt x="6998" y="20320"/>
                  <a:pt x="7678" y="20045"/>
                  <a:pt x="8259" y="19567"/>
                </a:cubicBezTo>
                <a:cubicBezTo>
                  <a:pt x="8865" y="20802"/>
                  <a:pt x="9896" y="21614"/>
                  <a:pt x="11066" y="21614"/>
                </a:cubicBezTo>
                <a:cubicBezTo>
                  <a:pt x="12590" y="21614"/>
                  <a:pt x="13878" y="20236"/>
                  <a:pt x="14298" y="18343"/>
                </a:cubicBezTo>
                <a:cubicBezTo>
                  <a:pt x="14741" y="18721"/>
                  <a:pt x="15266" y="18939"/>
                  <a:pt x="15829" y="18939"/>
                </a:cubicBezTo>
                <a:cubicBezTo>
                  <a:pt x="17419" y="18939"/>
                  <a:pt x="18709" y="17195"/>
                  <a:pt x="18722" y="15037"/>
                </a:cubicBezTo>
                <a:cubicBezTo>
                  <a:pt x="20367" y="14720"/>
                  <a:pt x="21630" y="12798"/>
                  <a:pt x="21630" y="10474"/>
                </a:cubicBezTo>
                <a:cubicBezTo>
                  <a:pt x="21630" y="9417"/>
                  <a:pt x="21369" y="8443"/>
                  <a:pt x="20929" y="7666"/>
                </a:cubicBezTo>
                <a:cubicBezTo>
                  <a:pt x="21068" y="7226"/>
                  <a:pt x="21145" y="6741"/>
                  <a:pt x="21145" y="6232"/>
                </a:cubicBezTo>
                <a:cubicBezTo>
                  <a:pt x="21145" y="4555"/>
                  <a:pt x="20312" y="3142"/>
                  <a:pt x="19180" y="2722"/>
                </a:cubicBezTo>
                <a:cubicBezTo>
                  <a:pt x="18976" y="1178"/>
                  <a:pt x="17983" y="8"/>
                  <a:pt x="16789" y="8"/>
                </a:cubicBezTo>
                <a:cubicBezTo>
                  <a:pt x="16046" y="8"/>
                  <a:pt x="15382" y="460"/>
                  <a:pt x="14936" y="1173"/>
                </a:cubicBezTo>
                <a:cubicBezTo>
                  <a:pt x="14537" y="461"/>
                  <a:pt x="13908" y="2"/>
                  <a:pt x="13200" y="2"/>
                </a:cubicBezTo>
                <a:cubicBezTo>
                  <a:pt x="12345" y="2"/>
                  <a:pt x="11604" y="672"/>
                  <a:pt x="11246" y="1647"/>
                </a:cubicBezTo>
                <a:cubicBezTo>
                  <a:pt x="10765" y="1001"/>
                  <a:pt x="10104" y="602"/>
                  <a:pt x="9375" y="602"/>
                </a:cubicBezTo>
                <a:cubicBezTo>
                  <a:pt x="8354" y="602"/>
                  <a:pt x="7468" y="1383"/>
                  <a:pt x="7019" y="2531"/>
                </a:cubicBezTo>
                <a:cubicBezTo>
                  <a:pt x="6519" y="2130"/>
                  <a:pt x="5935" y="1900"/>
                  <a:pt x="5312" y="1900"/>
                </a:cubicBezTo>
                <a:cubicBezTo>
                  <a:pt x="3447" y="1900"/>
                  <a:pt x="1935" y="3957"/>
                  <a:pt x="1935" y="6495"/>
                </a:cubicBezTo>
                <a:cubicBezTo>
                  <a:pt x="1935" y="6706"/>
                  <a:pt x="1945" y="6913"/>
                  <a:pt x="1966" y="7117"/>
                </a:cubicBezTo>
                <a:lnTo>
                  <a:pt x="1950" y="7185"/>
                </a:lnTo>
                <a:close/>
              </a:path>
              <a:path w="21600" h="21600" fill="none">
                <a:moveTo>
                  <a:pt x="1080" y="12690"/>
                </a:moveTo>
                <a:cubicBezTo>
                  <a:pt x="1402" y="12949"/>
                  <a:pt x="1778" y="13097"/>
                  <a:pt x="2178" y="13097"/>
                </a:cubicBezTo>
                <a:cubicBezTo>
                  <a:pt x="2235" y="13097"/>
                  <a:pt x="2292" y="13094"/>
                  <a:pt x="2348" y="13088"/>
                </a:cubicBezTo>
              </a:path>
              <a:path w="21600" h="21600" fill="none">
                <a:moveTo>
                  <a:pt x="2910" y="17640"/>
                </a:moveTo>
                <a:cubicBezTo>
                  <a:pt x="3105" y="17609"/>
                  <a:pt x="3290" y="17544"/>
                  <a:pt x="3465" y="17450"/>
                </a:cubicBezTo>
              </a:path>
              <a:path w="21600" h="21600" fill="none">
                <a:moveTo>
                  <a:pt x="7905" y="18675"/>
                </a:moveTo>
                <a:cubicBezTo>
                  <a:pt x="7993" y="18984"/>
                  <a:pt x="8105" y="19275"/>
                  <a:pt x="8238" y="19546"/>
                </a:cubicBezTo>
              </a:path>
              <a:path w="21600" h="21600" fill="none">
                <a:moveTo>
                  <a:pt x="14280" y="18330"/>
                </a:moveTo>
                <a:cubicBezTo>
                  <a:pt x="14349" y="18025"/>
                  <a:pt x="14394" y="17705"/>
                  <a:pt x="14414" y="17375"/>
                </a:cubicBezTo>
              </a:path>
              <a:path w="21600" h="21600" fill="none">
                <a:moveTo>
                  <a:pt x="18690" y="15045"/>
                </a:moveTo>
                <a:cubicBezTo>
                  <a:pt x="18690" y="15034"/>
                  <a:pt x="18690" y="15024"/>
                  <a:pt x="18690" y="15013"/>
                </a:cubicBezTo>
                <a:cubicBezTo>
                  <a:pt x="18690" y="13459"/>
                  <a:pt x="18027" y="12115"/>
                  <a:pt x="17065" y="11476"/>
                </a:cubicBezTo>
              </a:path>
              <a:path w="21600" h="21600" fill="none">
                <a:moveTo>
                  <a:pt x="20175" y="9015"/>
                </a:moveTo>
                <a:cubicBezTo>
                  <a:pt x="20486" y="8654"/>
                  <a:pt x="20736" y="8197"/>
                  <a:pt x="20900" y="7678"/>
                </a:cubicBezTo>
              </a:path>
              <a:path w="21600" h="21600" fill="none">
                <a:moveTo>
                  <a:pt x="19200" y="3345"/>
                </a:moveTo>
                <a:cubicBezTo>
                  <a:pt x="19200" y="3329"/>
                  <a:pt x="19200" y="3313"/>
                  <a:pt x="19200" y="3297"/>
                </a:cubicBezTo>
                <a:cubicBezTo>
                  <a:pt x="19200" y="3097"/>
                  <a:pt x="19187" y="2901"/>
                  <a:pt x="19162" y="2711"/>
                </a:cubicBezTo>
              </a:path>
              <a:path w="21600" h="21600" fill="none">
                <a:moveTo>
                  <a:pt x="14910" y="1170"/>
                </a:moveTo>
                <a:cubicBezTo>
                  <a:pt x="14759" y="1412"/>
                  <a:pt x="14634" y="1683"/>
                  <a:pt x="14539" y="1976"/>
                </a:cubicBezTo>
              </a:path>
              <a:path w="21600" h="21600" fill="none">
                <a:moveTo>
                  <a:pt x="11250" y="1665"/>
                </a:moveTo>
                <a:cubicBezTo>
                  <a:pt x="11169" y="1882"/>
                  <a:pt x="11108" y="2115"/>
                  <a:pt x="11069" y="2360"/>
                </a:cubicBezTo>
              </a:path>
              <a:path w="21600" h="21600" fill="none">
                <a:moveTo>
                  <a:pt x="7650" y="3270"/>
                </a:moveTo>
                <a:cubicBezTo>
                  <a:pt x="7455" y="3011"/>
                  <a:pt x="7237" y="2784"/>
                  <a:pt x="7001" y="2595"/>
                </a:cubicBezTo>
              </a:path>
              <a:path w="21600" h="21600" fill="none">
                <a:moveTo>
                  <a:pt x="1950" y="7185"/>
                </a:moveTo>
                <a:cubicBezTo>
                  <a:pt x="1974" y="7430"/>
                  <a:pt x="2012" y="7667"/>
                  <a:pt x="2063" y="7896"/>
                </a:cubicBezTo>
              </a:path>
            </a:pathLst>
          </a:custGeom>
          <a:solidFill>
            <a:srgbClr val="00CC00"/>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lstStyle/>
          <a:p>
            <a:endParaRPr lang="zh-CN" altLang="en-US"/>
          </a:p>
        </p:txBody>
      </p:sp>
      <p:sp>
        <p:nvSpPr>
          <p:cNvPr id="26632" name="Cloud"/>
          <p:cNvSpPr>
            <a:spLocks noChangeAspect="1" noEditPoints="1"/>
          </p:cNvSpPr>
          <p:nvPr/>
        </p:nvSpPr>
        <p:spPr>
          <a:xfrm>
            <a:off x="1839278" y="2940050"/>
            <a:ext cx="2622550" cy="2120900"/>
          </a:xfrm>
          <a:custGeom>
            <a:avLst/>
            <a:gdLst/>
            <a:ahLst/>
            <a:cxnLst>
              <a:cxn ang="0">
                <a:pos x="315582" y="940482"/>
              </a:cxn>
              <a:cxn ang="0">
                <a:pos x="-162" y="1327539"/>
              </a:cxn>
              <a:cxn ang="0">
                <a:pos x="173813" y="1663417"/>
              </a:cxn>
              <a:cxn ang="0">
                <a:pos x="78653" y="1928087"/>
              </a:cxn>
              <a:cxn ang="0">
                <a:pos x="431457" y="2315406"/>
              </a:cxn>
              <a:cxn ang="0">
                <a:pos x="472725" y="2312788"/>
              </a:cxn>
              <a:cxn ang="0">
                <a:pos x="1014717" y="2659791"/>
              </a:cxn>
              <a:cxn ang="0">
                <a:pos x="1336610" y="2561227"/>
              </a:cxn>
              <a:cxn ang="0">
                <a:pos x="1790886" y="2829170"/>
              </a:cxn>
              <a:cxn ang="0">
                <a:pos x="2313943" y="2401011"/>
              </a:cxn>
              <a:cxn ang="0">
                <a:pos x="2561715" y="2479025"/>
              </a:cxn>
              <a:cxn ang="0">
                <a:pos x="3029909" y="1968272"/>
              </a:cxn>
              <a:cxn ang="0">
                <a:pos x="3500530" y="1370997"/>
              </a:cxn>
              <a:cxn ang="0">
                <a:pos x="3387083" y="1003443"/>
              </a:cxn>
              <a:cxn ang="0">
                <a:pos x="3422039" y="815739"/>
              </a:cxn>
              <a:cxn ang="0">
                <a:pos x="3104030" y="356297"/>
              </a:cxn>
              <a:cxn ang="0">
                <a:pos x="2717078" y="1047"/>
              </a:cxn>
              <a:cxn ang="0">
                <a:pos x="2417195" y="153540"/>
              </a:cxn>
              <a:cxn ang="0">
                <a:pos x="2136246" y="262"/>
              </a:cxn>
              <a:cxn ang="0">
                <a:pos x="1820017" y="215584"/>
              </a:cxn>
              <a:cxn ang="0">
                <a:pos x="1517220" y="78799"/>
              </a:cxn>
              <a:cxn ang="0">
                <a:pos x="1135933" y="331296"/>
              </a:cxn>
              <a:cxn ang="0">
                <a:pos x="859677" y="248701"/>
              </a:cxn>
              <a:cxn ang="0">
                <a:pos x="313154" y="850165"/>
              </a:cxn>
              <a:cxn ang="0">
                <a:pos x="318171" y="931581"/>
              </a:cxn>
              <a:cxn ang="0">
                <a:pos x="174784" y="1661060"/>
              </a:cxn>
              <a:cxn ang="0">
                <a:pos x="352481" y="1714335"/>
              </a:cxn>
              <a:cxn ang="0">
                <a:pos x="379993" y="1713157"/>
              </a:cxn>
              <a:cxn ang="0">
                <a:pos x="470945" y="2308992"/>
              </a:cxn>
              <a:cxn ang="0">
                <a:pos x="560765" y="2284122"/>
              </a:cxn>
              <a:cxn ang="0">
                <a:pos x="1279320" y="2444468"/>
              </a:cxn>
              <a:cxn ang="0">
                <a:pos x="1333212" y="2558478"/>
              </a:cxn>
              <a:cxn ang="0">
                <a:pos x="2311030" y="2399310"/>
              </a:cxn>
              <a:cxn ang="0">
                <a:pos x="2332716" y="2274305"/>
              </a:cxn>
              <a:cxn ang="0">
                <a:pos x="3024730" y="1969319"/>
              </a:cxn>
              <a:cxn ang="0">
                <a:pos x="3024730" y="1965130"/>
              </a:cxn>
              <a:cxn ang="0">
                <a:pos x="2761745" y="1502154"/>
              </a:cxn>
              <a:cxn ang="0">
                <a:pos x="3265058" y="1180021"/>
              </a:cxn>
              <a:cxn ang="0">
                <a:pos x="3382389" y="1005014"/>
              </a:cxn>
              <a:cxn ang="0">
                <a:pos x="3107267" y="437845"/>
              </a:cxn>
              <a:cxn ang="0">
                <a:pos x="3107267" y="431562"/>
              </a:cxn>
              <a:cxn ang="0">
                <a:pos x="3101117" y="354857"/>
              </a:cxn>
              <a:cxn ang="0">
                <a:pos x="2412987" y="153147"/>
              </a:cxn>
              <a:cxn ang="0">
                <a:pos x="2352945" y="258649"/>
              </a:cxn>
              <a:cxn ang="0">
                <a:pos x="1820664" y="217941"/>
              </a:cxn>
              <a:cxn ang="0">
                <a:pos x="1791372" y="308913"/>
              </a:cxn>
              <a:cxn ang="0">
                <a:pos x="1238052" y="428027"/>
              </a:cxn>
              <a:cxn ang="0">
                <a:pos x="1133019" y="339673"/>
              </a:cxn>
              <a:cxn ang="0">
                <a:pos x="315582" y="940482"/>
              </a:cxn>
              <a:cxn ang="0">
                <a:pos x="333869" y="1033549"/>
              </a:cxn>
            </a:cxnLst>
            <a:rect l="0" t="0" r="0" b="0"/>
            <a:pathLst>
              <a:path w="21600" h="21600">
                <a:moveTo>
                  <a:pt x="1950" y="7185"/>
                </a:moveTo>
                <a:cubicBezTo>
                  <a:pt x="854" y="7337"/>
                  <a:pt x="-1" y="8603"/>
                  <a:pt x="-1" y="10142"/>
                </a:cubicBezTo>
                <a:cubicBezTo>
                  <a:pt x="-1" y="11236"/>
                  <a:pt x="431" y="12192"/>
                  <a:pt x="1074" y="12708"/>
                </a:cubicBezTo>
                <a:cubicBezTo>
                  <a:pt x="709" y="13237"/>
                  <a:pt x="486" y="13948"/>
                  <a:pt x="486" y="14730"/>
                </a:cubicBezTo>
                <a:cubicBezTo>
                  <a:pt x="486" y="16364"/>
                  <a:pt x="1462" y="17689"/>
                  <a:pt x="2666" y="17689"/>
                </a:cubicBezTo>
                <a:cubicBezTo>
                  <a:pt x="2752" y="17689"/>
                  <a:pt x="2837" y="17682"/>
                  <a:pt x="2921" y="17669"/>
                </a:cubicBezTo>
                <a:cubicBezTo>
                  <a:pt x="3587" y="19254"/>
                  <a:pt x="4837" y="20320"/>
                  <a:pt x="6270" y="20320"/>
                </a:cubicBezTo>
                <a:cubicBezTo>
                  <a:pt x="6998" y="20320"/>
                  <a:pt x="7678" y="20045"/>
                  <a:pt x="8259" y="19567"/>
                </a:cubicBezTo>
                <a:cubicBezTo>
                  <a:pt x="8865" y="20802"/>
                  <a:pt x="9896" y="21614"/>
                  <a:pt x="11066" y="21614"/>
                </a:cubicBezTo>
                <a:cubicBezTo>
                  <a:pt x="12590" y="21614"/>
                  <a:pt x="13878" y="20236"/>
                  <a:pt x="14298" y="18343"/>
                </a:cubicBezTo>
                <a:cubicBezTo>
                  <a:pt x="14741" y="18721"/>
                  <a:pt x="15266" y="18939"/>
                  <a:pt x="15829" y="18939"/>
                </a:cubicBezTo>
                <a:cubicBezTo>
                  <a:pt x="17419" y="18939"/>
                  <a:pt x="18709" y="17195"/>
                  <a:pt x="18722" y="15037"/>
                </a:cubicBezTo>
                <a:cubicBezTo>
                  <a:pt x="20367" y="14720"/>
                  <a:pt x="21630" y="12798"/>
                  <a:pt x="21630" y="10474"/>
                </a:cubicBezTo>
                <a:cubicBezTo>
                  <a:pt x="21630" y="9417"/>
                  <a:pt x="21369" y="8443"/>
                  <a:pt x="20929" y="7666"/>
                </a:cubicBezTo>
                <a:cubicBezTo>
                  <a:pt x="21068" y="7226"/>
                  <a:pt x="21145" y="6741"/>
                  <a:pt x="21145" y="6232"/>
                </a:cubicBezTo>
                <a:cubicBezTo>
                  <a:pt x="21145" y="4555"/>
                  <a:pt x="20312" y="3142"/>
                  <a:pt x="19180" y="2722"/>
                </a:cubicBezTo>
                <a:cubicBezTo>
                  <a:pt x="18976" y="1178"/>
                  <a:pt x="17983" y="8"/>
                  <a:pt x="16789" y="8"/>
                </a:cubicBezTo>
                <a:cubicBezTo>
                  <a:pt x="16046" y="8"/>
                  <a:pt x="15382" y="460"/>
                  <a:pt x="14936" y="1173"/>
                </a:cubicBezTo>
                <a:cubicBezTo>
                  <a:pt x="14537" y="461"/>
                  <a:pt x="13908" y="2"/>
                  <a:pt x="13200" y="2"/>
                </a:cubicBezTo>
                <a:cubicBezTo>
                  <a:pt x="12345" y="2"/>
                  <a:pt x="11604" y="672"/>
                  <a:pt x="11246" y="1647"/>
                </a:cubicBezTo>
                <a:cubicBezTo>
                  <a:pt x="10765" y="1001"/>
                  <a:pt x="10104" y="602"/>
                  <a:pt x="9375" y="602"/>
                </a:cubicBezTo>
                <a:cubicBezTo>
                  <a:pt x="8354" y="602"/>
                  <a:pt x="7468" y="1383"/>
                  <a:pt x="7019" y="2531"/>
                </a:cubicBezTo>
                <a:cubicBezTo>
                  <a:pt x="6519" y="2130"/>
                  <a:pt x="5935" y="1900"/>
                  <a:pt x="5312" y="1900"/>
                </a:cubicBezTo>
                <a:cubicBezTo>
                  <a:pt x="3447" y="1900"/>
                  <a:pt x="1935" y="3957"/>
                  <a:pt x="1935" y="6495"/>
                </a:cubicBezTo>
                <a:cubicBezTo>
                  <a:pt x="1935" y="6706"/>
                  <a:pt x="1945" y="6913"/>
                  <a:pt x="1966" y="7117"/>
                </a:cubicBezTo>
                <a:lnTo>
                  <a:pt x="1950" y="7185"/>
                </a:lnTo>
                <a:close/>
              </a:path>
              <a:path w="21600" h="21600" fill="none">
                <a:moveTo>
                  <a:pt x="1080" y="12690"/>
                </a:moveTo>
                <a:cubicBezTo>
                  <a:pt x="1402" y="12949"/>
                  <a:pt x="1778" y="13097"/>
                  <a:pt x="2178" y="13097"/>
                </a:cubicBezTo>
                <a:cubicBezTo>
                  <a:pt x="2235" y="13097"/>
                  <a:pt x="2292" y="13094"/>
                  <a:pt x="2348" y="13088"/>
                </a:cubicBezTo>
              </a:path>
              <a:path w="21600" h="21600" fill="none">
                <a:moveTo>
                  <a:pt x="2910" y="17640"/>
                </a:moveTo>
                <a:cubicBezTo>
                  <a:pt x="3105" y="17609"/>
                  <a:pt x="3290" y="17544"/>
                  <a:pt x="3465" y="17450"/>
                </a:cubicBezTo>
              </a:path>
              <a:path w="21600" h="21600" fill="none">
                <a:moveTo>
                  <a:pt x="7905" y="18675"/>
                </a:moveTo>
                <a:cubicBezTo>
                  <a:pt x="7993" y="18984"/>
                  <a:pt x="8105" y="19275"/>
                  <a:pt x="8238" y="19546"/>
                </a:cubicBezTo>
              </a:path>
              <a:path w="21600" h="21600" fill="none">
                <a:moveTo>
                  <a:pt x="14280" y="18330"/>
                </a:moveTo>
                <a:cubicBezTo>
                  <a:pt x="14349" y="18025"/>
                  <a:pt x="14394" y="17705"/>
                  <a:pt x="14414" y="17375"/>
                </a:cubicBezTo>
              </a:path>
              <a:path w="21600" h="21600" fill="none">
                <a:moveTo>
                  <a:pt x="18690" y="15045"/>
                </a:moveTo>
                <a:cubicBezTo>
                  <a:pt x="18690" y="15034"/>
                  <a:pt x="18690" y="15024"/>
                  <a:pt x="18690" y="15013"/>
                </a:cubicBezTo>
                <a:cubicBezTo>
                  <a:pt x="18690" y="13459"/>
                  <a:pt x="18027" y="12115"/>
                  <a:pt x="17065" y="11476"/>
                </a:cubicBezTo>
              </a:path>
              <a:path w="21600" h="21600" fill="none">
                <a:moveTo>
                  <a:pt x="20175" y="9015"/>
                </a:moveTo>
                <a:cubicBezTo>
                  <a:pt x="20486" y="8654"/>
                  <a:pt x="20736" y="8197"/>
                  <a:pt x="20900" y="7678"/>
                </a:cubicBezTo>
              </a:path>
              <a:path w="21600" h="21600" fill="none">
                <a:moveTo>
                  <a:pt x="19200" y="3345"/>
                </a:moveTo>
                <a:cubicBezTo>
                  <a:pt x="19200" y="3329"/>
                  <a:pt x="19200" y="3313"/>
                  <a:pt x="19200" y="3297"/>
                </a:cubicBezTo>
                <a:cubicBezTo>
                  <a:pt x="19200" y="3097"/>
                  <a:pt x="19187" y="2901"/>
                  <a:pt x="19162" y="2711"/>
                </a:cubicBezTo>
              </a:path>
              <a:path w="21600" h="21600" fill="none">
                <a:moveTo>
                  <a:pt x="14910" y="1170"/>
                </a:moveTo>
                <a:cubicBezTo>
                  <a:pt x="14759" y="1412"/>
                  <a:pt x="14634" y="1683"/>
                  <a:pt x="14539" y="1976"/>
                </a:cubicBezTo>
              </a:path>
              <a:path w="21600" h="21600" fill="none">
                <a:moveTo>
                  <a:pt x="11250" y="1665"/>
                </a:moveTo>
                <a:cubicBezTo>
                  <a:pt x="11169" y="1882"/>
                  <a:pt x="11108" y="2115"/>
                  <a:pt x="11069" y="2360"/>
                </a:cubicBezTo>
              </a:path>
              <a:path w="21600" h="21600" fill="none">
                <a:moveTo>
                  <a:pt x="7650" y="3270"/>
                </a:moveTo>
                <a:cubicBezTo>
                  <a:pt x="7455" y="3011"/>
                  <a:pt x="7237" y="2784"/>
                  <a:pt x="7001" y="2595"/>
                </a:cubicBezTo>
              </a:path>
              <a:path w="21600" h="21600" fill="none">
                <a:moveTo>
                  <a:pt x="1950" y="7185"/>
                </a:moveTo>
                <a:cubicBezTo>
                  <a:pt x="1974" y="7430"/>
                  <a:pt x="2012" y="7667"/>
                  <a:pt x="2063" y="7896"/>
                </a:cubicBezTo>
              </a:path>
            </a:pathLst>
          </a:custGeom>
          <a:solidFill>
            <a:srgbClr val="00CC00"/>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lstStyle/>
          <a:p>
            <a:endParaRPr lang="zh-CN" altLang="en-US"/>
          </a:p>
        </p:txBody>
      </p:sp>
      <p:sp>
        <p:nvSpPr>
          <p:cNvPr id="59394" name="文本框 125958"/>
          <p:cNvSpPr txBox="1"/>
          <p:nvPr/>
        </p:nvSpPr>
        <p:spPr>
          <a:xfrm>
            <a:off x="4637088" y="2508568"/>
            <a:ext cx="1757362" cy="1568450"/>
          </a:xfrm>
          <a:prstGeom prst="rect">
            <a:avLst/>
          </a:prstGeom>
          <a:noFill/>
          <a:ln w="9525">
            <a:noFill/>
          </a:ln>
        </p:spPr>
        <p:txBody>
          <a:bodyPr anchor="t">
            <a:spAutoFit/>
          </a:bodyPr>
          <a:lstStyle/>
          <a:p>
            <a:r>
              <a:rPr lang="zh-CN" altLang="en-US" sz="2400" b="1">
                <a:solidFill>
                  <a:schemeClr val="bg1"/>
                </a:solidFill>
                <a:latin typeface="微软雅黑" panose="020B0503020204020204" charset="-122"/>
                <a:ea typeface="微软雅黑" panose="020B0503020204020204" charset="-122"/>
                <a:cs typeface="微软雅黑" panose="020B0503020204020204" charset="-122"/>
              </a:rPr>
              <a:t>同畴词(</a:t>
            </a: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words of the same range</a:t>
            </a: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9396" name="文本框 125960"/>
          <p:cNvSpPr txBox="1"/>
          <p:nvPr/>
        </p:nvSpPr>
        <p:spPr>
          <a:xfrm>
            <a:off x="2927350" y="1536700"/>
            <a:ext cx="1884363" cy="783590"/>
          </a:xfrm>
          <a:prstGeom prst="rect">
            <a:avLst/>
          </a:prstGeom>
          <a:noFill/>
          <a:ln w="9525">
            <a:noFill/>
          </a:ln>
        </p:spPr>
        <p:txBody>
          <a:bodyPr anchor="t">
            <a:spAutoFit/>
          </a:bodyPr>
          <a:lstStyle/>
          <a:p>
            <a:r>
              <a:rPr lang="en-US" altLang="zh-CN" sz="2100" b="1">
                <a:solidFill>
                  <a:schemeClr val="bg1"/>
                </a:solidFill>
                <a:latin typeface="Arial" panose="020B0604020202020204" pitchFamily="34" charset="0"/>
                <a:ea typeface="宋体" panose="02010600030101010101" pitchFamily="2" charset="-122"/>
              </a:rPr>
              <a:t>  </a:t>
            </a: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同</a:t>
            </a: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近义词</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100" b="1">
                <a:solidFill>
                  <a:schemeClr val="bg1"/>
                </a:solidFill>
                <a:latin typeface="微软雅黑" panose="020B0503020204020204" charset="-122"/>
                <a:ea typeface="微软雅黑" panose="020B0503020204020204" charset="-122"/>
                <a:cs typeface="微软雅黑" panose="020B0503020204020204" charset="-122"/>
              </a:rPr>
              <a:t>(synonym)</a:t>
            </a:r>
            <a:endParaRPr lang="zh-CN" altLang="en-US" sz="21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9398" name="文本框 125962"/>
          <p:cNvSpPr txBox="1"/>
          <p:nvPr/>
        </p:nvSpPr>
        <p:spPr>
          <a:xfrm>
            <a:off x="6579235" y="1536700"/>
            <a:ext cx="2129155" cy="829945"/>
          </a:xfrm>
          <a:prstGeom prst="rect">
            <a:avLst/>
          </a:prstGeom>
          <a:noFill/>
          <a:ln w="9525">
            <a:noFill/>
          </a:ln>
        </p:spPr>
        <p:txBody>
          <a:bodyPr wrap="square" anchor="t">
            <a:spAutoFit/>
          </a:bodyPr>
          <a:lstStyle/>
          <a:p>
            <a:r>
              <a:rPr lang="en-US" altLang="zh-CN" sz="2400" b="1">
                <a:solidFill>
                  <a:schemeClr val="bg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反义词</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cs typeface="微软雅黑" panose="020B0503020204020204" charset="-122"/>
              </a:rPr>
              <a:t>(antonym)</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5964" name="矩形 125963"/>
          <p:cNvSpPr/>
          <p:nvPr/>
        </p:nvSpPr>
        <p:spPr>
          <a:xfrm>
            <a:off x="2093913" y="3585845"/>
            <a:ext cx="2101215" cy="829945"/>
          </a:xfrm>
          <a:prstGeom prst="rect">
            <a:avLst/>
          </a:prstGeom>
          <a:noFill/>
          <a:ln w="9525">
            <a:noFill/>
          </a:ln>
        </p:spPr>
        <p:txBody>
          <a:bodyPr wrap="none" anchor="t">
            <a:spAutoFit/>
          </a:bodyPr>
          <a:lstStyle/>
          <a:p>
            <a:pPr algn="ct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原词</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(same word</a:t>
            </a:r>
            <a:r>
              <a:rPr lang="en-US" altLang="zh-CN" sz="2400" b="1">
                <a:solidFill>
                  <a:schemeClr val="bg2"/>
                </a:solidFill>
                <a:latin typeface="微软雅黑" panose="020B0503020204020204" charset="-122"/>
                <a:ea typeface="微软雅黑" panose="020B0503020204020204" charset="-122"/>
                <a:cs typeface="微软雅黑" panose="020B0503020204020204" charset="-122"/>
              </a:rPr>
              <a:t>)</a:t>
            </a:r>
            <a:endParaRPr lang="en-US" altLang="zh-CN" sz="2400" b="1">
              <a:solidFill>
                <a:schemeClr val="bg2"/>
              </a:solidFill>
              <a:latin typeface="微软雅黑" panose="020B0503020204020204" charset="-122"/>
              <a:ea typeface="微软雅黑" panose="020B0503020204020204" charset="-122"/>
              <a:cs typeface="微软雅黑" panose="020B0503020204020204" charset="-122"/>
            </a:endParaRPr>
          </a:p>
        </p:txBody>
      </p:sp>
      <p:sp>
        <p:nvSpPr>
          <p:cNvPr id="26639" name="文本框 2"/>
          <p:cNvSpPr txBox="1"/>
          <p:nvPr/>
        </p:nvSpPr>
        <p:spPr>
          <a:xfrm>
            <a:off x="440690" y="213995"/>
            <a:ext cx="6138545" cy="583565"/>
          </a:xfrm>
          <a:prstGeom prst="rect">
            <a:avLst/>
          </a:prstGeom>
          <a:solidFill>
            <a:schemeClr val="accent5">
              <a:lumMod val="40000"/>
              <a:lumOff val="60000"/>
            </a:schemeClr>
          </a:solidFill>
          <a:ln w="9525">
            <a:noFill/>
          </a:ln>
        </p:spPr>
        <p:txBody>
          <a:bodyPr wrap="square" anchor="t">
            <a:spAutoFit/>
          </a:bodyPr>
          <a:lstStyle/>
          <a:p>
            <a:r>
              <a:rPr lang="en-US" altLang="zh-CN" sz="3200" b="1">
                <a:solidFill>
                  <a:schemeClr val="accent2"/>
                </a:solidFill>
                <a:latin typeface="微软雅黑" panose="020B0503020204020204" charset="-122"/>
                <a:ea typeface="微软雅黑" panose="020B0503020204020204" charset="-122"/>
              </a:rPr>
              <a:t>Skill1: </a:t>
            </a:r>
            <a:r>
              <a:rPr lang="en-US" altLang="zh-CN" sz="3200" b="1">
                <a:solidFill>
                  <a:schemeClr val="accent2"/>
                </a:solidFill>
                <a:latin typeface="微软雅黑" panose="020B0503020204020204" charset="-122"/>
                <a:ea typeface="微软雅黑" panose="020B0503020204020204" charset="-122"/>
                <a:sym typeface="+mn-ea"/>
              </a:rPr>
              <a:t>Keywords  词汇衔接</a:t>
            </a:r>
            <a:r>
              <a:rPr lang="en-US" altLang="zh-CN" sz="3200" b="1">
                <a:solidFill>
                  <a:schemeClr val="accent2"/>
                </a:solidFill>
                <a:latin typeface="微软雅黑" panose="020B0503020204020204" charset="-122"/>
                <a:ea typeface="微软雅黑" panose="020B0503020204020204" charset="-122"/>
              </a:rPr>
              <a:t> </a:t>
            </a:r>
            <a:endParaRPr lang="zh-CN" sz="3200" b="1">
              <a:solidFill>
                <a:schemeClr val="accent2"/>
              </a:solidFill>
              <a:latin typeface="微软雅黑" panose="020B0503020204020204" charset="-122"/>
              <a:ea typeface="微软雅黑" panose="020B0503020204020204" charset="-122"/>
            </a:endParaRPr>
          </a:p>
        </p:txBody>
      </p:sp>
      <p:sp>
        <p:nvSpPr>
          <p:cNvPr id="2" name="文本框 125962"/>
          <p:cNvSpPr txBox="1"/>
          <p:nvPr/>
        </p:nvSpPr>
        <p:spPr>
          <a:xfrm>
            <a:off x="7305675" y="3157855"/>
            <a:ext cx="2005330" cy="829945"/>
          </a:xfrm>
          <a:prstGeom prst="rect">
            <a:avLst/>
          </a:prstGeom>
          <a:noFill/>
          <a:ln w="9525">
            <a:noFill/>
          </a:ln>
        </p:spPr>
        <p:txBody>
          <a:bodyPr wrap="square" anchor="t">
            <a:spAutoFit/>
          </a:bodyPr>
          <a:p>
            <a:pPr algn="ct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  </a:t>
            </a: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代词</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a:t>
            </a:r>
            <a:r>
              <a:rPr lang="en-US" altLang="zh-CN" sz="2400" b="1">
                <a:solidFill>
                  <a:schemeClr val="bg1"/>
                </a:solidFill>
                <a:latin typeface="微软雅黑" panose="020B0503020204020204" charset="-122"/>
                <a:ea typeface="微软雅黑" panose="020B0503020204020204" charset="-122"/>
                <a:cs typeface="微软雅黑" panose="020B0503020204020204" charset="-122"/>
              </a:rPr>
              <a:t>pronoun</a:t>
            </a:r>
            <a:r>
              <a:rPr lang="zh-CN" altLang="en-US" sz="2400" b="1">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矩形标注 3"/>
          <p:cNvSpPr/>
          <p:nvPr/>
        </p:nvSpPr>
        <p:spPr>
          <a:xfrm>
            <a:off x="9105265" y="1024255"/>
            <a:ext cx="2947670" cy="1694815"/>
          </a:xfrm>
          <a:prstGeom prst="wedgeRectCallout">
            <a:avLst>
              <a:gd name="adj1" fmla="val -65058"/>
              <a:gd name="adj2" fmla="val 390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105265" y="1024255"/>
            <a:ext cx="2947670" cy="1568450"/>
          </a:xfrm>
          <a:prstGeom prst="rect">
            <a:avLst/>
          </a:prstGeom>
          <a:noFill/>
        </p:spPr>
        <p:txBody>
          <a:bodyPr wrap="square" rtlCol="0">
            <a:spAutoFit/>
          </a:bodyPr>
          <a:p>
            <a:pPr indent="262255" algn="ctr">
              <a:lnSpc>
                <a:spcPct val="120000"/>
              </a:lnSpc>
            </a:pPr>
            <a:r>
              <a:rPr lang="zh-CN" altLang="en-US" sz="2000" b="1">
                <a:latin typeface="Arial" panose="020B0604020202020204" pitchFamily="34" charset="0"/>
                <a:ea typeface="宋体" panose="02010600030101010101" pitchFamily="2" charset="-122"/>
                <a:sym typeface="+mn-ea"/>
              </a:rPr>
              <a:t>利用这些关键词在上下文不同的位置对同一概念或事物进行描述，这种方法称为</a:t>
            </a:r>
            <a:r>
              <a:rPr lang="zh-CN" altLang="en-US" sz="2000" b="1">
                <a:solidFill>
                  <a:srgbClr val="FF0000"/>
                </a:solidFill>
                <a:latin typeface="Arial" panose="020B0604020202020204" pitchFamily="34" charset="0"/>
                <a:ea typeface="宋体" panose="02010600030101010101" pitchFamily="2" charset="-122"/>
                <a:sym typeface="+mn-ea"/>
              </a:rPr>
              <a:t>关键词法</a:t>
            </a:r>
            <a:r>
              <a:rPr lang="zh-CN" altLang="en-US" sz="2000" b="1">
                <a:latin typeface="Arial" panose="020B0604020202020204" pitchFamily="34" charset="0"/>
                <a:ea typeface="宋体" panose="02010600030101010101" pitchFamily="2" charset="-122"/>
                <a:sym typeface="+mn-ea"/>
              </a:rPr>
              <a:t>。</a:t>
            </a:r>
            <a:endParaRPr lang="zh-CN" altLang="en-US" sz="2000" b="1">
              <a:latin typeface="Arial" panose="020B0604020202020204" pitchFamily="34" charset="0"/>
              <a:ea typeface="宋体" panose="02010600030101010101" pitchFamily="2" charset="-122"/>
              <a:sym typeface="+mn-ea"/>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64"/>
                                        </p:tgtEl>
                                        <p:attrNameLst>
                                          <p:attrName>style.visibility</p:attrName>
                                        </p:attrNameLst>
                                      </p:cBhvr>
                                      <p:to>
                                        <p:strVal val="visible"/>
                                      </p:to>
                                    </p:set>
                                    <p:animEffect transition="in" filter="blinds(horizontal)">
                                      <p:cBhvr>
                                        <p:cTn id="7" dur="500"/>
                                        <p:tgtEl>
                                          <p:spTgt spid="1259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blinds(horizontal)">
                                      <p:cBhvr>
                                        <p:cTn id="12" dur="500"/>
                                        <p:tgtEl>
                                          <p:spTgt spid="593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blinds(horizontal)">
                                      <p:cBhvr>
                                        <p:cTn id="17" dur="500"/>
                                        <p:tgtEl>
                                          <p:spTgt spid="593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398"/>
                                        </p:tgtEl>
                                        <p:attrNameLst>
                                          <p:attrName>style.visibility</p:attrName>
                                        </p:attrNameLst>
                                      </p:cBhvr>
                                      <p:to>
                                        <p:strVal val="visible"/>
                                      </p:to>
                                    </p:set>
                                    <p:animEffect transition="in" filter="blinds(horizontal)">
                                      <p:cBhvr>
                                        <p:cTn id="22" dur="500"/>
                                        <p:tgtEl>
                                          <p:spTgt spid="5939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5964" grpId="0"/>
      <p:bldP spid="125964" grpId="1"/>
      <p:bldP spid="59396" grpId="0"/>
      <p:bldP spid="59396" grpId="1"/>
      <p:bldP spid="59394" grpId="0"/>
      <p:bldP spid="59394" grpId="1"/>
      <p:bldP spid="59398" grpId="0"/>
      <p:bldP spid="59398" grpId="1"/>
      <p:bldP spid="2" grpId="0"/>
      <p:bldP spid="2" grpId="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230291" y="24091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1" name="文本框 3"/>
          <p:cNvSpPr txBox="1"/>
          <p:nvPr/>
        </p:nvSpPr>
        <p:spPr>
          <a:xfrm>
            <a:off x="527685" y="900430"/>
            <a:ext cx="11258550" cy="4831080"/>
          </a:xfrm>
          <a:prstGeom prst="rect">
            <a:avLst/>
          </a:prstGeom>
          <a:noFill/>
          <a:ln w="9525">
            <a:noFill/>
          </a:ln>
        </p:spPr>
        <p:txBody>
          <a:bodyPr anchor="t">
            <a:spAutoFit/>
          </a:bodyPr>
          <a:p>
            <a:r>
              <a:rPr lang="zh-CN" altLang="en-US" sz="2800" b="1" dirty="0">
                <a:latin typeface="Calibri" panose="020F0502020204030204" pitchFamily="34" charset="0"/>
                <a:ea typeface="宋体" panose="02010600030101010101" pitchFamily="2" charset="-122"/>
              </a:rPr>
              <a:t>① </a:t>
            </a:r>
            <a:r>
              <a:rPr lang="en-US" altLang="zh-CN" sz="2800" b="1" dirty="0">
                <a:latin typeface="Calibri" panose="020F0502020204030204" pitchFamily="34" charset="0"/>
                <a:ea typeface="宋体" panose="02010600030101010101" pitchFamily="2" charset="-122"/>
              </a:rPr>
              <a:t>Such</a:t>
            </a:r>
            <a:r>
              <a:rPr lang="zh-CN" altLang="en-US" sz="2800" b="1" dirty="0">
                <a:latin typeface="Calibri" panose="020F0502020204030204" pitchFamily="34" charset="0"/>
                <a:ea typeface="宋体" panose="02010600030101010101" pitchFamily="2" charset="-122"/>
              </a:rPr>
              <a:t> skills </a:t>
            </a:r>
            <a:r>
              <a:rPr lang="en-US" altLang="zh-CN" sz="2800" b="1" dirty="0">
                <a:latin typeface="Calibri" panose="020F0502020204030204" pitchFamily="34" charset="0"/>
                <a:ea typeface="宋体" panose="02010600030101010101" pitchFamily="2" charset="-122"/>
              </a:rPr>
              <a:t>are exactly what </a:t>
            </a:r>
            <a:r>
              <a:rPr lang="zh-CN" altLang="en-US" sz="2800" b="1" dirty="0">
                <a:latin typeface="Calibri" panose="020F0502020204030204" pitchFamily="34" charset="0"/>
                <a:ea typeface="宋体" panose="02010600030101010101" pitchFamily="2" charset="-122"/>
              </a:rPr>
              <a:t>companies are looking for.</a:t>
            </a:r>
            <a:endParaRPr lang="zh-CN" altLang="en-US" sz="2800" b="1" dirty="0">
              <a:latin typeface="Calibri" panose="020F0502020204030204" pitchFamily="34" charset="0"/>
              <a:ea typeface="宋体" panose="02010600030101010101" pitchFamily="2" charset="-122"/>
            </a:endParaRPr>
          </a:p>
          <a:p>
            <a:endParaRPr lang="zh-CN" altLang="en-US" sz="2800" b="1" dirty="0">
              <a:latin typeface="Calibri" panose="020F0502020204030204" pitchFamily="34" charset="0"/>
              <a:ea typeface="宋体" panose="02010600030101010101" pitchFamily="2" charset="-122"/>
            </a:endParaRPr>
          </a:p>
          <a:p>
            <a:r>
              <a:rPr lang="zh-CN" altLang="en-US" sz="2800" b="1" dirty="0">
                <a:latin typeface="Calibri" panose="020F0502020204030204" pitchFamily="34" charset="0"/>
                <a:ea typeface="宋体" panose="02010600030101010101" pitchFamily="2" charset="-122"/>
                <a:sym typeface="+mn-ea"/>
              </a:rPr>
              <a:t>② For many students, a gap year teaches them how to work with a group o</a:t>
            </a:r>
            <a:r>
              <a:rPr lang="en-US" altLang="zh-CN" sz="2800" b="1" dirty="0">
                <a:latin typeface="Calibri" panose="020F0502020204030204" pitchFamily="34" charset="0"/>
                <a:ea typeface="宋体" panose="02010600030101010101" pitchFamily="2" charset="-122"/>
                <a:sym typeface="+mn-ea"/>
              </a:rPr>
              <a:t>f </a:t>
            </a:r>
            <a:r>
              <a:rPr lang="zh-CN" altLang="en-US" sz="2800" b="1" dirty="0">
                <a:latin typeface="Calibri" panose="020F0502020204030204" pitchFamily="34" charset="0"/>
                <a:ea typeface="宋体" panose="02010600030101010101" pitchFamily="2" charset="-122"/>
                <a:sym typeface="+mn-ea"/>
              </a:rPr>
              <a:t>strangers and how to look after themselves without the help of family or friends. </a:t>
            </a:r>
            <a:endParaRPr lang="zh-CN" altLang="en-US" sz="2800" b="1" dirty="0">
              <a:latin typeface="Calibri" panose="020F0502020204030204" pitchFamily="34" charset="0"/>
              <a:ea typeface="宋体" panose="02010600030101010101" pitchFamily="2" charset="-122"/>
              <a:sym typeface="+mn-ea"/>
            </a:endParaRPr>
          </a:p>
          <a:p>
            <a:endParaRPr lang="zh-CN" altLang="en-US" sz="2800" b="1" dirty="0">
              <a:latin typeface="Calibri" panose="020F0502020204030204" pitchFamily="34" charset="0"/>
              <a:ea typeface="宋体" panose="02010600030101010101" pitchFamily="2" charset="-122"/>
              <a:sym typeface="+mn-ea"/>
            </a:endParaRPr>
          </a:p>
          <a:p>
            <a:r>
              <a:rPr lang="zh-CN" altLang="en-US" sz="2800" b="1" dirty="0">
                <a:latin typeface="Calibri" panose="020F0502020204030204" pitchFamily="34" charset="0"/>
                <a:ea typeface="宋体" panose="02010600030101010101" pitchFamily="2" charset="-122"/>
                <a:sym typeface="+mn-ea"/>
              </a:rPr>
              <a:t>③ </a:t>
            </a:r>
            <a:r>
              <a:rPr lang="en-US" altLang="zh-CN" sz="2800" b="1" dirty="0">
                <a:latin typeface="Calibri" panose="020F0502020204030204" pitchFamily="34" charset="0"/>
                <a:ea typeface="宋体" panose="02010600030101010101" pitchFamily="2" charset="-122"/>
                <a:sym typeface="+mn-ea"/>
              </a:rPr>
              <a:t>For example, </a:t>
            </a:r>
            <a:r>
              <a:rPr lang="zh-CN" altLang="en-US" sz="2800" b="1" dirty="0">
                <a:latin typeface="Calibri" panose="020F0502020204030204" pitchFamily="34" charset="0"/>
                <a:ea typeface="宋体" panose="02010600030101010101" pitchFamily="2" charset="-122"/>
                <a:sym typeface="+mn-ea"/>
              </a:rPr>
              <a:t>Mr Biggins, the manager of a major finance company, welcomes the extra experience that a gap year can bring to new workers.</a:t>
            </a:r>
            <a:endParaRPr lang="zh-CN" altLang="en-US" sz="2800" b="1" dirty="0">
              <a:latin typeface="Calibri" panose="020F0502020204030204" pitchFamily="34" charset="0"/>
              <a:ea typeface="宋体" panose="02010600030101010101" pitchFamily="2" charset="-122"/>
              <a:sym typeface="+mn-ea"/>
            </a:endParaRPr>
          </a:p>
          <a:p>
            <a:endParaRPr lang="zh-CN" altLang="en-US" sz="2800" b="1" dirty="0">
              <a:latin typeface="Calibri" panose="020F0502020204030204" pitchFamily="34" charset="0"/>
              <a:ea typeface="宋体" panose="02010600030101010101" pitchFamily="2" charset="-122"/>
            </a:endParaRPr>
          </a:p>
          <a:p>
            <a:r>
              <a:rPr lang="zh-CN" altLang="en-US" sz="2800" b="1" dirty="0">
                <a:latin typeface="Calibri" panose="020F0502020204030204" pitchFamily="34" charset="0"/>
                <a:ea typeface="宋体" panose="02010600030101010101" pitchFamily="2" charset="-122"/>
              </a:rPr>
              <a:t>④ Nowadays, they expect young people to have more than just academic qualifications.</a:t>
            </a:r>
            <a:endParaRPr lang="zh-CN" altLang="en-US" sz="2800" b="1" dirty="0">
              <a:latin typeface="Calibri" panose="020F0502020204030204" pitchFamily="34" charset="0"/>
              <a:ea typeface="宋体" panose="02010600030101010101" pitchFamily="2" charset="-122"/>
            </a:endParaRPr>
          </a:p>
        </p:txBody>
      </p:sp>
      <p:sp>
        <p:nvSpPr>
          <p:cNvPr id="12" name="云形标注 11"/>
          <p:cNvSpPr/>
          <p:nvPr/>
        </p:nvSpPr>
        <p:spPr>
          <a:xfrm>
            <a:off x="9078595" y="508635"/>
            <a:ext cx="299974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词汇复现</a:t>
            </a:r>
            <a:r>
              <a:rPr lang="en-US" altLang="zh-CN" sz="2800" b="1">
                <a:solidFill>
                  <a:srgbClr val="C00000"/>
                </a:solidFill>
              </a:rPr>
              <a:t> </a:t>
            </a:r>
            <a:r>
              <a:rPr lang="zh-CN" altLang="en-US" sz="2800" b="1">
                <a:solidFill>
                  <a:srgbClr val="C00000"/>
                </a:solidFill>
              </a:rPr>
              <a:t>一线串珠</a:t>
            </a:r>
            <a:endParaRPr lang="zh-CN" altLang="en-US" sz="2800" b="1">
              <a:solidFill>
                <a:srgbClr val="C00000"/>
              </a:solidFill>
            </a:endParaRPr>
          </a:p>
        </p:txBody>
      </p:sp>
      <p:sp>
        <p:nvSpPr>
          <p:cNvPr id="7" name="文本框 6"/>
          <p:cNvSpPr txBox="1"/>
          <p:nvPr/>
        </p:nvSpPr>
        <p:spPr>
          <a:xfrm>
            <a:off x="2735580" y="219710"/>
            <a:ext cx="6029960" cy="5835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1"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Put the sentences in correct order.</a:t>
            </a:r>
            <a:endParaRPr kumimoji="0" lang="en-US" altLang="zh-CN" sz="3200" b="1" i="1" u="none" strike="noStrike" kern="1200" cap="none" spc="0" normalizeH="0" baseline="0" noProof="0">
              <a:ln>
                <a:noFill/>
              </a:ln>
              <a:solidFill>
                <a:schemeClr val="dk1"/>
              </a:solidFill>
              <a:effectLst/>
              <a:uLnTx/>
              <a:uFillTx/>
              <a:latin typeface="Times New Roman" panose="02020603050405020304" pitchFamily="18" charset="0"/>
              <a:ea typeface="+mn-ea"/>
              <a:cs typeface="+mn-cs"/>
              <a:sym typeface="+mn-ea"/>
            </a:endParaRPr>
          </a:p>
        </p:txBody>
      </p:sp>
      <p:pic>
        <p:nvPicPr>
          <p:cNvPr id="25607" name="图片 13"/>
          <p:cNvPicPr>
            <a:picLocks noChangeAspect="1"/>
          </p:cNvPicPr>
          <p:nvPr/>
        </p:nvPicPr>
        <p:blipFill>
          <a:blip r:embed="rId3"/>
          <a:stretch>
            <a:fillRect/>
          </a:stretch>
        </p:blipFill>
        <p:spPr>
          <a:xfrm>
            <a:off x="12700" y="-71120"/>
            <a:ext cx="2505075" cy="971550"/>
          </a:xfrm>
          <a:prstGeom prst="rect">
            <a:avLst/>
          </a:prstGeom>
          <a:noFill/>
          <a:ln w="9525">
            <a:noFill/>
          </a:ln>
        </p:spPr>
      </p:pic>
      <p:sp>
        <p:nvSpPr>
          <p:cNvPr id="25608" name="文本框 14"/>
          <p:cNvSpPr txBox="1"/>
          <p:nvPr/>
        </p:nvSpPr>
        <p:spPr>
          <a:xfrm>
            <a:off x="340678" y="122555"/>
            <a:ext cx="2177415" cy="583565"/>
          </a:xfrm>
          <a:prstGeom prst="rect">
            <a:avLst/>
          </a:prstGeom>
          <a:noFill/>
          <a:ln w="9525">
            <a:noFill/>
          </a:ln>
        </p:spPr>
        <p:txBody>
          <a:bodyPr wrap="none" anchor="t">
            <a:spAutoFit/>
          </a:bodyPr>
          <a:p>
            <a:r>
              <a:rPr lang="en-US" altLang="zh-CN" sz="3200" b="1" dirty="0">
                <a:solidFill>
                  <a:srgbClr val="FF0000"/>
                </a:solidFill>
                <a:latin typeface="Comic Sans MS" panose="030F0702030302020204" pitchFamily="66" charset="0"/>
                <a:ea typeface="宋体" panose="02010600030101010101" pitchFamily="2" charset="-122"/>
              </a:rPr>
              <a:t>Challenge </a:t>
            </a:r>
            <a:endParaRPr lang="en-US" altLang="zh-CN" sz="3200" b="1" dirty="0">
              <a:solidFill>
                <a:srgbClr val="FF0000"/>
              </a:solidFill>
              <a:latin typeface="Comic Sans MS" panose="030F0702030302020204" pitchFamily="66" charset="0"/>
              <a:ea typeface="宋体" panose="02010600030101010101" pitchFamily="2" charset="-122"/>
            </a:endParaRPr>
          </a:p>
        </p:txBody>
      </p:sp>
      <p:sp>
        <p:nvSpPr>
          <p:cNvPr id="8" name="矩形 7"/>
          <p:cNvSpPr/>
          <p:nvPr/>
        </p:nvSpPr>
        <p:spPr>
          <a:xfrm>
            <a:off x="4397375" y="5501005"/>
            <a:ext cx="1101090" cy="1198880"/>
          </a:xfrm>
          <a:prstGeom prst="rect">
            <a:avLst/>
          </a:prstGeom>
          <a:noFill/>
          <a:ln>
            <a:noFill/>
          </a:ln>
        </p:spPr>
        <p:txBody>
          <a:bodyPr wrap="none" rtlCol="0" anchor="t">
            <a:spAutoFit/>
          </a:bodyPr>
          <a:p>
            <a:pPr algn="ctr"/>
            <a:r>
              <a:rPr lang="zh-CN" altLang="en-US" sz="7200" b="1" dirty="0">
                <a:latin typeface="Calibri" panose="020F0502020204030204" pitchFamily="34" charset="0"/>
                <a:ea typeface="宋体" panose="02010600030101010101" pitchFamily="2" charset="-122"/>
                <a:sym typeface="+mn-ea"/>
              </a:rPr>
              <a:t>①</a:t>
            </a:r>
            <a:endParaRPr lang="en-US" altLang="zh-CN"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alibri" panose="020F0502020204030204" pitchFamily="34" charset="0"/>
              <a:ea typeface="宋体" panose="02010600030101010101" pitchFamily="2" charset="-122"/>
              <a:sym typeface="+mn-ea"/>
            </a:endParaRPr>
          </a:p>
        </p:txBody>
      </p:sp>
      <p:sp>
        <p:nvSpPr>
          <p:cNvPr id="10" name="矩形 9"/>
          <p:cNvSpPr/>
          <p:nvPr/>
        </p:nvSpPr>
        <p:spPr>
          <a:xfrm>
            <a:off x="2819400" y="5501005"/>
            <a:ext cx="1101090" cy="1198880"/>
          </a:xfrm>
          <a:prstGeom prst="rect">
            <a:avLst/>
          </a:prstGeom>
          <a:noFill/>
          <a:ln>
            <a:noFill/>
          </a:ln>
        </p:spPr>
        <p:txBody>
          <a:bodyPr wrap="none" rtlCol="0" anchor="t">
            <a:spAutoFit/>
          </a:bodyPr>
          <a:p>
            <a:pPr algn="ctr"/>
            <a:r>
              <a:rPr lang="zh-CN" altLang="en-US" sz="7200" b="1" dirty="0">
                <a:latin typeface="Calibri" panose="020F0502020204030204" pitchFamily="34" charset="0"/>
                <a:ea typeface="宋体" panose="02010600030101010101" pitchFamily="2" charset="-122"/>
                <a:sym typeface="+mn-ea"/>
              </a:rPr>
              <a:t>②</a:t>
            </a:r>
            <a:endParaRPr lang="en-US" altLang="zh-CN"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alibri" panose="020F0502020204030204" pitchFamily="34" charset="0"/>
              <a:ea typeface="宋体" panose="02010600030101010101" pitchFamily="2" charset="-122"/>
              <a:sym typeface="+mn-ea"/>
            </a:endParaRPr>
          </a:p>
        </p:txBody>
      </p:sp>
      <p:sp>
        <p:nvSpPr>
          <p:cNvPr id="13" name="矩形 12"/>
          <p:cNvSpPr/>
          <p:nvPr/>
        </p:nvSpPr>
        <p:spPr>
          <a:xfrm>
            <a:off x="5975350" y="5501005"/>
            <a:ext cx="1101090" cy="1198880"/>
          </a:xfrm>
          <a:prstGeom prst="rect">
            <a:avLst/>
          </a:prstGeom>
          <a:noFill/>
          <a:ln>
            <a:noFill/>
          </a:ln>
        </p:spPr>
        <p:txBody>
          <a:bodyPr wrap="none" rtlCol="0" anchor="t">
            <a:spAutoFit/>
          </a:bodyPr>
          <a:p>
            <a:pPr algn="ctr"/>
            <a:r>
              <a:rPr lang="zh-CN" altLang="en-US" sz="7200" b="1" dirty="0">
                <a:latin typeface="Calibri" panose="020F0502020204030204" pitchFamily="34" charset="0"/>
                <a:ea typeface="宋体" panose="02010600030101010101" pitchFamily="2" charset="-122"/>
                <a:sym typeface="+mn-ea"/>
              </a:rPr>
              <a:t>④</a:t>
            </a:r>
            <a:endParaRPr lang="en-US" altLang="zh-CN"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alibri" panose="020F0502020204030204" pitchFamily="34" charset="0"/>
              <a:ea typeface="宋体" panose="02010600030101010101" pitchFamily="2" charset="-122"/>
              <a:sym typeface="+mn-ea"/>
            </a:endParaRPr>
          </a:p>
        </p:txBody>
      </p:sp>
      <p:sp>
        <p:nvSpPr>
          <p:cNvPr id="14" name="矩形 13"/>
          <p:cNvSpPr/>
          <p:nvPr/>
        </p:nvSpPr>
        <p:spPr>
          <a:xfrm>
            <a:off x="7664450" y="5501005"/>
            <a:ext cx="1101090" cy="1198880"/>
          </a:xfrm>
          <a:prstGeom prst="rect">
            <a:avLst/>
          </a:prstGeom>
          <a:noFill/>
          <a:ln>
            <a:noFill/>
          </a:ln>
        </p:spPr>
        <p:txBody>
          <a:bodyPr wrap="none" rtlCol="0" anchor="t">
            <a:spAutoFit/>
          </a:bodyPr>
          <a:p>
            <a:pPr algn="ctr"/>
            <a:r>
              <a:rPr lang="zh-CN" altLang="en-US" sz="7200" b="1" dirty="0">
                <a:latin typeface="Calibri" panose="020F0502020204030204" pitchFamily="34" charset="0"/>
                <a:ea typeface="宋体" panose="02010600030101010101" pitchFamily="2" charset="-122"/>
                <a:sym typeface="+mn-ea"/>
              </a:rPr>
              <a:t>③</a:t>
            </a:r>
            <a:endParaRPr lang="en-US" altLang="zh-CN"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alibri" panose="020F0502020204030204" pitchFamily="34" charset="0"/>
              <a:ea typeface="宋体" panose="02010600030101010101" pitchFamily="2"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P spid="13" grpId="0"/>
      <p:bldP spid="13" grpId="1"/>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框 3"/>
          <p:cNvSpPr txBox="1"/>
          <p:nvPr/>
        </p:nvSpPr>
        <p:spPr>
          <a:xfrm>
            <a:off x="573088" y="875665"/>
            <a:ext cx="11212512" cy="5631180"/>
          </a:xfrm>
          <a:prstGeom prst="rect">
            <a:avLst/>
          </a:prstGeom>
          <a:solidFill>
            <a:srgbClr val="FFFFFF">
              <a:alpha val="69803"/>
            </a:srgbClr>
          </a:solidFill>
          <a:ln w="9525">
            <a:noFill/>
          </a:ln>
        </p:spPr>
        <p:txBody>
          <a:bodyPr anchor="t">
            <a:spAutoFit/>
          </a:bodyPr>
          <a:p>
            <a:r>
              <a:rPr lang="en-US" altLang="zh-CN" sz="3000" b="1" dirty="0">
                <a:latin typeface="Times New Roman" panose="02020603050405020304" pitchFamily="18" charset="0"/>
                <a:ea typeface="宋体" panose="02010600030101010101" pitchFamily="2" charset="-122"/>
              </a:rPr>
              <a:t>    ② </a:t>
            </a:r>
            <a:r>
              <a:rPr lang="zh-CN" altLang="en-US" sz="3000" b="1" dirty="0">
                <a:latin typeface="Times New Roman" panose="02020603050405020304" pitchFamily="18" charset="0"/>
                <a:ea typeface="宋体" panose="02010600030101010101" pitchFamily="2" charset="-122"/>
              </a:rPr>
              <a:t>For many students, a gap year teaches them how to work with a group o</a:t>
            </a:r>
            <a:r>
              <a:rPr lang="en-US" altLang="zh-CN" sz="3000" b="1" dirty="0">
                <a:latin typeface="Times New Roman" panose="02020603050405020304" pitchFamily="18" charset="0"/>
                <a:ea typeface="宋体" panose="02010600030101010101" pitchFamily="2" charset="-122"/>
              </a:rPr>
              <a:t>f </a:t>
            </a:r>
            <a:r>
              <a:rPr lang="zh-CN" altLang="en-US" sz="3000" b="1" dirty="0">
                <a:latin typeface="Times New Roman" panose="02020603050405020304" pitchFamily="18" charset="0"/>
                <a:ea typeface="宋体" panose="02010600030101010101" pitchFamily="2" charset="-122"/>
              </a:rPr>
              <a:t>strangers and how to look after themselves without the help of family or friends. </a:t>
            </a:r>
            <a:endParaRPr lang="zh-CN" altLang="en-US" sz="3000" b="1" dirty="0">
              <a:latin typeface="Times New Roman" panose="02020603050405020304" pitchFamily="18" charset="0"/>
              <a:ea typeface="宋体" panose="02010600030101010101" pitchFamily="2" charset="-122"/>
            </a:endParaRPr>
          </a:p>
          <a:p>
            <a:endParaRPr lang="zh-CN" altLang="en-US" sz="3000" b="1" dirty="0">
              <a:latin typeface="Times New Roman" panose="02020603050405020304" pitchFamily="18" charset="0"/>
              <a:ea typeface="宋体" panose="02010600030101010101" pitchFamily="2" charset="-122"/>
            </a:endParaRPr>
          </a:p>
          <a:p>
            <a:r>
              <a:rPr lang="zh-CN" altLang="en-US" sz="3000" b="1" dirty="0">
                <a:latin typeface="Times New Roman" panose="02020603050405020304" pitchFamily="18" charset="0"/>
                <a:ea typeface="宋体" panose="02010600030101010101" pitchFamily="2" charset="-122"/>
              </a:rPr>
              <a:t>    ① </a:t>
            </a:r>
            <a:r>
              <a:rPr lang="en-US" altLang="zh-CN" sz="3000" b="1" dirty="0">
                <a:latin typeface="Times New Roman" panose="02020603050405020304" pitchFamily="18" charset="0"/>
                <a:ea typeface="宋体" panose="02010600030101010101" pitchFamily="2" charset="-122"/>
              </a:rPr>
              <a:t>Such skills </a:t>
            </a:r>
            <a:r>
              <a:rPr lang="zh-CN" altLang="en-US" sz="3000" b="1" dirty="0">
                <a:latin typeface="Times New Roman" panose="02020603050405020304" pitchFamily="18" charset="0"/>
                <a:ea typeface="宋体" panose="02010600030101010101" pitchFamily="2" charset="-122"/>
              </a:rPr>
              <a:t>are exactly </a:t>
            </a:r>
            <a:r>
              <a:rPr lang="en-US" altLang="zh-CN" sz="3000" b="1" dirty="0">
                <a:latin typeface="Times New Roman" panose="02020603050405020304" pitchFamily="18" charset="0"/>
                <a:ea typeface="宋体" panose="02010600030101010101" pitchFamily="2" charset="-122"/>
              </a:rPr>
              <a:t>what</a:t>
            </a:r>
            <a:r>
              <a:rPr lang="zh-CN" altLang="en-US" sz="3000" b="1" dirty="0">
                <a:latin typeface="Times New Roman" panose="02020603050405020304" pitchFamily="18" charset="0"/>
                <a:ea typeface="宋体" panose="02010600030101010101" pitchFamily="2" charset="-122"/>
              </a:rPr>
              <a:t> </a:t>
            </a:r>
            <a:r>
              <a:rPr lang="en-US" altLang="zh-CN" sz="3000" b="1" dirty="0">
                <a:latin typeface="Times New Roman" panose="02020603050405020304" pitchFamily="18" charset="0"/>
                <a:ea typeface="宋体" panose="02010600030101010101" pitchFamily="2" charset="-122"/>
              </a:rPr>
              <a:t>companies</a:t>
            </a:r>
            <a:r>
              <a:rPr lang="zh-CN" altLang="en-US" sz="3000" b="1" dirty="0">
                <a:latin typeface="Times New Roman" panose="02020603050405020304" pitchFamily="18" charset="0"/>
                <a:ea typeface="宋体" panose="02010600030101010101" pitchFamily="2" charset="-122"/>
              </a:rPr>
              <a:t> are looking for.</a:t>
            </a:r>
            <a:endParaRPr lang="zh-CN" altLang="en-US" sz="3000" b="1" dirty="0">
              <a:latin typeface="Times New Roman" panose="02020603050405020304" pitchFamily="18" charset="0"/>
              <a:ea typeface="宋体" panose="02010600030101010101" pitchFamily="2" charset="-122"/>
            </a:endParaRPr>
          </a:p>
          <a:p>
            <a:endParaRPr lang="zh-CN" altLang="en-US" sz="3000" b="1" dirty="0">
              <a:latin typeface="Times New Roman" panose="02020603050405020304" pitchFamily="18" charset="0"/>
              <a:ea typeface="宋体" panose="02010600030101010101" pitchFamily="2" charset="-122"/>
            </a:endParaRPr>
          </a:p>
          <a:p>
            <a:r>
              <a:rPr lang="zh-CN" altLang="en-US" sz="3000" b="1" dirty="0">
                <a:latin typeface="Times New Roman" panose="02020603050405020304" pitchFamily="18" charset="0"/>
                <a:ea typeface="宋体" panose="02010600030101010101" pitchFamily="2" charset="-122"/>
              </a:rPr>
              <a:t>    ④ Nowadays,</a:t>
            </a:r>
            <a:r>
              <a:rPr lang="zh-CN" altLang="en-US" sz="3000" b="1" dirty="0">
                <a:solidFill>
                  <a:srgbClr val="FF0000"/>
                </a:solidFill>
                <a:latin typeface="Times New Roman" panose="02020603050405020304" pitchFamily="18" charset="0"/>
                <a:ea typeface="宋体" panose="02010600030101010101" pitchFamily="2" charset="-122"/>
              </a:rPr>
              <a:t> </a:t>
            </a:r>
            <a:r>
              <a:rPr lang="en-US" altLang="zh-CN" sz="3000" b="1" dirty="0">
                <a:latin typeface="Times New Roman" panose="02020603050405020304" pitchFamily="18" charset="0"/>
                <a:ea typeface="宋体" panose="02010600030101010101" pitchFamily="2" charset="-122"/>
              </a:rPr>
              <a:t>they</a:t>
            </a:r>
            <a:r>
              <a:rPr lang="zh-CN" altLang="en-US" sz="3000" b="1" dirty="0">
                <a:latin typeface="Times New Roman" panose="02020603050405020304" pitchFamily="18" charset="0"/>
                <a:ea typeface="宋体" panose="02010600030101010101" pitchFamily="2" charset="-122"/>
              </a:rPr>
              <a:t> expect young people to have more than just academic qualifications.</a:t>
            </a:r>
            <a:endParaRPr lang="zh-CN" altLang="en-US" sz="3000" b="1" dirty="0">
              <a:latin typeface="Times New Roman" panose="02020603050405020304" pitchFamily="18" charset="0"/>
              <a:ea typeface="宋体" panose="02010600030101010101" pitchFamily="2" charset="-122"/>
            </a:endParaRPr>
          </a:p>
          <a:p>
            <a:endParaRPr lang="zh-CN" altLang="en-US" sz="3000" b="1" dirty="0">
              <a:latin typeface="Times New Roman" panose="02020603050405020304" pitchFamily="18" charset="0"/>
              <a:ea typeface="宋体" panose="02010600030101010101" pitchFamily="2" charset="-122"/>
            </a:endParaRPr>
          </a:p>
          <a:p>
            <a:r>
              <a:rPr lang="en-US" altLang="zh-CN" sz="3000" b="1" dirty="0">
                <a:solidFill>
                  <a:srgbClr val="CC0066"/>
                </a:solidFill>
                <a:latin typeface="Times New Roman" panose="02020603050405020304" pitchFamily="18" charset="0"/>
                <a:ea typeface="宋体" panose="02010600030101010101" pitchFamily="2" charset="-122"/>
              </a:rPr>
              <a:t>  </a:t>
            </a:r>
            <a:r>
              <a:rPr lang="en-US" altLang="zh-CN" sz="3000" b="1" dirty="0">
                <a:latin typeface="Times New Roman" panose="02020603050405020304" pitchFamily="18" charset="0"/>
                <a:ea typeface="宋体" panose="02010600030101010101" pitchFamily="2" charset="-122"/>
              </a:rPr>
              <a:t> ③</a:t>
            </a:r>
            <a:r>
              <a:rPr lang="en-US" altLang="zh-CN" sz="3000" b="1" dirty="0">
                <a:solidFill>
                  <a:srgbClr val="CC0066"/>
                </a:solidFill>
                <a:latin typeface="Times New Roman" panose="02020603050405020304" pitchFamily="18" charset="0"/>
                <a:ea typeface="宋体" panose="02010600030101010101" pitchFamily="2" charset="-122"/>
              </a:rPr>
              <a:t> </a:t>
            </a:r>
            <a:r>
              <a:rPr lang="zh-CN" altLang="en-US" sz="3000" b="1" dirty="0">
                <a:latin typeface="Times New Roman" panose="02020603050405020304" pitchFamily="18" charset="0"/>
                <a:ea typeface="宋体" panose="02010600030101010101" pitchFamily="2" charset="-122"/>
              </a:rPr>
              <a:t>For example,</a:t>
            </a:r>
            <a:r>
              <a:rPr lang="zh-CN" altLang="en-US" sz="3000" b="1" dirty="0">
                <a:latin typeface="Times New Roman" panose="02020603050405020304" pitchFamily="18" charset="0"/>
                <a:ea typeface="宋体" panose="02010600030101010101" pitchFamily="2" charset="-122"/>
              </a:rPr>
              <a:t> Mr Biggins, the manager of a major finance company, welcomes the extra experience that a gap year can bring to new workers.</a:t>
            </a:r>
            <a:endParaRPr lang="zh-CN" altLang="en-US" sz="3000" b="1" dirty="0">
              <a:latin typeface="Times New Roman" panose="02020603050405020304" pitchFamily="18" charset="0"/>
              <a:ea typeface="宋体" panose="02010600030101010101" pitchFamily="2" charset="-122"/>
            </a:endParaRPr>
          </a:p>
        </p:txBody>
      </p:sp>
      <p:cxnSp>
        <p:nvCxnSpPr>
          <p:cNvPr id="10" name="直接箭头连接符 9"/>
          <p:cNvCxnSpPr/>
          <p:nvPr/>
        </p:nvCxnSpPr>
        <p:spPr>
          <a:xfrm flipH="1">
            <a:off x="2566988" y="4105275"/>
            <a:ext cx="4238625" cy="1010285"/>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41883" y="1903413"/>
            <a:ext cx="1816100" cy="584200"/>
          </a:xfrm>
          <a:prstGeom prst="rect">
            <a:avLst/>
          </a:prstGeom>
          <a:solidFill>
            <a:schemeClr val="accent1">
              <a:lumMod val="40000"/>
              <a:lumOff val="60000"/>
            </a:schemeClr>
          </a:solidFill>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lumMod val="95000"/>
                    <a:lumOff val="5000"/>
                  </a:schemeClr>
                </a:solidFill>
                <a:effectLst/>
                <a:uLnTx/>
                <a:uFillTx/>
                <a:latin typeface="+mn-lt"/>
                <a:ea typeface="+mn-ea"/>
                <a:cs typeface="+mn-cs"/>
                <a:sym typeface="+mn-ea"/>
              </a:rPr>
              <a:t>同义复现</a:t>
            </a:r>
            <a:endParaRPr kumimoji="0" lang="zh-CN" altLang="en-US" sz="3200" b="1" i="0" u="none" strike="noStrike" kern="1200" cap="none" spc="0" normalizeH="0" baseline="0" noProof="0" dirty="0">
              <a:ln>
                <a:noFill/>
              </a:ln>
              <a:solidFill>
                <a:schemeClr val="tx1">
                  <a:lumMod val="95000"/>
                  <a:lumOff val="5000"/>
                </a:schemeClr>
              </a:solidFill>
              <a:effectLst/>
              <a:uLnTx/>
              <a:uFillTx/>
              <a:latin typeface="+mn-lt"/>
              <a:ea typeface="+mn-ea"/>
              <a:cs typeface="+mn-cs"/>
              <a:sym typeface="+mn-ea"/>
            </a:endParaRPr>
          </a:p>
        </p:txBody>
      </p:sp>
      <p:sp>
        <p:nvSpPr>
          <p:cNvPr id="12" name="文本框 11"/>
          <p:cNvSpPr txBox="1"/>
          <p:nvPr/>
        </p:nvSpPr>
        <p:spPr>
          <a:xfrm>
            <a:off x="6978015" y="3166428"/>
            <a:ext cx="1816100" cy="582613"/>
          </a:xfrm>
          <a:prstGeom prst="rect">
            <a:avLst/>
          </a:prstGeom>
          <a:solidFill>
            <a:schemeClr val="accent1">
              <a:lumMod val="40000"/>
              <a:lumOff val="60000"/>
            </a:schemeClr>
          </a:solidFill>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lumMod val="95000"/>
                    <a:lumOff val="5000"/>
                  </a:schemeClr>
                </a:solidFill>
                <a:effectLst/>
                <a:uLnTx/>
                <a:uFillTx/>
                <a:latin typeface="+mn-lt"/>
                <a:ea typeface="+mn-ea"/>
                <a:cs typeface="+mn-cs"/>
                <a:sym typeface="+mn-ea"/>
              </a:rPr>
              <a:t>代词指代</a:t>
            </a:r>
            <a:endParaRPr kumimoji="0" lang="zh-CN" altLang="en-US" sz="3200" b="1" i="0" u="none" strike="noStrike" kern="1200" cap="none" spc="0" normalizeH="0" baseline="0" noProof="0" dirty="0">
              <a:ln>
                <a:noFill/>
              </a:ln>
              <a:solidFill>
                <a:schemeClr val="tx1">
                  <a:lumMod val="95000"/>
                  <a:lumOff val="5000"/>
                </a:schemeClr>
              </a:solidFill>
              <a:effectLst/>
              <a:uLnTx/>
              <a:uFillTx/>
              <a:latin typeface="+mn-lt"/>
              <a:ea typeface="+mn-ea"/>
              <a:cs typeface="+mn-cs"/>
              <a:sym typeface="+mn-ea"/>
            </a:endParaRPr>
          </a:p>
        </p:txBody>
      </p:sp>
      <p:sp>
        <p:nvSpPr>
          <p:cNvPr id="13" name="文本框 12"/>
          <p:cNvSpPr txBox="1"/>
          <p:nvPr/>
        </p:nvSpPr>
        <p:spPr>
          <a:xfrm>
            <a:off x="5625783" y="4429125"/>
            <a:ext cx="1816100" cy="584200"/>
          </a:xfrm>
          <a:prstGeom prst="rect">
            <a:avLst/>
          </a:prstGeom>
          <a:solidFill>
            <a:schemeClr val="accent1">
              <a:lumMod val="40000"/>
              <a:lumOff val="60000"/>
            </a:schemeClr>
          </a:solidFill>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lumMod val="95000"/>
                    <a:lumOff val="5000"/>
                  </a:schemeClr>
                </a:solidFill>
                <a:effectLst/>
                <a:uLnTx/>
                <a:uFillTx/>
                <a:latin typeface="+mn-lt"/>
                <a:ea typeface="+mn-ea"/>
                <a:cs typeface="+mn-cs"/>
                <a:sym typeface="+mn-ea"/>
              </a:rPr>
              <a:t>举例说明</a:t>
            </a:r>
            <a:endParaRPr kumimoji="0" lang="zh-CN" altLang="en-US" sz="3200" b="1" i="0" u="none" strike="noStrike" kern="1200" cap="none" spc="0" normalizeH="0" baseline="0" noProof="0" dirty="0">
              <a:ln>
                <a:noFill/>
              </a:ln>
              <a:solidFill>
                <a:schemeClr val="tx1">
                  <a:lumMod val="95000"/>
                  <a:lumOff val="5000"/>
                </a:schemeClr>
              </a:solidFill>
              <a:effectLst/>
              <a:uLnTx/>
              <a:uFillTx/>
              <a:latin typeface="+mn-lt"/>
              <a:ea typeface="+mn-ea"/>
              <a:cs typeface="+mn-cs"/>
              <a:sym typeface="+mn-ea"/>
            </a:endParaRPr>
          </a:p>
        </p:txBody>
      </p:sp>
      <p:cxnSp>
        <p:nvCxnSpPr>
          <p:cNvPr id="14" name="直接箭头连接符 13"/>
          <p:cNvCxnSpPr>
            <a:stCxn id="5" idx="2"/>
          </p:cNvCxnSpPr>
          <p:nvPr/>
        </p:nvCxnSpPr>
        <p:spPr>
          <a:xfrm flipH="1">
            <a:off x="2246630" y="1798638"/>
            <a:ext cx="3053715" cy="99187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4024313" y="3200400"/>
            <a:ext cx="2741613" cy="581025"/>
          </a:xfrm>
          <a:prstGeom prst="straightConnector1">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a:stCxn id="4" idx="2"/>
          </p:cNvCxnSpPr>
          <p:nvPr/>
        </p:nvCxnSpPr>
        <p:spPr>
          <a:xfrm flipH="1">
            <a:off x="2519045" y="1350963"/>
            <a:ext cx="6750050" cy="143002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8667750" y="982980"/>
            <a:ext cx="1202055"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5" name="文本框 4"/>
          <p:cNvSpPr txBox="1"/>
          <p:nvPr/>
        </p:nvSpPr>
        <p:spPr>
          <a:xfrm>
            <a:off x="4699000" y="1430655"/>
            <a:ext cx="1202055"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pic>
        <p:nvPicPr>
          <p:cNvPr id="25607" name="图片 13"/>
          <p:cNvPicPr>
            <a:picLocks noChangeAspect="1"/>
          </p:cNvPicPr>
          <p:nvPr/>
        </p:nvPicPr>
        <p:blipFill>
          <a:blip r:embed="rId1"/>
          <a:stretch>
            <a:fillRect/>
          </a:stretch>
        </p:blipFill>
        <p:spPr>
          <a:xfrm>
            <a:off x="71120" y="0"/>
            <a:ext cx="5210810" cy="824865"/>
          </a:xfrm>
          <a:prstGeom prst="rect">
            <a:avLst/>
          </a:prstGeom>
          <a:noFill/>
          <a:ln w="9525">
            <a:noFill/>
          </a:ln>
        </p:spPr>
      </p:pic>
      <p:sp>
        <p:nvSpPr>
          <p:cNvPr id="6" name="文本框 5"/>
          <p:cNvSpPr txBox="1"/>
          <p:nvPr/>
        </p:nvSpPr>
        <p:spPr>
          <a:xfrm>
            <a:off x="573088" y="150813"/>
            <a:ext cx="4238625" cy="522288"/>
          </a:xfrm>
          <a:prstGeom prst="rect">
            <a:avLst/>
          </a:prstGeom>
          <a:noFill/>
          <a:ln w="38100"/>
          <a:extLst>
            <a:ext uri="{909E8E84-426E-40DD-AFC4-6F175D3DCCD1}">
              <a14:hiddenFill xmlns:a14="http://schemas.microsoft.com/office/drawing/2010/main">
                <a:solidFill>
                  <a:srgbClr val="91CF50"/>
                </a:solidFill>
              </a14:hiddenFill>
            </a:ext>
          </a:extLst>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sym typeface="+mn-ea"/>
              </a:rPr>
              <a:t>Clues</a:t>
            </a:r>
            <a:r>
              <a:rPr kumimoji="0" lang="en-US" altLang="zh-CN" sz="2800" b="1" i="0" u="none" strike="noStrike" kern="1200" cap="none" spc="0" normalizeH="0" baseline="0" noProof="0" dirty="0">
                <a:ln>
                  <a:noFill/>
                </a:ln>
                <a:solidFill>
                  <a:schemeClr val="dk1"/>
                </a:solidFill>
                <a:effectLst/>
                <a:uLnTx/>
                <a:uFillTx/>
                <a:latin typeface="Comic Sans MS" panose="030F0702030302020204" pitchFamily="66" charset="0"/>
                <a:ea typeface="+mn-ea"/>
                <a:cs typeface="+mn-cs"/>
                <a:sym typeface="+mn-ea"/>
              </a:rPr>
              <a:t> in the paragraph:</a:t>
            </a:r>
            <a:endParaRPr kumimoji="0" lang="en-US" altLang="zh-CN" sz="2800" b="1" i="0" u="none" strike="noStrike" kern="1200" cap="none" spc="0" normalizeH="0" baseline="0" noProof="0" dirty="0">
              <a:ln>
                <a:noFill/>
              </a:ln>
              <a:solidFill>
                <a:schemeClr val="dk1"/>
              </a:solidFill>
              <a:effectLst/>
              <a:uLnTx/>
              <a:uFillTx/>
              <a:latin typeface="Comic Sans MS" panose="030F0702030302020204" pitchFamily="66" charset="0"/>
              <a:ea typeface="+mn-ea"/>
              <a:cs typeface="+mn-cs"/>
              <a:sym typeface="+mn-ea"/>
            </a:endParaRPr>
          </a:p>
        </p:txBody>
      </p:sp>
      <p:sp>
        <p:nvSpPr>
          <p:cNvPr id="7" name="文本框 6"/>
          <p:cNvSpPr txBox="1"/>
          <p:nvPr/>
        </p:nvSpPr>
        <p:spPr>
          <a:xfrm>
            <a:off x="6026785" y="2790190"/>
            <a:ext cx="1834515" cy="368300"/>
          </a:xfrm>
          <a:prstGeom prst="rect">
            <a:avLst/>
          </a:prstGeom>
          <a:noFill/>
          <a:ln w="28575">
            <a:solidFill>
              <a:srgbClr val="00B0F0"/>
            </a:solidFill>
          </a:ln>
        </p:spPr>
        <p:txBody>
          <a:bodyPr wrap="square" rtlCol="0">
            <a:spAutoFit/>
          </a:bodyPr>
          <a:p>
            <a:endParaRPr lang="zh-CN" altLang="en-US">
              <a:solidFill>
                <a:srgbClr val="FF0000"/>
              </a:solidFill>
            </a:endParaRPr>
          </a:p>
        </p:txBody>
      </p:sp>
      <p:sp>
        <p:nvSpPr>
          <p:cNvPr id="8" name="文本框 7"/>
          <p:cNvSpPr txBox="1"/>
          <p:nvPr/>
        </p:nvSpPr>
        <p:spPr>
          <a:xfrm>
            <a:off x="3342640" y="3743960"/>
            <a:ext cx="773430" cy="368300"/>
          </a:xfrm>
          <a:prstGeom prst="rect">
            <a:avLst/>
          </a:prstGeom>
          <a:noFill/>
          <a:ln w="28575">
            <a:solidFill>
              <a:srgbClr val="00B0F0"/>
            </a:solidFill>
          </a:ln>
        </p:spPr>
        <p:txBody>
          <a:bodyPr wrap="square" rtlCol="0">
            <a:spAutoFit/>
          </a:bodyPr>
          <a:p>
            <a:endParaRPr lang="zh-CN" altLang="en-US">
              <a:solidFill>
                <a:srgbClr val="FF0000"/>
              </a:solidFill>
            </a:endParaRPr>
          </a:p>
        </p:txBody>
      </p:sp>
      <p:sp>
        <p:nvSpPr>
          <p:cNvPr id="9" name="文本框 8"/>
          <p:cNvSpPr txBox="1"/>
          <p:nvPr/>
        </p:nvSpPr>
        <p:spPr>
          <a:xfrm>
            <a:off x="1386840" y="5115560"/>
            <a:ext cx="2242820" cy="368300"/>
          </a:xfrm>
          <a:prstGeom prst="rect">
            <a:avLst/>
          </a:prstGeom>
          <a:noFill/>
          <a:ln w="28575">
            <a:solidFill>
              <a:srgbClr val="00B050"/>
            </a:solidFill>
          </a:ln>
        </p:spPr>
        <p:txBody>
          <a:bodyPr wrap="square" rtlCol="0">
            <a:spAutoFit/>
          </a:bodyPr>
          <a:p>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linds(horizont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1" grpId="0" animBg="1"/>
      <p:bldP spid="11" grpId="1" animBg="1"/>
      <p:bldP spid="7" grpId="0" animBg="1"/>
      <p:bldP spid="7" grpId="1" animBg="1"/>
      <p:bldP spid="8" grpId="0" animBg="1"/>
      <p:bldP spid="8" grpId="1" animBg="1"/>
      <p:bldP spid="12" grpId="0" animBg="1"/>
      <p:bldP spid="12" grpId="1" animBg="1"/>
      <p:bldP spid="9" grpId="0" animBg="1"/>
      <p:bldP spid="9"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文本框 7"/>
          <p:cNvSpPr txBox="1"/>
          <p:nvPr/>
        </p:nvSpPr>
        <p:spPr>
          <a:xfrm>
            <a:off x="341630" y="368935"/>
            <a:ext cx="11501120" cy="2885440"/>
          </a:xfrm>
          <a:prstGeom prst="rect">
            <a:avLst/>
          </a:prstGeom>
          <a:noFill/>
        </p:spPr>
        <p:txBody>
          <a:bodyPr wrap="square" rtlCol="0">
            <a:noAutofit/>
          </a:bodyPr>
          <a:p>
            <a:r>
              <a:rPr lang="en-US" altLang="zh-CN" sz="2800" b="1">
                <a:latin typeface="Times New Roman" panose="02020603050405020304" pitchFamily="18" charset="0"/>
                <a:cs typeface="Times New Roman" panose="02020603050405020304" pitchFamily="18" charset="0"/>
              </a:rPr>
              <a:t>Although people value intelligence-- understanding, reasoning, the ability to learn they also respect wisdom, or the knowledge and experience that they gain over a lifetime. In some ways, wisdom is like beauty: we value it, we desire it , we know it when we see it , but it is nearly impossible to pin down(确定) such a nice quality. ____</a:t>
            </a:r>
            <a:endParaRPr lang="en-US" altLang="zh-CN"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1. Working at being social. Studies show that people who stay connected to   others show higher levels of wisdom than those who remain alone.  ...</a:t>
            </a:r>
            <a:endParaRPr lang="en-US" altLang="zh-CN"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2. Learning how to say “ I could be wrong”....</a:t>
            </a:r>
            <a:endParaRPr lang="en-US" altLang="zh-CN"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3. Reading the news.  ...</a:t>
            </a:r>
            <a:endParaRPr lang="en-US" altLang="zh-CN" sz="2800" b="1">
              <a:latin typeface="Times New Roman" panose="02020603050405020304" pitchFamily="18" charset="0"/>
              <a:cs typeface="Times New Roman" panose="02020603050405020304" pitchFamily="18" charset="0"/>
            </a:endParaRPr>
          </a:p>
        </p:txBody>
      </p:sp>
      <p:sp>
        <p:nvSpPr>
          <p:cNvPr id="9" name="文本框 8"/>
          <p:cNvSpPr txBox="1"/>
          <p:nvPr/>
        </p:nvSpPr>
        <p:spPr>
          <a:xfrm>
            <a:off x="340995" y="4547870"/>
            <a:ext cx="10854690" cy="1460500"/>
          </a:xfrm>
          <a:prstGeom prst="rect">
            <a:avLst/>
          </a:prstGeom>
          <a:noFill/>
        </p:spPr>
        <p:txBody>
          <a:bodyPr wrap="square" rtlCol="0">
            <a:spAutoFit/>
          </a:bodyPr>
          <a:p>
            <a:pPr marL="609600" indent="-609600" algn="l" fontAlgn="auto">
              <a:lnSpc>
                <a:spcPts val="3560"/>
              </a:lnSpc>
              <a:buSzPct val="75000"/>
            </a:pPr>
            <a:r>
              <a:rPr lang="en-US" altLang="zh-CN" sz="2800" b="1">
                <a:latin typeface="Times New Roman" panose="02020603050405020304" pitchFamily="18" charset="0"/>
                <a:cs typeface="Times New Roman" panose="02020603050405020304" pitchFamily="18" charset="0"/>
                <a:sym typeface="Arial" panose="020B0604020202020204" pitchFamily="34" charset="0"/>
              </a:rPr>
              <a:t>C. But researchers have tried and here's what they've found.</a:t>
            </a:r>
            <a:endParaRPr lang="en-US" altLang="zh-CN" sz="2800" b="1" kern="1200">
              <a:solidFill>
                <a:schemeClr val="tx1"/>
              </a:solidFill>
              <a:latin typeface="Times New Roman" panose="02020603050405020304" pitchFamily="18" charset="0"/>
              <a:ea typeface="+mn-ea"/>
              <a:cs typeface="Times New Roman" panose="02020603050405020304" pitchFamily="18" charset="0"/>
              <a:sym typeface="Arial" panose="020B0604020202020204" pitchFamily="34" charset="0"/>
            </a:endParaRPr>
          </a:p>
          <a:p>
            <a:pPr marL="609600" indent="-609600" algn="l" fontAlgn="auto">
              <a:lnSpc>
                <a:spcPts val="3560"/>
              </a:lnSpc>
              <a:buSzPct val="75000"/>
            </a:pPr>
            <a:r>
              <a:rPr lang="en-US" altLang="zh-CN" sz="2800" b="1">
                <a:latin typeface="Times New Roman" panose="02020603050405020304" pitchFamily="18" charset="0"/>
                <a:cs typeface="Times New Roman" panose="02020603050405020304" pitchFamily="18" charset="0"/>
                <a:sym typeface="Arial" panose="020B0604020202020204" pitchFamily="34" charset="0"/>
              </a:rPr>
              <a:t>D. Recognizing your errors can lead only to even greater wisdom.</a:t>
            </a:r>
            <a:endParaRPr lang="en-US" altLang="zh-CN" sz="2800" b="1" kern="1200">
              <a:solidFill>
                <a:schemeClr val="tx1"/>
              </a:solidFill>
              <a:latin typeface="Times New Roman" panose="02020603050405020304" pitchFamily="18" charset="0"/>
              <a:ea typeface="+mn-ea"/>
              <a:cs typeface="Times New Roman" panose="02020603050405020304" pitchFamily="18" charset="0"/>
              <a:sym typeface="Arial" panose="020B0604020202020204" pitchFamily="34" charset="0"/>
            </a:endParaRPr>
          </a:p>
          <a:p>
            <a:pPr marL="609600" indent="-609600" algn="l" fontAlgn="auto">
              <a:lnSpc>
                <a:spcPts val="3560"/>
              </a:lnSpc>
              <a:buSzPct val="75000"/>
            </a:pPr>
            <a:r>
              <a:rPr lang="en-US" altLang="zh-CN" sz="2800" b="1">
                <a:latin typeface="Times New Roman" panose="02020603050405020304" pitchFamily="18" charset="0"/>
                <a:cs typeface="Times New Roman" panose="02020603050405020304" pitchFamily="18" charset="0"/>
                <a:sym typeface="Arial" panose="020B0604020202020204" pitchFamily="34" charset="0"/>
              </a:rPr>
              <a:t>E. Make an effort to join a new club , or invite an old friend for coffee.</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p:txBody>
      </p:sp>
      <p:sp>
        <p:nvSpPr>
          <p:cNvPr id="10" name="文本框 9"/>
          <p:cNvSpPr txBox="1"/>
          <p:nvPr/>
        </p:nvSpPr>
        <p:spPr>
          <a:xfrm>
            <a:off x="5554980" y="4641215"/>
            <a:ext cx="4119245" cy="37782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3" name="文本框 12"/>
          <p:cNvSpPr txBox="1"/>
          <p:nvPr/>
        </p:nvSpPr>
        <p:spPr>
          <a:xfrm>
            <a:off x="283210" y="2550160"/>
            <a:ext cx="4236085" cy="1739900"/>
          </a:xfrm>
          <a:prstGeom prst="rect">
            <a:avLst/>
          </a:prstGeom>
          <a:noFill/>
          <a:ln w="28575">
            <a:solidFill>
              <a:srgbClr val="FF0000"/>
            </a:solidFill>
          </a:ln>
        </p:spPr>
        <p:txBody>
          <a:bodyPr wrap="square" rtlCol="0">
            <a:noAutofit/>
          </a:bodyPr>
          <a:p>
            <a:endParaRPr lang="zh-CN" altLang="en-US">
              <a:solidFill>
                <a:srgbClr val="FF0000"/>
              </a:solidFill>
            </a:endParaRPr>
          </a:p>
        </p:txBody>
      </p:sp>
      <p:cxnSp>
        <p:nvCxnSpPr>
          <p:cNvPr id="18" name="直接箭头连接符 17"/>
          <p:cNvCxnSpPr/>
          <p:nvPr/>
        </p:nvCxnSpPr>
        <p:spPr>
          <a:xfrm>
            <a:off x="4567556" y="3766185"/>
            <a:ext cx="1171575" cy="83947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云形标注 11"/>
          <p:cNvSpPr/>
          <p:nvPr/>
        </p:nvSpPr>
        <p:spPr>
          <a:xfrm>
            <a:off x="8813165" y="5328285"/>
            <a:ext cx="316992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总</a:t>
            </a:r>
            <a:r>
              <a:rPr lang="en-US" altLang="zh-CN" sz="2800" b="1">
                <a:solidFill>
                  <a:srgbClr val="C00000"/>
                </a:solidFill>
              </a:rPr>
              <a:t>--</a:t>
            </a:r>
            <a:r>
              <a:rPr lang="zh-CN" altLang="en-US" sz="2800" b="1">
                <a:solidFill>
                  <a:srgbClr val="C00000"/>
                </a:solidFill>
              </a:rPr>
              <a:t>分</a:t>
            </a:r>
            <a:endParaRPr lang="zh-CN" altLang="en-US" sz="2800" b="1">
              <a:solidFill>
                <a:srgbClr val="C00000"/>
              </a:solidFill>
            </a:endParaRPr>
          </a:p>
        </p:txBody>
      </p:sp>
      <p:sp>
        <p:nvSpPr>
          <p:cNvPr id="14" name="矩形 13"/>
          <p:cNvSpPr/>
          <p:nvPr/>
        </p:nvSpPr>
        <p:spPr>
          <a:xfrm>
            <a:off x="5361940" y="1846580"/>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C</a:t>
            </a:r>
            <a:endParaRPr lang="en-US" altLang="zh-CN" sz="5400" b="1">
              <a:solidFill>
                <a:schemeClr val="accent6"/>
              </a:solidFill>
              <a:effectLst>
                <a:outerShdw blurRad="38100" dist="25400" dir="5400000" algn="ctr" rotWithShape="0">
                  <a:srgbClr val="6E747A">
                    <a:alpha val="43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animBg="1"/>
      <p:bldP spid="13" grpId="1" animBg="1"/>
      <p:bldP spid="10" grpId="0" animBg="1"/>
      <p:bldP spid="10"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nvSpPr>
        <p:spPr>
          <a:xfrm>
            <a:off x="275590" y="347345"/>
            <a:ext cx="11641455" cy="4399915"/>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sym typeface="+mn-ea"/>
              </a:rPr>
              <a:t>Don't take it out on yourself. Sometimes when kids are stressed and upset they take it out on themselves. Oh, dear, that's not a good idea. Remember that there are always people to help you. Don’t take it out on yourself. ____</a:t>
            </a:r>
            <a:endParaRPr lang="en-US" altLang="zh-CN" sz="2800" b="1">
              <a:latin typeface="Times New Roman" panose="02020603050405020304" pitchFamily="18" charset="0"/>
              <a:cs typeface="Times New Roman" panose="02020603050405020304" pitchFamily="18" charset="0"/>
              <a:sym typeface="+mn-ea"/>
            </a:endParaRPr>
          </a:p>
          <a:p>
            <a:endParaRPr lang="en-US" altLang="zh-CN" sz="2800" b="1">
              <a:latin typeface="Times New Roman" panose="02020603050405020304" pitchFamily="18" charset="0"/>
              <a:cs typeface="Times New Roman" panose="02020603050405020304" pitchFamily="18" charset="0"/>
            </a:endParaRPr>
          </a:p>
          <a:p>
            <a:endParaRPr lang="en-US" altLang="zh-CN" sz="2800" b="1">
              <a:latin typeface="Times New Roman" panose="02020603050405020304" pitchFamily="18" charset="0"/>
              <a:cs typeface="Times New Roman" panose="02020603050405020304" pitchFamily="18" charset="0"/>
            </a:endParaRPr>
          </a:p>
          <a:p>
            <a:endParaRPr lang="en-US" altLang="zh-CN" sz="2800" b="1">
              <a:latin typeface="Times New Roman" panose="02020603050405020304" pitchFamily="18" charset="0"/>
              <a:cs typeface="Times New Roman" panose="02020603050405020304" pitchFamily="18" charset="0"/>
            </a:endParaRPr>
          </a:p>
          <a:p>
            <a:pPr marL="342900" indent="-342900"/>
            <a:r>
              <a:rPr lang="en-US" altLang="zh-CN" sz="2800" b="1" dirty="0">
                <a:latin typeface="Times New Roman" panose="02020603050405020304" pitchFamily="18" charset="0"/>
                <a:cs typeface="Times New Roman" panose="02020603050405020304" pitchFamily="18" charset="0"/>
                <a:sym typeface="+mn-ea"/>
              </a:rPr>
              <a:t>A. Ask for a helping hand to get you through the tough situation.</a:t>
            </a:r>
            <a:endParaRPr lang="en-US" altLang="zh-CN" sz="2800" b="1" dirty="0">
              <a:latin typeface="Times New Roman" panose="02020603050405020304" pitchFamily="18" charset="0"/>
              <a:cs typeface="Times New Roman" panose="02020603050405020304" pitchFamily="18" charset="0"/>
            </a:endParaRPr>
          </a:p>
          <a:p>
            <a:pPr marL="342900" indent="-342900"/>
            <a:r>
              <a:rPr lang="en-US" altLang="zh-CN" sz="2800" b="1" dirty="0">
                <a:latin typeface="Times New Roman" panose="02020603050405020304" pitchFamily="18" charset="0"/>
                <a:cs typeface="Times New Roman" panose="02020603050405020304" pitchFamily="18" charset="0"/>
                <a:sym typeface="+mn-ea"/>
              </a:rPr>
              <a:t>B. And don't forget about your friends.</a:t>
            </a:r>
            <a:endParaRPr lang="en-US" altLang="zh-CN" sz="2800" b="1" dirty="0">
              <a:latin typeface="Times New Roman" panose="02020603050405020304" pitchFamily="18" charset="0"/>
              <a:cs typeface="Times New Roman" panose="02020603050405020304" pitchFamily="18" charset="0"/>
            </a:endParaRPr>
          </a:p>
          <a:p>
            <a:pPr marL="342900" indent="-342900"/>
            <a:r>
              <a:rPr lang="en-US" altLang="zh-CN" sz="2800" b="1" dirty="0">
                <a:latin typeface="Times New Roman" panose="02020603050405020304" pitchFamily="18" charset="0"/>
                <a:cs typeface="Times New Roman" panose="02020603050405020304" pitchFamily="18" charset="0"/>
                <a:sym typeface="+mn-ea"/>
              </a:rPr>
              <a:t>C. Then, find a way to calm down.</a:t>
            </a:r>
            <a:endParaRPr lang="en-US" altLang="zh-CN" sz="2800" b="1" dirty="0">
              <a:latin typeface="Times New Roman" panose="02020603050405020304" pitchFamily="18" charset="0"/>
              <a:cs typeface="Times New Roman" panose="02020603050405020304" pitchFamily="18" charset="0"/>
            </a:endParaRPr>
          </a:p>
          <a:p>
            <a:endParaRPr lang="en-US" altLang="zh-CN" sz="2800" b="1">
              <a:latin typeface="Times New Roman" panose="02020603050405020304" pitchFamily="18" charset="0"/>
              <a:cs typeface="Times New Roman" panose="02020603050405020304" pitchFamily="18" charset="0"/>
            </a:endParaRPr>
          </a:p>
        </p:txBody>
      </p:sp>
      <p:sp>
        <p:nvSpPr>
          <p:cNvPr id="14" name="矩形 13"/>
          <p:cNvSpPr/>
          <p:nvPr/>
        </p:nvSpPr>
        <p:spPr>
          <a:xfrm>
            <a:off x="11070590" y="971550"/>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A</a:t>
            </a:r>
            <a:endParaRPr lang="en-US" altLang="zh-CN" sz="5400" b="1">
              <a:solidFill>
                <a:schemeClr val="accent6"/>
              </a:solidFill>
              <a:effectLst>
                <a:outerShdw blurRad="38100" dist="25400" dir="5400000" algn="ctr" rotWithShape="0">
                  <a:srgbClr val="6E747A">
                    <a:alpha val="43000"/>
                  </a:srgbClr>
                </a:outerShdw>
              </a:effectLst>
            </a:endParaRPr>
          </a:p>
        </p:txBody>
      </p:sp>
      <p:sp>
        <p:nvSpPr>
          <p:cNvPr id="10" name="文本框 9"/>
          <p:cNvSpPr txBox="1"/>
          <p:nvPr/>
        </p:nvSpPr>
        <p:spPr>
          <a:xfrm>
            <a:off x="340995" y="428625"/>
            <a:ext cx="4391025" cy="37782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8" name="文本框 7"/>
          <p:cNvSpPr txBox="1"/>
          <p:nvPr/>
        </p:nvSpPr>
        <p:spPr>
          <a:xfrm>
            <a:off x="1012190" y="1243965"/>
            <a:ext cx="5500370" cy="37782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9" name="文本框 8"/>
          <p:cNvSpPr txBox="1"/>
          <p:nvPr/>
        </p:nvSpPr>
        <p:spPr>
          <a:xfrm>
            <a:off x="753745" y="2987040"/>
            <a:ext cx="3565525" cy="37782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2" name="云形标注 11"/>
          <p:cNvSpPr/>
          <p:nvPr/>
        </p:nvSpPr>
        <p:spPr>
          <a:xfrm>
            <a:off x="8813165" y="5328285"/>
            <a:ext cx="316992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分</a:t>
            </a:r>
            <a:r>
              <a:rPr lang="en-US" altLang="zh-CN" sz="2800" b="1">
                <a:solidFill>
                  <a:srgbClr val="C00000"/>
                </a:solidFill>
              </a:rPr>
              <a:t>--</a:t>
            </a:r>
            <a:r>
              <a:rPr lang="zh-CN" altLang="en-US" sz="2800" b="1">
                <a:solidFill>
                  <a:srgbClr val="C00000"/>
                </a:solidFill>
              </a:rPr>
              <a:t>总</a:t>
            </a:r>
            <a:endParaRPr lang="zh-CN" altLang="en-US" sz="2800" b="1">
              <a:solidFill>
                <a:srgbClr val="C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0" grpId="0" animBg="1"/>
      <p:bldP spid="10" grpId="1" animBg="1"/>
      <p:bldP spid="8" grpId="0" animBg="1"/>
      <p:bldP spid="8" grpId="1" animBg="1"/>
      <p:bldP spid="9" grpId="0" animBg="1"/>
      <p:bldP spid="9"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nvSpPr>
        <p:spPr>
          <a:xfrm>
            <a:off x="306070" y="347345"/>
            <a:ext cx="11568430" cy="6985635"/>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sym typeface="Arial" panose="020B0604020202020204" pitchFamily="34" charset="0"/>
              </a:rPr>
              <a:t>1.Prevent energy leaks （泄露）at home</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        Heating and cooling can make up to 50 percent of your energy bill. ...</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2.Plant trees in your yard and community.</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       Everyone knows that planting trees can help the environment. ...</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3.____ </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      If you use ceiling fans during hot summer days, you can create a cooling environment. A few ceiling or regular fans properly placed in your home can reduce the amount of time you spend with the air condtioner on.</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endParaRPr lang="en-US" altLang="zh-CN" sz="2800">
              <a:solidFill>
                <a:srgbClr val="1818FF"/>
              </a:solidFill>
              <a:latin typeface="Arial" panose="020B0604020202020204" pitchFamily="34"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A. Trees have many good influences.</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B.  Use natural wind to dry our clothes.</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C. There are many ways to use solar power.</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r>
              <a:rPr lang="en-US" altLang="zh-CN" sz="2800" b="1">
                <a:latin typeface="Times New Roman" panose="02020603050405020304" pitchFamily="18" charset="0"/>
                <a:cs typeface="Times New Roman" panose="02020603050405020304" pitchFamily="18" charset="0"/>
                <a:sym typeface="Arial" panose="020B0604020202020204" pitchFamily="34" charset="0"/>
              </a:rPr>
              <a:t>D. Use ceiling fans to cool off in summer.</a:t>
            </a:r>
            <a:endParaRPr lang="en-US" altLang="zh-CN" sz="2800" b="1">
              <a:latin typeface="Times New Roman" panose="02020603050405020304" pitchFamily="18" charset="0"/>
              <a:cs typeface="Times New Roman" panose="02020603050405020304" pitchFamily="18" charset="0"/>
              <a:sym typeface="Arial" panose="020B0604020202020204" pitchFamily="34" charset="0"/>
            </a:endParaRPr>
          </a:p>
          <a:p>
            <a:endParaRPr lang="en-US" altLang="zh-CN" sz="2800" b="1">
              <a:latin typeface="Times New Roman" panose="02020603050405020304" pitchFamily="18" charset="0"/>
              <a:cs typeface="Times New Roman" panose="02020603050405020304" pitchFamily="18" charset="0"/>
            </a:endParaRPr>
          </a:p>
          <a:p>
            <a:endParaRPr lang="en-US" altLang="zh-CN" sz="2800" b="1">
              <a:latin typeface="Times New Roman" panose="02020603050405020304" pitchFamily="18" charset="0"/>
              <a:cs typeface="Times New Roman" panose="02020603050405020304" pitchFamily="18" charset="0"/>
            </a:endParaRPr>
          </a:p>
          <a:p>
            <a:endParaRPr lang="en-US" altLang="zh-CN" sz="2800" b="1">
              <a:latin typeface="Times New Roman" panose="02020603050405020304" pitchFamily="18" charset="0"/>
              <a:cs typeface="Times New Roman" panose="02020603050405020304" pitchFamily="18" charset="0"/>
            </a:endParaRPr>
          </a:p>
        </p:txBody>
      </p:sp>
      <p:sp>
        <p:nvSpPr>
          <p:cNvPr id="8" name="文本框 7"/>
          <p:cNvSpPr txBox="1"/>
          <p:nvPr/>
        </p:nvSpPr>
        <p:spPr>
          <a:xfrm>
            <a:off x="661035" y="426720"/>
            <a:ext cx="1231900"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9" name="文本框 8"/>
          <p:cNvSpPr txBox="1"/>
          <p:nvPr/>
        </p:nvSpPr>
        <p:spPr>
          <a:xfrm>
            <a:off x="661035" y="1301750"/>
            <a:ext cx="861695"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12" name="文本框 11"/>
          <p:cNvSpPr txBox="1"/>
          <p:nvPr/>
        </p:nvSpPr>
        <p:spPr>
          <a:xfrm>
            <a:off x="809625" y="5533390"/>
            <a:ext cx="2441575"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13" name="文本框 12"/>
          <p:cNvSpPr txBox="1"/>
          <p:nvPr/>
        </p:nvSpPr>
        <p:spPr>
          <a:xfrm>
            <a:off x="1892935" y="2537460"/>
            <a:ext cx="2349500"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14" name="云形标注 13"/>
          <p:cNvSpPr/>
          <p:nvPr/>
        </p:nvSpPr>
        <p:spPr>
          <a:xfrm>
            <a:off x="8813165" y="5328285"/>
            <a:ext cx="316992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平行</a:t>
            </a:r>
            <a:endParaRPr lang="zh-CN" altLang="en-US" sz="2800" b="1">
              <a:solidFill>
                <a:srgbClr val="C00000"/>
              </a:solidFill>
            </a:endParaRPr>
          </a:p>
        </p:txBody>
      </p:sp>
      <p:sp>
        <p:nvSpPr>
          <p:cNvPr id="15" name="矩形 14"/>
          <p:cNvSpPr/>
          <p:nvPr/>
        </p:nvSpPr>
        <p:spPr>
          <a:xfrm>
            <a:off x="676275" y="1856740"/>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D</a:t>
            </a:r>
            <a:endParaRPr lang="en-US" altLang="zh-CN" sz="5400" b="1">
              <a:solidFill>
                <a:schemeClr val="accent6"/>
              </a:solidFill>
              <a:effectLst>
                <a:outerShdw blurRad="38100" dist="25400" dir="5400000" algn="ctr" rotWithShape="0">
                  <a:srgbClr val="6E747A">
                    <a:alpha val="43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0" animBg="1"/>
      <p:bldP spid="8" grpId="1" animBg="1"/>
      <p:bldP spid="9" grpId="0" animBg="1"/>
      <p:bldP spid="9" grpId="1" animBg="1"/>
      <p:bldP spid="13" grpId="0" animBg="1"/>
      <p:bldP spid="13" grpId="1" animBg="1"/>
      <p:bldP spid="12" grpId="0" bldLvl="0" animBg="1"/>
      <p:bldP spid="12"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文本框 2"/>
          <p:cNvSpPr txBox="1"/>
          <p:nvPr/>
        </p:nvSpPr>
        <p:spPr>
          <a:xfrm>
            <a:off x="440690" y="213995"/>
            <a:ext cx="6138545" cy="583565"/>
          </a:xfrm>
          <a:prstGeom prst="rect">
            <a:avLst/>
          </a:prstGeom>
          <a:solidFill>
            <a:schemeClr val="accent5">
              <a:lumMod val="40000"/>
              <a:lumOff val="60000"/>
            </a:schemeClr>
          </a:solidFill>
          <a:ln w="9525">
            <a:noFill/>
          </a:ln>
        </p:spPr>
        <p:txBody>
          <a:bodyPr wrap="square" anchor="t">
            <a:spAutoFit/>
          </a:bodyPr>
          <a:lstStyle/>
          <a:p>
            <a:r>
              <a:rPr lang="en-US" altLang="zh-CN" sz="3200" b="1">
                <a:solidFill>
                  <a:schemeClr val="accent2"/>
                </a:solidFill>
                <a:latin typeface="微软雅黑" panose="020B0503020204020204" charset="-122"/>
                <a:ea typeface="微软雅黑" panose="020B0503020204020204" charset="-122"/>
              </a:rPr>
              <a:t>Skill 2</a:t>
            </a:r>
            <a:r>
              <a:rPr lang="zh-CN" altLang="en-US" sz="3200" b="1">
                <a:solidFill>
                  <a:schemeClr val="accent2"/>
                </a:solidFill>
                <a:latin typeface="微软雅黑" panose="020B0503020204020204" charset="-122"/>
                <a:ea typeface="微软雅黑" panose="020B0503020204020204" charset="-122"/>
              </a:rPr>
              <a:t>：</a:t>
            </a:r>
            <a:r>
              <a:rPr lang="en-US" altLang="zh-CN" sz="3200" b="1">
                <a:solidFill>
                  <a:schemeClr val="accent2"/>
                </a:solidFill>
                <a:latin typeface="微软雅黑" panose="020B0503020204020204" charset="-122"/>
                <a:ea typeface="微软雅黑" panose="020B0503020204020204" charset="-122"/>
              </a:rPr>
              <a:t>Structure </a:t>
            </a:r>
            <a:r>
              <a:rPr lang="zh-CN" altLang="en-US" sz="3200" b="1">
                <a:solidFill>
                  <a:schemeClr val="accent2"/>
                </a:solidFill>
                <a:latin typeface="微软雅黑" panose="020B0503020204020204" charset="-122"/>
                <a:ea typeface="微软雅黑" panose="020B0503020204020204" charset="-122"/>
              </a:rPr>
              <a:t>结构衔接</a:t>
            </a:r>
            <a:r>
              <a:rPr lang="en-US" altLang="zh-CN" sz="3200" b="1">
                <a:solidFill>
                  <a:schemeClr val="accent2"/>
                </a:solidFill>
                <a:latin typeface="微软雅黑" panose="020B0503020204020204" charset="-122"/>
                <a:ea typeface="微软雅黑" panose="020B0503020204020204" charset="-122"/>
              </a:rPr>
              <a:t> </a:t>
            </a:r>
            <a:endParaRPr lang="zh-CN" sz="3200" b="1">
              <a:solidFill>
                <a:schemeClr val="accent2"/>
              </a:solidFill>
              <a:latin typeface="微软雅黑" panose="020B0503020204020204" charset="-122"/>
              <a:ea typeface="微软雅黑" panose="020B0503020204020204" charset="-122"/>
            </a:endParaRPr>
          </a:p>
        </p:txBody>
      </p:sp>
      <p:sp>
        <p:nvSpPr>
          <p:cNvPr id="27651" name="AutoShape 4"/>
          <p:cNvSpPr/>
          <p:nvPr/>
        </p:nvSpPr>
        <p:spPr>
          <a:xfrm>
            <a:off x="1828165" y="1715135"/>
            <a:ext cx="6624320" cy="3108325"/>
          </a:xfrm>
          <a:prstGeom prst="roundRect">
            <a:avLst>
              <a:gd name="adj" fmla="val 16667"/>
            </a:avLst>
          </a:prstGeom>
          <a:noFill/>
          <a:ln w="38100" cap="flat" cmpd="sng">
            <a:solidFill>
              <a:srgbClr val="333399"/>
            </a:solidFill>
            <a:prstDash val="solid"/>
            <a:round/>
            <a:headEnd type="none" w="med" len="med"/>
            <a:tailEnd type="none" w="med" len="med"/>
          </a:ln>
        </p:spPr>
        <p:txBody>
          <a:bodyPr wrap="none" anchor="ctr"/>
          <a:lstStyle>
            <a:defPPr/>
          </a:lstStyle>
          <a:p>
            <a:pPr algn="ctr"/>
            <a:endParaRPr lang="zh-CN" altLang="en-US" b="1" kern="0" noProof="0" smtClean="0">
              <a:ln>
                <a:noFill/>
              </a:ln>
              <a:effectLst/>
              <a:uLnTx/>
              <a:uFillTx/>
              <a:latin typeface="Arial" panose="020B0604020202020204" pitchFamily="34" charset="0"/>
              <a:ea typeface="宋体" panose="02010600030101010101" pitchFamily="2" charset="-122"/>
            </a:endParaRPr>
          </a:p>
        </p:txBody>
      </p:sp>
      <p:sp>
        <p:nvSpPr>
          <p:cNvPr id="5" name="文本框 4"/>
          <p:cNvSpPr txBox="1"/>
          <p:nvPr/>
        </p:nvSpPr>
        <p:spPr>
          <a:xfrm>
            <a:off x="2074545" y="2115820"/>
            <a:ext cx="6475095" cy="2306955"/>
          </a:xfrm>
          <a:prstGeom prst="rect">
            <a:avLst/>
          </a:prstGeom>
          <a:noFill/>
        </p:spPr>
        <p:txBody>
          <a:bodyPr wrap="square" rtlCol="0" anchor="t">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3600" b="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宋体" panose="02010600030101010101" pitchFamily="2" charset="-122"/>
                <a:cs typeface="+mn-ea"/>
                <a:sym typeface="+mn-ea"/>
              </a:rPr>
              <a:t>段首：</a:t>
            </a:r>
            <a:r>
              <a:rPr lang="zh-CN" altLang="en-US" sz="3600" b="1" dirty="0">
                <a:latin typeface="宋体" panose="02010600030101010101" pitchFamily="2" charset="-122"/>
                <a:sym typeface="+mn-ea"/>
              </a:rPr>
              <a:t>段落主题句, 引出下文。</a:t>
            </a:r>
            <a:endParaRPr lang="zh-CN" altLang="zh-CN" sz="3600" b="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宋体" panose="02010600030101010101" pitchFamily="2" charset="-122"/>
              <a:cs typeface="+mn-ea"/>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3600" b="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宋体" panose="02010600030101010101" pitchFamily="2" charset="-122"/>
                <a:cs typeface="+mn-ea"/>
                <a:sym typeface="+mn-ea"/>
              </a:rPr>
              <a:t>        </a:t>
            </a:r>
            <a:endParaRPr lang="zh-CN" altLang="en-US" sz="3600" b="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宋体" panose="02010600030101010101" pitchFamily="2" charset="-122"/>
              <a:cs typeface="+mn-ea"/>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3600" b="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宋体" panose="02010600030101010101" pitchFamily="2" charset="-122"/>
                <a:cs typeface="+mn-ea"/>
                <a:sym typeface="+mn-ea"/>
              </a:rPr>
              <a:t>段尾：</a:t>
            </a:r>
            <a:r>
              <a:rPr lang="zh-CN" altLang="en-US" sz="3600" b="1" dirty="0">
                <a:latin typeface="宋体" panose="02010600030101010101" pitchFamily="2" charset="-122"/>
                <a:sym typeface="+mn-ea"/>
              </a:rPr>
              <a:t>段落总结句。</a:t>
            </a:r>
            <a:r>
              <a:rPr lang="zh-CN" altLang="en-US" sz="3600" b="1" dirty="0">
                <a:latin typeface="宋体" panose="02010600030101010101" pitchFamily="2" charset="-122"/>
                <a:sym typeface="+mn-ea"/>
              </a:rPr>
              <a:t>有时在文章中起</a:t>
            </a:r>
            <a:r>
              <a:rPr lang="zh-CN" altLang="en-US" sz="3600" b="1" dirty="0">
                <a:latin typeface="宋体" panose="02010600030101010101" pitchFamily="2" charset="-122"/>
                <a:sym typeface="+mn-ea"/>
              </a:rPr>
              <a:t>承上启下作用。</a:t>
            </a:r>
            <a:endParaRPr lang="zh-CN" altLang="en-US" sz="3600" b="1" dirty="0">
              <a:latin typeface="宋体" panose="02010600030101010101" pitchFamily="2" charset="-122"/>
              <a:sym typeface="+mn-ea"/>
            </a:endParaRP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2" name="内容占位符 2"/>
          <p:cNvSpPr>
            <a:spLocks noGrp="1"/>
          </p:cNvSpPr>
          <p:nvPr/>
        </p:nvSpPr>
        <p:spPr>
          <a:xfrm>
            <a:off x="426085" y="347345"/>
            <a:ext cx="11477625" cy="5031740"/>
          </a:xfrm>
          <a:prstGeom prst="rect">
            <a:avLst/>
          </a:prstGeom>
          <a:noFill/>
          <a:ln w="9525">
            <a:noFill/>
          </a:ln>
        </p:spPr>
        <p:txBody>
          <a:bodyPr/>
          <a:p>
            <a:pPr algn="l">
              <a:spcBef>
                <a:spcPct val="20000"/>
              </a:spcBef>
              <a:buClrTx/>
              <a:buSzTx/>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sym typeface="宋体" panose="02010600030101010101" pitchFamily="2" charset="-122"/>
              </a:rPr>
              <a:t>Stone Age people hunted wild animals for their meat, which had much </a:t>
            </a:r>
            <a:endParaRPr lang="en-US" altLang="zh-CN" sz="2800" b="1">
              <a:latin typeface="Times New Roman" panose="02020603050405020304" pitchFamily="18" charset="0"/>
              <a:cs typeface="Times New Roman" panose="02020603050405020304" pitchFamily="18" charset="0"/>
              <a:sym typeface="宋体" panose="02010600030101010101" pitchFamily="2" charset="-122"/>
            </a:endParaRPr>
          </a:p>
          <a:p>
            <a:pPr algn="l">
              <a:spcBef>
                <a:spcPct val="20000"/>
              </a:spcBef>
              <a:buClrTx/>
              <a:buSzTx/>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sym typeface="宋体" panose="02010600030101010101" pitchFamily="2" charset="-122"/>
              </a:rPr>
              <a:t>less fat than domestic ones. They ate a lot of fresh wild vegetables and </a:t>
            </a:r>
            <a:endParaRPr lang="en-US" altLang="zh-CN" sz="2800" b="1">
              <a:latin typeface="Times New Roman" panose="02020603050405020304" pitchFamily="18" charset="0"/>
              <a:cs typeface="Times New Roman" panose="02020603050405020304" pitchFamily="18" charset="0"/>
              <a:sym typeface="宋体" panose="02010600030101010101" pitchFamily="2" charset="-122"/>
            </a:endParaRPr>
          </a:p>
          <a:p>
            <a:pPr algn="l">
              <a:spcBef>
                <a:spcPct val="20000"/>
              </a:spcBef>
              <a:buClrTx/>
              <a:buSzTx/>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sym typeface="宋体" panose="02010600030101010101" pitchFamily="2" charset="-122"/>
              </a:rPr>
              <a:t>fruits. They did not have milk or any other daily products, and they made very little use of grains. _____ We eat six times more salt than ancestors. We eat more sugar. We eat twice as much fat but only one third as much protein.</a:t>
            </a:r>
            <a:endParaRPr lang="en-US" altLang="zh-CN" sz="2800" b="1">
              <a:latin typeface="Times New Roman" panose="02020603050405020304" pitchFamily="18" charset="0"/>
              <a:cs typeface="Times New Roman" panose="02020603050405020304" pitchFamily="18" charset="0"/>
              <a:sym typeface="宋体" panose="02010600030101010101" pitchFamily="2" charset="-122"/>
            </a:endParaRPr>
          </a:p>
          <a:p>
            <a:pPr algn="l">
              <a:spcBef>
                <a:spcPct val="20000"/>
              </a:spcBef>
              <a:buClrTx/>
              <a:buSzTx/>
              <a:buFont typeface="Wingdings" panose="05000000000000000000" pitchFamily="2" charset="2"/>
              <a:buNone/>
            </a:pPr>
            <a:endParaRPr lang="en-US" altLang="zh-CN" sz="2800" b="1">
              <a:latin typeface="Times New Roman" panose="02020603050405020304" pitchFamily="18" charset="0"/>
              <a:cs typeface="Times New Roman" panose="02020603050405020304" pitchFamily="18" charset="0"/>
              <a:sym typeface="宋体" panose="02010600030101010101" pitchFamily="2" charset="-122"/>
            </a:endParaRPr>
          </a:p>
          <a:p>
            <a:pPr algn="l">
              <a:spcBef>
                <a:spcPct val="20000"/>
              </a:spcBef>
              <a:buClrTx/>
              <a:buSzTx/>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sym typeface="宋体" panose="02010600030101010101" pitchFamily="2" charset="-122"/>
              </a:rPr>
              <a:t>A. Stone Age people lived a simple life.</a:t>
            </a:r>
            <a:endParaRPr lang="en-US" altLang="zh-CN" sz="2800" b="1">
              <a:latin typeface="Times New Roman" panose="02020603050405020304" pitchFamily="18" charset="0"/>
              <a:cs typeface="Times New Roman" panose="02020603050405020304" pitchFamily="18" charset="0"/>
              <a:sym typeface="宋体" panose="02010600030101010101" pitchFamily="2" charset="-122"/>
            </a:endParaRPr>
          </a:p>
          <a:p>
            <a:pPr algn="l">
              <a:spcBef>
                <a:spcPct val="20000"/>
              </a:spcBef>
              <a:buClrTx/>
              <a:buSzTx/>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sym typeface="宋体" panose="02010600030101010101" pitchFamily="2" charset="-122"/>
              </a:rPr>
              <a:t>B. But today, we enjoy eating a lot of these .</a:t>
            </a:r>
            <a:endParaRPr lang="en-US" altLang="zh-CN" sz="2800" b="1">
              <a:latin typeface="Times New Roman" panose="02020603050405020304" pitchFamily="18" charset="0"/>
              <a:cs typeface="Times New Roman" panose="02020603050405020304" pitchFamily="18" charset="0"/>
              <a:sym typeface="宋体" panose="02010600030101010101" pitchFamily="2" charset="-122"/>
            </a:endParaRPr>
          </a:p>
          <a:p>
            <a:pPr algn="l">
              <a:spcBef>
                <a:spcPct val="20000"/>
              </a:spcBef>
              <a:buClrTx/>
              <a:buSzTx/>
              <a:buFont typeface="Wingdings" panose="05000000000000000000" pitchFamily="2" charset="2"/>
              <a:buNone/>
            </a:pPr>
            <a:r>
              <a:rPr lang="en-US" altLang="zh-CN" sz="2800" b="1">
                <a:latin typeface="Times New Roman" panose="02020603050405020304" pitchFamily="18" charset="0"/>
                <a:cs typeface="Times New Roman" panose="02020603050405020304" pitchFamily="18" charset="0"/>
                <a:sym typeface="宋体" panose="02010600030101010101" pitchFamily="2" charset="-122"/>
              </a:rPr>
              <a:t>C. In that case, they would live much healthier.</a:t>
            </a:r>
            <a:endParaRPr lang="en-US" altLang="zh-CN" sz="2800" b="1">
              <a:latin typeface="Times New Roman" panose="02020603050405020304" pitchFamily="18" charset="0"/>
              <a:cs typeface="Times New Roman" panose="02020603050405020304" pitchFamily="18" charset="0"/>
              <a:sym typeface="宋体" panose="02010600030101010101" pitchFamily="2" charset="-122"/>
            </a:endParaRPr>
          </a:p>
          <a:p>
            <a:pPr marL="342900" indent="-342900">
              <a:spcBef>
                <a:spcPct val="20000"/>
              </a:spcBef>
              <a:buClr>
                <a:schemeClr val="bg2"/>
              </a:buClr>
              <a:buSzPct val="75000"/>
              <a:buFont typeface="Wingdings" panose="05000000000000000000" pitchFamily="2" charset="2"/>
            </a:pPr>
            <a:endParaRPr lang="en-US" altLang="en-US" sz="2000">
              <a:solidFill>
                <a:srgbClr val="1818FF"/>
              </a:solidFill>
              <a:latin typeface="Arial" panose="020B0604020202020204" pitchFamily="34" charset="0"/>
              <a:sym typeface="宋体" panose="02010600030101010101" pitchFamily="2" charset="-122"/>
            </a:endParaRPr>
          </a:p>
        </p:txBody>
      </p:sp>
      <p:sp>
        <p:nvSpPr>
          <p:cNvPr id="13" name="文本框 12"/>
          <p:cNvSpPr txBox="1"/>
          <p:nvPr/>
        </p:nvSpPr>
        <p:spPr>
          <a:xfrm>
            <a:off x="426085" y="407035"/>
            <a:ext cx="2738120"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8" name="文本框 7"/>
          <p:cNvSpPr txBox="1"/>
          <p:nvPr/>
        </p:nvSpPr>
        <p:spPr>
          <a:xfrm>
            <a:off x="5081270" y="1829435"/>
            <a:ext cx="580390" cy="455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9" name="文本框 8"/>
          <p:cNvSpPr txBox="1"/>
          <p:nvPr/>
        </p:nvSpPr>
        <p:spPr>
          <a:xfrm>
            <a:off x="462915" y="2284730"/>
            <a:ext cx="569595" cy="44577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0" name="文本框 9"/>
          <p:cNvSpPr txBox="1"/>
          <p:nvPr/>
        </p:nvSpPr>
        <p:spPr>
          <a:xfrm>
            <a:off x="4624705" y="894080"/>
            <a:ext cx="921385" cy="455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2" name="文本框 11"/>
          <p:cNvSpPr txBox="1"/>
          <p:nvPr/>
        </p:nvSpPr>
        <p:spPr>
          <a:xfrm>
            <a:off x="928370" y="4261485"/>
            <a:ext cx="580390" cy="455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4" name="云形标注 13"/>
          <p:cNvSpPr/>
          <p:nvPr/>
        </p:nvSpPr>
        <p:spPr>
          <a:xfrm>
            <a:off x="8316595" y="4084955"/>
            <a:ext cx="316992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转折对比</a:t>
            </a:r>
            <a:endParaRPr lang="zh-CN" altLang="en-US" sz="2800" b="1">
              <a:solidFill>
                <a:srgbClr val="C00000"/>
              </a:solidFill>
            </a:endParaRPr>
          </a:p>
        </p:txBody>
      </p:sp>
      <p:sp>
        <p:nvSpPr>
          <p:cNvPr id="15" name="矩形 14"/>
          <p:cNvSpPr/>
          <p:nvPr/>
        </p:nvSpPr>
        <p:spPr>
          <a:xfrm>
            <a:off x="4144010" y="1595755"/>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B</a:t>
            </a:r>
            <a:endParaRPr lang="en-US" altLang="zh-CN" sz="5400" b="1">
              <a:solidFill>
                <a:schemeClr val="accent6"/>
              </a:solidFill>
              <a:effectLst>
                <a:outerShdw blurRad="38100" dist="25400" dir="5400000" algn="ctr" rotWithShape="0">
                  <a:srgbClr val="6E747A">
                    <a:alpha val="43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3" grpId="0" animBg="1"/>
      <p:bldP spid="13" grpId="1" animBg="1"/>
      <p:bldP spid="10" grpId="0" animBg="1"/>
      <p:bldP spid="10" grpId="1" animBg="1"/>
      <p:bldP spid="8" grpId="0" animBg="1"/>
      <p:bldP spid="8" grpId="1" animBg="1"/>
      <p:bldP spid="9" grpId="0" animBg="1"/>
      <p:bldP spid="9" grpId="1" animBg="1"/>
      <p:bldP spid="12" grpId="0" animBg="1"/>
      <p:bldP spid="12"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椭圆 627"/>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9" name="椭圆 628"/>
          <p:cNvSpPr>
            <a:spLocks noChangeArrowheads="1"/>
          </p:cNvSpPr>
          <p:nvPr/>
        </p:nvSpPr>
        <p:spPr bwMode="auto">
          <a:xfrm>
            <a:off x="4112510" y="481711"/>
            <a:ext cx="4254999" cy="425718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图片 12"/>
          <p:cNvPicPr>
            <a:picLocks noChangeAspect="1"/>
          </p:cNvPicPr>
          <p:nvPr/>
        </p:nvPicPr>
        <p:blipFill>
          <a:blip r:embed="rId3" cstate="screen"/>
          <a:stretch>
            <a:fillRect/>
          </a:stretch>
        </p:blipFill>
        <p:spPr>
          <a:xfrm>
            <a:off x="3442718" y="2942187"/>
            <a:ext cx="5897859" cy="3126941"/>
          </a:xfrm>
          <a:prstGeom prst="rect">
            <a:avLst/>
          </a:prstGeom>
        </p:spPr>
      </p:pic>
      <p:sp>
        <p:nvSpPr>
          <p:cNvPr id="7" name="矩形 6"/>
          <p:cNvSpPr/>
          <p:nvPr/>
        </p:nvSpPr>
        <p:spPr>
          <a:xfrm>
            <a:off x="3101339" y="182245"/>
            <a:ext cx="6177280" cy="1198880"/>
          </a:xfrm>
          <a:prstGeom prst="rect">
            <a:avLst/>
          </a:prstGeom>
          <a:noFill/>
          <a:ln>
            <a:noFill/>
          </a:ln>
        </p:spPr>
        <p:txBody>
          <a:bodyPr wrap="none">
            <a:spAutoFit/>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7200" b="1" i="0" u="none" strike="noStrike" kern="1200" cap="none" spc="0" normalizeH="0" baseline="0" noProof="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rgbClr val="0070C0"/>
                </a:solidFill>
                <a:effectLst>
                  <a:outerShdw blurRad="50800" dist="38100" algn="l" rotWithShape="0">
                    <a:srgbClr val="CC00CC">
                      <a:alpha val="40000"/>
                    </a:srgbClr>
                  </a:outerShdw>
                </a:effectLst>
                <a:uLnTx/>
                <a:uFillTx/>
                <a:latin typeface="Times New Roman" panose="02020603050405020304" pitchFamily="18" charset="0"/>
                <a:ea typeface="宋体" panose="02010600030101010101" pitchFamily="2" charset="-122"/>
                <a:cs typeface="+mn-ea"/>
                <a:sym typeface="+mn-ea"/>
              </a:rPr>
              <a:t>What is tested?</a:t>
            </a:r>
            <a:endParaRPr kumimoji="0" lang="en-US" altLang="zh-CN" sz="7200" b="1" i="0" u="none" strike="noStrike" kern="1200" cap="none" spc="0" normalizeH="0" baseline="0" noProof="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solidFill>
                <a:srgbClr val="0070C0"/>
              </a:solidFill>
              <a:effectLst>
                <a:outerShdw blurRad="50800" dist="38100" algn="l" rotWithShape="0">
                  <a:srgbClr val="CC00CC">
                    <a:alpha val="40000"/>
                  </a:srgbClr>
                </a:outerShdw>
              </a:effectLst>
              <a:uLnTx/>
              <a:uFillTx/>
              <a:latin typeface="Arial" panose="020B0604020202020204" pitchFamily="34" charset="0"/>
              <a:ea typeface="宋体" panose="02010600030101010101" pitchFamily="2" charset="-122"/>
              <a:cs typeface="+mn-ea"/>
              <a:sym typeface="+mn-ea"/>
            </a:endParaRPr>
          </a:p>
        </p:txBody>
      </p:sp>
      <p:grpSp>
        <p:nvGrpSpPr>
          <p:cNvPr id="31745" name="Group 2"/>
          <p:cNvGrpSpPr/>
          <p:nvPr/>
        </p:nvGrpSpPr>
        <p:grpSpPr>
          <a:xfrm>
            <a:off x="3647440" y="1637030"/>
            <a:ext cx="5038725" cy="1970405"/>
            <a:chOff x="748" y="1425"/>
            <a:chExt cx="3856" cy="1653"/>
          </a:xfrm>
        </p:grpSpPr>
        <p:sp>
          <p:nvSpPr>
            <p:cNvPr id="31746" name="Rectangle 3"/>
            <p:cNvSpPr/>
            <p:nvPr/>
          </p:nvSpPr>
          <p:spPr>
            <a:xfrm>
              <a:off x="748" y="1934"/>
              <a:ext cx="1134" cy="862"/>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p>
              <a:endParaRPr lang="zh-CN" altLang="en-US" sz="3600" dirty="0">
                <a:latin typeface="Times New Roman" panose="02020603050405020304" pitchFamily="18" charset="0"/>
                <a:ea typeface="宋体" panose="02010600030101010101" pitchFamily="2" charset="-122"/>
              </a:endParaRPr>
            </a:p>
          </p:txBody>
        </p:sp>
        <p:sp>
          <p:nvSpPr>
            <p:cNvPr id="31747" name="Rectangle 4"/>
            <p:cNvSpPr/>
            <p:nvPr/>
          </p:nvSpPr>
          <p:spPr>
            <a:xfrm>
              <a:off x="1655" y="1434"/>
              <a:ext cx="1134" cy="862"/>
            </a:xfrm>
            <a:prstGeom prst="rect">
              <a:avLst/>
            </a:prstGeom>
            <a:solidFill>
              <a:srgbClr val="CC99FF"/>
            </a:solidFill>
            <a:ln w="9525" cap="flat" cmpd="sng">
              <a:solidFill>
                <a:schemeClr val="tx1"/>
              </a:solidFill>
              <a:prstDash val="solid"/>
              <a:miter/>
              <a:headEnd type="none" w="med" len="med"/>
              <a:tailEnd type="none" w="med" len="med"/>
            </a:ln>
          </p:spPr>
          <p:txBody>
            <a:bodyPr wrap="none" anchor="ctr"/>
            <a:p>
              <a:endParaRPr lang="zh-CN" altLang="en-US" sz="3600" dirty="0">
                <a:latin typeface="Times New Roman" panose="02020603050405020304" pitchFamily="18" charset="0"/>
                <a:ea typeface="宋体" panose="02010600030101010101" pitchFamily="2" charset="-122"/>
              </a:endParaRPr>
            </a:p>
          </p:txBody>
        </p:sp>
        <p:sp>
          <p:nvSpPr>
            <p:cNvPr id="31748" name="Rectangle 5"/>
            <p:cNvSpPr/>
            <p:nvPr/>
          </p:nvSpPr>
          <p:spPr>
            <a:xfrm>
              <a:off x="2562" y="1979"/>
              <a:ext cx="1134" cy="862"/>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p>
              <a:endParaRPr lang="zh-CN" altLang="en-US" sz="3600" dirty="0">
                <a:latin typeface="Times New Roman" panose="02020603050405020304" pitchFamily="18" charset="0"/>
                <a:ea typeface="宋体" panose="02010600030101010101" pitchFamily="2" charset="-122"/>
              </a:endParaRPr>
            </a:p>
          </p:txBody>
        </p:sp>
        <p:sp>
          <p:nvSpPr>
            <p:cNvPr id="31749" name="Rectangle 6"/>
            <p:cNvSpPr/>
            <p:nvPr/>
          </p:nvSpPr>
          <p:spPr>
            <a:xfrm>
              <a:off x="3470" y="1480"/>
              <a:ext cx="1134" cy="862"/>
            </a:xfrm>
            <a:prstGeom prst="rect">
              <a:avLst/>
            </a:prstGeom>
            <a:solidFill>
              <a:srgbClr val="FFCCCC"/>
            </a:solidFill>
            <a:ln w="9525" cap="flat" cmpd="sng">
              <a:solidFill>
                <a:schemeClr val="tx1"/>
              </a:solidFill>
              <a:prstDash val="solid"/>
              <a:miter/>
              <a:headEnd type="none" w="med" len="med"/>
              <a:tailEnd type="none" w="med" len="med"/>
            </a:ln>
          </p:spPr>
          <p:txBody>
            <a:bodyPr wrap="none" anchor="ctr"/>
            <a:p>
              <a:endParaRPr lang="zh-CN" altLang="en-US" sz="3600" dirty="0">
                <a:latin typeface="Times New Roman" panose="02020603050405020304" pitchFamily="18" charset="0"/>
                <a:ea typeface="宋体" panose="02010600030101010101" pitchFamily="2" charset="-122"/>
              </a:endParaRPr>
            </a:p>
          </p:txBody>
        </p:sp>
        <p:sp>
          <p:nvSpPr>
            <p:cNvPr id="31750" name="Rectangle 7"/>
            <p:cNvSpPr/>
            <p:nvPr/>
          </p:nvSpPr>
          <p:spPr>
            <a:xfrm>
              <a:off x="3651" y="1434"/>
              <a:ext cx="758" cy="1109"/>
            </a:xfrm>
            <a:prstGeom prst="rect">
              <a:avLst/>
            </a:prstGeom>
            <a:noFill/>
            <a:ln w="9525">
              <a:noFill/>
            </a:ln>
          </p:spPr>
          <p:txBody>
            <a:bodyPr wrap="square" anchor="t">
              <a:spAutoFit/>
            </a:bodyPr>
            <a:p>
              <a:pPr>
                <a:spcBef>
                  <a:spcPct val="30000"/>
                </a:spcBef>
              </a:pPr>
              <a:r>
                <a:rPr lang="zh-CN" altLang="en-US" sz="8000" b="1" dirty="0">
                  <a:latin typeface="Times New Roman" panose="02020603050405020304" pitchFamily="18" charset="0"/>
                  <a:ea typeface="黑体" panose="02010609060101010101" charset="-122"/>
                </a:rPr>
                <a:t>秘</a:t>
              </a:r>
              <a:endParaRPr lang="zh-CN" altLang="en-US" sz="8000" b="1" dirty="0">
                <a:latin typeface="Times New Roman" panose="02020603050405020304" pitchFamily="18" charset="0"/>
                <a:ea typeface="黑体" panose="02010609060101010101" charset="-122"/>
              </a:endParaRPr>
            </a:p>
          </p:txBody>
        </p:sp>
        <p:sp>
          <p:nvSpPr>
            <p:cNvPr id="31751" name="Rectangle 8"/>
            <p:cNvSpPr/>
            <p:nvPr/>
          </p:nvSpPr>
          <p:spPr>
            <a:xfrm>
              <a:off x="930" y="1888"/>
              <a:ext cx="758" cy="1109"/>
            </a:xfrm>
            <a:prstGeom prst="rect">
              <a:avLst/>
            </a:prstGeom>
            <a:noFill/>
            <a:ln w="9525">
              <a:noFill/>
            </a:ln>
          </p:spPr>
          <p:txBody>
            <a:bodyPr wrap="square" anchor="t">
              <a:spAutoFit/>
            </a:bodyPr>
            <a:p>
              <a:r>
                <a:rPr lang="zh-CN" altLang="en-US" sz="8000" b="1" dirty="0">
                  <a:latin typeface="Times New Roman" panose="02020603050405020304" pitchFamily="18" charset="0"/>
                  <a:ea typeface="黑体" panose="02010609060101010101" charset="-122"/>
                </a:rPr>
                <a:t>命</a:t>
              </a:r>
              <a:endParaRPr lang="zh-CN" altLang="en-US" sz="8000" b="1" dirty="0">
                <a:latin typeface="Times New Roman" panose="02020603050405020304" pitchFamily="18" charset="0"/>
                <a:ea typeface="黑体" panose="02010609060101010101" charset="-122"/>
              </a:endParaRPr>
            </a:p>
          </p:txBody>
        </p:sp>
        <p:sp>
          <p:nvSpPr>
            <p:cNvPr id="31752" name="Rectangle 9"/>
            <p:cNvSpPr/>
            <p:nvPr/>
          </p:nvSpPr>
          <p:spPr>
            <a:xfrm>
              <a:off x="1849" y="1425"/>
              <a:ext cx="758" cy="1109"/>
            </a:xfrm>
            <a:prstGeom prst="rect">
              <a:avLst/>
            </a:prstGeom>
            <a:noFill/>
            <a:ln w="9525">
              <a:noFill/>
            </a:ln>
          </p:spPr>
          <p:txBody>
            <a:bodyPr wrap="square" anchor="t">
              <a:spAutoFit/>
            </a:bodyPr>
            <a:p>
              <a:r>
                <a:rPr lang="zh-CN" altLang="en-US" sz="8000" b="1" dirty="0">
                  <a:latin typeface="Times New Roman" panose="02020603050405020304" pitchFamily="18" charset="0"/>
                  <a:ea typeface="黑体" panose="02010609060101010101" charset="-122"/>
                </a:rPr>
                <a:t>题</a:t>
              </a:r>
              <a:endParaRPr lang="zh-CN" altLang="en-US" sz="8000" b="1" dirty="0">
                <a:latin typeface="Times New Roman" panose="02020603050405020304" pitchFamily="18" charset="0"/>
                <a:ea typeface="黑体" panose="02010609060101010101" charset="-122"/>
              </a:endParaRPr>
            </a:p>
          </p:txBody>
        </p:sp>
        <p:sp>
          <p:nvSpPr>
            <p:cNvPr id="31753" name="Rectangle 10"/>
            <p:cNvSpPr/>
            <p:nvPr/>
          </p:nvSpPr>
          <p:spPr>
            <a:xfrm>
              <a:off x="2699" y="1969"/>
              <a:ext cx="758" cy="1109"/>
            </a:xfrm>
            <a:prstGeom prst="rect">
              <a:avLst/>
            </a:prstGeom>
            <a:noFill/>
            <a:ln w="9525">
              <a:noFill/>
            </a:ln>
          </p:spPr>
          <p:txBody>
            <a:bodyPr wrap="square" anchor="t">
              <a:spAutoFit/>
            </a:bodyPr>
            <a:p>
              <a:r>
                <a:rPr lang="zh-CN" altLang="en-US" sz="8000" b="1" dirty="0">
                  <a:latin typeface="Times New Roman" panose="02020603050405020304" pitchFamily="18" charset="0"/>
                  <a:ea typeface="黑体" panose="02010609060101010101" charset="-122"/>
                </a:rPr>
                <a:t>揭</a:t>
              </a:r>
              <a:endParaRPr lang="zh-CN" altLang="en-US" sz="8000" b="1" dirty="0">
                <a:latin typeface="Times New Roman" panose="02020603050405020304" pitchFamily="18" charset="0"/>
                <a:ea typeface="黑体" panose="020106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bldLst>
      <p:bldP spid="8" grpId="0" bldLvl="0" animBg="1"/>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14325" y="335280"/>
            <a:ext cx="11562715" cy="4485640"/>
          </a:xfrm>
          <a:prstGeom prst="rect">
            <a:avLst/>
          </a:prstGeom>
          <a:noFill/>
        </p:spPr>
        <p:txBody>
          <a:bodyPr wrap="square" rtlCol="0" anchor="t">
            <a:noAutofit/>
          </a:bodyPr>
          <a:p>
            <a:r>
              <a:rPr lang="en-US" altLang="zh-CN" sz="3000" b="1" dirty="0">
                <a:latin typeface="Times New Roman" panose="02020603050405020304" pitchFamily="18" charset="0"/>
                <a:sym typeface="+mn-ea"/>
              </a:rPr>
              <a:t>Taking good notes is a time saving skill that will help you to become a better student in several ways.__________ Second, your notes are excellent materials to refer to when you are studying for a test. </a:t>
            </a:r>
            <a:endParaRPr lang="en-US" altLang="zh-CN" sz="3000" b="1" dirty="0">
              <a:latin typeface="Times New Roman" panose="02020603050405020304" pitchFamily="18" charset="0"/>
              <a:sym typeface="+mn-ea"/>
            </a:endParaRPr>
          </a:p>
          <a:p>
            <a:endParaRPr lang="en-US" altLang="zh-CN" sz="3000" b="1" dirty="0">
              <a:latin typeface="Times New Roman" panose="02020603050405020304" pitchFamily="18" charset="0"/>
              <a:sym typeface="+mn-ea"/>
            </a:endParaRPr>
          </a:p>
          <a:p>
            <a:endParaRPr lang="en-US" altLang="zh-CN" sz="3000" b="1" dirty="0">
              <a:latin typeface="Times New Roman" panose="02020603050405020304" pitchFamily="18" charset="0"/>
              <a:sym typeface="+mn-ea"/>
            </a:endParaRPr>
          </a:p>
          <a:p>
            <a:pPr marL="342900" lvl="0" indent="-342900" eaLnBrk="1" hangingPunct="1">
              <a:spcAft>
                <a:spcPct val="10000"/>
              </a:spcAft>
              <a:buNone/>
            </a:pPr>
            <a:r>
              <a:rPr lang="en-US" altLang="zh-CN" sz="3000" b="1" dirty="0">
                <a:latin typeface="Times New Roman" panose="02020603050405020304" pitchFamily="18" charset="0"/>
                <a:sym typeface="+mn-ea"/>
              </a:rPr>
              <a:t>A. Because you must write your notes on separate paper.</a:t>
            </a:r>
            <a:endParaRPr lang="en-US" altLang="zh-CN" sz="3000" b="1" dirty="0">
              <a:latin typeface="Times New Roman" panose="02020603050405020304" pitchFamily="18" charset="0"/>
            </a:endParaRPr>
          </a:p>
          <a:p>
            <a:pPr marL="342900" lvl="0" indent="-342900" eaLnBrk="1" hangingPunct="1">
              <a:spcAft>
                <a:spcPct val="10000"/>
              </a:spcAft>
              <a:buNone/>
            </a:pPr>
            <a:r>
              <a:rPr lang="en-US" altLang="zh-CN" sz="3000" b="1" dirty="0">
                <a:latin typeface="Times New Roman" panose="02020603050405020304" pitchFamily="18" charset="0"/>
                <a:sym typeface="+mn-ea"/>
              </a:rPr>
              <a:t>B. First, the simple act of writing something down makes it easier for you to understand and remember.</a:t>
            </a:r>
            <a:endParaRPr lang="en-US" altLang="zh-CN" sz="3000" b="1" dirty="0">
              <a:latin typeface="Times New Roman" panose="02020603050405020304" pitchFamily="18" charset="0"/>
            </a:endParaRPr>
          </a:p>
          <a:p>
            <a:r>
              <a:rPr lang="en-US" altLang="zh-CN" sz="3000" b="1" dirty="0">
                <a:latin typeface="Times New Roman" panose="02020603050405020304" pitchFamily="18" charset="0"/>
                <a:sym typeface="+mn-ea"/>
              </a:rPr>
              <a:t>C. There are three practical note-taking methods.</a:t>
            </a:r>
            <a:endParaRPr lang="en-US" altLang="zh-CN" sz="3000" b="1" dirty="0">
              <a:latin typeface="Times New Roman" panose="02020603050405020304" pitchFamily="18" charset="0"/>
              <a:sym typeface="+mn-ea"/>
            </a:endParaRPr>
          </a:p>
        </p:txBody>
      </p:sp>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2" name="内容占位符 2"/>
          <p:cNvSpPr>
            <a:spLocks noGrp="1"/>
          </p:cNvSpPr>
          <p:nvPr/>
        </p:nvSpPr>
        <p:spPr>
          <a:xfrm>
            <a:off x="426085" y="347345"/>
            <a:ext cx="11477625" cy="5031740"/>
          </a:xfrm>
          <a:prstGeom prst="rect">
            <a:avLst/>
          </a:prstGeom>
          <a:noFill/>
          <a:ln w="9525">
            <a:noFill/>
          </a:ln>
        </p:spPr>
        <p:txBody>
          <a:bodyPr/>
          <a:p>
            <a:pPr marL="342900" indent="-342900">
              <a:spcBef>
                <a:spcPct val="20000"/>
              </a:spcBef>
              <a:buClr>
                <a:schemeClr val="bg2"/>
              </a:buClr>
              <a:buSzPct val="75000"/>
              <a:buFont typeface="Wingdings" panose="05000000000000000000" pitchFamily="2" charset="2"/>
            </a:pPr>
            <a:endParaRPr lang="en-US" altLang="en-US" sz="2000">
              <a:solidFill>
                <a:srgbClr val="1818FF"/>
              </a:solidFill>
              <a:latin typeface="Arial" panose="020B0604020202020204" pitchFamily="34" charset="0"/>
              <a:sym typeface="宋体" panose="02010600030101010101" pitchFamily="2" charset="-122"/>
            </a:endParaRPr>
          </a:p>
        </p:txBody>
      </p:sp>
      <p:sp>
        <p:nvSpPr>
          <p:cNvPr id="9" name="文本框 8"/>
          <p:cNvSpPr txBox="1"/>
          <p:nvPr/>
        </p:nvSpPr>
        <p:spPr>
          <a:xfrm>
            <a:off x="842010" y="3206115"/>
            <a:ext cx="783590" cy="44577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0" name="文本框 9"/>
          <p:cNvSpPr txBox="1"/>
          <p:nvPr/>
        </p:nvSpPr>
        <p:spPr>
          <a:xfrm>
            <a:off x="7261225" y="813435"/>
            <a:ext cx="1231900" cy="455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4" name="云形标注 13"/>
          <p:cNvSpPr/>
          <p:nvPr/>
        </p:nvSpPr>
        <p:spPr>
          <a:xfrm>
            <a:off x="8296910" y="4483735"/>
            <a:ext cx="316992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并列</a:t>
            </a:r>
            <a:endParaRPr lang="zh-CN" altLang="en-US" sz="2800" b="1">
              <a:solidFill>
                <a:srgbClr val="C00000"/>
              </a:solidFill>
            </a:endParaRPr>
          </a:p>
        </p:txBody>
      </p:sp>
      <p:cxnSp>
        <p:nvCxnSpPr>
          <p:cNvPr id="11" name="直接箭头连接符 10"/>
          <p:cNvCxnSpPr/>
          <p:nvPr/>
        </p:nvCxnSpPr>
        <p:spPr>
          <a:xfrm flipH="1">
            <a:off x="1327150" y="1321753"/>
            <a:ext cx="6644005" cy="184848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840730" y="580390"/>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B</a:t>
            </a:r>
            <a:endParaRPr lang="en-US" altLang="zh-CN" sz="5400" b="1">
              <a:solidFill>
                <a:schemeClr val="accent6"/>
              </a:solidFill>
              <a:effectLst>
                <a:outerShdw blurRad="38100" dist="25400" dir="5400000" algn="ctr" rotWithShape="0">
                  <a:srgbClr val="6E747A">
                    <a:alpha val="43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0" grpId="0" animBg="1"/>
      <p:bldP spid="10" grpId="1" animBg="1"/>
      <p:bldP spid="9" grpId="0" animBg="1"/>
      <p:bldP spid="9"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14325" y="335280"/>
            <a:ext cx="11562715" cy="4485640"/>
          </a:xfrm>
          <a:prstGeom prst="rect">
            <a:avLst/>
          </a:prstGeom>
          <a:noFill/>
        </p:spPr>
        <p:txBody>
          <a:bodyPr wrap="square" rtlCol="0" anchor="t">
            <a:noAutofit/>
          </a:bodyPr>
          <a:p>
            <a:r>
              <a:rPr lang="en-US" altLang="zh-CN" sz="3000" b="1">
                <a:solidFill>
                  <a:srgbClr val="000000"/>
                </a:solidFill>
                <a:latin typeface="Arial" panose="020B0604020202020204" pitchFamily="34" charset="0"/>
                <a:cs typeface="Arial" panose="020B0604020202020204" pitchFamily="34" charset="0"/>
                <a:sym typeface="+mn-ea"/>
              </a:rPr>
              <a:t> </a:t>
            </a:r>
            <a:r>
              <a:rPr lang="en-US" altLang="zh-CN" sz="3000" b="1">
                <a:solidFill>
                  <a:srgbClr val="000000"/>
                </a:solidFill>
                <a:latin typeface="Times New Roman" panose="02020603050405020304" pitchFamily="18" charset="0"/>
                <a:cs typeface="Times New Roman" panose="02020603050405020304" pitchFamily="18" charset="0"/>
                <a:sym typeface="+mn-ea"/>
              </a:rPr>
              <a:t>_____, so get help. Since there are about a billion companies out there all ready to offer you public speaking training and courses, here are some things to look for when deciding the training that’s right for you. </a:t>
            </a:r>
            <a:endParaRPr lang="en-US" altLang="zh-CN" sz="3000" b="1">
              <a:solidFill>
                <a:srgbClr val="000000"/>
              </a:solidFill>
              <a:latin typeface="Times New Roman" panose="02020603050405020304" pitchFamily="18" charset="0"/>
              <a:cs typeface="Times New Roman" panose="02020603050405020304" pitchFamily="18" charset="0"/>
              <a:sym typeface="+mn-ea"/>
            </a:endParaRPr>
          </a:p>
          <a:p>
            <a:endParaRPr lang="en-US" altLang="zh-CN" sz="3000" b="1" dirty="0">
              <a:latin typeface="Times New Roman" panose="02020603050405020304" pitchFamily="18" charset="0"/>
              <a:cs typeface="Times New Roman" panose="02020603050405020304" pitchFamily="18" charset="0"/>
              <a:sym typeface="+mn-ea"/>
            </a:endParaRPr>
          </a:p>
          <a:p>
            <a:endParaRPr lang="en-US" altLang="zh-CN" sz="3000" b="1" dirty="0">
              <a:latin typeface="Times New Roman" panose="02020603050405020304" pitchFamily="18" charset="0"/>
              <a:cs typeface="Times New Roman" panose="02020603050405020304" pitchFamily="18" charset="0"/>
              <a:sym typeface="+mn-ea"/>
            </a:endParaRPr>
          </a:p>
          <a:p>
            <a:r>
              <a:rPr lang="en-US" altLang="zh-CN" sz="3000" b="1" dirty="0">
                <a:latin typeface="Times New Roman" panose="02020603050405020304" pitchFamily="18" charset="0"/>
                <a:sym typeface="+mn-ea"/>
              </a:rPr>
              <a:t>C. Turn your back on too many rules</a:t>
            </a:r>
            <a:endParaRPr lang="en-US" altLang="zh-CN" sz="3000" b="1" dirty="0">
              <a:latin typeface="Times New Roman" panose="02020603050405020304" pitchFamily="18" charset="0"/>
              <a:sym typeface="+mn-ea"/>
            </a:endParaRPr>
          </a:p>
          <a:p>
            <a:r>
              <a:rPr lang="en-US" altLang="zh-CN" sz="3000" b="1" dirty="0">
                <a:latin typeface="Times New Roman" panose="02020603050405020304" pitchFamily="18" charset="0"/>
                <a:sym typeface="+mn-ea"/>
              </a:rPr>
              <a:t>D. Check the rules about dos and don’ts</a:t>
            </a:r>
            <a:endParaRPr lang="en-US" altLang="zh-CN" sz="3000" b="1" dirty="0">
              <a:latin typeface="Times New Roman" panose="02020603050405020304" pitchFamily="18" charset="0"/>
              <a:sym typeface="+mn-ea"/>
            </a:endParaRPr>
          </a:p>
          <a:p>
            <a:r>
              <a:rPr lang="en-US" altLang="zh-CN" sz="3000" b="1" dirty="0">
                <a:latin typeface="Times New Roman" panose="02020603050405020304" pitchFamily="18" charset="0"/>
                <a:sym typeface="+mn-ea"/>
              </a:rPr>
              <a:t>E. Whatever the presentation, public speaking is tough</a:t>
            </a:r>
            <a:endParaRPr lang="en-US" altLang="zh-CN" sz="3000" b="1" dirty="0">
              <a:latin typeface="Times New Roman" panose="02020603050405020304" pitchFamily="18" charset="0"/>
            </a:endParaRPr>
          </a:p>
          <a:p>
            <a:endParaRPr lang="en-US" altLang="zh-CN" sz="3000" b="1" dirty="0">
              <a:latin typeface="Times New Roman" panose="02020603050405020304" pitchFamily="18" charset="0"/>
              <a:cs typeface="Times New Roman" panose="02020603050405020304" pitchFamily="18" charset="0"/>
              <a:sym typeface="+mn-ea"/>
            </a:endParaRPr>
          </a:p>
        </p:txBody>
      </p:sp>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151725" y="233299"/>
            <a:ext cx="11149902" cy="6985254"/>
            <a:chOff x="2286" y="0"/>
            <a:chExt cx="11148779" cy="6985673"/>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2" name="内容占位符 2"/>
          <p:cNvSpPr>
            <a:spLocks noGrp="1"/>
          </p:cNvSpPr>
          <p:nvPr/>
        </p:nvSpPr>
        <p:spPr>
          <a:xfrm>
            <a:off x="426085" y="347345"/>
            <a:ext cx="11477625" cy="5031740"/>
          </a:xfrm>
          <a:prstGeom prst="rect">
            <a:avLst/>
          </a:prstGeom>
          <a:noFill/>
          <a:ln w="9525">
            <a:noFill/>
          </a:ln>
        </p:spPr>
        <p:txBody>
          <a:bodyPr/>
          <a:p>
            <a:pPr marL="342900" indent="-342900">
              <a:spcBef>
                <a:spcPct val="20000"/>
              </a:spcBef>
              <a:buClr>
                <a:schemeClr val="bg2"/>
              </a:buClr>
              <a:buSzPct val="75000"/>
              <a:buFont typeface="Wingdings" panose="05000000000000000000" pitchFamily="2" charset="2"/>
            </a:pPr>
            <a:endParaRPr lang="en-US" altLang="en-US" sz="2000">
              <a:solidFill>
                <a:srgbClr val="1818FF"/>
              </a:solidFill>
              <a:latin typeface="Arial" panose="020B0604020202020204" pitchFamily="34" charset="0"/>
              <a:sym typeface="宋体" panose="02010600030101010101" pitchFamily="2" charset="-122"/>
            </a:endParaRPr>
          </a:p>
        </p:txBody>
      </p:sp>
      <p:sp>
        <p:nvSpPr>
          <p:cNvPr id="9" name="文本框 8"/>
          <p:cNvSpPr txBox="1"/>
          <p:nvPr/>
        </p:nvSpPr>
        <p:spPr>
          <a:xfrm>
            <a:off x="8296910" y="4101465"/>
            <a:ext cx="1056005" cy="44577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0" name="文本框 9"/>
          <p:cNvSpPr txBox="1"/>
          <p:nvPr/>
        </p:nvSpPr>
        <p:spPr>
          <a:xfrm>
            <a:off x="1590040" y="414655"/>
            <a:ext cx="483235" cy="455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4" name="云形标注 13"/>
          <p:cNvSpPr/>
          <p:nvPr/>
        </p:nvSpPr>
        <p:spPr>
          <a:xfrm>
            <a:off x="8131810" y="4820920"/>
            <a:ext cx="316992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因果</a:t>
            </a:r>
            <a:endParaRPr lang="zh-CN" altLang="en-US" sz="2800" b="1">
              <a:solidFill>
                <a:srgbClr val="C00000"/>
              </a:solidFill>
            </a:endParaRPr>
          </a:p>
        </p:txBody>
      </p:sp>
      <p:cxnSp>
        <p:nvCxnSpPr>
          <p:cNvPr id="11" name="直接箭头连接符 10"/>
          <p:cNvCxnSpPr>
            <a:stCxn id="10" idx="2"/>
          </p:cNvCxnSpPr>
          <p:nvPr/>
        </p:nvCxnSpPr>
        <p:spPr>
          <a:xfrm>
            <a:off x="1831975" y="869633"/>
            <a:ext cx="6791325" cy="317563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13740" y="0"/>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E</a:t>
            </a:r>
            <a:endParaRPr lang="en-US" altLang="zh-CN" sz="5400" b="1">
              <a:solidFill>
                <a:schemeClr val="accent6"/>
              </a:solidFill>
              <a:effectLst>
                <a:outerShdw blurRad="38100" dist="25400" dir="5400000" algn="ctr" rotWithShape="0">
                  <a:srgbClr val="6E747A">
                    <a:alpha val="43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0" grpId="0" animBg="1"/>
      <p:bldP spid="10" grpId="1" animBg="1"/>
      <p:bldP spid="9" grpId="0" animBg="1"/>
      <p:bldP spid="9"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8" name="Rectangle 4"/>
          <p:cNvSpPr/>
          <p:nvPr/>
        </p:nvSpPr>
        <p:spPr>
          <a:xfrm>
            <a:off x="209550" y="950595"/>
            <a:ext cx="11773535" cy="5836285"/>
          </a:xfrm>
          <a:prstGeom prst="rect">
            <a:avLst/>
          </a:prstGeom>
          <a:noFill/>
          <a:ln w="9525">
            <a:noFill/>
          </a:ln>
        </p:spPr>
        <p:txBody>
          <a:bodyPr wrap="square" anchor="ctr">
            <a:spAutoFit/>
          </a:bodyPr>
          <a:p>
            <a:pPr fontAlgn="auto">
              <a:lnSpc>
                <a:spcPts val="3200"/>
              </a:lnSpc>
            </a:pPr>
            <a:r>
              <a:rPr lang="en-US" altLang="zh-CN" sz="3000" b="1" dirty="0">
                <a:solidFill>
                  <a:srgbClr val="FF3300"/>
                </a:solidFill>
                <a:latin typeface="Arial" panose="020B0604020202020204" pitchFamily="34" charset="0"/>
                <a:ea typeface="宋体" panose="02010600030101010101" pitchFamily="2" charset="-122"/>
              </a:rPr>
              <a:t>1</a:t>
            </a:r>
            <a:r>
              <a:rPr lang="en-US" altLang="zh-CN" sz="3000" b="1" dirty="0">
                <a:solidFill>
                  <a:srgbClr val="FF3300"/>
                </a:solidFill>
                <a:latin typeface="Arial" panose="020B0604020202020204" pitchFamily="34" charset="0"/>
                <a:ea typeface="宋体" panose="02010600030101010101" pitchFamily="2" charset="-122"/>
              </a:rPr>
              <a:t>.______关系：and; for one thing, for another; firstly, secondly, thirdly; in the first place, in the second place, etc.</a:t>
            </a:r>
            <a:endParaRPr lang="en-US" altLang="zh-CN" sz="3000" b="1" dirty="0">
              <a:solidFill>
                <a:srgbClr val="FF3300"/>
              </a:solidFill>
              <a:latin typeface="Arial" panose="020B0604020202020204" pitchFamily="34" charset="0"/>
              <a:ea typeface="宋体" panose="02010600030101010101" pitchFamily="2" charset="-122"/>
            </a:endParaRPr>
          </a:p>
          <a:p>
            <a:pPr fontAlgn="auto">
              <a:lnSpc>
                <a:spcPts val="3200"/>
              </a:lnSpc>
            </a:pPr>
            <a:endParaRPr lang="en-US" altLang="zh-CN" sz="3000" b="1">
              <a:solidFill>
                <a:srgbClr val="000000"/>
              </a:solidFill>
              <a:latin typeface="Arial" panose="020B0604020202020204" pitchFamily="34" charset="0"/>
              <a:ea typeface="宋体" panose="02010600030101010101" pitchFamily="2" charset="-122"/>
              <a:cs typeface="Arial" panose="020B0604020202020204" pitchFamily="34" charset="0"/>
            </a:endParaRPr>
          </a:p>
          <a:p>
            <a:pPr fontAlgn="auto">
              <a:lnSpc>
                <a:spcPts val="3200"/>
              </a:lnSpc>
            </a:pPr>
            <a:r>
              <a:rPr lang="en-US" altLang="ko-KR" sz="3000" b="1" dirty="0">
                <a:solidFill>
                  <a:srgbClr val="009900"/>
                </a:solidFill>
                <a:latin typeface="Arial" panose="020B0604020202020204" pitchFamily="34" charset="0"/>
                <a:ea typeface="宋体" panose="02010600030101010101" pitchFamily="2" charset="-122"/>
              </a:rPr>
              <a:t>2._______关系：also; what’s more; furthermore; moreover; in addition; what’s worse, to make matters worse, etc.</a:t>
            </a:r>
            <a:endParaRPr lang="en-US" altLang="ko-KR" sz="3000" b="1" dirty="0">
              <a:solidFill>
                <a:srgbClr val="009900"/>
              </a:solidFill>
              <a:latin typeface="Arial" panose="020B0604020202020204" pitchFamily="34" charset="0"/>
              <a:ea typeface="宋体" panose="02010600030101010101" pitchFamily="2" charset="-122"/>
            </a:endParaRPr>
          </a:p>
          <a:p>
            <a:pPr fontAlgn="auto">
              <a:lnSpc>
                <a:spcPts val="3200"/>
              </a:lnSpc>
            </a:pPr>
            <a:endParaRPr lang="en-US" altLang="ko-KR" sz="3000" b="1" dirty="0">
              <a:solidFill>
                <a:srgbClr val="009900"/>
              </a:solidFill>
              <a:latin typeface="Arial" panose="020B0604020202020204" pitchFamily="34" charset="0"/>
              <a:ea typeface="宋体" panose="02010600030101010101" pitchFamily="2" charset="-122"/>
            </a:endParaRPr>
          </a:p>
          <a:p>
            <a:pPr fontAlgn="auto">
              <a:lnSpc>
                <a:spcPts val="3200"/>
              </a:lnSpc>
            </a:pPr>
            <a:r>
              <a:rPr lang="en-US" altLang="ko-KR" sz="3000" b="1" dirty="0">
                <a:solidFill>
                  <a:srgbClr val="7030A0"/>
                </a:solidFill>
                <a:latin typeface="Arial" panose="020B0604020202020204" pitchFamily="34" charset="0"/>
                <a:ea typeface="宋体" panose="02010600030101010101" pitchFamily="2" charset="-122"/>
              </a:rPr>
              <a:t>3.______关系：so, therefore, thus, hence, as a result; because, as, since, now that, etc.</a:t>
            </a:r>
            <a:endParaRPr lang="en-US" altLang="ko-KR" sz="3000" b="1" dirty="0">
              <a:solidFill>
                <a:srgbClr val="7030A0"/>
              </a:solidFill>
              <a:latin typeface="Arial" panose="020B0604020202020204" pitchFamily="34" charset="0"/>
              <a:ea typeface="宋体" panose="02010600030101010101" pitchFamily="2" charset="-122"/>
            </a:endParaRPr>
          </a:p>
          <a:p>
            <a:pPr fontAlgn="auto">
              <a:lnSpc>
                <a:spcPts val="3200"/>
              </a:lnSpc>
            </a:pPr>
            <a:endParaRPr lang="en-US" altLang="ko-KR" sz="3000" b="1" dirty="0">
              <a:solidFill>
                <a:srgbClr val="7030A0"/>
              </a:solidFill>
              <a:latin typeface="Arial" panose="020B0604020202020204" pitchFamily="34" charset="0"/>
              <a:ea typeface="宋体" panose="02010600030101010101" pitchFamily="2" charset="-122"/>
            </a:endParaRPr>
          </a:p>
          <a:p>
            <a:pPr fontAlgn="auto">
              <a:lnSpc>
                <a:spcPts val="3200"/>
              </a:lnSpc>
            </a:pPr>
            <a:r>
              <a:rPr lang="en-US" altLang="ko-KR" sz="3000" b="1" dirty="0">
                <a:solidFill>
                  <a:srgbClr val="C20000"/>
                </a:solidFill>
                <a:latin typeface="Arial" panose="020B0604020202020204" pitchFamily="34" charset="0"/>
                <a:ea typeface="宋体" panose="02010600030101010101" pitchFamily="2" charset="-122"/>
              </a:rPr>
              <a:t>4.</a:t>
            </a:r>
            <a:r>
              <a:rPr lang="en-US" altLang="ko-KR" sz="3000" b="1" dirty="0">
                <a:solidFill>
                  <a:srgbClr val="C20000"/>
                </a:solidFill>
                <a:latin typeface="Arial" panose="020B0604020202020204" pitchFamily="34" charset="0"/>
                <a:ea typeface="宋体" panose="02010600030101010101" pitchFamily="2" charset="-122"/>
              </a:rPr>
              <a:t>__________关系：but, however, nevertheless, though, yet, otherwise, while, even if, despite,  instead</a:t>
            </a:r>
            <a:r>
              <a:rPr lang="zh-CN" altLang="en-US" sz="3000" b="1" dirty="0">
                <a:solidFill>
                  <a:srgbClr val="C20000"/>
                </a:solidFill>
                <a:latin typeface="Arial" panose="020B0604020202020204" pitchFamily="34" charset="0"/>
                <a:ea typeface="宋体" panose="02010600030101010101" pitchFamily="2" charset="-122"/>
              </a:rPr>
              <a:t>，</a:t>
            </a:r>
            <a:r>
              <a:rPr lang="en-US" altLang="ko-KR" sz="3000" b="1" dirty="0">
                <a:solidFill>
                  <a:srgbClr val="C20000"/>
                </a:solidFill>
                <a:latin typeface="Arial" panose="020B0604020202020204" pitchFamily="34" charset="0"/>
                <a:ea typeface="宋体" panose="02010600030101010101" pitchFamily="2" charset="-122"/>
              </a:rPr>
              <a:t>etc.</a:t>
            </a:r>
            <a:endParaRPr lang="en-US" altLang="ko-KR" sz="3000" b="1" dirty="0">
              <a:solidFill>
                <a:srgbClr val="C20000"/>
              </a:solidFill>
              <a:latin typeface="Arial" panose="020B0604020202020204" pitchFamily="34" charset="0"/>
              <a:ea typeface="宋体" panose="02010600030101010101" pitchFamily="2" charset="-122"/>
            </a:endParaRPr>
          </a:p>
          <a:p>
            <a:pPr fontAlgn="auto">
              <a:lnSpc>
                <a:spcPts val="3200"/>
              </a:lnSpc>
            </a:pPr>
            <a:endParaRPr lang="en-US" altLang="ko-KR" sz="3000" b="1" dirty="0">
              <a:solidFill>
                <a:srgbClr val="C20000"/>
              </a:solidFill>
              <a:latin typeface="Arial" panose="020B0604020202020204" pitchFamily="34" charset="0"/>
              <a:ea typeface="宋体" panose="02010600030101010101" pitchFamily="2" charset="-122"/>
            </a:endParaRPr>
          </a:p>
          <a:p>
            <a:pPr fontAlgn="auto">
              <a:lnSpc>
                <a:spcPts val="3200"/>
              </a:lnSpc>
            </a:pPr>
            <a:r>
              <a:rPr lang="en-US" altLang="zh-CN" sz="3000" b="1" noProof="0" dirty="0">
                <a:solidFill>
                  <a:schemeClr val="accent5">
                    <a:lumMod val="75000"/>
                  </a:schemeClr>
                </a:solidFill>
                <a:latin typeface="Arial" panose="020B0604020202020204" pitchFamily="34" charset="0"/>
              </a:rPr>
              <a:t>5.</a:t>
            </a:r>
            <a:r>
              <a:rPr lang="en-US" altLang="zh-CN" sz="3000" b="1" noProof="0" dirty="0">
                <a:solidFill>
                  <a:schemeClr val="accent5">
                    <a:lumMod val="75000"/>
                  </a:schemeClr>
                </a:solidFill>
                <a:latin typeface="Arial" panose="020B0604020202020204" pitchFamily="34" charset="0"/>
              </a:rPr>
              <a:t>______关系：for example, for instance, such as, that is, that is to say, in other words, in fact, as a matter of fact, etc.</a:t>
            </a:r>
            <a:endParaRPr lang="en-US" altLang="zh-CN" sz="3000" b="1" noProof="0" dirty="0">
              <a:solidFill>
                <a:schemeClr val="accent5">
                  <a:lumMod val="75000"/>
                </a:schemeClr>
              </a:solidFill>
              <a:latin typeface="Arial" panose="020B0604020202020204" pitchFamily="34" charset="0"/>
            </a:endParaRPr>
          </a:p>
        </p:txBody>
      </p:sp>
      <p:sp>
        <p:nvSpPr>
          <p:cNvPr id="44035" name="矩形 5"/>
          <p:cNvSpPr/>
          <p:nvPr/>
        </p:nvSpPr>
        <p:spPr>
          <a:xfrm>
            <a:off x="800418" y="950278"/>
            <a:ext cx="894080" cy="521970"/>
          </a:xfrm>
          <a:prstGeom prst="rect">
            <a:avLst/>
          </a:prstGeom>
          <a:noFill/>
          <a:ln w="9525">
            <a:noFill/>
          </a:ln>
        </p:spPr>
        <p:txBody>
          <a:bodyPr wrap="none" anchor="t">
            <a:spAutoFit/>
          </a:bodyPr>
          <a:p>
            <a:r>
              <a:rPr lang="zh-CN" altLang="zh-CN" sz="2800" b="1">
                <a:solidFill>
                  <a:srgbClr val="FF0000"/>
                </a:solidFill>
                <a:latin typeface="微软雅黑" panose="020B0503020204020204" charset="-122"/>
                <a:ea typeface="微软雅黑" panose="020B0503020204020204" charset="-122"/>
              </a:rPr>
              <a:t>并列</a:t>
            </a:r>
            <a:endParaRPr lang="zh-CN" altLang="zh-CN" sz="2800" b="1">
              <a:solidFill>
                <a:srgbClr val="FF0000"/>
              </a:solidFill>
              <a:latin typeface="微软雅黑" panose="020B0503020204020204" charset="-122"/>
              <a:ea typeface="微软雅黑" panose="020B0503020204020204" charset="-122"/>
            </a:endParaRPr>
          </a:p>
        </p:txBody>
      </p:sp>
      <p:sp>
        <p:nvSpPr>
          <p:cNvPr id="44039" name="矩形 5"/>
          <p:cNvSpPr/>
          <p:nvPr/>
        </p:nvSpPr>
        <p:spPr>
          <a:xfrm>
            <a:off x="868680" y="2167573"/>
            <a:ext cx="894080" cy="521970"/>
          </a:xfrm>
          <a:prstGeom prst="rect">
            <a:avLst/>
          </a:prstGeom>
          <a:noFill/>
          <a:ln w="9525">
            <a:noFill/>
          </a:ln>
        </p:spPr>
        <p:txBody>
          <a:bodyPr wrap="none" anchor="t">
            <a:spAutoFit/>
          </a:bodyPr>
          <a:p>
            <a:r>
              <a:rPr lang="zh-CN" altLang="zh-CN" sz="2800" b="1">
                <a:solidFill>
                  <a:srgbClr val="00B050"/>
                </a:solidFill>
                <a:latin typeface="微软雅黑" panose="020B0503020204020204" charset="-122"/>
                <a:ea typeface="微软雅黑" panose="020B0503020204020204" charset="-122"/>
              </a:rPr>
              <a:t>递进</a:t>
            </a:r>
            <a:endParaRPr lang="zh-CN" altLang="zh-CN" sz="2800" b="1">
              <a:solidFill>
                <a:srgbClr val="00B050"/>
              </a:solidFill>
              <a:latin typeface="微软雅黑" panose="020B0503020204020204" charset="-122"/>
              <a:ea typeface="微软雅黑" panose="020B0503020204020204" charset="-122"/>
            </a:endParaRPr>
          </a:p>
        </p:txBody>
      </p:sp>
      <p:sp>
        <p:nvSpPr>
          <p:cNvPr id="44036" name="矩形 6"/>
          <p:cNvSpPr/>
          <p:nvPr/>
        </p:nvSpPr>
        <p:spPr>
          <a:xfrm>
            <a:off x="800418" y="3337560"/>
            <a:ext cx="894080" cy="521970"/>
          </a:xfrm>
          <a:prstGeom prst="rect">
            <a:avLst/>
          </a:prstGeom>
          <a:noFill/>
          <a:ln w="9525">
            <a:noFill/>
          </a:ln>
        </p:spPr>
        <p:txBody>
          <a:bodyPr wrap="none" anchor="t">
            <a:spAutoFit/>
          </a:bodyPr>
          <a:p>
            <a:r>
              <a:rPr lang="zh-CN" altLang="en-US" sz="2800" b="1">
                <a:solidFill>
                  <a:srgbClr val="7030A0"/>
                </a:solidFill>
                <a:latin typeface="微软雅黑" panose="020B0503020204020204" charset="-122"/>
                <a:ea typeface="微软雅黑" panose="020B0503020204020204" charset="-122"/>
              </a:rPr>
              <a:t>因果</a:t>
            </a:r>
            <a:endParaRPr lang="zh-CN" altLang="en-US" sz="2800" b="1">
              <a:solidFill>
                <a:srgbClr val="7030A0"/>
              </a:solidFill>
              <a:latin typeface="微软雅黑" panose="020B0503020204020204" charset="-122"/>
              <a:ea typeface="微软雅黑" panose="020B0503020204020204" charset="-122"/>
            </a:endParaRPr>
          </a:p>
        </p:txBody>
      </p:sp>
      <p:sp>
        <p:nvSpPr>
          <p:cNvPr id="44037" name="矩形 7"/>
          <p:cNvSpPr/>
          <p:nvPr/>
        </p:nvSpPr>
        <p:spPr>
          <a:xfrm>
            <a:off x="800418" y="4581843"/>
            <a:ext cx="1605280" cy="521970"/>
          </a:xfrm>
          <a:prstGeom prst="rect">
            <a:avLst/>
          </a:prstGeom>
          <a:noFill/>
          <a:ln w="9525">
            <a:noFill/>
          </a:ln>
        </p:spPr>
        <p:txBody>
          <a:bodyPr wrap="none" anchor="t">
            <a:spAutoFit/>
          </a:bodyPr>
          <a:p>
            <a:r>
              <a:rPr lang="zh-CN" altLang="en-US" sz="2800" b="1">
                <a:solidFill>
                  <a:srgbClr val="C00000"/>
                </a:solidFill>
                <a:latin typeface="微软雅黑" panose="020B0503020204020204" charset="-122"/>
                <a:ea typeface="微软雅黑" panose="020B0503020204020204" charset="-122"/>
              </a:rPr>
              <a:t>转折对比</a:t>
            </a:r>
            <a:endParaRPr lang="zh-CN" altLang="en-US" sz="2800" b="1">
              <a:solidFill>
                <a:srgbClr val="C00000"/>
              </a:solidFill>
              <a:latin typeface="微软雅黑" panose="020B0503020204020204" charset="-122"/>
              <a:ea typeface="微软雅黑" panose="020B0503020204020204" charset="-122"/>
            </a:endParaRPr>
          </a:p>
        </p:txBody>
      </p:sp>
      <p:sp>
        <p:nvSpPr>
          <p:cNvPr id="44040" name="矩形 5"/>
          <p:cNvSpPr/>
          <p:nvPr/>
        </p:nvSpPr>
        <p:spPr>
          <a:xfrm>
            <a:off x="868680" y="5826443"/>
            <a:ext cx="894080" cy="521970"/>
          </a:xfrm>
          <a:prstGeom prst="rect">
            <a:avLst/>
          </a:prstGeom>
          <a:noFill/>
          <a:ln w="9525">
            <a:noFill/>
          </a:ln>
        </p:spPr>
        <p:txBody>
          <a:bodyPr wrap="none" anchor="t">
            <a:spAutoFit/>
          </a:bodyPr>
          <a:p>
            <a:r>
              <a:rPr lang="zh-CN" altLang="en-US" sz="2800" b="1">
                <a:solidFill>
                  <a:schemeClr val="accent5"/>
                </a:solidFill>
                <a:latin typeface="微软雅黑" panose="020B0503020204020204" charset="-122"/>
                <a:ea typeface="微软雅黑" panose="020B0503020204020204" charset="-122"/>
              </a:rPr>
              <a:t>例证</a:t>
            </a:r>
            <a:endParaRPr lang="zh-CN" altLang="en-US" sz="2800" b="1">
              <a:solidFill>
                <a:schemeClr val="accent5"/>
              </a:solidFill>
              <a:latin typeface="微软雅黑" panose="020B0503020204020204" charset="-122"/>
              <a:ea typeface="微软雅黑" panose="020B0503020204020204" charset="-122"/>
            </a:endParaRPr>
          </a:p>
        </p:txBody>
      </p:sp>
      <p:pic>
        <p:nvPicPr>
          <p:cNvPr id="25607" name="图片 13"/>
          <p:cNvPicPr>
            <a:picLocks noChangeAspect="1"/>
          </p:cNvPicPr>
          <p:nvPr/>
        </p:nvPicPr>
        <p:blipFill>
          <a:blip r:embed="rId3"/>
          <a:stretch>
            <a:fillRect/>
          </a:stretch>
        </p:blipFill>
        <p:spPr>
          <a:xfrm>
            <a:off x="1695450" y="66675"/>
            <a:ext cx="8878570" cy="806450"/>
          </a:xfrm>
          <a:prstGeom prst="rect">
            <a:avLst/>
          </a:prstGeom>
          <a:noFill/>
          <a:ln w="9525">
            <a:noFill/>
          </a:ln>
        </p:spPr>
      </p:pic>
      <p:sp>
        <p:nvSpPr>
          <p:cNvPr id="14343" name="Title 3"/>
          <p:cNvSpPr txBox="1"/>
          <p:nvPr/>
        </p:nvSpPr>
        <p:spPr>
          <a:xfrm>
            <a:off x="2634060" y="195898"/>
            <a:ext cx="6925475" cy="548005"/>
          </a:xfrm>
          <a:prstGeom prst="rect">
            <a:avLst/>
          </a:prstGeom>
          <a:noFill/>
          <a:ln w="9525">
            <a:noFill/>
          </a:ln>
        </p:spPr>
        <p:txBody>
          <a:bodyPr anchor="t"/>
          <a:p>
            <a:r>
              <a:rPr lang="zh-CN" altLang="en-US" sz="3600" b="1" u="sng" dirty="0">
                <a:solidFill>
                  <a:schemeClr val="tx1"/>
                </a:solidFill>
                <a:latin typeface="Arial" panose="020B0604020202020204" pitchFamily="34" charset="0"/>
                <a:ea typeface="宋体" panose="02010600030101010101" pitchFamily="2" charset="-122"/>
              </a:rPr>
              <a:t>常用逻辑衔接词（</a:t>
            </a:r>
            <a:r>
              <a:rPr lang="en-US" altLang="zh-CN" sz="3600" b="1" u="sng" dirty="0">
                <a:solidFill>
                  <a:schemeClr val="tx1"/>
                </a:solidFill>
                <a:latin typeface="Arial" panose="020B0604020202020204" pitchFamily="34" charset="0"/>
                <a:ea typeface="宋体" panose="02010600030101010101" pitchFamily="2" charset="-122"/>
              </a:rPr>
              <a:t>linking words</a:t>
            </a:r>
            <a:r>
              <a:rPr lang="zh-CN" altLang="en-US" sz="3600" b="1" u="sng" dirty="0">
                <a:solidFill>
                  <a:schemeClr val="tx1"/>
                </a:solidFill>
                <a:latin typeface="Arial" panose="020B0604020202020204" pitchFamily="34" charset="0"/>
                <a:ea typeface="宋体" panose="02010600030101010101" pitchFamily="2" charset="-122"/>
              </a:rPr>
              <a:t>）</a:t>
            </a:r>
            <a:endParaRPr lang="zh-CN" altLang="en-US" sz="3600" b="1" u="sng"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blinds(horizontal)">
                                      <p:cBhvr>
                                        <p:cTn id="7" dur="5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blinds(horizontal)">
                                      <p:cBhvr>
                                        <p:cTn id="12" dur="500"/>
                                        <p:tgtEl>
                                          <p:spTgt spid="440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blinds(horizontal)">
                                      <p:cBhvr>
                                        <p:cTn id="17" dur="500"/>
                                        <p:tgtEl>
                                          <p:spTgt spid="440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37"/>
                                        </p:tgtEl>
                                        <p:attrNameLst>
                                          <p:attrName>style.visibility</p:attrName>
                                        </p:attrNameLst>
                                      </p:cBhvr>
                                      <p:to>
                                        <p:strVal val="visible"/>
                                      </p:to>
                                    </p:set>
                                    <p:animEffect transition="in" filter="blinds(horizontal)">
                                      <p:cBhvr>
                                        <p:cTn id="22" dur="500"/>
                                        <p:tgtEl>
                                          <p:spTgt spid="440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040"/>
                                        </p:tgtEl>
                                        <p:attrNameLst>
                                          <p:attrName>style.visibility</p:attrName>
                                        </p:attrNameLst>
                                      </p:cBhvr>
                                      <p:to>
                                        <p:strVal val="visible"/>
                                      </p:to>
                                    </p:set>
                                    <p:animEffect transition="in" filter="blinds(horizontal)">
                                      <p:cBhvr>
                                        <p:cTn id="27"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9" grpId="0"/>
      <p:bldP spid="44037" grpId="0"/>
      <p:bldP spid="440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文本框 2"/>
          <p:cNvSpPr txBox="1"/>
          <p:nvPr/>
        </p:nvSpPr>
        <p:spPr>
          <a:xfrm>
            <a:off x="440690" y="213995"/>
            <a:ext cx="6138545" cy="583565"/>
          </a:xfrm>
          <a:prstGeom prst="rect">
            <a:avLst/>
          </a:prstGeom>
          <a:solidFill>
            <a:schemeClr val="accent5">
              <a:lumMod val="40000"/>
              <a:lumOff val="60000"/>
            </a:schemeClr>
          </a:solidFill>
          <a:ln w="9525">
            <a:noFill/>
          </a:ln>
        </p:spPr>
        <p:txBody>
          <a:bodyPr wrap="square" anchor="t">
            <a:spAutoFit/>
          </a:bodyPr>
          <a:lstStyle/>
          <a:p>
            <a:r>
              <a:rPr lang="en-US" altLang="zh-CN" sz="3200" b="1">
                <a:solidFill>
                  <a:schemeClr val="accent2"/>
                </a:solidFill>
                <a:latin typeface="微软雅黑" panose="020B0503020204020204" charset="-122"/>
                <a:ea typeface="微软雅黑" panose="020B0503020204020204" charset="-122"/>
              </a:rPr>
              <a:t>Skill 3</a:t>
            </a:r>
            <a:r>
              <a:rPr lang="zh-CN" altLang="en-US" sz="3200" b="1">
                <a:solidFill>
                  <a:schemeClr val="accent2"/>
                </a:solidFill>
                <a:latin typeface="微软雅黑" panose="020B0503020204020204" charset="-122"/>
                <a:ea typeface="微软雅黑" panose="020B0503020204020204" charset="-122"/>
              </a:rPr>
              <a:t>：</a:t>
            </a:r>
            <a:r>
              <a:rPr lang="en-US" altLang="zh-CN" sz="3200" b="1">
                <a:solidFill>
                  <a:schemeClr val="accent2"/>
                </a:solidFill>
                <a:latin typeface="微软雅黑" panose="020B0503020204020204" charset="-122"/>
                <a:ea typeface="微软雅黑" panose="020B0503020204020204" charset="-122"/>
              </a:rPr>
              <a:t>Logic </a:t>
            </a:r>
            <a:r>
              <a:rPr lang="zh-CN" altLang="en-US" sz="3200" b="1">
                <a:solidFill>
                  <a:schemeClr val="accent2"/>
                </a:solidFill>
                <a:latin typeface="微软雅黑" panose="020B0503020204020204" charset="-122"/>
                <a:ea typeface="微软雅黑" panose="020B0503020204020204" charset="-122"/>
              </a:rPr>
              <a:t>逻辑衔接</a:t>
            </a:r>
            <a:r>
              <a:rPr lang="en-US" altLang="zh-CN" sz="3200" b="1">
                <a:solidFill>
                  <a:schemeClr val="accent2"/>
                </a:solidFill>
                <a:latin typeface="微软雅黑" panose="020B0503020204020204" charset="-122"/>
                <a:ea typeface="微软雅黑" panose="020B0503020204020204" charset="-122"/>
              </a:rPr>
              <a:t> </a:t>
            </a:r>
            <a:endParaRPr lang="zh-CN" sz="3200" b="1">
              <a:solidFill>
                <a:schemeClr val="accent2"/>
              </a:solidFill>
              <a:latin typeface="微软雅黑" panose="020B0503020204020204" charset="-122"/>
              <a:ea typeface="微软雅黑" panose="020B0503020204020204" charset="-122"/>
            </a:endParaRPr>
          </a:p>
        </p:txBody>
      </p:sp>
      <p:sp>
        <p:nvSpPr>
          <p:cNvPr id="27651" name="AutoShape 4"/>
          <p:cNvSpPr/>
          <p:nvPr/>
        </p:nvSpPr>
        <p:spPr>
          <a:xfrm>
            <a:off x="1828165" y="1715135"/>
            <a:ext cx="7051675" cy="4849495"/>
          </a:xfrm>
          <a:prstGeom prst="roundRect">
            <a:avLst>
              <a:gd name="adj" fmla="val 16667"/>
            </a:avLst>
          </a:prstGeom>
          <a:noFill/>
          <a:ln w="38100" cap="flat" cmpd="sng">
            <a:solidFill>
              <a:srgbClr val="333399"/>
            </a:solidFill>
            <a:prstDash val="solid"/>
            <a:round/>
            <a:headEnd type="none" w="med" len="med"/>
            <a:tailEnd type="none" w="med" len="med"/>
          </a:ln>
        </p:spPr>
        <p:txBody>
          <a:bodyPr wrap="none" anchor="ctr"/>
          <a:lstStyle>
            <a:defPPr/>
          </a:lstStyle>
          <a:p>
            <a:pPr algn="ctr"/>
            <a:endParaRPr lang="zh-CN" altLang="en-US" b="1" kern="0" noProof="0" smtClean="0">
              <a:ln>
                <a:noFill/>
              </a:ln>
              <a:effectLst/>
              <a:uLnTx/>
              <a:uFillTx/>
              <a:latin typeface="Arial" panose="020B0604020202020204" pitchFamily="34" charset="0"/>
              <a:ea typeface="宋体" panose="02010600030101010101" pitchFamily="2" charset="-122"/>
            </a:endParaRPr>
          </a:p>
        </p:txBody>
      </p:sp>
      <p:sp>
        <p:nvSpPr>
          <p:cNvPr id="5" name="文本框 4"/>
          <p:cNvSpPr txBox="1"/>
          <p:nvPr/>
        </p:nvSpPr>
        <p:spPr>
          <a:xfrm>
            <a:off x="2194560" y="1881505"/>
            <a:ext cx="6475095" cy="4399915"/>
          </a:xfrm>
          <a:prstGeom prst="rect">
            <a:avLst/>
          </a:prstGeom>
          <a:noFill/>
        </p:spPr>
        <p:txBody>
          <a:bodyPr wrap="square" rtlCol="0" anchor="t">
            <a:spAutoFit/>
          </a:bodyPr>
          <a:p>
            <a:pPr marR="0" lvl="0" indent="0" algn="l" defTabSz="914400" rtl="0" fontAlgn="base">
              <a:lnSpc>
                <a:spcPct val="150000"/>
              </a:lnSpc>
              <a:spcBef>
                <a:spcPts val="600"/>
              </a:spcBef>
              <a:spcAft>
                <a:spcPts val="600"/>
              </a:spcAft>
              <a:buClr>
                <a:schemeClr val="bg2"/>
              </a:buClr>
              <a:buSzPct val="75000"/>
              <a:buFont typeface="Wingdings" panose="05000000000000000000" pitchFamily="2" charset="2"/>
              <a:buNone/>
              <a:defRPr/>
            </a:pPr>
            <a:r>
              <a:rPr lang="zh-CN" altLang="en-US" sz="3600" b="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宋体" panose="02010600030101010101" pitchFamily="2" charset="-122"/>
                <a:cs typeface="+mn-ea"/>
                <a:sym typeface="+mn-ea"/>
              </a:rPr>
              <a:t>段中：</a:t>
            </a:r>
            <a:r>
              <a:rPr lang="zh-CN" altLang="en-US" sz="3600" b="1" kern="0" noProof="0" smtClean="0">
                <a:ln>
                  <a:noFill/>
                </a:ln>
                <a:effectLst/>
                <a:uLnTx/>
                <a:uFillTx/>
                <a:sym typeface="+mn-ea"/>
              </a:rPr>
              <a:t>需关注上下文逻辑关系——语段句与句层与层之间相互的联系。</a:t>
            </a:r>
            <a:endParaRPr lang="zh-CN" altLang="en-US" sz="3600" b="1" kern="0" noProof="0" smtClean="0">
              <a:ln>
                <a:noFill/>
              </a:ln>
              <a:effectLst/>
              <a:uLnTx/>
              <a:uFillTx/>
            </a:endParaRPr>
          </a:p>
          <a:p>
            <a:pPr marR="0" lvl="0" indent="0" algn="l" defTabSz="914400" rtl="0" fontAlgn="base">
              <a:lnSpc>
                <a:spcPct val="150000"/>
              </a:lnSpc>
              <a:spcBef>
                <a:spcPts val="600"/>
              </a:spcBef>
              <a:spcAft>
                <a:spcPts val="600"/>
              </a:spcAft>
              <a:buClr>
                <a:schemeClr val="bg2"/>
              </a:buClr>
              <a:buSzPct val="75000"/>
              <a:buFont typeface="Wingdings" panose="05000000000000000000" pitchFamily="2" charset="2"/>
              <a:buNone/>
              <a:defRPr/>
            </a:pPr>
            <a:r>
              <a:rPr lang="zh-CN" altLang="en-US" sz="3600" b="1" kern="0" noProof="0" smtClean="0">
                <a:ln>
                  <a:noFill/>
                </a:ln>
                <a:effectLst/>
                <a:uLnTx/>
                <a:uFillTx/>
                <a:sym typeface="+mn-ea"/>
              </a:rPr>
              <a:t>常见语句逻辑有：</a:t>
            </a:r>
            <a:r>
              <a:rPr lang="zh-CN" altLang="en-US" sz="3600" b="1" kern="0" noProof="0" smtClean="0">
                <a:ln>
                  <a:noFill/>
                </a:ln>
                <a:effectLst/>
                <a:uLnTx/>
                <a:uFillTx/>
                <a:sym typeface="+mn-ea"/>
              </a:rPr>
              <a:t>并列、转折、递进、因果、顺序、例证等。</a:t>
            </a:r>
            <a:endParaRPr lang="zh-CN" altLang="en-US" sz="3600" b="1" dirty="0">
              <a:latin typeface="宋体" panose="02010600030101010101" pitchFamily="2" charset="-122"/>
              <a:sym typeface="+mn-ea"/>
            </a:endParaRPr>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5"/>
          <p:cNvGrpSpPr/>
          <p:nvPr/>
        </p:nvGrpSpPr>
        <p:grpSpPr bwMode="auto">
          <a:xfrm>
            <a:off x="910169" y="219329"/>
            <a:ext cx="11152188" cy="6983413"/>
            <a:chOff x="0" y="0"/>
            <a:chExt cx="11151065" cy="6983832"/>
          </a:xfrm>
        </p:grpSpPr>
        <p:sp>
          <p:nvSpPr>
            <p:cNvPr id="6"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pic>
          <p:nvPicPr>
            <p:cNvPr id="12"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5" name="文本框 99"/>
          <p:cNvSpPr txBox="1"/>
          <p:nvPr/>
        </p:nvSpPr>
        <p:spPr>
          <a:xfrm>
            <a:off x="849630" y="3285490"/>
            <a:ext cx="10613390" cy="2399665"/>
          </a:xfrm>
          <a:prstGeom prst="rect">
            <a:avLst/>
          </a:prstGeom>
          <a:noFill/>
          <a:ln w="9525">
            <a:noFill/>
          </a:ln>
        </p:spPr>
        <p:txBody>
          <a:bodyPr wrap="square" anchor="t">
            <a:spAutoFit/>
          </a:bodyPr>
          <a:p>
            <a:r>
              <a:rPr lang="en-US" altLang="zh-CN" sz="3000" b="1" dirty="0">
                <a:latin typeface="Times New Roman" panose="02020603050405020304" pitchFamily="18" charset="0"/>
                <a:ea typeface="宋体" panose="02010600030101010101" pitchFamily="2" charset="-122"/>
              </a:rPr>
              <a:t>① Generosity means sharing and sharing makes a friendship grow.   ②You do not have to give your lunch money or your clothes of course.   ③Naturally you will want to share your feelings.</a:t>
            </a:r>
            <a:r>
              <a:rPr lang="zh-CN" altLang="en-US" sz="3000" b="1" dirty="0">
                <a:latin typeface="Times New Roman" panose="02020603050405020304" pitchFamily="18" charset="0"/>
                <a:ea typeface="宋体" panose="02010600030101010101" pitchFamily="2" charset="-122"/>
              </a:rPr>
              <a:t>    ④</a:t>
            </a:r>
            <a:r>
              <a:rPr lang="en-US" altLang="zh-CN" sz="3000" b="1" dirty="0">
                <a:latin typeface="Times New Roman" panose="02020603050405020304" pitchFamily="18" charset="0"/>
                <a:ea typeface="宋体" panose="02010600030101010101" pitchFamily="2" charset="-122"/>
              </a:rPr>
              <a:t>They tell your friend what is important to you.   </a:t>
            </a:r>
            <a:endParaRPr lang="en-US" altLang="zh-CN" sz="3000" b="1" dirty="0">
              <a:latin typeface="Times New Roman" panose="02020603050405020304" pitchFamily="18" charset="0"/>
              <a:ea typeface="宋体" panose="02010600030101010101" pitchFamily="2" charset="-122"/>
            </a:endParaRPr>
          </a:p>
          <a:p>
            <a:r>
              <a:rPr lang="en-US" altLang="zh-CN" sz="3000" b="1" dirty="0">
                <a:latin typeface="Times New Roman" panose="02020603050405020304" pitchFamily="18" charset="0"/>
                <a:ea typeface="宋体" panose="02010600030101010101" pitchFamily="2" charset="-122"/>
              </a:rPr>
              <a:t>⑤ By sharing them, you help your friend know you better.</a:t>
            </a:r>
            <a:endParaRPr lang="zh-CN" altLang="en-US" sz="3000" b="1" dirty="0">
              <a:latin typeface="Times New Roman" panose="02020603050405020304" pitchFamily="18" charset="0"/>
              <a:ea typeface="宋体" panose="02010600030101010101" pitchFamily="2" charset="-122"/>
            </a:endParaRPr>
          </a:p>
        </p:txBody>
      </p:sp>
      <p:sp>
        <p:nvSpPr>
          <p:cNvPr id="5" name="文本框 4"/>
          <p:cNvSpPr txBox="1"/>
          <p:nvPr/>
        </p:nvSpPr>
        <p:spPr>
          <a:xfrm>
            <a:off x="2760663" y="239713"/>
            <a:ext cx="6357938" cy="58420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1"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sym typeface="+mn-ea"/>
              </a:rPr>
              <a:t>Put the sentence in the correct place.</a:t>
            </a:r>
            <a:endParaRPr kumimoji="0" lang="en-US" altLang="zh-CN" sz="3200" b="1" i="1"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sym typeface="+mn-ea"/>
            </a:endParaRPr>
          </a:p>
        </p:txBody>
      </p:sp>
      <p:sp>
        <p:nvSpPr>
          <p:cNvPr id="16387" name="文本框 5"/>
          <p:cNvSpPr txBox="1"/>
          <p:nvPr/>
        </p:nvSpPr>
        <p:spPr>
          <a:xfrm>
            <a:off x="604520" y="1473200"/>
            <a:ext cx="10233660" cy="1014730"/>
          </a:xfrm>
          <a:prstGeom prst="rect">
            <a:avLst/>
          </a:prstGeom>
          <a:noFill/>
          <a:ln w="9525" cap="flat" cmpd="sng">
            <a:solidFill>
              <a:srgbClr val="7030A0"/>
            </a:solidFill>
            <a:prstDash val="solid"/>
            <a:miter/>
            <a:headEnd type="none" w="med" len="med"/>
            <a:tailEnd type="none" w="med" len="med"/>
          </a:ln>
        </p:spPr>
        <p:txBody>
          <a:bodyPr wrap="square" anchor="t">
            <a:spAutoFit/>
          </a:bodyPr>
          <a:p>
            <a:r>
              <a:rPr lang="en-US" altLang="zh-CN" sz="3000" b="1" dirty="0">
                <a:solidFill>
                  <a:srgbClr val="0070C0"/>
                </a:solidFill>
                <a:latin typeface="Times New Roman" panose="02020603050405020304" pitchFamily="18" charset="0"/>
                <a:ea typeface="宋体" panose="02010600030101010101" pitchFamily="2" charset="-122"/>
                <a:sym typeface="+mn-ea"/>
              </a:rPr>
              <a:t>Instead, you have to learn how to share things you enjoy, like your hobbies and your interests.</a:t>
            </a:r>
            <a:endParaRPr lang="en-US" altLang="zh-CN" sz="3000" b="1" dirty="0">
              <a:solidFill>
                <a:srgbClr val="0070C0"/>
              </a:solidFill>
              <a:latin typeface="Times New Roman" panose="02020603050405020304" pitchFamily="18" charset="0"/>
              <a:ea typeface="Times New Roman" panose="02020603050405020304" pitchFamily="18" charset="0"/>
              <a:sym typeface="+mn-ea"/>
            </a:endParaRPr>
          </a:p>
        </p:txBody>
      </p:sp>
      <p:sp>
        <p:nvSpPr>
          <p:cNvPr id="7" name="文本框 6"/>
          <p:cNvSpPr txBox="1"/>
          <p:nvPr/>
        </p:nvSpPr>
        <p:spPr>
          <a:xfrm>
            <a:off x="3775710" y="6013450"/>
            <a:ext cx="4590415" cy="645160"/>
          </a:xfrm>
          <a:prstGeom prst="rect">
            <a:avLst/>
          </a:prstGeom>
          <a:noFill/>
          <a:ln w="9525">
            <a:noFill/>
          </a:ln>
        </p:spPr>
        <p:txBody>
          <a:bodyPr wrap="square" anchor="t">
            <a:spAutoFit/>
          </a:bodyPr>
          <a:p>
            <a:r>
              <a:rPr lang="en-US" altLang="zh-CN" sz="3600" b="1" dirty="0">
                <a:solidFill>
                  <a:srgbClr val="FF0000"/>
                </a:solidFill>
                <a:latin typeface="Calibri" panose="020F0502020204030204" pitchFamily="34" charset="0"/>
                <a:ea typeface="宋体" panose="02010600030101010101" pitchFamily="2" charset="-122"/>
              </a:rPr>
              <a:t>①</a:t>
            </a:r>
            <a:r>
              <a:rPr lang="en-US" altLang="zh-CN" sz="3600" b="1" dirty="0">
                <a:solidFill>
                  <a:srgbClr val="FF0000"/>
                </a:solidFill>
                <a:latin typeface="Calibri" panose="020F0502020204030204" pitchFamily="34" charset="0"/>
                <a:ea typeface="宋体" panose="02010600030101010101" pitchFamily="2" charset="-122"/>
                <a:sym typeface="+mn-ea"/>
              </a:rPr>
              <a:t>②        </a:t>
            </a:r>
            <a:r>
              <a:rPr lang="en-US" altLang="zh-CN" sz="3600" b="1" dirty="0">
                <a:solidFill>
                  <a:srgbClr val="FF0000"/>
                </a:solidFill>
                <a:latin typeface="Calibri" panose="020F0502020204030204" pitchFamily="34" charset="0"/>
                <a:ea typeface="宋体" panose="02010600030101010101" pitchFamily="2" charset="-122"/>
              </a:rPr>
              <a:t>③</a:t>
            </a:r>
            <a:r>
              <a:rPr lang="en-US" altLang="zh-CN" sz="3600" b="1" dirty="0">
                <a:solidFill>
                  <a:srgbClr val="FF0000"/>
                </a:solidFill>
                <a:latin typeface="Calibri" panose="020F0502020204030204" pitchFamily="34" charset="0"/>
                <a:ea typeface="宋体" panose="02010600030101010101" pitchFamily="2" charset="-122"/>
                <a:sym typeface="+mn-ea"/>
              </a:rPr>
              <a:t>④⑤</a:t>
            </a:r>
            <a:r>
              <a:rPr lang="en-US" altLang="zh-CN" sz="3600" b="1" dirty="0">
                <a:solidFill>
                  <a:srgbClr val="FF0000"/>
                </a:solidFill>
                <a:latin typeface="Calibri" panose="020F0502020204030204" pitchFamily="34" charset="0"/>
                <a:ea typeface="宋体" panose="02010600030101010101" pitchFamily="2" charset="-122"/>
              </a:rPr>
              <a:t> </a:t>
            </a:r>
            <a:endParaRPr lang="en-US" altLang="zh-CN" sz="3600" b="1" dirty="0">
              <a:solidFill>
                <a:srgbClr val="FF0000"/>
              </a:solidFill>
              <a:latin typeface="Calibri" panose="020F0502020204030204" pitchFamily="34" charset="0"/>
              <a:ea typeface="宋体" panose="02010600030101010101" pitchFamily="2" charset="-122"/>
            </a:endParaRPr>
          </a:p>
        </p:txBody>
      </p:sp>
      <p:pic>
        <p:nvPicPr>
          <p:cNvPr id="18" name="图片 17"/>
          <p:cNvPicPr>
            <a:picLocks noChangeAspect="1"/>
          </p:cNvPicPr>
          <p:nvPr/>
        </p:nvPicPr>
        <p:blipFill>
          <a:blip r:embed="rId3"/>
          <a:stretch>
            <a:fillRect/>
          </a:stretch>
        </p:blipFill>
        <p:spPr>
          <a:xfrm>
            <a:off x="4897120" y="6030595"/>
            <a:ext cx="612775" cy="611188"/>
          </a:xfrm>
          <a:prstGeom prst="rect">
            <a:avLst/>
          </a:prstGeom>
          <a:noFill/>
          <a:ln w="9525">
            <a:noFill/>
          </a:ln>
        </p:spPr>
      </p:pic>
      <p:sp>
        <p:nvSpPr>
          <p:cNvPr id="3" name="文本框 2"/>
          <p:cNvSpPr txBox="1"/>
          <p:nvPr/>
        </p:nvSpPr>
        <p:spPr>
          <a:xfrm>
            <a:off x="4473575" y="2665413"/>
            <a:ext cx="2225675" cy="706438"/>
          </a:xfrm>
          <a:prstGeom prst="rect">
            <a:avLst/>
          </a:prstGeom>
          <a:solidFill>
            <a:srgbClr val="FF6600"/>
          </a:solidFill>
        </p:spPr>
        <p:style>
          <a:lnRef idx="3">
            <a:schemeClr val="lt1"/>
          </a:lnRef>
          <a:fillRef idx="1">
            <a:schemeClr val="accent4"/>
          </a:fillRef>
          <a:effectRef idx="1">
            <a:schemeClr val="accent4"/>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lt1"/>
                </a:solidFill>
                <a:effectLst/>
                <a:uLnTx/>
                <a:uFillTx/>
                <a:latin typeface="+mn-lt"/>
                <a:ea typeface="+mn-ea"/>
                <a:cs typeface="+mn-cs"/>
                <a:sym typeface="+mn-ea"/>
              </a:rPr>
              <a:t>转折关系</a:t>
            </a:r>
            <a:endParaRPr kumimoji="0" lang="zh-CN" altLang="en-US" sz="4000" b="1" i="0" u="none" strike="noStrike" kern="1200" cap="none" spc="0" normalizeH="0" baseline="0" noProof="0" dirty="0">
              <a:ln>
                <a:noFill/>
              </a:ln>
              <a:solidFill>
                <a:schemeClr val="lt1"/>
              </a:solidFill>
              <a:effectLst/>
              <a:uLnTx/>
              <a:uFillTx/>
              <a:latin typeface="+mn-lt"/>
              <a:ea typeface="+mn-ea"/>
              <a:cs typeface="+mn-cs"/>
              <a:sym typeface="+mn-ea"/>
            </a:endParaRPr>
          </a:p>
        </p:txBody>
      </p:sp>
      <p:pic>
        <p:nvPicPr>
          <p:cNvPr id="16398" name="图片 13"/>
          <p:cNvPicPr>
            <a:picLocks noChangeAspect="1"/>
          </p:cNvPicPr>
          <p:nvPr/>
        </p:nvPicPr>
        <p:blipFill>
          <a:blip r:embed="rId4"/>
          <a:stretch>
            <a:fillRect/>
          </a:stretch>
        </p:blipFill>
        <p:spPr>
          <a:xfrm>
            <a:off x="12700" y="-71437"/>
            <a:ext cx="2717800" cy="971550"/>
          </a:xfrm>
          <a:prstGeom prst="rect">
            <a:avLst/>
          </a:prstGeom>
          <a:noFill/>
          <a:ln w="9525">
            <a:noFill/>
          </a:ln>
        </p:spPr>
      </p:pic>
      <p:sp>
        <p:nvSpPr>
          <p:cNvPr id="4" name="云形 3"/>
          <p:cNvSpPr/>
          <p:nvPr/>
        </p:nvSpPr>
        <p:spPr>
          <a:xfrm>
            <a:off x="9415780" y="92075"/>
            <a:ext cx="2646680" cy="132207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99" name="文本框 14"/>
          <p:cNvSpPr txBox="1"/>
          <p:nvPr/>
        </p:nvSpPr>
        <p:spPr>
          <a:xfrm>
            <a:off x="219075" y="92075"/>
            <a:ext cx="2425700" cy="583565"/>
          </a:xfrm>
          <a:prstGeom prst="rect">
            <a:avLst/>
          </a:prstGeom>
          <a:noFill/>
          <a:ln w="9525">
            <a:noFill/>
          </a:ln>
        </p:spPr>
        <p:txBody>
          <a:bodyPr wrap="none" anchor="t">
            <a:spAutoFit/>
          </a:bodyPr>
          <a:p>
            <a:r>
              <a:rPr lang="en-US" altLang="zh-CN" sz="3200" b="1" dirty="0">
                <a:solidFill>
                  <a:srgbClr val="FF0000"/>
                </a:solidFill>
                <a:latin typeface="Comic Sans MS" panose="030F0702030302020204" pitchFamily="66" charset="0"/>
                <a:ea typeface="宋体" panose="02010600030101010101" pitchFamily="2" charset="-122"/>
              </a:rPr>
              <a:t>Challenge 2</a:t>
            </a:r>
            <a:endParaRPr lang="en-US" altLang="zh-CN" sz="3200" b="1" dirty="0">
              <a:solidFill>
                <a:srgbClr val="FF0000"/>
              </a:solidFill>
              <a:latin typeface="Comic Sans MS" panose="030F0702030302020204" pitchFamily="66" charset="0"/>
              <a:ea typeface="宋体" panose="02010600030101010101" pitchFamily="2" charset="-122"/>
            </a:endParaRPr>
          </a:p>
        </p:txBody>
      </p:sp>
      <p:sp>
        <p:nvSpPr>
          <p:cNvPr id="16397" name="文本框 12"/>
          <p:cNvSpPr txBox="1"/>
          <p:nvPr/>
        </p:nvSpPr>
        <p:spPr>
          <a:xfrm>
            <a:off x="9763125" y="219075"/>
            <a:ext cx="2091690" cy="1076325"/>
          </a:xfrm>
          <a:prstGeom prst="rect">
            <a:avLst/>
          </a:prstGeom>
          <a:noFill/>
          <a:ln w="9525">
            <a:noFill/>
          </a:ln>
        </p:spPr>
        <p:txBody>
          <a:bodyPr wrap="square" anchor="t">
            <a:spAutoFit/>
          </a:bodyPr>
          <a:p>
            <a:r>
              <a:rPr lang="zh-CN" altLang="en-US" sz="3200" b="1" dirty="0">
                <a:latin typeface="Calibri" panose="020F0502020204030204" pitchFamily="34" charset="0"/>
                <a:ea typeface="宋体" panose="02010600030101010101" pitchFamily="2" charset="-122"/>
              </a:rPr>
              <a:t>善用逻辑 </a:t>
            </a:r>
            <a:r>
              <a:rPr lang="zh-CN" altLang="en-US" sz="3200" b="1" dirty="0">
                <a:latin typeface="Calibri" panose="020F0502020204030204" pitchFamily="34" charset="0"/>
                <a:ea typeface="宋体" panose="02010600030101010101" pitchFamily="2" charset="-122"/>
              </a:rPr>
              <a:t>物归原主</a:t>
            </a:r>
            <a:endParaRPr lang="en-US" altLang="zh-CN" sz="3200" b="1" dirty="0">
              <a:latin typeface="Calibri" panose="020F0502020204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3" cstate="screen"/>
          <a:srcRect/>
          <a:stretch>
            <a:fillRect/>
          </a:stretch>
        </p:blipFill>
        <p:spPr>
          <a:xfrm>
            <a:off x="0" y="-18054"/>
            <a:ext cx="1723194" cy="1700577"/>
          </a:xfrm>
          <a:prstGeom prst="rect">
            <a:avLst/>
          </a:prstGeom>
        </p:spPr>
      </p:pic>
      <p:sp>
        <p:nvSpPr>
          <p:cNvPr id="10" name="爆炸形 1 9"/>
          <p:cNvSpPr/>
          <p:nvPr/>
        </p:nvSpPr>
        <p:spPr>
          <a:xfrm>
            <a:off x="633095" y="2022475"/>
            <a:ext cx="3315335" cy="2322195"/>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Skills for Gap Filling</a:t>
            </a:r>
            <a:endParaRPr lang="en-US" altLang="zh-CN" sz="2800" b="1">
              <a:solidFill>
                <a:schemeClr val="tx1"/>
              </a:solidFill>
            </a:endParaRPr>
          </a:p>
        </p:txBody>
      </p:sp>
      <p:sp>
        <p:nvSpPr>
          <p:cNvPr id="12" name="右箭头 11"/>
          <p:cNvSpPr/>
          <p:nvPr/>
        </p:nvSpPr>
        <p:spPr>
          <a:xfrm rot="20580000">
            <a:off x="3573780" y="2127250"/>
            <a:ext cx="185674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rot="21420000">
            <a:off x="3688080" y="2948940"/>
            <a:ext cx="163068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右箭头 13"/>
          <p:cNvSpPr/>
          <p:nvPr/>
        </p:nvSpPr>
        <p:spPr>
          <a:xfrm rot="900000">
            <a:off x="3579495" y="3798570"/>
            <a:ext cx="175260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流程图: 可选过程 14"/>
          <p:cNvSpPr/>
          <p:nvPr/>
        </p:nvSpPr>
        <p:spPr>
          <a:xfrm>
            <a:off x="5534660" y="1344930"/>
            <a:ext cx="3543300" cy="746760"/>
          </a:xfrm>
          <a:prstGeom prst="flowChartAlternate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Keywords  </a:t>
            </a:r>
            <a:r>
              <a:rPr lang="zh-CN" altLang="en-US" sz="2800"/>
              <a:t>词汇衔接</a:t>
            </a:r>
            <a:endParaRPr lang="zh-CN" altLang="en-US" sz="2800"/>
          </a:p>
        </p:txBody>
      </p:sp>
      <p:sp>
        <p:nvSpPr>
          <p:cNvPr id="16" name="流程图: 可选过程 15"/>
          <p:cNvSpPr/>
          <p:nvPr/>
        </p:nvSpPr>
        <p:spPr>
          <a:xfrm>
            <a:off x="5534660" y="2703830"/>
            <a:ext cx="3497580" cy="74676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Structure  </a:t>
            </a:r>
            <a:r>
              <a:rPr lang="zh-CN" altLang="en-US" sz="2800"/>
              <a:t>结构衔接</a:t>
            </a:r>
            <a:endParaRPr lang="zh-CN" altLang="en-US" sz="2800"/>
          </a:p>
        </p:txBody>
      </p:sp>
      <p:sp>
        <p:nvSpPr>
          <p:cNvPr id="17" name="流程图: 可选过程 16"/>
          <p:cNvSpPr/>
          <p:nvPr/>
        </p:nvSpPr>
        <p:spPr>
          <a:xfrm>
            <a:off x="5534660" y="4062730"/>
            <a:ext cx="3542030" cy="746760"/>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Logic  </a:t>
            </a:r>
            <a:r>
              <a:rPr lang="zh-CN" altLang="en-US" sz="2800"/>
              <a:t>逻辑衔接</a:t>
            </a:r>
            <a:endParaRPr lang="zh-CN" altLang="en-US" sz="2800"/>
          </a:p>
        </p:txBody>
      </p:sp>
      <p:sp>
        <p:nvSpPr>
          <p:cNvPr id="8" name="文本框 7"/>
          <p:cNvSpPr txBox="1"/>
          <p:nvPr/>
        </p:nvSpPr>
        <p:spPr>
          <a:xfrm>
            <a:off x="9182100" y="892810"/>
            <a:ext cx="2642235" cy="1198880"/>
          </a:xfrm>
          <a:prstGeom prst="rect">
            <a:avLst/>
          </a:prstGeom>
          <a:noFill/>
          <a:ln w="12700">
            <a:solidFill>
              <a:schemeClr val="tx1"/>
            </a:solidFill>
          </a:ln>
        </p:spPr>
        <p:txBody>
          <a:bodyPr wrap="square" rtlCol="0">
            <a:spAutoFit/>
          </a:bodyPr>
          <a:p>
            <a:r>
              <a:rPr lang="zh-CN" altLang="en-US" sz="2400"/>
              <a:t>原词；同</a:t>
            </a:r>
            <a:r>
              <a:rPr lang="en-US" altLang="zh-CN" sz="2400"/>
              <a:t>/</a:t>
            </a:r>
            <a:r>
              <a:rPr lang="zh-CN" altLang="en-US" sz="2400"/>
              <a:t>近义词；同畴词；反义词；代词</a:t>
            </a:r>
            <a:endParaRPr lang="zh-CN" altLang="en-US" sz="2400"/>
          </a:p>
        </p:txBody>
      </p:sp>
      <p:sp>
        <p:nvSpPr>
          <p:cNvPr id="9" name="文本框 8"/>
          <p:cNvSpPr txBox="1"/>
          <p:nvPr/>
        </p:nvSpPr>
        <p:spPr>
          <a:xfrm>
            <a:off x="9182100" y="2620645"/>
            <a:ext cx="2642235" cy="829945"/>
          </a:xfrm>
          <a:prstGeom prst="rect">
            <a:avLst/>
          </a:prstGeom>
          <a:noFill/>
          <a:ln w="12700">
            <a:solidFill>
              <a:schemeClr val="tx1"/>
            </a:solidFill>
          </a:ln>
        </p:spPr>
        <p:txBody>
          <a:bodyPr wrap="square" rtlCol="0">
            <a:spAutoFit/>
          </a:bodyPr>
          <a:p>
            <a:r>
              <a:rPr lang="zh-CN" altLang="en-US" sz="2400"/>
              <a:t>总</a:t>
            </a:r>
            <a:r>
              <a:rPr lang="en-US" altLang="zh-CN" sz="2400"/>
              <a:t>-</a:t>
            </a:r>
            <a:r>
              <a:rPr lang="zh-CN" altLang="en-US" sz="2400"/>
              <a:t>分</a:t>
            </a:r>
            <a:r>
              <a:rPr lang="en-US" altLang="zh-CN" sz="2400"/>
              <a:t>-</a:t>
            </a:r>
            <a:r>
              <a:rPr lang="zh-CN" altLang="en-US" sz="2400"/>
              <a:t>总；</a:t>
            </a:r>
            <a:endParaRPr lang="zh-CN" altLang="en-US" sz="2400"/>
          </a:p>
          <a:p>
            <a:r>
              <a:rPr lang="zh-CN" altLang="en-US" sz="2400"/>
              <a:t>平行</a:t>
            </a:r>
            <a:endParaRPr lang="zh-CN" altLang="en-US" sz="2400"/>
          </a:p>
        </p:txBody>
      </p:sp>
      <p:sp>
        <p:nvSpPr>
          <p:cNvPr id="11" name="文本框 10"/>
          <p:cNvSpPr txBox="1"/>
          <p:nvPr/>
        </p:nvSpPr>
        <p:spPr>
          <a:xfrm>
            <a:off x="9177020" y="4037965"/>
            <a:ext cx="2642235" cy="829945"/>
          </a:xfrm>
          <a:prstGeom prst="rect">
            <a:avLst/>
          </a:prstGeom>
          <a:noFill/>
          <a:ln w="12700">
            <a:solidFill>
              <a:schemeClr val="tx1"/>
            </a:solidFill>
          </a:ln>
        </p:spPr>
        <p:txBody>
          <a:bodyPr wrap="square" rtlCol="0">
            <a:spAutoFit/>
          </a:bodyPr>
          <a:p>
            <a:r>
              <a:rPr lang="zh-CN" altLang="en-US" sz="2400"/>
              <a:t>并列；递进；因果；转折对比；例证</a:t>
            </a:r>
            <a:endParaRPr lang="zh-CN" altLang="en-US" sz="240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9555" y="347599"/>
            <a:ext cx="11149902" cy="6985254"/>
            <a:chOff x="2286" y="0"/>
            <a:chExt cx="11148779" cy="6985673"/>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椭圆 627"/>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9" name="椭圆 628"/>
          <p:cNvSpPr>
            <a:spLocks noChangeArrowheads="1"/>
          </p:cNvSpPr>
          <p:nvPr/>
        </p:nvSpPr>
        <p:spPr bwMode="auto">
          <a:xfrm>
            <a:off x="4112510" y="481711"/>
            <a:ext cx="4254999" cy="425718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图片 12"/>
          <p:cNvPicPr>
            <a:picLocks noChangeAspect="1"/>
          </p:cNvPicPr>
          <p:nvPr/>
        </p:nvPicPr>
        <p:blipFill>
          <a:blip r:embed="rId2" cstate="screen"/>
          <a:stretch>
            <a:fillRect/>
          </a:stretch>
        </p:blipFill>
        <p:spPr>
          <a:xfrm>
            <a:off x="3442718" y="2942187"/>
            <a:ext cx="5897859" cy="3126941"/>
          </a:xfrm>
          <a:prstGeom prst="rect">
            <a:avLst/>
          </a:prstGeom>
        </p:spPr>
      </p:pic>
      <p:sp>
        <p:nvSpPr>
          <p:cNvPr id="10" name="矩形 9"/>
          <p:cNvSpPr/>
          <p:nvPr/>
        </p:nvSpPr>
        <p:spPr>
          <a:xfrm>
            <a:off x="2051363" y="189229"/>
            <a:ext cx="8084185" cy="1198880"/>
          </a:xfrm>
          <a:prstGeom prst="rect">
            <a:avLst/>
          </a:prstGeom>
          <a:noFill/>
          <a:ln>
            <a:noFill/>
          </a:ln>
        </p:spPr>
        <p:txBody>
          <a:bodyPr wrap="none">
            <a:spAutoFit/>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7200" b="1" i="0" u="none" strike="noStrike" kern="1200" cap="none" spc="0" normalizeH="0" baseline="0" noProof="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uLnTx/>
                <a:uFillTx/>
                <a:latin typeface="Times New Roman" panose="02020603050405020304" pitchFamily="18" charset="0"/>
                <a:ea typeface="宋体" panose="02010600030101010101" pitchFamily="2" charset="-122"/>
                <a:cs typeface="+mn-ea"/>
                <a:sym typeface="+mn-ea"/>
              </a:rPr>
              <a:t>How to apply skills?</a:t>
            </a:r>
            <a:endParaRPr kumimoji="0" lang="zh-CN" altLang="en-US" sz="72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宋体" panose="02010600030101010101" pitchFamily="2" charset="-122"/>
              <a:cs typeface="+mn-cs"/>
            </a:endParaRPr>
          </a:p>
        </p:txBody>
      </p:sp>
      <p:grpSp>
        <p:nvGrpSpPr>
          <p:cNvPr id="36865" name="Group 2"/>
          <p:cNvGrpSpPr/>
          <p:nvPr/>
        </p:nvGrpSpPr>
        <p:grpSpPr>
          <a:xfrm>
            <a:off x="2851785" y="1240790"/>
            <a:ext cx="6129338" cy="2144563"/>
            <a:chOff x="743" y="1425"/>
            <a:chExt cx="3861" cy="1418"/>
          </a:xfrm>
        </p:grpSpPr>
        <p:sp>
          <p:nvSpPr>
            <p:cNvPr id="36866" name="Rectangle 3"/>
            <p:cNvSpPr/>
            <p:nvPr/>
          </p:nvSpPr>
          <p:spPr>
            <a:xfrm>
              <a:off x="743" y="1890"/>
              <a:ext cx="1134" cy="862"/>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p>
              <a:endParaRPr lang="zh-CN" altLang="en-US" sz="3600" dirty="0">
                <a:latin typeface="Times New Roman" panose="02020603050405020304" pitchFamily="18" charset="0"/>
                <a:ea typeface="宋体" panose="02010600030101010101" pitchFamily="2" charset="-122"/>
              </a:endParaRPr>
            </a:p>
          </p:txBody>
        </p:sp>
        <p:sp>
          <p:nvSpPr>
            <p:cNvPr id="36867" name="Rectangle 4"/>
            <p:cNvSpPr/>
            <p:nvPr/>
          </p:nvSpPr>
          <p:spPr>
            <a:xfrm>
              <a:off x="1655" y="1434"/>
              <a:ext cx="1134" cy="862"/>
            </a:xfrm>
            <a:prstGeom prst="rect">
              <a:avLst/>
            </a:prstGeom>
            <a:solidFill>
              <a:srgbClr val="CC99FF"/>
            </a:solidFill>
            <a:ln w="9525" cap="flat" cmpd="sng">
              <a:solidFill>
                <a:schemeClr val="tx1"/>
              </a:solidFill>
              <a:prstDash val="solid"/>
              <a:miter/>
              <a:headEnd type="none" w="med" len="med"/>
              <a:tailEnd type="none" w="med" len="med"/>
            </a:ln>
          </p:spPr>
          <p:txBody>
            <a:bodyPr wrap="none" anchor="ctr"/>
            <a:p>
              <a:endParaRPr lang="zh-CN" altLang="en-US" sz="3600" dirty="0">
                <a:latin typeface="Times New Roman" panose="02020603050405020304" pitchFamily="18" charset="0"/>
                <a:ea typeface="宋体" panose="02010600030101010101" pitchFamily="2" charset="-122"/>
              </a:endParaRPr>
            </a:p>
          </p:txBody>
        </p:sp>
        <p:sp>
          <p:nvSpPr>
            <p:cNvPr id="36868" name="Rectangle 5"/>
            <p:cNvSpPr/>
            <p:nvPr/>
          </p:nvSpPr>
          <p:spPr>
            <a:xfrm>
              <a:off x="2562" y="1979"/>
              <a:ext cx="1134" cy="862"/>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p>
              <a:endParaRPr lang="zh-CN" altLang="en-US" sz="3600" dirty="0">
                <a:latin typeface="Times New Roman" panose="02020603050405020304" pitchFamily="18" charset="0"/>
                <a:ea typeface="宋体" panose="02010600030101010101" pitchFamily="2" charset="-122"/>
              </a:endParaRPr>
            </a:p>
          </p:txBody>
        </p:sp>
        <p:sp>
          <p:nvSpPr>
            <p:cNvPr id="36869" name="Rectangle 6"/>
            <p:cNvSpPr/>
            <p:nvPr/>
          </p:nvSpPr>
          <p:spPr>
            <a:xfrm>
              <a:off x="3470" y="1480"/>
              <a:ext cx="1134" cy="862"/>
            </a:xfrm>
            <a:prstGeom prst="rect">
              <a:avLst/>
            </a:prstGeom>
            <a:solidFill>
              <a:srgbClr val="FFCCCC"/>
            </a:solidFill>
            <a:ln w="9525" cap="flat" cmpd="sng">
              <a:solidFill>
                <a:schemeClr val="tx1"/>
              </a:solidFill>
              <a:prstDash val="solid"/>
              <a:miter/>
              <a:headEnd type="none" w="med" len="med"/>
              <a:tailEnd type="none" w="med" len="med"/>
            </a:ln>
          </p:spPr>
          <p:txBody>
            <a:bodyPr wrap="none" anchor="ctr"/>
            <a:p>
              <a:endParaRPr lang="zh-CN" altLang="en-US" sz="3600" dirty="0">
                <a:latin typeface="Times New Roman" panose="02020603050405020304" pitchFamily="18" charset="0"/>
                <a:ea typeface="宋体" panose="02010600030101010101" pitchFamily="2" charset="-122"/>
              </a:endParaRPr>
            </a:p>
          </p:txBody>
        </p:sp>
        <p:sp>
          <p:nvSpPr>
            <p:cNvPr id="36870" name="Rectangle 7"/>
            <p:cNvSpPr/>
            <p:nvPr/>
          </p:nvSpPr>
          <p:spPr>
            <a:xfrm>
              <a:off x="3651" y="1434"/>
              <a:ext cx="758" cy="874"/>
            </a:xfrm>
            <a:prstGeom prst="rect">
              <a:avLst/>
            </a:prstGeom>
            <a:noFill/>
            <a:ln w="9525">
              <a:noFill/>
            </a:ln>
          </p:spPr>
          <p:txBody>
            <a:bodyPr anchor="t">
              <a:spAutoFit/>
            </a:bodyPr>
            <a:p>
              <a:pPr>
                <a:spcBef>
                  <a:spcPct val="30000"/>
                </a:spcBef>
              </a:pPr>
              <a:r>
                <a:rPr lang="zh-CN" altLang="en-US" sz="8000" b="1" dirty="0">
                  <a:latin typeface="Times New Roman" panose="02020603050405020304" pitchFamily="18" charset="0"/>
                  <a:ea typeface="黑体" panose="02010609060101010101" charset="-122"/>
                </a:rPr>
                <a:t>练</a:t>
              </a:r>
              <a:endParaRPr lang="zh-CN" altLang="en-US" sz="8000" b="1" dirty="0">
                <a:latin typeface="Times New Roman" panose="02020603050405020304" pitchFamily="18" charset="0"/>
                <a:ea typeface="黑体" panose="02010609060101010101" charset="-122"/>
              </a:endParaRPr>
            </a:p>
          </p:txBody>
        </p:sp>
        <p:sp>
          <p:nvSpPr>
            <p:cNvPr id="36871" name="Rectangle 8"/>
            <p:cNvSpPr/>
            <p:nvPr/>
          </p:nvSpPr>
          <p:spPr>
            <a:xfrm>
              <a:off x="930" y="1888"/>
              <a:ext cx="759" cy="874"/>
            </a:xfrm>
            <a:prstGeom prst="rect">
              <a:avLst/>
            </a:prstGeom>
            <a:noFill/>
            <a:ln w="9525">
              <a:noFill/>
            </a:ln>
          </p:spPr>
          <p:txBody>
            <a:bodyPr anchor="t">
              <a:spAutoFit/>
            </a:bodyPr>
            <a:p>
              <a:r>
                <a:rPr lang="zh-CN" altLang="en-US" sz="8000" b="1" dirty="0">
                  <a:latin typeface="Times New Roman" panose="02020603050405020304" pitchFamily="18" charset="0"/>
                  <a:ea typeface="黑体" panose="02010609060101010101" charset="-122"/>
                </a:rPr>
                <a:t>实</a:t>
              </a:r>
              <a:endParaRPr lang="zh-CN" altLang="en-US" sz="8000" b="1" dirty="0">
                <a:latin typeface="Times New Roman" panose="02020603050405020304" pitchFamily="18" charset="0"/>
                <a:ea typeface="黑体" panose="02010609060101010101" charset="-122"/>
              </a:endParaRPr>
            </a:p>
          </p:txBody>
        </p:sp>
        <p:sp>
          <p:nvSpPr>
            <p:cNvPr id="36872" name="Rectangle 9"/>
            <p:cNvSpPr/>
            <p:nvPr/>
          </p:nvSpPr>
          <p:spPr>
            <a:xfrm>
              <a:off x="1849" y="1425"/>
              <a:ext cx="759" cy="874"/>
            </a:xfrm>
            <a:prstGeom prst="rect">
              <a:avLst/>
            </a:prstGeom>
            <a:noFill/>
            <a:ln w="9525">
              <a:noFill/>
            </a:ln>
          </p:spPr>
          <p:txBody>
            <a:bodyPr anchor="t">
              <a:spAutoFit/>
            </a:bodyPr>
            <a:p>
              <a:endParaRPr lang="zh-CN" altLang="en-US" sz="8000" b="1" dirty="0">
                <a:latin typeface="Times New Roman" panose="02020603050405020304" pitchFamily="18" charset="0"/>
                <a:ea typeface="黑体" panose="02010609060101010101" charset="-122"/>
              </a:endParaRPr>
            </a:p>
          </p:txBody>
        </p:sp>
        <p:sp>
          <p:nvSpPr>
            <p:cNvPr id="36873" name="Rectangle 10"/>
            <p:cNvSpPr/>
            <p:nvPr/>
          </p:nvSpPr>
          <p:spPr>
            <a:xfrm>
              <a:off x="2699" y="1969"/>
              <a:ext cx="758" cy="874"/>
            </a:xfrm>
            <a:prstGeom prst="rect">
              <a:avLst/>
            </a:prstGeom>
            <a:noFill/>
            <a:ln w="9525">
              <a:noFill/>
            </a:ln>
          </p:spPr>
          <p:txBody>
            <a:bodyPr anchor="t">
              <a:spAutoFit/>
            </a:bodyPr>
            <a:p>
              <a:r>
                <a:rPr lang="zh-CN" altLang="zh-CN" sz="8000" b="1" dirty="0">
                  <a:latin typeface="Times New Roman" panose="02020603050405020304" pitchFamily="18" charset="0"/>
                  <a:ea typeface="黑体" panose="02010609060101010101" charset="-122"/>
                </a:rPr>
                <a:t>演</a:t>
              </a:r>
              <a:endParaRPr lang="zh-CN" altLang="zh-CN" sz="8000" b="1" dirty="0">
                <a:latin typeface="Times New Roman" panose="02020603050405020304" pitchFamily="18" charset="0"/>
                <a:ea typeface="黑体" panose="02010609060101010101" charset="-122"/>
              </a:endParaRPr>
            </a:p>
          </p:txBody>
        </p:sp>
      </p:grpSp>
      <p:sp>
        <p:nvSpPr>
          <p:cNvPr id="11" name="Rectangle 8"/>
          <p:cNvSpPr/>
          <p:nvPr/>
        </p:nvSpPr>
        <p:spPr>
          <a:xfrm>
            <a:off x="4534218" y="1323805"/>
            <a:ext cx="1204913" cy="1322070"/>
          </a:xfrm>
          <a:prstGeom prst="rect">
            <a:avLst/>
          </a:prstGeom>
          <a:noFill/>
          <a:ln w="9525">
            <a:noFill/>
          </a:ln>
        </p:spPr>
        <p:txBody>
          <a:bodyPr anchor="t">
            <a:spAutoFit/>
          </a:bodyPr>
          <a:p>
            <a:r>
              <a:rPr lang="zh-CN" altLang="en-US" sz="8000" b="1" dirty="0">
                <a:latin typeface="Times New Roman" panose="02020603050405020304" pitchFamily="18" charset="0"/>
                <a:ea typeface="黑体" panose="02010609060101010101" charset="-122"/>
              </a:rPr>
              <a:t>战</a:t>
            </a:r>
            <a:endParaRPr lang="zh-CN" altLang="en-US" sz="8000" b="1" dirty="0">
              <a:latin typeface="Times New Roman" panose="02020603050405020304" pitchFamily="18" charset="0"/>
              <a:ea typeface="黑体" panose="02010609060101010101" charset="-122"/>
            </a:endParaRPr>
          </a:p>
        </p:txBody>
      </p:sp>
    </p:spTree>
  </p:cSld>
  <p:clrMapOvr>
    <a:masterClrMapping/>
  </p:clrMapOvr>
  <p:transition spd="slow">
    <p:fade/>
  </p:transition>
  <p:timing>
    <p:tnLst>
      <p:par>
        <p:cTn id="1" dur="indefinite" restart="never" nodeType="tmRoot"/>
      </p:par>
    </p:tnLst>
    <p:bldLst>
      <p:bldP spid="8" grpId="0" bldLvl="0" animBg="1"/>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文本框 99"/>
          <p:cNvSpPr txBox="1"/>
          <p:nvPr>
            <p:custDataLst>
              <p:tags r:id="rId3"/>
            </p:custDataLst>
          </p:nvPr>
        </p:nvSpPr>
        <p:spPr>
          <a:xfrm>
            <a:off x="208915" y="0"/>
            <a:ext cx="11643360" cy="7154545"/>
          </a:xfrm>
          <a:prstGeom prst="rect">
            <a:avLst/>
          </a:prstGeom>
          <a:noFill/>
          <a:ln w="9525">
            <a:noFill/>
          </a:ln>
        </p:spPr>
        <p:txBody>
          <a:bodyPr wrap="square">
            <a:spAutoFit/>
          </a:bodyPr>
          <a:p>
            <a:pPr indent="228600" fontAlgn="auto">
              <a:lnSpc>
                <a:spcPct val="150000"/>
              </a:lnSpc>
            </a:pPr>
            <a:r>
              <a:rPr lang="en-US" b="1">
                <a:latin typeface="Times New Roman" panose="02020603050405020304" pitchFamily="18" charset="0"/>
                <a:ea typeface="宋体" panose="02010600030101010101" pitchFamily="2" charset="-122"/>
                <a:cs typeface="Times New Roman" panose="02020603050405020304" pitchFamily="18" charset="0"/>
              </a:rPr>
              <a:t>  Practicing gratitude can increase feelings of happiness and life satisfaction while decreasing depressive symptoms.__</a:t>
            </a:r>
            <a:r>
              <a:rPr lang="en-US"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36</a:t>
            </a:r>
            <a:r>
              <a:rPr lang="en-US" b="1">
                <a:latin typeface="Times New Roman" panose="02020603050405020304" pitchFamily="18" charset="0"/>
                <a:ea typeface="宋体" panose="02010600030101010101" pitchFamily="2" charset="-122"/>
                <a:cs typeface="Times New Roman" panose="02020603050405020304" pitchFamily="18" charset="0"/>
              </a:rPr>
              <a:t>_ To start improving your gratitude skill, try the following gratitude challenges.    </a:t>
            </a:r>
            <a:endParaRPr lang="en-US" b="1">
              <a:latin typeface="Times New Roman" panose="02020603050405020304" pitchFamily="18" charset="0"/>
              <a:ea typeface="宋体" panose="02010600030101010101" pitchFamily="2" charset="-122"/>
              <a:cs typeface="Times New Roman" panose="02020603050405020304" pitchFamily="18" charset="0"/>
            </a:endParaRPr>
          </a:p>
          <a:p>
            <a:pPr indent="228600" fontAlgn="auto">
              <a:lnSpc>
                <a:spcPct val="150000"/>
              </a:lnSpc>
            </a:pPr>
            <a:r>
              <a:rPr lang="en-US" b="1">
                <a:latin typeface="Times New Roman" panose="02020603050405020304" pitchFamily="18" charset="0"/>
                <a:ea typeface="宋体" panose="02010600030101010101" pitchFamily="2" charset="-122"/>
                <a:cs typeface="Times New Roman" panose="02020603050405020304" pitchFamily="18" charset="0"/>
              </a:rPr>
              <a:t>  Reflect on the gifts of hardship. There is no question that life can be challenging, as things don't always turn out the way we'd hoped. </a:t>
            </a:r>
            <a:r>
              <a:rPr lang="en-US" b="1" u="sng">
                <a:latin typeface="Times New Roman" panose="02020603050405020304" pitchFamily="18" charset="0"/>
                <a:ea typeface="宋体" panose="02010600030101010101" pitchFamily="2" charset="-122"/>
                <a:cs typeface="Times New Roman" panose="02020603050405020304" pitchFamily="18" charset="0"/>
                <a:sym typeface="+mn-ea"/>
              </a:rPr>
              <a:t>  </a:t>
            </a:r>
            <a:r>
              <a:rPr lang="en-US" b="1" u="sng">
                <a:solidFill>
                  <a:srgbClr val="FF0000"/>
                </a:solidFill>
                <a:latin typeface="Times New Roman" panose="02020603050405020304" pitchFamily="18" charset="0"/>
                <a:ea typeface="宋体" panose="02010600030101010101" pitchFamily="2" charset="-122"/>
                <a:cs typeface="Times New Roman" panose="02020603050405020304" pitchFamily="18" charset="0"/>
              </a:rPr>
              <a:t>37</a:t>
            </a:r>
            <a:r>
              <a:rPr lang="en-US" b="1" u="sng">
                <a:latin typeface="Times New Roman" panose="02020603050405020304" pitchFamily="18" charset="0"/>
                <a:ea typeface="宋体" panose="02010600030101010101" pitchFamily="2" charset="-122"/>
                <a:cs typeface="Times New Roman" panose="02020603050405020304" pitchFamily="18" charset="0"/>
              </a:rPr>
              <a:t>  </a:t>
            </a:r>
            <a:r>
              <a:rPr lang="en-US" b="1">
                <a:latin typeface="Times New Roman" panose="02020603050405020304" pitchFamily="18" charset="0"/>
                <a:ea typeface="宋体" panose="02010600030101010101" pitchFamily="2" charset="-122"/>
                <a:cs typeface="Times New Roman" panose="02020603050405020304" pitchFamily="18" charset="0"/>
              </a:rPr>
              <a:t>It may seem difficult to reflect on challenging times and find a reason to be grateful, but in making our pain purposeful, we can find meaning in the experience.     </a:t>
            </a:r>
            <a:endParaRPr lang="en-US" b="1">
              <a:latin typeface="Times New Roman" panose="02020603050405020304" pitchFamily="18" charset="0"/>
              <a:ea typeface="宋体" panose="02010600030101010101" pitchFamily="2" charset="-122"/>
              <a:cs typeface="Times New Roman" panose="02020603050405020304" pitchFamily="18" charset="0"/>
            </a:endParaRPr>
          </a:p>
          <a:p>
            <a:pPr indent="228600" fontAlgn="auto">
              <a:lnSpc>
                <a:spcPct val="150000"/>
              </a:lnSpc>
            </a:pPr>
            <a:r>
              <a:rPr lang="en-US" b="1">
                <a:latin typeface="Times New Roman" panose="02020603050405020304" pitchFamily="18" charset="0"/>
                <a:ea typeface="宋体" panose="02010600030101010101" pitchFamily="2" charset="-122"/>
                <a:cs typeface="Times New Roman" panose="02020603050405020304" pitchFamily="18" charset="0"/>
              </a:rPr>
              <a:t>  Express gratitude to others in writing. </a:t>
            </a:r>
            <a:r>
              <a:rPr lang="en-US" b="1" u="sng">
                <a:solidFill>
                  <a:srgbClr val="FF0000"/>
                </a:solidFill>
                <a:latin typeface="Times New Roman" panose="02020603050405020304" pitchFamily="18" charset="0"/>
                <a:ea typeface="宋体" panose="02010600030101010101" pitchFamily="2" charset="-122"/>
                <a:cs typeface="Times New Roman" panose="02020603050405020304" pitchFamily="18" charset="0"/>
              </a:rPr>
              <a:t>38</a:t>
            </a:r>
            <a:r>
              <a:rPr lang="en-US" b="1">
                <a:latin typeface="Times New Roman" panose="02020603050405020304" pitchFamily="18" charset="0"/>
                <a:ea typeface="宋体" panose="02010600030101010101" pitchFamily="2" charset="-122"/>
                <a:cs typeface="Times New Roman" panose="02020603050405020304" pitchFamily="18" charset="0"/>
              </a:rPr>
              <a:t>_ Send each of them a quick but considerate correspondence in the form of a handwritten note, email or even a thoughtfully composed text. Remind them of why they are special to you and how worthwhile they are in the world. As a result of your effort, those on the receiving end will experience the mood-boosting benefits of being appreciated. They won't be the only beneficiaries. Writing letters of gratitude has a positive effect on the author, increasing feelings of happiness while decreasing depression, studies have shown.</a:t>
            </a:r>
            <a:endParaRPr lang="en-US" b="1">
              <a:latin typeface="Times New Roman" panose="02020603050405020304" pitchFamily="18" charset="0"/>
              <a:ea typeface="宋体" panose="02010600030101010101" pitchFamily="2" charset="-122"/>
              <a:cs typeface="Times New Roman" panose="02020603050405020304" pitchFamily="18" charset="0"/>
            </a:endParaRPr>
          </a:p>
          <a:p>
            <a:pPr indent="228600" fontAlgn="auto">
              <a:lnSpc>
                <a:spcPct val="150000"/>
              </a:lnSpc>
            </a:pPr>
            <a:r>
              <a:rPr lang="en-US" b="1">
                <a:latin typeface="Times New Roman" panose="02020603050405020304" pitchFamily="18" charset="0"/>
                <a:ea typeface="宋体" panose="02010600030101010101" pitchFamily="2" charset="-122"/>
                <a:cs typeface="Times New Roman" panose="02020603050405020304" pitchFamily="18" charset="0"/>
              </a:rPr>
              <a:t>  </a:t>
            </a:r>
            <a:r>
              <a:rPr lang="en-US" b="1" u="sng">
                <a:latin typeface="Times New Roman" panose="02020603050405020304" pitchFamily="18" charset="0"/>
                <a:ea typeface="宋体" panose="02010600030101010101" pitchFamily="2" charset="-122"/>
                <a:cs typeface="Times New Roman" panose="02020603050405020304" pitchFamily="18" charset="0"/>
              </a:rPr>
              <a:t>    </a:t>
            </a:r>
            <a:r>
              <a:rPr lang="en-US" b="1" u="sng">
                <a:solidFill>
                  <a:srgbClr val="FF0000"/>
                </a:solidFill>
                <a:latin typeface="Times New Roman" panose="02020603050405020304" pitchFamily="18" charset="0"/>
                <a:ea typeface="宋体" panose="02010600030101010101" pitchFamily="2" charset="-122"/>
                <a:cs typeface="Times New Roman" panose="02020603050405020304" pitchFamily="18" charset="0"/>
              </a:rPr>
              <a:t>39</a:t>
            </a:r>
            <a:r>
              <a:rPr lang="en-US" b="1" u="sng">
                <a:latin typeface="Times New Roman" panose="02020603050405020304" pitchFamily="18" charset="0"/>
                <a:ea typeface="宋体" panose="02010600030101010101" pitchFamily="2" charset="-122"/>
                <a:cs typeface="Times New Roman" panose="02020603050405020304" pitchFamily="18" charset="0"/>
              </a:rPr>
              <a:t>  </a:t>
            </a:r>
            <a:r>
              <a:rPr lang="en-US" b="1">
                <a:latin typeface="Times New Roman" panose="02020603050405020304" pitchFamily="18" charset="0"/>
                <a:ea typeface="宋体" panose="02010600030101010101" pitchFamily="2" charset="-122"/>
                <a:cs typeface="Times New Roman" panose="02020603050405020304" pitchFamily="18" charset="0"/>
              </a:rPr>
              <a:t>An important aspect of practicing gratitude regularly is becoming aware of opportunities throughout your day to express gratitude. Acknowledge at least two times a day that someone spreads a small act of kindness toward you. These acts could be a delivery person bringing a package to your door, a coworker offering assistance at work or your significant other getting you a coffee.</a:t>
            </a:r>
            <a:r>
              <a:rPr lang="en-US" b="1" u="sng">
                <a:latin typeface="Times New Roman" panose="02020603050405020304" pitchFamily="18" charset="0"/>
                <a:ea typeface="宋体" panose="02010600030101010101" pitchFamily="2" charset="-122"/>
                <a:cs typeface="Times New Roman" panose="02020603050405020304" pitchFamily="18" charset="0"/>
              </a:rPr>
              <a:t> </a:t>
            </a:r>
            <a:r>
              <a:rPr lang="en-US" b="1" u="sng">
                <a:solidFill>
                  <a:srgbClr val="FF0000"/>
                </a:solidFill>
                <a:latin typeface="Times New Roman" panose="02020603050405020304" pitchFamily="18" charset="0"/>
                <a:ea typeface="宋体" panose="02010600030101010101" pitchFamily="2" charset="-122"/>
                <a:cs typeface="Times New Roman" panose="02020603050405020304" pitchFamily="18" charset="0"/>
              </a:rPr>
              <a:t>40</a:t>
            </a:r>
            <a:r>
              <a:rPr lang="en-US" b="1" u="sng">
                <a:latin typeface="Times New Roman" panose="02020603050405020304" pitchFamily="18" charset="0"/>
                <a:ea typeface="宋体" panose="02010600030101010101" pitchFamily="2" charset="-122"/>
                <a:cs typeface="Times New Roman" panose="02020603050405020304" pitchFamily="18" charset="0"/>
              </a:rPr>
              <a:t>  </a:t>
            </a:r>
            <a:r>
              <a:rPr lang="en-US" b="1">
                <a:latin typeface="Times New Roman" panose="02020603050405020304" pitchFamily="18" charset="0"/>
                <a:ea typeface="宋体" panose="02010600030101010101" pitchFamily="2" charset="-122"/>
                <a:cs typeface="Times New Roman" panose="02020603050405020304" pitchFamily="18" charset="0"/>
              </a:rPr>
              <a:t>    </a:t>
            </a:r>
            <a:endParaRPr lang="en-US" b="1">
              <a:latin typeface="Times New Roman" panose="02020603050405020304" pitchFamily="18" charset="0"/>
              <a:ea typeface="宋体" panose="02010600030101010101" pitchFamily="2" charset="-122"/>
              <a:cs typeface="Times New Roman" panose="02020603050405020304" pitchFamily="18" charset="0"/>
            </a:endParaRPr>
          </a:p>
          <a:p>
            <a:pPr indent="228600" fontAlgn="auto">
              <a:lnSpc>
                <a:spcPct val="150000"/>
              </a:lnSpc>
            </a:pPr>
            <a:r>
              <a:rPr lang="en-US" b="1">
                <a:latin typeface="Times New Roman" panose="02020603050405020304" pitchFamily="18" charset="0"/>
                <a:ea typeface="宋体" panose="02010600030101010101" pitchFamily="2" charset="-122"/>
                <a:cs typeface="Times New Roman" panose="02020603050405020304" pitchFamily="18" charset="0"/>
              </a:rPr>
              <a:t>  When you finish the challenges, hopefully you'll be inspired by the mood-boosting benefits and continue actively practicing gratitude on a daily basis.
</a:t>
            </a:r>
            <a:endParaRPr lang="zh-CN" altLang="en-US" b="1">
              <a:latin typeface="Times New Roman" panose="02020603050405020304" pitchFamily="18" charset="0"/>
              <a:cs typeface="Times New Roman" panose="02020603050405020304" pitchFamily="18" charset="0"/>
            </a:endParaRPr>
          </a:p>
        </p:txBody>
      </p:sp>
      <p:sp>
        <p:nvSpPr>
          <p:cNvPr id="8" name="波形 7"/>
          <p:cNvSpPr/>
          <p:nvPr/>
        </p:nvSpPr>
        <p:spPr>
          <a:xfrm>
            <a:off x="1325245" y="1250315"/>
            <a:ext cx="9601200" cy="3489960"/>
          </a:xfrm>
          <a:prstGeom prst="wave">
            <a:avLst>
              <a:gd name="adj1" fmla="val 12500"/>
              <a:gd name="adj2" fmla="val -60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400" b="1">
                <a:solidFill>
                  <a:schemeClr val="accent2"/>
                </a:solidFill>
              </a:rPr>
              <a:t>Group work</a:t>
            </a:r>
            <a:endParaRPr lang="en-US" altLang="zh-CN" sz="4000">
              <a:solidFill>
                <a:schemeClr val="accent2"/>
              </a:solidFill>
            </a:endParaRPr>
          </a:p>
          <a:p>
            <a:pPr algn="ctr"/>
            <a:r>
              <a:rPr lang="en-US" altLang="zh-CN" sz="3600">
                <a:solidFill>
                  <a:schemeClr val="accent2"/>
                </a:solidFill>
              </a:rPr>
              <a:t>Discuss with your partners about the answer of each gap. And explain the skills that you use.</a:t>
            </a:r>
            <a:endParaRPr lang="en-US" altLang="zh-CN" sz="3600">
              <a:solidFill>
                <a:schemeClr val="accent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9555" y="347599"/>
            <a:ext cx="11149902" cy="6985254"/>
            <a:chOff x="2286" y="0"/>
            <a:chExt cx="11148779" cy="6985673"/>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custDataLst>
              <p:tags r:id="rId2"/>
            </p:custDataLst>
          </p:nvPr>
        </p:nvSpPr>
        <p:spPr>
          <a:xfrm>
            <a:off x="300355" y="770890"/>
            <a:ext cx="11275695" cy="4707890"/>
          </a:xfrm>
          <a:prstGeom prst="rect">
            <a:avLst/>
          </a:prstGeom>
          <a:noFill/>
          <a:ln w="9525">
            <a:noFill/>
          </a:ln>
        </p:spPr>
        <p:txBody>
          <a:bodyPr wrap="square">
            <a:spAutoFit/>
          </a:bodyPr>
          <a:p>
            <a:pPr indent="228600"/>
            <a:r>
              <a:rPr lang="en-US" sz="2800" b="0">
                <a:latin typeface="Calibri" panose="020F0502020204030204"/>
                <a:ea typeface="宋体" panose="02010600030101010101" pitchFamily="2" charset="-122"/>
              </a:rPr>
              <a:t>Practicing gratitude can increase feelings of happiness and life satisfaction while decreasing depressive symptoms.__16_ To start improving your gratitude skill, try the following gratitude challenges.</a:t>
            </a:r>
            <a:endParaRPr lang="en-US" sz="2800" b="0">
              <a:latin typeface="Calibri" panose="020F0502020204030204"/>
              <a:ea typeface="宋体" panose="02010600030101010101" pitchFamily="2" charset="-122"/>
            </a:endParaRPr>
          </a:p>
          <a:p>
            <a:pPr indent="228600"/>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A. Catch the chances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acting kindness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B. Notice and appreciate the small suff.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C. Think of three people in your life that you truly appreciate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D.All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us experience dilemma at different points in our lives.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E. The benefits of thankfulness extend to both the giver and receiver.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F. Gratitude takes practice to realize its full potential, just like any other skill.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G. Once recognizing their efforts, you can consistently show your appreciation better.
</a:t>
            </a:r>
            <a:endParaRPr lang="zh-CN" altLang="en-US" sz="2400"/>
          </a:p>
        </p:txBody>
      </p:sp>
      <p:sp>
        <p:nvSpPr>
          <p:cNvPr id="24" name="圆角矩形 23"/>
          <p:cNvSpPr/>
          <p:nvPr>
            <p:custDataLst>
              <p:tags r:id="rId3"/>
            </p:custDataLst>
          </p:nvPr>
        </p:nvSpPr>
        <p:spPr>
          <a:xfrm>
            <a:off x="3463290" y="5478780"/>
            <a:ext cx="5194300" cy="567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0000FF"/>
                </a:solidFill>
              </a:rPr>
              <a:t>关键词</a:t>
            </a:r>
            <a:r>
              <a:rPr lang="en-US" altLang="zh-CN" sz="2800" b="1">
                <a:solidFill>
                  <a:srgbClr val="0000FF"/>
                </a:solidFill>
              </a:rPr>
              <a:t>+</a:t>
            </a:r>
            <a:r>
              <a:rPr lang="zh-CN" altLang="en-US" sz="2800" b="1">
                <a:solidFill>
                  <a:srgbClr val="0000FF"/>
                </a:solidFill>
              </a:rPr>
              <a:t>逻辑衔接</a:t>
            </a:r>
            <a:endParaRPr lang="zh-CN" altLang="en-US" sz="2800" b="1">
              <a:solidFill>
                <a:srgbClr val="0000FF"/>
              </a:solidFill>
            </a:endParaRPr>
          </a:p>
        </p:txBody>
      </p:sp>
      <p:sp>
        <p:nvSpPr>
          <p:cNvPr id="17" name="矩形 16"/>
          <p:cNvSpPr/>
          <p:nvPr>
            <p:custDataLst>
              <p:tags r:id="rId4"/>
            </p:custDataLst>
          </p:nvPr>
        </p:nvSpPr>
        <p:spPr>
          <a:xfrm>
            <a:off x="6414135" y="1177290"/>
            <a:ext cx="506730" cy="542290"/>
          </a:xfrm>
          <a:prstGeom prst="rect">
            <a:avLst/>
          </a:prstGeom>
          <a:solidFill>
            <a:schemeClr val="accent3">
              <a:lumMod val="60000"/>
              <a:lumOff val="40000"/>
            </a:schemeClr>
          </a:solidFill>
          <a:ln>
            <a:noFill/>
          </a:ln>
        </p:spPr>
        <p:txBody>
          <a:bodyPr wrap="square" rtlCol="0" anchor="t">
            <a:noAutofit/>
          </a:bodyPr>
          <a:p>
            <a:pPr algn="ctr"/>
            <a:r>
              <a:rPr lang="en-US" altLang="zh-CN" sz="4000" b="1">
                <a:solidFill>
                  <a:srgbClr val="FF0000"/>
                </a:solidFill>
                <a:effectLst>
                  <a:outerShdw blurRad="38100" dist="19050" dir="2700000" algn="tl" rotWithShape="0">
                    <a:schemeClr val="dk1">
                      <a:alpha val="40000"/>
                    </a:schemeClr>
                  </a:outerShdw>
                </a:effectLst>
              </a:rPr>
              <a:t>F</a:t>
            </a:r>
            <a:endParaRPr lang="en-US" altLang="zh-CN" sz="4000" b="1">
              <a:solidFill>
                <a:srgbClr val="FF0000"/>
              </a:solidFill>
              <a:effectLst>
                <a:outerShdw blurRad="38100" dist="19050" dir="2700000" algn="tl" rotWithShape="0">
                  <a:schemeClr val="dk1">
                    <a:alpha val="40000"/>
                  </a:schemeClr>
                </a:outerShdw>
              </a:effectLst>
            </a:endParaRPr>
          </a:p>
        </p:txBody>
      </p:sp>
      <p:sp>
        <p:nvSpPr>
          <p:cNvPr id="13" name="文本框 12"/>
          <p:cNvSpPr txBox="1"/>
          <p:nvPr/>
        </p:nvSpPr>
        <p:spPr>
          <a:xfrm>
            <a:off x="569595" y="835025"/>
            <a:ext cx="2894330"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8" name="文本框 7"/>
          <p:cNvSpPr txBox="1"/>
          <p:nvPr/>
        </p:nvSpPr>
        <p:spPr>
          <a:xfrm>
            <a:off x="340995" y="1719580"/>
            <a:ext cx="1999615"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9" name="文本框 8"/>
          <p:cNvSpPr txBox="1"/>
          <p:nvPr/>
        </p:nvSpPr>
        <p:spPr>
          <a:xfrm>
            <a:off x="832485" y="4337685"/>
            <a:ext cx="3011170" cy="328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0" name="文本框 9"/>
          <p:cNvSpPr txBox="1"/>
          <p:nvPr/>
        </p:nvSpPr>
        <p:spPr>
          <a:xfrm>
            <a:off x="9374505" y="4337685"/>
            <a:ext cx="685800" cy="328295"/>
          </a:xfrm>
          <a:prstGeom prst="rect">
            <a:avLst/>
          </a:prstGeom>
          <a:noFill/>
          <a:ln w="28575">
            <a:solidFill>
              <a:srgbClr val="FF0000"/>
            </a:solidFill>
          </a:ln>
        </p:spPr>
        <p:txBody>
          <a:bodyPr wrap="square" rtlCol="0">
            <a:noAutofit/>
          </a:bodyPr>
          <a:p>
            <a:endParaRPr lang="zh-CN" altLang="en-US">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8" grpId="0" animBg="1"/>
      <p:bldP spid="8" grpId="1" animBg="1"/>
      <p:bldP spid="9" grpId="0" animBg="1"/>
      <p:bldP spid="9" grpId="1" animBg="1"/>
      <p:bldP spid="10" grpId="0" animBg="1"/>
      <p:bldP spid="10" grpId="1" animBg="1"/>
      <p:bldP spid="17" grpId="0" animBg="1"/>
      <p:bldP spid="17" grpId="1" animBg="1"/>
      <p:bldP spid="24"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custDataLst>
              <p:tags r:id="rId3"/>
            </p:custDataLst>
          </p:nvPr>
        </p:nvSpPr>
        <p:spPr>
          <a:xfrm>
            <a:off x="300355" y="770890"/>
            <a:ext cx="11275695" cy="5404485"/>
          </a:xfrm>
          <a:prstGeom prst="rect">
            <a:avLst/>
          </a:prstGeom>
          <a:noFill/>
          <a:ln w="9525">
            <a:noFill/>
          </a:ln>
        </p:spPr>
        <p:txBody>
          <a:bodyPr wrap="square">
            <a:noAutofit/>
          </a:bodyPr>
          <a:p>
            <a:pPr indent="228600"/>
            <a:r>
              <a:rPr lang="en-US" sz="2800">
                <a:latin typeface="Arial" panose="020B0604020202020204" pitchFamily="34" charset="0"/>
                <a:ea typeface="宋体" panose="02010600030101010101" pitchFamily="2" charset="-122"/>
                <a:cs typeface="Arial" panose="020B0604020202020204" pitchFamily="34" charset="0"/>
                <a:sym typeface="+mn-ea"/>
              </a:rPr>
              <a:t>Reflect on the gifts of hardship. There is no question that life can be challenging, as things don't always turn out the way we'd hoped. __1</a:t>
            </a:r>
            <a:r>
              <a:rPr lang="en-US" sz="2800" u="sng">
                <a:latin typeface="Arial" panose="020B0604020202020204" pitchFamily="34" charset="0"/>
                <a:ea typeface="宋体" panose="02010600030101010101" pitchFamily="2" charset="-122"/>
                <a:cs typeface="Arial" panose="020B0604020202020204" pitchFamily="34" charset="0"/>
                <a:sym typeface="+mn-ea"/>
              </a:rPr>
              <a:t>7  </a:t>
            </a:r>
            <a:r>
              <a:rPr lang="en-US" sz="2800">
                <a:latin typeface="Arial" panose="020B0604020202020204" pitchFamily="34" charset="0"/>
                <a:ea typeface="宋体" panose="02010600030101010101" pitchFamily="2" charset="-122"/>
                <a:cs typeface="Arial" panose="020B0604020202020204" pitchFamily="34" charset="0"/>
                <a:sym typeface="+mn-ea"/>
              </a:rPr>
              <a:t>It may seem difficult to reflect on challenging times and find a reason to be grateful, but in making our pain purposeful, we can find meaning in the experience. </a:t>
            </a:r>
            <a:endParaRPr lang="zh-CN" altLang="en-US" sz="2800">
              <a:latin typeface="Arial" panose="020B0604020202020204" pitchFamily="34" charset="0"/>
              <a:cs typeface="Arial" panose="020B0604020202020204" pitchFamily="34" charset="0"/>
            </a:endParaRPr>
          </a:p>
          <a:p>
            <a:pPr indent="228600"/>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A. Catch the chances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acting kindness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B. Notice and appreciate the small suff.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C. Think of three people in your life that you truly appreciate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D.All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us experience dilemma at different points in our lives.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E. The benefits of thankfulness extend to both the giver and receiver.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F. Gratitude takes practice to realize its full potential, just like any other skill.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G. Once recognizing their efforts, you can consistently show your appreciation better.
</a:t>
            </a:r>
            <a:endParaRPr lang="zh-CN" altLang="en-US" sz="2400"/>
          </a:p>
        </p:txBody>
      </p:sp>
      <p:sp>
        <p:nvSpPr>
          <p:cNvPr id="17" name="矩形 16"/>
          <p:cNvSpPr/>
          <p:nvPr>
            <p:custDataLst>
              <p:tags r:id="rId4"/>
            </p:custDataLst>
          </p:nvPr>
        </p:nvSpPr>
        <p:spPr>
          <a:xfrm>
            <a:off x="10840085" y="1216025"/>
            <a:ext cx="506730" cy="600710"/>
          </a:xfrm>
          <a:prstGeom prst="rect">
            <a:avLst/>
          </a:prstGeom>
          <a:solidFill>
            <a:schemeClr val="accent3">
              <a:lumMod val="60000"/>
              <a:lumOff val="40000"/>
            </a:schemeClr>
          </a:solidFill>
          <a:ln>
            <a:noFill/>
          </a:ln>
        </p:spPr>
        <p:txBody>
          <a:bodyPr wrap="square" rtlCol="0" anchor="t">
            <a:noAutofit/>
          </a:bodyPr>
          <a:p>
            <a:pPr algn="ctr"/>
            <a:r>
              <a:rPr lang="en-US" altLang="zh-CN" sz="4000" b="1">
                <a:solidFill>
                  <a:srgbClr val="FF0000"/>
                </a:solidFill>
                <a:effectLst>
                  <a:outerShdw blurRad="38100" dist="19050" dir="2700000" algn="tl" rotWithShape="0">
                    <a:schemeClr val="dk1">
                      <a:alpha val="40000"/>
                    </a:schemeClr>
                  </a:outerShdw>
                </a:effectLst>
              </a:rPr>
              <a:t>D</a:t>
            </a:r>
            <a:endParaRPr lang="en-US" altLang="zh-CN" sz="4000" b="1">
              <a:solidFill>
                <a:srgbClr val="FF0000"/>
              </a:solidFill>
              <a:effectLst>
                <a:outerShdw blurRad="38100" dist="19050" dir="2700000" algn="tl" rotWithShape="0">
                  <a:schemeClr val="dk1">
                    <a:alpha val="40000"/>
                  </a:schemeClr>
                </a:outerShdw>
              </a:effectLst>
            </a:endParaRPr>
          </a:p>
        </p:txBody>
      </p:sp>
      <p:sp>
        <p:nvSpPr>
          <p:cNvPr id="10" name="文本框 9"/>
          <p:cNvSpPr txBox="1"/>
          <p:nvPr/>
        </p:nvSpPr>
        <p:spPr>
          <a:xfrm>
            <a:off x="3343275" y="4473575"/>
            <a:ext cx="1103630" cy="328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3" name="文本框 12"/>
          <p:cNvSpPr txBox="1"/>
          <p:nvPr/>
        </p:nvSpPr>
        <p:spPr>
          <a:xfrm>
            <a:off x="3993515" y="809625"/>
            <a:ext cx="1440815"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8" name="文本框 7"/>
          <p:cNvSpPr txBox="1"/>
          <p:nvPr/>
        </p:nvSpPr>
        <p:spPr>
          <a:xfrm>
            <a:off x="340995" y="1313180"/>
            <a:ext cx="1853565"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9" name="文本框 8"/>
          <p:cNvSpPr txBox="1"/>
          <p:nvPr/>
        </p:nvSpPr>
        <p:spPr>
          <a:xfrm>
            <a:off x="5526405" y="1719580"/>
            <a:ext cx="2825750"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24" name="圆角矩形 23"/>
          <p:cNvSpPr/>
          <p:nvPr>
            <p:custDataLst>
              <p:tags r:id="rId5"/>
            </p:custDataLst>
          </p:nvPr>
        </p:nvSpPr>
        <p:spPr>
          <a:xfrm>
            <a:off x="3340735" y="5955665"/>
            <a:ext cx="5194300" cy="567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0000FF"/>
                </a:solidFill>
              </a:rPr>
              <a:t>同义词复现</a:t>
            </a:r>
            <a:endParaRPr lang="zh-CN" altLang="en-US" sz="2800" b="1">
              <a:solidFill>
                <a:srgbClr val="0000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8" grpId="0" animBg="1"/>
      <p:bldP spid="8" grpId="1" animBg="1"/>
      <p:bldP spid="9" grpId="0" animBg="1"/>
      <p:bldP spid="9" grpId="1" animBg="1"/>
      <p:bldP spid="10" grpId="0" animBg="1"/>
      <p:bldP spid="10" grpId="1" animBg="1"/>
      <p:bldP spid="17" grpId="0" animBg="1"/>
      <p:bldP spid="17" grpId="1" animBg="1"/>
      <p:bldP spid="24" grpId="0" animBg="1"/>
      <p:bldP spid="2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3" cstate="screen"/>
          <a:srcRect/>
          <a:stretch>
            <a:fillRect/>
          </a:stretch>
        </p:blipFill>
        <p:spPr>
          <a:xfrm>
            <a:off x="0" y="-18054"/>
            <a:ext cx="1723194" cy="1700577"/>
          </a:xfrm>
          <a:prstGeom prst="rect">
            <a:avLst/>
          </a:prstGeom>
        </p:spPr>
      </p:pic>
      <p:sp>
        <p:nvSpPr>
          <p:cNvPr id="8" name="文本框 7"/>
          <p:cNvSpPr txBox="1"/>
          <p:nvPr/>
        </p:nvSpPr>
        <p:spPr>
          <a:xfrm>
            <a:off x="1407160" y="236855"/>
            <a:ext cx="4046220" cy="583565"/>
          </a:xfrm>
          <a:prstGeom prst="rect">
            <a:avLst/>
          </a:prstGeom>
          <a:solidFill>
            <a:srgbClr val="FF0000"/>
          </a:solidFill>
        </p:spPr>
        <p:txBody>
          <a:bodyPr wrap="none" rtlCol="0" anchor="t">
            <a:spAutoFit/>
          </a:bodyPr>
          <a:p>
            <a:r>
              <a:rPr lang="zh-CN" altLang="en-US" sz="3200" b="1">
                <a:solidFill>
                  <a:schemeClr val="bg1"/>
                </a:solidFill>
                <a:sym typeface="宋体" panose="02010600030101010101" pitchFamily="2" charset="-122"/>
              </a:rPr>
              <a:t>全国卷</a:t>
            </a:r>
            <a:r>
              <a:rPr lang="en-US" altLang="zh-CN" sz="3200" b="1">
                <a:solidFill>
                  <a:schemeClr val="bg1"/>
                </a:solidFill>
                <a:sym typeface="宋体" panose="02010600030101010101" pitchFamily="2" charset="-122"/>
              </a:rPr>
              <a:t>3</a:t>
            </a:r>
            <a:r>
              <a:rPr lang="zh-CN" altLang="en-US" sz="3200" b="1">
                <a:solidFill>
                  <a:schemeClr val="bg1"/>
                </a:solidFill>
                <a:sym typeface="宋体" panose="02010600030101010101" pitchFamily="2" charset="-122"/>
              </a:rPr>
              <a:t>年考点分布表</a:t>
            </a:r>
            <a:endParaRPr lang="zh-CN" altLang="en-US" sz="3200" b="1">
              <a:solidFill>
                <a:schemeClr val="bg1"/>
              </a:solidFill>
              <a:sym typeface="宋体" panose="02010600030101010101" pitchFamily="2" charset="-122"/>
            </a:endParaRPr>
          </a:p>
        </p:txBody>
      </p:sp>
      <p:graphicFrame>
        <p:nvGraphicFramePr>
          <p:cNvPr id="9" name="表格 8"/>
          <p:cNvGraphicFramePr>
            <a:graphicFrameLocks noGrp="1"/>
          </p:cNvGraphicFramePr>
          <p:nvPr>
            <p:custDataLst>
              <p:tags r:id="rId4"/>
            </p:custDataLst>
          </p:nvPr>
        </p:nvGraphicFramePr>
        <p:xfrm>
          <a:off x="1504950" y="1083310"/>
          <a:ext cx="9481185" cy="5315585"/>
        </p:xfrm>
        <a:graphic>
          <a:graphicData uri="http://schemas.openxmlformats.org/drawingml/2006/table">
            <a:tbl>
              <a:tblPr firstRow="1" bandRow="1">
                <a:tableStyleId>{5940675A-B579-460E-94D1-54222C63F5DA}</a:tableStyleId>
              </a:tblPr>
              <a:tblGrid>
                <a:gridCol w="1460500"/>
                <a:gridCol w="1495425"/>
                <a:gridCol w="1293495"/>
                <a:gridCol w="1275080"/>
                <a:gridCol w="3956685"/>
              </a:tblGrid>
              <a:tr h="292735">
                <a:tc>
                  <a:txBody>
                    <a:bodyPr wrap="square"/>
                    <a:p>
                      <a:pPr algn="ctr">
                        <a:buNone/>
                      </a:pPr>
                      <a:r>
                        <a:rPr lang="en-US" sz="1800" b="1">
                          <a:latin typeface="Calibri" panose="020F0502020204030204"/>
                          <a:cs typeface="Calibri" panose="020F0502020204030204" pitchFamily="34" charset="0"/>
                        </a:rPr>
                        <a:t>年份</a:t>
                      </a:r>
                      <a:endParaRPr lang="en-US" altLang="en-US" sz="1800" b="1">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lgn="ctr">
                        <a:buNone/>
                      </a:pPr>
                      <a:r>
                        <a:rPr lang="en-US" sz="1800" b="1">
                          <a:latin typeface="Calibri" panose="020F0502020204030204"/>
                          <a:cs typeface="Calibri" panose="020F0502020204030204" pitchFamily="34" charset="0"/>
                        </a:rPr>
                        <a:t>卷别</a:t>
                      </a:r>
                      <a:endParaRPr lang="en-US" altLang="en-US" sz="1800" b="1">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lgn="ctr">
                        <a:buNone/>
                      </a:pPr>
                      <a:r>
                        <a:rPr lang="en-US" sz="1800" b="1">
                          <a:latin typeface="Calibri" panose="020F0502020204030204"/>
                          <a:cs typeface="Calibri" panose="020F0502020204030204" pitchFamily="34" charset="0"/>
                        </a:rPr>
                        <a:t>体裁</a:t>
                      </a:r>
                      <a:endParaRPr lang="en-US" altLang="en-US" sz="1800" b="1">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lgn="ctr">
                        <a:buNone/>
                      </a:pPr>
                      <a:r>
                        <a:rPr lang="en-US" sz="1800" b="1">
                          <a:latin typeface="Calibri" panose="020F0502020204030204"/>
                          <a:cs typeface="Calibri" panose="020F0502020204030204" pitchFamily="34" charset="0"/>
                        </a:rPr>
                        <a:t>题材</a:t>
                      </a:r>
                      <a:endParaRPr lang="en-US" altLang="en-US" sz="1800" b="1">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lgn="ctr">
                        <a:buNone/>
                      </a:pPr>
                      <a:r>
                        <a:rPr lang="en-US" sz="1800" b="1">
                          <a:latin typeface="Calibri" panose="020F0502020204030204"/>
                          <a:cs typeface="Calibri" panose="020F0502020204030204" pitchFamily="34" charset="0"/>
                        </a:rPr>
                        <a:t>话题</a:t>
                      </a:r>
                      <a:endParaRPr lang="en-US" altLang="en-US" sz="1800" b="1">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85470">
                <a:tc rowSpan="3">
                  <a:txBody>
                    <a:bodyPr wrap="square"/>
                    <a:p>
                      <a:pPr algn="ctr">
                        <a:buNone/>
                      </a:pPr>
                      <a:r>
                        <a:rPr lang="en-US" sz="1800" b="1">
                          <a:latin typeface="宋体" panose="02010600030101010101" pitchFamily="2" charset="-122"/>
                          <a:ea typeface="宋体" panose="02010600030101010101" pitchFamily="2" charset="-122"/>
                          <a:cs typeface="宋体" panose="02010600030101010101" pitchFamily="2" charset="-122"/>
                        </a:rPr>
                        <a:t>2020</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Calibri" panose="020F0502020204030204"/>
                          <a:cs typeface="Calibri" panose="020F0502020204030204" pitchFamily="34" charset="0"/>
                        </a:rPr>
                        <a:t>全国卷I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sym typeface="+mn-ea"/>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zh-CN" altLang="en-US" sz="1800">
                          <a:latin typeface="Calibri" panose="020F0502020204030204"/>
                          <a:ea typeface="宋体" panose="02010600030101010101" pitchFamily="2" charset="-122"/>
                          <a:cs typeface="Calibri" panose="020F0502020204030204" pitchFamily="34" charset="0"/>
                        </a:rPr>
                        <a:t>个人健康</a:t>
                      </a:r>
                      <a:endParaRPr lang="zh-CN" altLang="en-US" sz="1800">
                        <a:latin typeface="Calibri" panose="020F0502020204030204"/>
                        <a:ea typeface="宋体" panose="02010600030101010101" pitchFamily="2" charset="-122"/>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zh-CN" altLang="en-US" sz="1800">
                          <a:latin typeface="宋体" panose="02010600030101010101" pitchFamily="2" charset="-122"/>
                          <a:ea typeface="宋体" panose="02010600030101010101" pitchFamily="2" charset="-122"/>
                          <a:cs typeface="宋体" panose="02010600030101010101" pitchFamily="2" charset="-122"/>
                        </a:rPr>
                        <a:t>自我接受、自我认同</a:t>
                      </a:r>
                      <a:r>
                        <a:rPr lang="en-US" altLang="zh-CN" sz="1800">
                          <a:latin typeface="宋体" panose="02010600030101010101" pitchFamily="2" charset="-122"/>
                          <a:ea typeface="宋体" panose="02010600030101010101" pitchFamily="2" charset="-122"/>
                          <a:cs typeface="宋体" panose="02010600030101010101" pitchFamily="2" charset="-122"/>
                        </a:rPr>
                        <a:t>  </a:t>
                      </a:r>
                      <a:endParaRPr lang="en-US" altLang="zh-CN"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848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wrap="square"/>
                    <a:p>
                      <a:pPr>
                        <a:buNone/>
                      </a:pPr>
                      <a:r>
                        <a:rPr lang="en-US" sz="1800">
                          <a:latin typeface="Calibri" panose="020F0502020204030204"/>
                          <a:cs typeface="Calibri" panose="020F0502020204030204" pitchFamily="34" charset="0"/>
                        </a:rPr>
                        <a:t>全国卷II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sym typeface="+mn-ea"/>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zh-CN" altLang="en-US" sz="1800">
                          <a:latin typeface="Calibri" panose="020F0502020204030204"/>
                          <a:ea typeface="宋体" panose="02010600030101010101" pitchFamily="2" charset="-122"/>
                          <a:cs typeface="Calibri" panose="020F0502020204030204" pitchFamily="34" charset="0"/>
                        </a:rPr>
                        <a:t>人际关系</a:t>
                      </a:r>
                      <a:endParaRPr lang="zh-CN" altLang="en-US" sz="1800">
                        <a:latin typeface="Calibri" panose="020F0502020204030204"/>
                        <a:ea typeface="宋体" panose="02010600030101010101" pitchFamily="2" charset="-122"/>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zh-CN" altLang="en-US" sz="1800">
                          <a:latin typeface="宋体" panose="02010600030101010101" pitchFamily="2" charset="-122"/>
                          <a:ea typeface="宋体" panose="02010600030101010101" pitchFamily="2" charset="-122"/>
                          <a:cs typeface="宋体" panose="02010600030101010101" pitchFamily="2" charset="-122"/>
                        </a:rPr>
                        <a:t>表情符号使人际关系更融洽</a:t>
                      </a:r>
                      <a:endParaRPr lang="zh-CN"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861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p>
                      <a:pPr>
                        <a:buNone/>
                      </a:pPr>
                      <a:r>
                        <a:rPr lang="en-US" sz="1800">
                          <a:latin typeface="Calibri" panose="020F0502020204030204"/>
                          <a:cs typeface="Calibri" panose="020F0502020204030204" pitchFamily="34" charset="0"/>
                        </a:rPr>
                        <a:t>全国卷III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sym typeface="+mn-ea"/>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zh-CN" altLang="en-US" sz="1800">
                          <a:latin typeface="宋体" panose="02010600030101010101" pitchFamily="2" charset="-122"/>
                          <a:ea typeface="宋体" panose="02010600030101010101" pitchFamily="2" charset="-122"/>
                          <a:cs typeface="宋体" panose="02010600030101010101" pitchFamily="2" charset="-122"/>
                        </a:rPr>
                        <a:t>个人生活</a:t>
                      </a:r>
                      <a:endParaRPr lang="zh-CN"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zh-CN" altLang="en-US" sz="1800">
                          <a:latin typeface="宋体" panose="02010600030101010101" pitchFamily="2" charset="-122"/>
                          <a:ea typeface="宋体" panose="02010600030101010101" pitchFamily="2" charset="-122"/>
                          <a:cs typeface="宋体" panose="02010600030101010101" pitchFamily="2" charset="-122"/>
                        </a:rPr>
                        <a:t>乔迁新居及人们送的礼物</a:t>
                      </a:r>
                      <a:endParaRPr lang="zh-CN" altLang="en-US" sz="1800" b="1">
                        <a:gradFill>
                          <a:gsLst>
                            <a:gs pos="0">
                              <a:srgbClr val="7B32B2"/>
                            </a:gs>
                            <a:gs pos="100000">
                              <a:srgbClr val="401A5D"/>
                            </a:gs>
                          </a:gsLst>
                          <a:lin scaled="0"/>
                        </a:gra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53720">
                <a:tc rowSpan="3">
                  <a:txBody>
                    <a:bodyPr wrap="square"/>
                    <a:p>
                      <a:pPr algn="ctr">
                        <a:buNone/>
                      </a:pPr>
                      <a:r>
                        <a:rPr lang="en-US" sz="1800" b="1">
                          <a:latin typeface="宋体" panose="02010600030101010101" pitchFamily="2" charset="-122"/>
                          <a:ea typeface="宋体" panose="02010600030101010101" pitchFamily="2" charset="-122"/>
                          <a:cs typeface="宋体" panose="02010600030101010101" pitchFamily="2" charset="-122"/>
                        </a:rPr>
                        <a:t>2019</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Calibri" panose="020F0502020204030204"/>
                          <a:cs typeface="Calibri" panose="020F0502020204030204" pitchFamily="34" charset="0"/>
                        </a:rPr>
                        <a:t>全国卷I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Calibri" panose="020F0502020204030204"/>
                          <a:cs typeface="Calibri" panose="020F0502020204030204" pitchFamily="34" charset="0"/>
                        </a:rPr>
                        <a:t>健康</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新鲜空气的好处   </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010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wrap="square"/>
                    <a:p>
                      <a:pPr>
                        <a:buNone/>
                      </a:pPr>
                      <a:r>
                        <a:rPr lang="en-US" sz="1800">
                          <a:latin typeface="Calibri" panose="020F0502020204030204"/>
                          <a:cs typeface="Calibri" panose="020F0502020204030204" pitchFamily="34" charset="0"/>
                        </a:rPr>
                        <a:t>全国卷II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Calibri" panose="020F0502020204030204"/>
                          <a:cs typeface="Calibri" panose="020F0502020204030204" pitchFamily="34" charset="0"/>
                        </a:rPr>
                        <a:t>工作</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怎样设定具体目标   </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933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p>
                      <a:pPr>
                        <a:buNone/>
                      </a:pPr>
                      <a:r>
                        <a:rPr lang="en-US" sz="1800">
                          <a:latin typeface="Calibri" panose="020F0502020204030204"/>
                          <a:cs typeface="Calibri" panose="020F0502020204030204" pitchFamily="34" charset="0"/>
                        </a:rPr>
                        <a:t>全国卷III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网络课堂</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网络课堂交流的规矩与禁忌 </a:t>
                      </a:r>
                      <a:endParaRPr lang="en-US" sz="1800">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53720">
                <a:tc rowSpan="3">
                  <a:txBody>
                    <a:bodyPr wrap="square"/>
                    <a:p>
                      <a:pPr algn="ctr">
                        <a:buNone/>
                      </a:pPr>
                      <a:r>
                        <a:rPr lang="en-US" sz="1800" b="1">
                          <a:latin typeface="宋体" panose="02010600030101010101" pitchFamily="2" charset="-122"/>
                          <a:ea typeface="宋体" panose="02010600030101010101" pitchFamily="2" charset="-122"/>
                          <a:cs typeface="宋体" panose="02010600030101010101" pitchFamily="2" charset="-122"/>
                        </a:rPr>
                        <a:t>2018</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Calibri" panose="020F0502020204030204"/>
                          <a:cs typeface="Calibri" panose="020F0502020204030204" pitchFamily="34" charset="0"/>
                        </a:rPr>
                        <a:t>全国卷I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Calibri" panose="020F0502020204030204"/>
                          <a:cs typeface="Calibri" panose="020F0502020204030204" pitchFamily="34" charset="0"/>
                        </a:rPr>
                        <a:t>室内设计</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室内设计中颜色的选择</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5499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wrap="square"/>
                    <a:p>
                      <a:pPr>
                        <a:buNone/>
                      </a:pPr>
                      <a:r>
                        <a:rPr lang="en-US" sz="1800">
                          <a:latin typeface="Calibri" panose="020F0502020204030204"/>
                          <a:cs typeface="Calibri" panose="020F0502020204030204" pitchFamily="34" charset="0"/>
                        </a:rPr>
                        <a:t>全国卷II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Calibri" panose="020F0502020204030204"/>
                          <a:cs typeface="Calibri" panose="020F0502020204030204" pitchFamily="34" charset="0"/>
                        </a:rPr>
                        <a:t>晨练</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早晨锻炼对人体的四条好处  </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543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p>
                      <a:pPr>
                        <a:buNone/>
                      </a:pPr>
                      <a:r>
                        <a:rPr lang="en-US" sz="1800">
                          <a:latin typeface="Calibri" panose="020F0502020204030204"/>
                          <a:cs typeface="Calibri" panose="020F0502020204030204" pitchFamily="34" charset="0"/>
                        </a:rPr>
                        <a:t>全国卷III</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说明文</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Calibri" panose="020F0502020204030204"/>
                          <a:cs typeface="Calibri" panose="020F0502020204030204" pitchFamily="34" charset="0"/>
                        </a:rPr>
                        <a:t>舞蹈</a:t>
                      </a:r>
                      <a:endParaRPr lang="en-US" altLang="en-US" sz="1800">
                        <a:latin typeface="Calibri" panose="020F0502020204030204"/>
                        <a:ea typeface="Calibri" panose="020F0502020204030204" pitchFamily="34" charset="0"/>
                        <a:cs typeface="Calibri" panose="020F050202020403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wrap="square"/>
                    <a:p>
                      <a:pPr>
                        <a:buNone/>
                      </a:pPr>
                      <a:r>
                        <a:rPr lang="en-US" sz="1800">
                          <a:latin typeface="宋体" panose="02010600030101010101" pitchFamily="2" charset="-122"/>
                          <a:ea typeface="宋体" panose="02010600030101010101" pitchFamily="2" charset="-122"/>
                          <a:cs typeface="宋体" panose="02010600030101010101" pitchFamily="2" charset="-122"/>
                        </a:rPr>
                        <a:t>跳舞的好处  </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custDataLst>
              <p:tags r:id="rId3"/>
            </p:custDataLst>
          </p:nvPr>
        </p:nvSpPr>
        <p:spPr>
          <a:xfrm>
            <a:off x="208915" y="158115"/>
            <a:ext cx="11773535" cy="5404485"/>
          </a:xfrm>
          <a:prstGeom prst="rect">
            <a:avLst/>
          </a:prstGeom>
          <a:noFill/>
          <a:ln w="9525">
            <a:noFill/>
          </a:ln>
        </p:spPr>
        <p:txBody>
          <a:bodyPr wrap="square">
            <a:noAutofit/>
          </a:bodyPr>
          <a:p>
            <a:pPr indent="228600"/>
            <a:r>
              <a:rPr lang="zh-CN" altLang="en-US" sz="2800">
                <a:latin typeface="Arial" panose="020B0604020202020204" pitchFamily="34" charset="0"/>
                <a:cs typeface="Arial" panose="020B0604020202020204" pitchFamily="34" charset="0"/>
                <a:sym typeface="+mn-ea"/>
              </a:rPr>
              <a:t>Express gratitude to others in writing. </a:t>
            </a:r>
            <a:r>
              <a:rPr lang="zh-CN" altLang="en-US" sz="2800" u="sng">
                <a:latin typeface="Arial" panose="020B0604020202020204" pitchFamily="34" charset="0"/>
                <a:cs typeface="Arial" panose="020B0604020202020204" pitchFamily="34" charset="0"/>
                <a:sym typeface="+mn-ea"/>
              </a:rPr>
              <a:t>_</a:t>
            </a:r>
            <a:r>
              <a:rPr lang="en-US" altLang="zh-CN" sz="2800">
                <a:latin typeface="Arial" panose="020B0604020202020204" pitchFamily="34" charset="0"/>
                <a:cs typeface="Arial" panose="020B0604020202020204" pitchFamily="34" charset="0"/>
                <a:sym typeface="+mn-ea"/>
              </a:rPr>
              <a:t>1</a:t>
            </a:r>
            <a:r>
              <a:rPr lang="zh-CN" altLang="en-US" sz="2800" u="sng">
                <a:latin typeface="Arial" panose="020B0604020202020204" pitchFamily="34" charset="0"/>
                <a:cs typeface="Arial" panose="020B0604020202020204" pitchFamily="34" charset="0"/>
                <a:sym typeface="+mn-ea"/>
              </a:rPr>
              <a:t>8_</a:t>
            </a:r>
            <a:r>
              <a:rPr lang="zh-CN" altLang="en-US" sz="2800">
                <a:latin typeface="Arial" panose="020B0604020202020204" pitchFamily="34" charset="0"/>
                <a:cs typeface="Arial" panose="020B0604020202020204" pitchFamily="34" charset="0"/>
                <a:sym typeface="+mn-ea"/>
              </a:rPr>
              <a:t> Send each of them a quick but considerate correspondence in the form of a handwritten note, email or even a thoughtfully composed text. Remind them of why they are special to you and how worthwhile they are in the world. As a result of your effort, those on the receiving end will experience the mood-boosting benefits of being appreciated. They won't be the only beneficiaries. Writing letters of gratitude has a positive effect on the author, increasing feelings of happiness while decreasing depression, studies have shown.</a:t>
            </a:r>
            <a:endParaRPr lang="zh-CN" altLang="en-US" sz="2800">
              <a:latin typeface="Arial" panose="020B0604020202020204" pitchFamily="34" charset="0"/>
              <a:cs typeface="Arial" panose="020B0604020202020204" pitchFamily="34" charset="0"/>
            </a:endParaRPr>
          </a:p>
          <a:p>
            <a:pPr indent="228600"/>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A. Catch the chances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acting kindness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B. Notice and appreciate the small suff.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C. Think of three people in your life that you truly appreciate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D.All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us experience dilemma at different points in our lives.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E. The benefits of thankfulness extend to both the giver and receiver.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F. Gratitude takes practice to realize its full potential, just like any other skill.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G. Once recognizing their efforts, you can consistently show your appreciation better.
</a:t>
            </a:r>
            <a:endParaRPr lang="zh-CN" altLang="en-US" sz="2400"/>
          </a:p>
        </p:txBody>
      </p:sp>
      <p:sp>
        <p:nvSpPr>
          <p:cNvPr id="13" name="文本框 12"/>
          <p:cNvSpPr txBox="1"/>
          <p:nvPr/>
        </p:nvSpPr>
        <p:spPr>
          <a:xfrm>
            <a:off x="3731260" y="208915"/>
            <a:ext cx="1080770"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8" name="文本框 7"/>
          <p:cNvSpPr txBox="1"/>
          <p:nvPr/>
        </p:nvSpPr>
        <p:spPr>
          <a:xfrm>
            <a:off x="8302625" y="208915"/>
            <a:ext cx="2131695"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0" name="文本框 9"/>
          <p:cNvSpPr txBox="1"/>
          <p:nvPr/>
        </p:nvSpPr>
        <p:spPr>
          <a:xfrm>
            <a:off x="1874520" y="4745990"/>
            <a:ext cx="1647825" cy="328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24" name="圆角矩形 23"/>
          <p:cNvSpPr/>
          <p:nvPr>
            <p:custDataLst>
              <p:tags r:id="rId4"/>
            </p:custDataLst>
          </p:nvPr>
        </p:nvSpPr>
        <p:spPr>
          <a:xfrm>
            <a:off x="3223895" y="6132195"/>
            <a:ext cx="5194300" cy="567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0000FF"/>
                </a:solidFill>
              </a:rPr>
              <a:t>代词指代</a:t>
            </a:r>
            <a:endParaRPr lang="zh-CN" altLang="en-US" sz="2800" b="1">
              <a:solidFill>
                <a:srgbClr val="0000FF"/>
              </a:solidFill>
            </a:endParaRPr>
          </a:p>
        </p:txBody>
      </p:sp>
      <p:sp>
        <p:nvSpPr>
          <p:cNvPr id="17" name="矩形 16"/>
          <p:cNvSpPr/>
          <p:nvPr>
            <p:custDataLst>
              <p:tags r:id="rId5"/>
            </p:custDataLst>
          </p:nvPr>
        </p:nvSpPr>
        <p:spPr>
          <a:xfrm>
            <a:off x="6637655" y="111760"/>
            <a:ext cx="506730" cy="600710"/>
          </a:xfrm>
          <a:prstGeom prst="rect">
            <a:avLst/>
          </a:prstGeom>
          <a:solidFill>
            <a:schemeClr val="accent3">
              <a:lumMod val="60000"/>
              <a:lumOff val="40000"/>
            </a:schemeClr>
          </a:solidFill>
          <a:ln>
            <a:noFill/>
          </a:ln>
        </p:spPr>
        <p:txBody>
          <a:bodyPr wrap="square" rtlCol="0" anchor="t">
            <a:noAutofit/>
          </a:bodyPr>
          <a:p>
            <a:pPr algn="ctr"/>
            <a:r>
              <a:rPr lang="en-US" altLang="zh-CN" sz="4000" b="1">
                <a:solidFill>
                  <a:srgbClr val="FF0000"/>
                </a:solidFill>
                <a:effectLst>
                  <a:outerShdw blurRad="38100" dist="19050" dir="2700000" algn="tl" rotWithShape="0">
                    <a:schemeClr val="dk1">
                      <a:alpha val="40000"/>
                    </a:schemeClr>
                  </a:outerShdw>
                </a:effectLst>
              </a:rPr>
              <a:t>C</a:t>
            </a:r>
            <a:endParaRPr lang="en-US" altLang="zh-CN" sz="40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8" grpId="0" animBg="1"/>
      <p:bldP spid="8" grpId="1" animBg="1"/>
      <p:bldP spid="10" grpId="0" animBg="1"/>
      <p:bldP spid="10" grpId="1" animBg="1"/>
      <p:bldP spid="17" grpId="0" animBg="1"/>
      <p:bldP spid="17" grpId="1" animBg="1"/>
      <p:bldP spid="24" grpId="0" animBg="1"/>
      <p:bldP spid="2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custDataLst>
              <p:tags r:id="rId3"/>
            </p:custDataLst>
          </p:nvPr>
        </p:nvSpPr>
        <p:spPr>
          <a:xfrm>
            <a:off x="422275" y="347345"/>
            <a:ext cx="11296650" cy="5404485"/>
          </a:xfrm>
          <a:prstGeom prst="rect">
            <a:avLst/>
          </a:prstGeom>
          <a:noFill/>
          <a:ln w="9525">
            <a:noFill/>
          </a:ln>
        </p:spPr>
        <p:txBody>
          <a:bodyPr wrap="square">
            <a:noAutofit/>
          </a:bodyPr>
          <a:p>
            <a:pPr indent="228600"/>
            <a:r>
              <a:rPr lang="en-US" sz="2800" u="sng">
                <a:latin typeface="Calibri" panose="020F0502020204030204"/>
                <a:ea typeface="宋体" panose="02010600030101010101" pitchFamily="2" charset="-122"/>
                <a:sym typeface="+mn-ea"/>
              </a:rPr>
              <a:t>_1</a:t>
            </a:r>
            <a:r>
              <a:rPr lang="en-US" sz="2800" u="sng">
                <a:ea typeface="宋体" panose="02010600030101010101" pitchFamily="2" charset="-122"/>
                <a:cs typeface="+mn-lt"/>
                <a:sym typeface="+mn-ea"/>
              </a:rPr>
              <a:t>9  </a:t>
            </a:r>
            <a:r>
              <a:rPr lang="en-US" sz="2800">
                <a:ea typeface="宋体" panose="02010600030101010101" pitchFamily="2" charset="-122"/>
                <a:cs typeface="+mn-lt"/>
                <a:sym typeface="+mn-ea"/>
              </a:rPr>
              <a:t>An important aspect of practicing gratitude regularly is becoming aware of opportunities throughout your day to express gratitude. Acknowledge at least two times a day that someone spreads a small act of kindness toward you. These acts could be a delivery person bringing a package to your door, a coworker offering assistance at work or your significant other getting you a coffee.</a:t>
            </a:r>
            <a:r>
              <a:rPr lang="en-US" sz="2800" u="sng">
                <a:ea typeface="宋体" panose="02010600030101010101" pitchFamily="2" charset="-122"/>
                <a:cs typeface="+mn-lt"/>
                <a:sym typeface="+mn-ea"/>
              </a:rPr>
              <a:t> 20</a:t>
            </a:r>
            <a:r>
              <a:rPr lang="en-US" sz="2800">
                <a:latin typeface="Arial" panose="020B0604020202020204" pitchFamily="34" charset="0"/>
                <a:ea typeface="宋体" panose="02010600030101010101" pitchFamily="2" charset="-122"/>
                <a:cs typeface="Arial" panose="020B0604020202020204" pitchFamily="34" charset="0"/>
                <a:sym typeface="+mn-ea"/>
              </a:rPr>
              <a:t> </a:t>
            </a:r>
            <a:endParaRPr lang="zh-CN" altLang="en-US" sz="2800">
              <a:latin typeface="Arial" panose="020B0604020202020204" pitchFamily="34" charset="0"/>
              <a:cs typeface="Arial" panose="020B0604020202020204" pitchFamily="34" charset="0"/>
            </a:endParaRPr>
          </a:p>
          <a:p>
            <a:pPr indent="228600"/>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A. Catch the chances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acting kindness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B. Notice and appreciate the small suff.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C. Think of three people in your life that you truly appreciate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D.All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us experience dilemma at different points in our lives.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E. The benefits of thankfulness extend to both the giver and receiver.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F. Gratitude takes practice to realize its full potential, just like any other skill.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G. Once recognizing their efforts, you can consistently show your appreciation better.
</a:t>
            </a:r>
            <a:endParaRPr lang="zh-CN" altLang="en-US" sz="2400"/>
          </a:p>
        </p:txBody>
      </p:sp>
      <p:sp>
        <p:nvSpPr>
          <p:cNvPr id="13" name="文本框 12"/>
          <p:cNvSpPr txBox="1"/>
          <p:nvPr/>
        </p:nvSpPr>
        <p:spPr>
          <a:xfrm>
            <a:off x="422275" y="850900"/>
            <a:ext cx="1400810"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8" name="文本框 7"/>
          <p:cNvSpPr txBox="1"/>
          <p:nvPr/>
        </p:nvSpPr>
        <p:spPr>
          <a:xfrm>
            <a:off x="422275" y="1318260"/>
            <a:ext cx="2044065"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9" name="文本框 8"/>
          <p:cNvSpPr txBox="1"/>
          <p:nvPr/>
        </p:nvSpPr>
        <p:spPr>
          <a:xfrm>
            <a:off x="9538970" y="1257300"/>
            <a:ext cx="1332865" cy="406400"/>
          </a:xfrm>
          <a:prstGeom prst="rect">
            <a:avLst/>
          </a:prstGeom>
          <a:noFill/>
          <a:ln w="28575">
            <a:solidFill>
              <a:schemeClr val="accent2"/>
            </a:solidFill>
          </a:ln>
        </p:spPr>
        <p:txBody>
          <a:bodyPr wrap="square" rtlCol="0">
            <a:noAutofit/>
          </a:bodyPr>
          <a:p>
            <a:endParaRPr lang="zh-CN" altLang="en-US">
              <a:solidFill>
                <a:srgbClr val="FF0000"/>
              </a:solidFill>
            </a:endParaRPr>
          </a:p>
        </p:txBody>
      </p:sp>
      <p:sp>
        <p:nvSpPr>
          <p:cNvPr id="10" name="文本框 9"/>
          <p:cNvSpPr txBox="1"/>
          <p:nvPr/>
        </p:nvSpPr>
        <p:spPr>
          <a:xfrm>
            <a:off x="999490" y="3704590"/>
            <a:ext cx="909320" cy="328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1" name="文本框 10"/>
          <p:cNvSpPr txBox="1"/>
          <p:nvPr/>
        </p:nvSpPr>
        <p:spPr>
          <a:xfrm>
            <a:off x="4287520" y="3704590"/>
            <a:ext cx="1307465" cy="328295"/>
          </a:xfrm>
          <a:prstGeom prst="rect">
            <a:avLst/>
          </a:prstGeom>
          <a:noFill/>
          <a:ln w="28575">
            <a:solidFill>
              <a:schemeClr val="accent2"/>
            </a:solidFill>
          </a:ln>
        </p:spPr>
        <p:txBody>
          <a:bodyPr wrap="square" rtlCol="0">
            <a:noAutofit/>
          </a:bodyPr>
          <a:p>
            <a:endParaRPr lang="zh-CN" altLang="en-US">
              <a:solidFill>
                <a:srgbClr val="FF0000"/>
              </a:solidFill>
            </a:endParaRPr>
          </a:p>
        </p:txBody>
      </p:sp>
      <p:sp>
        <p:nvSpPr>
          <p:cNvPr id="17" name="矩形 16"/>
          <p:cNvSpPr/>
          <p:nvPr>
            <p:custDataLst>
              <p:tags r:id="rId4"/>
            </p:custDataLst>
          </p:nvPr>
        </p:nvSpPr>
        <p:spPr>
          <a:xfrm>
            <a:off x="869315" y="250190"/>
            <a:ext cx="506730" cy="600710"/>
          </a:xfrm>
          <a:prstGeom prst="rect">
            <a:avLst/>
          </a:prstGeom>
          <a:solidFill>
            <a:schemeClr val="accent3">
              <a:lumMod val="60000"/>
              <a:lumOff val="40000"/>
            </a:schemeClr>
          </a:solidFill>
          <a:ln>
            <a:noFill/>
          </a:ln>
        </p:spPr>
        <p:txBody>
          <a:bodyPr wrap="square" rtlCol="0" anchor="t">
            <a:noAutofit/>
          </a:bodyPr>
          <a:p>
            <a:pPr algn="ctr"/>
            <a:r>
              <a:rPr lang="en-US" altLang="zh-CN" sz="4000" b="1">
                <a:solidFill>
                  <a:srgbClr val="FF0000"/>
                </a:solidFill>
                <a:effectLst>
                  <a:outerShdw blurRad="38100" dist="19050" dir="2700000" algn="tl" rotWithShape="0">
                    <a:schemeClr val="dk1">
                      <a:alpha val="40000"/>
                    </a:schemeClr>
                  </a:outerShdw>
                </a:effectLst>
              </a:rPr>
              <a:t>B</a:t>
            </a:r>
            <a:endParaRPr lang="en-US" altLang="zh-CN" sz="4000" b="1">
              <a:solidFill>
                <a:srgbClr val="FF0000"/>
              </a:solidFill>
              <a:effectLst>
                <a:outerShdw blurRad="38100" dist="19050" dir="2700000" algn="tl" rotWithShape="0">
                  <a:schemeClr val="dk1">
                    <a:alpha val="40000"/>
                  </a:schemeClr>
                </a:outerShdw>
              </a:effectLst>
            </a:endParaRPr>
          </a:p>
        </p:txBody>
      </p:sp>
      <p:sp>
        <p:nvSpPr>
          <p:cNvPr id="24" name="圆角矩形 23"/>
          <p:cNvSpPr/>
          <p:nvPr>
            <p:custDataLst>
              <p:tags r:id="rId5"/>
            </p:custDataLst>
          </p:nvPr>
        </p:nvSpPr>
        <p:spPr>
          <a:xfrm>
            <a:off x="3136265" y="5937250"/>
            <a:ext cx="5194300" cy="567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0000FF"/>
                </a:solidFill>
              </a:rPr>
              <a:t>结构衔接</a:t>
            </a:r>
            <a:r>
              <a:rPr lang="en-US" altLang="zh-CN" sz="2800" b="1">
                <a:solidFill>
                  <a:srgbClr val="0000FF"/>
                </a:solidFill>
              </a:rPr>
              <a:t>---</a:t>
            </a:r>
            <a:r>
              <a:rPr lang="zh-CN" altLang="en-US" sz="2800" b="1">
                <a:solidFill>
                  <a:srgbClr val="0000FF"/>
                </a:solidFill>
              </a:rPr>
              <a:t>总起句</a:t>
            </a:r>
            <a:r>
              <a:rPr lang="en-US" altLang="zh-CN" sz="2800" b="1">
                <a:solidFill>
                  <a:srgbClr val="0000FF"/>
                </a:solidFill>
              </a:rPr>
              <a:t>(</a:t>
            </a:r>
            <a:r>
              <a:rPr lang="zh-CN" altLang="en-US" sz="2800" b="1">
                <a:solidFill>
                  <a:srgbClr val="0000FF"/>
                </a:solidFill>
              </a:rPr>
              <a:t>总分</a:t>
            </a:r>
            <a:r>
              <a:rPr lang="en-US" altLang="zh-CN" sz="2800" b="1">
                <a:solidFill>
                  <a:srgbClr val="0000FF"/>
                </a:solidFill>
              </a:rPr>
              <a:t>)</a:t>
            </a:r>
            <a:endParaRPr lang="en-US" altLang="zh-CN" sz="2800" b="1">
              <a:solidFill>
                <a:srgbClr val="0000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8" grpId="0" animBg="1"/>
      <p:bldP spid="8" grpId="1" animBg="1"/>
      <p:bldP spid="10" grpId="0" animBg="1"/>
      <p:bldP spid="10" grpId="1" animBg="1"/>
      <p:bldP spid="9" grpId="0" animBg="1"/>
      <p:bldP spid="9" grpId="1" animBg="1"/>
      <p:bldP spid="11" grpId="0" animBg="1"/>
      <p:bldP spid="11" grpId="1" animBg="1"/>
      <p:bldP spid="17" grpId="0" animBg="1"/>
      <p:bldP spid="17" grpId="1" animBg="1"/>
      <p:bldP spid="24" grpId="0" animBg="1"/>
      <p:bldP spid="2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6"/>
          <p:cNvSpPr txBox="1"/>
          <p:nvPr>
            <p:custDataLst>
              <p:tags r:id="rId3"/>
            </p:custDataLst>
          </p:nvPr>
        </p:nvSpPr>
        <p:spPr>
          <a:xfrm>
            <a:off x="422275" y="347345"/>
            <a:ext cx="11296650" cy="5734685"/>
          </a:xfrm>
          <a:prstGeom prst="rect">
            <a:avLst/>
          </a:prstGeom>
          <a:noFill/>
          <a:ln w="9525">
            <a:noFill/>
          </a:ln>
        </p:spPr>
        <p:txBody>
          <a:bodyPr wrap="square">
            <a:noAutofit/>
          </a:bodyPr>
          <a:p>
            <a:pPr indent="228600"/>
            <a:r>
              <a:rPr lang="en-US" sz="2800" u="sng">
                <a:latin typeface="Calibri" panose="020F0502020204030204"/>
                <a:ea typeface="宋体" panose="02010600030101010101" pitchFamily="2" charset="-122"/>
                <a:sym typeface="+mn-ea"/>
              </a:rPr>
              <a:t>_1</a:t>
            </a:r>
            <a:r>
              <a:rPr lang="en-US" sz="2800" u="sng">
                <a:ea typeface="宋体" panose="02010600030101010101" pitchFamily="2" charset="-122"/>
                <a:cs typeface="+mn-lt"/>
                <a:sym typeface="+mn-ea"/>
              </a:rPr>
              <a:t>9  </a:t>
            </a:r>
            <a:r>
              <a:rPr lang="en-US" sz="2800">
                <a:ea typeface="宋体" panose="02010600030101010101" pitchFamily="2" charset="-122"/>
                <a:cs typeface="+mn-lt"/>
                <a:sym typeface="+mn-ea"/>
              </a:rPr>
              <a:t>An important aspect of practicing gratitude regularly is becoming aware of opportunities throughout your day to express gratitude. Acknowledge at least two times a day that someone spreads a small act of kindness toward you. These acts could be a delivery person bringing a package to your door, a coworker offering assistance at work or your significant other getting you a coffee.</a:t>
            </a:r>
            <a:r>
              <a:rPr lang="en-US" sz="2800" u="sng">
                <a:ea typeface="宋体" panose="02010600030101010101" pitchFamily="2" charset="-122"/>
                <a:cs typeface="+mn-lt"/>
                <a:sym typeface="+mn-ea"/>
              </a:rPr>
              <a:t> 20__</a:t>
            </a:r>
            <a:r>
              <a:rPr lang="en-US" sz="2800">
                <a:latin typeface="Arial" panose="020B0604020202020204" pitchFamily="34" charset="0"/>
                <a:ea typeface="宋体" panose="02010600030101010101" pitchFamily="2" charset="-122"/>
                <a:cs typeface="Arial" panose="020B0604020202020204" pitchFamily="34" charset="0"/>
                <a:sym typeface="+mn-ea"/>
              </a:rPr>
              <a:t> </a:t>
            </a:r>
            <a:endParaRPr lang="zh-CN" altLang="en-US" sz="2800">
              <a:latin typeface="Arial" panose="020B0604020202020204" pitchFamily="34" charset="0"/>
              <a:cs typeface="Arial" panose="020B0604020202020204" pitchFamily="34" charset="0"/>
            </a:endParaRPr>
          </a:p>
          <a:p>
            <a:pPr indent="228600"/>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A. Catch the chances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acting kindness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B. Notice and appreciate the small suff.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C. Think of three people in your life that you truly appreciate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D.All of</a:t>
            </a:r>
            <a:r>
              <a:rPr lang="en-US" sz="2400">
                <a:latin typeface="Calibri" panose="020F0502020204030204"/>
                <a:ea typeface="宋体" panose="02010600030101010101" pitchFamily="2" charset="-122"/>
                <a:cs typeface="Times New Roman" panose="02020603050405020304" pitchFamily="18" charset="0"/>
                <a:sym typeface="+mn-ea"/>
              </a:rPr>
              <a:t> </a:t>
            </a:r>
            <a:r>
              <a:rPr lang="en-US" sz="2400">
                <a:latin typeface="Calibri" panose="020F0502020204030204"/>
                <a:ea typeface="宋体" panose="02010600030101010101" pitchFamily="2" charset="-122"/>
                <a:sym typeface="+mn-ea"/>
              </a:rPr>
              <a:t>us experience dilemma at different points in our lives.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E. The benefits of thankfulness extend to both the giver and receiver.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F. Gratitude takes practice to realize its full potential, just like any other skill.   </a:t>
            </a:r>
            <a:endParaRPr lang="en-US" sz="2400">
              <a:latin typeface="Calibri" panose="020F0502020204030204"/>
              <a:ea typeface="宋体" panose="02010600030101010101" pitchFamily="2" charset="-122"/>
              <a:sym typeface="+mn-ea"/>
            </a:endParaRPr>
          </a:p>
          <a:p>
            <a:pPr indent="228600"/>
            <a:r>
              <a:rPr lang="en-US" sz="2400">
                <a:latin typeface="Calibri" panose="020F0502020204030204"/>
                <a:ea typeface="宋体" panose="02010600030101010101" pitchFamily="2" charset="-122"/>
                <a:sym typeface="+mn-ea"/>
              </a:rPr>
              <a:t>G. Once recognizing their efforts, you can consistently show your appreciation better.
</a:t>
            </a:r>
            <a:endParaRPr lang="zh-CN" altLang="en-US" sz="2400"/>
          </a:p>
        </p:txBody>
      </p:sp>
      <p:sp>
        <p:nvSpPr>
          <p:cNvPr id="8" name="文本框 7"/>
          <p:cNvSpPr txBox="1"/>
          <p:nvPr/>
        </p:nvSpPr>
        <p:spPr>
          <a:xfrm>
            <a:off x="6754495" y="1678305"/>
            <a:ext cx="3599815"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9" name="文本框 8"/>
          <p:cNvSpPr txBox="1"/>
          <p:nvPr/>
        </p:nvSpPr>
        <p:spPr>
          <a:xfrm>
            <a:off x="3895090" y="2084705"/>
            <a:ext cx="2675890"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0" name="文本框 9"/>
          <p:cNvSpPr txBox="1"/>
          <p:nvPr/>
        </p:nvSpPr>
        <p:spPr>
          <a:xfrm>
            <a:off x="480695" y="2563495"/>
            <a:ext cx="3483610" cy="406400"/>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11" name="文本框 10"/>
          <p:cNvSpPr txBox="1"/>
          <p:nvPr/>
        </p:nvSpPr>
        <p:spPr>
          <a:xfrm>
            <a:off x="1767840" y="5591810"/>
            <a:ext cx="3000375" cy="328295"/>
          </a:xfrm>
          <a:prstGeom prst="rect">
            <a:avLst/>
          </a:prstGeom>
          <a:noFill/>
          <a:ln w="28575">
            <a:solidFill>
              <a:srgbClr val="FF0000"/>
            </a:solidFill>
          </a:ln>
        </p:spPr>
        <p:txBody>
          <a:bodyPr wrap="square" rtlCol="0">
            <a:noAutofit/>
          </a:bodyPr>
          <a:p>
            <a:endParaRPr lang="zh-CN" altLang="en-US">
              <a:solidFill>
                <a:srgbClr val="FF0000"/>
              </a:solidFill>
            </a:endParaRPr>
          </a:p>
        </p:txBody>
      </p:sp>
      <p:sp>
        <p:nvSpPr>
          <p:cNvPr id="24" name="圆角矩形 23"/>
          <p:cNvSpPr/>
          <p:nvPr>
            <p:custDataLst>
              <p:tags r:id="rId4"/>
            </p:custDataLst>
          </p:nvPr>
        </p:nvSpPr>
        <p:spPr>
          <a:xfrm>
            <a:off x="3146425" y="6054090"/>
            <a:ext cx="5194300" cy="567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0000FF"/>
                </a:solidFill>
              </a:rPr>
              <a:t>结构衔接</a:t>
            </a:r>
            <a:r>
              <a:rPr lang="en-US" altLang="zh-CN" sz="2800" b="1">
                <a:solidFill>
                  <a:srgbClr val="0000FF"/>
                </a:solidFill>
              </a:rPr>
              <a:t>---</a:t>
            </a:r>
            <a:r>
              <a:rPr lang="zh-CN" altLang="en-US" sz="2800" b="1">
                <a:solidFill>
                  <a:srgbClr val="0000FF"/>
                </a:solidFill>
              </a:rPr>
              <a:t>总结上文</a:t>
            </a:r>
            <a:r>
              <a:rPr lang="en-US" altLang="zh-CN" sz="2800" b="1">
                <a:solidFill>
                  <a:srgbClr val="0000FF"/>
                </a:solidFill>
              </a:rPr>
              <a:t>(</a:t>
            </a:r>
            <a:r>
              <a:rPr lang="zh-CN" altLang="en-US" sz="2800" b="1">
                <a:solidFill>
                  <a:srgbClr val="0000FF"/>
                </a:solidFill>
              </a:rPr>
              <a:t>分总</a:t>
            </a:r>
            <a:r>
              <a:rPr lang="en-US" altLang="zh-CN" sz="2800" b="1">
                <a:solidFill>
                  <a:srgbClr val="0000FF"/>
                </a:solidFill>
              </a:rPr>
              <a:t>)</a:t>
            </a:r>
            <a:endParaRPr lang="en-US" altLang="zh-CN" sz="2800" b="1">
              <a:solidFill>
                <a:srgbClr val="0000FF"/>
              </a:solidFill>
            </a:endParaRPr>
          </a:p>
        </p:txBody>
      </p:sp>
      <p:sp>
        <p:nvSpPr>
          <p:cNvPr id="17" name="矩形 16"/>
          <p:cNvSpPr/>
          <p:nvPr>
            <p:custDataLst>
              <p:tags r:id="rId5"/>
            </p:custDataLst>
          </p:nvPr>
        </p:nvSpPr>
        <p:spPr>
          <a:xfrm>
            <a:off x="5842635" y="2563495"/>
            <a:ext cx="506730" cy="600710"/>
          </a:xfrm>
          <a:prstGeom prst="rect">
            <a:avLst/>
          </a:prstGeom>
          <a:solidFill>
            <a:schemeClr val="accent3">
              <a:lumMod val="60000"/>
              <a:lumOff val="40000"/>
            </a:schemeClr>
          </a:solidFill>
          <a:ln>
            <a:noFill/>
          </a:ln>
        </p:spPr>
        <p:txBody>
          <a:bodyPr wrap="square" rtlCol="0" anchor="t">
            <a:noAutofit/>
          </a:bodyPr>
          <a:p>
            <a:pPr algn="ctr"/>
            <a:r>
              <a:rPr lang="en-US" altLang="zh-CN" sz="4000" b="1">
                <a:solidFill>
                  <a:srgbClr val="FF0000"/>
                </a:solidFill>
                <a:effectLst>
                  <a:outerShdw blurRad="38100" dist="19050" dir="2700000" algn="tl" rotWithShape="0">
                    <a:schemeClr val="dk1">
                      <a:alpha val="40000"/>
                    </a:schemeClr>
                  </a:outerShdw>
                </a:effectLst>
              </a:rPr>
              <a:t>G</a:t>
            </a:r>
            <a:endParaRPr lang="en-US" altLang="zh-CN" sz="40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24" grpId="0" animBg="1"/>
      <p:bldP spid="24" grpId="1" animBg="1"/>
      <p:bldP spid="17" grpId="0" animBg="1"/>
      <p:bldP spid="1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3" cstate="screen"/>
          <a:srcRect/>
          <a:stretch>
            <a:fillRect/>
          </a:stretch>
        </p:blipFill>
        <p:spPr>
          <a:xfrm>
            <a:off x="0" y="-18054"/>
            <a:ext cx="1723194" cy="1700577"/>
          </a:xfrm>
          <a:prstGeom prst="rect">
            <a:avLst/>
          </a:prstGeom>
        </p:spPr>
      </p:pic>
      <p:sp>
        <p:nvSpPr>
          <p:cNvPr id="36866" name="文本框 5"/>
          <p:cNvSpPr txBox="1"/>
          <p:nvPr/>
        </p:nvSpPr>
        <p:spPr>
          <a:xfrm>
            <a:off x="949325" y="951230"/>
            <a:ext cx="10769600" cy="5677535"/>
          </a:xfrm>
          <a:prstGeom prst="rect">
            <a:avLst/>
          </a:prstGeom>
          <a:noFill/>
          <a:ln w="9525">
            <a:noFill/>
          </a:ln>
        </p:spPr>
        <p:txBody>
          <a:bodyPr wrap="square">
            <a:spAutoFit/>
          </a:bodyPr>
          <a:p>
            <a:pPr algn="ctr" eaLnBrk="1" hangingPunct="1"/>
            <a:r>
              <a:rPr lang="en-US" altLang="zh-CN" sz="4000" b="1" dirty="0">
                <a:latin typeface="Times New Roman" panose="02020603050405020304" pitchFamily="18" charset="0"/>
                <a:cs typeface="Times New Roman" panose="02020603050405020304" pitchFamily="18" charset="0"/>
                <a:sym typeface="+mn-ea"/>
              </a:rPr>
              <a:t>    </a:t>
            </a:r>
            <a:endParaRPr lang="en-US" altLang="zh-CN" sz="4000" b="1" dirty="0">
              <a:latin typeface="Calibri" panose="020F0502020204030204" pitchFamily="34" charset="0"/>
            </a:endParaRPr>
          </a:p>
          <a:p>
            <a:pPr eaLnBrk="1" hangingPunct="1"/>
            <a:r>
              <a:rPr lang="en-US" altLang="zh-CN" sz="3200" b="1" dirty="0">
                <a:latin typeface="Times New Roman" panose="02020603050405020304" pitchFamily="18" charset="0"/>
                <a:cs typeface="Times New Roman" panose="02020603050405020304" pitchFamily="18" charset="0"/>
                <a:sym typeface="+mn-ea"/>
              </a:rPr>
              <a:t>Requirements:</a:t>
            </a:r>
            <a:endParaRPr lang="en-US" altLang="zh-CN" sz="3200" b="1" dirty="0">
              <a:latin typeface="Times New Roman" panose="02020603050405020304" pitchFamily="18" charset="0"/>
              <a:cs typeface="Times New Roman" panose="02020603050405020304" pitchFamily="18" charset="0"/>
              <a:sym typeface="+mn-ea"/>
            </a:endParaRPr>
          </a:p>
          <a:p>
            <a:pPr eaLnBrk="1" hangingPunct="1"/>
            <a:endParaRPr lang="en-US" altLang="zh-CN" sz="3200" b="1" dirty="0">
              <a:latin typeface="Calibri" panose="020F0502020204030204" pitchFamily="34" charset="0"/>
              <a:sym typeface="+mn-ea"/>
            </a:endParaRPr>
          </a:p>
          <a:p>
            <a:pPr eaLnBrk="1" hangingPunct="1"/>
            <a:r>
              <a:rPr lang="en-US" altLang="zh-CN" sz="3200" b="1" dirty="0">
                <a:latin typeface="Calibri" panose="020F0502020204030204" pitchFamily="34" charset="0"/>
                <a:sym typeface="+mn-ea"/>
              </a:rPr>
              <a:t>*Pick out </a:t>
            </a:r>
            <a:r>
              <a:rPr lang="en-US" altLang="zh-CN" sz="3200" b="1" dirty="0">
                <a:solidFill>
                  <a:srgbClr val="FF0000"/>
                </a:solidFill>
                <a:latin typeface="Calibri" panose="020F0502020204030204" pitchFamily="34" charset="0"/>
                <a:sym typeface="+mn-ea"/>
              </a:rPr>
              <a:t>five</a:t>
            </a:r>
            <a:r>
              <a:rPr lang="en-US" altLang="zh-CN" sz="3200" b="1" dirty="0">
                <a:latin typeface="Calibri" panose="020F0502020204030204" pitchFamily="34" charset="0"/>
                <a:sym typeface="+mn-ea"/>
              </a:rPr>
              <a:t> proper sentences to form five gaps.</a:t>
            </a:r>
            <a:endParaRPr lang="en-US" altLang="zh-CN" sz="3200" b="1" dirty="0">
              <a:latin typeface="Calibri" panose="020F0502020204030204" pitchFamily="34" charset="0"/>
              <a:sym typeface="+mn-ea"/>
            </a:endParaRPr>
          </a:p>
          <a:p>
            <a:pPr eaLnBrk="1" hangingPunct="1"/>
            <a:endParaRPr lang="en-US" altLang="zh-CN" sz="3200" b="1" dirty="0">
              <a:latin typeface="Calibri" panose="020F0502020204030204" pitchFamily="34" charset="0"/>
              <a:sym typeface="+mn-ea"/>
            </a:endParaRPr>
          </a:p>
          <a:p>
            <a:pPr eaLnBrk="1" hangingPunct="1"/>
            <a:r>
              <a:rPr lang="en-US" altLang="zh-CN" sz="3200" b="1" dirty="0">
                <a:latin typeface="Calibri" panose="020F0502020204030204" pitchFamily="34" charset="0"/>
                <a:sym typeface="+mn-ea"/>
              </a:rPr>
              <a:t> *</a:t>
            </a:r>
            <a:r>
              <a:rPr lang="en-US" altLang="zh-CN" sz="3200" b="1" dirty="0">
                <a:latin typeface="Times New Roman" panose="02020603050405020304" pitchFamily="18" charset="0"/>
                <a:cs typeface="Times New Roman" panose="02020603050405020304" pitchFamily="18" charset="0"/>
                <a:sym typeface="+mn-ea"/>
              </a:rPr>
              <a:t>Pay attention to the </a:t>
            </a:r>
            <a:r>
              <a:rPr lang="en-US" altLang="zh-CN" sz="3200" b="1" dirty="0">
                <a:solidFill>
                  <a:srgbClr val="FF0000"/>
                </a:solidFill>
                <a:latin typeface="Times New Roman" panose="02020603050405020304" pitchFamily="18" charset="0"/>
                <a:cs typeface="Times New Roman" panose="02020603050405020304" pitchFamily="18" charset="0"/>
                <a:sym typeface="+mn-ea"/>
              </a:rPr>
              <a:t>distribution</a:t>
            </a:r>
            <a:r>
              <a:rPr lang="en-US" altLang="zh-CN" sz="3200" b="1" dirty="0">
                <a:latin typeface="Times New Roman" panose="02020603050405020304" pitchFamily="18" charset="0"/>
                <a:cs typeface="Times New Roman" panose="02020603050405020304" pitchFamily="18" charset="0"/>
                <a:sym typeface="+mn-ea"/>
              </a:rPr>
              <a:t> of the gaps.</a:t>
            </a:r>
            <a:endParaRPr lang="en-US" altLang="zh-CN" sz="3200" b="1" dirty="0">
              <a:latin typeface="Times New Roman" panose="02020603050405020304" pitchFamily="18" charset="0"/>
              <a:cs typeface="Times New Roman" panose="02020603050405020304" pitchFamily="18" charset="0"/>
              <a:sym typeface="+mn-ea"/>
            </a:endParaRPr>
          </a:p>
          <a:p>
            <a:pPr eaLnBrk="1" hangingPunct="1"/>
            <a:endParaRPr lang="en-US" altLang="zh-CN" sz="3200" b="1" dirty="0">
              <a:latin typeface="Times New Roman" panose="02020603050405020304" pitchFamily="18" charset="0"/>
              <a:cs typeface="Times New Roman" panose="02020603050405020304" pitchFamily="18" charset="0"/>
              <a:sym typeface="+mn-ea"/>
            </a:endParaRPr>
          </a:p>
          <a:p>
            <a:pPr eaLnBrk="1" hangingPunct="1"/>
            <a:r>
              <a:rPr lang="en-US" altLang="zh-CN" sz="3200" b="1" dirty="0">
                <a:latin typeface="Times New Roman" panose="02020603050405020304" pitchFamily="18" charset="0"/>
                <a:cs typeface="Times New Roman" panose="02020603050405020304" pitchFamily="18" charset="0"/>
                <a:sym typeface="+mn-ea"/>
              </a:rPr>
              <a:t>*Use the </a:t>
            </a:r>
            <a:r>
              <a:rPr lang="en-US" altLang="zh-CN" sz="3200" b="1" dirty="0">
                <a:solidFill>
                  <a:srgbClr val="FF0000"/>
                </a:solidFill>
                <a:latin typeface="Times New Roman" panose="02020603050405020304" pitchFamily="18" charset="0"/>
                <a:cs typeface="Times New Roman" panose="02020603050405020304" pitchFamily="18" charset="0"/>
                <a:sym typeface="+mn-ea"/>
              </a:rPr>
              <a:t>skills</a:t>
            </a:r>
            <a:r>
              <a:rPr lang="en-US" altLang="zh-CN" sz="3200" b="1" dirty="0">
                <a:latin typeface="Times New Roman" panose="02020603050405020304" pitchFamily="18" charset="0"/>
                <a:cs typeface="Times New Roman" panose="02020603050405020304" pitchFamily="18" charset="0"/>
                <a:sym typeface="+mn-ea"/>
              </a:rPr>
              <a:t> referred to in this class.</a:t>
            </a:r>
            <a:endParaRPr lang="en-US" altLang="zh-CN" sz="3200" b="1" dirty="0">
              <a:latin typeface="Calibri" panose="020F0502020204030204" pitchFamily="34" charset="0"/>
            </a:endParaRPr>
          </a:p>
          <a:p>
            <a:pPr eaLnBrk="1" hangingPunct="1"/>
            <a:endParaRPr lang="en-US" altLang="zh-CN" sz="3500" b="1" dirty="0">
              <a:latin typeface="Times New Roman" panose="02020603050405020304" pitchFamily="18" charset="0"/>
              <a:cs typeface="Times New Roman" panose="02020603050405020304" pitchFamily="18" charset="0"/>
              <a:sym typeface="+mn-ea"/>
            </a:endParaRPr>
          </a:p>
          <a:p>
            <a:pPr eaLnBrk="1" hangingPunct="1"/>
            <a:endParaRPr lang="en-US" altLang="zh-CN" sz="3200" b="1" dirty="0">
              <a:latin typeface="Times New Roman" panose="02020603050405020304" pitchFamily="18" charset="0"/>
              <a:cs typeface="Times New Roman" panose="02020603050405020304" pitchFamily="18" charset="0"/>
              <a:sym typeface="+mn-ea"/>
            </a:endParaRPr>
          </a:p>
          <a:p>
            <a:pPr eaLnBrk="1" hangingPunct="1"/>
            <a:r>
              <a:rPr lang="en-US" altLang="zh-CN" sz="3200" b="1" dirty="0">
                <a:latin typeface="Times New Roman" panose="02020603050405020304" pitchFamily="18" charset="0"/>
                <a:cs typeface="Times New Roman" panose="02020603050405020304" pitchFamily="18" charset="0"/>
                <a:sym typeface="+mn-ea"/>
              </a:rPr>
              <a:t>  </a:t>
            </a:r>
            <a:endParaRPr lang="en-US" altLang="zh-CN" sz="3200" b="1" dirty="0">
              <a:latin typeface="Times New Roman" panose="02020603050405020304" pitchFamily="18" charset="0"/>
              <a:ea typeface="Times New Roman" panose="02020603050405020304" pitchFamily="18" charset="0"/>
              <a:sym typeface="+mn-ea"/>
            </a:endParaRPr>
          </a:p>
        </p:txBody>
      </p:sp>
      <p:sp>
        <p:nvSpPr>
          <p:cNvPr id="8" name="文本框 7"/>
          <p:cNvSpPr txBox="1"/>
          <p:nvPr/>
        </p:nvSpPr>
        <p:spPr>
          <a:xfrm>
            <a:off x="2906713" y="259398"/>
            <a:ext cx="5301615" cy="5835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u="none" strike="noStrike" kern="1200" cap="none" spc="0" normalizeH="0" baseline="0" dirty="0">
                <a:solidFill>
                  <a:schemeClr val="dk1"/>
                </a:solidFill>
                <a:latin typeface="Times New Roman" panose="02020603050405020304" pitchFamily="18" charset="0"/>
                <a:ea typeface="+mn-ea"/>
                <a:cs typeface="Times New Roman" panose="02020603050405020304" pitchFamily="18" charset="0"/>
                <a:sym typeface="+mn-ea"/>
              </a:rPr>
              <a:t>Design </a:t>
            </a:r>
            <a:r>
              <a:rPr lang="en-US" altLang="zh-CN" sz="3200" b="1" dirty="0">
                <a:latin typeface="Times New Roman" panose="02020603050405020304" pitchFamily="18" charset="0"/>
                <a:cs typeface="Times New Roman" panose="02020603050405020304" pitchFamily="18" charset="0"/>
                <a:sym typeface="+mn-ea"/>
              </a:rPr>
              <a:t>your own Gap Filling!</a:t>
            </a:r>
            <a:endParaRPr kumimoji="0" lang="en-US" altLang="zh-CN" sz="3200" b="1" i="1"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sym typeface="+mn-ea"/>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0" name="文本框 3"/>
          <p:cNvSpPr txBox="1"/>
          <p:nvPr/>
        </p:nvSpPr>
        <p:spPr>
          <a:xfrm>
            <a:off x="298768" y="145098"/>
            <a:ext cx="11420475" cy="6554787"/>
          </a:xfrm>
          <a:prstGeom prst="rect">
            <a:avLst/>
          </a:prstGeom>
          <a:solidFill>
            <a:srgbClr val="FFFFFF"/>
          </a:solidFill>
          <a:ln w="9525">
            <a:noFill/>
          </a:ln>
        </p:spPr>
        <p:txBody>
          <a:bodyPr>
            <a:spAutoFit/>
          </a:bodyPr>
          <a:p>
            <a:pPr eaLnBrk="1" hangingPunct="1"/>
            <a:r>
              <a:rPr lang="en-US" altLang="zh-CN" sz="2000" b="1" dirty="0">
                <a:latin typeface="Calibri" panose="020F0502020204030204" pitchFamily="34" charset="0"/>
              </a:rPr>
              <a:t>                                                  </a:t>
            </a:r>
            <a:r>
              <a:rPr lang="zh-CN" altLang="en-US" sz="2000" b="1" dirty="0">
                <a:latin typeface="Calibri" panose="020F0502020204030204" pitchFamily="34" charset="0"/>
              </a:rPr>
              <a:t>【2017浙江卷】How to Do Man-on-the-Street Interviews</a:t>
            </a:r>
            <a:endParaRPr lang="zh-CN" altLang="en-US" sz="2000" b="1" dirty="0">
              <a:latin typeface="Calibri" panose="020F0502020204030204" pitchFamily="34" charset="0"/>
            </a:endParaRPr>
          </a:p>
          <a:p>
            <a:pPr eaLnBrk="1" hangingPunct="1"/>
            <a:endParaRPr lang="zh-CN" altLang="en-US" sz="2000" b="1" dirty="0">
              <a:latin typeface="Calibri" panose="020F0502020204030204" pitchFamily="34" charset="0"/>
            </a:endParaRPr>
          </a:p>
          <a:p>
            <a:pPr eaLnBrk="1" hangingPunct="1"/>
            <a:r>
              <a:rPr lang="zh-CN" altLang="en-US" sz="2000" b="1" dirty="0">
                <a:latin typeface="Calibri" panose="020F0502020204030204" pitchFamily="34" charset="0"/>
              </a:rPr>
              <a:t>      The man-on-the-street interview is an interview in which a reporter hits the streets with a cameraman to interview people on the sport. For new reporters, this can seem like a challenging task. But with these tips, your first man-on-the-street interview experience can be easy.</a:t>
            </a:r>
            <a:endParaRPr lang="zh-CN" altLang="en-US" sz="2000" b="1" dirty="0">
              <a:latin typeface="Calibri" panose="020F0502020204030204" pitchFamily="34" charset="0"/>
            </a:endParaRPr>
          </a:p>
          <a:p>
            <a:pPr eaLnBrk="1" hangingPunct="1"/>
            <a:r>
              <a:rPr lang="zh-CN" altLang="en-US" sz="2000" b="1" dirty="0">
                <a:latin typeface="Calibri" panose="020F0502020204030204" pitchFamily="34" charset="0"/>
              </a:rPr>
              <a:t>     ● When your boss or professor sends you out to do man-on-the-street interviews for a story, think about the topic and develop a list of about ten general questions relating to it. For example, if your topic is about environmental problems in America, you might ask, </a:t>
            </a:r>
            <a:r>
              <a:rPr lang="en-US" altLang="zh-CN" sz="2000" b="1" dirty="0">
                <a:latin typeface="Calibri" panose="020F0502020204030204" pitchFamily="34" charset="0"/>
              </a:rPr>
              <a:t>“</a:t>
            </a:r>
            <a:r>
              <a:rPr lang="zh-CN" altLang="en-US" sz="2000" b="1" dirty="0">
                <a:latin typeface="Calibri" panose="020F0502020204030204" pitchFamily="34" charset="0"/>
              </a:rPr>
              <a:t>Why do you think environmental protection is important in America?</a:t>
            </a:r>
            <a:r>
              <a:rPr lang="en-US" altLang="zh-CN" sz="2000" b="1" dirty="0">
                <a:latin typeface="Calibri" panose="020F0502020204030204" pitchFamily="34" charset="0"/>
              </a:rPr>
              <a:t>”</a:t>
            </a:r>
            <a:r>
              <a:rPr lang="zh-CN" altLang="en-US" sz="2000" b="1" dirty="0">
                <a:latin typeface="Calibri" panose="020F0502020204030204" pitchFamily="34" charset="0"/>
              </a:rPr>
              <a:t> With a question like this, you will get more than a </a:t>
            </a:r>
            <a:r>
              <a:rPr lang="en-US" altLang="zh-CN" sz="2000" b="1" dirty="0">
                <a:latin typeface="Calibri" panose="020F0502020204030204" pitchFamily="34" charset="0"/>
              </a:rPr>
              <a:t>“</a:t>
            </a:r>
            <a:r>
              <a:rPr lang="zh-CN" altLang="en-US" sz="2000" b="1" dirty="0">
                <a:latin typeface="Calibri" panose="020F0502020204030204" pitchFamily="34" charset="0"/>
              </a:rPr>
              <a:t>Yes</a:t>
            </a:r>
            <a:r>
              <a:rPr lang="en-US" altLang="zh-CN" sz="2000" b="1" dirty="0">
                <a:latin typeface="Calibri" panose="020F0502020204030204" pitchFamily="34" charset="0"/>
              </a:rPr>
              <a:t>”</a:t>
            </a:r>
            <a:r>
              <a:rPr lang="zh-CN" altLang="en-US" sz="2000" b="1" dirty="0">
                <a:latin typeface="Calibri" panose="020F0502020204030204" pitchFamily="34" charset="0"/>
              </a:rPr>
              <a:t> or </a:t>
            </a:r>
            <a:r>
              <a:rPr lang="en-US" altLang="zh-CN" sz="2000" b="1" dirty="0">
                <a:latin typeface="Calibri" panose="020F0502020204030204" pitchFamily="34" charset="0"/>
              </a:rPr>
              <a:t>“</a:t>
            </a:r>
            <a:r>
              <a:rPr lang="zh-CN" altLang="en-US" sz="2000" b="1" dirty="0">
                <a:latin typeface="Calibri" panose="020F0502020204030204" pitchFamily="34" charset="0"/>
              </a:rPr>
              <a:t>No</a:t>
            </a:r>
            <a:r>
              <a:rPr lang="en-US" altLang="zh-CN" sz="2000" b="1" dirty="0">
                <a:latin typeface="Calibri" panose="020F0502020204030204" pitchFamily="34" charset="0"/>
              </a:rPr>
              <a:t>”</a:t>
            </a:r>
            <a:r>
              <a:rPr lang="zh-CN" altLang="en-US" sz="2000" b="1" dirty="0">
                <a:latin typeface="Calibri" panose="020F0502020204030204" pitchFamily="34" charset="0"/>
              </a:rPr>
              <a:t> reply.</a:t>
            </a:r>
            <a:endParaRPr lang="zh-CN" altLang="en-US" sz="2000" b="1" dirty="0">
              <a:latin typeface="Calibri" panose="020F0502020204030204" pitchFamily="34" charset="0"/>
            </a:endParaRPr>
          </a:p>
          <a:p>
            <a:pPr eaLnBrk="1" hangingPunct="1"/>
            <a:r>
              <a:rPr lang="zh-CN" altLang="en-US" sz="2000" b="1" dirty="0">
                <a:latin typeface="Calibri" panose="020F0502020204030204" pitchFamily="34" charset="0"/>
              </a:rPr>
              <a:t>    ● Hit the streets with confidence. As you approach people, be polite. Say, </a:t>
            </a:r>
            <a:r>
              <a:rPr lang="en-US" altLang="zh-CN" sz="2000" b="1" dirty="0">
                <a:latin typeface="Calibri" panose="020F0502020204030204" pitchFamily="34" charset="0"/>
              </a:rPr>
              <a:t>“</a:t>
            </a:r>
            <a:r>
              <a:rPr lang="zh-CN" altLang="en-US" sz="2000" b="1" dirty="0">
                <a:latin typeface="Calibri" panose="020F0502020204030204" pitchFamily="34" charset="0"/>
              </a:rPr>
              <a:t>Excuse me, I work for XYZ News, and I was wondering if you could share your opinion about this topic.</a:t>
            </a:r>
            <a:r>
              <a:rPr lang="en-US" altLang="zh-CN" sz="2000" b="1" dirty="0">
                <a:latin typeface="Calibri" panose="020F0502020204030204" pitchFamily="34" charset="0"/>
              </a:rPr>
              <a:t>”</a:t>
            </a:r>
            <a:r>
              <a:rPr lang="zh-CN" altLang="en-US" sz="2000" b="1" dirty="0">
                <a:latin typeface="Calibri" panose="020F0502020204030204" pitchFamily="34" charset="0"/>
              </a:rPr>
              <a:t> This is a quick way to get people to warm up to you.</a:t>
            </a:r>
            <a:endParaRPr lang="zh-CN" altLang="en-US" sz="2000" b="1" dirty="0">
              <a:latin typeface="Calibri" panose="020F0502020204030204" pitchFamily="34" charset="0"/>
            </a:endParaRPr>
          </a:p>
          <a:p>
            <a:pPr eaLnBrk="1" hangingPunct="1"/>
            <a:r>
              <a:rPr lang="zh-CN" altLang="en-US" sz="2000" b="1" dirty="0">
                <a:latin typeface="Calibri" panose="020F0502020204030204" pitchFamily="34" charset="0"/>
              </a:rPr>
              <a:t>    ● Move on to the next person if someone tells you she is not interested in talking on camera. Don</a:t>
            </a:r>
            <a:r>
              <a:rPr lang="en-US" altLang="zh-CN" sz="2000" b="1" dirty="0">
                <a:latin typeface="Calibri" panose="020F0502020204030204" pitchFamily="34" charset="0"/>
              </a:rPr>
              <a:t>'</a:t>
            </a:r>
            <a:r>
              <a:rPr lang="zh-CN" altLang="en-US" sz="2000" b="1" dirty="0">
                <a:latin typeface="Calibri" panose="020F0502020204030204" pitchFamily="34" charset="0"/>
              </a:rPr>
              <a:t>t get discouraged.</a:t>
            </a:r>
            <a:endParaRPr lang="zh-CN" altLang="en-US" sz="2000" b="1" dirty="0">
              <a:latin typeface="Calibri" panose="020F0502020204030204" pitchFamily="34" charset="0"/>
            </a:endParaRPr>
          </a:p>
          <a:p>
            <a:pPr eaLnBrk="1" hangingPunct="1"/>
            <a:r>
              <a:rPr lang="zh-CN" altLang="en-US" sz="2000" b="1" dirty="0">
                <a:latin typeface="Calibri" panose="020F0502020204030204" pitchFamily="34" charset="0"/>
              </a:rPr>
              <a:t>    ● Limit your time. Each interview that you get on the street shouldn</a:t>
            </a:r>
            <a:r>
              <a:rPr lang="en-US" altLang="zh-CN" sz="2000" b="1" dirty="0">
                <a:latin typeface="Calibri" panose="020F0502020204030204" pitchFamily="34" charset="0"/>
              </a:rPr>
              <a:t>'</a:t>
            </a:r>
            <a:r>
              <a:rPr lang="zh-CN" altLang="en-US" sz="2000" b="1" dirty="0">
                <a:latin typeface="Calibri" panose="020F0502020204030204" pitchFamily="34" charset="0"/>
              </a:rPr>
              <a:t>t be longer than ten minutes. As soon as you get the answer you need, move on to the next person. Make sure that as you go from interview to interview, you are getting a variety of answers. If everyone is giving you the same answer, you won</a:t>
            </a:r>
            <a:r>
              <a:rPr lang="en-US" altLang="zh-CN" sz="2000" b="1" dirty="0">
                <a:latin typeface="Calibri" panose="020F0502020204030204" pitchFamily="34" charset="0"/>
              </a:rPr>
              <a:t>‘</a:t>
            </a:r>
            <a:r>
              <a:rPr lang="zh-CN" altLang="en-US" sz="2000" b="1" dirty="0">
                <a:latin typeface="Calibri" panose="020F0502020204030204" pitchFamily="34" charset="0"/>
              </a:rPr>
              <a:t>t be able to use it. A safe number of interviews to conduct is about six to ten. That number of interviews should give you all the answers you need.</a:t>
            </a:r>
            <a:endParaRPr lang="zh-CN" altLang="en-US" sz="2000" b="1" dirty="0">
              <a:latin typeface="Calibri" panose="020F0502020204030204" pitchFamily="34" charset="0"/>
            </a:endParaRPr>
          </a:p>
          <a:p>
            <a:pPr eaLnBrk="1" hangingPunct="1"/>
            <a:r>
              <a:rPr lang="zh-CN" altLang="en-US" sz="2000" b="1" dirty="0">
                <a:latin typeface="Calibri" panose="020F0502020204030204" pitchFamily="34" charset="0"/>
              </a:rPr>
              <a:t>    ● If your news station or school requires interviewees to sign release forms to appear on the air, don</a:t>
            </a:r>
            <a:r>
              <a:rPr lang="en-US" altLang="zh-CN" sz="2000" b="1" dirty="0">
                <a:latin typeface="Calibri" panose="020F0502020204030204" pitchFamily="34" charset="0"/>
              </a:rPr>
              <a:t>’</a:t>
            </a:r>
            <a:r>
              <a:rPr lang="zh-CN" altLang="en-US" sz="2000" b="1" dirty="0">
                <a:latin typeface="Calibri" panose="020F0502020204030204" pitchFamily="34" charset="0"/>
              </a:rPr>
              <a:t>t leave work without them.</a:t>
            </a:r>
            <a:endParaRPr lang="zh-CN" altLang="en-US" sz="2000" b="1" dirty="0">
              <a:latin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38" name="文本框 99"/>
          <p:cNvSpPr txBox="1"/>
          <p:nvPr/>
        </p:nvSpPr>
        <p:spPr>
          <a:xfrm>
            <a:off x="208915" y="158115"/>
            <a:ext cx="11736388" cy="6354445"/>
          </a:xfrm>
          <a:prstGeom prst="rect">
            <a:avLst/>
          </a:prstGeom>
          <a:solidFill>
            <a:srgbClr val="FFFFFF">
              <a:alpha val="69803"/>
            </a:srgbClr>
          </a:solidFill>
          <a:ln w="9525">
            <a:noFill/>
          </a:ln>
        </p:spPr>
        <p:txBody>
          <a:bodyPr>
            <a:spAutoFit/>
          </a:bodyPr>
          <a:p>
            <a:pPr eaLnBrk="1" hangingPunct="1"/>
            <a:r>
              <a:rPr lang="en-US" altLang="zh-CN" sz="2000" b="1" dirty="0">
                <a:latin typeface="Times New Roman" panose="02020603050405020304" pitchFamily="18" charset="0"/>
                <a:ea typeface="宋体" panose="02010600030101010101" pitchFamily="2" charset="-122"/>
              </a:rPr>
              <a:t>                                               </a:t>
            </a:r>
            <a:r>
              <a:rPr lang="zh-CN" altLang="en-US" sz="2000" b="1" dirty="0">
                <a:latin typeface="Times New Roman" panose="02020603050405020304" pitchFamily="18" charset="0"/>
                <a:ea typeface="宋体" panose="02010600030101010101" pitchFamily="2" charset="-122"/>
              </a:rPr>
              <a:t>【</a:t>
            </a:r>
            <a:r>
              <a:rPr lang="en-US" altLang="zh-CN" sz="2000" b="1" dirty="0">
                <a:latin typeface="Times New Roman" panose="02020603050405020304" pitchFamily="18" charset="0"/>
                <a:cs typeface="Times New Roman" panose="02020603050405020304" pitchFamily="18" charset="0"/>
              </a:rPr>
              <a:t>201</a:t>
            </a:r>
            <a:r>
              <a:rPr lang="en-US" altLang="zh-CN" sz="2000" b="1" dirty="0">
                <a:latin typeface="Times New Roman" panose="02020603050405020304" pitchFamily="18" charset="0"/>
                <a:ea typeface="宋体" panose="02010600030101010101" pitchFamily="2" charset="-122"/>
              </a:rPr>
              <a:t>7</a:t>
            </a:r>
            <a:r>
              <a:rPr lang="zh-CN" altLang="en-US" sz="2000" b="1" dirty="0">
                <a:latin typeface="Times New Roman" panose="02020603050405020304" pitchFamily="18" charset="0"/>
                <a:ea typeface="宋体" panose="02010600030101010101" pitchFamily="2" charset="-122"/>
              </a:rPr>
              <a:t>浙江卷】</a:t>
            </a:r>
            <a:r>
              <a:rPr lang="en-US" altLang="zh-CN" sz="2000" b="1" dirty="0">
                <a:latin typeface="Times New Roman" panose="02020603050405020304" pitchFamily="18" charset="0"/>
                <a:cs typeface="Times New Roman" panose="02020603050405020304" pitchFamily="18" charset="0"/>
              </a:rPr>
              <a:t> How to Do Man-on-the-Street Interviews</a:t>
            </a:r>
            <a:endParaRPr lang="en-US" altLang="zh-CN" sz="2000" b="1" dirty="0">
              <a:latin typeface="Times New Roman" panose="02020603050405020304" pitchFamily="18" charset="0"/>
              <a:cs typeface="Times New Roman" panose="02020603050405020304" pitchFamily="18" charset="0"/>
            </a:endParaRPr>
          </a:p>
          <a:p>
            <a:pPr eaLnBrk="1" hangingPunct="1"/>
            <a:endParaRPr lang="en-US" altLang="zh-CN" sz="2000" b="1" dirty="0">
              <a:latin typeface="Times New Roman" panose="02020603050405020304" pitchFamily="18" charset="0"/>
              <a:cs typeface="Times New Roman" panose="02020603050405020304" pitchFamily="18" charset="0"/>
            </a:endParaRPr>
          </a:p>
          <a:p>
            <a:pPr eaLnBrk="1" hangingPunct="1"/>
            <a:r>
              <a:rPr lang="en-US" altLang="zh-CN" sz="2000" b="1" dirty="0">
                <a:latin typeface="Times New Roman" panose="02020603050405020304" pitchFamily="18" charset="0"/>
                <a:cs typeface="Times New Roman" panose="02020603050405020304" pitchFamily="18" charset="0"/>
              </a:rPr>
              <a:t>     </a:t>
            </a:r>
            <a:r>
              <a:rPr lang="en-US" altLang="zh-CN" sz="1900" b="1" dirty="0">
                <a:latin typeface="Times New Roman" panose="02020603050405020304" pitchFamily="18" charset="0"/>
                <a:cs typeface="Times New Roman" panose="02020603050405020304" pitchFamily="18" charset="0"/>
              </a:rPr>
              <a:t> The man-on-the-street interview is an interview in which a reporter hits the streets with a cameraman to interview people on the sport. </a:t>
            </a:r>
            <a:r>
              <a:rPr lang="en-US" altLang="zh-CN" sz="1900" b="1" dirty="0">
                <a:solidFill>
                  <a:srgbClr val="FF0000"/>
                </a:solidFill>
                <a:latin typeface="Times New Roman" panose="02020603050405020304" pitchFamily="18" charset="0"/>
                <a:cs typeface="Times New Roman" panose="02020603050405020304" pitchFamily="18" charset="0"/>
              </a:rPr>
              <a:t>___31____</a:t>
            </a:r>
            <a:r>
              <a:rPr lang="en-US" altLang="zh-CN" sz="1900" b="1" dirty="0">
                <a:latin typeface="Times New Roman" panose="02020603050405020304" pitchFamily="18" charset="0"/>
                <a:ea typeface="宋体" panose="02010600030101010101" pitchFamily="2" charset="-122"/>
              </a:rPr>
              <a:t>.</a:t>
            </a:r>
            <a:r>
              <a:rPr lang="en-US" altLang="zh-CN" sz="1900" b="1" dirty="0">
                <a:latin typeface="Times New Roman" panose="02020603050405020304" pitchFamily="18" charset="0"/>
                <a:cs typeface="Times New Roman" panose="02020603050405020304" pitchFamily="18" charset="0"/>
              </a:rPr>
              <a:t> But with these tips, your first man-on-the-street interview experience can be easy.</a:t>
            </a:r>
            <a:endParaRPr lang="en-US" altLang="zh-CN" sz="1900" b="1" dirty="0">
              <a:latin typeface="Times New Roman" panose="02020603050405020304" pitchFamily="18" charset="0"/>
              <a:cs typeface="Times New Roman" panose="02020603050405020304" pitchFamily="18" charset="0"/>
            </a:endParaRPr>
          </a:p>
          <a:p>
            <a:pPr eaLnBrk="1" hangingPunct="1"/>
            <a:r>
              <a:rPr lang="en-US" altLang="zh-CN" sz="1900" b="1" dirty="0">
                <a:latin typeface="Times New Roman" panose="02020603050405020304" pitchFamily="18" charset="0"/>
                <a:cs typeface="Times New Roman" panose="02020603050405020304" pitchFamily="18" charset="0"/>
              </a:rPr>
              <a:t>     ●</a:t>
            </a:r>
            <a:r>
              <a:rPr lang="en-US" altLang="zh-CN" sz="1900" b="1" dirty="0">
                <a:latin typeface="Times New Roman" panose="02020603050405020304" pitchFamily="18" charset="0"/>
                <a:ea typeface="微软雅黑" panose="020B0503020204020204" charset="-122"/>
              </a:rPr>
              <a:t> </a:t>
            </a:r>
            <a:r>
              <a:rPr lang="en-US" altLang="zh-CN" sz="1900" b="1" dirty="0">
                <a:latin typeface="Times New Roman" panose="02020603050405020304" pitchFamily="18" charset="0"/>
                <a:cs typeface="Times New Roman" panose="02020603050405020304" pitchFamily="18" charset="0"/>
              </a:rPr>
              <a:t>When your boss or professor sends you out to do man-on-the-street interviews for a story, think about the topic and develop a list of about ten general questions relating to it. For example, if your topic is about environmental problems in America, you might ask, “Why do you think environmental protection is important in America?”</a:t>
            </a:r>
            <a:r>
              <a:rPr lang="en-US" altLang="zh-CN" sz="1900" b="1" dirty="0">
                <a:solidFill>
                  <a:srgbClr val="FF0000"/>
                </a:solidFill>
                <a:latin typeface="Times New Roman" panose="02020603050405020304" pitchFamily="18" charset="0"/>
                <a:cs typeface="Times New Roman" panose="02020603050405020304" pitchFamily="18" charset="0"/>
              </a:rPr>
              <a:t>____32____</a:t>
            </a:r>
            <a:endParaRPr lang="en-US" altLang="zh-CN" sz="1900"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zh-CN" sz="1900" b="1" dirty="0">
                <a:latin typeface="Times New Roman" panose="02020603050405020304" pitchFamily="18" charset="0"/>
                <a:cs typeface="Times New Roman" panose="02020603050405020304" pitchFamily="18" charset="0"/>
              </a:rPr>
              <a:t>    ●</a:t>
            </a:r>
            <a:r>
              <a:rPr lang="en-US" altLang="zh-CN" sz="1900" b="1" dirty="0">
                <a:latin typeface="Times New Roman" panose="02020603050405020304" pitchFamily="18" charset="0"/>
                <a:ea typeface="微软雅黑" panose="020B0503020204020204" charset="-122"/>
              </a:rPr>
              <a:t> </a:t>
            </a:r>
            <a:r>
              <a:rPr lang="en-US" altLang="zh-CN" sz="1900" b="1" dirty="0">
                <a:latin typeface="Times New Roman" panose="02020603050405020304" pitchFamily="18" charset="0"/>
                <a:cs typeface="Times New Roman" panose="02020603050405020304" pitchFamily="18" charset="0"/>
              </a:rPr>
              <a:t>Hit the streets with confidence. </a:t>
            </a:r>
            <a:r>
              <a:rPr lang="en-US" altLang="zh-CN" sz="1900" b="1" dirty="0">
                <a:solidFill>
                  <a:srgbClr val="FF0000"/>
                </a:solidFill>
                <a:latin typeface="Times New Roman" panose="02020603050405020304" pitchFamily="18" charset="0"/>
                <a:cs typeface="Times New Roman" panose="02020603050405020304" pitchFamily="18" charset="0"/>
              </a:rPr>
              <a:t>____33____</a:t>
            </a:r>
            <a:r>
              <a:rPr lang="en-US" altLang="zh-CN" sz="1900" b="1" dirty="0">
                <a:latin typeface="Times New Roman" panose="02020603050405020304" pitchFamily="18" charset="0"/>
                <a:cs typeface="Times New Roman" panose="02020603050405020304" pitchFamily="18" charset="0"/>
              </a:rPr>
              <a:t>Say, “Excuse me, I work for XYZ News, and I was wondering if you could share your opinion about this topic.” This is a quick way to get people to warm up to you.</a:t>
            </a:r>
            <a:endParaRPr lang="en-US" altLang="zh-CN" sz="1900" b="1" dirty="0">
              <a:latin typeface="Times New Roman" panose="02020603050405020304" pitchFamily="18" charset="0"/>
              <a:cs typeface="Times New Roman" panose="02020603050405020304" pitchFamily="18" charset="0"/>
            </a:endParaRPr>
          </a:p>
          <a:p>
            <a:pPr eaLnBrk="1" hangingPunct="1"/>
            <a:r>
              <a:rPr lang="en-US" altLang="zh-CN" sz="1900" b="1" dirty="0">
                <a:latin typeface="Times New Roman" panose="02020603050405020304" pitchFamily="18" charset="0"/>
                <a:cs typeface="Times New Roman" panose="02020603050405020304" pitchFamily="18" charset="0"/>
              </a:rPr>
              <a:t>    ●</a:t>
            </a:r>
            <a:r>
              <a:rPr lang="en-US" altLang="zh-CN" sz="1900" b="1" dirty="0">
                <a:latin typeface="Times New Roman" panose="02020603050405020304" pitchFamily="18" charset="0"/>
                <a:ea typeface="宋体" panose="02010600030101010101" pitchFamily="2" charset="-122"/>
              </a:rPr>
              <a:t> </a:t>
            </a:r>
            <a:r>
              <a:rPr lang="en-US" altLang="zh-CN" sz="1900" b="1" dirty="0">
                <a:latin typeface="Times New Roman" panose="02020603050405020304" pitchFamily="18" charset="0"/>
                <a:cs typeface="Times New Roman" panose="02020603050405020304" pitchFamily="18" charset="0"/>
              </a:rPr>
              <a:t>Move on to the next person if someone tells you she is not intereste</a:t>
            </a:r>
            <a:r>
              <a:rPr lang="en-US" altLang="zh-CN" sz="1900" b="1" dirty="0">
                <a:latin typeface="Times New Roman" panose="02020603050405020304" pitchFamily="18" charset="0"/>
                <a:ea typeface="宋体" panose="02010600030101010101" pitchFamily="2" charset="-122"/>
              </a:rPr>
              <a:t>d in talking on camera. </a:t>
            </a:r>
            <a:r>
              <a:rPr lang="en-US" altLang="zh-CN" sz="1900" b="1" dirty="0">
                <a:latin typeface="Times New Roman" panose="02020603050405020304" pitchFamily="18" charset="0"/>
                <a:cs typeface="Times New Roman" panose="02020603050405020304" pitchFamily="18" charset="0"/>
              </a:rPr>
              <a:t>Don’t get discouraged.</a:t>
            </a:r>
            <a:endParaRPr lang="en-US" altLang="zh-CN" sz="1900" b="1" dirty="0">
              <a:latin typeface="Times New Roman" panose="02020603050405020304" pitchFamily="18" charset="0"/>
              <a:cs typeface="Times New Roman" panose="02020603050405020304" pitchFamily="18" charset="0"/>
            </a:endParaRPr>
          </a:p>
          <a:p>
            <a:pPr eaLnBrk="1" hangingPunct="1"/>
            <a:r>
              <a:rPr lang="en-US" altLang="zh-CN" sz="1900" b="1" dirty="0">
                <a:latin typeface="Times New Roman" panose="02020603050405020304" pitchFamily="18" charset="0"/>
                <a:cs typeface="Times New Roman" panose="02020603050405020304" pitchFamily="18" charset="0"/>
              </a:rPr>
              <a:t>    ●</a:t>
            </a:r>
            <a:r>
              <a:rPr lang="en-US" altLang="zh-CN" sz="1900" b="1" dirty="0">
                <a:latin typeface="Times New Roman" panose="02020603050405020304" pitchFamily="18" charset="0"/>
                <a:ea typeface="宋体" panose="02010600030101010101" pitchFamily="2" charset="-122"/>
              </a:rPr>
              <a:t> </a:t>
            </a:r>
            <a:r>
              <a:rPr lang="en-US" altLang="zh-CN" sz="1900" b="1" dirty="0">
                <a:solidFill>
                  <a:srgbClr val="FF0000"/>
                </a:solidFill>
                <a:latin typeface="Times New Roman" panose="02020603050405020304" pitchFamily="18" charset="0"/>
                <a:cs typeface="Times New Roman" panose="02020603050405020304" pitchFamily="18" charset="0"/>
              </a:rPr>
              <a:t>____34___</a:t>
            </a:r>
            <a:r>
              <a:rPr lang="en-US" altLang="zh-CN" sz="1900" b="1" dirty="0">
                <a:latin typeface="Times New Roman" panose="02020603050405020304" pitchFamily="18" charset="0"/>
                <a:cs typeface="Times New Roman" panose="02020603050405020304" pitchFamily="18" charset="0"/>
              </a:rPr>
              <a:t>.</a:t>
            </a:r>
            <a:r>
              <a:rPr lang="en-US" altLang="zh-CN" sz="1900" b="1" dirty="0">
                <a:latin typeface="Times New Roman" panose="02020603050405020304" pitchFamily="18" charset="0"/>
                <a:ea typeface="宋体" panose="02010600030101010101" pitchFamily="2" charset="-122"/>
              </a:rPr>
              <a:t> </a:t>
            </a:r>
            <a:r>
              <a:rPr lang="en-US" altLang="zh-CN" sz="1900" b="1" dirty="0">
                <a:latin typeface="Times New Roman" panose="02020603050405020304" pitchFamily="18" charset="0"/>
                <a:cs typeface="Times New Roman" panose="02020603050405020304" pitchFamily="18" charset="0"/>
              </a:rPr>
              <a:t>Each interview that you get on the street shouldn’t be longer than ten minutes. As soon as you get the answer you need, move on to the next person. Make sure that as you go from interview to interview, you are getting a variety of answers. If everyone is giving you the same answer, you won’t be able to use it. A safe number of interviews to conduct is about six to ten.</a:t>
            </a:r>
            <a:r>
              <a:rPr lang="en-US" altLang="zh-CN" sz="1900" b="1" dirty="0">
                <a:solidFill>
                  <a:srgbClr val="FF0000"/>
                </a:solidFill>
                <a:latin typeface="Times New Roman" panose="02020603050405020304" pitchFamily="18" charset="0"/>
                <a:ea typeface="宋体" panose="02010600030101010101" pitchFamily="2" charset="-122"/>
              </a:rPr>
              <a:t> </a:t>
            </a:r>
            <a:r>
              <a:rPr lang="en-US" altLang="zh-CN" sz="1900" b="1" dirty="0">
                <a:solidFill>
                  <a:srgbClr val="FF0000"/>
                </a:solidFill>
                <a:latin typeface="Times New Roman" panose="02020603050405020304" pitchFamily="18" charset="0"/>
                <a:cs typeface="Times New Roman" panose="02020603050405020304" pitchFamily="18" charset="0"/>
              </a:rPr>
              <a:t>___35____</a:t>
            </a:r>
            <a:r>
              <a:rPr lang="en-US" altLang="zh-CN" sz="1900" b="1" dirty="0">
                <a:latin typeface="Times New Roman" panose="02020603050405020304" pitchFamily="18" charset="0"/>
                <a:cs typeface="Times New Roman" panose="02020603050405020304" pitchFamily="18" charset="0"/>
              </a:rPr>
              <a:t> </a:t>
            </a:r>
            <a:endParaRPr lang="en-US" altLang="zh-CN" sz="1900" b="1" dirty="0">
              <a:latin typeface="Times New Roman" panose="02020603050405020304" pitchFamily="18" charset="0"/>
              <a:cs typeface="Times New Roman" panose="02020603050405020304" pitchFamily="18" charset="0"/>
            </a:endParaRPr>
          </a:p>
          <a:p>
            <a:pPr eaLnBrk="1" hangingPunct="1"/>
            <a:r>
              <a:rPr lang="en-US" altLang="zh-CN" sz="1900" b="1" dirty="0">
                <a:latin typeface="Times New Roman" panose="02020603050405020304" pitchFamily="18" charset="0"/>
                <a:cs typeface="Times New Roman" panose="02020603050405020304" pitchFamily="18" charset="0"/>
              </a:rPr>
              <a:t>   ● If your news station or school requires interviewees to sign release forms to appear on the air, don’t leave work without them.</a:t>
            </a:r>
            <a:endParaRPr lang="en-US" altLang="zh-CN" sz="1900" b="1" dirty="0">
              <a:latin typeface="Times New Roman" panose="02020603050405020304" pitchFamily="18" charset="0"/>
              <a:cs typeface="Times New Roman" panose="02020603050405020304" pitchFamily="18" charset="0"/>
            </a:endParaRPr>
          </a:p>
          <a:p>
            <a:pPr eaLnBrk="1" hangingPunct="1"/>
            <a:endParaRPr lang="zh-CN" altLang="en-US" sz="1900" b="1" dirty="0">
              <a:latin typeface="Times New Roman" panose="02020603050405020304" pitchFamily="18" charset="0"/>
            </a:endParaRPr>
          </a:p>
          <a:p>
            <a:pPr eaLnBrk="1" hangingPunct="1"/>
            <a:endParaRPr lang="zh-CN" altLang="en-US" sz="2400" b="1" dirty="0">
              <a:solidFill>
                <a:srgbClr val="3333FF"/>
              </a:solidFill>
              <a:latin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181793" y="109538"/>
            <a:ext cx="3438525" cy="92233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bg1"/>
                </a:solidFill>
                <a:effectLst/>
                <a:uLnTx/>
                <a:uFillTx/>
                <a:latin typeface="+mn-lt"/>
                <a:ea typeface="+mn-ea"/>
                <a:cs typeface="+mn-cs"/>
              </a:rPr>
              <a:t>Homework</a:t>
            </a:r>
            <a:endParaRPr kumimoji="0" lang="zh-CN" altLang="en-US" sz="5400" b="1" i="0" u="none" strike="noStrike" kern="1200" cap="none" spc="0" normalizeH="0" baseline="0" noProof="0" dirty="0">
              <a:ln>
                <a:noFill/>
              </a:ln>
              <a:solidFill>
                <a:schemeClr val="bg1"/>
              </a:solidFill>
              <a:effectLst/>
              <a:uLnTx/>
              <a:uFillTx/>
              <a:latin typeface="+mn-lt"/>
              <a:ea typeface="+mn-ea"/>
              <a:cs typeface="+mn-cs"/>
            </a:endParaRPr>
          </a:p>
        </p:txBody>
      </p:sp>
      <p:sp>
        <p:nvSpPr>
          <p:cNvPr id="41987" name="文本框 2"/>
          <p:cNvSpPr txBox="1"/>
          <p:nvPr/>
        </p:nvSpPr>
        <p:spPr>
          <a:xfrm>
            <a:off x="3570605" y="2605405"/>
            <a:ext cx="7117080" cy="1938020"/>
          </a:xfrm>
          <a:prstGeom prst="rect">
            <a:avLst/>
          </a:prstGeom>
          <a:solidFill>
            <a:srgbClr val="FFFFFF">
              <a:alpha val="69803"/>
            </a:srgbClr>
          </a:solidFill>
          <a:ln w="9525">
            <a:noFill/>
          </a:ln>
        </p:spPr>
        <p:txBody>
          <a:bodyPr wrap="square">
            <a:spAutoFit/>
          </a:bodyPr>
          <a:p>
            <a:pPr eaLnBrk="1" hangingPunct="1">
              <a:lnSpc>
                <a:spcPct val="150000"/>
              </a:lnSpc>
            </a:pPr>
            <a:r>
              <a:rPr lang="en-US" altLang="zh-CN" sz="4000" b="1" dirty="0">
                <a:latin typeface="Calibri" panose="020F0502020204030204" pitchFamily="34" charset="0"/>
                <a:sym typeface="+mn-ea"/>
              </a:rPr>
              <a:t>Create </a:t>
            </a:r>
            <a:r>
              <a:rPr lang="en-US" altLang="zh-CN" sz="4000" b="1" dirty="0">
                <a:solidFill>
                  <a:srgbClr val="FF0000"/>
                </a:solidFill>
                <a:latin typeface="Calibri" panose="020F0502020204030204" pitchFamily="34" charset="0"/>
                <a:sym typeface="+mn-ea"/>
              </a:rPr>
              <a:t>two</a:t>
            </a:r>
            <a:r>
              <a:rPr lang="en-US" altLang="zh-CN" sz="4000" b="1" dirty="0">
                <a:latin typeface="Calibri" panose="020F0502020204030204" pitchFamily="34" charset="0"/>
                <a:sym typeface="+mn-ea"/>
              </a:rPr>
              <a:t> extra alternatives for your Gap Filling</a:t>
            </a:r>
            <a:r>
              <a:rPr lang="en-US" altLang="zh-CN" sz="4000" b="1" dirty="0">
                <a:latin typeface="Calibri" panose="020F0502020204030204" pitchFamily="34" charset="0"/>
              </a:rPr>
              <a:t>.</a:t>
            </a:r>
            <a:endParaRPr lang="en-US" altLang="zh-CN" sz="4000" b="1" dirty="0">
              <a:latin typeface="Calibri" panose="020F0502020204030204" pitchFamily="34" charset="0"/>
            </a:endParaRPr>
          </a:p>
        </p:txBody>
      </p:sp>
      <p:sp>
        <p:nvSpPr>
          <p:cNvPr id="7" name="Freeform 53"/>
          <p:cNvSpPr>
            <a:spLocks noEditPoints="1"/>
          </p:cNvSpPr>
          <p:nvPr/>
        </p:nvSpPr>
        <p:spPr bwMode="black">
          <a:xfrm>
            <a:off x="1162050" y="2605088"/>
            <a:ext cx="1820863" cy="205422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00B0F0"/>
          </a:solidFill>
          <a:ln>
            <a:noFill/>
          </a:ln>
        </p:spPr>
        <p:txBody>
          <a:bodyPr lIns="57125" tIns="28565" rIns="57125" bIns="28565"/>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p:cNvGrpSpPr/>
          <p:nvPr/>
        </p:nvGrpSpPr>
        <p:grpSpPr bwMode="auto">
          <a:xfrm>
            <a:off x="567269" y="347599"/>
            <a:ext cx="11152188" cy="6983413"/>
            <a:chOff x="0" y="0"/>
            <a:chExt cx="11151065" cy="6983832"/>
          </a:xfrm>
        </p:grpSpPr>
        <p:sp>
          <p:nvSpPr>
            <p:cNvPr id="5"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6"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椭圆 1338"/>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2" name="椭圆 1339"/>
          <p:cNvSpPr>
            <a:spLocks noChangeArrowheads="1"/>
          </p:cNvSpPr>
          <p:nvPr/>
        </p:nvSpPr>
        <p:spPr bwMode="auto">
          <a:xfrm>
            <a:off x="3362722" y="459807"/>
            <a:ext cx="5819775" cy="5818187"/>
          </a:xfrm>
          <a:prstGeom prst="ellipse">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组合 1366"/>
          <p:cNvPicPr>
            <a:picLocks noChangeArrowheads="1"/>
          </p:cNvPicPr>
          <p:nvPr/>
        </p:nvPicPr>
        <p:blipFill>
          <a:blip r:embed="rId3"/>
          <a:srcRect/>
          <a:stretch>
            <a:fillRect/>
          </a:stretch>
        </p:blipFill>
        <p:spPr bwMode="auto">
          <a:xfrm>
            <a:off x="4197594" y="1945505"/>
            <a:ext cx="440848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42"/>
          <p:cNvSpPr txBox="1">
            <a:spLocks noChangeArrowheads="1"/>
          </p:cNvSpPr>
          <p:nvPr/>
        </p:nvSpPr>
        <p:spPr bwMode="auto">
          <a:xfrm>
            <a:off x="4933685" y="2706916"/>
            <a:ext cx="26468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solidFill>
                  <a:srgbClr val="413B17"/>
                </a:solidFill>
                <a:latin typeface="宋体" panose="02010600030101010101" pitchFamily="2" charset="-122"/>
              </a:rPr>
              <a:t>谢谢聆听</a:t>
            </a:r>
            <a:endParaRPr lang="zh-CN" altLang="en-US" sz="4800" dirty="0">
              <a:solidFill>
                <a:srgbClr val="413B17"/>
              </a:solidFill>
              <a:latin typeface="宋体" panose="02010600030101010101" pitchFamily="2" charset="-122"/>
            </a:endParaRPr>
          </a:p>
        </p:txBody>
      </p:sp>
      <p:pic>
        <p:nvPicPr>
          <p:cNvPr id="22" name="图片 21"/>
          <p:cNvPicPr>
            <a:picLocks noChangeAspect="1"/>
          </p:cNvPicPr>
          <p:nvPr/>
        </p:nvPicPr>
        <p:blipFill>
          <a:blip r:embed="rId4"/>
          <a:stretch>
            <a:fillRect/>
          </a:stretch>
        </p:blipFill>
        <p:spPr>
          <a:xfrm>
            <a:off x="8764580" y="-1"/>
            <a:ext cx="4564856" cy="6858000"/>
          </a:xfrm>
          <a:prstGeom prst="rect">
            <a:avLst/>
          </a:prstGeom>
        </p:spPr>
      </p:pic>
      <p:pic>
        <p:nvPicPr>
          <p:cNvPr id="23" name="图片 22"/>
          <p:cNvPicPr>
            <a:picLocks noChangeAspect="1"/>
          </p:cNvPicPr>
          <p:nvPr/>
        </p:nvPicPr>
        <p:blipFill>
          <a:blip r:embed="rId4"/>
          <a:stretch>
            <a:fillRect/>
          </a:stretch>
        </p:blipFill>
        <p:spPr>
          <a:xfrm>
            <a:off x="-393687" y="-1"/>
            <a:ext cx="4564856"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3" cstate="screen"/>
          <a:srcRect/>
          <a:stretch>
            <a:fillRect/>
          </a:stretch>
        </p:blipFill>
        <p:spPr>
          <a:xfrm>
            <a:off x="0" y="-18054"/>
            <a:ext cx="1723194" cy="1700577"/>
          </a:xfrm>
          <a:prstGeom prst="rect">
            <a:avLst/>
          </a:prstGeom>
        </p:spPr>
      </p:pic>
      <p:sp>
        <p:nvSpPr>
          <p:cNvPr id="8" name="文本框 7"/>
          <p:cNvSpPr txBox="1"/>
          <p:nvPr/>
        </p:nvSpPr>
        <p:spPr>
          <a:xfrm>
            <a:off x="1407160" y="236855"/>
            <a:ext cx="4046220" cy="583565"/>
          </a:xfrm>
          <a:prstGeom prst="rect">
            <a:avLst/>
          </a:prstGeom>
          <a:solidFill>
            <a:srgbClr val="FF0000"/>
          </a:solidFill>
        </p:spPr>
        <p:txBody>
          <a:bodyPr wrap="none" rtlCol="0" anchor="t">
            <a:spAutoFit/>
          </a:bodyPr>
          <a:p>
            <a:r>
              <a:rPr lang="zh-CN" altLang="en-US" sz="3200" b="1">
                <a:solidFill>
                  <a:schemeClr val="bg1"/>
                </a:solidFill>
                <a:sym typeface="宋体" panose="02010600030101010101" pitchFamily="2" charset="-122"/>
              </a:rPr>
              <a:t>全国卷</a:t>
            </a:r>
            <a:r>
              <a:rPr lang="en-US" altLang="zh-CN" sz="3200" b="1">
                <a:solidFill>
                  <a:schemeClr val="bg1"/>
                </a:solidFill>
                <a:sym typeface="宋体" panose="02010600030101010101" pitchFamily="2" charset="-122"/>
              </a:rPr>
              <a:t>3</a:t>
            </a:r>
            <a:r>
              <a:rPr lang="zh-CN" altLang="en-US" sz="3200" b="1">
                <a:solidFill>
                  <a:schemeClr val="bg1"/>
                </a:solidFill>
                <a:sym typeface="宋体" panose="02010600030101010101" pitchFamily="2" charset="-122"/>
              </a:rPr>
              <a:t>年考点分布表</a:t>
            </a:r>
            <a:endParaRPr lang="zh-CN" altLang="en-US" sz="3200" b="1">
              <a:solidFill>
                <a:schemeClr val="bg1"/>
              </a:solidFill>
              <a:sym typeface="宋体" panose="02010600030101010101" pitchFamily="2" charset="-122"/>
            </a:endParaRPr>
          </a:p>
        </p:txBody>
      </p:sp>
      <p:graphicFrame>
        <p:nvGraphicFramePr>
          <p:cNvPr id="10" name="表格 9"/>
          <p:cNvGraphicFramePr/>
          <p:nvPr>
            <p:custDataLst>
              <p:tags r:id="rId4"/>
            </p:custDataLst>
          </p:nvPr>
        </p:nvGraphicFramePr>
        <p:xfrm>
          <a:off x="1407160" y="1273810"/>
          <a:ext cx="9719310" cy="4035425"/>
        </p:xfrm>
        <a:graphic>
          <a:graphicData uri="http://schemas.openxmlformats.org/drawingml/2006/table">
            <a:tbl>
              <a:tblPr firstRow="1" bandRow="1">
                <a:tableStyleId>{72833802-FEF1-4C79-8D5D-14CF1EAF98D9}</a:tableStyleId>
              </a:tblPr>
              <a:tblGrid>
                <a:gridCol w="2452370"/>
                <a:gridCol w="2451735"/>
                <a:gridCol w="2600960"/>
                <a:gridCol w="2214245"/>
              </a:tblGrid>
              <a:tr h="669290">
                <a:tc>
                  <a:txBody>
                    <a:bodyPr/>
                    <a:p>
                      <a:pPr algn="ctr">
                        <a:buNone/>
                      </a:pPr>
                      <a:endParaRPr lang="zh-CN" altLang="en-US" sz="3200" b="1" dirty="0"/>
                    </a:p>
                  </a:txBody>
                  <a:tcPr/>
                </a:tc>
                <a:tc>
                  <a:txBody>
                    <a:bodyPr/>
                    <a:p>
                      <a:pPr algn="ctr">
                        <a:buNone/>
                      </a:pPr>
                      <a:r>
                        <a:rPr lang="zh-CN" altLang="en-US" sz="3200" b="1" dirty="0"/>
                        <a:t>段首</a:t>
                      </a:r>
                      <a:endParaRPr lang="zh-CN" altLang="en-US" sz="3200" b="1" dirty="0"/>
                    </a:p>
                  </a:txBody>
                  <a:tcPr/>
                </a:tc>
                <a:tc>
                  <a:txBody>
                    <a:bodyPr/>
                    <a:p>
                      <a:pPr algn="ctr">
                        <a:buNone/>
                      </a:pPr>
                      <a:r>
                        <a:rPr lang="zh-CN" altLang="en-US" sz="3200"/>
                        <a:t>段中</a:t>
                      </a:r>
                      <a:endParaRPr lang="zh-CN" altLang="en-US" sz="3200" b="1"/>
                    </a:p>
                  </a:txBody>
                  <a:tcPr/>
                </a:tc>
                <a:tc>
                  <a:txBody>
                    <a:bodyPr/>
                    <a:p>
                      <a:pPr algn="ctr">
                        <a:buNone/>
                      </a:pPr>
                      <a:r>
                        <a:rPr lang="zh-CN" altLang="en-US" sz="3200" b="1"/>
                        <a:t>段尾</a:t>
                      </a:r>
                      <a:endParaRPr lang="zh-CN" altLang="en-US" sz="3200" b="1"/>
                    </a:p>
                  </a:txBody>
                  <a:tcPr/>
                </a:tc>
              </a:tr>
              <a:tr h="1185545">
                <a:tc>
                  <a:txBody>
                    <a:bodyPr/>
                    <a:p>
                      <a:pPr algn="ctr">
                        <a:buClrTx/>
                        <a:buSzTx/>
                        <a:buFontTx/>
                        <a:buNone/>
                      </a:pPr>
                      <a:r>
                        <a:rPr lang="en-US" altLang="zh-CN" sz="3200" b="1" dirty="0">
                          <a:latin typeface="Calibri" panose="020F0502020204030204" pitchFamily="34" charset="0"/>
                          <a:ea typeface="宋体" panose="02010600030101010101" pitchFamily="2" charset="-122"/>
                        </a:rPr>
                        <a:t>2020全国卷I(说明文)</a:t>
                      </a:r>
                      <a:endParaRPr lang="en-US" altLang="zh-CN" sz="3200" b="1" dirty="0">
                        <a:latin typeface="Calibri" panose="020F0502020204030204" pitchFamily="34" charset="0"/>
                        <a:ea typeface="宋体" panose="02010600030101010101" pitchFamily="2" charset="-122"/>
                      </a:endParaRPr>
                    </a:p>
                  </a:txBody>
                  <a:tcPr marL="68580" marR="68580" marT="34290" marB="34290">
                    <a:solidFill>
                      <a:schemeClr val="bg1"/>
                    </a:solidFill>
                  </a:tcPr>
                </a:tc>
                <a:tc>
                  <a:txBody>
                    <a:bodyPr/>
                    <a:p>
                      <a:pPr algn="ctr">
                        <a:buClrTx/>
                        <a:buSzTx/>
                        <a:buFontTx/>
                        <a:buNone/>
                      </a:pPr>
                      <a:endParaRPr lang="en-US" altLang="zh-CN" sz="3200" b="1" dirty="0">
                        <a:latin typeface="Calibri" panose="020F0502020204030204" pitchFamily="34" charset="0"/>
                        <a:ea typeface="宋体" panose="02010600030101010101" pitchFamily="2" charset="-122"/>
                      </a:endParaRPr>
                    </a:p>
                    <a:p>
                      <a:pPr algn="ctr">
                        <a:buClrTx/>
                        <a:buSzTx/>
                        <a:buFontTx/>
                        <a:buNone/>
                      </a:pPr>
                      <a:r>
                        <a:rPr lang="en-US" altLang="zh-CN" sz="3200" b="1" dirty="0">
                          <a:latin typeface="Calibri" panose="020F0502020204030204" pitchFamily="34" charset="0"/>
                          <a:ea typeface="宋体" panose="02010600030101010101" pitchFamily="2" charset="-122"/>
                        </a:rPr>
                        <a:t>37</a:t>
                      </a:r>
                      <a:endParaRPr lang="en-US" altLang="zh-CN" sz="3200" b="1" dirty="0">
                        <a:latin typeface="Calibri" panose="020F0502020204030204" pitchFamily="34" charset="0"/>
                        <a:ea typeface="宋体" panose="02010600030101010101" pitchFamily="2" charset="-122"/>
                      </a:endParaRPr>
                    </a:p>
                  </a:txBody>
                  <a:tcPr marL="68580" marR="68580" marT="34290" marB="34290">
                    <a:solidFill>
                      <a:schemeClr val="bg1"/>
                    </a:solidFill>
                  </a:tcPr>
                </a:tc>
                <a:tc>
                  <a:txBody>
                    <a:bodyPr/>
                    <a:p>
                      <a:pPr algn="ctr">
                        <a:buClrTx/>
                        <a:buSzTx/>
                        <a:buFontTx/>
                        <a:buNone/>
                      </a:pPr>
                      <a:endParaRPr lang="en-US" altLang="zh-CN" sz="3200" b="1" dirty="0">
                        <a:latin typeface="Calibri" panose="020F0502020204030204" pitchFamily="34" charset="0"/>
                        <a:ea typeface="宋体" panose="02010600030101010101" pitchFamily="2" charset="-122"/>
                      </a:endParaRPr>
                    </a:p>
                    <a:p>
                      <a:pPr algn="ctr">
                        <a:buClrTx/>
                        <a:buSzTx/>
                        <a:buFontTx/>
                        <a:buNone/>
                      </a:pPr>
                      <a:r>
                        <a:rPr lang="en-US" altLang="zh-CN" sz="3200" b="1" dirty="0">
                          <a:latin typeface="Calibri" panose="020F0502020204030204" pitchFamily="34" charset="0"/>
                          <a:ea typeface="宋体" panose="02010600030101010101" pitchFamily="2" charset="-122"/>
                        </a:rPr>
                        <a:t>36</a:t>
                      </a:r>
                      <a:r>
                        <a:rPr lang="zh-CN" altLang="en-US" sz="3200" b="1" dirty="0">
                          <a:latin typeface="Calibri" panose="020F0502020204030204" pitchFamily="34" charset="0"/>
                          <a:ea typeface="宋体" panose="02010600030101010101" pitchFamily="2" charset="-122"/>
                        </a:rPr>
                        <a:t>，</a:t>
                      </a:r>
                      <a:r>
                        <a:rPr lang="en-US" altLang="zh-CN" sz="3200" b="1" dirty="0">
                          <a:latin typeface="Calibri" panose="020F0502020204030204" pitchFamily="34" charset="0"/>
                          <a:ea typeface="宋体" panose="02010600030101010101" pitchFamily="2" charset="-122"/>
                        </a:rPr>
                        <a:t>38</a:t>
                      </a:r>
                      <a:r>
                        <a:rPr lang="zh-CN" altLang="en-US" sz="3200" b="1" dirty="0">
                          <a:latin typeface="Calibri" panose="020F0502020204030204" pitchFamily="34" charset="0"/>
                          <a:ea typeface="宋体" panose="02010600030101010101" pitchFamily="2" charset="-122"/>
                        </a:rPr>
                        <a:t>，</a:t>
                      </a:r>
                      <a:r>
                        <a:rPr lang="en-US" altLang="zh-CN" sz="3200" b="1" dirty="0">
                          <a:latin typeface="Calibri" panose="020F0502020204030204" pitchFamily="34" charset="0"/>
                          <a:ea typeface="宋体" panose="02010600030101010101" pitchFamily="2" charset="-122"/>
                        </a:rPr>
                        <a:t>40</a:t>
                      </a:r>
                      <a:endParaRPr lang="en-US" altLang="zh-CN" sz="3200" b="1" dirty="0">
                        <a:latin typeface="Calibri" panose="020F0502020204030204" pitchFamily="34" charset="0"/>
                        <a:ea typeface="宋体" panose="02010600030101010101" pitchFamily="2" charset="-122"/>
                      </a:endParaRPr>
                    </a:p>
                  </a:txBody>
                  <a:tcPr marL="68580" marR="68580" marT="34290" marB="34290">
                    <a:solidFill>
                      <a:schemeClr val="bg1"/>
                    </a:solidFill>
                  </a:tcPr>
                </a:tc>
                <a:tc>
                  <a:txBody>
                    <a:bodyPr/>
                    <a:p>
                      <a:pPr algn="ctr">
                        <a:buClrTx/>
                        <a:buSzTx/>
                        <a:buFontTx/>
                        <a:buNone/>
                      </a:pPr>
                      <a:endParaRPr lang="en-US" altLang="zh-CN" sz="3200" b="1" dirty="0">
                        <a:latin typeface="Calibri" panose="020F0502020204030204" pitchFamily="34" charset="0"/>
                        <a:ea typeface="宋体" panose="02010600030101010101" pitchFamily="2" charset="-122"/>
                      </a:endParaRPr>
                    </a:p>
                    <a:p>
                      <a:pPr algn="ctr">
                        <a:buClrTx/>
                        <a:buSzTx/>
                        <a:buFontTx/>
                        <a:buNone/>
                      </a:pPr>
                      <a:r>
                        <a:rPr lang="en-US" altLang="zh-CN" sz="3200" b="1" dirty="0">
                          <a:latin typeface="Calibri" panose="020F0502020204030204" pitchFamily="34" charset="0"/>
                          <a:ea typeface="宋体" panose="02010600030101010101" pitchFamily="2" charset="-122"/>
                        </a:rPr>
                        <a:t>39</a:t>
                      </a:r>
                      <a:endParaRPr lang="en-US" altLang="zh-CN" sz="3200" b="1" dirty="0">
                        <a:latin typeface="Calibri" panose="020F0502020204030204" pitchFamily="34" charset="0"/>
                        <a:ea typeface="宋体" panose="02010600030101010101" pitchFamily="2" charset="-122"/>
                      </a:endParaRPr>
                    </a:p>
                  </a:txBody>
                  <a:tcPr marL="68580" marR="68580" marT="34290" marB="34290">
                    <a:solidFill>
                      <a:schemeClr val="bg1"/>
                    </a:solidFill>
                  </a:tcPr>
                </a:tc>
              </a:tr>
              <a:tr h="1072515">
                <a:tc>
                  <a:txBody>
                    <a:bodyPr/>
                    <a:p>
                      <a:pPr algn="ctr">
                        <a:buClrTx/>
                        <a:buSzTx/>
                        <a:buFontTx/>
                        <a:buNone/>
                      </a:pPr>
                      <a:r>
                        <a:rPr lang="en-US" altLang="zh-CN" sz="3200" b="1" dirty="0">
                          <a:latin typeface="Calibri" panose="020F0502020204030204" pitchFamily="34" charset="0"/>
                          <a:ea typeface="宋体" panose="02010600030101010101" pitchFamily="2" charset="-122"/>
                        </a:rPr>
                        <a:t>2019全国卷I(说明文)</a:t>
                      </a:r>
                      <a:endParaRPr lang="en-US" altLang="zh-CN" sz="3200" b="1" dirty="0">
                        <a:latin typeface="Calibri" panose="020F0502020204030204" pitchFamily="34" charset="0"/>
                        <a:ea typeface="宋体" panose="02010600030101010101" pitchFamily="2" charset="-122"/>
                      </a:endParaRPr>
                    </a:p>
                  </a:txBody>
                  <a:tcPr marL="51435" marR="51435" marT="0" marB="0" anchor="ctr">
                    <a:solidFill>
                      <a:schemeClr val="bg1"/>
                    </a:solidFill>
                  </a:tcPr>
                </a:tc>
                <a:tc>
                  <a:txBody>
                    <a:bodyPr/>
                    <a:p>
                      <a:pPr indent="0" algn="ctr">
                        <a:buNone/>
                      </a:pPr>
                      <a:r>
                        <a:rPr lang="en-US" altLang="zh-CN" sz="3200" b="1" dirty="0">
                          <a:latin typeface="Calibri" panose="020F0502020204030204" pitchFamily="34" charset="0"/>
                          <a:ea typeface="宋体" panose="02010600030101010101" pitchFamily="2" charset="-122"/>
                        </a:rPr>
                        <a:t>37，40</a:t>
                      </a:r>
                      <a:endParaRPr lang="en-US" altLang="zh-CN" sz="3200" b="1" dirty="0">
                        <a:latin typeface="Calibri" panose="020F0502020204030204" pitchFamily="34" charset="0"/>
                        <a:ea typeface="宋体" panose="02010600030101010101" pitchFamily="2" charset="-122"/>
                      </a:endParaRPr>
                    </a:p>
                  </a:txBody>
                  <a:tcPr marL="51435" marR="51435" marT="0" marB="0" anchor="ctr">
                    <a:solidFill>
                      <a:schemeClr val="bg1"/>
                    </a:solidFill>
                  </a:tcPr>
                </a:tc>
                <a:tc>
                  <a:txBody>
                    <a:bodyPr/>
                    <a:p>
                      <a:pPr indent="0" algn="ctr">
                        <a:buNone/>
                      </a:pPr>
                      <a:r>
                        <a:rPr lang="en-US" altLang="zh-CN" sz="3200" b="1" dirty="0">
                          <a:latin typeface="Calibri" panose="020F0502020204030204" pitchFamily="34" charset="0"/>
                          <a:ea typeface="宋体" panose="02010600030101010101" pitchFamily="2" charset="-122"/>
                        </a:rPr>
                        <a:t>36</a:t>
                      </a:r>
                      <a:r>
                        <a:rPr lang="zh-CN" altLang="en-US" sz="3200" b="1" dirty="0">
                          <a:latin typeface="Calibri" panose="020F0502020204030204" pitchFamily="34" charset="0"/>
                          <a:ea typeface="宋体" panose="02010600030101010101" pitchFamily="2" charset="-122"/>
                        </a:rPr>
                        <a:t>，</a:t>
                      </a:r>
                      <a:r>
                        <a:rPr lang="en-US" altLang="zh-CN" sz="3200" b="1" dirty="0">
                          <a:latin typeface="Calibri" panose="020F0502020204030204" pitchFamily="34" charset="0"/>
                          <a:ea typeface="宋体" panose="02010600030101010101" pitchFamily="2" charset="-122"/>
                        </a:rPr>
                        <a:t>38</a:t>
                      </a:r>
                      <a:r>
                        <a:rPr lang="zh-CN" altLang="en-US" sz="3200" b="1" dirty="0">
                          <a:latin typeface="Calibri" panose="020F0502020204030204" pitchFamily="34" charset="0"/>
                          <a:ea typeface="宋体" panose="02010600030101010101" pitchFamily="2" charset="-122"/>
                        </a:rPr>
                        <a:t>，</a:t>
                      </a:r>
                      <a:r>
                        <a:rPr lang="en-US" altLang="zh-CN" sz="3200" b="1" dirty="0">
                          <a:latin typeface="Calibri" panose="020F0502020204030204" pitchFamily="34" charset="0"/>
                          <a:ea typeface="宋体" panose="02010600030101010101" pitchFamily="2" charset="-122"/>
                        </a:rPr>
                        <a:t>39</a:t>
                      </a:r>
                      <a:endParaRPr lang="en-US" altLang="zh-CN" sz="3200" b="1" dirty="0">
                        <a:latin typeface="Calibri" panose="020F0502020204030204" pitchFamily="34" charset="0"/>
                        <a:ea typeface="宋体" panose="02010600030101010101" pitchFamily="2" charset="-122"/>
                      </a:endParaRPr>
                    </a:p>
                  </a:txBody>
                  <a:tcPr marL="51435" marR="51435" marT="0" marB="0" anchor="ctr">
                    <a:solidFill>
                      <a:schemeClr val="bg1"/>
                    </a:solidFill>
                  </a:tcPr>
                </a:tc>
                <a:tc>
                  <a:txBody>
                    <a:bodyPr/>
                    <a:p>
                      <a:pPr indent="0" algn="ctr">
                        <a:buNone/>
                      </a:pPr>
                      <a:r>
                        <a:rPr lang="en-US" altLang="zh-CN" sz="3200" b="1" dirty="0">
                          <a:latin typeface="Calibri" panose="020F0502020204030204" pitchFamily="34" charset="0"/>
                          <a:ea typeface="宋体" panose="02010600030101010101" pitchFamily="2" charset="-122"/>
                        </a:rPr>
                        <a:t> </a:t>
                      </a:r>
                      <a:endParaRPr lang="en-US" altLang="zh-CN" sz="3200" b="1" dirty="0">
                        <a:latin typeface="Calibri" panose="020F0502020204030204" pitchFamily="34" charset="0"/>
                        <a:ea typeface="宋体" panose="02010600030101010101" pitchFamily="2" charset="-122"/>
                      </a:endParaRPr>
                    </a:p>
                  </a:txBody>
                  <a:tcPr marL="51435" marR="51435" marT="0" marB="0" anchor="ctr">
                    <a:solidFill>
                      <a:schemeClr val="bg1"/>
                    </a:solidFill>
                  </a:tcPr>
                </a:tc>
              </a:tr>
              <a:tr h="1108075">
                <a:tc>
                  <a:txBody>
                    <a:bodyPr/>
                    <a:p>
                      <a:pPr algn="ctr">
                        <a:buClrTx/>
                        <a:buSzTx/>
                        <a:buFontTx/>
                        <a:buNone/>
                      </a:pPr>
                      <a:r>
                        <a:rPr lang="en-US" altLang="zh-CN" sz="3200" b="1" dirty="0">
                          <a:latin typeface="Calibri" panose="020F0502020204030204" pitchFamily="34" charset="0"/>
                          <a:ea typeface="宋体" panose="02010600030101010101" pitchFamily="2" charset="-122"/>
                        </a:rPr>
                        <a:t>2018全国卷I(说明文)</a:t>
                      </a:r>
                      <a:endParaRPr lang="en-US" altLang="zh-CN" sz="3200" b="1" dirty="0">
                        <a:latin typeface="Calibri" panose="020F0502020204030204" pitchFamily="34" charset="0"/>
                        <a:ea typeface="宋体" panose="02010600030101010101" pitchFamily="2" charset="-122"/>
                      </a:endParaRPr>
                    </a:p>
                  </a:txBody>
                  <a:tcPr marL="51435" marR="51435" marT="0" marB="0" anchor="ctr">
                    <a:solidFill>
                      <a:schemeClr val="bg1"/>
                    </a:solidFill>
                  </a:tcPr>
                </a:tc>
                <a:tc>
                  <a:txBody>
                    <a:bodyPr/>
                    <a:p>
                      <a:pPr indent="0" algn="ctr">
                        <a:buNone/>
                      </a:pPr>
                      <a:r>
                        <a:rPr lang="en-US" altLang="zh-CN" sz="3200" b="1" dirty="0">
                          <a:latin typeface="Calibri" panose="020F0502020204030204" pitchFamily="34" charset="0"/>
                          <a:ea typeface="宋体" panose="02010600030101010101" pitchFamily="2" charset="-122"/>
                        </a:rPr>
                        <a:t>38</a:t>
                      </a:r>
                      <a:endParaRPr lang="en-US" altLang="zh-CN" sz="3200" b="1" dirty="0">
                        <a:latin typeface="Calibri" panose="020F0502020204030204" pitchFamily="34" charset="0"/>
                        <a:ea typeface="宋体" panose="02010600030101010101" pitchFamily="2" charset="-122"/>
                      </a:endParaRPr>
                    </a:p>
                  </a:txBody>
                  <a:tcPr marL="51435" marR="51435" marT="0" marB="0" anchor="ctr">
                    <a:solidFill>
                      <a:schemeClr val="bg1"/>
                    </a:solidFill>
                  </a:tcPr>
                </a:tc>
                <a:tc>
                  <a:txBody>
                    <a:bodyPr/>
                    <a:p>
                      <a:pPr indent="0" algn="ctr">
                        <a:buNone/>
                      </a:pPr>
                      <a:r>
                        <a:rPr lang="en-US" altLang="zh-CN" sz="3200" b="1" dirty="0">
                          <a:latin typeface="Calibri" panose="020F0502020204030204" pitchFamily="34" charset="0"/>
                          <a:ea typeface="宋体" panose="02010600030101010101" pitchFamily="2" charset="-122"/>
                        </a:rPr>
                        <a:t>36，37，39</a:t>
                      </a:r>
                      <a:endParaRPr lang="en-US" altLang="zh-CN" sz="3200" b="1" dirty="0">
                        <a:latin typeface="Calibri" panose="020F0502020204030204" pitchFamily="34" charset="0"/>
                        <a:ea typeface="宋体" panose="02010600030101010101" pitchFamily="2" charset="-122"/>
                      </a:endParaRPr>
                    </a:p>
                  </a:txBody>
                  <a:tcPr marL="51435" marR="51435" marT="0" marB="0" anchor="ctr">
                    <a:solidFill>
                      <a:schemeClr val="bg1"/>
                    </a:solidFill>
                  </a:tcPr>
                </a:tc>
                <a:tc>
                  <a:txBody>
                    <a:bodyPr/>
                    <a:p>
                      <a:pPr indent="0" algn="ctr">
                        <a:buNone/>
                      </a:pPr>
                      <a:r>
                        <a:rPr lang="en-US" altLang="zh-CN" sz="3200" b="1" dirty="0">
                          <a:latin typeface="Calibri" panose="020F0502020204030204" pitchFamily="34" charset="0"/>
                          <a:ea typeface="宋体" panose="02010600030101010101" pitchFamily="2" charset="-122"/>
                        </a:rPr>
                        <a:t>40</a:t>
                      </a:r>
                      <a:endParaRPr lang="en-US" altLang="zh-CN" sz="3200" b="1" dirty="0">
                        <a:latin typeface="Calibri" panose="020F0502020204030204" pitchFamily="34" charset="0"/>
                        <a:ea typeface="宋体" panose="02010600030101010101" pitchFamily="2" charset="-122"/>
                      </a:endParaRPr>
                    </a:p>
                  </a:txBody>
                  <a:tcPr marL="51435" marR="51435" marT="0" marB="0" anchor="ctr">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3" cstate="screen"/>
          <a:srcRect/>
          <a:stretch>
            <a:fillRect/>
          </a:stretch>
        </p:blipFill>
        <p:spPr>
          <a:xfrm>
            <a:off x="0" y="-227604"/>
            <a:ext cx="1723194" cy="1700577"/>
          </a:xfrm>
          <a:prstGeom prst="rect">
            <a:avLst/>
          </a:prstGeom>
        </p:spPr>
      </p:pic>
      <p:sp>
        <p:nvSpPr>
          <p:cNvPr id="8" name="文本框 7"/>
          <p:cNvSpPr txBox="1"/>
          <p:nvPr/>
        </p:nvSpPr>
        <p:spPr>
          <a:xfrm>
            <a:off x="1496060" y="330835"/>
            <a:ext cx="1808480" cy="583565"/>
          </a:xfrm>
          <a:prstGeom prst="rect">
            <a:avLst/>
          </a:prstGeom>
          <a:solidFill>
            <a:srgbClr val="FD0000"/>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p>
            <a:pPr marL="0" lvl="0" indent="0" algn="l" eaLnBrk="1" hangingPunct="1">
              <a:spcBef>
                <a:spcPct val="0"/>
              </a:spcBef>
              <a:buNone/>
            </a:pPr>
            <a:r>
              <a:rPr lang="zh-CN" sz="3200" b="1" noProof="0" dirty="0">
                <a:ln>
                  <a:noFill/>
                </a:ln>
                <a:effectLst/>
                <a:uLnTx/>
                <a:uFillTx/>
                <a:sym typeface="+mn-ea"/>
              </a:rPr>
              <a:t>命题特点</a:t>
            </a:r>
            <a:endParaRPr kumimoji="0" lang="zh-CN" altLang="en-US" sz="3200" b="1" i="0" u="none" strike="noStrike" kern="1200" cap="none" spc="0" normalizeH="0" baseline="0" noProof="0" dirty="0">
              <a:ln>
                <a:noFill/>
              </a:ln>
              <a:solidFill>
                <a:schemeClr val="lt1"/>
              </a:solidFill>
              <a:effectLst/>
              <a:uLnTx/>
              <a:uFillTx/>
              <a:latin typeface="+mn-lt"/>
              <a:ea typeface="+mn-ea"/>
              <a:cs typeface="+mn-cs"/>
              <a:sym typeface="+mn-ea"/>
            </a:endParaRPr>
          </a:p>
        </p:txBody>
      </p:sp>
      <p:sp>
        <p:nvSpPr>
          <p:cNvPr id="7171" name="文本占位符 7170"/>
          <p:cNvSpPr>
            <a:spLocks noGrp="1"/>
          </p:cNvSpPr>
          <p:nvPr/>
        </p:nvSpPr>
        <p:spPr>
          <a:xfrm>
            <a:off x="775970" y="1115060"/>
            <a:ext cx="11206480" cy="550672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zh-CN" altLang="en-US" sz="2800" b="1"/>
              <a:t>1.</a:t>
            </a:r>
            <a:r>
              <a:rPr lang="zh-CN" altLang="en-US" sz="2800" b="1">
                <a:solidFill>
                  <a:srgbClr val="000099"/>
                </a:solidFill>
              </a:rPr>
              <a:t>选材特点：</a:t>
            </a:r>
            <a:endParaRPr lang="zh-CN" altLang="en-US"/>
          </a:p>
          <a:p>
            <a:pPr>
              <a:buNone/>
            </a:pPr>
            <a:r>
              <a:rPr lang="zh-CN" altLang="en-US" sz="2400"/>
              <a:t>     </a:t>
            </a:r>
            <a:r>
              <a:rPr lang="zh-CN" altLang="en-US" sz="2400" b="1"/>
              <a:t>短文一般为300词左右的说明文或议论文，其中正文词数240左右，选项词数60左右。（</a:t>
            </a:r>
            <a:r>
              <a:rPr sz="2400" b="1">
                <a:sym typeface="+mn-ea"/>
              </a:rPr>
              <a:t>该题型在新课标卷出现以来均采用说明文）</a:t>
            </a:r>
            <a:endParaRPr lang="zh-CN" altLang="en-US" sz="2400" b="1"/>
          </a:p>
          <a:p>
            <a:pPr>
              <a:buNone/>
            </a:pPr>
            <a:r>
              <a:rPr lang="en-US" altLang="zh-CN" sz="2800" b="1">
                <a:solidFill>
                  <a:srgbClr val="000099"/>
                </a:solidFill>
                <a:sym typeface="+mn-ea"/>
              </a:rPr>
              <a:t>2.</a:t>
            </a:r>
            <a:r>
              <a:rPr sz="2800" b="1">
                <a:solidFill>
                  <a:srgbClr val="000099"/>
                </a:solidFill>
                <a:sym typeface="+mn-ea"/>
              </a:rPr>
              <a:t>考查重点</a:t>
            </a:r>
            <a:r>
              <a:rPr sz="2800" b="1" dirty="0">
                <a:solidFill>
                  <a:srgbClr val="0000FF"/>
                </a:solidFill>
                <a:latin typeface="Times New Roman" panose="02020603050405020304" pitchFamily="18" charset="0"/>
                <a:ea typeface="楷体_GB2312" panose="02010609030101010101" pitchFamily="49" charset="-122"/>
                <a:sym typeface="+mn-ea"/>
              </a:rPr>
              <a:t>：</a:t>
            </a:r>
            <a:endParaRPr sz="2800" b="1" dirty="0">
              <a:solidFill>
                <a:srgbClr val="0000FF"/>
              </a:solidFill>
              <a:latin typeface="Times New Roman" panose="02020603050405020304" pitchFamily="18" charset="0"/>
              <a:ea typeface="楷体_GB2312" panose="02010609030101010101" pitchFamily="49" charset="-122"/>
              <a:sym typeface="+mn-ea"/>
            </a:endParaRPr>
          </a:p>
          <a:p>
            <a:pPr>
              <a:buNone/>
            </a:pPr>
            <a:r>
              <a:rPr sz="2800" b="1" dirty="0">
                <a:solidFill>
                  <a:srgbClr val="0000FF"/>
                </a:solidFill>
                <a:latin typeface="Times New Roman" panose="02020603050405020304" pitchFamily="18" charset="0"/>
                <a:ea typeface="楷体_GB2312" panose="02010609030101010101" pitchFamily="49" charset="-122"/>
                <a:sym typeface="+mn-ea"/>
              </a:rPr>
              <a:t> </a:t>
            </a:r>
            <a:r>
              <a:rPr lang="en-US" altLang="zh-CN" sz="2800" b="1" dirty="0">
                <a:solidFill>
                  <a:srgbClr val="0000FF"/>
                </a:solidFill>
                <a:latin typeface="Times New Roman" panose="02020603050405020304" pitchFamily="18" charset="0"/>
                <a:ea typeface="楷体_GB2312" panose="02010609030101010101" pitchFamily="49" charset="-122"/>
                <a:sym typeface="+mn-ea"/>
              </a:rPr>
              <a:t>   </a:t>
            </a:r>
            <a:r>
              <a:rPr sz="2400" b="1">
                <a:sym typeface="+mn-ea"/>
              </a:rPr>
              <a:t>主要考查考生对文章的</a:t>
            </a:r>
            <a:r>
              <a:rPr sz="2400" b="1">
                <a:solidFill>
                  <a:srgbClr val="FF0000"/>
                </a:solidFill>
                <a:sym typeface="+mn-ea"/>
              </a:rPr>
              <a:t>整体内容和结构</a:t>
            </a:r>
            <a:r>
              <a:rPr sz="2400" b="1">
                <a:sym typeface="+mn-ea"/>
              </a:rPr>
              <a:t>以及</a:t>
            </a:r>
            <a:r>
              <a:rPr sz="2400" b="1">
                <a:solidFill>
                  <a:srgbClr val="FF0000"/>
                </a:solidFill>
                <a:sym typeface="+mn-ea"/>
              </a:rPr>
              <a:t>上下文逻辑意义</a:t>
            </a:r>
            <a:r>
              <a:rPr sz="2400" b="1">
                <a:sym typeface="+mn-ea"/>
              </a:rPr>
              <a:t>的理解和掌握。</a:t>
            </a:r>
            <a:endParaRPr sz="2800" b="1">
              <a:sym typeface="+mn-ea"/>
            </a:endParaRPr>
          </a:p>
          <a:p>
            <a:pPr>
              <a:buNone/>
            </a:pPr>
            <a:r>
              <a:rPr sz="2800" b="1">
                <a:solidFill>
                  <a:srgbClr val="000099"/>
                </a:solidFill>
                <a:sym typeface="+mn-ea"/>
              </a:rPr>
              <a:t>3.选项特点</a:t>
            </a:r>
            <a:r>
              <a:rPr sz="2800" b="1" dirty="0">
                <a:solidFill>
                  <a:srgbClr val="0000FF"/>
                </a:solidFill>
                <a:ea typeface="楷体_GB2312" panose="02010609030101010101" pitchFamily="49" charset="-122"/>
                <a:sym typeface="+mn-ea"/>
              </a:rPr>
              <a:t>：  </a:t>
            </a:r>
            <a:endParaRPr sz="2800" b="1" dirty="0">
              <a:solidFill>
                <a:srgbClr val="0000FF"/>
              </a:solidFill>
              <a:ea typeface="楷体_GB2312" panose="02010609030101010101" pitchFamily="49" charset="-122"/>
              <a:sym typeface="+mn-ea"/>
            </a:endParaRPr>
          </a:p>
          <a:p>
            <a:pPr>
              <a:buNone/>
            </a:pPr>
            <a:r>
              <a:rPr lang="en-US" altLang="zh-CN" sz="2400" b="1">
                <a:sym typeface="+mn-ea"/>
              </a:rPr>
              <a:t>      </a:t>
            </a:r>
            <a:r>
              <a:rPr sz="2400" b="1">
                <a:solidFill>
                  <a:srgbClr val="FF0000"/>
                </a:solidFill>
                <a:sym typeface="+mn-ea"/>
              </a:rPr>
              <a:t>段首：</a:t>
            </a:r>
            <a:r>
              <a:rPr sz="2400" b="1">
                <a:sym typeface="+mn-ea"/>
              </a:rPr>
              <a:t>小标题、主题句、名词短语或祈使句</a:t>
            </a:r>
            <a:endParaRPr sz="2400" b="1">
              <a:sym typeface="+mn-ea"/>
            </a:endParaRPr>
          </a:p>
          <a:p>
            <a:pPr marL="342900" lvl="0" indent="-342900" eaLnBrk="1" hangingPunct="1">
              <a:lnSpc>
                <a:spcPct val="90000"/>
              </a:lnSpc>
              <a:buClr>
                <a:schemeClr val="bg2"/>
              </a:buClr>
              <a:buSzPct val="70000"/>
              <a:buFont typeface="Wingdings" panose="05000000000000000000" pitchFamily="2" charset="2"/>
              <a:buNone/>
            </a:pPr>
            <a:r>
              <a:rPr sz="2400" b="1">
                <a:sym typeface="+mn-ea"/>
              </a:rPr>
              <a:t>      </a:t>
            </a:r>
            <a:r>
              <a:rPr sz="2400" b="1">
                <a:solidFill>
                  <a:srgbClr val="FF0000"/>
                </a:solidFill>
                <a:sym typeface="+mn-ea"/>
              </a:rPr>
              <a:t>段中：</a:t>
            </a:r>
            <a:r>
              <a:rPr sz="2400" b="1">
                <a:sym typeface="+mn-ea"/>
              </a:rPr>
              <a:t> 过渡性句子（文章结构）；注释性句子（上下文逻辑意义） </a:t>
            </a:r>
            <a:r>
              <a:rPr lang="en-US" altLang="zh-CN" sz="2400" b="1">
                <a:sym typeface="+mn-ea"/>
              </a:rPr>
              <a:t>     </a:t>
            </a:r>
            <a:endParaRPr lang="en-US" altLang="zh-CN" sz="2400" b="1">
              <a:sym typeface="+mn-ea"/>
            </a:endParaRPr>
          </a:p>
          <a:p>
            <a:pPr marL="342900" lvl="0" indent="-342900" eaLnBrk="1" hangingPunct="1">
              <a:lnSpc>
                <a:spcPct val="90000"/>
              </a:lnSpc>
              <a:buClr>
                <a:schemeClr val="bg2"/>
              </a:buClr>
              <a:buSzPct val="70000"/>
              <a:buFont typeface="Wingdings" panose="05000000000000000000" pitchFamily="2" charset="2"/>
              <a:buNone/>
            </a:pPr>
            <a:r>
              <a:rPr lang="en-US" altLang="zh-CN" sz="2400" b="1">
                <a:sym typeface="+mn-ea"/>
              </a:rPr>
              <a:t>      </a:t>
            </a:r>
            <a:r>
              <a:rPr sz="2400" b="1">
                <a:solidFill>
                  <a:srgbClr val="FF0000"/>
                </a:solidFill>
                <a:sym typeface="+mn-ea"/>
              </a:rPr>
              <a:t>段尾：</a:t>
            </a:r>
            <a:r>
              <a:rPr sz="2400" b="1">
                <a:sym typeface="+mn-ea"/>
              </a:rPr>
              <a:t>主旨概括句（文章整体内容）</a:t>
            </a:r>
            <a:endParaRPr sz="2400" b="1">
              <a:sym typeface="+mn-ea"/>
            </a:endParaRPr>
          </a:p>
          <a:p>
            <a:pPr marL="342900" lvl="0" indent="-342900" eaLnBrk="1" hangingPunct="1">
              <a:lnSpc>
                <a:spcPct val="90000"/>
              </a:lnSpc>
              <a:buClr>
                <a:schemeClr val="bg2"/>
              </a:buClr>
              <a:buSzPct val="70000"/>
              <a:buFont typeface="Wingdings" panose="05000000000000000000" pitchFamily="2" charset="2"/>
              <a:buNone/>
            </a:pPr>
            <a:endParaRPr lang="zh-CN" altLang="en-US" sz="2400" b="1"/>
          </a:p>
          <a:p>
            <a:pPr marL="342900" lvl="0" indent="-342900" eaLnBrk="1" hangingPunct="1">
              <a:lnSpc>
                <a:spcPct val="90000"/>
              </a:lnSpc>
              <a:buClr>
                <a:schemeClr val="bg2"/>
              </a:buClr>
              <a:buSzPct val="70000"/>
              <a:buFont typeface="Wingdings" panose="05000000000000000000" pitchFamily="2" charset="2"/>
              <a:buNone/>
            </a:pPr>
            <a:endParaRPr lang="zh-CN" altLang="en-US" sz="2800" b="1" dirty="0">
              <a:latin typeface="楷体_GB2312" panose="02010609030101010101" pitchFamily="49" charset="-122"/>
              <a:ea typeface="楷体_GB2312" panose="02010609030101010101" pitchFamily="49" charset="-122"/>
            </a:endParaRPr>
          </a:p>
          <a:p>
            <a:pPr>
              <a:buNone/>
            </a:pPr>
            <a:endParaRPr lang="zh-CN" altLang="en-US" sz="2800" b="1"/>
          </a:p>
          <a:p>
            <a:pPr>
              <a:buNone/>
            </a:pPr>
            <a:r>
              <a:rPr lang="zh-CN" altLang="en-US" sz="2800" b="1"/>
              <a:t>  </a:t>
            </a:r>
            <a:endParaRPr lang="zh-CN" altLang="en-US" sz="2800" b="1">
              <a:solidFill>
                <a:srgbClr val="000099"/>
              </a:solidFill>
            </a:endParaRPr>
          </a:p>
          <a:p>
            <a:pPr>
              <a:buNone/>
            </a:pPr>
            <a:r>
              <a:rPr lang="zh-CN" altLang="en-US" sz="3600"/>
              <a:t> </a:t>
            </a:r>
            <a:endParaRPr lang="zh-CN" altLang="en-US" sz="3600"/>
          </a:p>
          <a:p>
            <a:endParaRPr lang="zh-CN" altLang="en-US" sz="3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0" dur="500"/>
                                        <p:tgtEl>
                                          <p:spTgt spid="71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5" dur="500"/>
                                        <p:tgtEl>
                                          <p:spTgt spid="7171">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8" dur="500"/>
                                        <p:tgtEl>
                                          <p:spTgt spid="71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3" dur="500"/>
                                        <p:tgtEl>
                                          <p:spTgt spid="7171">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blinds(horizontal)">
                                      <p:cBhvr>
                                        <p:cTn id="26" dur="500"/>
                                        <p:tgtEl>
                                          <p:spTgt spid="7171">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blinds(horizontal)">
                                      <p:cBhvr>
                                        <p:cTn id="29" dur="500"/>
                                        <p:tgtEl>
                                          <p:spTgt spid="7171">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blinds(horizontal)">
                                      <p:cBhvr>
                                        <p:cTn id="3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椭圆 627"/>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9" name="椭圆 628"/>
          <p:cNvSpPr>
            <a:spLocks noChangeArrowheads="1"/>
          </p:cNvSpPr>
          <p:nvPr/>
        </p:nvSpPr>
        <p:spPr bwMode="auto">
          <a:xfrm>
            <a:off x="4112510" y="481711"/>
            <a:ext cx="4254999" cy="425718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图片 12"/>
          <p:cNvPicPr>
            <a:picLocks noChangeAspect="1"/>
          </p:cNvPicPr>
          <p:nvPr/>
        </p:nvPicPr>
        <p:blipFill>
          <a:blip r:embed="rId3" cstate="screen"/>
          <a:stretch>
            <a:fillRect/>
          </a:stretch>
        </p:blipFill>
        <p:spPr>
          <a:xfrm>
            <a:off x="3442718" y="2942187"/>
            <a:ext cx="5897859" cy="3126941"/>
          </a:xfrm>
          <a:prstGeom prst="rect">
            <a:avLst/>
          </a:prstGeom>
        </p:spPr>
      </p:pic>
      <p:sp>
        <p:nvSpPr>
          <p:cNvPr id="7" name="矩形 6"/>
          <p:cNvSpPr/>
          <p:nvPr/>
        </p:nvSpPr>
        <p:spPr>
          <a:xfrm>
            <a:off x="2489196" y="252729"/>
            <a:ext cx="7401560" cy="1106805"/>
          </a:xfrm>
          <a:prstGeom prst="rect">
            <a:avLst/>
          </a:prstGeom>
          <a:noFill/>
          <a:ln>
            <a:noFill/>
          </a:ln>
        </p:spPr>
        <p:txBody>
          <a:bodyPr wrap="none">
            <a:spAutoFit/>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600" b="1" i="0" u="none" strike="noStrike" kern="1200" cap="none" spc="0" normalizeH="0" baseline="0" noProof="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uLnTx/>
                <a:uFillTx/>
                <a:latin typeface="Times New Roman" panose="02020603050405020304" pitchFamily="18" charset="0"/>
                <a:ea typeface="宋体" panose="02010600030101010101" pitchFamily="2" charset="-122"/>
                <a:cs typeface="+mn-ea"/>
                <a:sym typeface="+mn-ea"/>
              </a:rPr>
              <a:t>How to deal with it?</a:t>
            </a:r>
            <a:endParaRPr kumimoji="0" lang="en-US" altLang="zh-CN" sz="6600" b="1" i="0" u="none" strike="noStrike" kern="1200" cap="none" spc="0" normalizeH="0" baseline="0" noProof="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uLnTx/>
              <a:uFillTx/>
              <a:latin typeface="Times New Roman" panose="02020603050405020304" pitchFamily="18" charset="0"/>
              <a:ea typeface="宋体" panose="02010600030101010101" pitchFamily="2" charset="-122"/>
              <a:cs typeface="+mn-ea"/>
              <a:sym typeface="+mn-ea"/>
            </a:endParaRPr>
          </a:p>
        </p:txBody>
      </p:sp>
      <p:grpSp>
        <p:nvGrpSpPr>
          <p:cNvPr id="35841" name="Group 2"/>
          <p:cNvGrpSpPr/>
          <p:nvPr/>
        </p:nvGrpSpPr>
        <p:grpSpPr>
          <a:xfrm>
            <a:off x="3425825" y="1596390"/>
            <a:ext cx="5340350" cy="1604164"/>
            <a:chOff x="748" y="1425"/>
            <a:chExt cx="3856" cy="1480"/>
          </a:xfrm>
        </p:grpSpPr>
        <p:sp>
          <p:nvSpPr>
            <p:cNvPr id="35842" name="Rectangle 3"/>
            <p:cNvSpPr/>
            <p:nvPr/>
          </p:nvSpPr>
          <p:spPr>
            <a:xfrm>
              <a:off x="748" y="1934"/>
              <a:ext cx="1134" cy="862"/>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p>
              <a:endParaRPr lang="zh-CN" altLang="en-US">
                <a:latin typeface="Times New Roman" panose="02020603050405020304" pitchFamily="18" charset="0"/>
                <a:ea typeface="宋体" panose="02010600030101010101" pitchFamily="2" charset="-122"/>
              </a:endParaRPr>
            </a:p>
          </p:txBody>
        </p:sp>
        <p:sp>
          <p:nvSpPr>
            <p:cNvPr id="35843" name="Rectangle 4"/>
            <p:cNvSpPr/>
            <p:nvPr/>
          </p:nvSpPr>
          <p:spPr>
            <a:xfrm>
              <a:off x="1655" y="1434"/>
              <a:ext cx="1134" cy="862"/>
            </a:xfrm>
            <a:prstGeom prst="rect">
              <a:avLst/>
            </a:prstGeom>
            <a:solidFill>
              <a:srgbClr val="CC99FF"/>
            </a:solidFill>
            <a:ln w="9525" cap="flat" cmpd="sng">
              <a:solidFill>
                <a:schemeClr val="tx1"/>
              </a:solidFill>
              <a:prstDash val="solid"/>
              <a:miter/>
              <a:headEnd type="none" w="med" len="med"/>
              <a:tailEnd type="none" w="med" len="med"/>
            </a:ln>
          </p:spPr>
          <p:txBody>
            <a:bodyPr wrap="none" anchor="ctr"/>
            <a:p>
              <a:endParaRPr lang="zh-CN" altLang="en-US">
                <a:latin typeface="Times New Roman" panose="02020603050405020304" pitchFamily="18" charset="0"/>
                <a:ea typeface="宋体" panose="02010600030101010101" pitchFamily="2" charset="-122"/>
              </a:endParaRPr>
            </a:p>
          </p:txBody>
        </p:sp>
        <p:sp>
          <p:nvSpPr>
            <p:cNvPr id="35844" name="Rectangle 5"/>
            <p:cNvSpPr/>
            <p:nvPr/>
          </p:nvSpPr>
          <p:spPr>
            <a:xfrm>
              <a:off x="2562" y="1979"/>
              <a:ext cx="1134" cy="862"/>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p>
              <a:endParaRPr lang="zh-CN" altLang="en-US">
                <a:latin typeface="Times New Roman" panose="02020603050405020304" pitchFamily="18" charset="0"/>
                <a:ea typeface="宋体" panose="02010600030101010101" pitchFamily="2" charset="-122"/>
              </a:endParaRPr>
            </a:p>
          </p:txBody>
        </p:sp>
        <p:sp>
          <p:nvSpPr>
            <p:cNvPr id="35845" name="Rectangle 6"/>
            <p:cNvSpPr/>
            <p:nvPr/>
          </p:nvSpPr>
          <p:spPr>
            <a:xfrm>
              <a:off x="3470" y="1480"/>
              <a:ext cx="1134" cy="862"/>
            </a:xfrm>
            <a:prstGeom prst="rect">
              <a:avLst/>
            </a:prstGeom>
            <a:solidFill>
              <a:srgbClr val="FFCCCC"/>
            </a:solidFill>
            <a:ln w="9525" cap="flat" cmpd="sng">
              <a:solidFill>
                <a:schemeClr val="tx1"/>
              </a:solidFill>
              <a:prstDash val="solid"/>
              <a:miter/>
              <a:headEnd type="none" w="med" len="med"/>
              <a:tailEnd type="none" w="med" len="med"/>
            </a:ln>
          </p:spPr>
          <p:txBody>
            <a:bodyPr wrap="none" anchor="ctr"/>
            <a:p>
              <a:endParaRPr lang="zh-CN" altLang="en-US">
                <a:latin typeface="Times New Roman" panose="02020603050405020304" pitchFamily="18" charset="0"/>
                <a:ea typeface="宋体" panose="02010600030101010101" pitchFamily="2" charset="-122"/>
              </a:endParaRPr>
            </a:p>
          </p:txBody>
        </p:sp>
        <p:sp>
          <p:nvSpPr>
            <p:cNvPr id="35846" name="Rectangle 7"/>
            <p:cNvSpPr/>
            <p:nvPr/>
          </p:nvSpPr>
          <p:spPr>
            <a:xfrm>
              <a:off x="3651" y="1434"/>
              <a:ext cx="758" cy="936"/>
            </a:xfrm>
            <a:prstGeom prst="rect">
              <a:avLst/>
            </a:prstGeom>
            <a:noFill/>
            <a:ln w="9525">
              <a:noFill/>
            </a:ln>
          </p:spPr>
          <p:txBody>
            <a:bodyPr wrap="square" anchor="t">
              <a:spAutoFit/>
            </a:bodyPr>
            <a:p>
              <a:pPr>
                <a:spcBef>
                  <a:spcPct val="30000"/>
                </a:spcBef>
              </a:pPr>
              <a:r>
                <a:rPr lang="zh-CN" altLang="en-US" sz="6000" b="1">
                  <a:latin typeface="Times New Roman" panose="02020603050405020304" pitchFamily="18" charset="0"/>
                  <a:ea typeface="黑体" panose="02010609060101010101" charset="-122"/>
                </a:rPr>
                <a:t>巧</a:t>
              </a:r>
              <a:endParaRPr lang="zh-CN" altLang="en-US" sz="6000" b="1">
                <a:latin typeface="Times New Roman" panose="02020603050405020304" pitchFamily="18" charset="0"/>
                <a:ea typeface="黑体" panose="02010609060101010101" charset="-122"/>
              </a:endParaRPr>
            </a:p>
          </p:txBody>
        </p:sp>
        <p:sp>
          <p:nvSpPr>
            <p:cNvPr id="35847" name="Rectangle 8"/>
            <p:cNvSpPr/>
            <p:nvPr/>
          </p:nvSpPr>
          <p:spPr>
            <a:xfrm>
              <a:off x="930" y="1888"/>
              <a:ext cx="759" cy="936"/>
            </a:xfrm>
            <a:prstGeom prst="rect">
              <a:avLst/>
            </a:prstGeom>
            <a:noFill/>
            <a:ln w="9525">
              <a:noFill/>
            </a:ln>
          </p:spPr>
          <p:txBody>
            <a:bodyPr wrap="square" anchor="t">
              <a:spAutoFit/>
            </a:bodyPr>
            <a:p>
              <a:r>
                <a:rPr lang="zh-CN" altLang="en-US" sz="6000" b="1">
                  <a:latin typeface="Times New Roman" panose="02020603050405020304" pitchFamily="18" charset="0"/>
                  <a:ea typeface="黑体" panose="02010609060101010101" charset="-122"/>
                </a:rPr>
                <a:t>解</a:t>
              </a:r>
              <a:endParaRPr lang="zh-CN" altLang="en-US" sz="6000" b="1">
                <a:latin typeface="Times New Roman" panose="02020603050405020304" pitchFamily="18" charset="0"/>
                <a:ea typeface="黑体" panose="02010609060101010101" charset="-122"/>
              </a:endParaRPr>
            </a:p>
          </p:txBody>
        </p:sp>
        <p:sp>
          <p:nvSpPr>
            <p:cNvPr id="35848" name="Rectangle 9"/>
            <p:cNvSpPr/>
            <p:nvPr/>
          </p:nvSpPr>
          <p:spPr>
            <a:xfrm>
              <a:off x="1849" y="1425"/>
              <a:ext cx="759" cy="936"/>
            </a:xfrm>
            <a:prstGeom prst="rect">
              <a:avLst/>
            </a:prstGeom>
            <a:noFill/>
            <a:ln w="9525">
              <a:noFill/>
            </a:ln>
          </p:spPr>
          <p:txBody>
            <a:bodyPr wrap="square" anchor="t">
              <a:spAutoFit/>
            </a:bodyPr>
            <a:p>
              <a:r>
                <a:rPr lang="zh-CN" altLang="en-US" sz="6000" b="1">
                  <a:latin typeface="Times New Roman" panose="02020603050405020304" pitchFamily="18" charset="0"/>
                  <a:ea typeface="黑体" panose="02010609060101010101" charset="-122"/>
                </a:rPr>
                <a:t>题</a:t>
              </a:r>
              <a:endParaRPr lang="zh-CN" altLang="en-US" sz="6000" b="1">
                <a:latin typeface="Times New Roman" panose="02020603050405020304" pitchFamily="18" charset="0"/>
                <a:ea typeface="黑体" panose="02010609060101010101" charset="-122"/>
              </a:endParaRPr>
            </a:p>
          </p:txBody>
        </p:sp>
        <p:sp>
          <p:nvSpPr>
            <p:cNvPr id="35849" name="Rectangle 10"/>
            <p:cNvSpPr/>
            <p:nvPr/>
          </p:nvSpPr>
          <p:spPr>
            <a:xfrm>
              <a:off x="2699" y="1969"/>
              <a:ext cx="758" cy="936"/>
            </a:xfrm>
            <a:prstGeom prst="rect">
              <a:avLst/>
            </a:prstGeom>
            <a:noFill/>
            <a:ln w="9525">
              <a:noFill/>
            </a:ln>
          </p:spPr>
          <p:txBody>
            <a:bodyPr wrap="square" anchor="t">
              <a:spAutoFit/>
            </a:bodyPr>
            <a:p>
              <a:r>
                <a:rPr lang="zh-CN" altLang="zh-CN" sz="6000" b="1">
                  <a:latin typeface="Times New Roman" panose="02020603050405020304" pitchFamily="18" charset="0"/>
                  <a:ea typeface="黑体" panose="02010609060101010101" charset="-122"/>
                </a:rPr>
                <a:t>技</a:t>
              </a:r>
              <a:endParaRPr lang="zh-CN" altLang="zh-CN" sz="6000" b="1">
                <a:latin typeface="Times New Roman" panose="02020603050405020304" pitchFamily="18" charset="0"/>
                <a:ea typeface="黑体" panose="02010609060101010101" charset="-122"/>
              </a:endParaRPr>
            </a:p>
          </p:txBody>
        </p:sp>
      </p:grpSp>
    </p:spTree>
  </p:cSld>
  <p:clrMapOvr>
    <a:masterClrMapping/>
  </p:clrMapOvr>
  <p:transition spd="slow">
    <p:fade/>
  </p:transition>
  <p:timing>
    <p:tnLst>
      <p:par>
        <p:cTn id="1" dur="indefinite" restart="never" nodeType="tmRoot"/>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1"/>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2"/>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3" cstate="screen"/>
          <a:srcRect/>
          <a:stretch>
            <a:fillRect/>
          </a:stretch>
        </p:blipFill>
        <p:spPr>
          <a:xfrm>
            <a:off x="0" y="-18054"/>
            <a:ext cx="1723194" cy="1700577"/>
          </a:xfrm>
          <a:prstGeom prst="rect">
            <a:avLst/>
          </a:prstGeom>
        </p:spPr>
      </p:pic>
      <p:sp>
        <p:nvSpPr>
          <p:cNvPr id="10" name="爆炸形 1 9"/>
          <p:cNvSpPr/>
          <p:nvPr/>
        </p:nvSpPr>
        <p:spPr>
          <a:xfrm>
            <a:off x="633095" y="2022475"/>
            <a:ext cx="3315335" cy="2322195"/>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Skills for Gap Filling</a:t>
            </a:r>
            <a:endParaRPr lang="en-US" altLang="zh-CN" sz="2800" b="1">
              <a:solidFill>
                <a:schemeClr val="tx1"/>
              </a:solidFill>
            </a:endParaRPr>
          </a:p>
        </p:txBody>
      </p:sp>
      <p:sp>
        <p:nvSpPr>
          <p:cNvPr id="12" name="右箭头 11"/>
          <p:cNvSpPr/>
          <p:nvPr/>
        </p:nvSpPr>
        <p:spPr>
          <a:xfrm rot="20580000">
            <a:off x="3560445" y="2037715"/>
            <a:ext cx="246761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rot="21420000">
            <a:off x="3687445" y="2927350"/>
            <a:ext cx="246761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右箭头 13"/>
          <p:cNvSpPr/>
          <p:nvPr/>
        </p:nvSpPr>
        <p:spPr>
          <a:xfrm rot="900000">
            <a:off x="3567430" y="3891280"/>
            <a:ext cx="246761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流程图: 可选过程 14"/>
          <p:cNvSpPr/>
          <p:nvPr/>
        </p:nvSpPr>
        <p:spPr>
          <a:xfrm>
            <a:off x="6160770" y="1275715"/>
            <a:ext cx="3543300" cy="746760"/>
          </a:xfrm>
          <a:prstGeom prst="flowChartAlternate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Keywords  </a:t>
            </a:r>
            <a:r>
              <a:rPr lang="zh-CN" altLang="en-US" sz="2800"/>
              <a:t>词汇衔接</a:t>
            </a:r>
            <a:endParaRPr lang="zh-CN" altLang="en-US" sz="2800"/>
          </a:p>
        </p:txBody>
      </p:sp>
      <p:sp>
        <p:nvSpPr>
          <p:cNvPr id="16" name="流程图: 可选过程 15"/>
          <p:cNvSpPr/>
          <p:nvPr/>
        </p:nvSpPr>
        <p:spPr>
          <a:xfrm>
            <a:off x="6205855" y="2668905"/>
            <a:ext cx="3497580" cy="74676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Structure  </a:t>
            </a:r>
            <a:r>
              <a:rPr lang="zh-CN" altLang="en-US" sz="2800"/>
              <a:t>结构衔接</a:t>
            </a:r>
            <a:endParaRPr lang="zh-CN" altLang="en-US" sz="2800"/>
          </a:p>
        </p:txBody>
      </p:sp>
      <p:sp>
        <p:nvSpPr>
          <p:cNvPr id="17" name="流程图: 可选过程 16"/>
          <p:cNvSpPr/>
          <p:nvPr/>
        </p:nvSpPr>
        <p:spPr>
          <a:xfrm>
            <a:off x="6160770" y="4108450"/>
            <a:ext cx="3542030" cy="746760"/>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Logic  </a:t>
            </a:r>
            <a:r>
              <a:rPr lang="zh-CN" altLang="en-US" sz="2800"/>
              <a:t>逻辑衔接</a:t>
            </a:r>
            <a:endParaRPr lang="zh-CN" altLang="en-US"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8" name="文本框 14337"/>
          <p:cNvSpPr txBox="1"/>
          <p:nvPr/>
        </p:nvSpPr>
        <p:spPr>
          <a:xfrm>
            <a:off x="374650" y="266700"/>
            <a:ext cx="11102340" cy="5507990"/>
          </a:xfrm>
          <a:prstGeom prst="rect">
            <a:avLst/>
          </a:prstGeom>
          <a:noFill/>
          <a:ln w="9525">
            <a:noFill/>
          </a:ln>
        </p:spPr>
        <p:txBody>
          <a:bodyPr wrap="square">
            <a:spAutoFit/>
          </a:bodyPr>
          <a:p>
            <a:pPr fontAlgn="auto">
              <a:lnSpc>
                <a:spcPts val="3280"/>
              </a:lnSpc>
            </a:pP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The scientists say that the human life has changed greatly</a:t>
            </a: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Our bodies have not been able to deal with these changes in lifestyle and this had led to new kinds of </a:t>
            </a:r>
            <a:r>
              <a:rPr lang="zh-CN" altLang="en-US" sz="2400" b="1">
                <a:latin typeface="Times New Roman" panose="02020603050405020304" pitchFamily="18" charset="0"/>
                <a:sym typeface="Times New Roman" panose="02020603050405020304" pitchFamily="18" charset="0"/>
              </a:rPr>
              <a:t>sicknesse</a:t>
            </a:r>
            <a:r>
              <a:rPr lang="en-US" altLang="zh-CN" sz="2400" b="1">
                <a:latin typeface="Times New Roman" panose="02020603050405020304" pitchFamily="18" charset="0"/>
                <a:sym typeface="Times New Roman" panose="02020603050405020304" pitchFamily="18" charset="0"/>
              </a:rPr>
              <a:t>s. ________</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So they are called "diseases of civilization"</a:t>
            </a: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Many cancers and diseases of the blood system are examples of such diseases.</a:t>
            </a: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indent="0" algn="just" fontAlgn="auto">
              <a:lnSpc>
                <a:spcPts val="3280"/>
              </a:lnSpc>
              <a:buNone/>
            </a:pP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indent="0" algn="just" fontAlgn="auto">
              <a:lnSpc>
                <a:spcPts val="3280"/>
              </a:lnSpc>
              <a:buNone/>
            </a:pP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indent="0" algn="just" fontAlgn="auto">
              <a:lnSpc>
                <a:spcPts val="3280"/>
              </a:lnSpc>
              <a:buNone/>
            </a:pP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A</a:t>
            </a:r>
            <a:r>
              <a:rPr lang="zh-CN" altLang="en-US" sz="2400" b="1">
                <a:latin typeface="宋体" panose="02010600030101010101" pitchFamily="2" charset="-122"/>
                <a:sym typeface="宋体" panose="02010600030101010101" pitchFamily="2" charset="-122"/>
              </a:rPr>
              <a:t>．</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Stone Age people lived a simple life.</a:t>
            </a: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B</a:t>
            </a:r>
            <a:r>
              <a:rPr lang="zh-CN" altLang="en-US" sz="2400" b="1">
                <a:latin typeface="宋体" panose="02010600030101010101" pitchFamily="2" charset="-122"/>
                <a:sym typeface="宋体" panose="02010600030101010101" pitchFamily="2" charset="-122"/>
              </a:rPr>
              <a:t>．</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But today, we enjoy eating a lot of these.</a:t>
            </a: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C</a:t>
            </a:r>
            <a:r>
              <a:rPr lang="zh-CN" altLang="en-US" sz="2400" b="1">
                <a:latin typeface="宋体" panose="02010600030101010101" pitchFamily="2" charset="-122"/>
                <a:sym typeface="宋体" panose="02010600030101010101" pitchFamily="2" charset="-122"/>
              </a:rPr>
              <a:t>．</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In that case, they would live much healthier.</a:t>
            </a: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D</a:t>
            </a:r>
            <a:r>
              <a:rPr lang="zh-CN" altLang="en-US" sz="2400" b="1">
                <a:latin typeface="宋体" panose="02010600030101010101" pitchFamily="2" charset="-122"/>
                <a:sym typeface="宋体" panose="02010600030101010101" pitchFamily="2" charset="-122"/>
              </a:rPr>
              <a:t>．</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Ancient people also got lots of physical exercise.</a:t>
            </a: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algn="just" fontAlgn="auto">
              <a:lnSpc>
                <a:spcPts val="3280"/>
              </a:lnSpc>
            </a:pPr>
            <a:r>
              <a:rPr lang="zh-CN" altLang="en-US" sz="2400" b="1">
                <a:latin typeface="Times New Roman" panose="02020603050405020304" pitchFamily="18" charset="0"/>
                <a:sym typeface="Times New Roman" panose="02020603050405020304" pitchFamily="18" charset="0"/>
              </a:rPr>
              <a:t>E</a:t>
            </a:r>
            <a:r>
              <a:rPr lang="zh-CN" altLang="en-US" sz="2400" b="1">
                <a:latin typeface="宋体" panose="02010600030101010101" pitchFamily="2" charset="-122"/>
                <a:sym typeface="宋体" panose="02010600030101010101" pitchFamily="2" charset="-122"/>
              </a:rPr>
              <a:t>．</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These new </a:t>
            </a:r>
            <a:r>
              <a:rPr lang="zh-CN" altLang="en-US" sz="2400" b="1">
                <a:latin typeface="Times New Roman" panose="02020603050405020304" pitchFamily="18" charset="0"/>
                <a:sym typeface="Times New Roman" panose="02020603050405020304" pitchFamily="18" charset="0"/>
              </a:rPr>
              <a:t>sicknesses</a:t>
            </a:r>
            <a:r>
              <a:rPr lang="en-US" altLang="zh-CN" sz="2400" b="1">
                <a:latin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were not known in ancient</a:t>
            </a:r>
            <a:r>
              <a:rPr lang="zh-CN" altLang="en-US" sz="2400" b="1">
                <a:latin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times.</a:t>
            </a: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algn="just"/>
            <a:r>
              <a:rPr lang="zh-CN" altLang="en-US" sz="2400" b="1">
                <a:latin typeface="宋体" panose="02010600030101010101" pitchFamily="2" charset="-122"/>
                <a:sym typeface="宋体" panose="02010600030101010101" pitchFamily="2" charset="-122"/>
              </a:rPr>
              <a:t> </a:t>
            </a:r>
            <a:endParaRPr lang="zh-CN" altLang="en-US" sz="2400">
              <a:latin typeface="Arial" panose="020B0604020202020204" pitchFamily="34" charset="0"/>
            </a:endParaRPr>
          </a:p>
        </p:txBody>
      </p:sp>
      <p:sp>
        <p:nvSpPr>
          <p:cNvPr id="14343" name="箭头 271"/>
          <p:cNvSpPr/>
          <p:nvPr/>
        </p:nvSpPr>
        <p:spPr>
          <a:xfrm rot="16200000" flipH="1">
            <a:off x="641985" y="2542540"/>
            <a:ext cx="3420110" cy="1383665"/>
          </a:xfrm>
          <a:prstGeom prst="line">
            <a:avLst/>
          </a:prstGeom>
          <a:ln w="41275" cap="flat" cmpd="sng">
            <a:solidFill>
              <a:srgbClr val="FF0000"/>
            </a:solidFill>
            <a:prstDash val="solid"/>
            <a:headEnd type="none" w="med" len="med"/>
            <a:tailEnd type="triangle" w="lg" len="lg"/>
          </a:ln>
        </p:spPr>
        <p:txBody>
          <a:bodyPr/>
          <a:p/>
        </p:txBody>
      </p:sp>
      <p:sp>
        <p:nvSpPr>
          <p:cNvPr id="7" name="文本框 6"/>
          <p:cNvSpPr txBox="1"/>
          <p:nvPr/>
        </p:nvSpPr>
        <p:spPr>
          <a:xfrm>
            <a:off x="450215" y="1223010"/>
            <a:ext cx="1366520"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8" name="文本框 7"/>
          <p:cNvSpPr txBox="1"/>
          <p:nvPr/>
        </p:nvSpPr>
        <p:spPr>
          <a:xfrm>
            <a:off x="2379980" y="4943475"/>
            <a:ext cx="1366520"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10" name="矩形 9"/>
          <p:cNvSpPr/>
          <p:nvPr/>
        </p:nvSpPr>
        <p:spPr>
          <a:xfrm>
            <a:off x="2243138" y="815340"/>
            <a:ext cx="517525" cy="922020"/>
          </a:xfrm>
          <a:prstGeom prst="rect">
            <a:avLst/>
          </a:prstGeom>
          <a:noFill/>
          <a:ln>
            <a:noFill/>
          </a:ln>
        </p:spPr>
        <p:txBody>
          <a:bodyPr wrap="non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E</a:t>
            </a:r>
            <a:endParaRPr lang="en-US" altLang="zh-CN" sz="5400" b="1">
              <a:solidFill>
                <a:schemeClr val="accent6"/>
              </a:solidFill>
              <a:effectLst>
                <a:outerShdw blurRad="38100" dist="25400" dir="5400000" algn="ctr" rotWithShape="0">
                  <a:srgbClr val="6E747A">
                    <a:alpha val="43000"/>
                  </a:srgbClr>
                </a:outerShdw>
              </a:effectLst>
            </a:endParaRPr>
          </a:p>
        </p:txBody>
      </p:sp>
      <p:sp>
        <p:nvSpPr>
          <p:cNvPr id="12" name="云形标注 11"/>
          <p:cNvSpPr/>
          <p:nvPr/>
        </p:nvSpPr>
        <p:spPr>
          <a:xfrm>
            <a:off x="8681720" y="4717415"/>
            <a:ext cx="260604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原词复现</a:t>
            </a:r>
            <a:endParaRPr lang="zh-CN" altLang="en-US" sz="2800" b="1">
              <a:solidFill>
                <a:srgbClr val="C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blinds(horizontal)">
                                      <p:cBhvr>
                                        <p:cTn id="22" dur="500"/>
                                        <p:tgtEl>
                                          <p:spTgt spid="1434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animBg="1"/>
      <p:bldP spid="8" grpId="1" animBg="1"/>
      <p:bldP spid="7" grpId="0" animBg="1"/>
      <p:bldP spid="7"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endParaRPr lang="en-US" altLang="zh-CN" sz="100" dirty="0">
              <a:solidFill>
                <a:srgbClr val="F2F2F2"/>
              </a:solidFill>
              <a:ea typeface="宋体" panose="02010600030101010101" pitchFamily="2" charset="-122"/>
            </a:endParaRP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r>
              <a:rPr lang="en-US" altLang="zh-CN" sz="100" dirty="0" smtClean="0">
                <a:solidFill>
                  <a:srgbClr val="F2F2F2"/>
                </a:solidFill>
                <a:ea typeface="宋体" panose="02010600030101010101" pitchFamily="2" charset="-122"/>
              </a:rPr>
              <a:t>      </a:t>
            </a:r>
            <a:endParaRPr lang="en-US" altLang="zh-CN" sz="100" dirty="0">
              <a:solidFill>
                <a:srgbClr val="F2F2F2"/>
              </a:solidFill>
              <a:ea typeface="宋体" panose="02010600030101010101" pitchFamily="2" charset="-122"/>
            </a:endParaRPr>
          </a:p>
          <a:p>
            <a:pPr defTabSz="914400"/>
            <a:r>
              <a:rPr lang="zh-CN" altLang="en-US" sz="100" dirty="0" smtClean="0">
                <a:solidFill>
                  <a:srgbClr val="F2F2F2"/>
                </a:solidFill>
                <a:ea typeface="宋体" panose="02010600030101010101" pitchFamily="2" charset="-122"/>
              </a:rPr>
              <a:t>字体下载：</a:t>
            </a:r>
            <a:r>
              <a:rPr lang="en-US" altLang="zh-CN" sz="100" dirty="0" smtClean="0">
                <a:solidFill>
                  <a:srgbClr val="F2F2F2"/>
                </a:solidFill>
                <a:ea typeface="宋体" panose="02010600030101010101" pitchFamily="2" charset="-122"/>
              </a:rPr>
              <a:t>www.1ppt.com/ziti/</a:t>
            </a:r>
            <a:endParaRPr lang="en-US" altLang="zh-CN" sz="100" dirty="0">
              <a:solidFill>
                <a:srgbClr val="F2F2F2"/>
              </a:solidFill>
              <a:ea typeface="宋体" panose="02010600030101010101" pitchFamily="2" charset="-122"/>
            </a:endParaRP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8" name="文本框 14337"/>
          <p:cNvSpPr txBox="1"/>
          <p:nvPr/>
        </p:nvSpPr>
        <p:spPr>
          <a:xfrm>
            <a:off x="374650" y="266700"/>
            <a:ext cx="11102340" cy="4718050"/>
          </a:xfrm>
          <a:prstGeom prst="rect">
            <a:avLst/>
          </a:prstGeom>
          <a:noFill/>
          <a:ln w="9525">
            <a:noFill/>
          </a:ln>
        </p:spPr>
        <p:txBody>
          <a:bodyPr wrap="square">
            <a:spAutoFit/>
          </a:bodyPr>
          <a:p>
            <a:pPr fontAlgn="auto">
              <a:lnSpc>
                <a:spcPts val="3280"/>
              </a:lnSpc>
            </a:pP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On the other hand</a:t>
            </a: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the advantages of going overseas include opportunities to learn a new culture,</a:t>
            </a: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meet new friends with whom you can practice the language,</a:t>
            </a: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and chances to see different parts of the world.______</a:t>
            </a: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Those include expense,</a:t>
            </a: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time away from one’s family,</a:t>
            </a:r>
            <a:r>
              <a:rPr lang="en-US" altLang="zh-CN" sz="2400" b="1">
                <a:latin typeface="Times New Roman" panose="02020603050405020304" pitchFamily="18" charset="0"/>
                <a:cs typeface="Times New Roman" panose="02020603050405020304" pitchFamily="18" charset="0"/>
                <a:sym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indent="0" algn="just" fontAlgn="auto">
              <a:lnSpc>
                <a:spcPts val="3280"/>
              </a:lnSpc>
              <a:buNone/>
            </a:pP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indent="0" algn="just" fontAlgn="auto">
              <a:lnSpc>
                <a:spcPts val="3280"/>
              </a:lnSpc>
              <a:buNone/>
            </a:pP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indent="0" algn="just" fontAlgn="auto">
              <a:lnSpc>
                <a:spcPts val="3280"/>
              </a:lnSpc>
              <a:buNone/>
            </a:pPr>
            <a:endParaRPr lang="zh-CN" altLang="en-US" sz="2400" b="1">
              <a:latin typeface="Times New Roman" panose="02020603050405020304" pitchFamily="18" charset="0"/>
              <a:cs typeface="Times New Roman" panose="02020603050405020304" pitchFamily="18" charset="0"/>
              <a:sym typeface="Times New Roman" panose="02020603050405020304" pitchFamily="18" charset="0"/>
            </a:endParaRPr>
          </a:p>
          <a:p>
            <a:pPr algn="just" fontAlgn="auto">
              <a:lnSpc>
                <a:spcPts val="3280"/>
              </a:lnSpc>
            </a:pPr>
            <a:r>
              <a:rPr lang="en-US" altLang="zh-CN" sz="2400" b="1">
                <a:latin typeface="Times New Roman" panose="02020603050405020304" pitchFamily="18" charset="0"/>
                <a:cs typeface="Times New Roman" panose="02020603050405020304" pitchFamily="18" charset="0"/>
                <a:sym typeface="宋体" panose="02010600030101010101" pitchFamily="2" charset="-122"/>
              </a:rPr>
              <a:t>A. </a:t>
            </a:r>
            <a:r>
              <a:rPr lang="zh-CN" altLang="en-US" sz="2400" b="1">
                <a:latin typeface="Times New Roman" panose="02020603050405020304" pitchFamily="18" charset="0"/>
                <a:cs typeface="Times New Roman" panose="02020603050405020304" pitchFamily="18" charset="0"/>
                <a:sym typeface="宋体" panose="02010600030101010101" pitchFamily="2" charset="-122"/>
              </a:rPr>
              <a:t>The following are its advantages.</a:t>
            </a:r>
            <a:endParaRPr lang="zh-CN" altLang="en-US" sz="2400" b="1">
              <a:latin typeface="Times New Roman" panose="02020603050405020304" pitchFamily="18" charset="0"/>
              <a:cs typeface="Times New Roman" panose="02020603050405020304" pitchFamily="18" charset="0"/>
              <a:sym typeface="宋体" panose="02010600030101010101" pitchFamily="2" charset="-122"/>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rPr>
              <a:t>B.</a:t>
            </a:r>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However, there may be a number of disadvantages.</a:t>
            </a:r>
            <a:endParaRPr lang="zh-CN" altLang="en-US" sz="2400" b="1">
              <a:latin typeface="Times New Roman" panose="02020603050405020304" pitchFamily="18" charset="0"/>
              <a:cs typeface="Times New Roman" panose="02020603050405020304" pitchFamily="18" charset="0"/>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rPr>
              <a:t>C.</a:t>
            </a:r>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Consider a distance education.</a:t>
            </a:r>
            <a:endParaRPr lang="zh-CN" altLang="en-US" sz="2400" b="1">
              <a:latin typeface="Times New Roman" panose="02020603050405020304" pitchFamily="18" charset="0"/>
              <a:cs typeface="Times New Roman" panose="02020603050405020304" pitchFamily="18" charset="0"/>
            </a:endParaRPr>
          </a:p>
          <a:p>
            <a:pPr algn="just" fontAlgn="auto">
              <a:lnSpc>
                <a:spcPts val="3280"/>
              </a:lnSpc>
            </a:pPr>
            <a:r>
              <a:rPr lang="zh-CN" altLang="en-US" sz="2400" b="1">
                <a:latin typeface="Times New Roman" panose="02020603050405020304" pitchFamily="18" charset="0"/>
                <a:cs typeface="Times New Roman" panose="02020603050405020304" pitchFamily="18" charset="0"/>
              </a:rPr>
              <a:t>D.</a:t>
            </a:r>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Most of us are adapted to studying at school.</a:t>
            </a:r>
            <a:endParaRPr lang="zh-CN" altLang="en-US" sz="2400" b="1">
              <a:latin typeface="Times New Roman" panose="02020603050405020304" pitchFamily="18" charset="0"/>
              <a:cs typeface="Times New Roman" panose="02020603050405020304" pitchFamily="18" charset="0"/>
            </a:endParaRPr>
          </a:p>
        </p:txBody>
      </p:sp>
      <p:sp>
        <p:nvSpPr>
          <p:cNvPr id="14343" name="箭头 271"/>
          <p:cNvSpPr/>
          <p:nvPr/>
        </p:nvSpPr>
        <p:spPr>
          <a:xfrm rot="16200000" flipH="1">
            <a:off x="3937635" y="1442720"/>
            <a:ext cx="3004185" cy="1529080"/>
          </a:xfrm>
          <a:prstGeom prst="line">
            <a:avLst/>
          </a:prstGeom>
          <a:ln w="41275" cap="flat" cmpd="sng">
            <a:solidFill>
              <a:srgbClr val="FF0000"/>
            </a:solidFill>
            <a:prstDash val="solid"/>
            <a:headEnd type="none" w="med" len="med"/>
            <a:tailEnd type="triangle" w="lg" len="lg"/>
          </a:ln>
        </p:spPr>
        <p:txBody>
          <a:bodyPr/>
          <a:p/>
        </p:txBody>
      </p:sp>
      <p:sp>
        <p:nvSpPr>
          <p:cNvPr id="7" name="文本框 6"/>
          <p:cNvSpPr txBox="1"/>
          <p:nvPr/>
        </p:nvSpPr>
        <p:spPr>
          <a:xfrm>
            <a:off x="3491865" y="336550"/>
            <a:ext cx="1485265"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8" name="文本框 7"/>
          <p:cNvSpPr txBox="1"/>
          <p:nvPr/>
        </p:nvSpPr>
        <p:spPr>
          <a:xfrm>
            <a:off x="5603875" y="3709670"/>
            <a:ext cx="1857375" cy="368300"/>
          </a:xfrm>
          <a:prstGeom prst="rect">
            <a:avLst/>
          </a:prstGeom>
          <a:noFill/>
          <a:ln w="28575">
            <a:solidFill>
              <a:srgbClr val="FF0000"/>
            </a:solidFill>
          </a:ln>
        </p:spPr>
        <p:txBody>
          <a:bodyPr wrap="square" rtlCol="0">
            <a:spAutoFit/>
          </a:bodyPr>
          <a:p>
            <a:endParaRPr lang="zh-CN" altLang="en-US">
              <a:solidFill>
                <a:srgbClr val="FF0000"/>
              </a:solidFill>
            </a:endParaRPr>
          </a:p>
        </p:txBody>
      </p:sp>
      <p:sp>
        <p:nvSpPr>
          <p:cNvPr id="10" name="矩形 9"/>
          <p:cNvSpPr/>
          <p:nvPr/>
        </p:nvSpPr>
        <p:spPr>
          <a:xfrm>
            <a:off x="6113145" y="805815"/>
            <a:ext cx="648970" cy="922020"/>
          </a:xfrm>
          <a:prstGeom prst="rect">
            <a:avLst/>
          </a:prstGeom>
          <a:noFill/>
          <a:ln>
            <a:noFill/>
          </a:ln>
        </p:spPr>
        <p:txBody>
          <a:bodyPr wrap="square" rtlCol="0" anchor="t">
            <a:spAutoFit/>
          </a:bodyPr>
          <a:p>
            <a:pPr algn="ctr"/>
            <a:r>
              <a:rPr lang="en-US" altLang="zh-CN" sz="5400" b="1">
                <a:solidFill>
                  <a:schemeClr val="accent6"/>
                </a:solidFill>
                <a:effectLst>
                  <a:outerShdw blurRad="38100" dist="25400" dir="5400000" algn="ctr" rotWithShape="0">
                    <a:srgbClr val="6E747A">
                      <a:alpha val="43000"/>
                    </a:srgbClr>
                  </a:outerShdw>
                </a:effectLst>
              </a:rPr>
              <a:t>B</a:t>
            </a:r>
            <a:endParaRPr lang="en-US" altLang="zh-CN" sz="5400" b="1">
              <a:solidFill>
                <a:schemeClr val="accent6"/>
              </a:solidFill>
              <a:effectLst>
                <a:outerShdw blurRad="38100" dist="25400" dir="5400000" algn="ctr" rotWithShape="0">
                  <a:srgbClr val="6E747A">
                    <a:alpha val="43000"/>
                  </a:srgbClr>
                </a:outerShdw>
              </a:effectLst>
            </a:endParaRPr>
          </a:p>
        </p:txBody>
      </p:sp>
      <p:sp>
        <p:nvSpPr>
          <p:cNvPr id="12" name="云形标注 11"/>
          <p:cNvSpPr/>
          <p:nvPr/>
        </p:nvSpPr>
        <p:spPr>
          <a:xfrm>
            <a:off x="8140700" y="4635500"/>
            <a:ext cx="3169920" cy="121602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C00000"/>
                </a:solidFill>
              </a:rPr>
              <a:t>反义词复现</a:t>
            </a:r>
            <a:endParaRPr lang="zh-CN" altLang="en-US" sz="2800" b="1">
              <a:solidFill>
                <a:srgbClr val="C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blinds(horizontal)">
                                      <p:cBhvr>
                                        <p:cTn id="17" dur="500"/>
                                        <p:tgtEl>
                                          <p:spTgt spid="143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animBg="1"/>
      <p:bldP spid="7" grpId="1" animBg="1"/>
      <p:bldP spid="8" grpId="0" animBg="1"/>
      <p:bldP spid="8" grpId="1" animBg="1"/>
      <p:bldP spid="12" grpId="0" animBg="1"/>
      <p:bldP spid="12" grpId="1" animBg="1"/>
    </p:bldLst>
  </p:timing>
</p:sld>
</file>

<file path=ppt/tags/tag1.xml><?xml version="1.0" encoding="utf-8"?>
<p:tagLst xmlns:p="http://schemas.openxmlformats.org/presentationml/2006/main">
  <p:tag name="KSO_WM_UNIT_TABLE_BEAUTIFY" val="smartTable{e60509f9-954d-421a-958f-6d25fe43649e}"/>
  <p:tag name="TABLE_ENDDRAG_ORIGIN_RECT" val="746*402"/>
  <p:tag name="TABLE_ENDDRAG_RECT" val="135*84*746*402"/>
</p:tagLst>
</file>

<file path=ppt/tags/tag10.xml><?xml version="1.0" encoding="utf-8"?>
<p:tagLst xmlns:p="http://schemas.openxmlformats.org/presentationml/2006/main">
  <p:tag name="AS_UNIQUEID" val="1781"/>
</p:tagLst>
</file>

<file path=ppt/tags/tag11.xml><?xml version="1.0" encoding="utf-8"?>
<p:tagLst xmlns:p="http://schemas.openxmlformats.org/presentationml/2006/main">
  <p:tag name="AS_UNIQUEID" val="1788"/>
</p:tagLst>
</file>

<file path=ppt/tags/tag12.xml><?xml version="1.0" encoding="utf-8"?>
<p:tagLst xmlns:p="http://schemas.openxmlformats.org/presentationml/2006/main">
  <p:tag name="AS_UNIQUEID" val="1782"/>
</p:tagLst>
</file>

<file path=ppt/tags/tag13.xml><?xml version="1.0" encoding="utf-8"?>
<p:tagLst xmlns:p="http://schemas.openxmlformats.org/presentationml/2006/main">
  <p:tag name="AS_UNIQUEID" val="1781"/>
</p:tagLst>
</file>

<file path=ppt/tags/tag14.xml><?xml version="1.0" encoding="utf-8"?>
<p:tagLst xmlns:p="http://schemas.openxmlformats.org/presentationml/2006/main">
  <p:tag name="AS_UNIQUEID" val="1782"/>
</p:tagLst>
</file>

<file path=ppt/tags/tag15.xml><?xml version="1.0" encoding="utf-8"?>
<p:tagLst xmlns:p="http://schemas.openxmlformats.org/presentationml/2006/main">
  <p:tag name="AS_UNIQUEID" val="1788"/>
</p:tagLst>
</file>

<file path=ppt/tags/tag16.xml><?xml version="1.0" encoding="utf-8"?>
<p:tagLst xmlns:p="http://schemas.openxmlformats.org/presentationml/2006/main">
  <p:tag name="AS_UNIQUEID" val="1781"/>
</p:tagLst>
</file>

<file path=ppt/tags/tag17.xml><?xml version="1.0" encoding="utf-8"?>
<p:tagLst xmlns:p="http://schemas.openxmlformats.org/presentationml/2006/main">
  <p:tag name="AS_UNIQUEID" val="1788"/>
</p:tagLst>
</file>

<file path=ppt/tags/tag18.xml><?xml version="1.0" encoding="utf-8"?>
<p:tagLst xmlns:p="http://schemas.openxmlformats.org/presentationml/2006/main">
  <p:tag name="AS_UNIQUEID" val="1782"/>
</p:tagLst>
</file>

<file path=ppt/tags/tag19.xml><?xml version="1.0" encoding="utf-8"?>
<p:tagLst xmlns:p="http://schemas.openxmlformats.org/presentationml/2006/main">
  <p:tag name="ISPRING_ULTRA_SCORM_COURSE_ID" val="6CBA46AC-B0A8-432B-A3EA-B8E1B87D009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1.01"/>
  <p:tag name="KSO_WPP_MARK_KEY" val="f615b679-9e06-4841-9310-b3c598fadda7"/>
  <p:tag name="COMMONDATA" val="eyJoZGlkIjoiN2YzNjBkOTgyNWQ1YTMxYzM3MzMwNWFiODNmOWIzYWMifQ=="/>
</p:tagLst>
</file>

<file path=ppt/tags/tag2.xml><?xml version="1.0" encoding="utf-8"?>
<p:tagLst xmlns:p="http://schemas.openxmlformats.org/presentationml/2006/main">
  <p:tag name="KSO_WM_UNIT_TABLE_BEAUTIFY" val="smartTable{51ccc74b-7609-4f24-a75f-1af2d161dd63}"/>
</p:tagLst>
</file>

<file path=ppt/tags/tag3.xml><?xml version="1.0" encoding="utf-8"?>
<p:tagLst xmlns:p="http://schemas.openxmlformats.org/presentationml/2006/main">
  <p:tag name="AS_UNIQUEID" val="1691"/>
</p:tagLst>
</file>

<file path=ppt/tags/tag4.xml><?xml version="1.0" encoding="utf-8"?>
<p:tagLst xmlns:p="http://schemas.openxmlformats.org/presentationml/2006/main">
  <p:tag name="AS_UNIQUEID" val="1781"/>
</p:tagLst>
</file>

<file path=ppt/tags/tag5.xml><?xml version="1.0" encoding="utf-8"?>
<p:tagLst xmlns:p="http://schemas.openxmlformats.org/presentationml/2006/main">
  <p:tag name="AS_UNIQUEID" val="1788"/>
</p:tagLst>
</file>

<file path=ppt/tags/tag6.xml><?xml version="1.0" encoding="utf-8"?>
<p:tagLst xmlns:p="http://schemas.openxmlformats.org/presentationml/2006/main">
  <p:tag name="AS_UNIQUEID" val="1782"/>
</p:tagLst>
</file>

<file path=ppt/tags/tag7.xml><?xml version="1.0" encoding="utf-8"?>
<p:tagLst xmlns:p="http://schemas.openxmlformats.org/presentationml/2006/main">
  <p:tag name="AS_UNIQUEID" val="1781"/>
</p:tagLst>
</file>

<file path=ppt/tags/tag8.xml><?xml version="1.0" encoding="utf-8"?>
<p:tagLst xmlns:p="http://schemas.openxmlformats.org/presentationml/2006/main">
  <p:tag name="AS_UNIQUEID" val="1782"/>
</p:tagLst>
</file>

<file path=ppt/tags/tag9.xml><?xml version="1.0" encoding="utf-8"?>
<p:tagLst xmlns:p="http://schemas.openxmlformats.org/presentationml/2006/main">
  <p:tag name="AS_UNIQUEID" val="1788"/>
</p:tagLst>
</file>

<file path=ppt/theme/theme1.xml><?xml version="1.0" encoding="utf-8"?>
<a:theme xmlns:a="http://schemas.openxmlformats.org/drawingml/2006/main" name="第一PPT，www.1ppt.com">
  <a:themeElements>
    <a:clrScheme name="自定义 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31194</Words>
  <Application>WPS 演示</Application>
  <PresentationFormat>自定义</PresentationFormat>
  <Paragraphs>854</Paragraphs>
  <Slides>37</Slides>
  <Notes>21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37</vt:i4>
      </vt:variant>
    </vt:vector>
  </HeadingPairs>
  <TitlesOfParts>
    <vt:vector size="54" baseType="lpstr">
      <vt:lpstr>Arial</vt:lpstr>
      <vt:lpstr>宋体</vt:lpstr>
      <vt:lpstr>Wingdings</vt:lpstr>
      <vt:lpstr>Calibri</vt:lpstr>
      <vt:lpstr>Times New Roman</vt:lpstr>
      <vt:lpstr>黑体</vt:lpstr>
      <vt:lpstr>Calibri</vt:lpstr>
      <vt:lpstr>楷体_GB2312</vt:lpstr>
      <vt:lpstr>新宋体</vt:lpstr>
      <vt:lpstr>Calibri Light</vt:lpstr>
      <vt:lpstr>等线 Light</vt:lpstr>
      <vt:lpstr>微软雅黑</vt:lpstr>
      <vt:lpstr>Arial Unicode MS</vt:lpstr>
      <vt:lpstr>等线</vt:lpstr>
      <vt:lpstr>Comic Sans MS</vt:lpstr>
      <vt:lpstr>Arial</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清新绿色</dc:title>
  <dc:creator>第一PPT</dc:creator>
  <cp:keywords>www.1ppt.com</cp:keywords>
  <dc:description>www.1ppt.com</dc:description>
  <cp:lastModifiedBy>LYL</cp:lastModifiedBy>
  <cp:revision>132</cp:revision>
  <dcterms:created xsi:type="dcterms:W3CDTF">2017-08-18T03:02:00Z</dcterms:created>
  <dcterms:modified xsi:type="dcterms:W3CDTF">2022-10-21T01:53:08Z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B974E3923F344F99B77EEB7F7D0F96A5</vt:lpwstr>
  </property>
</Properties>
</file>