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3" ContentType="audio/unknown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345" r:id="rId2"/>
    <p:sldId id="370" r:id="rId3"/>
    <p:sldId id="352" r:id="rId4"/>
    <p:sldId id="257" r:id="rId5"/>
    <p:sldId id="353" r:id="rId6"/>
    <p:sldId id="354" r:id="rId7"/>
    <p:sldId id="420" r:id="rId8"/>
    <p:sldId id="421" r:id="rId9"/>
    <p:sldId id="358" r:id="rId10"/>
    <p:sldId id="364" r:id="rId11"/>
    <p:sldId id="383" r:id="rId12"/>
    <p:sldId id="368" r:id="rId13"/>
    <p:sldId id="355" r:id="rId14"/>
    <p:sldId id="359" r:id="rId15"/>
    <p:sldId id="361" r:id="rId16"/>
    <p:sldId id="369" r:id="rId17"/>
    <p:sldId id="372" r:id="rId18"/>
    <p:sldId id="362" r:id="rId19"/>
    <p:sldId id="366" r:id="rId20"/>
    <p:sldId id="365" r:id="rId21"/>
    <p:sldId id="300" r:id="rId22"/>
    <p:sldId id="384" r:id="rId23"/>
    <p:sldId id="363" r:id="rId24"/>
    <p:sldId id="382" r:id="rId25"/>
    <p:sldId id="385" r:id="rId26"/>
    <p:sldId id="348" r:id="rId27"/>
    <p:sldId id="381" r:id="rId28"/>
    <p:sldId id="395" r:id="rId29"/>
    <p:sldId id="373" r:id="rId30"/>
    <p:sldId id="374" r:id="rId31"/>
    <p:sldId id="282" r:id="rId32"/>
    <p:sldId id="386" r:id="rId33"/>
    <p:sldId id="387" r:id="rId34"/>
    <p:sldId id="388" r:id="rId35"/>
    <p:sldId id="389" r:id="rId36"/>
    <p:sldId id="390" r:id="rId37"/>
    <p:sldId id="391" r:id="rId38"/>
    <p:sldId id="396" r:id="rId39"/>
    <p:sldId id="397" r:id="rId40"/>
    <p:sldId id="422" r:id="rId41"/>
    <p:sldId id="423" r:id="rId42"/>
    <p:sldId id="398" r:id="rId43"/>
    <p:sldId id="392" r:id="rId44"/>
    <p:sldId id="377" r:id="rId45"/>
    <p:sldId id="378" r:id="rId46"/>
    <p:sldId id="379" r:id="rId47"/>
    <p:sldId id="394" r:id="rId48"/>
    <p:sldId id="346" r:id="rId49"/>
  </p:sldIdLst>
  <p:sldSz cx="12192000" cy="6858000"/>
  <p:notesSz cx="9144000" cy="6858000"/>
  <p:custDataLst>
    <p:tags r:id="rId5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clrMode="bw" scaleToFitPaper="1" frameSlides="1"/>
  <p:clrMru>
    <a:srgbClr val="FF9999"/>
    <a:srgbClr val="993300"/>
    <a:srgbClr val="66330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806" autoAdjust="0"/>
  </p:normalViewPr>
  <p:slideViewPr>
    <p:cSldViewPr snapToGrid="0">
      <p:cViewPr>
        <p:scale>
          <a:sx n="85" d="100"/>
          <a:sy n="85" d="100"/>
        </p:scale>
        <p:origin x="-432" y="-440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handoutMaster" Target="handoutMasters/handoutMaster1.xml"/><Relationship Id="rId52" Type="http://schemas.openxmlformats.org/officeDocument/2006/relationships/printerSettings" Target="printerSettings/printerSettings1.bin"/><Relationship Id="rId53" Type="http://schemas.openxmlformats.org/officeDocument/2006/relationships/tags" Target="tags/tag1.xml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B7420E-328E-1B45-A206-9CC892730CB2}" type="datetimeFigureOut">
              <a:rPr kumimoji="1" lang="zh-CN" altLang="en-US" smtClean="0"/>
              <a:t>22/11/20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976B9D-01A5-CD47-A2C3-887BA0ED90B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289621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407D0C-8E12-9D4C-92FE-426815B2274B}" type="datetimeFigureOut">
              <a:rPr kumimoji="1" lang="zh-CN" altLang="en-US" smtClean="0"/>
              <a:t>22/11/20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C523E4-5A0E-FB43-BED1-77857A39E50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76136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523E4-5A0E-FB43-BED1-77857A39E501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523E4-5A0E-FB43-BED1-77857A39E501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523E4-5A0E-FB43-BED1-77857A39E501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0FC3EC-6DA7-4374-8DB4-FE8D1C7F1D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38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0FC3EC-6DA7-4374-8DB4-FE8D1C7F1D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39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0FC3EC-6DA7-4374-8DB4-FE8D1C7F1D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40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0FC3EC-6DA7-4374-8DB4-FE8D1C7F1D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41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BB7D1-A27F-420A-B571-BC295348A491}" type="datetimeFigureOut">
              <a:rPr lang="zh-CN" altLang="en-US" smtClean="0"/>
              <a:t>22/11/20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73C0-398D-46AC-A331-F73BF137FFB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BB7D1-A27F-420A-B571-BC295348A491}" type="datetimeFigureOut">
              <a:rPr lang="zh-CN" altLang="en-US" smtClean="0"/>
              <a:t>22/11/20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73C0-398D-46AC-A331-F73BF137FFB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BB7D1-A27F-420A-B571-BC295348A491}" type="datetimeFigureOut">
              <a:rPr lang="zh-CN" altLang="en-US" smtClean="0"/>
              <a:t>22/11/20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73C0-398D-46AC-A331-F73BF137FFB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BB7D1-A27F-420A-B571-BC295348A491}" type="datetimeFigureOut">
              <a:rPr lang="zh-CN" altLang="en-US" smtClean="0"/>
              <a:t>22/11/20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73C0-398D-46AC-A331-F73BF137FFB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BB7D1-A27F-420A-B571-BC295348A491}" type="datetimeFigureOut">
              <a:rPr lang="zh-CN" altLang="en-US" smtClean="0"/>
              <a:t>22/11/20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73C0-398D-46AC-A331-F73BF137FFB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BB7D1-A27F-420A-B571-BC295348A491}" type="datetimeFigureOut">
              <a:rPr lang="zh-CN" altLang="en-US" smtClean="0"/>
              <a:t>22/11/20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73C0-398D-46AC-A331-F73BF137FFB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BB7D1-A27F-420A-B571-BC295348A491}" type="datetimeFigureOut">
              <a:rPr lang="zh-CN" altLang="en-US" smtClean="0"/>
              <a:t>22/11/20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73C0-398D-46AC-A331-F73BF137FFB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BB7D1-A27F-420A-B571-BC295348A491}" type="datetimeFigureOut">
              <a:rPr lang="zh-CN" altLang="en-US" smtClean="0"/>
              <a:t>22/11/20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73C0-398D-46AC-A331-F73BF137FFB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BB7D1-A27F-420A-B571-BC295348A491}" type="datetimeFigureOut">
              <a:rPr lang="zh-CN" altLang="en-US" smtClean="0"/>
              <a:t>22/11/20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73C0-398D-46AC-A331-F73BF137FFB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BB7D1-A27F-420A-B571-BC295348A491}" type="datetimeFigureOut">
              <a:rPr lang="zh-CN" altLang="en-US" smtClean="0"/>
              <a:t>22/11/20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73C0-398D-46AC-A331-F73BF137FFB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BB7D1-A27F-420A-B571-BC295348A491}" type="datetimeFigureOut">
              <a:rPr lang="zh-CN" altLang="en-US" smtClean="0"/>
              <a:t>22/11/20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73C0-398D-46AC-A331-F73BF137FFB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15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BB7D1-A27F-420A-B571-BC295348A491}" type="datetimeFigureOut">
              <a:rPr lang="zh-CN" altLang="en-US" smtClean="0"/>
              <a:t>22/11/20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573C0-398D-46AC-A331-F73BF137FFB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33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Relationship Id="rId3" Type="http://schemas.openxmlformats.org/officeDocument/2006/relationships/image" Target="../media/image4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microsoft.com/office/2007/relationships/hdphoto" Target="../media/hdphoto2.wdp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8" Type="http://schemas.openxmlformats.org/officeDocument/2006/relationships/image" Target="../media/image8.jpeg"/><Relationship Id="rId9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3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5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4" Type="http://schemas.microsoft.com/office/2007/relationships/media" Target="../media/media1.mp3"/><Relationship Id="rId5" Type="http://schemas.openxmlformats.org/officeDocument/2006/relationships/audio" Target="../media/media1.mp3"/><Relationship Id="rId6" Type="http://schemas.openxmlformats.org/officeDocument/2006/relationships/slideLayout" Target="../slideLayouts/slideLayout12.xml"/><Relationship Id="rId7" Type="http://schemas.openxmlformats.org/officeDocument/2006/relationships/image" Target="../media/image54.jpeg"/><Relationship Id="rId8" Type="http://schemas.openxmlformats.org/officeDocument/2006/relationships/image" Target="../media/image55.jpeg"/><Relationship Id="rId9" Type="http://schemas.openxmlformats.org/officeDocument/2006/relationships/image" Target="../media/image56.png"/><Relationship Id="rId1" Type="http://schemas.openxmlformats.org/officeDocument/2006/relationships/tags" Target="../tags/tag2.xml"/><Relationship Id="rId2" Type="http://schemas.openxmlformats.org/officeDocument/2006/relationships/tags" Target="../tags/tag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8.jpeg"/><Relationship Id="rId3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0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1.jpeg"/><Relationship Id="rId3" Type="http://schemas.openxmlformats.org/officeDocument/2006/relationships/image" Target="../media/image62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3.jpeg"/><Relationship Id="rId3" Type="http://schemas.openxmlformats.org/officeDocument/2006/relationships/image" Target="../media/image6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tags" Target="../tags/tag5.x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tags" Target="../tags/tag6.x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tags" Target="../tags/tag7.x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tags" Target="../tags/tag8.x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65.GIF"/><Relationship Id="rId5" Type="http://schemas.openxmlformats.org/officeDocument/2006/relationships/image" Target="../media/image66.jpeg"/><Relationship Id="rId6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68.png"/><Relationship Id="rId5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Relationship Id="rId3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microsoft.com/office/2007/relationships/hdphoto" Target="../media/hdphoto3.wdp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Relationship Id="rId11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雪地上有卡车&#10;&#10;描述已自动生成"/>
          <p:cNvPicPr>
            <a:picLocks noChangeAspect="1"/>
          </p:cNvPicPr>
          <p:nvPr/>
        </p:nvPicPr>
        <p:blipFill>
          <a:blip r:embed="rId2">
            <a:alphaModFix amt="4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4469"/>
            <a:ext cx="7357659" cy="375435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772" y="3253926"/>
            <a:ext cx="7200228" cy="3604074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539524" y="439662"/>
            <a:ext cx="2837810" cy="175432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zh-CN" altLang="en-US" sz="36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主要人物</a:t>
            </a:r>
            <a:endParaRPr kumimoji="1" lang="en-US" altLang="zh-CN" sz="3600" dirty="0" smtClean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ctr"/>
            <a:r>
              <a:rPr kumimoji="1" lang="zh-CN" altLang="zh-CN" sz="36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＋</a:t>
            </a:r>
            <a:endParaRPr kumimoji="1" lang="en-US" altLang="zh-CN" sz="3600" dirty="0" smtClean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ctr"/>
            <a:r>
              <a:rPr kumimoji="1" lang="zh-CN" altLang="en-US" sz="36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主要事件</a:t>
            </a:r>
            <a:endParaRPr kumimoji="1" lang="zh-CN" altLang="en-US" sz="36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cxnSp>
        <p:nvCxnSpPr>
          <p:cNvPr id="5" name="直线连接符 4"/>
          <p:cNvCxnSpPr/>
          <p:nvPr/>
        </p:nvCxnSpPr>
        <p:spPr>
          <a:xfrm>
            <a:off x="5110580" y="3877297"/>
            <a:ext cx="2132277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直线连接符 5"/>
          <p:cNvCxnSpPr/>
          <p:nvPr/>
        </p:nvCxnSpPr>
        <p:spPr>
          <a:xfrm>
            <a:off x="10055413" y="5244351"/>
            <a:ext cx="1942353" cy="29883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459334" y="4581356"/>
            <a:ext cx="4082783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zh-CN" altLang="en-US" sz="36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父亲为我做了什么</a:t>
            </a:r>
            <a:endParaRPr kumimoji="1" lang="zh-CN" altLang="en-US" sz="36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5169647" y="44823"/>
            <a:ext cx="2121647" cy="866588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>
              <a:ln w="38100" cmpd="sng">
                <a:solidFill>
                  <a:schemeClr val="tx1"/>
                </a:solidFill>
              </a:ln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9923929" y="3319930"/>
            <a:ext cx="2121647" cy="866588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>
              <a:ln w="38100" cmpd="sng">
                <a:solidFill>
                  <a:schemeClr val="tx1"/>
                </a:solidFill>
              </a:ln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3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570865" y="523240"/>
            <a:ext cx="3247390" cy="107696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4526915" y="541655"/>
            <a:ext cx="3247390" cy="107696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8482965" y="523240"/>
            <a:ext cx="3247390" cy="107696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8482965" y="2722880"/>
            <a:ext cx="3247390" cy="107696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8482965" y="4922520"/>
            <a:ext cx="3247390" cy="107696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4526915" y="4904105"/>
            <a:ext cx="3247390" cy="107696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593725" y="4904105"/>
            <a:ext cx="3247390" cy="107696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屏幕快照 2022-11-15 下午1.13.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492" y="1944512"/>
            <a:ext cx="5399616" cy="2754756"/>
          </a:xfrm>
          <a:prstGeom prst="rect">
            <a:avLst/>
          </a:prstGeom>
        </p:spPr>
      </p:pic>
      <p:cxnSp>
        <p:nvCxnSpPr>
          <p:cNvPr id="10" name="直线箭头连接符 9"/>
          <p:cNvCxnSpPr/>
          <p:nvPr/>
        </p:nvCxnSpPr>
        <p:spPr>
          <a:xfrm>
            <a:off x="3908778" y="1001889"/>
            <a:ext cx="52211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线箭头连接符 10"/>
          <p:cNvCxnSpPr/>
          <p:nvPr/>
        </p:nvCxnSpPr>
        <p:spPr>
          <a:xfrm>
            <a:off x="7885289" y="999067"/>
            <a:ext cx="52211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线箭头连接符 11"/>
          <p:cNvCxnSpPr/>
          <p:nvPr/>
        </p:nvCxnSpPr>
        <p:spPr>
          <a:xfrm>
            <a:off x="10284178" y="1902177"/>
            <a:ext cx="2822" cy="5390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线箭头连接符 12"/>
          <p:cNvCxnSpPr/>
          <p:nvPr/>
        </p:nvCxnSpPr>
        <p:spPr>
          <a:xfrm>
            <a:off x="10281356" y="4114799"/>
            <a:ext cx="2822" cy="5390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线箭头连接符 13"/>
          <p:cNvCxnSpPr/>
          <p:nvPr/>
        </p:nvCxnSpPr>
        <p:spPr>
          <a:xfrm flipH="1" flipV="1">
            <a:off x="7817556" y="5446889"/>
            <a:ext cx="530578" cy="84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线箭头连接符 14"/>
          <p:cNvCxnSpPr/>
          <p:nvPr/>
        </p:nvCxnSpPr>
        <p:spPr>
          <a:xfrm flipH="1" flipV="1">
            <a:off x="3891845" y="5444067"/>
            <a:ext cx="530578" cy="84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1149527" y="2468277"/>
            <a:ext cx="1006643" cy="175432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 smtClean="0">
                <a:latin typeface="仿宋" panose="02010609060101010101" pitchFamily="49" charset="-122"/>
                <a:ea typeface="仿宋" panose="02010609060101010101" pitchFamily="49" charset="-122"/>
              </a:rPr>
              <a:t>场</a:t>
            </a:r>
            <a:endParaRPr lang="en-US" altLang="zh-CN" sz="5400" b="1" dirty="0" smtClean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algn="ctr"/>
            <a:r>
              <a:rPr lang="zh-CN" altLang="en-US" sz="5400" b="1" dirty="0" smtClean="0">
                <a:latin typeface="仿宋" panose="02010609060101010101" pitchFamily="49" charset="-122"/>
                <a:ea typeface="仿宋" panose="02010609060101010101" pitchFamily="49" charset="-122"/>
              </a:rPr>
              <a:t>景</a:t>
            </a:r>
            <a:endParaRPr lang="zh-CN" altLang="en-US" sz="54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78557" y="818444"/>
            <a:ext cx="3154680" cy="4914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26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卖茧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</a:rPr>
              <a:t>子给我买枇杷吃</a:t>
            </a:r>
            <a:endParaRPr lang="zh-CN" altLang="en-US" sz="2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844843" y="3045178"/>
            <a:ext cx="26981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  <a:cs typeface="等线" panose="02010600030101010101" pitchFamily="2" charset="-122"/>
              </a:rPr>
              <a:t>雨雪天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cs typeface="等线" panose="02010600030101010101" pitchFamily="2" charset="-122"/>
              </a:rPr>
              <a:t>背我上学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  <a:cs typeface="等线" panose="02010600030101010101" pitchFamily="2" charset="-122"/>
            </a:endParaRPr>
          </a:p>
          <a:p>
            <a:endParaRPr lang="zh-CN" altLang="en-US" sz="2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9" t="1304" r="21198" b="19679"/>
          <a:stretch>
            <a:fillRect/>
          </a:stretch>
        </p:blipFill>
        <p:spPr>
          <a:xfrm flipH="1">
            <a:off x="10001952" y="4198470"/>
            <a:ext cx="2070826" cy="1944711"/>
          </a:xfrm>
          <a:prstGeom prst="rect">
            <a:avLst/>
          </a:prstGeom>
        </p:spPr>
      </p:pic>
      <p:pic>
        <p:nvPicPr>
          <p:cNvPr id="12" name="图片 11" descr="51miz-E845429-9AE2EE14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411" y="-328708"/>
            <a:ext cx="10533530" cy="7560235"/>
          </a:xfrm>
          <a:prstGeom prst="rect">
            <a:avLst/>
          </a:prstGeom>
        </p:spPr>
      </p:pic>
      <p:pic>
        <p:nvPicPr>
          <p:cNvPr id="3" name="图片 2" descr="20221113135555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4" r="28921" b="70697"/>
          <a:stretch>
            <a:fillRect/>
          </a:stretch>
        </p:blipFill>
        <p:spPr>
          <a:xfrm>
            <a:off x="5124824" y="862218"/>
            <a:ext cx="5184588" cy="93072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007499" y="1972335"/>
            <a:ext cx="890061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读书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要求：</a:t>
            </a:r>
            <a:endParaRPr lang="en-US" altLang="zh-CN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00000"/>
              </a:lnSpc>
            </a:pPr>
            <a:r>
              <a:rPr lang="zh-CN" altLang="en-US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zh-CN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快速默读这七个场景</a:t>
            </a:r>
            <a:r>
              <a:rPr lang="zh-CN" altLang="zh-CN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，说说你的发现。 </a:t>
            </a:r>
            <a:endParaRPr lang="zh-CN" altLang="en-US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0" name="图片 9" descr="51miz-E1165513-A216DE3A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6" r="26194"/>
          <a:stretch>
            <a:fillRect/>
          </a:stretch>
        </p:blipFill>
        <p:spPr>
          <a:xfrm flipH="1">
            <a:off x="-1" y="1390506"/>
            <a:ext cx="2928471" cy="57897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180473" y="-132348"/>
            <a:ext cx="12548936" cy="7181871"/>
          </a:xfrm>
          <a:prstGeom prst="rect">
            <a:avLst/>
          </a:prstGeom>
          <a:solidFill>
            <a:srgbClr val="FFFEFA"/>
          </a:solidFill>
          <a:ln w="76200">
            <a:solidFill>
              <a:srgbClr val="53312A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9" t="1304" r="21198" b="19679"/>
          <a:stretch>
            <a:fillRect/>
          </a:stretch>
        </p:blipFill>
        <p:spPr>
          <a:xfrm flipH="1">
            <a:off x="7542082" y="-222804"/>
            <a:ext cx="5166872" cy="5147365"/>
          </a:xfrm>
          <a:prstGeom prst="rect">
            <a:avLst/>
          </a:prstGeom>
        </p:spPr>
      </p:pic>
      <p:sp>
        <p:nvSpPr>
          <p:cNvPr id="12" name="任意多边形: 形状 11"/>
          <p:cNvSpPr/>
          <p:nvPr/>
        </p:nvSpPr>
        <p:spPr>
          <a:xfrm>
            <a:off x="3226417" y="-132347"/>
            <a:ext cx="7856621" cy="7134726"/>
          </a:xfrm>
          <a:custGeom>
            <a:avLst/>
            <a:gdLst>
              <a:gd name="connsiteX0" fmla="*/ 0 w 7856621"/>
              <a:gd name="connsiteY0" fmla="*/ 0 h 7134726"/>
              <a:gd name="connsiteX1" fmla="*/ 4150894 w 7856621"/>
              <a:gd name="connsiteY1" fmla="*/ 2466473 h 7134726"/>
              <a:gd name="connsiteX2" fmla="*/ 4776537 w 7856621"/>
              <a:gd name="connsiteY2" fmla="*/ 5173579 h 7134726"/>
              <a:gd name="connsiteX3" fmla="*/ 7038473 w 7856621"/>
              <a:gd name="connsiteY3" fmla="*/ 5919536 h 7134726"/>
              <a:gd name="connsiteX4" fmla="*/ 7856621 w 7856621"/>
              <a:gd name="connsiteY4" fmla="*/ 7134726 h 7134726"/>
              <a:gd name="connsiteX5" fmla="*/ 7856621 w 7856621"/>
              <a:gd name="connsiteY5" fmla="*/ 7134726 h 7134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56621" h="7134726">
                <a:moveTo>
                  <a:pt x="0" y="0"/>
                </a:moveTo>
                <a:cubicBezTo>
                  <a:pt x="1677402" y="802105"/>
                  <a:pt x="3354804" y="1604210"/>
                  <a:pt x="4150894" y="2466473"/>
                </a:cubicBezTo>
                <a:cubicBezTo>
                  <a:pt x="4946984" y="3328736"/>
                  <a:pt x="4295274" y="4598069"/>
                  <a:pt x="4776537" y="5173579"/>
                </a:cubicBezTo>
                <a:cubicBezTo>
                  <a:pt x="5257800" y="5749090"/>
                  <a:pt x="6525126" y="5592678"/>
                  <a:pt x="7038473" y="5919536"/>
                </a:cubicBezTo>
                <a:cubicBezTo>
                  <a:pt x="7551820" y="6246394"/>
                  <a:pt x="7856621" y="7134726"/>
                  <a:pt x="7856621" y="7134726"/>
                </a:cubicBezTo>
                <a:lnTo>
                  <a:pt x="7856621" y="7134726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32305" y="2609387"/>
            <a:ext cx="1006643" cy="175432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 smtClean="0">
                <a:latin typeface="仿宋" panose="02010609060101010101" pitchFamily="49" charset="-122"/>
                <a:ea typeface="仿宋" panose="02010609060101010101" pitchFamily="49" charset="-122"/>
              </a:rPr>
              <a:t>场</a:t>
            </a:r>
            <a:endParaRPr lang="en-US" altLang="zh-CN" sz="5400" b="1" dirty="0" smtClean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algn="ctr"/>
            <a:r>
              <a:rPr lang="zh-CN" altLang="en-US" sz="5400" b="1" dirty="0" smtClean="0">
                <a:latin typeface="仿宋" panose="02010609060101010101" pitchFamily="49" charset="-122"/>
                <a:ea typeface="仿宋" panose="02010609060101010101" pitchFamily="49" charset="-122"/>
              </a:rPr>
              <a:t>景</a:t>
            </a:r>
            <a:endParaRPr lang="zh-CN" altLang="en-US" sz="54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3145" y="5283895"/>
            <a:ext cx="1670449" cy="2078916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6101816" y="6041281"/>
            <a:ext cx="46925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3600" dirty="0" smtClean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卖茧</a:t>
            </a:r>
            <a:r>
              <a:rPr lang="zh-CN" altLang="en-US" sz="3600" dirty="0" smtClean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</a:rPr>
              <a:t>子给我买</a:t>
            </a:r>
            <a:r>
              <a:rPr lang="zh-CN" altLang="en-US" sz="3600" dirty="0" smtClean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</a:rPr>
              <a:t>枇杷</a:t>
            </a:r>
            <a:r>
              <a:rPr lang="zh-CN" altLang="en-US" sz="3600" dirty="0" smtClean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</a:rPr>
              <a:t>吃</a:t>
            </a:r>
            <a:endParaRPr lang="zh-CN" altLang="en-US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914748" y="5095361"/>
            <a:ext cx="38751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3600" dirty="0" smtClean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等线" panose="02010600030101010101" pitchFamily="2" charset="-122"/>
              </a:rPr>
              <a:t>住</a:t>
            </a:r>
            <a:r>
              <a:rPr lang="zh-CN" altLang="en-US" sz="3600" dirty="0" smtClean="0">
                <a:latin typeface="楷体" panose="02010609060101010101" pitchFamily="49" charset="-122"/>
                <a:ea typeface="楷体" panose="02010609060101010101" pitchFamily="49" charset="-122"/>
                <a:cs typeface="等线" panose="02010600030101010101" pitchFamily="2" charset="-122"/>
              </a:rPr>
              <a:t>客栈为我换房间</a:t>
            </a:r>
            <a:endParaRPr lang="zh-CN" altLang="en-US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719040" y="4019275"/>
            <a:ext cx="58230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逛</a:t>
            </a:r>
            <a:r>
              <a:rPr lang="zh-CN" altLang="zh-CN" sz="36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庙会</a:t>
            </a:r>
            <a:r>
              <a:rPr lang="zh-CN" altLang="en-US" sz="36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给我买豆腐脑做玩具</a:t>
            </a:r>
            <a:endParaRPr lang="zh-CN" altLang="en-US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763305" y="2901788"/>
            <a:ext cx="36858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dirty="0" smtClean="0">
                <a:latin typeface="楷体" panose="02010609060101010101" pitchFamily="49" charset="-122"/>
                <a:ea typeface="楷体" panose="02010609060101010101" pitchFamily="49" charset="-122"/>
                <a:cs typeface="等线" panose="02010600030101010101" pitchFamily="2" charset="-122"/>
              </a:rPr>
              <a:t>下雨天背我上学</a:t>
            </a:r>
            <a:endParaRPr lang="en-US" altLang="zh-CN" sz="3600" dirty="0" smtClean="0">
              <a:latin typeface="楷体" panose="02010609060101010101" pitchFamily="49" charset="-122"/>
              <a:ea typeface="楷体" panose="02010609060101010101" pitchFamily="49" charset="-122"/>
              <a:cs typeface="等线" panose="02010600030101010101" pitchFamily="2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623923" y="1929767"/>
            <a:ext cx="41732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为我凑钱缴学费</a:t>
            </a:r>
            <a:endParaRPr lang="zh-CN" altLang="en-US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777139" y="1026793"/>
            <a:ext cx="43839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摇船送我报考师范</a:t>
            </a:r>
            <a:endParaRPr lang="zh-CN" altLang="en-US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-132054" y="181899"/>
            <a:ext cx="4994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dirty="0" smtClean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等线" panose="02010600030101010101" pitchFamily="2" charset="-122"/>
              </a:rPr>
              <a:t>休息时为我</a:t>
            </a:r>
            <a:r>
              <a:rPr lang="zh-CN" altLang="zh-CN" sz="3600" dirty="0" smtClean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等线" panose="02010600030101010101" pitchFamily="2" charset="-122"/>
              </a:rPr>
              <a:t>缝补棉被</a:t>
            </a:r>
            <a:r>
              <a:rPr lang="zh-CN" altLang="zh-CN" sz="3600" dirty="0" smtClean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endParaRPr lang="zh-CN" altLang="en-US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10610313" y="6223811"/>
            <a:ext cx="276726" cy="276726"/>
          </a:xfrm>
          <a:prstGeom prst="ellipse">
            <a:avLst/>
          </a:prstGeom>
          <a:solidFill>
            <a:srgbClr val="FFFEFA"/>
          </a:solidFill>
          <a:ln w="38100">
            <a:solidFill>
              <a:srgbClr val="5331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8097659" y="5164976"/>
            <a:ext cx="276726" cy="276726"/>
          </a:xfrm>
          <a:prstGeom prst="ellipse">
            <a:avLst/>
          </a:prstGeom>
          <a:solidFill>
            <a:srgbClr val="FFFEFA"/>
          </a:solidFill>
          <a:ln w="38100">
            <a:solidFill>
              <a:srgbClr val="5331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7635909" y="4165780"/>
            <a:ext cx="276726" cy="276726"/>
          </a:xfrm>
          <a:prstGeom prst="ellipse">
            <a:avLst/>
          </a:prstGeom>
          <a:solidFill>
            <a:srgbClr val="FFFEFA"/>
          </a:solidFill>
          <a:ln w="38100">
            <a:solidFill>
              <a:srgbClr val="5331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7622999" y="3041152"/>
            <a:ext cx="276726" cy="276726"/>
          </a:xfrm>
          <a:prstGeom prst="ellipse">
            <a:avLst/>
          </a:prstGeom>
          <a:solidFill>
            <a:srgbClr val="FFFEFA"/>
          </a:solidFill>
          <a:ln w="38100">
            <a:solidFill>
              <a:srgbClr val="5331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7079663" y="2072699"/>
            <a:ext cx="276726" cy="276726"/>
          </a:xfrm>
          <a:prstGeom prst="ellipse">
            <a:avLst/>
          </a:prstGeom>
          <a:solidFill>
            <a:srgbClr val="FFFEFA"/>
          </a:solidFill>
          <a:ln w="38100">
            <a:solidFill>
              <a:srgbClr val="5331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5884811" y="1179607"/>
            <a:ext cx="276726" cy="276726"/>
          </a:xfrm>
          <a:prstGeom prst="ellipse">
            <a:avLst/>
          </a:prstGeom>
          <a:solidFill>
            <a:srgbClr val="FFFEFA"/>
          </a:solidFill>
          <a:ln w="38100">
            <a:solidFill>
              <a:srgbClr val="5331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4371728" y="401848"/>
            <a:ext cx="276726" cy="276726"/>
          </a:xfrm>
          <a:prstGeom prst="ellipse">
            <a:avLst/>
          </a:prstGeom>
          <a:solidFill>
            <a:srgbClr val="FFFEFA"/>
          </a:solidFill>
          <a:ln w="38100">
            <a:solidFill>
              <a:srgbClr val="5331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6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4467 L 0.00039 0.0449 C -0.0013 0.04004 -0.00286 0.03564 -0.00442 0.03101 C -0.00507 0.02893 -0.00546 0.02638 -0.00638 0.0243 C -0.00716 0.02245 -0.00846 0.02129 -0.00911 0.01921 C -0.01536 0.0037 -0.00651 0.0206 -0.01393 0.0074 C -0.01458 0.00393 -0.01536 0.00069 -0.01575 -0.00278 C -0.01614 -0.00487 -0.01614 -0.00741 -0.01679 -0.00949 C -0.01744 -0.01204 -0.01862 -0.01389 -0.01966 -0.01621 C -0.02018 -0.01968 -0.02057 -0.02315 -0.02161 -0.02639 C -0.02434 -0.03612 -0.02265 -0.03102 -0.0263 -0.04144 C -0.02903 -0.06644 -0.02408 -0.03056 -0.03203 -0.05834 C -0.03359 -0.06436 -0.03541 -0.07153 -0.03763 -0.07709 C -0.03815 -0.07824 -0.03893 -0.07917 -0.03971 -0.08033 C -0.04179 -0.09237 -0.03854 -0.07778 -0.04336 -0.09051 C -0.04388 -0.0919 -0.04375 -0.09422 -0.04427 -0.09561 C -0.04531 -0.09815 -0.04687 -0.1 -0.04804 -0.10232 C -0.05234 -0.11112 -0.04739 -0.10417 -0.05286 -0.11065 C -0.05312 -0.1125 -0.05312 -0.11459 -0.05377 -0.11574 C -0.05533 -0.11875 -0.05781 -0.11968 -0.0595 -0.12246 C -0.06041 -0.12431 -0.06119 -0.12639 -0.06237 -0.12755 C -0.06328 -0.12871 -0.06419 -0.12871 -0.06523 -0.1294 C -0.06679 -0.13218 -0.06809 -0.13565 -0.06992 -0.13774 C -0.08385 -0.15417 -0.06914 -0.1375 -0.07942 -0.14792 C -0.08046 -0.14885 -0.08125 -0.15047 -0.08229 -0.15116 C -0.08372 -0.15255 -0.08554 -0.15324 -0.08698 -0.15463 C -0.08802 -0.15556 -0.0888 -0.15718 -0.08984 -0.15811 C -0.09323 -0.16065 -0.10247 -0.16112 -0.10403 -0.16135 C -0.10781 -0.16274 -0.11315 -0.16436 -0.1164 -0.16644 C -0.1194 -0.16829 -0.12044 -0.16899 -0.12408 -0.16991 C -0.12786 -0.17061 -0.13164 -0.17107 -0.13541 -0.17153 C -0.14505 -0.17709 -0.13281 -0.17037 -0.15729 -0.17662 C -0.16849 -0.1794 -0.16171 -0.17801 -0.17721 -0.17987 C -0.17994 -0.18102 -0.18489 -0.18287 -0.18763 -0.18334 C -0.19153 -0.18403 -0.19531 -0.18449 -0.19921 -0.18496 C -0.2052 -0.18866 -0.19817 -0.18473 -0.20755 -0.18843 C -0.21015 -0.18936 -0.21289 -0.18959 -0.2151 -0.19167 C -0.2164 -0.19283 -0.21783 -0.19375 -0.21901 -0.19514 C -0.22109 -0.19746 -0.22617 -0.20371 -0.22877 -0.20695 C -0.22929 -0.20787 -0.22981 -0.20949 -0.23033 -0.21042 C -0.23216 -0.21274 -0.23437 -0.21412 -0.23606 -0.21713 C -0.24075 -0.22524 -0.23867 -0.22199 -0.2427 -0.22732 C -0.24687 -0.23727 -0.24466 -0.23195 -0.25026 -0.24237 L -0.25312 -0.24746 C -0.25403 -0.24908 -0.2552 -0.25047 -0.25612 -0.25255 L -0.26002 -0.26274 C -0.26171 -0.27987 -0.26002 -0.26412 -0.26171 -0.27616 C -0.26224 -0.27848 -0.26224 -0.28079 -0.26276 -0.28287 C -0.26328 -0.28635 -0.26341 -0.29005 -0.26458 -0.29306 C -0.2677 -0.30093 -0.26718 -0.29885 -0.26927 -0.31158 C -0.27005 -0.31598 -0.27044 -0.32061 -0.27122 -0.32524 C -0.27161 -0.32801 -0.27265 -0.33079 -0.27317 -0.33357 C -0.27382 -0.33797 -0.275 -0.34699 -0.275 -0.34676 C -0.27474 -0.35394 -0.27474 -0.36065 -0.27395 -0.36737 C -0.27369 -0.37037 -0.27265 -0.37292 -0.27213 -0.3757 C -0.27122 -0.38241 -0.27044 -0.39607 -0.27044 -0.39584 C -0.26992 -0.41019 -0.26927 -0.42408 -0.26927 -0.4382 C -0.26927 -0.48519 -0.2694 -0.46783 -0.27122 -0.49399 C -0.27161 -0.50024 -0.27226 -0.51412 -0.27317 -0.52084 C -0.2733 -0.52269 -0.27369 -0.52431 -0.27395 -0.52593 C -0.27434 -0.52824 -0.27474 -0.53056 -0.275 -0.53287 C -0.27812 -0.55625 -0.27317 -0.52153 -0.27812 -0.55463 C -0.27812 -0.55695 -0.27812 -0.55973 -0.27877 -0.56158 L -0.28463 -0.57153 L -0.28632 -0.575 C -0.28684 -0.57778 -0.28698 -0.58056 -0.28737 -0.58334 C -0.28763 -0.58681 -0.28802 -0.59028 -0.28854 -0.59352 C -0.28919 -0.6007 -0.29075 -0.60533 -0.29205 -0.61204 C -0.29244 -0.61366 -0.29283 -0.61551 -0.29296 -0.61713 C -0.29349 -0.62107 -0.29309 -0.62524 -0.29401 -0.62894 C -0.29453 -0.63125 -0.29622 -0.63218 -0.29674 -0.63403 C -0.30182 -0.64746 -0.29296 -0.63033 -0.29961 -0.64422 C -0.30078 -0.64653 -0.30221 -0.64862 -0.30338 -0.65093 C -0.30403 -0.65209 -0.30468 -0.65324 -0.30546 -0.6544 C -0.30664 -0.65602 -0.30781 -0.65764 -0.30937 -0.65926 C -0.31002 -0.66065 -0.31106 -0.66135 -0.31211 -0.66274 C -0.31315 -0.66436 -0.3138 -0.66644 -0.31484 -0.66783 C -0.31809 -0.67199 -0.32474 -0.67686 -0.32747 -0.68125 C -0.32812 -0.68311 -0.32903 -0.68496 -0.33007 -0.68635 C -0.33567 -0.69491 -0.32981 -0.68357 -0.33671 -0.69491 C -0.33932 -0.69908 -0.34114 -0.7051 -0.34427 -0.70834 C -0.34596 -0.70996 -0.34752 -0.71135 -0.34895 -0.71343 C -0.3552 -0.72176 -0.34895 -0.71505 -0.35377 -0.72362 C -0.35612 -0.72732 -0.35755 -0.72732 -0.36041 -0.72848 C -0.36132 -0.73033 -0.36211 -0.73264 -0.36328 -0.73357 C -0.36862 -0.73843 -0.36692 -0.73172 -0.37083 -0.73866 C -0.37734 -0.75024 -0.37343 -0.74653 -0.37942 -0.75556 C -0.3802 -0.75695 -0.38125 -0.75787 -0.38229 -0.75903 C -0.38346 -0.76065 -0.38489 -0.7625 -0.38606 -0.76412 C -0.38698 -0.76528 -0.38802 -0.76621 -0.38893 -0.76737 C -0.38997 -0.76899 -0.39062 -0.77107 -0.39166 -0.77246 C -0.39635 -0.77824 -0.39427 -0.77385 -0.3983 -0.77755 C -0.4013 -0.7801 -0.40195 -0.78287 -0.40507 -0.78588 C -0.40586 -0.78681 -0.4069 -0.78704 -0.40781 -0.78774 C -0.40911 -0.78866 -0.41041 -0.78982 -0.41171 -0.79098 C -0.41224 -0.79213 -0.41276 -0.79375 -0.41354 -0.79445 C -0.41471 -0.79537 -0.41614 -0.79561 -0.41731 -0.79607 C -0.41953 -0.79723 -0.42174 -0.79838 -0.42395 -0.79954 C -0.42591 -0.80047 -0.42786 -0.80162 -0.42981 -0.80278 C -0.43125 -0.80394 -0.43281 -0.80533 -0.4345 -0.80625 C -0.4358 -0.80695 -0.43698 -0.80741 -0.43828 -0.80787 C -0.44974 -0.81806 -0.45664 -0.82362 -0.46875 -0.84005 C -0.47669 -0.8507 -0.48541 -0.85949 -0.49231 -0.87199 C -0.49296 -0.87315 -0.49349 -0.87477 -0.49427 -0.87547 C -0.49791 -0.87824 -0.49869 -0.8757 -0.50182 -0.87894 C -0.5039 -0.88079 -0.50559 -0.88357 -0.50755 -0.88565 C -0.50911 -0.88727 -0.5108 -0.88866 -0.51224 -0.89074 C -0.51341 -0.89213 -0.51432 -0.89422 -0.5151 -0.89561 C -0.51601 -0.89699 -0.51705 -0.89769 -0.51796 -0.89908 C -0.52474 -0.90973 -0.51992 -0.90625 -0.52656 -0.90926 C -0.52747 -0.91042 -0.52851 -0.91135 -0.52942 -0.9125 C -0.53033 -0.91389 -0.53099 -0.91644 -0.53216 -0.9176 C -0.53333 -0.91852 -0.53476 -0.91852 -0.53606 -0.91922 C -0.53698 -0.91991 -0.53789 -0.92014 -0.5388 -0.92107 C -0.54427 -0.93056 -0.5388 -0.92269 -0.54557 -0.92732 C -0.54661 -0.92824 -0.54739 -0.9301 -0.5483 -0.93102 C -0.54921 -0.93195 -0.55026 -0.93195 -0.55117 -0.93287 C -0.55221 -0.9338 -0.55299 -0.93542 -0.55403 -0.93612 C -0.56718 -0.94584 -0.54713 -0.92732 -0.56263 -0.94098 C -0.56445 -0.94283 -0.56562 -0.94491 -0.56731 -0.9463 C -0.56849 -0.94723 -0.56992 -0.94723 -0.57109 -0.94815 C -0.57109 -0.94792 -0.57825 -0.95232 -0.57968 -0.95301 C -0.58059 -0.95371 -0.58151 -0.9544 -0.58255 -0.95487 C -0.58645 -0.95649 -0.59166 -0.95857 -0.59492 -0.96135 C -0.6039 -0.96945 -0.59974 -0.96737 -0.60716 -0.96991 C -0.6082 -0.97084 -0.60898 -0.97223 -0.61002 -0.97338 C -0.61093 -0.97408 -0.61198 -0.97431 -0.61289 -0.975 C -0.61445 -0.97616 -0.61614 -0.97709 -0.6177 -0.97848 C -0.61901 -0.9794 -0.62018 -0.98079 -0.62148 -0.98172 C -0.62239 -0.98241 -0.62343 -0.98264 -0.62434 -0.98357 C -0.62591 -0.98496 -0.62734 -0.98681 -0.62903 -0.98843 C -0.63059 -0.98959 -0.63229 -0.99051 -0.63385 -0.99167 C -0.64218 -0.99838 -0.63229 -0.9919 -0.64323 -0.99838 C -0.65052 -1.01135 -0.64205 -0.99792 -0.64895 -1.0051 C -0.64974 -1.00602 -0.65013 -1.00764 -0.65091 -1.00857 C -0.65182 -1.00996 -0.6526 -1.01088 -0.65364 -1.01204 L -0.65546 -1.01713 L -0.65651 -1.01713 " pathEditMode="relative" rAng="0" ptsTypes="AAAAAAAAAAAAAAAAAAAAAAAAAAAAAAAAAAAAAAAAAAAAAAAAAAAAAAAAAAAAAAAAAAAAAAAAAAAAAAAAAAAAAAAAAAAAAAAAAAAAAAAAAAAAAAAAAAAAAAAAAAAAAAAAAAAAAAAAAA">
                                      <p:cBhvr>
                                        <p:cTn id="9" dur="6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52" y="-5307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180473" y="-132348"/>
            <a:ext cx="12548936" cy="7181871"/>
          </a:xfrm>
          <a:prstGeom prst="rect">
            <a:avLst/>
          </a:prstGeom>
          <a:solidFill>
            <a:srgbClr val="FFFEFA"/>
          </a:solidFill>
          <a:ln w="76200">
            <a:solidFill>
              <a:srgbClr val="53312A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9" t="1304" r="21198" b="19679"/>
          <a:stretch>
            <a:fillRect/>
          </a:stretch>
        </p:blipFill>
        <p:spPr>
          <a:xfrm flipH="1">
            <a:off x="7542082" y="-222804"/>
            <a:ext cx="5166872" cy="5147365"/>
          </a:xfrm>
          <a:prstGeom prst="rect">
            <a:avLst/>
          </a:prstGeom>
        </p:spPr>
      </p:pic>
      <p:sp>
        <p:nvSpPr>
          <p:cNvPr id="12" name="任意多边形: 形状 11"/>
          <p:cNvSpPr/>
          <p:nvPr/>
        </p:nvSpPr>
        <p:spPr>
          <a:xfrm>
            <a:off x="3226417" y="-132347"/>
            <a:ext cx="7856621" cy="7134726"/>
          </a:xfrm>
          <a:custGeom>
            <a:avLst/>
            <a:gdLst>
              <a:gd name="connsiteX0" fmla="*/ 0 w 7856621"/>
              <a:gd name="connsiteY0" fmla="*/ 0 h 7134726"/>
              <a:gd name="connsiteX1" fmla="*/ 4150894 w 7856621"/>
              <a:gd name="connsiteY1" fmla="*/ 2466473 h 7134726"/>
              <a:gd name="connsiteX2" fmla="*/ 4776537 w 7856621"/>
              <a:gd name="connsiteY2" fmla="*/ 5173579 h 7134726"/>
              <a:gd name="connsiteX3" fmla="*/ 7038473 w 7856621"/>
              <a:gd name="connsiteY3" fmla="*/ 5919536 h 7134726"/>
              <a:gd name="connsiteX4" fmla="*/ 7856621 w 7856621"/>
              <a:gd name="connsiteY4" fmla="*/ 7134726 h 7134726"/>
              <a:gd name="connsiteX5" fmla="*/ 7856621 w 7856621"/>
              <a:gd name="connsiteY5" fmla="*/ 7134726 h 7134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56621" h="7134726">
                <a:moveTo>
                  <a:pt x="0" y="0"/>
                </a:moveTo>
                <a:cubicBezTo>
                  <a:pt x="1677402" y="802105"/>
                  <a:pt x="3354804" y="1604210"/>
                  <a:pt x="4150894" y="2466473"/>
                </a:cubicBezTo>
                <a:cubicBezTo>
                  <a:pt x="4946984" y="3328736"/>
                  <a:pt x="4295274" y="4598069"/>
                  <a:pt x="4776537" y="5173579"/>
                </a:cubicBezTo>
                <a:cubicBezTo>
                  <a:pt x="5257800" y="5749090"/>
                  <a:pt x="6525126" y="5592678"/>
                  <a:pt x="7038473" y="5919536"/>
                </a:cubicBezTo>
                <a:cubicBezTo>
                  <a:pt x="7551820" y="6246394"/>
                  <a:pt x="7856621" y="7134726"/>
                  <a:pt x="7856621" y="7134726"/>
                </a:cubicBezTo>
                <a:lnTo>
                  <a:pt x="7856621" y="7134726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04083" y="2609387"/>
            <a:ext cx="1006643" cy="175432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 smtClean="0">
                <a:latin typeface="仿宋" panose="02010609060101010101" pitchFamily="49" charset="-122"/>
                <a:ea typeface="仿宋" panose="02010609060101010101" pitchFamily="49" charset="-122"/>
              </a:rPr>
              <a:t>场</a:t>
            </a:r>
            <a:endParaRPr lang="en-US" altLang="zh-CN" sz="5400" b="1" dirty="0" smtClean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algn="ctr"/>
            <a:r>
              <a:rPr lang="zh-CN" altLang="en-US" sz="5400" b="1" dirty="0" smtClean="0">
                <a:latin typeface="仿宋" panose="02010609060101010101" pitchFamily="49" charset="-122"/>
                <a:ea typeface="仿宋" panose="02010609060101010101" pitchFamily="49" charset="-122"/>
              </a:rPr>
              <a:t>景</a:t>
            </a:r>
            <a:endParaRPr lang="zh-CN" altLang="en-US" sz="54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3145" y="5283895"/>
            <a:ext cx="1670449" cy="2078916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6101816" y="6041281"/>
            <a:ext cx="4425073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zh-CN" sz="3600" smtClean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卖茧</a:t>
            </a:r>
            <a:r>
              <a:rPr lang="zh-CN" altLang="en-US" sz="3600" smtClean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</a:rPr>
              <a:t>子给我买</a:t>
            </a:r>
            <a:r>
              <a:rPr lang="zh-CN" altLang="en-US" sz="3600" smtClean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</a:rPr>
              <a:t>枇杷</a:t>
            </a:r>
            <a:r>
              <a:rPr lang="zh-CN" altLang="en-US" sz="3600" smtClean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</a:rPr>
              <a:t>吃</a:t>
            </a:r>
            <a:endParaRPr lang="zh-CN" altLang="en-US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914748" y="5095361"/>
            <a:ext cx="3875127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zh-CN" sz="3600" dirty="0" smtClean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等线" panose="02010600030101010101" pitchFamily="2" charset="-122"/>
              </a:rPr>
              <a:t>住</a:t>
            </a:r>
            <a:r>
              <a:rPr lang="zh-CN" altLang="en-US" sz="3600" dirty="0" smtClean="0">
                <a:latin typeface="楷体" panose="02010609060101010101" pitchFamily="49" charset="-122"/>
                <a:ea typeface="楷体" panose="02010609060101010101" pitchFamily="49" charset="-122"/>
                <a:cs typeface="等线" panose="02010600030101010101" pitchFamily="2" charset="-122"/>
              </a:rPr>
              <a:t>客栈为我换房间</a:t>
            </a:r>
            <a:endParaRPr lang="zh-CN" altLang="en-US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719040" y="4019275"/>
            <a:ext cx="5823044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36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逛</a:t>
            </a:r>
            <a:r>
              <a:rPr lang="zh-CN" altLang="zh-CN" sz="36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庙会</a:t>
            </a:r>
            <a:r>
              <a:rPr lang="zh-CN" altLang="en-US" sz="36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给我买豆腐脑做玩具</a:t>
            </a:r>
            <a:endParaRPr lang="zh-CN" altLang="en-US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763305" y="2901788"/>
            <a:ext cx="3685863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3600" dirty="0" smtClean="0">
                <a:latin typeface="楷体" panose="02010609060101010101" pitchFamily="49" charset="-122"/>
                <a:ea typeface="楷体" panose="02010609060101010101" pitchFamily="49" charset="-122"/>
                <a:cs typeface="等线" panose="02010600030101010101" pitchFamily="2" charset="-122"/>
              </a:rPr>
              <a:t>下雨天背我上学</a:t>
            </a:r>
            <a:endParaRPr lang="en-US" altLang="zh-CN" sz="3600" dirty="0" smtClean="0">
              <a:latin typeface="楷体" panose="02010609060101010101" pitchFamily="49" charset="-122"/>
              <a:ea typeface="楷体" panose="02010609060101010101" pitchFamily="49" charset="-122"/>
              <a:cs typeface="等线" panose="02010600030101010101" pitchFamily="2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623923" y="1929767"/>
            <a:ext cx="3699744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3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为我凑钱缴学费</a:t>
            </a:r>
            <a:endParaRPr lang="zh-CN" altLang="en-US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777139" y="1026793"/>
            <a:ext cx="3937861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3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摇船送我报考师范</a:t>
            </a:r>
            <a:endParaRPr lang="zh-CN" altLang="en-US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-132054" y="181899"/>
            <a:ext cx="4407721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3600" dirty="0" smtClean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等线" panose="02010600030101010101" pitchFamily="2" charset="-122"/>
              </a:rPr>
              <a:t>休息时为我</a:t>
            </a:r>
            <a:r>
              <a:rPr lang="zh-CN" altLang="zh-CN" sz="3600" dirty="0" smtClean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等线" panose="02010600030101010101" pitchFamily="2" charset="-122"/>
              </a:rPr>
              <a:t>缝补棉被</a:t>
            </a:r>
            <a:r>
              <a:rPr lang="zh-CN" altLang="zh-CN" sz="3600" dirty="0" smtClean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endParaRPr lang="zh-CN" altLang="en-US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10610313" y="6223811"/>
            <a:ext cx="276726" cy="276726"/>
          </a:xfrm>
          <a:prstGeom prst="ellipse">
            <a:avLst/>
          </a:prstGeom>
          <a:solidFill>
            <a:srgbClr val="FFFEFA"/>
          </a:solidFill>
          <a:ln w="38100">
            <a:solidFill>
              <a:srgbClr val="5331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8097659" y="5164976"/>
            <a:ext cx="276726" cy="276726"/>
          </a:xfrm>
          <a:prstGeom prst="ellipse">
            <a:avLst/>
          </a:prstGeom>
          <a:solidFill>
            <a:srgbClr val="FFFEFA"/>
          </a:solidFill>
          <a:ln w="38100">
            <a:solidFill>
              <a:srgbClr val="5331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7635909" y="4165780"/>
            <a:ext cx="276726" cy="276726"/>
          </a:xfrm>
          <a:prstGeom prst="ellipse">
            <a:avLst/>
          </a:prstGeom>
          <a:solidFill>
            <a:srgbClr val="FFFEFA"/>
          </a:solidFill>
          <a:ln w="38100">
            <a:solidFill>
              <a:srgbClr val="5331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7622999" y="3041152"/>
            <a:ext cx="276726" cy="276726"/>
          </a:xfrm>
          <a:prstGeom prst="ellipse">
            <a:avLst/>
          </a:prstGeom>
          <a:solidFill>
            <a:srgbClr val="FFFEFA"/>
          </a:solidFill>
          <a:ln w="38100">
            <a:solidFill>
              <a:srgbClr val="5331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7079663" y="2072699"/>
            <a:ext cx="276726" cy="276726"/>
          </a:xfrm>
          <a:prstGeom prst="ellipse">
            <a:avLst/>
          </a:prstGeom>
          <a:solidFill>
            <a:srgbClr val="FFFEFA"/>
          </a:solidFill>
          <a:ln w="38100">
            <a:solidFill>
              <a:srgbClr val="5331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5884811" y="1179607"/>
            <a:ext cx="276726" cy="276726"/>
          </a:xfrm>
          <a:prstGeom prst="ellipse">
            <a:avLst/>
          </a:prstGeom>
          <a:solidFill>
            <a:srgbClr val="FFFEFA"/>
          </a:solidFill>
          <a:ln w="38100">
            <a:solidFill>
              <a:srgbClr val="5331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4371728" y="401848"/>
            <a:ext cx="276726" cy="276726"/>
          </a:xfrm>
          <a:prstGeom prst="ellipse">
            <a:avLst/>
          </a:prstGeom>
          <a:solidFill>
            <a:srgbClr val="FFFEFA"/>
          </a:solidFill>
          <a:ln w="38100">
            <a:solidFill>
              <a:srgbClr val="5331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1"/>
            <a:ext cx="12192000" cy="6858000"/>
            <a:chOff x="0" y="1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4F0ED"/>
                </a:clrFrom>
                <a:clrTo>
                  <a:srgbClr val="F4F0E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37"/>
            <a:stretch>
              <a:fillRect/>
            </a:stretch>
          </p:blipFill>
          <p:spPr>
            <a:xfrm>
              <a:off x="3884574" y="1603513"/>
              <a:ext cx="8307426" cy="5254487"/>
            </a:xfrm>
            <a:prstGeom prst="rect">
              <a:avLst/>
            </a:prstGeom>
          </p:spPr>
        </p:pic>
        <p:sp>
          <p:nvSpPr>
            <p:cNvPr id="9" name="图文框 8"/>
            <p:cNvSpPr/>
            <p:nvPr/>
          </p:nvSpPr>
          <p:spPr>
            <a:xfrm>
              <a:off x="0" y="1"/>
              <a:ext cx="12192000" cy="6858000"/>
            </a:xfrm>
            <a:prstGeom prst="frame">
              <a:avLst>
                <a:gd name="adj1" fmla="val 7089"/>
              </a:avLst>
            </a:prstGeom>
            <a:blipFill>
              <a:blip r:embed="rId3"/>
              <a:stretch>
                <a:fillRect/>
              </a:stretch>
            </a:blipFill>
            <a:ln>
              <a:solidFill>
                <a:srgbClr val="5331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5136391" y="490260"/>
              <a:ext cx="2070802" cy="5884105"/>
              <a:chOff x="5136391" y="-1"/>
              <a:chExt cx="2070802" cy="7401911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6084459" y="0"/>
                <a:ext cx="1122734" cy="7393576"/>
              </a:xfrm>
              <a:prstGeom prst="rect">
                <a:avLst/>
              </a:prstGeom>
              <a:gradFill>
                <a:gsLst>
                  <a:gs pos="0">
                    <a:schemeClr val="bg2">
                      <a:lumMod val="90000"/>
                      <a:alpha val="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 flipH="1">
                <a:off x="5136391" y="-1"/>
                <a:ext cx="949627" cy="7401911"/>
              </a:xfrm>
              <a:prstGeom prst="rect">
                <a:avLst/>
              </a:prstGeom>
              <a:gradFill>
                <a:gsLst>
                  <a:gs pos="0">
                    <a:schemeClr val="bg2">
                      <a:lumMod val="90000"/>
                      <a:alpha val="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>
            <a:off x="2300942" y="809613"/>
            <a:ext cx="6448778" cy="908839"/>
            <a:chOff x="690023" y="608787"/>
            <a:chExt cx="1864448" cy="908839"/>
          </a:xfrm>
        </p:grpSpPr>
        <p:sp>
          <p:nvSpPr>
            <p:cNvPr id="16" name="矩形 15"/>
            <p:cNvSpPr/>
            <p:nvPr/>
          </p:nvSpPr>
          <p:spPr>
            <a:xfrm>
              <a:off x="690023" y="630253"/>
              <a:ext cx="1859379" cy="887373"/>
            </a:xfrm>
            <a:prstGeom prst="rect">
              <a:avLst/>
            </a:prstGeom>
            <a:solidFill>
              <a:srgbClr val="FFFEFA"/>
            </a:solidFill>
            <a:ln w="57150">
              <a:solidFill>
                <a:srgbClr val="53312A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833" t="55063" r="6457" b="36056"/>
            <a:stretch>
              <a:fillRect/>
            </a:stretch>
          </p:blipFill>
          <p:spPr>
            <a:xfrm flipH="1">
              <a:off x="2057000" y="608787"/>
              <a:ext cx="497471" cy="887373"/>
            </a:xfrm>
            <a:prstGeom prst="rect">
              <a:avLst/>
            </a:prstGeom>
            <a:ln w="57150">
              <a:noFill/>
            </a:ln>
          </p:spPr>
        </p:pic>
      </p:grpSp>
      <p:grpSp>
        <p:nvGrpSpPr>
          <p:cNvPr id="18" name="组合 17"/>
          <p:cNvGrpSpPr/>
          <p:nvPr/>
        </p:nvGrpSpPr>
        <p:grpSpPr>
          <a:xfrm>
            <a:off x="2300941" y="2470240"/>
            <a:ext cx="6434667" cy="908839"/>
            <a:chOff x="690023" y="608787"/>
            <a:chExt cx="1864448" cy="908839"/>
          </a:xfrm>
        </p:grpSpPr>
        <p:sp>
          <p:nvSpPr>
            <p:cNvPr id="19" name="矩形 18"/>
            <p:cNvSpPr/>
            <p:nvPr/>
          </p:nvSpPr>
          <p:spPr>
            <a:xfrm>
              <a:off x="690023" y="630253"/>
              <a:ext cx="1859379" cy="887373"/>
            </a:xfrm>
            <a:prstGeom prst="rect">
              <a:avLst/>
            </a:prstGeom>
            <a:solidFill>
              <a:srgbClr val="FFFEFA"/>
            </a:solidFill>
            <a:ln w="57150">
              <a:solidFill>
                <a:srgbClr val="53312A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833" t="55063" r="6457" b="36056"/>
            <a:stretch>
              <a:fillRect/>
            </a:stretch>
          </p:blipFill>
          <p:spPr>
            <a:xfrm flipH="1">
              <a:off x="2057000" y="608787"/>
              <a:ext cx="497471" cy="887373"/>
            </a:xfrm>
            <a:prstGeom prst="rect">
              <a:avLst/>
            </a:prstGeom>
            <a:ln w="57150">
              <a:noFill/>
            </a:ln>
          </p:spPr>
        </p:pic>
      </p:grpSp>
      <p:sp>
        <p:nvSpPr>
          <p:cNvPr id="4" name="文本框 3"/>
          <p:cNvSpPr txBox="1"/>
          <p:nvPr/>
        </p:nvSpPr>
        <p:spPr>
          <a:xfrm>
            <a:off x="2534267" y="917524"/>
            <a:ext cx="558045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400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初小：</a:t>
            </a:r>
            <a:endParaRPr lang="zh-CN" altLang="en-US" sz="4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596053" y="2520208"/>
            <a:ext cx="615366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400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高小：</a:t>
            </a:r>
            <a:endParaRPr lang="zh-CN" altLang="en-US" sz="4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21" name="组合 17"/>
          <p:cNvGrpSpPr/>
          <p:nvPr/>
        </p:nvGrpSpPr>
        <p:grpSpPr>
          <a:xfrm>
            <a:off x="2303930" y="4206405"/>
            <a:ext cx="8005482" cy="908839"/>
            <a:chOff x="690023" y="608787"/>
            <a:chExt cx="1864448" cy="908839"/>
          </a:xfrm>
        </p:grpSpPr>
        <p:sp>
          <p:nvSpPr>
            <p:cNvPr id="22" name="矩形 21"/>
            <p:cNvSpPr/>
            <p:nvPr/>
          </p:nvSpPr>
          <p:spPr>
            <a:xfrm>
              <a:off x="690023" y="630253"/>
              <a:ext cx="1859379" cy="887373"/>
            </a:xfrm>
            <a:prstGeom prst="rect">
              <a:avLst/>
            </a:prstGeom>
            <a:solidFill>
              <a:srgbClr val="FFFEFA"/>
            </a:solidFill>
            <a:ln w="57150">
              <a:solidFill>
                <a:srgbClr val="53312A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833" t="55063" r="6457" b="36056"/>
            <a:stretch>
              <a:fillRect/>
            </a:stretch>
          </p:blipFill>
          <p:spPr>
            <a:xfrm flipH="1">
              <a:off x="2057000" y="608787"/>
              <a:ext cx="497471" cy="887373"/>
            </a:xfrm>
            <a:prstGeom prst="rect">
              <a:avLst/>
            </a:prstGeom>
            <a:ln w="57150">
              <a:noFill/>
            </a:ln>
          </p:spPr>
        </p:pic>
      </p:grpSp>
      <p:sp>
        <p:nvSpPr>
          <p:cNvPr id="24" name="文本框 23"/>
          <p:cNvSpPr txBox="1"/>
          <p:nvPr/>
        </p:nvSpPr>
        <p:spPr>
          <a:xfrm>
            <a:off x="2597020" y="4312159"/>
            <a:ext cx="558045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400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教员：</a:t>
            </a:r>
            <a:endParaRPr lang="zh-CN" altLang="en-US" sz="4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216351" y="913510"/>
            <a:ext cx="30059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一到四年级</a:t>
            </a:r>
            <a:endParaRPr lang="zh-CN" altLang="en-US" sz="4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291059" y="2527158"/>
            <a:ext cx="30059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五到六年级</a:t>
            </a:r>
            <a:endParaRPr lang="zh-CN" altLang="en-US" sz="4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187980" y="4305158"/>
            <a:ext cx="52629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4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指以教书为职业的人 </a:t>
            </a:r>
            <a:endParaRPr lang="zh-CN" altLang="en-US" sz="4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24" grpId="0"/>
      <p:bldP spid="2" grpId="0"/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9" t="1304" r="21198" b="19679"/>
          <a:stretch>
            <a:fillRect/>
          </a:stretch>
        </p:blipFill>
        <p:spPr>
          <a:xfrm flipH="1">
            <a:off x="10001952" y="4198470"/>
            <a:ext cx="2070826" cy="1944711"/>
          </a:xfrm>
          <a:prstGeom prst="rect">
            <a:avLst/>
          </a:prstGeom>
        </p:spPr>
      </p:pic>
      <p:pic>
        <p:nvPicPr>
          <p:cNvPr id="12" name="图片 11" descr="51miz-E845429-9AE2EE14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411" y="-328708"/>
            <a:ext cx="10533530" cy="75602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007499" y="1972335"/>
            <a:ext cx="8900619" cy="25533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读书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要求：</a:t>
            </a:r>
            <a:endParaRPr lang="en-US" altLang="zh-CN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00000"/>
              </a:lnSpc>
            </a:pPr>
            <a:r>
              <a:rPr lang="zh-CN" altLang="en-US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zh-CN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自由朗读第三</a:t>
            </a:r>
            <a:r>
              <a:rPr lang="zh-CN" altLang="zh-CN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自然段，边读边思考</a:t>
            </a:r>
            <a:r>
              <a:rPr lang="zh-CN" altLang="zh-CN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zh-CN" altLang="en-US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在这个场景中，</a:t>
            </a:r>
            <a:r>
              <a:rPr lang="zh-CN" altLang="zh-CN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有哪些地方打动你</a:t>
            </a:r>
            <a:r>
              <a:rPr lang="zh-CN" altLang="zh-CN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？你最想拍哪些镜头？  </a:t>
            </a:r>
            <a:endParaRPr lang="zh-CN" altLang="en-US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0" name="图片 9" descr="51miz-E1165513-A216DE3A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6" r="26194"/>
          <a:stretch>
            <a:fillRect/>
          </a:stretch>
        </p:blipFill>
        <p:spPr>
          <a:xfrm flipH="1">
            <a:off x="-1" y="1390506"/>
            <a:ext cx="2928471" cy="5789704"/>
          </a:xfrm>
          <a:prstGeom prst="rect">
            <a:avLst/>
          </a:prstGeom>
        </p:spPr>
      </p:pic>
      <p:pic>
        <p:nvPicPr>
          <p:cNvPr id="7" name="图片 6" descr="20221116100656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6" t="5175" r="21079" b="62230"/>
          <a:stretch>
            <a:fillRect/>
          </a:stretch>
        </p:blipFill>
        <p:spPr>
          <a:xfrm>
            <a:off x="5109883" y="981745"/>
            <a:ext cx="5408704" cy="7991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 5"/>
          <p:cNvGrpSpPr/>
          <p:nvPr/>
        </p:nvGrpSpPr>
        <p:grpSpPr>
          <a:xfrm>
            <a:off x="755977" y="241890"/>
            <a:ext cx="10825573" cy="6334532"/>
            <a:chOff x="1103725" y="0"/>
            <a:chExt cx="9268264" cy="5478276"/>
          </a:xfrm>
        </p:grpSpPr>
        <p:pic>
          <p:nvPicPr>
            <p:cNvPr id="4" name="图片 3" descr="屏幕快照 2022-10-30 下午10.44.0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23" r="12045"/>
            <a:stretch>
              <a:fillRect/>
            </a:stretch>
          </p:blipFill>
          <p:spPr>
            <a:xfrm>
              <a:off x="1103725" y="0"/>
              <a:ext cx="9268264" cy="4318000"/>
            </a:xfrm>
            <a:prstGeom prst="rect">
              <a:avLst/>
            </a:prstGeom>
          </p:spPr>
        </p:pic>
        <p:pic>
          <p:nvPicPr>
            <p:cNvPr id="5" name="图片 4" descr="屏幕快照 2022-10-30 下午10.44.25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46" t="14728" r="7351"/>
            <a:stretch>
              <a:fillRect/>
            </a:stretch>
          </p:blipFill>
          <p:spPr>
            <a:xfrm>
              <a:off x="1103725" y="4308693"/>
              <a:ext cx="9253144" cy="1169583"/>
            </a:xfrm>
            <a:prstGeom prst="rect">
              <a:avLst/>
            </a:prstGeom>
          </p:spPr>
        </p:pic>
      </p:grpSp>
      <p:pic>
        <p:nvPicPr>
          <p:cNvPr id="2" name="图片 1" descr="屏幕快照 2022-10-30 下午10.47.06.png"/>
          <p:cNvPicPr>
            <a:picLocks noChangeAspect="1"/>
          </p:cNvPicPr>
          <p:nvPr/>
        </p:nvPicPr>
        <p:blipFill>
          <a:blip r:embed="rId4">
            <a:alphaModFix amt="8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56" y="272110"/>
            <a:ext cx="10661056" cy="3077690"/>
          </a:xfrm>
          <a:prstGeom prst="rect">
            <a:avLst/>
          </a:prstGeom>
        </p:spPr>
      </p:pic>
      <p:pic>
        <p:nvPicPr>
          <p:cNvPr id="7" name="图片 6" descr="屏幕快照 2022-10-30 下午10.47.06.png"/>
          <p:cNvPicPr>
            <a:picLocks noChangeAspect="1"/>
          </p:cNvPicPr>
          <p:nvPr/>
        </p:nvPicPr>
        <p:blipFill>
          <a:blip r:embed="rId4">
            <a:alphaModFix amt="8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02" y="4580819"/>
            <a:ext cx="10661056" cy="1975260"/>
          </a:xfrm>
          <a:prstGeom prst="rect">
            <a:avLst/>
          </a:prstGeom>
        </p:spPr>
      </p:pic>
      <p:pic>
        <p:nvPicPr>
          <p:cNvPr id="8" name="图片 7" descr="屏幕快照 2022-10-30 下午10.47.06.png"/>
          <p:cNvPicPr>
            <a:picLocks noChangeAspect="1"/>
          </p:cNvPicPr>
          <p:nvPr/>
        </p:nvPicPr>
        <p:blipFill>
          <a:blip r:embed="rId4">
            <a:alphaModFix amt="8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169" y="4036562"/>
            <a:ext cx="7696424" cy="483782"/>
          </a:xfrm>
          <a:prstGeom prst="rect">
            <a:avLst/>
          </a:prstGeom>
        </p:spPr>
      </p:pic>
      <p:pic>
        <p:nvPicPr>
          <p:cNvPr id="9" name="图片 8" descr="屏幕快照 2022-10-30 下午10.47.06.png"/>
          <p:cNvPicPr>
            <a:picLocks noChangeAspect="1"/>
          </p:cNvPicPr>
          <p:nvPr/>
        </p:nvPicPr>
        <p:blipFill>
          <a:blip r:embed="rId4">
            <a:alphaModFix amt="8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27" y="3523762"/>
            <a:ext cx="1012393" cy="483782"/>
          </a:xfrm>
          <a:prstGeom prst="rect">
            <a:avLst/>
          </a:prstGeom>
        </p:spPr>
      </p:pic>
      <p:cxnSp>
        <p:nvCxnSpPr>
          <p:cNvPr id="10" name="直线连接符 9"/>
          <p:cNvCxnSpPr/>
          <p:nvPr/>
        </p:nvCxnSpPr>
        <p:spPr>
          <a:xfrm>
            <a:off x="2659530" y="3929531"/>
            <a:ext cx="1568824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 descr="8718367adab44aed9408cce8bd1c8701a18bfb7c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6" t="24409" r="18464" b="34287"/>
          <a:stretch>
            <a:fillRect/>
          </a:stretch>
        </p:blipFill>
        <p:spPr>
          <a:xfrm>
            <a:off x="578555" y="1030110"/>
            <a:ext cx="3824112" cy="1948133"/>
          </a:xfrm>
        </p:spPr>
      </p:pic>
      <p:sp>
        <p:nvSpPr>
          <p:cNvPr id="7" name="矩形 6"/>
          <p:cNvSpPr/>
          <p:nvPr/>
        </p:nvSpPr>
        <p:spPr>
          <a:xfrm>
            <a:off x="527954" y="3106444"/>
            <a:ext cx="12034064" cy="19774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2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1.</a:t>
            </a:r>
            <a:r>
              <a:rPr lang="zh-CN" altLang="zh-CN" sz="42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放</a:t>
            </a:r>
            <a:r>
              <a:rPr lang="zh-CN" altLang="zh-CN" sz="42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茶食、烧开水的</a:t>
            </a:r>
            <a:r>
              <a:rPr lang="zh-CN" altLang="zh-CN" sz="42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地方</a:t>
            </a:r>
            <a:r>
              <a:rPr lang="zh-CN" altLang="zh-CN" sz="42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endParaRPr lang="en-US" altLang="zh-CN" sz="4200" dirty="0" smtClean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42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2.</a:t>
            </a:r>
            <a:r>
              <a:rPr lang="zh-CN" altLang="zh-CN" sz="42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旧称茶馆</a:t>
            </a:r>
            <a:r>
              <a:rPr lang="zh-CN" altLang="zh-CN" sz="42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、旅店等处从事供应茶水等杂务的人。 </a:t>
            </a:r>
            <a:endParaRPr lang="zh-CN" altLang="en-US" sz="42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2" name="图片 1" descr="51miz-E953364-C55D5A5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20" y="4078941"/>
            <a:ext cx="1682156" cy="14791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dd0a5df8311a1c5125744a070057c0be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188" y="942416"/>
            <a:ext cx="6350000" cy="3568700"/>
          </a:xfrm>
          <a:prstGeom prst="rect">
            <a:avLst/>
          </a:prstGeom>
        </p:spPr>
      </p:pic>
      <p:grpSp>
        <p:nvGrpSpPr>
          <p:cNvPr id="3" name="组 2"/>
          <p:cNvGrpSpPr/>
          <p:nvPr/>
        </p:nvGrpSpPr>
        <p:grpSpPr>
          <a:xfrm>
            <a:off x="1897530" y="1467535"/>
            <a:ext cx="1906518" cy="2461994"/>
            <a:chOff x="1897530" y="1467535"/>
            <a:chExt cx="1906518" cy="2461994"/>
          </a:xfrm>
        </p:grpSpPr>
        <p:sp>
          <p:nvSpPr>
            <p:cNvPr id="14" name="矩形 13"/>
            <p:cNvSpPr/>
            <p:nvPr/>
          </p:nvSpPr>
          <p:spPr>
            <a:xfrm>
              <a:off x="1932773" y="1580183"/>
              <a:ext cx="1616477" cy="648073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" name="TextBox 7"/>
            <p:cNvSpPr txBox="1"/>
            <p:nvPr/>
          </p:nvSpPr>
          <p:spPr>
            <a:xfrm>
              <a:off x="2363888" y="1467535"/>
              <a:ext cx="14401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altLang="zh-CN" sz="4800" b="1" dirty="0" err="1">
                  <a:latin typeface="+mj-ea"/>
                  <a:ea typeface="+mj-ea"/>
                </a:rPr>
                <a:t>xí</a:t>
              </a:r>
              <a:endParaRPr lang="zh-CN" altLang="en-US" sz="4800" b="1" dirty="0">
                <a:latin typeface="+mj-ea"/>
                <a:ea typeface="+mj-ea"/>
              </a:endParaRPr>
            </a:p>
          </p:txBody>
        </p:sp>
        <p:pic>
          <p:nvPicPr>
            <p:cNvPr id="2" name="图片 1" descr="b11a6fe7ebf12433d9d7e1efc12c9f0e0.g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97530" y="2256119"/>
              <a:ext cx="1673410" cy="1673410"/>
            </a:xfrm>
            <a:prstGeom prst="rect">
              <a:avLst/>
            </a:prstGeom>
          </p:spPr>
        </p:pic>
      </p:grpSp>
      <p:sp>
        <p:nvSpPr>
          <p:cNvPr id="18" name="矩形 17"/>
          <p:cNvSpPr/>
          <p:nvPr/>
        </p:nvSpPr>
        <p:spPr>
          <a:xfrm>
            <a:off x="1927411" y="4887864"/>
            <a:ext cx="189753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kumimoji="1" lang="zh-CN" altLang="en-US" sz="60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草席</a:t>
            </a:r>
            <a:endParaRPr kumimoji="1" lang="zh-CN" altLang="en-US" sz="60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350870" y="4890852"/>
            <a:ext cx="189753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kumimoji="1" lang="zh-CN" altLang="en-US" sz="60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竹席</a:t>
            </a:r>
            <a:endParaRPr kumimoji="1" lang="zh-CN" altLang="en-US" sz="60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7040287" y="4890852"/>
            <a:ext cx="189753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kumimoji="1" lang="zh-CN" altLang="en-US" sz="60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凉席</a:t>
            </a:r>
            <a:endParaRPr kumimoji="1" lang="zh-CN" altLang="en-US" sz="60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3" t="55063" r="10802" b="36056"/>
          <a:stretch>
            <a:fillRect/>
          </a:stretch>
        </p:blipFill>
        <p:spPr>
          <a:xfrm flipH="1">
            <a:off x="4015156" y="1141526"/>
            <a:ext cx="8176844" cy="5715088"/>
          </a:xfrm>
          <a:prstGeom prst="rect">
            <a:avLst/>
          </a:prstGeom>
        </p:spPr>
      </p:pic>
      <p:grpSp>
        <p:nvGrpSpPr>
          <p:cNvPr id="6" name="组 5"/>
          <p:cNvGrpSpPr/>
          <p:nvPr/>
        </p:nvGrpSpPr>
        <p:grpSpPr>
          <a:xfrm>
            <a:off x="6688412" y="3697604"/>
            <a:ext cx="4615524" cy="2880360"/>
            <a:chOff x="6688412" y="3697604"/>
            <a:chExt cx="4615524" cy="2880360"/>
          </a:xfrm>
        </p:grpSpPr>
        <p:sp>
          <p:nvSpPr>
            <p:cNvPr id="23" name="矩形 22"/>
            <p:cNvSpPr/>
            <p:nvPr/>
          </p:nvSpPr>
          <p:spPr>
            <a:xfrm>
              <a:off x="6688412" y="3697604"/>
              <a:ext cx="4615524" cy="2880360"/>
            </a:xfrm>
            <a:prstGeom prst="rect">
              <a:avLst/>
            </a:prstGeom>
            <a:solidFill>
              <a:srgbClr val="FFFEFA"/>
            </a:solidFill>
            <a:ln w="38100">
              <a:solidFill>
                <a:srgbClr val="53312A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/>
            <p:cNvPicPr preferRelativeResize="0"/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9445" y="3930490"/>
              <a:ext cx="3893458" cy="2401563"/>
            </a:xfrm>
            <a:prstGeom prst="rect">
              <a:avLst/>
            </a:prstGeom>
            <a:ln w="47625">
              <a:solidFill>
                <a:schemeClr val="bg1">
                  <a:lumMod val="65000"/>
                </a:schemeClr>
              </a:solidFill>
            </a:ln>
          </p:spPr>
        </p:pic>
      </p:grpSp>
      <p:grpSp>
        <p:nvGrpSpPr>
          <p:cNvPr id="8" name="组 7"/>
          <p:cNvGrpSpPr/>
          <p:nvPr/>
        </p:nvGrpSpPr>
        <p:grpSpPr>
          <a:xfrm>
            <a:off x="859112" y="331470"/>
            <a:ext cx="4615524" cy="2880360"/>
            <a:chOff x="859112" y="331470"/>
            <a:chExt cx="4615524" cy="2880360"/>
          </a:xfrm>
        </p:grpSpPr>
        <p:sp>
          <p:nvSpPr>
            <p:cNvPr id="18" name="矩形 17"/>
            <p:cNvSpPr/>
            <p:nvPr/>
          </p:nvSpPr>
          <p:spPr>
            <a:xfrm>
              <a:off x="859112" y="331470"/>
              <a:ext cx="4615524" cy="2880360"/>
            </a:xfrm>
            <a:prstGeom prst="rect">
              <a:avLst/>
            </a:prstGeom>
            <a:solidFill>
              <a:srgbClr val="FFFEFA"/>
            </a:solidFill>
            <a:ln w="38100">
              <a:solidFill>
                <a:srgbClr val="53312A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" name="图片 6"/>
            <p:cNvPicPr preferRelativeResize="0"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0145" y="570868"/>
              <a:ext cx="3893458" cy="2401563"/>
            </a:xfrm>
            <a:prstGeom prst="rect">
              <a:avLst/>
            </a:prstGeom>
            <a:ln w="47625">
              <a:solidFill>
                <a:schemeClr val="bg1">
                  <a:lumMod val="65000"/>
                </a:schemeClr>
              </a:solidFill>
            </a:ln>
          </p:spPr>
        </p:pic>
      </p:grpSp>
      <p:grpSp>
        <p:nvGrpSpPr>
          <p:cNvPr id="4" name="组 3"/>
          <p:cNvGrpSpPr/>
          <p:nvPr/>
        </p:nvGrpSpPr>
        <p:grpSpPr>
          <a:xfrm>
            <a:off x="859112" y="3697605"/>
            <a:ext cx="4615524" cy="2880360"/>
            <a:chOff x="859112" y="3697605"/>
            <a:chExt cx="4615524" cy="2880360"/>
          </a:xfrm>
        </p:grpSpPr>
        <p:sp>
          <p:nvSpPr>
            <p:cNvPr id="22" name="矩形 21"/>
            <p:cNvSpPr/>
            <p:nvPr/>
          </p:nvSpPr>
          <p:spPr>
            <a:xfrm>
              <a:off x="859112" y="3697605"/>
              <a:ext cx="4615524" cy="2880360"/>
            </a:xfrm>
            <a:prstGeom prst="rect">
              <a:avLst/>
            </a:prstGeom>
            <a:solidFill>
              <a:srgbClr val="FFFEFA"/>
            </a:solidFill>
            <a:ln w="38100">
              <a:solidFill>
                <a:srgbClr val="53312A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3" name="图片 12"/>
            <p:cNvPicPr preferRelativeResize="0"/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96" r="11603" b="6706"/>
            <a:stretch>
              <a:fillRect/>
            </a:stretch>
          </p:blipFill>
          <p:spPr>
            <a:xfrm>
              <a:off x="1220145" y="3958053"/>
              <a:ext cx="3893458" cy="2401563"/>
            </a:xfrm>
            <a:prstGeom prst="rect">
              <a:avLst/>
            </a:prstGeom>
            <a:ln w="47625">
              <a:solidFill>
                <a:schemeClr val="bg1">
                  <a:lumMod val="65000"/>
                </a:schemeClr>
              </a:solidFill>
            </a:ln>
          </p:spPr>
        </p:pic>
      </p:grpSp>
      <p:grpSp>
        <p:nvGrpSpPr>
          <p:cNvPr id="2" name="组 1"/>
          <p:cNvGrpSpPr/>
          <p:nvPr/>
        </p:nvGrpSpPr>
        <p:grpSpPr>
          <a:xfrm>
            <a:off x="6688412" y="331469"/>
            <a:ext cx="4615524" cy="2880360"/>
            <a:chOff x="6688412" y="331469"/>
            <a:chExt cx="4615524" cy="2880360"/>
          </a:xfrm>
        </p:grpSpPr>
        <p:sp>
          <p:nvSpPr>
            <p:cNvPr id="21" name="矩形 20"/>
            <p:cNvSpPr/>
            <p:nvPr/>
          </p:nvSpPr>
          <p:spPr>
            <a:xfrm>
              <a:off x="6688412" y="331469"/>
              <a:ext cx="4615524" cy="2880360"/>
            </a:xfrm>
            <a:prstGeom prst="rect">
              <a:avLst/>
            </a:prstGeom>
            <a:solidFill>
              <a:srgbClr val="FFFEFA"/>
            </a:solidFill>
            <a:ln w="38100">
              <a:solidFill>
                <a:srgbClr val="53312A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5" name="图片 14"/>
            <p:cNvPicPr preferRelativeResize="0"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9445" y="570866"/>
              <a:ext cx="3893458" cy="2401563"/>
            </a:xfrm>
            <a:prstGeom prst="rect">
              <a:avLst/>
            </a:prstGeom>
            <a:ln w="47625">
              <a:solidFill>
                <a:schemeClr val="bg1">
                  <a:lumMod val="65000"/>
                </a:schemeClr>
              </a:solidFill>
            </a:ln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00452" y="943218"/>
            <a:ext cx="1859441" cy="47918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 5"/>
          <p:cNvGrpSpPr/>
          <p:nvPr/>
        </p:nvGrpSpPr>
        <p:grpSpPr>
          <a:xfrm>
            <a:off x="755977" y="241890"/>
            <a:ext cx="10825573" cy="6334532"/>
            <a:chOff x="1103725" y="0"/>
            <a:chExt cx="9268264" cy="5478276"/>
          </a:xfrm>
        </p:grpSpPr>
        <p:pic>
          <p:nvPicPr>
            <p:cNvPr id="4" name="图片 3" descr="屏幕快照 2022-10-30 下午10.44.0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23" r="12045"/>
            <a:stretch>
              <a:fillRect/>
            </a:stretch>
          </p:blipFill>
          <p:spPr>
            <a:xfrm>
              <a:off x="1103725" y="0"/>
              <a:ext cx="9268264" cy="4318000"/>
            </a:xfrm>
            <a:prstGeom prst="rect">
              <a:avLst/>
            </a:prstGeom>
          </p:spPr>
        </p:pic>
        <p:pic>
          <p:nvPicPr>
            <p:cNvPr id="5" name="图片 4" descr="屏幕快照 2022-10-30 下午10.44.25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46" t="14728" r="7351"/>
            <a:stretch>
              <a:fillRect/>
            </a:stretch>
          </p:blipFill>
          <p:spPr>
            <a:xfrm>
              <a:off x="1103725" y="4308693"/>
              <a:ext cx="9253144" cy="1169583"/>
            </a:xfrm>
            <a:prstGeom prst="rect">
              <a:avLst/>
            </a:prstGeom>
          </p:spPr>
        </p:pic>
      </p:grpSp>
      <p:cxnSp>
        <p:nvCxnSpPr>
          <p:cNvPr id="7" name="直线连接符 6"/>
          <p:cNvCxnSpPr/>
          <p:nvPr/>
        </p:nvCxnSpPr>
        <p:spPr>
          <a:xfrm>
            <a:off x="846640" y="2101108"/>
            <a:ext cx="10034245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线连接符 7"/>
          <p:cNvCxnSpPr/>
          <p:nvPr/>
        </p:nvCxnSpPr>
        <p:spPr>
          <a:xfrm>
            <a:off x="10708421" y="1442552"/>
            <a:ext cx="768247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线连接符 8"/>
          <p:cNvCxnSpPr/>
          <p:nvPr/>
        </p:nvCxnSpPr>
        <p:spPr>
          <a:xfrm>
            <a:off x="1285639" y="2696944"/>
            <a:ext cx="2132277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线连接符 11"/>
          <p:cNvCxnSpPr/>
          <p:nvPr/>
        </p:nvCxnSpPr>
        <p:spPr>
          <a:xfrm>
            <a:off x="1160210" y="3355500"/>
            <a:ext cx="3417914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线连接符 13"/>
          <p:cNvCxnSpPr/>
          <p:nvPr/>
        </p:nvCxnSpPr>
        <p:spPr>
          <a:xfrm flipV="1">
            <a:off x="830961" y="6006353"/>
            <a:ext cx="7790098" cy="14732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线连接符 9"/>
          <p:cNvCxnSpPr/>
          <p:nvPr/>
        </p:nvCxnSpPr>
        <p:spPr>
          <a:xfrm flipV="1">
            <a:off x="11041529" y="5240599"/>
            <a:ext cx="497892" cy="3754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388" y="58397"/>
            <a:ext cx="12413123" cy="6857999"/>
          </a:xfrm>
        </p:spPr>
      </p:pic>
      <p:sp>
        <p:nvSpPr>
          <p:cNvPr id="3" name="文本框 2"/>
          <p:cNvSpPr txBox="1"/>
          <p:nvPr/>
        </p:nvSpPr>
        <p:spPr>
          <a:xfrm>
            <a:off x="1194442" y="368121"/>
            <a:ext cx="9911923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800" b="1" dirty="0" smtClean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资料一：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二十世纪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20-30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年代，中国很穷，也很落后。当时老百姓的生活水平低，农民一年到头就靠庄稼收成过日子，根本住不起客栈旅店，通常普通客栈一晚上的费用相当于全家一个月的生活开销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endParaRPr lang="zh-CN" altLang="zh-CN" sz="28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/>
            <a:r>
              <a:rPr lang="zh-CN" altLang="zh-CN" sz="2800" b="1" dirty="0">
                <a:solidFill>
                  <a:srgbClr val="2F5597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资料二：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吴冠中是在贫寒农家降生的一个苦孩子，笔名“荼”（</a:t>
            </a:r>
            <a:r>
              <a:rPr lang="en-US" altLang="zh-CN" sz="2800" b="1"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t</a:t>
            </a:r>
            <a:r>
              <a:rPr lang="en-US" altLang="zh-CN" sz="2800" b="1" dirty="0" err="1">
                <a:latin typeface="Calibri" panose="020F0502020204030204" charset="0"/>
                <a:ea typeface="楷体" panose="02010609060101010101" pitchFamily="49" charset="-122"/>
                <a:cs typeface="Calibri" panose="020F0502020204030204" charset="0"/>
              </a:rPr>
              <a:t>ú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），即苦菜之意。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吴冠中曾说：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“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贫穷是我童年最深的印记。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”</a:t>
            </a:r>
          </a:p>
          <a:p>
            <a:r>
              <a:rPr lang="zh-CN" altLang="en-US" sz="2800" b="1" dirty="0" smtClean="0">
                <a:solidFill>
                  <a:srgbClr val="2F5597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资料三：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父亲是农村小学教员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，兼种田。家庭生计艰难，但父亲仍然竭力设法让子女读书，将来出外谋生，留在家里没有出路。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吴冠中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《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婚礼和父亲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》</a:t>
            </a:r>
          </a:p>
          <a:p>
            <a:r>
              <a:rPr lang="zh-CN" altLang="en-US" sz="2800" b="1" dirty="0">
                <a:solidFill>
                  <a:srgbClr val="2F5597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资料四：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父亲平日里农事繁重，家务事也是父亲一手打理。家里点的是煤油灯，他总是把火苗捻到最小，尽量不点灯。他从来不同意把剩饭剩菜倒掉，他说宁可吃下去拉肚子也不能浪费粮食，掉一粒米都是要遭雷打的。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吴冠中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《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童年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》</a:t>
            </a:r>
          </a:p>
        </p:txBody>
      </p:sp>
      <p:cxnSp>
        <p:nvCxnSpPr>
          <p:cNvPr id="4" name="直线连接符 3"/>
          <p:cNvCxnSpPr/>
          <p:nvPr/>
        </p:nvCxnSpPr>
        <p:spPr>
          <a:xfrm>
            <a:off x="1160210" y="3355500"/>
            <a:ext cx="1708496" cy="6265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直线连接符 5"/>
          <p:cNvCxnSpPr/>
          <p:nvPr/>
        </p:nvCxnSpPr>
        <p:spPr>
          <a:xfrm>
            <a:off x="8185551" y="3029783"/>
            <a:ext cx="2826096" cy="3276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 5"/>
          <p:cNvGrpSpPr/>
          <p:nvPr/>
        </p:nvGrpSpPr>
        <p:grpSpPr>
          <a:xfrm>
            <a:off x="755977" y="241890"/>
            <a:ext cx="10825573" cy="6334532"/>
            <a:chOff x="1103725" y="0"/>
            <a:chExt cx="9268264" cy="5478276"/>
          </a:xfrm>
        </p:grpSpPr>
        <p:pic>
          <p:nvPicPr>
            <p:cNvPr id="4" name="图片 3" descr="屏幕快照 2022-10-30 下午10.44.0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23" r="12045"/>
            <a:stretch>
              <a:fillRect/>
            </a:stretch>
          </p:blipFill>
          <p:spPr>
            <a:xfrm>
              <a:off x="1103725" y="0"/>
              <a:ext cx="9268264" cy="4318000"/>
            </a:xfrm>
            <a:prstGeom prst="rect">
              <a:avLst/>
            </a:prstGeom>
          </p:spPr>
        </p:pic>
        <p:pic>
          <p:nvPicPr>
            <p:cNvPr id="5" name="图片 4" descr="屏幕快照 2022-10-30 下午10.44.25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46" t="14728" r="7351"/>
            <a:stretch>
              <a:fillRect/>
            </a:stretch>
          </p:blipFill>
          <p:spPr>
            <a:xfrm>
              <a:off x="1103725" y="4308693"/>
              <a:ext cx="9253144" cy="1169583"/>
            </a:xfrm>
            <a:prstGeom prst="rect">
              <a:avLst/>
            </a:prstGeom>
          </p:spPr>
        </p:pic>
      </p:grpSp>
      <p:pic>
        <p:nvPicPr>
          <p:cNvPr id="11" name="图片 10" descr="屏幕快照 2022-10-30 下午10.47.06.png"/>
          <p:cNvPicPr>
            <a:picLocks noChangeAspect="1"/>
          </p:cNvPicPr>
          <p:nvPr/>
        </p:nvPicPr>
        <p:blipFill>
          <a:blip r:embed="rId4">
            <a:alphaModFix amt="8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56" y="272110"/>
            <a:ext cx="10661056" cy="4270008"/>
          </a:xfrm>
          <a:prstGeom prst="rect">
            <a:avLst/>
          </a:prstGeom>
        </p:spPr>
      </p:pic>
      <p:pic>
        <p:nvPicPr>
          <p:cNvPr id="13" name="图片 12" descr="屏幕快照 2022-10-30 下午10.47.06.png"/>
          <p:cNvPicPr>
            <a:picLocks noChangeAspect="1"/>
          </p:cNvPicPr>
          <p:nvPr/>
        </p:nvPicPr>
        <p:blipFill>
          <a:blip r:embed="rId4">
            <a:alphaModFix amt="8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95" y="4749165"/>
            <a:ext cx="10237470" cy="483870"/>
          </a:xfrm>
          <a:prstGeom prst="rect">
            <a:avLst/>
          </a:prstGeom>
        </p:spPr>
      </p:pic>
      <p:pic>
        <p:nvPicPr>
          <p:cNvPr id="15" name="图片 14" descr="屏幕快照 2022-10-30 下午10.47.06.png"/>
          <p:cNvPicPr>
            <a:picLocks noChangeAspect="1"/>
          </p:cNvPicPr>
          <p:nvPr/>
        </p:nvPicPr>
        <p:blipFill>
          <a:blip r:embed="rId4">
            <a:alphaModFix amt="8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39" y="6063762"/>
            <a:ext cx="7459808" cy="483782"/>
          </a:xfrm>
          <a:prstGeom prst="rect">
            <a:avLst/>
          </a:prstGeom>
        </p:spPr>
      </p:pic>
      <p:pic>
        <p:nvPicPr>
          <p:cNvPr id="16" name="图片 15" descr="屏幕快照 2022-10-30 下午10.47.06.png"/>
          <p:cNvPicPr>
            <a:picLocks noChangeAspect="1"/>
          </p:cNvPicPr>
          <p:nvPr/>
        </p:nvPicPr>
        <p:blipFill>
          <a:blip r:embed="rId4">
            <a:alphaModFix amt="8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192" y="5525880"/>
            <a:ext cx="2738396" cy="4837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屏幕快照 2022-11-13 下午10.51.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58" y="1525495"/>
            <a:ext cx="1449294" cy="47720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09978" y="1705680"/>
            <a:ext cx="10515600" cy="1325563"/>
          </a:xfrm>
        </p:spPr>
        <p:txBody>
          <a:bodyPr>
            <a:normAutofit/>
          </a:bodyPr>
          <a:lstStyle/>
          <a:p>
            <a:r>
              <a:rPr kumimoji="1" lang="zh-CN" altLang="en-US" sz="60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冤枉钱</a:t>
            </a:r>
            <a:endParaRPr kumimoji="1" lang="zh-CN" altLang="en-US" sz="60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54950" y="1537720"/>
            <a:ext cx="1673355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nl-NL" altLang="zh-CN" sz="2400" dirty="0" err="1"/>
              <a:t>yuān</a:t>
            </a:r>
            <a:r>
              <a:rPr lang="nl-NL" altLang="zh-CN" sz="2400" dirty="0"/>
              <a:t> wang </a:t>
            </a:r>
            <a:endParaRPr lang="zh-CN" altLang="en-US" sz="2400" dirty="0"/>
          </a:p>
        </p:txBody>
      </p:sp>
      <p:sp>
        <p:nvSpPr>
          <p:cNvPr id="5" name="矩形 4"/>
          <p:cNvSpPr/>
          <p:nvPr/>
        </p:nvSpPr>
        <p:spPr>
          <a:xfrm>
            <a:off x="4113199" y="2059000"/>
            <a:ext cx="469872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本来不必花而多花的钱。</a:t>
            </a:r>
          </a:p>
        </p:txBody>
      </p:sp>
      <p:sp>
        <p:nvSpPr>
          <p:cNvPr id="6" name="矩形 5"/>
          <p:cNvSpPr/>
          <p:nvPr/>
        </p:nvSpPr>
        <p:spPr>
          <a:xfrm>
            <a:off x="1015999" y="3408687"/>
            <a:ext cx="6828118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kumimoji="1" lang="zh-CN" altLang="zh-CN" sz="6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委屈</a:t>
            </a:r>
            <a:r>
              <a:rPr kumimoji="1" lang="en-US" altLang="zh-CN" sz="6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kumimoji="1" lang="zh-CN" altLang="zh-CN" sz="6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豆腐</a:t>
            </a:r>
            <a:r>
              <a:rPr kumimoji="1" lang="en-US" altLang="zh-CN" sz="6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kumimoji="1" lang="zh-CN" altLang="zh-CN" sz="6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玻璃 </a:t>
            </a:r>
            <a:endParaRPr kumimoji="1" lang="zh-CN" altLang="en-US" sz="60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92200" y="2034802"/>
            <a:ext cx="10515600" cy="10281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zh-CN" sz="60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卖茧子</a:t>
            </a:r>
            <a:r>
              <a:rPr lang="en-US" altLang="zh-CN" sz="60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altLang="zh-CN" sz="60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卖猪</a:t>
            </a:r>
            <a:r>
              <a:rPr lang="en-US" altLang="zh-CN" sz="60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altLang="zh-CN" sz="60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粜稻 </a:t>
            </a:r>
            <a:endParaRPr kumimoji="1" lang="zh-CN" altLang="en-US" sz="60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132404" y="1496217"/>
            <a:ext cx="121058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3200" b="1"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tiào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059796" y="1742153"/>
            <a:ext cx="2381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粜</a:t>
            </a:r>
            <a:r>
              <a:rPr lang="zh-CN" altLang="en-US" sz="7200" b="1" dirty="0">
                <a:latin typeface="楷体" panose="02010609060101010101" pitchFamily="49" charset="-122"/>
                <a:ea typeface="楷体" panose="02010609060101010101" pitchFamily="49" charset="-122"/>
              </a:rPr>
              <a:t>稻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038962" y="952451"/>
            <a:ext cx="11346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>
                <a:latin typeface="楷体" panose="02010609060101010101" pitchFamily="49" charset="-122"/>
                <a:ea typeface="楷体" panose="02010609060101010101" pitchFamily="49" charset="-122"/>
              </a:rPr>
              <a:t>出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126351" y="2566555"/>
            <a:ext cx="8406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米</a:t>
            </a:r>
          </a:p>
        </p:txBody>
      </p:sp>
      <p:sp>
        <p:nvSpPr>
          <p:cNvPr id="7" name="右大括号 6"/>
          <p:cNvSpPr/>
          <p:nvPr/>
        </p:nvSpPr>
        <p:spPr>
          <a:xfrm>
            <a:off x="3920626" y="1309639"/>
            <a:ext cx="139169" cy="1797253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8" name="流程图: 接点 6"/>
          <p:cNvSpPr/>
          <p:nvPr/>
        </p:nvSpPr>
        <p:spPr>
          <a:xfrm>
            <a:off x="4494431" y="2939884"/>
            <a:ext cx="206477" cy="169607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9" name="文本框 8"/>
          <p:cNvSpPr txBox="1"/>
          <p:nvPr/>
        </p:nvSpPr>
        <p:spPr>
          <a:xfrm>
            <a:off x="4186097" y="3335913"/>
            <a:ext cx="2255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卖出粮食</a:t>
            </a:r>
            <a:endParaRPr lang="zh-CN" altLang="en-US" sz="2800" b="1" dirty="0">
              <a:solidFill>
                <a:schemeClr val="accent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157885" y="3765550"/>
            <a:ext cx="24482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籴</a:t>
            </a:r>
            <a:r>
              <a:rPr lang="zh-CN" altLang="en-US" sz="6600" b="1" dirty="0">
                <a:latin typeface="楷体" panose="02010609060101010101" pitchFamily="49" charset="-122"/>
                <a:ea typeface="楷体" panose="02010609060101010101" pitchFamily="49" charset="-122"/>
              </a:rPr>
              <a:t>米</a:t>
            </a:r>
          </a:p>
        </p:txBody>
      </p:sp>
      <p:sp>
        <p:nvSpPr>
          <p:cNvPr id="11" name="流程图: 接点 12"/>
          <p:cNvSpPr/>
          <p:nvPr/>
        </p:nvSpPr>
        <p:spPr>
          <a:xfrm>
            <a:off x="7625794" y="4873546"/>
            <a:ext cx="163161" cy="17698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文本框 11"/>
          <p:cNvSpPr txBox="1"/>
          <p:nvPr/>
        </p:nvSpPr>
        <p:spPr>
          <a:xfrm>
            <a:off x="7152147" y="5068024"/>
            <a:ext cx="2760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买入粮食</a:t>
            </a:r>
            <a:endParaRPr lang="zh-CN" altLang="en-US" sz="2800" b="1" dirty="0">
              <a:solidFill>
                <a:schemeClr val="accent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320343" y="3243580"/>
            <a:ext cx="774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err="1">
                <a:solidFill>
                  <a:srgbClr val="FF0000"/>
                </a:solidFill>
              </a:rPr>
              <a:t>dí</a:t>
            </a:r>
            <a:endParaRPr lang="en-US" altLang="zh-CN" sz="4000" b="1" dirty="0">
              <a:solidFill>
                <a:srgbClr val="FF0000"/>
              </a:solidFill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7010" y="1159118"/>
            <a:ext cx="1627773" cy="8596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bldLvl="0" animBg="1"/>
      <p:bldP spid="8" grpId="0" bldLvl="0" animBg="1"/>
      <p:bldP spid="11" grpId="0" animBg="1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 5"/>
          <p:cNvGrpSpPr/>
          <p:nvPr/>
        </p:nvGrpSpPr>
        <p:grpSpPr>
          <a:xfrm>
            <a:off x="755977" y="241890"/>
            <a:ext cx="10825573" cy="6334532"/>
            <a:chOff x="1103725" y="0"/>
            <a:chExt cx="9268264" cy="5478276"/>
          </a:xfrm>
        </p:grpSpPr>
        <p:pic>
          <p:nvPicPr>
            <p:cNvPr id="4" name="图片 3" descr="屏幕快照 2022-10-30 下午10.44.0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23" r="12045"/>
            <a:stretch>
              <a:fillRect/>
            </a:stretch>
          </p:blipFill>
          <p:spPr>
            <a:xfrm>
              <a:off x="1103725" y="0"/>
              <a:ext cx="9268264" cy="4318000"/>
            </a:xfrm>
            <a:prstGeom prst="rect">
              <a:avLst/>
            </a:prstGeom>
          </p:spPr>
        </p:pic>
        <p:pic>
          <p:nvPicPr>
            <p:cNvPr id="5" name="图片 4" descr="屏幕快照 2022-10-30 下午10.44.25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46" t="14728" r="7351"/>
            <a:stretch>
              <a:fillRect/>
            </a:stretch>
          </p:blipFill>
          <p:spPr>
            <a:xfrm>
              <a:off x="1103725" y="4308693"/>
              <a:ext cx="9253144" cy="1169583"/>
            </a:xfrm>
            <a:prstGeom prst="rect">
              <a:avLst/>
            </a:prstGeom>
          </p:spPr>
        </p:pic>
      </p:grpSp>
      <p:cxnSp>
        <p:nvCxnSpPr>
          <p:cNvPr id="8" name="直线连接符 7"/>
          <p:cNvCxnSpPr/>
          <p:nvPr/>
        </p:nvCxnSpPr>
        <p:spPr>
          <a:xfrm>
            <a:off x="1578532" y="5238441"/>
            <a:ext cx="768247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屏幕快照 2022-10-30 下午10.47.06.png"/>
          <p:cNvPicPr>
            <a:picLocks noChangeAspect="1"/>
          </p:cNvPicPr>
          <p:nvPr/>
        </p:nvPicPr>
        <p:blipFill>
          <a:blip r:embed="rId4">
            <a:alphaModFix amt="8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56" y="272110"/>
            <a:ext cx="10661056" cy="42700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 5"/>
          <p:cNvGrpSpPr/>
          <p:nvPr/>
        </p:nvGrpSpPr>
        <p:grpSpPr>
          <a:xfrm>
            <a:off x="755977" y="241890"/>
            <a:ext cx="10825573" cy="6334532"/>
            <a:chOff x="1103725" y="0"/>
            <a:chExt cx="9268264" cy="5478276"/>
          </a:xfrm>
        </p:grpSpPr>
        <p:pic>
          <p:nvPicPr>
            <p:cNvPr id="4" name="图片 3" descr="屏幕快照 2022-10-30 下午10.44.0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23" r="12045"/>
            <a:stretch>
              <a:fillRect/>
            </a:stretch>
          </p:blipFill>
          <p:spPr>
            <a:xfrm>
              <a:off x="1103725" y="0"/>
              <a:ext cx="9268264" cy="4318000"/>
            </a:xfrm>
            <a:prstGeom prst="rect">
              <a:avLst/>
            </a:prstGeom>
          </p:spPr>
        </p:pic>
        <p:pic>
          <p:nvPicPr>
            <p:cNvPr id="5" name="图片 4" descr="屏幕快照 2022-10-30 下午10.44.25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46" t="14728" r="7351"/>
            <a:stretch>
              <a:fillRect/>
            </a:stretch>
          </p:blipFill>
          <p:spPr>
            <a:xfrm>
              <a:off x="1103725" y="4308693"/>
              <a:ext cx="9253144" cy="1169583"/>
            </a:xfrm>
            <a:prstGeom prst="rect">
              <a:avLst/>
            </a:prstGeom>
          </p:spPr>
        </p:pic>
      </p:grpSp>
      <p:cxnSp>
        <p:nvCxnSpPr>
          <p:cNvPr id="12" name="直线连接符 11"/>
          <p:cNvCxnSpPr/>
          <p:nvPr/>
        </p:nvCxnSpPr>
        <p:spPr>
          <a:xfrm>
            <a:off x="881530" y="4019176"/>
            <a:ext cx="76199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线连接符 13"/>
          <p:cNvCxnSpPr/>
          <p:nvPr/>
        </p:nvCxnSpPr>
        <p:spPr>
          <a:xfrm>
            <a:off x="8172824" y="3391647"/>
            <a:ext cx="334682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 5"/>
          <p:cNvGrpSpPr/>
          <p:nvPr/>
        </p:nvGrpSpPr>
        <p:grpSpPr>
          <a:xfrm>
            <a:off x="755977" y="241890"/>
            <a:ext cx="10825573" cy="6334532"/>
            <a:chOff x="1103725" y="0"/>
            <a:chExt cx="9268264" cy="5478276"/>
          </a:xfrm>
        </p:grpSpPr>
        <p:pic>
          <p:nvPicPr>
            <p:cNvPr id="4" name="图片 3" descr="屏幕快照 2022-10-30 下午10.44.0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23" r="12045"/>
            <a:stretch>
              <a:fillRect/>
            </a:stretch>
          </p:blipFill>
          <p:spPr>
            <a:xfrm>
              <a:off x="1103725" y="0"/>
              <a:ext cx="9268264" cy="4318000"/>
            </a:xfrm>
            <a:prstGeom prst="rect">
              <a:avLst/>
            </a:prstGeom>
          </p:spPr>
        </p:pic>
        <p:pic>
          <p:nvPicPr>
            <p:cNvPr id="5" name="图片 4" descr="屏幕快照 2022-10-30 下午10.44.25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46" t="14728" r="7351"/>
            <a:stretch>
              <a:fillRect/>
            </a:stretch>
          </p:blipFill>
          <p:spPr>
            <a:xfrm>
              <a:off x="1103725" y="4308693"/>
              <a:ext cx="9253144" cy="1169583"/>
            </a:xfrm>
            <a:prstGeom prst="rect">
              <a:avLst/>
            </a:prstGeom>
          </p:spPr>
        </p:pic>
      </p:grpSp>
      <p:pic>
        <p:nvPicPr>
          <p:cNvPr id="7" name="图片 6" descr="屏幕快照 2022-10-30 下午10.47.06.png"/>
          <p:cNvPicPr>
            <a:picLocks noChangeAspect="1"/>
          </p:cNvPicPr>
          <p:nvPr/>
        </p:nvPicPr>
        <p:blipFill>
          <a:blip r:embed="rId4">
            <a:alphaModFix amt="8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56" y="272110"/>
            <a:ext cx="10661056" cy="1744949"/>
          </a:xfrm>
          <a:prstGeom prst="rect">
            <a:avLst/>
          </a:prstGeom>
        </p:spPr>
      </p:pic>
      <p:pic>
        <p:nvPicPr>
          <p:cNvPr id="9" name="图片 8" descr="屏幕快照 2022-10-30 下午10.47.06.png"/>
          <p:cNvPicPr>
            <a:picLocks noChangeAspect="1"/>
          </p:cNvPicPr>
          <p:nvPr/>
        </p:nvPicPr>
        <p:blipFill>
          <a:blip r:embed="rId4">
            <a:alphaModFix amt="8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35" y="2209165"/>
            <a:ext cx="7250430" cy="4184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9" t="1304" r="21198" b="19679"/>
          <a:stretch>
            <a:fillRect/>
          </a:stretch>
        </p:blipFill>
        <p:spPr>
          <a:xfrm flipH="1">
            <a:off x="10001952" y="4706470"/>
            <a:ext cx="2070826" cy="1944711"/>
          </a:xfrm>
          <a:prstGeom prst="rect">
            <a:avLst/>
          </a:prstGeom>
        </p:spPr>
      </p:pic>
      <p:pic>
        <p:nvPicPr>
          <p:cNvPr id="12" name="图片 11" descr="51miz-E845429-9AE2EE14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411" y="-328708"/>
            <a:ext cx="10533530" cy="75602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007499" y="1763161"/>
            <a:ext cx="8900619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zh-CN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小组活动</a:t>
            </a:r>
            <a:r>
              <a:rPr lang="zh-CN" altLang="zh-CN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要求：</a:t>
            </a:r>
          </a:p>
          <a:p>
            <a:r>
              <a:rPr lang="en-US" altLang="zh-CN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zh-CN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自由读第四自然段，用心体会作者描写的场景、细节中蕴含的感情。</a:t>
            </a:r>
          </a:p>
          <a:p>
            <a:r>
              <a:rPr lang="en-US" altLang="zh-CN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lang="zh-CN" altLang="zh-CN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交流讨论</a:t>
            </a:r>
            <a:r>
              <a:rPr lang="zh-CN" altLang="zh-CN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zh-CN" altLang="en-US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你</a:t>
            </a:r>
            <a:r>
              <a:rPr lang="zh-CN" altLang="zh-CN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打算拍什么样</a:t>
            </a:r>
            <a:r>
              <a:rPr lang="zh-CN" altLang="zh-CN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的镜头？要突出哪些细节？为什么要这样拍？  </a:t>
            </a:r>
            <a:endParaRPr lang="zh-CN" altLang="en-US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0" name="图片 9" descr="51miz-E1165513-A216DE3A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6" r="26194"/>
          <a:stretch>
            <a:fillRect/>
          </a:stretch>
        </p:blipFill>
        <p:spPr>
          <a:xfrm flipH="1">
            <a:off x="-1" y="1390506"/>
            <a:ext cx="2928471" cy="5789704"/>
          </a:xfrm>
          <a:prstGeom prst="rect">
            <a:avLst/>
          </a:prstGeom>
        </p:spPr>
      </p:pic>
      <p:pic>
        <p:nvPicPr>
          <p:cNvPr id="2" name="图片 1" descr="20221116121503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8" r="14093" b="62230"/>
          <a:stretch>
            <a:fillRect/>
          </a:stretch>
        </p:blipFill>
        <p:spPr>
          <a:xfrm>
            <a:off x="4332942" y="862225"/>
            <a:ext cx="6574117" cy="8856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98709" y="487352"/>
            <a:ext cx="11340659" cy="5510677"/>
          </a:xfrm>
          <a:prstGeom prst="rect">
            <a:avLst/>
          </a:prstGeom>
          <a:solidFill>
            <a:srgbClr val="F3F2EE"/>
          </a:solidFill>
          <a:ln w="57150">
            <a:solidFill>
              <a:srgbClr val="5331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0" t="14755" r="16712" b="3007"/>
          <a:stretch>
            <a:fillRect/>
          </a:stretch>
        </p:blipFill>
        <p:spPr>
          <a:xfrm>
            <a:off x="634592" y="1643529"/>
            <a:ext cx="4523639" cy="4341330"/>
          </a:xfrm>
          <a:prstGeom prst="rect">
            <a:avLst/>
          </a:prstGeom>
        </p:spPr>
      </p:pic>
      <p:sp>
        <p:nvSpPr>
          <p:cNvPr id="8" name="TextBox 1"/>
          <p:cNvSpPr txBox="1"/>
          <p:nvPr/>
        </p:nvSpPr>
        <p:spPr>
          <a:xfrm>
            <a:off x="5610401" y="2188204"/>
            <a:ext cx="566892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27380" defTabSz="914400" fontAlgn="auto">
              <a:lnSpc>
                <a:spcPct val="100000"/>
              </a:lnSpc>
            </a:pPr>
            <a:r>
              <a:rPr lang="zh-CN" altLang="en-US" sz="4000" b="1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吴冠中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1919—2010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），当代著名画家、美术教育家。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1919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年出生于江苏省宜兴县一个乡村教师家庭。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屏幕快照 2022-11-13 下午9.08.1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"/>
          <a:stretch>
            <a:fillRect/>
          </a:stretch>
        </p:blipFill>
        <p:spPr>
          <a:xfrm>
            <a:off x="1045509" y="0"/>
            <a:ext cx="995343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985482" y="2300941"/>
            <a:ext cx="9936517" cy="1688353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屏幕快照 2022-10-30 下午10.47.06.png"/>
          <p:cNvPicPr>
            <a:picLocks noChangeAspect="1"/>
          </p:cNvPicPr>
          <p:nvPr/>
        </p:nvPicPr>
        <p:blipFill>
          <a:blip r:embed="rId3">
            <a:alphaModFix amt="8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309" y="1820468"/>
            <a:ext cx="915573" cy="483782"/>
          </a:xfrm>
          <a:prstGeom prst="rect">
            <a:avLst/>
          </a:prstGeom>
        </p:spPr>
      </p:pic>
      <p:cxnSp>
        <p:nvCxnSpPr>
          <p:cNvPr id="9" name="直线连接符 8"/>
          <p:cNvCxnSpPr/>
          <p:nvPr/>
        </p:nvCxnSpPr>
        <p:spPr>
          <a:xfrm flipV="1">
            <a:off x="2340532" y="1763059"/>
            <a:ext cx="1678644" cy="9029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线连接符 11"/>
          <p:cNvCxnSpPr/>
          <p:nvPr/>
        </p:nvCxnSpPr>
        <p:spPr>
          <a:xfrm>
            <a:off x="4704226" y="1760136"/>
            <a:ext cx="3767421" cy="2923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图片 16" descr="屏幕快照 2022-10-30 下午10.47.06.png"/>
          <p:cNvPicPr>
            <a:picLocks noChangeAspect="1"/>
          </p:cNvPicPr>
          <p:nvPr/>
        </p:nvPicPr>
        <p:blipFill>
          <a:blip r:embed="rId3">
            <a:alphaModFix amt="8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003" y="0"/>
            <a:ext cx="9234821" cy="582706"/>
          </a:xfrm>
          <a:prstGeom prst="rect">
            <a:avLst/>
          </a:prstGeom>
        </p:spPr>
      </p:pic>
      <p:pic>
        <p:nvPicPr>
          <p:cNvPr id="18" name="图片 17" descr="屏幕快照 2022-10-30 下午10.47.06.png"/>
          <p:cNvPicPr>
            <a:picLocks noChangeAspect="1"/>
          </p:cNvPicPr>
          <p:nvPr/>
        </p:nvPicPr>
        <p:blipFill>
          <a:blip r:embed="rId3">
            <a:alphaModFix amt="8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709" y="643103"/>
            <a:ext cx="5200703" cy="483782"/>
          </a:xfrm>
          <a:prstGeom prst="rect">
            <a:avLst/>
          </a:prstGeom>
        </p:spPr>
      </p:pic>
      <p:pic>
        <p:nvPicPr>
          <p:cNvPr id="19" name="图片 18" descr="屏幕快照 2022-10-30 下午10.47.06.png"/>
          <p:cNvPicPr>
            <a:picLocks noChangeAspect="1"/>
          </p:cNvPicPr>
          <p:nvPr/>
        </p:nvPicPr>
        <p:blipFill>
          <a:blip r:embed="rId3">
            <a:alphaModFix amt="8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650" y="4169221"/>
            <a:ext cx="1868821" cy="483782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1078120" y="5169647"/>
            <a:ext cx="9936517" cy="1688353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 descr="屏幕快照 2022-10-30 下午10.47.06.png"/>
          <p:cNvPicPr>
            <a:picLocks noChangeAspect="1"/>
          </p:cNvPicPr>
          <p:nvPr/>
        </p:nvPicPr>
        <p:blipFill>
          <a:blip r:embed="rId3">
            <a:alphaModFix amt="8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533" y="4677221"/>
            <a:ext cx="7277526" cy="4837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7" name="内容占位符 1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5" b="17615"/>
          <a:stretch>
            <a:fillRect/>
          </a:stretch>
        </p:blipFill>
        <p:spPr>
          <a:xfrm>
            <a:off x="14945" y="0"/>
            <a:ext cx="6320119" cy="4720628"/>
          </a:xfr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6" b="13053"/>
          <a:stretch>
            <a:fillRect/>
          </a:stretch>
        </p:blipFill>
        <p:spPr>
          <a:xfrm>
            <a:off x="6332869" y="0"/>
            <a:ext cx="5859131" cy="454211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1" b="7673"/>
          <a:stretch>
            <a:fillRect/>
          </a:stretch>
        </p:blipFill>
        <p:spPr>
          <a:xfrm>
            <a:off x="0" y="2091766"/>
            <a:ext cx="6338814" cy="481105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177" y="1173243"/>
            <a:ext cx="5886823" cy="5684757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19689" y="105009"/>
            <a:ext cx="1688193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3600" dirty="0" smtClean="0">
                <a:latin typeface="楷体" panose="02010609060101010101" pitchFamily="49" charset="-122"/>
                <a:ea typeface="楷体" panose="02010609060101010101" pitchFamily="49" charset="-122"/>
                <a:cs typeface="等线" panose="02010600030101010101" pitchFamily="2" charset="-122"/>
              </a:rPr>
              <a:t>蚌精</a:t>
            </a:r>
            <a:endParaRPr lang="zh-CN" altLang="en-US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547384" y="122939"/>
            <a:ext cx="2566734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3600" dirty="0" smtClean="0">
                <a:latin typeface="楷体" panose="02010609060101010101" pitchFamily="49" charset="-122"/>
                <a:ea typeface="楷体" panose="02010609060101010101" pitchFamily="49" charset="-122"/>
                <a:cs typeface="等线" panose="02010600030101010101" pitchFamily="2" charset="-122"/>
              </a:rPr>
              <a:t>牛头、马面</a:t>
            </a:r>
            <a:endParaRPr lang="zh-CN" altLang="en-US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22678" y="2199761"/>
            <a:ext cx="1688193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3600" dirty="0" smtClean="0">
                <a:latin typeface="楷体" panose="02010609060101010101" pitchFamily="49" charset="-122"/>
                <a:ea typeface="楷体" panose="02010609060101010101" pitchFamily="49" charset="-122"/>
                <a:cs typeface="等线" panose="02010600030101010101" pitchFamily="2" charset="-122"/>
              </a:rPr>
              <a:t>踩高跷</a:t>
            </a:r>
            <a:endParaRPr lang="zh-CN" altLang="en-US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547384" y="2184821"/>
            <a:ext cx="1688193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3600" dirty="0" smtClean="0">
                <a:latin typeface="楷体" panose="02010609060101010101" pitchFamily="49" charset="-122"/>
                <a:ea typeface="楷体" panose="02010609060101010101" pitchFamily="49" charset="-122"/>
                <a:cs typeface="等线" panose="02010600030101010101" pitchFamily="2" charset="-122"/>
              </a:rPr>
              <a:t>虾兵</a:t>
            </a:r>
            <a:endParaRPr lang="zh-CN" altLang="en-US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s://timgsa.baidu.com/timg?image&amp;quality=80&amp;size=b9999_10000&amp;sec=1569519909048&amp;di=af4b64b861d3fabd625eea68f012f809&amp;imgtype=0&amp;src=http%3A%2F%2Fpic.people.com.cn%2FNMediaFile%2F2018%2F1006%2FMAIN201810061710000032853520382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75520" y="476672"/>
            <a:ext cx="3888432" cy="3888432"/>
          </a:xfrm>
          <a:prstGeom prst="rect">
            <a:avLst/>
          </a:prstGeom>
          <a:noFill/>
        </p:spPr>
      </p:pic>
      <p:pic>
        <p:nvPicPr>
          <p:cNvPr id="19458" name="Picture 2" descr="https://timgsa.baidu.com/timg?image&amp;quality=80&amp;size=b9999_10000&amp;sec=1569570421006&amp;di=1d7289a68979d8984d1b0f3c3218e152&amp;imgtype=0&amp;src=http%3A%2F%2Fk.zol-img.com.cn%2Fdcbbs%2F20121%2Fa20120944_s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07969" y="1628800"/>
            <a:ext cx="4680519" cy="4248472"/>
          </a:xfrm>
          <a:prstGeom prst="rect">
            <a:avLst/>
          </a:prstGeom>
          <a:noFill/>
        </p:spPr>
      </p:pic>
      <p:pic>
        <p:nvPicPr>
          <p:cNvPr id="2" name="上海音乐学院民族管弦乐队&amp;陈春园-赶集(纯音乐)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92995" y="6183630"/>
            <a:ext cx="495300" cy="4953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6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timgsa.baidu.com/timg?image&amp;quality=80&amp;size=b9999_10000&amp;sec=1569519909045&amp;di=8638fa25543094b8b5e500f1925641d8&amp;imgtype=0&amp;src=http%3A%2F%2Fia.hebradio.com%2Fresources%2Fpicture%2F1%2F2015%2F02%2F09%2F201502091036261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5392" y="440668"/>
            <a:ext cx="9292750" cy="5976664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37" name="Picture 13" descr="C:\Users\dell\Desktop\u=3144642761,15842196&amp;fm=26&amp;gp=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7528" y="332656"/>
            <a:ext cx="4438972" cy="4968552"/>
          </a:xfrm>
          <a:prstGeom prst="rect">
            <a:avLst/>
          </a:prstGeom>
          <a:noFill/>
        </p:spPr>
      </p:pic>
      <p:pic>
        <p:nvPicPr>
          <p:cNvPr id="52228" name="Picture 4" descr="https://gss3.bdstatic.com/-Po3dSag_xI4khGkpoWK1HF6hhy/baike/c0%3Dbaike92%2C5%2C5%2C92%2C30/sign=4c9ff0447f3e6709aa0d4dad5aaef458/0b7b02087bf40ad189c0cb80572c11dfa9eccea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8605" y="970568"/>
            <a:ext cx="3980160" cy="5328592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C:\Users\dell\Desktop\u=3353542454,1692741604&amp;fm=173&amp;app=25&amp;f=JPE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9794" y="440668"/>
            <a:ext cx="8280920" cy="5976664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imgsa.baidu.com/timg?image&amp;quality=80&amp;size=b9999_10000&amp;sec=1569570421007&amp;di=de7d8317c979ede07c81952d8c8ebb99&amp;imgtype=0&amp;src=http%3A%2F%2Fimgk.zol.com.cn%2Fdcbbs%2F8828%2Fa8827644_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35960" y="260648"/>
            <a:ext cx="4536504" cy="5544616"/>
          </a:xfrm>
          <a:prstGeom prst="rect">
            <a:avLst/>
          </a:prstGeom>
          <a:noFill/>
        </p:spPr>
      </p:pic>
      <p:pic>
        <p:nvPicPr>
          <p:cNvPr id="1028" name="Picture 4" descr="https://timgsa.baidu.com/timg?image&amp;quality=80&amp;size=b9999_10000&amp;sec=1569570747196&amp;di=35ac2b6a63951d57318c3edd946d8f97&amp;imgtype=0&amp;src=http%3A%2F%2Fk.zol-img.com.cn%2Fdcbbs%2F20337%2Fa20336499_01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3513" y="1484784"/>
            <a:ext cx="3995935" cy="4680520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timgsa.baidu.com/timg?image&amp;quality=80&amp;size=b9999_10000&amp;sec=1569570421010&amp;di=4b0c08a936fbac27967f47cdd9e00cab&amp;imgtype=0&amp;src=http%3A%2F%2Fpic0.huitu.com%2Fres%2F20180307%2F891719_20180307002058511147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5520" y="404664"/>
            <a:ext cx="4248472" cy="5112568"/>
          </a:xfrm>
          <a:prstGeom prst="rect">
            <a:avLst/>
          </a:prstGeom>
          <a:noFill/>
        </p:spPr>
      </p:pic>
      <p:pic>
        <p:nvPicPr>
          <p:cNvPr id="2054" name="Picture 6" descr="https://timgsa.baidu.com/timg?image&amp;quality=80&amp;size=b9999_10000&amp;sec=1569570421008&amp;di=3a1deb69ef4ea9440aadcaa6e72557fb&amp;imgtype=0&amp;src=http%3A%2F%2Fk.zol-img.com.cn%2Fdcbbs%2F20257%2Fa20256475_01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0016" y="1916832"/>
            <a:ext cx="4176464" cy="4464496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62250" y="63500"/>
            <a:ext cx="66675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srgbClr val="E7E7E7"/>
                </a:solidFill>
                <a:effectLst/>
                <a:uLnTx/>
                <a:uFillTx/>
                <a:latin typeface="楷体" panose="02010609060101010101" pitchFamily="49" charset="-122"/>
                <a:ea typeface="宋体" panose="02010600030101010101" pitchFamily="2" charset="-122"/>
                <a:cs typeface="+mn-cs"/>
              </a:rPr>
              <a:t>《</a:t>
            </a:r>
            <a:r>
              <a:rPr kumimoji="0" lang="zh-CN" altLang="en-US" sz="100" b="0" i="0" u="none" strike="noStrike" kern="1200" cap="none" spc="0" normalizeH="0" baseline="0" noProof="0">
                <a:ln>
                  <a:noFill/>
                </a:ln>
                <a:solidFill>
                  <a:srgbClr val="E7E7E7"/>
                </a:solidFill>
                <a:effectLst/>
                <a:uLnTx/>
                <a:uFillTx/>
                <a:latin typeface="楷体" panose="02010609060101010101" pitchFamily="49" charset="-122"/>
                <a:ea typeface="宋体" panose="02010600030101010101" pitchFamily="2" charset="-122"/>
                <a:cs typeface="+mn-cs"/>
              </a:rPr>
              <a:t>父爱之舟</a:t>
            </a: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srgbClr val="E7E7E7"/>
                </a:solidFill>
                <a:effectLst/>
                <a:uLnTx/>
                <a:uFillTx/>
                <a:latin typeface="楷体" panose="02010609060101010101" pitchFamily="49" charset="-122"/>
                <a:ea typeface="宋体" panose="02010600030101010101" pitchFamily="2" charset="-122"/>
                <a:cs typeface="+mn-cs"/>
              </a:rPr>
              <a:t>》PPT</a:t>
            </a:r>
            <a:r>
              <a:rPr kumimoji="0" lang="zh-CN" altLang="en-US" sz="100" b="0" i="0" u="none" strike="noStrike" kern="1200" cap="none" spc="0" normalizeH="0" baseline="0" noProof="0">
                <a:ln>
                  <a:noFill/>
                </a:ln>
                <a:solidFill>
                  <a:srgbClr val="E7E7E7"/>
                </a:solidFill>
                <a:effectLst/>
                <a:uLnTx/>
                <a:uFillTx/>
                <a:latin typeface="楷体" panose="02010609060101010101" pitchFamily="49" charset="-122"/>
                <a:ea typeface="宋体" panose="02010600030101010101" pitchFamily="2" charset="-122"/>
                <a:cs typeface="+mn-cs"/>
              </a:rPr>
              <a:t>课件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762250" y="6718300"/>
            <a:ext cx="66675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srgbClr val="E7E7E7"/>
                </a:solidFill>
                <a:effectLst/>
                <a:uLnTx/>
                <a:uFillTx/>
                <a:latin typeface="楷体" panose="02010609060101010101" pitchFamily="49" charset="-122"/>
                <a:ea typeface="宋体" panose="02010600030101010101" pitchFamily="2" charset="-122"/>
                <a:cs typeface="+mn-cs"/>
              </a:rPr>
              <a:t>《</a:t>
            </a:r>
            <a:r>
              <a:rPr kumimoji="0" lang="zh-CN" altLang="en-US" sz="100" b="0" i="0" u="none" strike="noStrike" kern="1200" cap="none" spc="0" normalizeH="0" baseline="0" noProof="0">
                <a:ln>
                  <a:noFill/>
                </a:ln>
                <a:solidFill>
                  <a:srgbClr val="E7E7E7"/>
                </a:solidFill>
                <a:effectLst/>
                <a:uLnTx/>
                <a:uFillTx/>
                <a:latin typeface="楷体" panose="02010609060101010101" pitchFamily="49" charset="-122"/>
                <a:ea typeface="宋体" panose="02010600030101010101" pitchFamily="2" charset="-122"/>
                <a:cs typeface="+mn-cs"/>
              </a:rPr>
              <a:t>父爱之舟</a:t>
            </a: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srgbClr val="E7E7E7"/>
                </a:solidFill>
                <a:effectLst/>
                <a:uLnTx/>
                <a:uFillTx/>
                <a:latin typeface="楷体" panose="02010609060101010101" pitchFamily="49" charset="-122"/>
                <a:ea typeface="宋体" panose="02010600030101010101" pitchFamily="2" charset="-122"/>
                <a:cs typeface="+mn-cs"/>
              </a:rPr>
              <a:t>》PPT</a:t>
            </a:r>
            <a:r>
              <a:rPr kumimoji="0" lang="zh-CN" altLang="en-US" sz="100" b="0" i="0" u="none" strike="noStrike" kern="1200" cap="none" spc="0" normalizeH="0" baseline="0" noProof="0">
                <a:ln>
                  <a:noFill/>
                </a:ln>
                <a:solidFill>
                  <a:srgbClr val="E7E7E7"/>
                </a:solidFill>
                <a:effectLst/>
                <a:uLnTx/>
                <a:uFillTx/>
                <a:latin typeface="楷体" panose="02010609060101010101" pitchFamily="49" charset="-122"/>
                <a:ea typeface="宋体" panose="02010600030101010101" pitchFamily="2" charset="-122"/>
                <a:cs typeface="+mn-cs"/>
              </a:rPr>
              <a:t>课件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74915" y="632755"/>
            <a:ext cx="1080951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          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恍恍惚惚我又置身于两年一度的庙会中，能去看看这盛大的节日的确是无比的快乐。我高兴极了。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我看各种彩排着的戏人边走边唱，看踩高跷走路，看虾兵、蚌精、牛头、马面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……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人山人海，卖小吃的挤得密密层层，各式各样的糖果点心，鸡鸭鱼肉都有。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我和父亲都饿了，我多馋啊！但不敢，也不忍心叫父亲买。父亲从家里带了粽子，找个偏僻的地方父子俩坐下吃凉粽子。吃完粽子，父亲觉得我太委屈了，领我到小摊上吃了碗热豆腐脑，我叫他也吃，他就是不吃。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卖玩意儿的也不少，彩色的纸风车、布老虎、泥人、竹制的花蛇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……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虽然不可能花钱买玩意儿，但父亲很理解我那恋恋不舍的心思。回家后他用几片玻璃和彩色纸屑等糊了一个万花筒。这便是我童年唯一的也是最珍贵的玩具了。万花筒里那千变万化的图案花样，是我最早的抽象美的启迪者吧！</a:t>
            </a: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62250" y="63500"/>
            <a:ext cx="66675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srgbClr val="E7E7E7"/>
                </a:solidFill>
                <a:effectLst/>
                <a:uLnTx/>
                <a:uFillTx/>
                <a:latin typeface="楷体" panose="02010609060101010101" pitchFamily="49" charset="-122"/>
                <a:ea typeface="宋体" panose="02010600030101010101" pitchFamily="2" charset="-122"/>
                <a:cs typeface="+mn-cs"/>
              </a:rPr>
              <a:t>《</a:t>
            </a:r>
            <a:r>
              <a:rPr kumimoji="0" lang="zh-CN" altLang="en-US" sz="100" b="0" i="0" u="none" strike="noStrike" kern="1200" cap="none" spc="0" normalizeH="0" baseline="0" noProof="0">
                <a:ln>
                  <a:noFill/>
                </a:ln>
                <a:solidFill>
                  <a:srgbClr val="E7E7E7"/>
                </a:solidFill>
                <a:effectLst/>
                <a:uLnTx/>
                <a:uFillTx/>
                <a:latin typeface="楷体" panose="02010609060101010101" pitchFamily="49" charset="-122"/>
                <a:ea typeface="宋体" panose="02010600030101010101" pitchFamily="2" charset="-122"/>
                <a:cs typeface="+mn-cs"/>
              </a:rPr>
              <a:t>父爱之舟</a:t>
            </a: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srgbClr val="E7E7E7"/>
                </a:solidFill>
                <a:effectLst/>
                <a:uLnTx/>
                <a:uFillTx/>
                <a:latin typeface="楷体" panose="02010609060101010101" pitchFamily="49" charset="-122"/>
                <a:ea typeface="宋体" panose="02010600030101010101" pitchFamily="2" charset="-122"/>
                <a:cs typeface="+mn-cs"/>
              </a:rPr>
              <a:t>》PPT</a:t>
            </a:r>
            <a:r>
              <a:rPr kumimoji="0" lang="zh-CN" altLang="en-US" sz="100" b="0" i="0" u="none" strike="noStrike" kern="1200" cap="none" spc="0" normalizeH="0" baseline="0" noProof="0">
                <a:ln>
                  <a:noFill/>
                </a:ln>
                <a:solidFill>
                  <a:srgbClr val="E7E7E7"/>
                </a:solidFill>
                <a:effectLst/>
                <a:uLnTx/>
                <a:uFillTx/>
                <a:latin typeface="楷体" panose="02010609060101010101" pitchFamily="49" charset="-122"/>
                <a:ea typeface="宋体" panose="02010600030101010101" pitchFamily="2" charset="-122"/>
                <a:cs typeface="+mn-cs"/>
              </a:rPr>
              <a:t>课件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762250" y="6718300"/>
            <a:ext cx="66675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srgbClr val="E7E7E7"/>
                </a:solidFill>
                <a:effectLst/>
                <a:uLnTx/>
                <a:uFillTx/>
                <a:latin typeface="楷体" panose="02010609060101010101" pitchFamily="49" charset="-122"/>
                <a:ea typeface="宋体" panose="02010600030101010101" pitchFamily="2" charset="-122"/>
                <a:cs typeface="+mn-cs"/>
              </a:rPr>
              <a:t>《</a:t>
            </a:r>
            <a:r>
              <a:rPr kumimoji="0" lang="zh-CN" altLang="en-US" sz="100" b="0" i="0" u="none" strike="noStrike" kern="1200" cap="none" spc="0" normalizeH="0" baseline="0" noProof="0">
                <a:ln>
                  <a:noFill/>
                </a:ln>
                <a:solidFill>
                  <a:srgbClr val="E7E7E7"/>
                </a:solidFill>
                <a:effectLst/>
                <a:uLnTx/>
                <a:uFillTx/>
                <a:latin typeface="楷体" panose="02010609060101010101" pitchFamily="49" charset="-122"/>
                <a:ea typeface="宋体" panose="02010600030101010101" pitchFamily="2" charset="-122"/>
                <a:cs typeface="+mn-cs"/>
              </a:rPr>
              <a:t>父爱之舟</a:t>
            </a: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srgbClr val="E7E7E7"/>
                </a:solidFill>
                <a:effectLst/>
                <a:uLnTx/>
                <a:uFillTx/>
                <a:latin typeface="楷体" panose="02010609060101010101" pitchFamily="49" charset="-122"/>
                <a:ea typeface="宋体" panose="02010600030101010101" pitchFamily="2" charset="-122"/>
                <a:cs typeface="+mn-cs"/>
              </a:rPr>
              <a:t>》PPT</a:t>
            </a:r>
            <a:r>
              <a:rPr kumimoji="0" lang="zh-CN" altLang="en-US" sz="100" b="0" i="0" u="none" strike="noStrike" kern="1200" cap="none" spc="0" normalizeH="0" baseline="0" noProof="0">
                <a:ln>
                  <a:noFill/>
                </a:ln>
                <a:solidFill>
                  <a:srgbClr val="E7E7E7"/>
                </a:solidFill>
                <a:effectLst/>
                <a:uLnTx/>
                <a:uFillTx/>
                <a:latin typeface="楷体" panose="02010609060101010101" pitchFamily="49" charset="-122"/>
                <a:ea typeface="宋体" panose="02010600030101010101" pitchFamily="2" charset="-122"/>
                <a:cs typeface="+mn-cs"/>
              </a:rPr>
              <a:t>课件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74915" y="632755"/>
            <a:ext cx="1080951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          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恍恍惚惚我又置身于两年一度的庙会中，能去看看这盛大的节日的确是无比的快乐。我高兴极了。我看各种彩排着的戏人边走边唱，看踩高跷走路，看虾兵、蚌精、牛头、马面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……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人山人海，卖小吃的挤得密密层层，各式各样的糖果点心，鸡鸭鱼肉都有。我和父亲都饿了，我多馋啊！但不敢，也不忍心叫父亲买。父亲从家里带了粽子，找个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偏僻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的地方父子俩坐下吃凉粽子。吃完粽子，父亲觉得我太委屈了，领我到小摊上吃了碗热豆腐脑，我叫他也吃，他就是不吃。卖玩意儿的也不少，彩色的纸风车、布老虎、泥人、竹制的花蛇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……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虽然不可能花钱买玩意儿，但父亲很理解我那恋恋不舍的心思。回家后他用几片玻璃和彩色纸屑等糊了一个万花筒。这便是我童年唯一的也是最珍贵的玩具了。万花筒里那千变万化的图案花样，是我最早的抽象美的启迪者吧！</a:t>
            </a: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图片 2" descr="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3" presetClass="entr" presetSubtype="5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5" presetClass="entr" presetSubtype="5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1" presetID="18" presetClass="entr" presetSubtype="1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62250" y="63500"/>
            <a:ext cx="66675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srgbClr val="E7E7E7"/>
                </a:solidFill>
                <a:effectLst/>
                <a:uLnTx/>
                <a:uFillTx/>
                <a:latin typeface="楷体" panose="02010609060101010101" pitchFamily="49" charset="-122"/>
                <a:ea typeface="宋体" panose="02010600030101010101" pitchFamily="2" charset="-122"/>
                <a:cs typeface="+mn-cs"/>
              </a:rPr>
              <a:t>《</a:t>
            </a:r>
            <a:r>
              <a:rPr kumimoji="0" lang="zh-CN" altLang="en-US" sz="100" b="0" i="0" u="none" strike="noStrike" kern="1200" cap="none" spc="0" normalizeH="0" baseline="0" noProof="0">
                <a:ln>
                  <a:noFill/>
                </a:ln>
                <a:solidFill>
                  <a:srgbClr val="E7E7E7"/>
                </a:solidFill>
                <a:effectLst/>
                <a:uLnTx/>
                <a:uFillTx/>
                <a:latin typeface="楷体" panose="02010609060101010101" pitchFamily="49" charset="-122"/>
                <a:ea typeface="宋体" panose="02010600030101010101" pitchFamily="2" charset="-122"/>
                <a:cs typeface="+mn-cs"/>
              </a:rPr>
              <a:t>父爱之舟</a:t>
            </a: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srgbClr val="E7E7E7"/>
                </a:solidFill>
                <a:effectLst/>
                <a:uLnTx/>
                <a:uFillTx/>
                <a:latin typeface="楷体" panose="02010609060101010101" pitchFamily="49" charset="-122"/>
                <a:ea typeface="宋体" panose="02010600030101010101" pitchFamily="2" charset="-122"/>
                <a:cs typeface="+mn-cs"/>
              </a:rPr>
              <a:t>》PPT</a:t>
            </a:r>
            <a:r>
              <a:rPr kumimoji="0" lang="zh-CN" altLang="en-US" sz="100" b="0" i="0" u="none" strike="noStrike" kern="1200" cap="none" spc="0" normalizeH="0" baseline="0" noProof="0">
                <a:ln>
                  <a:noFill/>
                </a:ln>
                <a:solidFill>
                  <a:srgbClr val="E7E7E7"/>
                </a:solidFill>
                <a:effectLst/>
                <a:uLnTx/>
                <a:uFillTx/>
                <a:latin typeface="楷体" panose="02010609060101010101" pitchFamily="49" charset="-122"/>
                <a:ea typeface="宋体" panose="02010600030101010101" pitchFamily="2" charset="-122"/>
                <a:cs typeface="+mn-cs"/>
              </a:rPr>
              <a:t>课件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762250" y="6718300"/>
            <a:ext cx="66675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srgbClr val="E7E7E7"/>
                </a:solidFill>
                <a:effectLst/>
                <a:uLnTx/>
                <a:uFillTx/>
                <a:latin typeface="楷体" panose="02010609060101010101" pitchFamily="49" charset="-122"/>
                <a:ea typeface="宋体" panose="02010600030101010101" pitchFamily="2" charset="-122"/>
                <a:cs typeface="+mn-cs"/>
              </a:rPr>
              <a:t>《</a:t>
            </a:r>
            <a:r>
              <a:rPr kumimoji="0" lang="zh-CN" altLang="en-US" sz="100" b="0" i="0" u="none" strike="noStrike" kern="1200" cap="none" spc="0" normalizeH="0" baseline="0" noProof="0">
                <a:ln>
                  <a:noFill/>
                </a:ln>
                <a:solidFill>
                  <a:srgbClr val="E7E7E7"/>
                </a:solidFill>
                <a:effectLst/>
                <a:uLnTx/>
                <a:uFillTx/>
                <a:latin typeface="楷体" panose="02010609060101010101" pitchFamily="49" charset="-122"/>
                <a:ea typeface="宋体" panose="02010600030101010101" pitchFamily="2" charset="-122"/>
                <a:cs typeface="+mn-cs"/>
              </a:rPr>
              <a:t>父爱之舟</a:t>
            </a: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srgbClr val="E7E7E7"/>
                </a:solidFill>
                <a:effectLst/>
                <a:uLnTx/>
                <a:uFillTx/>
                <a:latin typeface="楷体" panose="02010609060101010101" pitchFamily="49" charset="-122"/>
                <a:ea typeface="宋体" panose="02010600030101010101" pitchFamily="2" charset="-122"/>
                <a:cs typeface="+mn-cs"/>
              </a:rPr>
              <a:t>》PPT</a:t>
            </a:r>
            <a:r>
              <a:rPr kumimoji="0" lang="zh-CN" altLang="en-US" sz="100" b="0" i="0" u="none" strike="noStrike" kern="1200" cap="none" spc="0" normalizeH="0" baseline="0" noProof="0">
                <a:ln>
                  <a:noFill/>
                </a:ln>
                <a:solidFill>
                  <a:srgbClr val="E7E7E7"/>
                </a:solidFill>
                <a:effectLst/>
                <a:uLnTx/>
                <a:uFillTx/>
                <a:latin typeface="楷体" panose="02010609060101010101" pitchFamily="49" charset="-122"/>
                <a:ea typeface="宋体" panose="02010600030101010101" pitchFamily="2" charset="-122"/>
                <a:cs typeface="+mn-cs"/>
              </a:rPr>
              <a:t>课件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74915" y="632755"/>
            <a:ext cx="1080951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  <a:cs typeface="+mn-cs"/>
              </a:rPr>
              <a:t>           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等线" panose="02010600030101010101" charset="-122"/>
                <a:cs typeface="+mn-cs"/>
              </a:rPr>
              <a:t>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恍恍惚惚我又置身于两年一度的庙会中，能去看看这盛大的节日的确是无比的快乐。我高兴极了。我看各种彩排着的戏人边走边唱，看踩高跷走路，看虾兵、蚌精、牛头、马面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……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人山人海，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卖小吃的挤得密密层层，各式各样的糖果点心，鸡鸭鱼肉都有。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我和父亲都饿了，我多馋啊！但不敢，也不忍心叫父亲买。父亲从家里带了粽子，找个偏僻的地方父子俩坐下吃凉粽子。吃完粽子，父亲觉得我太委屈了，领我到小摊上吃了碗热豆腐脑，我叫他也吃，他就是不吃。卖玩意儿的也不少，彩色的纸风车、布老虎、泥人、竹制的花蛇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……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虽然不可能花钱买玩意儿，但父亲很理解我那恋恋不舍的心思。回家后他用几片玻璃和彩色纸屑等糊了一个万花筒。这便是我童年唯一的也是最珍贵的玩具了。万花筒里那千变万化的图案花样，是我最早的抽象美的启迪者吧！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等线" panose="02010600030101010101" charset="-122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62250" y="63500"/>
            <a:ext cx="66675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srgbClr val="E7E7E7"/>
                </a:solidFill>
                <a:effectLst/>
                <a:uLnTx/>
                <a:uFillTx/>
                <a:latin typeface="楷体" panose="02010609060101010101" pitchFamily="49" charset="-122"/>
                <a:ea typeface="宋体" panose="02010600030101010101" pitchFamily="2" charset="-122"/>
                <a:cs typeface="+mn-cs"/>
              </a:rPr>
              <a:t>《</a:t>
            </a:r>
            <a:r>
              <a:rPr kumimoji="0" lang="zh-CN" altLang="en-US" sz="100" b="0" i="0" u="none" strike="noStrike" kern="1200" cap="none" spc="0" normalizeH="0" baseline="0" noProof="0">
                <a:ln>
                  <a:noFill/>
                </a:ln>
                <a:solidFill>
                  <a:srgbClr val="E7E7E7"/>
                </a:solidFill>
                <a:effectLst/>
                <a:uLnTx/>
                <a:uFillTx/>
                <a:latin typeface="楷体" panose="02010609060101010101" pitchFamily="49" charset="-122"/>
                <a:ea typeface="宋体" panose="02010600030101010101" pitchFamily="2" charset="-122"/>
                <a:cs typeface="+mn-cs"/>
              </a:rPr>
              <a:t>父爱之舟</a:t>
            </a: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srgbClr val="E7E7E7"/>
                </a:solidFill>
                <a:effectLst/>
                <a:uLnTx/>
                <a:uFillTx/>
                <a:latin typeface="楷体" panose="02010609060101010101" pitchFamily="49" charset="-122"/>
                <a:ea typeface="宋体" panose="02010600030101010101" pitchFamily="2" charset="-122"/>
                <a:cs typeface="+mn-cs"/>
              </a:rPr>
              <a:t>》PPT</a:t>
            </a:r>
            <a:r>
              <a:rPr kumimoji="0" lang="zh-CN" altLang="en-US" sz="100" b="0" i="0" u="none" strike="noStrike" kern="1200" cap="none" spc="0" normalizeH="0" baseline="0" noProof="0">
                <a:ln>
                  <a:noFill/>
                </a:ln>
                <a:solidFill>
                  <a:srgbClr val="E7E7E7"/>
                </a:solidFill>
                <a:effectLst/>
                <a:uLnTx/>
                <a:uFillTx/>
                <a:latin typeface="楷体" panose="02010609060101010101" pitchFamily="49" charset="-122"/>
                <a:ea typeface="宋体" panose="02010600030101010101" pitchFamily="2" charset="-122"/>
                <a:cs typeface="+mn-cs"/>
              </a:rPr>
              <a:t>课件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762250" y="6718300"/>
            <a:ext cx="66675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srgbClr val="E7E7E7"/>
                </a:solidFill>
                <a:effectLst/>
                <a:uLnTx/>
                <a:uFillTx/>
                <a:latin typeface="楷体" panose="02010609060101010101" pitchFamily="49" charset="-122"/>
                <a:ea typeface="宋体" panose="02010600030101010101" pitchFamily="2" charset="-122"/>
                <a:cs typeface="+mn-cs"/>
              </a:rPr>
              <a:t>《</a:t>
            </a:r>
            <a:r>
              <a:rPr kumimoji="0" lang="zh-CN" altLang="en-US" sz="100" b="0" i="0" u="none" strike="noStrike" kern="1200" cap="none" spc="0" normalizeH="0" baseline="0" noProof="0">
                <a:ln>
                  <a:noFill/>
                </a:ln>
                <a:solidFill>
                  <a:srgbClr val="E7E7E7"/>
                </a:solidFill>
                <a:effectLst/>
                <a:uLnTx/>
                <a:uFillTx/>
                <a:latin typeface="楷体" panose="02010609060101010101" pitchFamily="49" charset="-122"/>
                <a:ea typeface="宋体" panose="02010600030101010101" pitchFamily="2" charset="-122"/>
                <a:cs typeface="+mn-cs"/>
              </a:rPr>
              <a:t>父爱之舟</a:t>
            </a: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srgbClr val="E7E7E7"/>
                </a:solidFill>
                <a:effectLst/>
                <a:uLnTx/>
                <a:uFillTx/>
                <a:latin typeface="楷体" panose="02010609060101010101" pitchFamily="49" charset="-122"/>
                <a:ea typeface="宋体" panose="02010600030101010101" pitchFamily="2" charset="-122"/>
                <a:cs typeface="+mn-cs"/>
              </a:rPr>
              <a:t>》PPT</a:t>
            </a:r>
            <a:r>
              <a:rPr kumimoji="0" lang="zh-CN" altLang="en-US" sz="100" b="0" i="0" u="none" strike="noStrike" kern="1200" cap="none" spc="0" normalizeH="0" baseline="0" noProof="0">
                <a:ln>
                  <a:noFill/>
                </a:ln>
                <a:solidFill>
                  <a:srgbClr val="E7E7E7"/>
                </a:solidFill>
                <a:effectLst/>
                <a:uLnTx/>
                <a:uFillTx/>
                <a:latin typeface="楷体" panose="02010609060101010101" pitchFamily="49" charset="-122"/>
                <a:ea typeface="宋体" panose="02010600030101010101" pitchFamily="2" charset="-122"/>
                <a:cs typeface="+mn-cs"/>
              </a:rPr>
              <a:t>课件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74915" y="632755"/>
            <a:ext cx="1080951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  <a:cs typeface="+mn-cs"/>
              </a:rPr>
              <a:t>           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等线" panose="02010600030101010101" charset="-122"/>
                <a:cs typeface="+mn-cs"/>
              </a:rPr>
              <a:t>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恍恍惚惚我又置身于两年一度的庙会中，能去看看这盛大的节日的确是无比的快乐。我高兴极了。我看各种彩排着的戏人边走边唱，看踩高跷走路，看虾兵、蚌精、牛头、马面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……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人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山人海，卖小吃的挤得密密层层，各式各样的糖果点心，鸡鸭鱼肉都有。我和父亲都饿了，我多馋啊！但不敢，也不忍心叫父亲买。父亲从家里带了粽子，找个偏僻的地方父子俩坐下吃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凉粽子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。吃完粽子，父亲觉得我太委屈了，领我到小摊上吃了碗热豆腐脑，我叫他也吃，他就是不吃。卖玩意儿的也不少，彩色的纸风车、布老虎、泥人、竹制的花蛇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……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虽然不可能花钱买玩意儿，但父亲很理解我那恋恋不舍的心思。回家后他用几片玻璃和彩色纸屑等糊了一个万花筒。这便是我童年唯一的也是最珍贵的玩具了。万花筒里那千变万化的图案花样，是我最早的抽象美的启迪者吧！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等线" panose="02010600030101010101" charset="-122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05726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9612" y="882945"/>
            <a:ext cx="666803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/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各种彩排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着的戏人边走边唱，看踩高跷走路，看虾兵、蚌精、牛头、马面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人山人海</a:t>
            </a:r>
            <a:endParaRPr lang="zh-CN" altLang="en-US" sz="3200" dirty="0"/>
          </a:p>
        </p:txBody>
      </p:sp>
      <p:sp>
        <p:nvSpPr>
          <p:cNvPr id="5" name="文本框 4"/>
          <p:cNvSpPr txBox="1"/>
          <p:nvPr/>
        </p:nvSpPr>
        <p:spPr>
          <a:xfrm>
            <a:off x="551543" y="3482359"/>
            <a:ext cx="5798458" cy="1568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卖小吃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的挤得密密层层，各式各样的糖果点心，鸡鸭鱼肉都有。</a:t>
            </a:r>
            <a:endParaRPr lang="zh-CN" altLang="en-US" sz="3200" dirty="0"/>
          </a:p>
        </p:txBody>
      </p:sp>
      <p:sp>
        <p:nvSpPr>
          <p:cNvPr id="6" name="文本框 5"/>
          <p:cNvSpPr txBox="1"/>
          <p:nvPr/>
        </p:nvSpPr>
        <p:spPr>
          <a:xfrm>
            <a:off x="7110122" y="1202801"/>
            <a:ext cx="7352937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我和父亲在偏僻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地方</a:t>
            </a:r>
            <a:endParaRPr lang="en-US" altLang="zh-CN" sz="32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坐下吃凉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粽子。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7113110" y="3476849"/>
            <a:ext cx="7352937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我和父亲在偏僻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地方</a:t>
            </a:r>
            <a:endParaRPr lang="en-US" altLang="zh-CN" sz="32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坐下吃凉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粽子。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屏幕快照 2022-11-13 下午9.08.1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"/>
          <a:stretch>
            <a:fillRect/>
          </a:stretch>
        </p:blipFill>
        <p:spPr>
          <a:xfrm>
            <a:off x="1045509" y="0"/>
            <a:ext cx="995343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030303" y="0"/>
            <a:ext cx="9936517" cy="1763059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屏幕快照 2022-10-30 下午10.47.06.png"/>
          <p:cNvPicPr>
            <a:picLocks noChangeAspect="1"/>
          </p:cNvPicPr>
          <p:nvPr/>
        </p:nvPicPr>
        <p:blipFill>
          <a:blip r:embed="rId3">
            <a:alphaModFix amt="8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21" y="1865292"/>
            <a:ext cx="9013691" cy="483782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048233" y="4661647"/>
            <a:ext cx="9936517" cy="2196354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 descr="屏幕快照 2022-10-30 下午10.47.06.png"/>
          <p:cNvPicPr>
            <a:picLocks noChangeAspect="1"/>
          </p:cNvPicPr>
          <p:nvPr/>
        </p:nvPicPr>
        <p:blipFill>
          <a:blip r:embed="rId3">
            <a:alphaModFix amt="8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940" y="4094516"/>
            <a:ext cx="7605060" cy="483782"/>
          </a:xfrm>
          <a:prstGeom prst="rect">
            <a:avLst/>
          </a:prstGeom>
        </p:spPr>
      </p:pic>
      <p:cxnSp>
        <p:nvCxnSpPr>
          <p:cNvPr id="8" name="直线连接符 7"/>
          <p:cNvCxnSpPr/>
          <p:nvPr/>
        </p:nvCxnSpPr>
        <p:spPr>
          <a:xfrm>
            <a:off x="3033803" y="4019243"/>
            <a:ext cx="674597" cy="2922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屏幕快照 2022-11-13 下午9.08.1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"/>
          <a:stretch>
            <a:fillRect/>
          </a:stretch>
        </p:blipFill>
        <p:spPr>
          <a:xfrm>
            <a:off x="1045509" y="0"/>
            <a:ext cx="995343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045243" y="0"/>
            <a:ext cx="9936517" cy="4034118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屏幕快照 2022-10-30 下午10.47.06.png"/>
          <p:cNvPicPr>
            <a:picLocks noChangeAspect="1"/>
          </p:cNvPicPr>
          <p:nvPr/>
        </p:nvPicPr>
        <p:blipFill>
          <a:blip r:embed="rId3">
            <a:alphaModFix amt="8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38" y="4061645"/>
            <a:ext cx="2275221" cy="483782"/>
          </a:xfrm>
          <a:prstGeom prst="rect">
            <a:avLst/>
          </a:prstGeom>
        </p:spPr>
      </p:pic>
      <p:cxnSp>
        <p:nvCxnSpPr>
          <p:cNvPr id="9" name="直线连接符 8"/>
          <p:cNvCxnSpPr/>
          <p:nvPr/>
        </p:nvCxnSpPr>
        <p:spPr>
          <a:xfrm>
            <a:off x="8839943" y="5148794"/>
            <a:ext cx="662645" cy="5912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椭圆 9"/>
          <p:cNvSpPr/>
          <p:nvPr/>
        </p:nvSpPr>
        <p:spPr>
          <a:xfrm>
            <a:off x="3228638" y="5784514"/>
            <a:ext cx="861695" cy="48641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4829922" y="5778762"/>
            <a:ext cx="1308100" cy="48641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547531" y="605939"/>
            <a:ext cx="859790" cy="2585085"/>
          </a:xfrm>
          <a:prstGeom prst="rect">
            <a:avLst/>
          </a:prstGeom>
          <a:solidFill>
            <a:schemeClr val="bg2"/>
          </a:solidFill>
        </p:spPr>
        <p:txBody>
          <a:bodyPr vert="eaVert" wrap="square" rtlCol="0">
            <a:spAutoFit/>
          </a:bodyPr>
          <a:lstStyle/>
          <a:p>
            <a:r>
              <a:rPr lang="zh-CN" altLang="en-US" sz="44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糊</a:t>
            </a:r>
            <a:r>
              <a:rPr lang="zh-CN" altLang="en-US" sz="4400" dirty="0">
                <a:solidFill>
                  <a:schemeClr val="accent6">
                    <a:lumMod val="60000"/>
                    <a:lumOff val="4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万</a:t>
            </a:r>
            <a:r>
              <a:rPr lang="zh-CN" altLang="en-US" sz="4400" dirty="0">
                <a:solidFill>
                  <a:schemeClr val="accent2">
                    <a:lumMod val="40000"/>
                    <a:lumOff val="6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花</a:t>
            </a:r>
            <a:r>
              <a:rPr lang="zh-CN" altLang="en-US" sz="4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筒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屏幕快照 2022-11-13 下午9.08.1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"/>
          <a:stretch>
            <a:fillRect/>
          </a:stretch>
        </p:blipFill>
        <p:spPr>
          <a:xfrm>
            <a:off x="1045509" y="0"/>
            <a:ext cx="995343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045243" y="0"/>
            <a:ext cx="9936517" cy="4034118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屏幕快照 2022-10-30 下午10.47.06.png"/>
          <p:cNvPicPr>
            <a:picLocks noChangeAspect="1"/>
          </p:cNvPicPr>
          <p:nvPr/>
        </p:nvPicPr>
        <p:blipFill>
          <a:blip r:embed="rId3">
            <a:alphaModFix amt="8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38" y="4061645"/>
            <a:ext cx="2275221" cy="483782"/>
          </a:xfrm>
          <a:prstGeom prst="rect">
            <a:avLst/>
          </a:prstGeom>
        </p:spPr>
      </p:pic>
      <p:cxnSp>
        <p:nvCxnSpPr>
          <p:cNvPr id="9" name="直线连接符 8"/>
          <p:cNvCxnSpPr/>
          <p:nvPr/>
        </p:nvCxnSpPr>
        <p:spPr>
          <a:xfrm>
            <a:off x="7495237" y="6284323"/>
            <a:ext cx="3277351" cy="20853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018ef857cbd1570000012e7eb82ab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4715" y="484355"/>
            <a:ext cx="2857500" cy="2857500"/>
          </a:xfrm>
          <a:prstGeom prst="rect">
            <a:avLst/>
          </a:prstGeom>
        </p:spPr>
      </p:pic>
      <p:pic>
        <p:nvPicPr>
          <p:cNvPr id="14" name="图片 13" descr="6f2f7b8078c34cb2a0f98c0662047842"/>
          <p:cNvPicPr>
            <a:picLocks noChangeAspect="1"/>
          </p:cNvPicPr>
          <p:nvPr/>
        </p:nvPicPr>
        <p:blipFill>
          <a:blip r:embed="rId5"/>
          <a:srcRect b="5969"/>
          <a:stretch>
            <a:fillRect/>
          </a:stretch>
        </p:blipFill>
        <p:spPr>
          <a:xfrm>
            <a:off x="4871570" y="444985"/>
            <a:ext cx="2999740" cy="2785745"/>
          </a:xfrm>
          <a:prstGeom prst="rect">
            <a:avLst/>
          </a:prstGeom>
          <a:ln w="28575" cmpd="sng">
            <a:solidFill>
              <a:schemeClr val="tx1"/>
            </a:solidFill>
            <a:prstDash val="solid"/>
          </a:ln>
        </p:spPr>
      </p:pic>
      <p:pic>
        <p:nvPicPr>
          <p:cNvPr id="15" name="图片 14" descr="25290861_112642043000_2"/>
          <p:cNvPicPr>
            <a:picLocks noChangeAspect="1"/>
          </p:cNvPicPr>
          <p:nvPr/>
        </p:nvPicPr>
        <p:blipFill>
          <a:blip r:embed="rId6"/>
          <a:srcRect b="2842"/>
          <a:stretch>
            <a:fillRect/>
          </a:stretch>
        </p:blipFill>
        <p:spPr>
          <a:xfrm>
            <a:off x="8082765" y="451970"/>
            <a:ext cx="3021965" cy="2778760"/>
          </a:xfrm>
          <a:prstGeom prst="rect">
            <a:avLst/>
          </a:prstGeom>
          <a:ln w="28575" cmpd="sng">
            <a:solidFill>
              <a:schemeClr val="tx1"/>
            </a:solidFill>
            <a:prstDash val="solid"/>
          </a:ln>
        </p:spPr>
      </p:pic>
      <p:cxnSp>
        <p:nvCxnSpPr>
          <p:cNvPr id="16" name="直线连接符 15"/>
          <p:cNvCxnSpPr/>
          <p:nvPr/>
        </p:nvCxnSpPr>
        <p:spPr>
          <a:xfrm>
            <a:off x="1359647" y="6798235"/>
            <a:ext cx="6125882" cy="1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屏幕快照 2022-11-13 下午9.08.1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"/>
          <a:stretch>
            <a:fillRect/>
          </a:stretch>
        </p:blipFill>
        <p:spPr>
          <a:xfrm>
            <a:off x="1045509" y="0"/>
            <a:ext cx="995343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88575" y="717630"/>
            <a:ext cx="11615026" cy="5254907"/>
          </a:xfrm>
          <a:prstGeom prst="rect">
            <a:avLst/>
          </a:prstGeom>
          <a:solidFill>
            <a:srgbClr val="FFFEFA"/>
          </a:solidFill>
          <a:ln w="38100">
            <a:solidFill>
              <a:srgbClr val="53312A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3" t="55063" r="10802" b="36056"/>
          <a:stretch>
            <a:fillRect/>
          </a:stretch>
        </p:blipFill>
        <p:spPr>
          <a:xfrm flipH="1">
            <a:off x="3726757" y="717630"/>
            <a:ext cx="8176844" cy="5254907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4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4700" y="-336494"/>
            <a:ext cx="4166078" cy="416607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21" y="732118"/>
            <a:ext cx="4544437" cy="521447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910570" y="973275"/>
            <a:ext cx="3877985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CN" altLang="zh-CN" sz="36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父亲给我买枇杷吃</a:t>
            </a:r>
            <a:r>
              <a:rPr lang="zh-CN" altLang="zh-CN" dirty="0" smtClean="0"/>
              <a:t> 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941294" y="2388659"/>
            <a:ext cx="6096000" cy="206210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indent="457200"/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zh-CN" altLang="zh-CN" sz="32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想</a:t>
            </a:r>
            <a:r>
              <a:rPr lang="zh-CN" altLang="zh-CN" sz="32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象一下当时的情境，你能把浓浓的父爱藏在哪些细节里呢？如果你能写出心酸的感觉，那就更棒啦！ 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 1"/>
          <p:cNvGrpSpPr/>
          <p:nvPr/>
        </p:nvGrpSpPr>
        <p:grpSpPr>
          <a:xfrm>
            <a:off x="1343186" y="1807870"/>
            <a:ext cx="9640364" cy="2913526"/>
            <a:chOff x="1343186" y="1884019"/>
            <a:chExt cx="9640364" cy="2045511"/>
          </a:xfrm>
        </p:grpSpPr>
        <p:sp>
          <p:nvSpPr>
            <p:cNvPr id="5" name="矩形 4"/>
            <p:cNvSpPr/>
            <p:nvPr/>
          </p:nvSpPr>
          <p:spPr>
            <a:xfrm>
              <a:off x="1343186" y="2063446"/>
              <a:ext cx="9640364" cy="1866084"/>
            </a:xfrm>
            <a:prstGeom prst="rect">
              <a:avLst/>
            </a:prstGeom>
            <a:solidFill>
              <a:srgbClr val="FFFEFA"/>
            </a:solidFill>
            <a:ln w="76200">
              <a:solidFill>
                <a:srgbClr val="53312A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359647" y="1884019"/>
              <a:ext cx="9547412" cy="1835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400" dirty="0">
                  <a:solidFill>
                    <a:srgbClr val="9933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  </a:t>
              </a:r>
              <a:endParaRPr lang="en-US" altLang="zh-CN" sz="7200" dirty="0">
                <a:solidFill>
                  <a:srgbClr val="9933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r>
                <a:rPr lang="en-US" altLang="zh-CN" sz="4000" dirty="0" smtClean="0">
                  <a:solidFill>
                    <a:srgbClr val="9933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        </a:t>
              </a:r>
              <a:r>
                <a:rPr lang="zh-CN" altLang="en-US" sz="4000" dirty="0" smtClean="0">
                  <a:solidFill>
                    <a:srgbClr val="9933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我什么时候能够</a:t>
              </a:r>
              <a:r>
                <a:rPr lang="zh-CN" altLang="en-US" sz="4000" dirty="0">
                  <a:solidFill>
                    <a:srgbClr val="9933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用自己手中的笔，把那只载着父爱的小船画出来就好了。</a:t>
              </a:r>
              <a:endParaRPr lang="en-US" altLang="zh-CN" sz="4000" dirty="0">
                <a:solidFill>
                  <a:srgbClr val="9933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  <a:p>
              <a:pPr algn="r"/>
              <a:r>
                <a:rPr lang="en-US" altLang="zh-CN" sz="4000" dirty="0" smtClean="0">
                  <a:solidFill>
                    <a:srgbClr val="9933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                   —</a:t>
              </a:r>
              <a:r>
                <a:rPr lang="en-US" altLang="zh-CN" sz="4000" dirty="0">
                  <a:solidFill>
                    <a:srgbClr val="9933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—</a:t>
              </a:r>
              <a:r>
                <a:rPr lang="zh-CN" altLang="en-US" sz="4000" dirty="0">
                  <a:solidFill>
                    <a:srgbClr val="9933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吴</a:t>
              </a:r>
              <a:r>
                <a:rPr lang="zh-CN" altLang="en-US" sz="4000" dirty="0" smtClean="0">
                  <a:solidFill>
                    <a:srgbClr val="9933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冠中</a:t>
              </a:r>
              <a:endParaRPr lang="en-US" altLang="zh-CN" sz="4000" dirty="0">
                <a:solidFill>
                  <a:srgbClr val="9933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493485" y="651494"/>
            <a:ext cx="11205028" cy="5633192"/>
          </a:xfrm>
          <a:prstGeom prst="rect">
            <a:avLst/>
          </a:prstGeom>
          <a:solidFill>
            <a:srgbClr val="FFFEFA"/>
          </a:solidFill>
          <a:ln w="76200">
            <a:solidFill>
              <a:srgbClr val="53312A"/>
            </a:solidFill>
          </a:ln>
          <a:effectLst>
            <a:innerShdw blurRad="3556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290343" y="1092120"/>
            <a:ext cx="9636365" cy="4832692"/>
          </a:xfrm>
          <a:prstGeom prst="rect">
            <a:avLst/>
          </a:prstGeom>
          <a:solidFill>
            <a:srgbClr val="F3F2EE"/>
          </a:solidFill>
          <a:ln w="571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9" t="1304" r="21198" b="19679"/>
          <a:stretch>
            <a:fillRect/>
          </a:stretch>
        </p:blipFill>
        <p:spPr>
          <a:xfrm flipH="1">
            <a:off x="5916077" y="1142370"/>
            <a:ext cx="5092584" cy="4782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15" t="28952" r="58317" b="39320"/>
          <a:stretch>
            <a:fillRect/>
          </a:stretch>
        </p:blipFill>
        <p:spPr>
          <a:xfrm>
            <a:off x="10217167" y="4961367"/>
            <a:ext cx="500345" cy="73755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6" t="62544" r="23997" b="21111"/>
          <a:stretch>
            <a:fillRect/>
          </a:stretch>
        </p:blipFill>
        <p:spPr>
          <a:xfrm>
            <a:off x="784297" y="5053889"/>
            <a:ext cx="2981235" cy="114037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7"/>
          <a:srcRect l="34777" t="15173" r="31881" b="37024"/>
          <a:stretch>
            <a:fillRect/>
          </a:stretch>
        </p:blipFill>
        <p:spPr>
          <a:xfrm>
            <a:off x="1641570" y="443822"/>
            <a:ext cx="1933425" cy="265127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8"/>
          <a:srcRect l="32082" t="14831" r="33552" b="35169"/>
          <a:stretch>
            <a:fillRect/>
          </a:stretch>
        </p:blipFill>
        <p:spPr>
          <a:xfrm>
            <a:off x="3318284" y="1193015"/>
            <a:ext cx="1443557" cy="20088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/>
          <a:srcRect l="30694" t="19281" r="29603" b="34834"/>
          <a:stretch>
            <a:fillRect/>
          </a:stretch>
        </p:blipFill>
        <p:spPr>
          <a:xfrm>
            <a:off x="2741271" y="2853532"/>
            <a:ext cx="1184951" cy="130986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0"/>
          <a:srcRect l="32826" t="15231" r="31628" b="35107"/>
          <a:stretch>
            <a:fillRect/>
          </a:stretch>
        </p:blipFill>
        <p:spPr>
          <a:xfrm>
            <a:off x="3744986" y="3495193"/>
            <a:ext cx="1493135" cy="1995207"/>
          </a:xfrm>
          <a:prstGeom prst="rect">
            <a:avLst/>
          </a:prstGeom>
        </p:spPr>
      </p:pic>
      <p:pic>
        <p:nvPicPr>
          <p:cNvPr id="8" name="图片 7" descr="无标题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328" y="4736233"/>
            <a:ext cx="384048" cy="9265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9" t="1304" r="21198" b="19679"/>
          <a:stretch>
            <a:fillRect/>
          </a:stretch>
        </p:blipFill>
        <p:spPr>
          <a:xfrm flipH="1">
            <a:off x="4597339" y="-180364"/>
            <a:ext cx="7879158" cy="739931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88597" y="1392255"/>
            <a:ext cx="9640364" cy="1232412"/>
          </a:xfrm>
          <a:prstGeom prst="rect">
            <a:avLst/>
          </a:prstGeom>
          <a:solidFill>
            <a:srgbClr val="FFFEFA"/>
          </a:solidFill>
          <a:ln w="76200">
            <a:solidFill>
              <a:srgbClr val="53312A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975500" y="1658571"/>
            <a:ext cx="92004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是昨夜梦中的经历吧，我刚刚梦醒！</a:t>
            </a:r>
            <a:endParaRPr lang="en-US" altLang="zh-CN" sz="40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85775" y="3139211"/>
            <a:ext cx="9640364" cy="1232412"/>
          </a:xfrm>
          <a:prstGeom prst="rect">
            <a:avLst/>
          </a:prstGeom>
          <a:solidFill>
            <a:srgbClr val="FFFEFA"/>
          </a:solidFill>
          <a:ln w="76200">
            <a:solidFill>
              <a:srgbClr val="53312A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1029123" y="3391416"/>
            <a:ext cx="92004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醒来，枕边一片湿。</a:t>
            </a:r>
            <a:endParaRPr lang="en-US" altLang="zh-CN" sz="40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9" t="1304" r="21198" b="19679"/>
          <a:stretch>
            <a:fillRect/>
          </a:stretch>
        </p:blipFill>
        <p:spPr>
          <a:xfrm flipH="1">
            <a:off x="4597339" y="-180364"/>
            <a:ext cx="7879158" cy="739931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88597" y="1392255"/>
            <a:ext cx="9640364" cy="1232412"/>
          </a:xfrm>
          <a:prstGeom prst="rect">
            <a:avLst/>
          </a:prstGeom>
          <a:solidFill>
            <a:srgbClr val="FFFEFA"/>
          </a:solidFill>
          <a:ln w="76200">
            <a:solidFill>
              <a:srgbClr val="53312A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975500" y="1658571"/>
            <a:ext cx="92004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是昨夜梦中的经历吧，我刚刚</a:t>
            </a:r>
            <a:r>
              <a:rPr lang="zh-CN" altLang="en-US" sz="40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梦醒</a:t>
            </a:r>
            <a:r>
              <a:rPr lang="zh-CN" altLang="en-US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！</a:t>
            </a:r>
            <a:endParaRPr lang="en-US" altLang="zh-CN" sz="40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85775" y="3139211"/>
            <a:ext cx="9640364" cy="1232412"/>
          </a:xfrm>
          <a:prstGeom prst="rect">
            <a:avLst/>
          </a:prstGeom>
          <a:solidFill>
            <a:srgbClr val="FFFEFA"/>
          </a:solidFill>
          <a:ln w="76200">
            <a:solidFill>
              <a:srgbClr val="53312A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1029123" y="3391416"/>
            <a:ext cx="92004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醒来，枕边一片湿。</a:t>
            </a:r>
            <a:endParaRPr lang="en-US" altLang="zh-CN" sz="40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9" t="1304" r="21198" b="19679"/>
          <a:stretch>
            <a:fillRect/>
          </a:stretch>
        </p:blipFill>
        <p:spPr>
          <a:xfrm flipH="1">
            <a:off x="4597339" y="-180364"/>
            <a:ext cx="7879158" cy="739931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88597" y="1392255"/>
            <a:ext cx="9640364" cy="1232412"/>
          </a:xfrm>
          <a:prstGeom prst="rect">
            <a:avLst/>
          </a:prstGeom>
          <a:solidFill>
            <a:srgbClr val="FFFEFA"/>
          </a:solidFill>
          <a:ln w="76200">
            <a:solidFill>
              <a:srgbClr val="53312A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975500" y="1658571"/>
            <a:ext cx="92004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是昨夜梦中的经历吧，我刚刚</a:t>
            </a:r>
            <a:r>
              <a:rPr lang="zh-CN" altLang="en-US" sz="40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梦醒</a:t>
            </a:r>
            <a:r>
              <a:rPr lang="zh-CN" altLang="en-US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！</a:t>
            </a:r>
            <a:endParaRPr lang="en-US" altLang="zh-CN" sz="40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85775" y="3139211"/>
            <a:ext cx="9640364" cy="1232412"/>
          </a:xfrm>
          <a:prstGeom prst="rect">
            <a:avLst/>
          </a:prstGeom>
          <a:solidFill>
            <a:srgbClr val="FFFEFA"/>
          </a:solidFill>
          <a:ln w="76200">
            <a:solidFill>
              <a:srgbClr val="53312A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1029123" y="3391416"/>
            <a:ext cx="92004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40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醒来</a:t>
            </a:r>
            <a:r>
              <a:rPr lang="zh-CN" altLang="en-US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，枕边一片湿。</a:t>
            </a:r>
            <a:endParaRPr lang="en-US" altLang="zh-CN" sz="40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555606" y="4860771"/>
            <a:ext cx="36374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54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首尾呼应</a:t>
            </a:r>
            <a:endParaRPr kumimoji="1" lang="zh-CN" altLang="en-US" sz="54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9" t="1304" r="21198" b="19679"/>
          <a:stretch>
            <a:fillRect/>
          </a:stretch>
        </p:blipFill>
        <p:spPr>
          <a:xfrm flipH="1">
            <a:off x="10001952" y="4198470"/>
            <a:ext cx="2070826" cy="1944711"/>
          </a:xfrm>
          <a:prstGeom prst="rect">
            <a:avLst/>
          </a:prstGeom>
        </p:spPr>
      </p:pic>
      <p:pic>
        <p:nvPicPr>
          <p:cNvPr id="12" name="图片 11" descr="51miz-E845429-9AE2EE14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411" y="-328708"/>
            <a:ext cx="10533530" cy="75602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007499" y="1972335"/>
            <a:ext cx="890061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读书要求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endParaRPr lang="en-US" altLang="zh-CN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00000"/>
              </a:lnSpc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zh-CN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默读课</a:t>
            </a:r>
            <a:r>
              <a:rPr lang="zh-CN" altLang="zh-CN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文</a:t>
            </a:r>
            <a:r>
              <a:rPr lang="en-US" altLang="zh-CN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2-9</a:t>
            </a:r>
            <a:r>
              <a:rPr lang="zh-CN" altLang="zh-CN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自然段，用简洁的语言概括“我”梦中出现的场景，完善思维导图。 </a:t>
            </a:r>
            <a:endParaRPr lang="zh-CN" altLang="en-US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0" name="图片 9" descr="51miz-E1165513-A216DE3A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6" t="1532" r="26194" b="1178"/>
          <a:stretch>
            <a:fillRect/>
          </a:stretch>
        </p:blipFill>
        <p:spPr>
          <a:xfrm flipH="1">
            <a:off x="-3" y="1479176"/>
            <a:ext cx="2853768" cy="5632824"/>
          </a:xfrm>
          <a:prstGeom prst="rect">
            <a:avLst/>
          </a:prstGeom>
        </p:spPr>
      </p:pic>
      <p:pic>
        <p:nvPicPr>
          <p:cNvPr id="15" name="图片 14" descr="20221113135435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9" r="28554" b="71168"/>
          <a:stretch>
            <a:fillRect/>
          </a:stretch>
        </p:blipFill>
        <p:spPr>
          <a:xfrm>
            <a:off x="5065059" y="862217"/>
            <a:ext cx="5259294" cy="9157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b1b57586-ae85-490c-acb5-d377fd2a3ada"/>
  <p:tag name="COMMONDATA" val="eyJoZGlkIjoiYmY3NDc4OWYxMzNjYzM1ODk3NGI1MjBhMjAwZTUwNDE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123.514960629921,&quot;width&quot;:6123.514960629921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690.507086614173,&quot;width&quot;:7370.896062992126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1033</Words>
  <Application>Microsoft Macintosh PowerPoint</Application>
  <PresentationFormat>自定义</PresentationFormat>
  <Paragraphs>107</Paragraphs>
  <Slides>48</Slides>
  <Notes>7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48</vt:i4>
      </vt:variant>
    </vt:vector>
  </HeadingPairs>
  <TitlesOfParts>
    <vt:vector size="49" baseType="lpstr"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冤枉钱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lenovo</dc:creator>
  <cp:lastModifiedBy>吴 apple</cp:lastModifiedBy>
  <cp:revision>135</cp:revision>
  <dcterms:created xsi:type="dcterms:W3CDTF">2019-11-05T12:05:00Z</dcterms:created>
  <dcterms:modified xsi:type="dcterms:W3CDTF">2022-11-20T14:04:12Z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2052-11.1.0.12763</vt:lpwstr>
  </property>
  <property fmtid="{D5CDD505-2E9C-101B-9397-08002B2CF9AE}" pid="3" name="ICV">
    <vt:lpwstr>4B798FF775FF40DC8157FCEDB9A82EEB</vt:lpwstr>
  </property>
</Properties>
</file>