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48" r:id="rId2"/>
    <p:sldId id="449" r:id="rId3"/>
    <p:sldId id="284" r:id="rId4"/>
    <p:sldId id="378" r:id="rId5"/>
    <p:sldId id="379" r:id="rId6"/>
    <p:sldId id="380" r:id="rId7"/>
    <p:sldId id="381" r:id="rId8"/>
    <p:sldId id="301" r:id="rId9"/>
    <p:sldId id="450" r:id="rId10"/>
    <p:sldId id="350" r:id="rId11"/>
    <p:sldId id="429" r:id="rId12"/>
    <p:sldId id="400" r:id="rId13"/>
    <p:sldId id="430" r:id="rId14"/>
    <p:sldId id="451" r:id="rId15"/>
    <p:sldId id="293" r:id="rId16"/>
    <p:sldId id="314" r:id="rId17"/>
    <p:sldId id="453" r:id="rId18"/>
    <p:sldId id="452" r:id="rId19"/>
    <p:sldId id="370" r:id="rId20"/>
    <p:sldId id="454" r:id="rId21"/>
    <p:sldId id="440" r:id="rId22"/>
    <p:sldId id="441" r:id="rId23"/>
    <p:sldId id="442" r:id="rId24"/>
    <p:sldId id="458" r:id="rId25"/>
    <p:sldId id="456" r:id="rId26"/>
    <p:sldId id="457" r:id="rId27"/>
    <p:sldId id="459" r:id="rId28"/>
    <p:sldId id="461" r:id="rId29"/>
    <p:sldId id="447" r:id="rId30"/>
    <p:sldId id="444" r:id="rId31"/>
    <p:sldId id="445" r:id="rId32"/>
    <p:sldId id="446" r:id="rId33"/>
    <p:sldId id="455" r:id="rId34"/>
    <p:sldId id="460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4">
          <p15:clr>
            <a:srgbClr val="A4A3A4"/>
          </p15:clr>
        </p15:guide>
        <p15:guide id="2" pos="710">
          <p15:clr>
            <a:srgbClr val="A4A3A4"/>
          </p15:clr>
        </p15:guide>
        <p15:guide id="3" pos="6988">
          <p15:clr>
            <a:srgbClr val="A4A3A4"/>
          </p15:clr>
        </p15:guide>
        <p15:guide id="4" orient="horz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31D"/>
    <a:srgbClr val="AF0000"/>
    <a:srgbClr val="AE0203"/>
    <a:srgbClr val="006600"/>
    <a:srgbClr val="003300"/>
    <a:srgbClr val="01621F"/>
    <a:srgbClr val="1784AD"/>
    <a:srgbClr val="014E6A"/>
    <a:srgbClr val="711000"/>
    <a:srgbClr val="DCE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5302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3734"/>
        <p:guide pos="710"/>
        <p:guide pos="6988"/>
        <p:guide orient="horz" pos="5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78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498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934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310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592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04800"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569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00" dirty="0">
              <a:effectLst/>
              <a:latin typeface="等线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697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075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80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507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351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3735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306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787727" y="3619499"/>
            <a:ext cx="7273974" cy="105683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主讲人：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67F416E-294D-9659-68E9-A92598E51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4" r="-250" b="11333"/>
          <a:stretch>
            <a:fillRect/>
          </a:stretch>
        </p:blipFill>
        <p:spPr>
          <a:xfrm>
            <a:off x="0" y="0"/>
            <a:ext cx="12222480" cy="6858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6666" y="573617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4" r="-250" b="11333"/>
          <a:stretch>
            <a:fillRect/>
          </a:stretch>
        </p:blipFill>
        <p:spPr>
          <a:xfrm>
            <a:off x="0" y="0"/>
            <a:ext cx="12222480" cy="685863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438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B9576A7-DB8E-9D41-0E9A-0D8FA4AAF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98" y="419878"/>
            <a:ext cx="2926285" cy="48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71ADBFC-CF9F-775B-EFF7-BE10D1DF83AB}"/>
              </a:ext>
            </a:extLst>
          </p:cNvPr>
          <p:cNvSpPr txBox="1"/>
          <p:nvPr/>
        </p:nvSpPr>
        <p:spPr>
          <a:xfrm flipH="1">
            <a:off x="7682204" y="5418700"/>
            <a:ext cx="334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石像</a:t>
            </a:r>
            <a:endParaRPr lang="en-US" altLang="zh-CN" sz="32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（“掷铁饼者”</a:t>
            </a:r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米隆）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0DB2E7-87FA-3EE8-C22C-4EA73E128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790" r="17489"/>
          <a:stretch/>
        </p:blipFill>
        <p:spPr bwMode="auto">
          <a:xfrm>
            <a:off x="727787" y="776586"/>
            <a:ext cx="5523723" cy="42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D63A4B7-0A7A-E586-B055-38B0F8EA4550}"/>
              </a:ext>
            </a:extLst>
          </p:cNvPr>
          <p:cNvSpPr txBox="1"/>
          <p:nvPr/>
        </p:nvSpPr>
        <p:spPr>
          <a:xfrm flipH="1">
            <a:off x="2293802" y="5532768"/>
            <a:ext cx="1730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细胞</a:t>
            </a:r>
          </a:p>
        </p:txBody>
      </p:sp>
    </p:spTree>
    <p:extLst>
      <p:ext uri="{BB962C8B-B14F-4D97-AF65-F5344CB8AC3E}">
        <p14:creationId xmlns:p14="http://schemas.microsoft.com/office/powerpoint/2010/main" val="35649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左中括号 7"/>
          <p:cNvSpPr/>
          <p:nvPr/>
        </p:nvSpPr>
        <p:spPr>
          <a:xfrm>
            <a:off x="2889226" y="1982859"/>
            <a:ext cx="365492" cy="4389949"/>
          </a:xfrm>
          <a:prstGeom prst="leftBracket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293782" y="2710205"/>
            <a:ext cx="6567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大量元素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5EC02EB-9219-DDC4-DF7B-FEEC6F752F5C}"/>
              </a:ext>
            </a:extLst>
          </p:cNvPr>
          <p:cNvGrpSpPr/>
          <p:nvPr/>
        </p:nvGrpSpPr>
        <p:grpSpPr>
          <a:xfrm>
            <a:off x="631719" y="2292615"/>
            <a:ext cx="1540417" cy="3001014"/>
            <a:chOff x="1674295" y="2585480"/>
            <a:chExt cx="1368350" cy="3001014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75E473F-207C-DD18-DACF-6D77AD27AF67}"/>
                </a:ext>
              </a:extLst>
            </p:cNvPr>
            <p:cNvSpPr txBox="1"/>
            <p:nvPr/>
          </p:nvSpPr>
          <p:spPr>
            <a:xfrm>
              <a:off x="1674295" y="2585480"/>
              <a:ext cx="701668" cy="300101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2800" b="1" dirty="0" err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ZnFe</a:t>
              </a:r>
              <a:r>
                <a:rPr lang="en-US" altLang="zh-CN" sz="2800" b="1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  B</a:t>
              </a:r>
            </a:p>
            <a:p>
              <a:pPr>
                <a:lnSpc>
                  <a:spcPct val="114000"/>
                </a:lnSpc>
              </a:pPr>
              <a:r>
                <a:rPr lang="en-US" altLang="zh-CN" sz="2800" b="1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Cu </a:t>
              </a:r>
              <a:r>
                <a:rPr lang="en-US" altLang="zh-CN" sz="2800" b="1" dirty="0" err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MoMn</a:t>
              </a:r>
              <a:endParaRPr lang="en-US" altLang="zh-CN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6F480A1-DE24-D425-2ECC-CF51D216CA2F}"/>
                </a:ext>
              </a:extLst>
            </p:cNvPr>
            <p:cNvSpPr txBox="1"/>
            <p:nvPr/>
          </p:nvSpPr>
          <p:spPr>
            <a:xfrm>
              <a:off x="2385902" y="3003071"/>
              <a:ext cx="65674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微量元素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F685A96B-FD73-16D1-823A-089942E8F4D9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一、组成细胞的元素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4291DC9-2BFE-9AAB-6D86-AED1A3D062FA}"/>
              </a:ext>
            </a:extLst>
          </p:cNvPr>
          <p:cNvSpPr txBox="1"/>
          <p:nvPr/>
        </p:nvSpPr>
        <p:spPr>
          <a:xfrm flipH="1">
            <a:off x="1586204" y="787204"/>
            <a:ext cx="9736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玉米和人体细胞的部分元素及含量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( 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干重，质量分数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28FA585-E65B-DC10-D6D7-1320BCD3757E}"/>
              </a:ext>
            </a:extLst>
          </p:cNvPr>
          <p:cNvSpPr txBox="1"/>
          <p:nvPr/>
        </p:nvSpPr>
        <p:spPr>
          <a:xfrm>
            <a:off x="8281280" y="2710518"/>
            <a:ext cx="2113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基本元素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C55F64A-E078-A8C7-67EA-1A0A41B87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282" y="1395074"/>
            <a:ext cx="4669725" cy="5428293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19D91BD8-A27E-C833-A60B-E5E75686F648}"/>
              </a:ext>
            </a:extLst>
          </p:cNvPr>
          <p:cNvSpPr/>
          <p:nvPr/>
        </p:nvSpPr>
        <p:spPr>
          <a:xfrm>
            <a:off x="3407497" y="1984016"/>
            <a:ext cx="4649848" cy="2037781"/>
          </a:xfrm>
          <a:prstGeom prst="rect">
            <a:avLst/>
          </a:prstGeom>
          <a:noFill/>
          <a:ln w="76200">
            <a:solidFill>
              <a:srgbClr val="AE0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9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flipH="1">
            <a:off x="6566535" y="1663065"/>
            <a:ext cx="45053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新铁臂阿童木猛！</a:t>
            </a:r>
          </a:p>
        </p:txBody>
      </p:sp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137795" y="1482090"/>
            <a:ext cx="5654040" cy="4181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 flipH="1">
            <a:off x="6400166" y="2894330"/>
            <a:ext cx="5517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Zn</a:t>
            </a:r>
            <a:r>
              <a:rPr lang="en-US" altLang="zh-CN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Fe  B  Cu Mo Mn</a:t>
            </a:r>
            <a:endParaRPr lang="en-US" altLang="zh-CN" sz="4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锌</a:t>
            </a:r>
            <a:r>
              <a:rPr lang="en-US" altLang="zh-CN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铁</a:t>
            </a:r>
            <a:r>
              <a:rPr lang="en-US" altLang="zh-CN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硼</a:t>
            </a:r>
            <a:r>
              <a:rPr lang="en-US" altLang="zh-CN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铜</a:t>
            </a:r>
            <a:r>
              <a:rPr lang="en-US" altLang="zh-CN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钼</a:t>
            </a:r>
            <a:r>
              <a:rPr lang="en-US" altLang="zh-CN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锰</a:t>
            </a:r>
            <a:r>
              <a:rPr lang="en-US" altLang="zh-CN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F3767B5-BFAF-6ED4-9EA4-59024609E4E3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一、组成细胞的元素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F0493F8-E842-9F02-195C-EE884BBF6301}"/>
              </a:ext>
            </a:extLst>
          </p:cNvPr>
          <p:cNvGrpSpPr/>
          <p:nvPr/>
        </p:nvGrpSpPr>
        <p:grpSpPr>
          <a:xfrm>
            <a:off x="5956885" y="1278890"/>
            <a:ext cx="5669060" cy="4649470"/>
            <a:chOff x="5695627" y="1278890"/>
            <a:chExt cx="5669060" cy="4649470"/>
          </a:xfrm>
        </p:grpSpPr>
        <p:pic>
          <p:nvPicPr>
            <p:cNvPr id="100" name="图片 99"/>
            <p:cNvPicPr/>
            <p:nvPr/>
          </p:nvPicPr>
          <p:blipFill>
            <a:blip r:embed="rId3"/>
            <a:srcRect l="4118" t="4231" r="11729" b="11741"/>
            <a:stretch>
              <a:fillRect/>
            </a:stretch>
          </p:blipFill>
          <p:spPr>
            <a:xfrm>
              <a:off x="5695627" y="1278890"/>
              <a:ext cx="5669060" cy="46494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矩形 3"/>
            <p:cNvSpPr/>
            <p:nvPr/>
          </p:nvSpPr>
          <p:spPr>
            <a:xfrm>
              <a:off x="5695627" y="5181834"/>
              <a:ext cx="1365496" cy="643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43282F7E-4B75-ED5B-A405-38FF50C92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6"/>
          <a:stretch/>
        </p:blipFill>
        <p:spPr bwMode="auto">
          <a:xfrm>
            <a:off x="360784" y="1278890"/>
            <a:ext cx="5253094" cy="464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314C329-8861-CEEA-BB07-A007ABD3B017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一、组成细胞的元素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flipH="1">
            <a:off x="4539978" y="176815"/>
            <a:ext cx="28911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合理膳食</a:t>
            </a:r>
          </a:p>
        </p:txBody>
      </p:sp>
      <p:pic>
        <p:nvPicPr>
          <p:cNvPr id="102" name="图片 101"/>
          <p:cNvPicPr/>
          <p:nvPr/>
        </p:nvPicPr>
        <p:blipFill>
          <a:blip r:embed="rId3"/>
          <a:srcRect l="7140" t="6225" r="3374" b="6993"/>
          <a:stretch>
            <a:fillRect/>
          </a:stretch>
        </p:blipFill>
        <p:spPr>
          <a:xfrm>
            <a:off x="2083435" y="937895"/>
            <a:ext cx="8326755" cy="5692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80C241B-C73E-E524-FE65-D1EDE9111D22}"/>
              </a:ext>
            </a:extLst>
          </p:cNvPr>
          <p:cNvSpPr txBox="1"/>
          <p:nvPr/>
        </p:nvSpPr>
        <p:spPr>
          <a:xfrm>
            <a:off x="1887622" y="1684675"/>
            <a:ext cx="8965908" cy="418576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例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：科学家在利用无土栽培法培养一些名贵的花卉时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培养液中添加了多种必需化学元素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其配方如表所示。其中植物根细胞吸收量最少的离子是	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</a:p>
          <a:p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A.</a:t>
            </a:r>
            <a:r>
              <a:rPr lang="en-US" altLang="zh-CN" sz="2800" dirty="0">
                <a:solidFill>
                  <a:schemeClr val="tx1"/>
                </a:solidFill>
                <a:effectLst/>
              </a:rPr>
              <a:t> Ca</a:t>
            </a:r>
            <a:r>
              <a:rPr lang="en-US" altLang="zh-CN" sz="2800" baseline="30000" dirty="0">
                <a:solidFill>
                  <a:schemeClr val="tx1"/>
                </a:solidFill>
                <a:effectLst/>
              </a:rPr>
              <a:t>2+</a:t>
            </a:r>
            <a:r>
              <a:rPr lang="en-US" altLang="zh-CN" sz="1400" baseline="30000" dirty="0">
                <a:latin typeface="NEU-BZ-S92"/>
                <a:cs typeface="Times New Roman" panose="02020603050405020304" pitchFamily="18" charset="0"/>
              </a:rPr>
              <a:t>                                          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B.</a:t>
            </a:r>
            <a:r>
              <a:rPr lang="en-US" altLang="zh-CN" sz="2800" dirty="0">
                <a:solidFill>
                  <a:schemeClr val="tx1"/>
                </a:solidFill>
                <a:effectLst/>
              </a:rPr>
              <a:t> SO</a:t>
            </a:r>
            <a:r>
              <a:rPr lang="en-US" altLang="zh-CN" sz="2800" baseline="-25000" dirty="0">
                <a:solidFill>
                  <a:schemeClr val="tx1"/>
                </a:solidFill>
                <a:effectLst/>
              </a:rPr>
              <a:t>4</a:t>
            </a:r>
            <a:r>
              <a:rPr lang="en-US" altLang="zh-CN" sz="2800" baseline="50000" dirty="0">
                <a:solidFill>
                  <a:schemeClr val="tx1"/>
                </a:solidFill>
                <a:effectLst/>
              </a:rPr>
              <a:t>2-</a:t>
            </a:r>
            <a:r>
              <a:rPr lang="en-US" altLang="zh-CN" sz="1400" baseline="50000" dirty="0">
                <a:latin typeface="NEU-BZ-S92"/>
                <a:cs typeface="Times New Roman" panose="02020603050405020304" pitchFamily="18" charset="0"/>
              </a:rPr>
              <a:t>                                            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C.</a:t>
            </a:r>
            <a:r>
              <a:rPr lang="en-US" altLang="zh-CN" sz="2800" dirty="0">
                <a:solidFill>
                  <a:schemeClr val="tx1"/>
                </a:solidFill>
                <a:effectLst/>
              </a:rPr>
              <a:t> Zn</a:t>
            </a:r>
            <a:r>
              <a:rPr lang="en-US" altLang="zh-CN" sz="2800" baseline="30000" dirty="0">
                <a:solidFill>
                  <a:schemeClr val="tx1"/>
                </a:solidFill>
                <a:effectLst/>
              </a:rPr>
              <a:t>2+</a:t>
            </a:r>
            <a:r>
              <a:rPr lang="en-US" altLang="zh-CN" sz="1400" baseline="30000" dirty="0">
                <a:latin typeface="NEU-BZ-S92"/>
                <a:cs typeface="Times New Roman" panose="02020603050405020304" pitchFamily="18" charset="0"/>
              </a:rPr>
              <a:t>                                   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D.</a:t>
            </a:r>
            <a:r>
              <a:rPr lang="en-US" altLang="zh-CN" sz="2800" dirty="0">
                <a:solidFill>
                  <a:schemeClr val="tx1"/>
                </a:solidFill>
                <a:effectLst/>
              </a:rPr>
              <a:t> HPO</a:t>
            </a:r>
            <a:r>
              <a:rPr lang="en-US" altLang="zh-CN" sz="2800" baseline="-25000" dirty="0">
                <a:solidFill>
                  <a:schemeClr val="tx1"/>
                </a:solidFill>
                <a:effectLst/>
              </a:rPr>
              <a:t>4</a:t>
            </a:r>
            <a:r>
              <a:rPr lang="en-US" altLang="zh-CN" sz="2800" baseline="50000" dirty="0">
                <a:solidFill>
                  <a:schemeClr val="tx1"/>
                </a:solidFill>
                <a:effectLst/>
              </a:rPr>
              <a:t>-</a:t>
            </a:r>
            <a:r>
              <a:rPr lang="en-US" altLang="zh-CN" sz="2800" dirty="0">
                <a:solidFill>
                  <a:schemeClr val="tx1"/>
                </a:solidFill>
                <a:effectLst/>
              </a:rPr>
              <a:t> </a:t>
            </a:r>
            <a:endParaRPr lang="zh-CN" altLang="zh-CN" sz="1400" dirty="0">
              <a:solidFill>
                <a:schemeClr val="tx1"/>
              </a:solidFill>
              <a:effectLst/>
              <a:latin typeface="NEU-BZ-S92"/>
              <a:ea typeface="方正书宋_GBK"/>
              <a:cs typeface="Times New Roman" panose="02020603050405020304" pitchFamily="18" charset="0"/>
            </a:endParaRP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62644E9D-FD14-E018-6333-841A99F6D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73741"/>
              </p:ext>
            </p:extLst>
          </p:nvPr>
        </p:nvGraphicFramePr>
        <p:xfrm>
          <a:off x="1386466" y="3910948"/>
          <a:ext cx="9968219" cy="1022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965">
                  <a:extLst>
                    <a:ext uri="{9D8B030D-6E8A-4147-A177-3AD203B41FA5}">
                      <a16:colId xmlns:a16="http://schemas.microsoft.com/office/drawing/2014/main" val="630712816"/>
                    </a:ext>
                  </a:extLst>
                </a:gridCol>
                <a:gridCol w="974035">
                  <a:extLst>
                    <a:ext uri="{9D8B030D-6E8A-4147-A177-3AD203B41FA5}">
                      <a16:colId xmlns:a16="http://schemas.microsoft.com/office/drawing/2014/main" val="3711365994"/>
                    </a:ext>
                  </a:extLst>
                </a:gridCol>
                <a:gridCol w="1103244">
                  <a:extLst>
                    <a:ext uri="{9D8B030D-6E8A-4147-A177-3AD203B41FA5}">
                      <a16:colId xmlns:a16="http://schemas.microsoft.com/office/drawing/2014/main" val="4075686565"/>
                    </a:ext>
                  </a:extLst>
                </a:gridCol>
                <a:gridCol w="1103243">
                  <a:extLst>
                    <a:ext uri="{9D8B030D-6E8A-4147-A177-3AD203B41FA5}">
                      <a16:colId xmlns:a16="http://schemas.microsoft.com/office/drawing/2014/main" val="1121499523"/>
                    </a:ext>
                  </a:extLst>
                </a:gridCol>
                <a:gridCol w="1053548">
                  <a:extLst>
                    <a:ext uri="{9D8B030D-6E8A-4147-A177-3AD203B41FA5}">
                      <a16:colId xmlns:a16="http://schemas.microsoft.com/office/drawing/2014/main" val="1660084229"/>
                    </a:ext>
                  </a:extLst>
                </a:gridCol>
                <a:gridCol w="1103243">
                  <a:extLst>
                    <a:ext uri="{9D8B030D-6E8A-4147-A177-3AD203B41FA5}">
                      <a16:colId xmlns:a16="http://schemas.microsoft.com/office/drawing/2014/main" val="3157091762"/>
                    </a:ext>
                  </a:extLst>
                </a:gridCol>
                <a:gridCol w="1093305">
                  <a:extLst>
                    <a:ext uri="{9D8B030D-6E8A-4147-A177-3AD203B41FA5}">
                      <a16:colId xmlns:a16="http://schemas.microsoft.com/office/drawing/2014/main" val="240876713"/>
                    </a:ext>
                  </a:extLst>
                </a:gridCol>
                <a:gridCol w="1222513">
                  <a:extLst>
                    <a:ext uri="{9D8B030D-6E8A-4147-A177-3AD203B41FA5}">
                      <a16:colId xmlns:a16="http://schemas.microsoft.com/office/drawing/2014/main" val="3115522618"/>
                    </a:ext>
                  </a:extLst>
                </a:gridCol>
                <a:gridCol w="1003123">
                  <a:extLst>
                    <a:ext uri="{9D8B030D-6E8A-4147-A177-3AD203B41FA5}">
                      <a16:colId xmlns:a16="http://schemas.microsoft.com/office/drawing/2014/main" val="3980189618"/>
                    </a:ext>
                  </a:extLst>
                </a:gridCol>
              </a:tblGrid>
              <a:tr h="511303">
                <a:tc>
                  <a:txBody>
                    <a:bodyPr/>
                    <a:lstStyle/>
                    <a:p>
                      <a:pPr algn="ctr"/>
                      <a:r>
                        <a:rPr lang="zh-CN" sz="2800" dirty="0">
                          <a:solidFill>
                            <a:schemeClr val="tx1"/>
                          </a:solidFill>
                          <a:effectLst/>
                        </a:rPr>
                        <a:t>离子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Ca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aseline="5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HP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altLang="zh-CN" sz="28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altLang="zh-CN" sz="2800" baseline="5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en-US" altLang="zh-CN" sz="28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altLang="zh-CN" sz="2800" baseline="50000" dirty="0">
                          <a:solidFill>
                            <a:schemeClr val="tx1"/>
                          </a:solidFill>
                          <a:effectLst/>
                        </a:rPr>
                        <a:t>2-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Zn</a:t>
                      </a:r>
                      <a:r>
                        <a:rPr lang="en-US" sz="2800" baseline="30000" dirty="0">
                          <a:solidFill>
                            <a:schemeClr val="tx1"/>
                          </a:solidFill>
                          <a:effectLst/>
                        </a:rPr>
                        <a:t>2+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258212"/>
                  </a:ext>
                </a:extLst>
              </a:tr>
              <a:tr h="511303">
                <a:tc>
                  <a:txBody>
                    <a:bodyPr/>
                    <a:lstStyle/>
                    <a:p>
                      <a:pPr algn="ctr"/>
                      <a:r>
                        <a:rPr lang="zh-CN" sz="2800">
                          <a:solidFill>
                            <a:schemeClr val="tx1"/>
                          </a:solidFill>
                          <a:effectLst/>
                        </a:rPr>
                        <a:t>浓度</a:t>
                      </a:r>
                      <a:endParaRPr lang="zh-CN" sz="140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zh-CN" sz="140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zh-CN" sz="140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0.25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0.25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NEU-BZ-S92"/>
                        <a:ea typeface="方正书宋_GBK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703006"/>
                  </a:ext>
                </a:extLst>
              </a:tr>
            </a:tbl>
          </a:graphicData>
        </a:graphic>
      </p:graphicFrame>
      <p:sp>
        <p:nvSpPr>
          <p:cNvPr id="39" name="文本框 38">
            <a:extLst>
              <a:ext uri="{FF2B5EF4-FFF2-40B4-BE49-F238E27FC236}">
                <a16:creationId xmlns:a16="http://schemas.microsoft.com/office/drawing/2014/main" id="{AC21106C-3220-64A2-B8F9-A4F21C651A79}"/>
              </a:ext>
            </a:extLst>
          </p:cNvPr>
          <p:cNvSpPr txBox="1"/>
          <p:nvPr/>
        </p:nvSpPr>
        <p:spPr>
          <a:xfrm>
            <a:off x="7382093" y="3039852"/>
            <a:ext cx="107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  <a:endParaRPr lang="zh-CN" altLang="en-US" sz="4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0F7F85F7-ABA9-71A8-E34B-E398D5137A7E}"/>
              </a:ext>
            </a:extLst>
          </p:cNvPr>
          <p:cNvSpPr/>
          <p:nvPr/>
        </p:nvSpPr>
        <p:spPr>
          <a:xfrm>
            <a:off x="996548" y="747793"/>
            <a:ext cx="1782147" cy="73711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练一练</a:t>
            </a:r>
          </a:p>
        </p:txBody>
      </p:sp>
      <p:pic>
        <p:nvPicPr>
          <p:cNvPr id="5135" name="Picture 15">
            <a:extLst>
              <a:ext uri="{FF2B5EF4-FFF2-40B4-BE49-F238E27FC236}">
                <a16:creationId xmlns:a16="http://schemas.microsoft.com/office/drawing/2014/main" id="{FF6E031D-22D6-2A2C-320C-B63F1C42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2773F014-3C4F-4629-60B1-B9612C4AD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>
            <a:extLst>
              <a:ext uri="{FF2B5EF4-FFF2-40B4-BE49-F238E27FC236}">
                <a16:creationId xmlns:a16="http://schemas.microsoft.com/office/drawing/2014/main" id="{F3D78A52-601E-0374-4D6E-1C199FEEB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6863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4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32681" y="2271519"/>
            <a:ext cx="3455352" cy="32624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自然界中的元素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组成细胞的元素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大量元素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微量元素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基本元素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17631" y="1669286"/>
            <a:ext cx="5556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highlight>
                  <a:srgbClr val="C0C0C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尝试构建下列元素的包含关系图</a:t>
            </a:r>
            <a:endParaRPr lang="en-US" altLang="zh-CN" sz="3000" dirty="0">
              <a:solidFill>
                <a:prstClr val="black"/>
              </a:solidFill>
              <a:highlight>
                <a:srgbClr val="C0C0C0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6AF0C4C-2D62-B54E-12DB-992639DB5684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一、组成细胞的元素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10A25FD-3EFA-1650-3C67-58E3A1661F3F}"/>
              </a:ext>
            </a:extLst>
          </p:cNvPr>
          <p:cNvSpPr/>
          <p:nvPr/>
        </p:nvSpPr>
        <p:spPr>
          <a:xfrm>
            <a:off x="895739" y="1049059"/>
            <a:ext cx="1782147" cy="73711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活动二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4919536" y="2130730"/>
            <a:ext cx="272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自然界中的元素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367280" y="2125891"/>
            <a:ext cx="7619868" cy="3194704"/>
            <a:chOff x="2367280" y="2280129"/>
            <a:chExt cx="7619868" cy="3194704"/>
          </a:xfrm>
        </p:grpSpPr>
        <p:sp>
          <p:nvSpPr>
            <p:cNvPr id="29" name="椭圆 28"/>
            <p:cNvSpPr/>
            <p:nvPr/>
          </p:nvSpPr>
          <p:spPr>
            <a:xfrm>
              <a:off x="2367280" y="2280129"/>
              <a:ext cx="7619868" cy="3194704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2367280" y="2769201"/>
              <a:ext cx="7039323" cy="2431847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367280" y="3464989"/>
              <a:ext cx="1690368" cy="959408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941570" y="2850491"/>
              <a:ext cx="27203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组成细胞的元素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492464" y="3738118"/>
              <a:ext cx="3809275" cy="523220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C H O N P S K Ca Mg </a:t>
              </a:r>
              <a:endPara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179820" y="3714545"/>
              <a:ext cx="3351965" cy="523220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Fe Mn Zn Cu B Mo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6159500" y="3312156"/>
              <a:ext cx="0" cy="184978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4203865" y="4442875"/>
              <a:ext cx="1891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大量元素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471140" y="4404076"/>
              <a:ext cx="17263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微量元素</a:t>
              </a: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00621E0B-8422-F210-C625-CABBB53E2707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一、组成细胞的元素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FE8CA67-AD05-0CD7-C710-C357140DF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4" y="307909"/>
            <a:ext cx="3124471" cy="289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45E819A-5278-D1C6-F6BB-F991D51E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2452" r="3315" b="10907"/>
          <a:stretch/>
        </p:blipFill>
        <p:spPr bwMode="auto">
          <a:xfrm>
            <a:off x="3282915" y="307909"/>
            <a:ext cx="4663139" cy="289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84CF7DDD-40C7-5FDA-9538-91CF43221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4" y="3202712"/>
            <a:ext cx="3970661" cy="26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D476B131-6BF5-488D-0F1A-1EE0BCDD2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445" y="307908"/>
            <a:ext cx="4289891" cy="28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4F41E592-FE31-92EB-4074-068BFA14D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105" y="3167835"/>
            <a:ext cx="3843641" cy="268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B75D3185-6AE8-290E-DDE0-DD0E1B071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1866" r="1998" b="3649"/>
          <a:stretch/>
        </p:blipFill>
        <p:spPr bwMode="auto">
          <a:xfrm>
            <a:off x="7946055" y="3167834"/>
            <a:ext cx="4241282" cy="268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84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8FAC7F9-BA85-B17C-2BB5-CEBBAE0A6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10" y="1390856"/>
            <a:ext cx="4178313" cy="485705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19B648E-A102-8056-06BA-9212D4A4AD5A}"/>
              </a:ext>
            </a:extLst>
          </p:cNvPr>
          <p:cNvSpPr txBox="1"/>
          <p:nvPr/>
        </p:nvSpPr>
        <p:spPr>
          <a:xfrm flipH="1">
            <a:off x="1399593" y="641419"/>
            <a:ext cx="9587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玉米和人体细胞的部分元素及含量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( 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干重，质量分数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8D7D9BD-57A7-6902-F0A6-4CF2003D6672}"/>
              </a:ext>
            </a:extLst>
          </p:cNvPr>
          <p:cNvSpPr txBox="1"/>
          <p:nvPr/>
        </p:nvSpPr>
        <p:spPr>
          <a:xfrm>
            <a:off x="6243045" y="1646707"/>
            <a:ext cx="1245605" cy="76065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>
              <a:lnSpc>
                <a:spcPct val="150000"/>
              </a:lnSpc>
            </a:pP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H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O</a:t>
            </a: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811FC379-8040-B949-5F8C-DEC6F81CD9E8}"/>
              </a:ext>
            </a:extLst>
          </p:cNvPr>
          <p:cNvCxnSpPr>
            <a:cxnSpLocks/>
          </p:cNvCxnSpPr>
          <p:nvPr/>
        </p:nvCxnSpPr>
        <p:spPr>
          <a:xfrm>
            <a:off x="8408071" y="2074056"/>
            <a:ext cx="114376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B4131FC1-9423-0E2B-4FEB-54F1D6E3A597}"/>
              </a:ext>
            </a:extLst>
          </p:cNvPr>
          <p:cNvSpPr txBox="1"/>
          <p:nvPr/>
        </p:nvSpPr>
        <p:spPr>
          <a:xfrm>
            <a:off x="10074016" y="1561549"/>
            <a:ext cx="1046551" cy="76065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水</a:t>
            </a:r>
            <a:endParaRPr lang="en-US" altLang="zh-CN" sz="3200" b="1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8339231-7232-5B1A-A2D5-C275A2E6D323}"/>
              </a:ext>
            </a:extLst>
          </p:cNvPr>
          <p:cNvSpPr txBox="1"/>
          <p:nvPr/>
        </p:nvSpPr>
        <p:spPr>
          <a:xfrm>
            <a:off x="5475265" y="2407364"/>
            <a:ext cx="2761069" cy="76065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>
              <a:lnSpc>
                <a:spcPct val="150000"/>
              </a:lnSpc>
            </a:pP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H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O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5B9C0E51-52DC-418A-FB0C-93E45D86856B}"/>
              </a:ext>
            </a:extLst>
          </p:cNvPr>
          <p:cNvCxnSpPr>
            <a:cxnSpLocks/>
          </p:cNvCxnSpPr>
          <p:nvPr/>
        </p:nvCxnSpPr>
        <p:spPr>
          <a:xfrm>
            <a:off x="8408071" y="2892130"/>
            <a:ext cx="114376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F62339E3-0295-E438-9026-12684D52704F}"/>
              </a:ext>
            </a:extLst>
          </p:cNvPr>
          <p:cNvSpPr txBox="1"/>
          <p:nvPr/>
        </p:nvSpPr>
        <p:spPr>
          <a:xfrm>
            <a:off x="9375164" y="2414223"/>
            <a:ext cx="2617999" cy="76065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糖类、脂质</a:t>
            </a:r>
            <a:endParaRPr lang="en-US" altLang="zh-CN" sz="3200" b="1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95E8245-8861-0134-05A8-61338B83703D}"/>
              </a:ext>
            </a:extLst>
          </p:cNvPr>
          <p:cNvSpPr txBox="1"/>
          <p:nvPr/>
        </p:nvSpPr>
        <p:spPr>
          <a:xfrm>
            <a:off x="5475264" y="3222305"/>
            <a:ext cx="2761069" cy="76065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>
              <a:lnSpc>
                <a:spcPct val="150000"/>
              </a:lnSpc>
            </a:pP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H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O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N</a:t>
            </a: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90E6422A-6B38-71B4-77A8-EE68E9A33B78}"/>
              </a:ext>
            </a:extLst>
          </p:cNvPr>
          <p:cNvCxnSpPr>
            <a:cxnSpLocks/>
          </p:cNvCxnSpPr>
          <p:nvPr/>
        </p:nvCxnSpPr>
        <p:spPr>
          <a:xfrm>
            <a:off x="8408071" y="3698129"/>
            <a:ext cx="114376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76F9B56F-B29B-D9FD-2436-4D16A45FCAFA}"/>
              </a:ext>
            </a:extLst>
          </p:cNvPr>
          <p:cNvSpPr txBox="1"/>
          <p:nvPr/>
        </p:nvSpPr>
        <p:spPr>
          <a:xfrm>
            <a:off x="9375164" y="3205213"/>
            <a:ext cx="2617999" cy="76065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蛋白质</a:t>
            </a:r>
            <a:endParaRPr lang="en-US" altLang="zh-CN" sz="3200" b="1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0AC1D66-F6E8-7CE4-632F-A80447D95B4E}"/>
              </a:ext>
            </a:extLst>
          </p:cNvPr>
          <p:cNvSpPr txBox="1"/>
          <p:nvPr/>
        </p:nvSpPr>
        <p:spPr>
          <a:xfrm>
            <a:off x="5104323" y="3992652"/>
            <a:ext cx="3398144" cy="76065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>
              <a:lnSpc>
                <a:spcPct val="150000"/>
              </a:lnSpc>
            </a:pP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H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O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N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</a:t>
            </a: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5014063D-F000-5286-3A95-6D46BBABE043}"/>
              </a:ext>
            </a:extLst>
          </p:cNvPr>
          <p:cNvCxnSpPr>
            <a:cxnSpLocks/>
          </p:cNvCxnSpPr>
          <p:nvPr/>
        </p:nvCxnSpPr>
        <p:spPr>
          <a:xfrm>
            <a:off x="8408071" y="4431415"/>
            <a:ext cx="114376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B60C33C3-8E6D-697C-0DCB-8D69DE8E8D64}"/>
              </a:ext>
            </a:extLst>
          </p:cNvPr>
          <p:cNvSpPr txBox="1"/>
          <p:nvPr/>
        </p:nvSpPr>
        <p:spPr>
          <a:xfrm>
            <a:off x="9375164" y="3938499"/>
            <a:ext cx="2617999" cy="76065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核酸</a:t>
            </a:r>
            <a:endParaRPr lang="en-US" altLang="zh-CN" sz="3200" b="1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DDD2A71B-531E-39BA-8B26-9144D2356D2E}"/>
              </a:ext>
            </a:extLst>
          </p:cNvPr>
          <p:cNvSpPr/>
          <p:nvPr/>
        </p:nvSpPr>
        <p:spPr>
          <a:xfrm>
            <a:off x="1032173" y="2407364"/>
            <a:ext cx="734839" cy="9143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4050E592-AE25-EC18-17EA-02F491F25604}"/>
              </a:ext>
            </a:extLst>
          </p:cNvPr>
          <p:cNvSpPr/>
          <p:nvPr/>
        </p:nvSpPr>
        <p:spPr>
          <a:xfrm>
            <a:off x="1059408" y="1805435"/>
            <a:ext cx="734839" cy="16079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077E6F42-3F1E-87F5-E582-38FACAEA93CD}"/>
              </a:ext>
            </a:extLst>
          </p:cNvPr>
          <p:cNvSpPr/>
          <p:nvPr/>
        </p:nvSpPr>
        <p:spPr>
          <a:xfrm>
            <a:off x="1024570" y="1851494"/>
            <a:ext cx="792621" cy="18861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7CCAB7CC-0601-E8B7-BCB0-21AC05993B6A}"/>
              </a:ext>
            </a:extLst>
          </p:cNvPr>
          <p:cNvSpPr/>
          <p:nvPr/>
        </p:nvSpPr>
        <p:spPr>
          <a:xfrm>
            <a:off x="1007921" y="1851917"/>
            <a:ext cx="792621" cy="18861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0859F27E-1715-CE3A-6A6D-CB712A3A1752}"/>
              </a:ext>
            </a:extLst>
          </p:cNvPr>
          <p:cNvSpPr/>
          <p:nvPr/>
        </p:nvSpPr>
        <p:spPr>
          <a:xfrm>
            <a:off x="1129004" y="4671163"/>
            <a:ext cx="550783" cy="5446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81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7" grpId="0"/>
      <p:bldP spid="19" grpId="0"/>
      <p:bldP spid="22" grpId="0"/>
      <p:bldP spid="31" grpId="0"/>
      <p:bldP spid="33" grpId="0"/>
      <p:bldP spid="25" grpId="0" animBg="1"/>
      <p:bldP spid="25" grpId="1" animBg="1"/>
      <p:bldP spid="35" grpId="0" animBg="1"/>
      <p:bldP spid="35" grpId="1" animBg="1"/>
      <p:bldP spid="39" grpId="0" animBg="1"/>
      <p:bldP spid="39" grpId="1" animBg="1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593" y="824921"/>
            <a:ext cx="7861149" cy="571583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E4964F5-6246-161C-C701-B5F5790A39B8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二、组成细胞的化合物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9DFAA6BA-244F-DE9C-3BB5-72ADE5A70D63}"/>
              </a:ext>
            </a:extLst>
          </p:cNvPr>
          <p:cNvSpPr/>
          <p:nvPr/>
        </p:nvSpPr>
        <p:spPr>
          <a:xfrm>
            <a:off x="5257701" y="1403828"/>
            <a:ext cx="1590967" cy="7981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E0DCC24C-03ED-8E04-11F8-6355E63A2B92}"/>
              </a:ext>
            </a:extLst>
          </p:cNvPr>
          <p:cNvSpPr/>
          <p:nvPr/>
        </p:nvSpPr>
        <p:spPr>
          <a:xfrm>
            <a:off x="2146041" y="4338734"/>
            <a:ext cx="1464906" cy="7744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962364A-6DD0-0E30-E58B-95AC370A4052}"/>
              </a:ext>
            </a:extLst>
          </p:cNvPr>
          <p:cNvGrpSpPr/>
          <p:nvPr/>
        </p:nvGrpSpPr>
        <p:grpSpPr>
          <a:xfrm>
            <a:off x="0" y="0"/>
            <a:ext cx="6802016" cy="6857999"/>
            <a:chOff x="0" y="0"/>
            <a:chExt cx="6512767" cy="6857999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3CE6FEC-6195-806F-ED60-57F1A678A707}"/>
                </a:ext>
              </a:extLst>
            </p:cNvPr>
            <p:cNvSpPr/>
            <p:nvPr/>
          </p:nvSpPr>
          <p:spPr>
            <a:xfrm>
              <a:off x="0" y="0"/>
              <a:ext cx="6512767" cy="9144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9BCEB59-DF16-93FA-7BE4-04D30E1D8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4400"/>
              <a:ext cx="6512767" cy="5943599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F71ADBFC-CF9F-775B-EFF7-BE10D1DF83AB}"/>
              </a:ext>
            </a:extLst>
          </p:cNvPr>
          <p:cNvSpPr txBox="1"/>
          <p:nvPr/>
        </p:nvSpPr>
        <p:spPr>
          <a:xfrm flipH="1">
            <a:off x="6652726" y="2040181"/>
            <a:ext cx="5421084" cy="1846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第 </a:t>
            </a:r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 </a:t>
            </a:r>
            <a:r>
              <a:rPr lang="zh-C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节  </a:t>
            </a:r>
            <a:endParaRPr lang="en-US" altLang="zh-CN" sz="4000" b="1" dirty="0">
              <a:solidFill>
                <a:srgbClr val="7030A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细胞中的元素和化合物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D63A4B7-0A7A-E586-B055-38B0F8EA4550}"/>
              </a:ext>
            </a:extLst>
          </p:cNvPr>
          <p:cNvSpPr txBox="1"/>
          <p:nvPr/>
        </p:nvSpPr>
        <p:spPr>
          <a:xfrm flipH="1">
            <a:off x="404326" y="144959"/>
            <a:ext cx="5993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章   组成细胞的分子</a:t>
            </a:r>
          </a:p>
        </p:txBody>
      </p:sp>
    </p:spTree>
    <p:extLst>
      <p:ext uri="{BB962C8B-B14F-4D97-AF65-F5344CB8AC3E}">
        <p14:creationId xmlns:p14="http://schemas.microsoft.com/office/powerpoint/2010/main" val="306418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F80C241B-C73E-E524-FE65-D1EDE9111D22}"/>
              </a:ext>
            </a:extLst>
          </p:cNvPr>
          <p:cNvSpPr txBox="1"/>
          <p:nvPr/>
        </p:nvSpPr>
        <p:spPr>
          <a:xfrm>
            <a:off x="1710340" y="1768651"/>
            <a:ext cx="8965908" cy="243143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例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 生活在缺水的沙漠环境中的仙人掌细胞中，含量最多的化合物是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</a:p>
          <a:p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A.</a:t>
            </a:r>
            <a:r>
              <a:rPr lang="en-US" altLang="zh-CN" sz="2800" dirty="0">
                <a:solidFill>
                  <a:schemeClr val="tx1"/>
                </a:solidFill>
                <a:effectLst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ffectLst/>
              </a:rPr>
              <a:t>蛋白质             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B.</a:t>
            </a:r>
            <a:r>
              <a:rPr lang="en-US" altLang="zh-CN" sz="2800" dirty="0">
                <a:solidFill>
                  <a:schemeClr val="tx1"/>
                </a:solidFill>
                <a:effectLst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ffectLst/>
              </a:rPr>
              <a:t>脂质</a:t>
            </a:r>
            <a:r>
              <a:rPr lang="en-US" altLang="zh-CN" sz="1400" baseline="50000" dirty="0">
                <a:latin typeface="NEU-BZ-S92"/>
                <a:cs typeface="Times New Roman" panose="02020603050405020304" pitchFamily="18" charset="0"/>
              </a:rPr>
              <a:t>                                          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C.</a:t>
            </a:r>
            <a:r>
              <a:rPr lang="en-US" altLang="zh-CN" sz="2800" dirty="0">
                <a:solidFill>
                  <a:schemeClr val="tx1"/>
                </a:solidFill>
                <a:effectLst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ffectLst/>
              </a:rPr>
              <a:t>糖类              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D.</a:t>
            </a:r>
            <a:r>
              <a:rPr lang="en-US" altLang="zh-CN" sz="2800" dirty="0">
                <a:solidFill>
                  <a:schemeClr val="tx1"/>
                </a:solidFill>
                <a:effectLst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effectLst/>
              </a:rPr>
              <a:t>水</a:t>
            </a:r>
            <a:r>
              <a:rPr lang="en-US" altLang="zh-CN" sz="2800" dirty="0">
                <a:solidFill>
                  <a:schemeClr val="tx1"/>
                </a:solidFill>
                <a:effectLst/>
              </a:rPr>
              <a:t> </a:t>
            </a:r>
            <a:endParaRPr lang="zh-CN" altLang="zh-CN" sz="1400" dirty="0">
              <a:solidFill>
                <a:schemeClr val="tx1"/>
              </a:solidFill>
              <a:effectLst/>
              <a:latin typeface="NEU-BZ-S92"/>
              <a:ea typeface="方正书宋_GBK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C21106C-3220-64A2-B8F9-A4F21C651A79}"/>
              </a:ext>
            </a:extLst>
          </p:cNvPr>
          <p:cNvSpPr txBox="1"/>
          <p:nvPr/>
        </p:nvSpPr>
        <p:spPr>
          <a:xfrm>
            <a:off x="5450657" y="2630425"/>
            <a:ext cx="107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</a:t>
            </a:r>
            <a:endParaRPr lang="zh-CN" altLang="en-US" sz="4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0F7F85F7-ABA9-71A8-E34B-E398D5137A7E}"/>
              </a:ext>
            </a:extLst>
          </p:cNvPr>
          <p:cNvSpPr/>
          <p:nvPr/>
        </p:nvSpPr>
        <p:spPr>
          <a:xfrm>
            <a:off x="996548" y="747793"/>
            <a:ext cx="1782147" cy="73711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练一练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5E9F3EC-00D9-981E-A281-1365FE1E6C0F}"/>
              </a:ext>
            </a:extLst>
          </p:cNvPr>
          <p:cNvSpPr txBox="1"/>
          <p:nvPr/>
        </p:nvSpPr>
        <p:spPr>
          <a:xfrm>
            <a:off x="1613046" y="4640526"/>
            <a:ext cx="8965908" cy="84266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细胞中是否真的存在这些物质呢？</a:t>
            </a:r>
            <a:endParaRPr lang="zh-CN" altLang="zh-CN" sz="1600" dirty="0">
              <a:solidFill>
                <a:srgbClr val="FF0000"/>
              </a:solidFill>
              <a:effectLst/>
              <a:latin typeface="NEU-BZ-S92"/>
              <a:ea typeface="方正书宋_GB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0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204819" y="1762016"/>
            <a:ext cx="5939181" cy="0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655678" y="1953234"/>
            <a:ext cx="850519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实验原理：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某些化学试剂能够使生物组织中的相关化合物产生特定的颜色反应。脂肪可以被苏丹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Ⅲ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染成橘黄色。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365812" y="1137322"/>
            <a:ext cx="5939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“细胞中脂肪的检测”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1257404" y="4458196"/>
            <a:ext cx="55416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脂肪 </a:t>
            </a:r>
            <a:r>
              <a:rPr lang="en-US" altLang="zh-CN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+ </a:t>
            </a:r>
            <a:r>
              <a:rPr lang="zh-CN" altLang="en-US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苏丹</a:t>
            </a:r>
            <a:r>
              <a:rPr lang="en-US" altLang="zh-CN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Ⅲ</a:t>
            </a:r>
            <a:r>
              <a:rPr lang="zh-CN" altLang="en-US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染液 </a:t>
            </a:r>
            <a:r>
              <a:rPr lang="en-US" altLang="zh-CN" b="1" dirty="0">
                <a:solidFill>
                  <a:srgbClr val="000066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---- </a:t>
            </a:r>
            <a:r>
              <a:rPr lang="zh-CN" altLang="en-US" b="1" dirty="0">
                <a:solidFill>
                  <a:schemeClr val="accent4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橘黄色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27532" r="37190" b="28023"/>
          <a:stretch>
            <a:fillRect/>
          </a:stretch>
        </p:blipFill>
        <p:spPr>
          <a:xfrm rot="5400000">
            <a:off x="8136255" y="2864485"/>
            <a:ext cx="3011170" cy="429641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188CD83-758F-C2B7-D47D-0DF507631575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三、鉴定生物组织中的糖类、脂肪和蛋白质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B9DF172-DD0C-6EED-9128-1B46996FD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0" y="1082351"/>
            <a:ext cx="5982597" cy="40121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A5AA204-0131-B686-953A-192B849B04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1"/>
          <a:stretch/>
        </p:blipFill>
        <p:spPr>
          <a:xfrm>
            <a:off x="6272579" y="1082351"/>
            <a:ext cx="5623952" cy="401216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594FB25-E3F4-48C8-570E-3C8442E32307}"/>
              </a:ext>
            </a:extLst>
          </p:cNvPr>
          <p:cNvSpPr txBox="1"/>
          <p:nvPr/>
        </p:nvSpPr>
        <p:spPr>
          <a:xfrm>
            <a:off x="3155556" y="5252429"/>
            <a:ext cx="5939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脂肪被苏丹</a:t>
            </a:r>
            <a:r>
              <a:rPr lang="en-US" altLang="zh-CN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Ⅲ</a:t>
            </a:r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染液染成橘黄色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1A3C5CD-BDAC-66E5-62A4-3FD4493C9F52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三、鉴定生物组织中的糖类、脂肪和蛋白质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6F348221-D296-A697-634D-5E386746C2CC}"/>
              </a:ext>
            </a:extLst>
          </p:cNvPr>
          <p:cNvSpPr/>
          <p:nvPr/>
        </p:nvSpPr>
        <p:spPr>
          <a:xfrm>
            <a:off x="3145435" y="716034"/>
            <a:ext cx="5860706" cy="8586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06400" y="872331"/>
            <a:ext cx="519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物质鉴定类实验的基本思路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334784" y="2324538"/>
            <a:ext cx="4770611" cy="545289"/>
            <a:chOff x="996173" y="2188583"/>
            <a:chExt cx="4770611" cy="545289"/>
          </a:xfrm>
        </p:grpSpPr>
        <p:grpSp>
          <p:nvGrpSpPr>
            <p:cNvPr id="13" name="组合 12"/>
            <p:cNvGrpSpPr/>
            <p:nvPr/>
          </p:nvGrpSpPr>
          <p:grpSpPr>
            <a:xfrm>
              <a:off x="996173" y="2188583"/>
              <a:ext cx="3287795" cy="540000"/>
              <a:chOff x="1635964" y="1686127"/>
              <a:chExt cx="3662867" cy="601602"/>
            </a:xfrm>
          </p:grpSpPr>
          <p:sp>
            <p:nvSpPr>
              <p:cNvPr id="15" name="圆角矩形 18"/>
              <p:cNvSpPr/>
              <p:nvPr/>
            </p:nvSpPr>
            <p:spPr>
              <a:xfrm>
                <a:off x="1852333" y="1729911"/>
                <a:ext cx="3446498" cy="528105"/>
              </a:xfrm>
              <a:prstGeom prst="roundRect">
                <a:avLst/>
              </a:prstGeom>
              <a:solidFill>
                <a:srgbClr val="01431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 rot="18614181">
                <a:off x="1635965" y="1686126"/>
                <a:ext cx="601602" cy="601603"/>
              </a:xfrm>
              <a:prstGeom prst="rect">
                <a:avLst/>
              </a:prstGeom>
              <a:solidFill>
                <a:srgbClr val="01621F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051663" y="2210652"/>
              <a:ext cx="4715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      </a:t>
              </a:r>
              <a:r>
                <a:rPr lang="zh-CN" altLang="en-US" sz="2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鉴定原理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61505" y="4281417"/>
            <a:ext cx="4775817" cy="547938"/>
            <a:chOff x="996172" y="4633625"/>
            <a:chExt cx="4775817" cy="547938"/>
          </a:xfrm>
        </p:grpSpPr>
        <p:grpSp>
          <p:nvGrpSpPr>
            <p:cNvPr id="18" name="组合 17"/>
            <p:cNvGrpSpPr/>
            <p:nvPr/>
          </p:nvGrpSpPr>
          <p:grpSpPr>
            <a:xfrm>
              <a:off x="996172" y="4633625"/>
              <a:ext cx="3287795" cy="540000"/>
              <a:chOff x="1635964" y="1686127"/>
              <a:chExt cx="3662867" cy="601602"/>
            </a:xfrm>
          </p:grpSpPr>
          <p:sp>
            <p:nvSpPr>
              <p:cNvPr id="20" name="圆角矩形 23"/>
              <p:cNvSpPr/>
              <p:nvPr/>
            </p:nvSpPr>
            <p:spPr>
              <a:xfrm>
                <a:off x="1852333" y="1729911"/>
                <a:ext cx="3446498" cy="528105"/>
              </a:xfrm>
              <a:prstGeom prst="roundRect">
                <a:avLst/>
              </a:prstGeom>
              <a:solidFill>
                <a:srgbClr val="711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 rot="18614181">
                <a:off x="1635965" y="1686126"/>
                <a:ext cx="601602" cy="601603"/>
              </a:xfrm>
              <a:prstGeom prst="rect">
                <a:avLst/>
              </a:prstGeom>
              <a:solidFill>
                <a:srgbClr val="AF0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056868" y="4658343"/>
              <a:ext cx="4715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3      </a:t>
              </a:r>
              <a:r>
                <a:rPr lang="zh-CN" altLang="en-US" sz="2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材料处理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344523" y="3307947"/>
            <a:ext cx="4803810" cy="557269"/>
            <a:chOff x="996172" y="3505024"/>
            <a:chExt cx="4803810" cy="557269"/>
          </a:xfrm>
        </p:grpSpPr>
        <p:grpSp>
          <p:nvGrpSpPr>
            <p:cNvPr id="23" name="组合 22"/>
            <p:cNvGrpSpPr/>
            <p:nvPr/>
          </p:nvGrpSpPr>
          <p:grpSpPr>
            <a:xfrm>
              <a:off x="996172" y="3505024"/>
              <a:ext cx="3287795" cy="540000"/>
              <a:chOff x="1635964" y="1686127"/>
              <a:chExt cx="3662867" cy="601602"/>
            </a:xfrm>
          </p:grpSpPr>
          <p:sp>
            <p:nvSpPr>
              <p:cNvPr id="25" name="圆角矩形 28"/>
              <p:cNvSpPr/>
              <p:nvPr/>
            </p:nvSpPr>
            <p:spPr>
              <a:xfrm>
                <a:off x="1852333" y="1729911"/>
                <a:ext cx="3446498" cy="528105"/>
              </a:xfrm>
              <a:prstGeom prst="roundRect">
                <a:avLst/>
              </a:prstGeom>
              <a:solidFill>
                <a:srgbClr val="014E6A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 rot="18614181">
                <a:off x="1635965" y="1686126"/>
                <a:ext cx="601602" cy="601603"/>
              </a:xfrm>
              <a:prstGeom prst="rect">
                <a:avLst/>
              </a:prstGeom>
              <a:solidFill>
                <a:srgbClr val="1784A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084861" y="3539073"/>
              <a:ext cx="4715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2      </a:t>
              </a:r>
              <a:r>
                <a:rPr lang="zh-CN" altLang="en-US" sz="2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实验选材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02344" y="2204164"/>
            <a:ext cx="9689841" cy="244967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实验原理：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糖类中的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还原糖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斐林试剂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发生作用，生成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砖红色沉淀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蛋白质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zh-C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双缩脲试剂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发生作用，产生</a:t>
            </a:r>
            <a:r>
              <a:rPr lang="zh-C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紫色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反应。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577715" y="2127536"/>
            <a:ext cx="7739100" cy="0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518599" y="1522720"/>
            <a:ext cx="831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“生物组织中糖类、蛋白质的的检测”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7F91DE85-60B6-E505-005E-3F5AA0C16375}"/>
              </a:ext>
            </a:extLst>
          </p:cNvPr>
          <p:cNvSpPr/>
          <p:nvPr/>
        </p:nvSpPr>
        <p:spPr>
          <a:xfrm>
            <a:off x="569168" y="983244"/>
            <a:ext cx="1782147" cy="73711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活动二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445BB03-DD6C-4ACB-2A5C-7F962A5E6408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三、鉴定生物组织中的糖类、脂肪和蛋白质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CABD23A2-E731-2C1E-3B79-AB16CA885F1C}"/>
              </a:ext>
            </a:extLst>
          </p:cNvPr>
          <p:cNvSpPr/>
          <p:nvPr/>
        </p:nvSpPr>
        <p:spPr>
          <a:xfrm>
            <a:off x="3592285" y="2658027"/>
            <a:ext cx="1390261" cy="934502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大括号 7">
            <a:extLst>
              <a:ext uri="{FF2B5EF4-FFF2-40B4-BE49-F238E27FC236}">
                <a16:creationId xmlns:a16="http://schemas.microsoft.com/office/drawing/2014/main" id="{65CDC8C1-6618-7276-06C9-24A1858C9751}"/>
              </a:ext>
            </a:extLst>
          </p:cNvPr>
          <p:cNvSpPr/>
          <p:nvPr/>
        </p:nvSpPr>
        <p:spPr>
          <a:xfrm>
            <a:off x="3202837" y="4446406"/>
            <a:ext cx="352425" cy="1385228"/>
          </a:xfrm>
          <a:prstGeom prst="leftBrace">
            <a:avLst>
              <a:gd name="adj1" fmla="val 6128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01788EBD-780F-E3DD-9A3E-352285AAD839}"/>
              </a:ext>
            </a:extLst>
          </p:cNvPr>
          <p:cNvSpPr txBox="1">
            <a:spLocks/>
          </p:cNvSpPr>
          <p:nvPr/>
        </p:nvSpPr>
        <p:spPr>
          <a:xfrm>
            <a:off x="2261576" y="4832622"/>
            <a:ext cx="1117474" cy="520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糖类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83CCF2F-6AA7-9BC3-2064-525F07E724B0}"/>
              </a:ext>
            </a:extLst>
          </p:cNvPr>
          <p:cNvSpPr txBox="1">
            <a:spLocks/>
          </p:cNvSpPr>
          <p:nvPr/>
        </p:nvSpPr>
        <p:spPr>
          <a:xfrm>
            <a:off x="3632075" y="4149030"/>
            <a:ext cx="1117474" cy="520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单糖：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2B2019DD-FAD4-130B-3711-E16AAD861573}"/>
              </a:ext>
            </a:extLst>
          </p:cNvPr>
          <p:cNvSpPr txBox="1">
            <a:spLocks/>
          </p:cNvSpPr>
          <p:nvPr/>
        </p:nvSpPr>
        <p:spPr>
          <a:xfrm>
            <a:off x="3619471" y="4837973"/>
            <a:ext cx="1117474" cy="520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二糖：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5C9A94DD-3FDD-DBA2-7B55-8ED9D2C0B8C4}"/>
              </a:ext>
            </a:extLst>
          </p:cNvPr>
          <p:cNvSpPr txBox="1">
            <a:spLocks/>
          </p:cNvSpPr>
          <p:nvPr/>
        </p:nvSpPr>
        <p:spPr>
          <a:xfrm>
            <a:off x="3632075" y="5495925"/>
            <a:ext cx="1117474" cy="520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多糖：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65E29D9B-AF12-DDF6-61EB-5B8FBB08C599}"/>
              </a:ext>
            </a:extLst>
          </p:cNvPr>
          <p:cNvSpPr txBox="1">
            <a:spLocks/>
          </p:cNvSpPr>
          <p:nvPr/>
        </p:nvSpPr>
        <p:spPr>
          <a:xfrm>
            <a:off x="4666406" y="4154883"/>
            <a:ext cx="6945190" cy="520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葡萄糖、果糖、半乳糖、核糖、脱氧核糖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C8964C5A-2A6A-9089-EDEF-E25648230619}"/>
              </a:ext>
            </a:extLst>
          </p:cNvPr>
          <p:cNvSpPr txBox="1">
            <a:spLocks/>
          </p:cNvSpPr>
          <p:nvPr/>
        </p:nvSpPr>
        <p:spPr>
          <a:xfrm>
            <a:off x="4662358" y="4832622"/>
            <a:ext cx="6945190" cy="520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麦芽糖、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蔗糖、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乳糖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内容占位符 2">
            <a:extLst>
              <a:ext uri="{FF2B5EF4-FFF2-40B4-BE49-F238E27FC236}">
                <a16:creationId xmlns:a16="http://schemas.microsoft.com/office/drawing/2014/main" id="{517A87FE-A384-3A5C-792F-0B62F184222B}"/>
              </a:ext>
            </a:extLst>
          </p:cNvPr>
          <p:cNvSpPr txBox="1">
            <a:spLocks/>
          </p:cNvSpPr>
          <p:nvPr/>
        </p:nvSpPr>
        <p:spPr>
          <a:xfrm>
            <a:off x="4662358" y="5495925"/>
            <a:ext cx="6945190" cy="520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淀粉、糖原、纤维素、几丁质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2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/>
      <p:bldP spid="5" grpId="0"/>
      <p:bldP spid="6" grpId="0"/>
      <p:bldP spid="7" grpId="0"/>
      <p:bldP spid="15" grpId="0"/>
      <p:bldP spid="19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8C6457D-0B14-7895-C387-6F17640BBBF9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三、鉴定生物组织中的糖类、脂肪和蛋白质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83573735-7330-2CCF-FE0A-DF71DB9A7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8" y="1150801"/>
            <a:ext cx="10399473" cy="12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（一）实验材料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梨匀浆；豆浆、牛奶、鸡蛋清、鸡蛋黄稀释液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A062B7FC-FAD0-1D09-1383-A03224DF3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7" y="2475545"/>
            <a:ext cx="103994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（二）实验试剂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872A7BA-6EAF-B086-D386-75CB7BEF9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99" y="3167390"/>
            <a:ext cx="90900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斐林试剂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（甲液：质量浓度为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0.1g/mL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NaOH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溶液，乙液：质量浓度为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0.05g/mL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CuSO</a:t>
            </a:r>
            <a:r>
              <a:rPr lang="en-US" altLang="zh-CN" sz="28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溶液）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7DF1E68-5539-25FD-1BA6-13A5C61A0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98" y="4319639"/>
            <a:ext cx="90900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zh-CN" altLang="en-US" sz="28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双缩脲试剂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液：质量浓度为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0.1g/mL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NaOH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溶液，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液：质量浓度为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0.01g/mL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CuSO</a:t>
            </a:r>
            <a:r>
              <a:rPr lang="en-US" altLang="zh-CN" sz="2800" b="1" baseline="-25000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溶液）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2965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8C6457D-0B14-7895-C387-6F17640BBBF9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三、鉴定生物组织中的糖类、脂肪和蛋白质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83573735-7330-2CCF-FE0A-DF71DB9A7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8" y="1150801"/>
            <a:ext cx="10399473" cy="12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（三）实验步骤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还原糖的检测和观察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7C084889-AFBA-F578-9547-725BC3C1C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788" y="2525928"/>
            <a:ext cx="10153768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向试管内注入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2mL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待测组织液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向试管内注入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1mL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斐林试剂（甲液和乙液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等量混合均匀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后再注入）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将试管放入盛有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50~65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℃温水的大烧杯中加热约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2min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观察试管中出现的颜色变化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41E06E69-3BFF-9FEB-60E7-1E806F390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156" y="3898269"/>
            <a:ext cx="19820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现配先用</a:t>
            </a:r>
          </a:p>
        </p:txBody>
      </p:sp>
    </p:spTree>
    <p:extLst>
      <p:ext uri="{BB962C8B-B14F-4D97-AF65-F5344CB8AC3E}">
        <p14:creationId xmlns:p14="http://schemas.microsoft.com/office/powerpoint/2010/main" val="26666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8C6457D-0B14-7895-C387-6F17640BBBF9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三、鉴定生物组织中的糖类、脂肪和蛋白质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83573735-7330-2CCF-FE0A-DF71DB9A7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8" y="1150801"/>
            <a:ext cx="10399473" cy="12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（三）实验步骤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蛋白质的检测和观察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5F8AA872-99F7-0C0E-6A41-5B78BC5D1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788" y="2525928"/>
            <a:ext cx="1015376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向试管内注入待测组织样液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2mL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向试管内注入双缩脲试剂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液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1mL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，摇匀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向试管内注入双缩脲试剂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液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滴，摇匀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观察组织样液颜色的变化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106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8C6457D-0B14-7895-C387-6F17640BBBF9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三、鉴定生物组织中的糖类、脂肪和蛋白质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83573735-7330-2CCF-FE0A-DF71DB9A7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950" y="2582264"/>
            <a:ext cx="6349989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组织样液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1——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豆浆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组织样液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2——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牛奶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组织样液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3——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鸡蛋清稀释液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组织样液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4——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鸡蛋黄稀释液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F2AFF742-C301-C703-4BBD-A38C4D812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8" y="1150801"/>
            <a:ext cx="10399473" cy="12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（三）实验步骤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蛋白质的检测和观察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5361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604544"/>
              </p:ext>
            </p:extLst>
          </p:nvPr>
        </p:nvGraphicFramePr>
        <p:xfrm>
          <a:off x="886408" y="1646851"/>
          <a:ext cx="9993817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2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3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4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材料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蛋白质检测结果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还原糖检测结果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结论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葡萄糖标准液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有砖红色沉淀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蛋白质标准液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产生紫色反应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梨匀浆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无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豆浆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无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牛奶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无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鸡蛋清稀释液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无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鸡蛋黄稀释液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有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无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684312" y="3631280"/>
            <a:ext cx="262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富含还原糖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684312" y="4676497"/>
            <a:ext cx="262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富含蛋白质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84312" y="5185806"/>
            <a:ext cx="262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富含蛋白质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84312" y="5682943"/>
            <a:ext cx="262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富含蛋白质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0512E37-50EC-2579-0AF5-B4013B566CDF}"/>
              </a:ext>
            </a:extLst>
          </p:cNvPr>
          <p:cNvSpPr txBox="1"/>
          <p:nvPr/>
        </p:nvSpPr>
        <p:spPr>
          <a:xfrm>
            <a:off x="8684312" y="4167188"/>
            <a:ext cx="262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富含蛋白质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9E64046-9E40-3820-75BA-6B56A7B468CB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三、鉴定生物组织中的糖类、脂肪和蛋白质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DDD7CA78-7776-772D-09B0-A5A4C72A4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752" y="871237"/>
            <a:ext cx="103994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（四）实验结果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88690" y="1049059"/>
            <a:ext cx="52108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组成地壳和组成细胞的部分元素含量（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%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）表</a:t>
            </a:r>
          </a:p>
        </p:txBody>
      </p:sp>
      <p:graphicFrame>
        <p:nvGraphicFramePr>
          <p:cNvPr id="6" name="表格 1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7970647"/>
              </p:ext>
            </p:extLst>
          </p:nvPr>
        </p:nvGraphicFramePr>
        <p:xfrm>
          <a:off x="4302125" y="2292311"/>
          <a:ext cx="3583940" cy="3516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1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元素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地壳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细胞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48.60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65.0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26.30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极少*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0.087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18.0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0.76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10.0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 flipH="1">
            <a:off x="2272030" y="5987415"/>
            <a:ext cx="7647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Si</a:t>
            </a:r>
            <a:r>
              <a:rPr lang="zh-CN" altLang="en-US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在某些植物细胞中含量较多，如硅藻、禾本科植物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1EF7370-27AA-07BB-AF88-7E644BA815F2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一、组成细胞的元素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DE63F97A-8C76-1C11-9330-26AEF8735326}"/>
              </a:ext>
            </a:extLst>
          </p:cNvPr>
          <p:cNvSpPr/>
          <p:nvPr/>
        </p:nvSpPr>
        <p:spPr>
          <a:xfrm>
            <a:off x="895739" y="1049059"/>
            <a:ext cx="1782147" cy="73711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活动一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31022" y="2569723"/>
            <a:ext cx="8380665" cy="244967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生物材料原有的颜色是否影响结果的观察？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材料需要如何处理？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两种检测试剂的使用方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法</a:t>
            </a:r>
            <a:r>
              <a:rPr lang="zh-C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是否一致？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如何排除其他因素对实验结果的影响？ 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1138" y="1373269"/>
            <a:ext cx="2631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思考讨论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445BB03-DD6C-4ACB-2A5C-7F962A5E6408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三、鉴定生物组织中的糖类、脂肪和蛋白质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11851844-C3CC-21F0-7FA0-CFE45EBF04E5}"/>
              </a:ext>
            </a:extLst>
          </p:cNvPr>
          <p:cNvSpPr/>
          <p:nvPr/>
        </p:nvSpPr>
        <p:spPr>
          <a:xfrm>
            <a:off x="6021354" y="1098797"/>
            <a:ext cx="5089849" cy="9208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生命是物质的！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A5AC318-5990-7BB1-12F4-9B7402B888A4}"/>
              </a:ext>
            </a:extLst>
          </p:cNvPr>
          <p:cNvSpPr txBox="1"/>
          <p:nvPr/>
        </p:nvSpPr>
        <p:spPr>
          <a:xfrm>
            <a:off x="939009" y="1235005"/>
            <a:ext cx="10783078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例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：在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号试管中分别加入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 mL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蒸馏水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,2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号试管中分别加入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 mL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发芽的小麦种子匀浆样液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然后在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～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号试管中适量滴加斐林试剂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,5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号试管中合理滴加双缩脲试剂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摇匀。如图所示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有关实验现象的描述正确的是	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7A785FA-8FEF-3397-BD8B-B1FECEE2F8A1}"/>
              </a:ext>
            </a:extLst>
          </p:cNvPr>
          <p:cNvSpPr/>
          <p:nvPr/>
        </p:nvSpPr>
        <p:spPr>
          <a:xfrm>
            <a:off x="558009" y="393229"/>
            <a:ext cx="1782147" cy="73711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练一练</a:t>
            </a:r>
          </a:p>
        </p:txBody>
      </p:sp>
      <p:pic>
        <p:nvPicPr>
          <p:cNvPr id="8194" name="22j1swr87.jpg" descr="id:2147496780;FounderCES">
            <a:extLst>
              <a:ext uri="{FF2B5EF4-FFF2-40B4-BE49-F238E27FC236}">
                <a16:creationId xmlns:a16="http://schemas.microsoft.com/office/drawing/2014/main" id="{110DE963-ADA4-DD1D-24BA-E85A520AB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9" y="3231898"/>
            <a:ext cx="5901066" cy="286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F18A9B7-1B41-CD5C-D6E0-9DA45B5A0247}"/>
              </a:ext>
            </a:extLst>
          </p:cNvPr>
          <p:cNvSpPr txBox="1"/>
          <p:nvPr/>
        </p:nvSpPr>
        <p:spPr>
          <a:xfrm>
            <a:off x="6486525" y="3195252"/>
            <a:ext cx="5226037" cy="310854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A.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所有试管中只有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号呈蓝色</a:t>
            </a:r>
          </a:p>
          <a:p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B.3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组实验中甲组和乙组的实验结果相同</a:t>
            </a:r>
          </a:p>
          <a:p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C.4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号试管内呈砖红色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其余试管内都呈蓝色</a:t>
            </a:r>
          </a:p>
          <a:p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D.4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号试管内呈砖红色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,6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号试管内呈紫色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42B1808-0A72-9EE2-C28C-E5493E4AB458}"/>
              </a:ext>
            </a:extLst>
          </p:cNvPr>
          <p:cNvSpPr txBox="1"/>
          <p:nvPr/>
        </p:nvSpPr>
        <p:spPr>
          <a:xfrm>
            <a:off x="4638893" y="2433507"/>
            <a:ext cx="107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</a:t>
            </a:r>
            <a:endParaRPr lang="zh-CN" altLang="en-US" sz="4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A0432BB-5F3E-A637-E086-1FA8EA94A023}"/>
              </a:ext>
            </a:extLst>
          </p:cNvPr>
          <p:cNvSpPr/>
          <p:nvPr/>
        </p:nvSpPr>
        <p:spPr>
          <a:xfrm>
            <a:off x="486227" y="1765967"/>
            <a:ext cx="958850" cy="24913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800" dirty="0">
                <a:solidFill>
                  <a:srgbClr val="000000"/>
                </a:solidFill>
              </a:rPr>
              <a:t>细胞中的元素和化合物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E741E25-E77C-F5E7-3187-C8667A2045FC}"/>
              </a:ext>
            </a:extLst>
          </p:cNvPr>
          <p:cNvSpPr/>
          <p:nvPr/>
        </p:nvSpPr>
        <p:spPr>
          <a:xfrm>
            <a:off x="1947926" y="1632406"/>
            <a:ext cx="1305217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800" dirty="0">
                <a:solidFill>
                  <a:srgbClr val="000000"/>
                </a:solidFill>
              </a:rPr>
              <a:t>元素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D165B14-005C-3BFC-5436-EE9B8BE72119}"/>
              </a:ext>
            </a:extLst>
          </p:cNvPr>
          <p:cNvSpPr/>
          <p:nvPr/>
        </p:nvSpPr>
        <p:spPr>
          <a:xfrm>
            <a:off x="1966035" y="3817940"/>
            <a:ext cx="1305217" cy="6608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800" dirty="0">
                <a:solidFill>
                  <a:srgbClr val="000000"/>
                </a:solidFill>
              </a:rPr>
              <a:t>化合物</a:t>
            </a: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1EE7F7A1-470D-C67D-667F-B2F5348019AB}"/>
              </a:ext>
            </a:extLst>
          </p:cNvPr>
          <p:cNvSpPr/>
          <p:nvPr/>
        </p:nvSpPr>
        <p:spPr>
          <a:xfrm>
            <a:off x="1496947" y="1963643"/>
            <a:ext cx="352425" cy="2150058"/>
          </a:xfrm>
          <a:prstGeom prst="leftBrace">
            <a:avLst>
              <a:gd name="adj1" fmla="val 61284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左大括号 7">
            <a:extLst>
              <a:ext uri="{FF2B5EF4-FFF2-40B4-BE49-F238E27FC236}">
                <a16:creationId xmlns:a16="http://schemas.microsoft.com/office/drawing/2014/main" id="{2E3A0B25-15F3-76C5-7BCE-174C43EFB229}"/>
              </a:ext>
            </a:extLst>
          </p:cNvPr>
          <p:cNvSpPr/>
          <p:nvPr/>
        </p:nvSpPr>
        <p:spPr>
          <a:xfrm>
            <a:off x="3305014" y="3250069"/>
            <a:ext cx="428625" cy="1943100"/>
          </a:xfrm>
          <a:prstGeom prst="leftBrace">
            <a:avLst>
              <a:gd name="adj1" fmla="val 3856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AF25F40-A0B1-0907-B7DE-7CCC50DCDB97}"/>
              </a:ext>
            </a:extLst>
          </p:cNvPr>
          <p:cNvSpPr/>
          <p:nvPr/>
        </p:nvSpPr>
        <p:spPr>
          <a:xfrm>
            <a:off x="3776663" y="1123117"/>
            <a:ext cx="7718425" cy="571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大量元素：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C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H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O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N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P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S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、 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K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Ca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Mg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等 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6264062-64FD-B2E7-BFF9-FDE3E6207C9A}"/>
              </a:ext>
            </a:extLst>
          </p:cNvPr>
          <p:cNvSpPr/>
          <p:nvPr/>
        </p:nvSpPr>
        <p:spPr>
          <a:xfrm>
            <a:off x="3776663" y="2165806"/>
            <a:ext cx="7718425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微量元素：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Fe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Mn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Zn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Cu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、 </a:t>
            </a:r>
            <a:r>
              <a:rPr lang="en-US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Mo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等</a:t>
            </a:r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6A9279F7-FE20-771C-7141-E4ED9BBF9C52}"/>
              </a:ext>
            </a:extLst>
          </p:cNvPr>
          <p:cNvSpPr/>
          <p:nvPr/>
        </p:nvSpPr>
        <p:spPr>
          <a:xfrm>
            <a:off x="3263512" y="1348244"/>
            <a:ext cx="428625" cy="1152363"/>
          </a:xfrm>
          <a:prstGeom prst="leftBrace">
            <a:avLst>
              <a:gd name="adj1" fmla="val 42319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EC1C745E-E86F-EB04-7AE2-BC28C1B07087}"/>
              </a:ext>
            </a:extLst>
          </p:cNvPr>
          <p:cNvSpPr/>
          <p:nvPr/>
        </p:nvSpPr>
        <p:spPr>
          <a:xfrm>
            <a:off x="6003925" y="4224794"/>
            <a:ext cx="287079" cy="1943100"/>
          </a:xfrm>
          <a:prstGeom prst="leftBrace">
            <a:avLst>
              <a:gd name="adj1" fmla="val 46499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6B3CAA7-3046-CE64-8AEA-1C25176D24A8}"/>
              </a:ext>
            </a:extLst>
          </p:cNvPr>
          <p:cNvSpPr/>
          <p:nvPr/>
        </p:nvSpPr>
        <p:spPr>
          <a:xfrm>
            <a:off x="3781425" y="3116719"/>
            <a:ext cx="2038350" cy="4429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800" b="1" dirty="0">
                <a:solidFill>
                  <a:srgbClr val="0070C0"/>
                </a:solidFill>
              </a:rPr>
              <a:t>无机化合物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F3D5ABA-366E-F8B3-1B02-CCB130B72EED}"/>
              </a:ext>
            </a:extLst>
          </p:cNvPr>
          <p:cNvSpPr/>
          <p:nvPr/>
        </p:nvSpPr>
        <p:spPr>
          <a:xfrm>
            <a:off x="3751263" y="4972506"/>
            <a:ext cx="2068512" cy="4429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800" b="1" dirty="0">
                <a:solidFill>
                  <a:srgbClr val="0070C0"/>
                </a:solidFill>
              </a:rPr>
              <a:t>有机化合物</a:t>
            </a:r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4325A528-8100-610C-E590-76EB3BCE41AD}"/>
              </a:ext>
            </a:extLst>
          </p:cNvPr>
          <p:cNvSpPr/>
          <p:nvPr/>
        </p:nvSpPr>
        <p:spPr>
          <a:xfrm>
            <a:off x="5973764" y="2942094"/>
            <a:ext cx="287078" cy="901700"/>
          </a:xfrm>
          <a:prstGeom prst="leftBrace">
            <a:avLst>
              <a:gd name="adj1" fmla="val 37456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C43FDA8-2AF4-C3BD-67EB-2D6619DB864C}"/>
              </a:ext>
            </a:extLst>
          </p:cNvPr>
          <p:cNvSpPr/>
          <p:nvPr/>
        </p:nvSpPr>
        <p:spPr>
          <a:xfrm>
            <a:off x="6451601" y="2921456"/>
            <a:ext cx="1527864" cy="4429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800" dirty="0">
                <a:solidFill>
                  <a:srgbClr val="000000"/>
                </a:solidFill>
              </a:rPr>
              <a:t>水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CBF81A7-8CC5-3C4B-6093-AF0D51D5D2BF}"/>
              </a:ext>
            </a:extLst>
          </p:cNvPr>
          <p:cNvSpPr/>
          <p:nvPr/>
        </p:nvSpPr>
        <p:spPr>
          <a:xfrm>
            <a:off x="6457951" y="3473906"/>
            <a:ext cx="1529054" cy="4429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800" dirty="0">
                <a:solidFill>
                  <a:srgbClr val="000000"/>
                </a:solidFill>
              </a:rPr>
              <a:t>无机盐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5FE98CB-06A5-9337-E8A1-5CB3512CD15B}"/>
              </a:ext>
            </a:extLst>
          </p:cNvPr>
          <p:cNvSpPr/>
          <p:nvPr/>
        </p:nvSpPr>
        <p:spPr>
          <a:xfrm>
            <a:off x="6451601" y="4035881"/>
            <a:ext cx="1527864" cy="4429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800" dirty="0">
                <a:solidFill>
                  <a:srgbClr val="000000"/>
                </a:solidFill>
              </a:rPr>
              <a:t>糖类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DB196BB-1A23-CDED-4813-1AD3A73F9680}"/>
              </a:ext>
            </a:extLst>
          </p:cNvPr>
          <p:cNvSpPr/>
          <p:nvPr/>
        </p:nvSpPr>
        <p:spPr>
          <a:xfrm>
            <a:off x="6457951" y="4672469"/>
            <a:ext cx="1529054" cy="442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800" dirty="0">
                <a:solidFill>
                  <a:srgbClr val="000000"/>
                </a:solidFill>
              </a:rPr>
              <a:t>脂质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4B1A4CC-79AC-10A6-EC03-0B2F468DCA09}"/>
              </a:ext>
            </a:extLst>
          </p:cNvPr>
          <p:cNvSpPr/>
          <p:nvPr/>
        </p:nvSpPr>
        <p:spPr>
          <a:xfrm>
            <a:off x="6457951" y="5307469"/>
            <a:ext cx="1529054" cy="442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800" dirty="0">
                <a:solidFill>
                  <a:srgbClr val="000000"/>
                </a:solidFill>
              </a:rPr>
              <a:t>蛋白质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BDDC35E-867E-AD3D-0AFB-AA57ECCA9C9E}"/>
              </a:ext>
            </a:extLst>
          </p:cNvPr>
          <p:cNvSpPr/>
          <p:nvPr/>
        </p:nvSpPr>
        <p:spPr>
          <a:xfrm>
            <a:off x="6457951" y="5872619"/>
            <a:ext cx="1529054" cy="4429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2800" dirty="0">
                <a:solidFill>
                  <a:srgbClr val="000000"/>
                </a:solidFill>
              </a:rPr>
              <a:t>核酸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DD185FF-B05E-8D6F-0B46-6434F1DE463F}"/>
              </a:ext>
            </a:extLst>
          </p:cNvPr>
          <p:cNvCxnSpPr>
            <a:cxnSpLocks/>
          </p:cNvCxnSpPr>
          <p:nvPr/>
        </p:nvCxnSpPr>
        <p:spPr>
          <a:xfrm>
            <a:off x="4814596" y="763308"/>
            <a:ext cx="2752531" cy="0"/>
          </a:xfrm>
          <a:prstGeom prst="line">
            <a:avLst/>
          </a:prstGeom>
          <a:ln w="12700">
            <a:solidFill>
              <a:srgbClr val="0143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A28AC51A-F96F-D631-10BE-7AF8DE3CCFAB}"/>
              </a:ext>
            </a:extLst>
          </p:cNvPr>
          <p:cNvSpPr txBox="1"/>
          <p:nvPr/>
        </p:nvSpPr>
        <p:spPr>
          <a:xfrm>
            <a:off x="3244850" y="203921"/>
            <a:ext cx="5939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B6769F0-B67C-6508-9231-6379F0004681}"/>
              </a:ext>
            </a:extLst>
          </p:cNvPr>
          <p:cNvSpPr txBox="1"/>
          <p:nvPr/>
        </p:nvSpPr>
        <p:spPr>
          <a:xfrm>
            <a:off x="7943059" y="4643155"/>
            <a:ext cx="3934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脂肪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 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苏丹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Ⅲ 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→橘黄色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25657F6-740D-FC45-7507-1DB53D11AEAD}"/>
              </a:ext>
            </a:extLst>
          </p:cNvPr>
          <p:cNvSpPr txBox="1"/>
          <p:nvPr/>
        </p:nvSpPr>
        <p:spPr>
          <a:xfrm>
            <a:off x="7943060" y="4003665"/>
            <a:ext cx="431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斐林试剂 → 砖红色沉淀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5EA9537-06F3-F060-A98B-FC0386ADC22C}"/>
              </a:ext>
            </a:extLst>
          </p:cNvPr>
          <p:cNvSpPr txBox="1"/>
          <p:nvPr/>
        </p:nvSpPr>
        <p:spPr>
          <a:xfrm>
            <a:off x="7943060" y="5277960"/>
            <a:ext cx="431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双缩脲试剂→紫色反应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C012906-4D3C-1E47-FB4F-48EDB48FEB4B}"/>
              </a:ext>
            </a:extLst>
          </p:cNvPr>
          <p:cNvSpPr txBox="1"/>
          <p:nvPr/>
        </p:nvSpPr>
        <p:spPr>
          <a:xfrm>
            <a:off x="9532750" y="3772832"/>
            <a:ext cx="96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水浴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8" grpId="0"/>
      <p:bldP spid="29" grpId="0"/>
      <p:bldP spid="30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40689A69-0F78-8EAB-044D-41B06F0A1B08}"/>
              </a:ext>
            </a:extLst>
          </p:cNvPr>
          <p:cNvSpPr/>
          <p:nvPr/>
        </p:nvSpPr>
        <p:spPr>
          <a:xfrm>
            <a:off x="5064967" y="834455"/>
            <a:ext cx="2062065" cy="73711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思维拓展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FD2167BF-D505-4605-1880-0C0C3A0A7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005" y="1972563"/>
            <a:ext cx="8380665" cy="2449672"/>
          </a:xfrm>
        </p:spPr>
        <p:txBody>
          <a:bodyPr>
            <a:noAutofit/>
          </a:bodyPr>
          <a:lstStyle/>
          <a:p>
            <a:pPr marL="0" indent="457200">
              <a:lnSpc>
                <a:spcPct val="150000"/>
              </a:lnSpc>
              <a:buNone/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将细胞内含有的各种物质配齐，并按照他们在细胞中的比例放在一个试管中，能构成一个生命系统吗？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680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40689A69-0F78-8EAB-044D-41B06F0A1B08}"/>
              </a:ext>
            </a:extLst>
          </p:cNvPr>
          <p:cNvSpPr/>
          <p:nvPr/>
        </p:nvSpPr>
        <p:spPr>
          <a:xfrm>
            <a:off x="4803710" y="1282325"/>
            <a:ext cx="2062065" cy="7371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FD2167BF-D505-4605-1880-0C0C3A0A7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805" y="2644367"/>
            <a:ext cx="8380665" cy="957249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全校作业本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》P</a:t>
            </a:r>
            <a:r>
              <a:rPr lang="en-US" altLang="zh-CN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11-12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2.1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基础训练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9725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23290" y="2424414"/>
            <a:ext cx="7585538" cy="672623"/>
            <a:chOff x="2828081" y="1462268"/>
            <a:chExt cx="6527901" cy="540000"/>
          </a:xfrm>
        </p:grpSpPr>
        <p:grpSp>
          <p:nvGrpSpPr>
            <p:cNvPr id="4" name="组合 3"/>
            <p:cNvGrpSpPr/>
            <p:nvPr/>
          </p:nvGrpSpPr>
          <p:grpSpPr>
            <a:xfrm>
              <a:off x="2828081" y="1462268"/>
              <a:ext cx="6315919" cy="540000"/>
              <a:chOff x="1635964" y="1686127"/>
              <a:chExt cx="7036440" cy="601602"/>
            </a:xfrm>
          </p:grpSpPr>
          <p:sp>
            <p:nvSpPr>
              <p:cNvPr id="6" name="圆角矩形 28"/>
              <p:cNvSpPr/>
              <p:nvPr/>
            </p:nvSpPr>
            <p:spPr>
              <a:xfrm>
                <a:off x="1852333" y="1729911"/>
                <a:ext cx="6820071" cy="528105"/>
              </a:xfrm>
              <a:prstGeom prst="roundRect">
                <a:avLst/>
              </a:prstGeom>
              <a:solidFill>
                <a:srgbClr val="01431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 rot="18614181">
                <a:off x="1635965" y="1686126"/>
                <a:ext cx="601602" cy="601603"/>
              </a:xfrm>
              <a:prstGeom prst="rect">
                <a:avLst/>
              </a:prstGeom>
              <a:solidFill>
                <a:srgbClr val="01621F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2932456" y="1502335"/>
              <a:ext cx="6423526" cy="42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r>
                <a:rPr lang="zh-CN" altLang="en-US" sz="2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生命与非生命在元素组成上具有统一性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460558" y="3529496"/>
            <a:ext cx="8634115" cy="647701"/>
            <a:chOff x="2808205" y="2465789"/>
            <a:chExt cx="7485100" cy="540000"/>
          </a:xfrm>
        </p:grpSpPr>
        <p:grpSp>
          <p:nvGrpSpPr>
            <p:cNvPr id="9" name="组合 8"/>
            <p:cNvGrpSpPr/>
            <p:nvPr/>
          </p:nvGrpSpPr>
          <p:grpSpPr>
            <a:xfrm>
              <a:off x="2808205" y="2465789"/>
              <a:ext cx="6335795" cy="540000"/>
              <a:chOff x="2808205" y="2465789"/>
              <a:chExt cx="6335795" cy="540000"/>
            </a:xfrm>
          </p:grpSpPr>
          <p:sp>
            <p:nvSpPr>
              <p:cNvPr id="11" name="圆角矩形 23"/>
              <p:cNvSpPr/>
              <p:nvPr/>
            </p:nvSpPr>
            <p:spPr>
              <a:xfrm>
                <a:off x="3002418" y="2505090"/>
                <a:ext cx="6141582" cy="474029"/>
              </a:xfrm>
              <a:prstGeom prst="roundRect">
                <a:avLst/>
              </a:prstGeom>
              <a:solidFill>
                <a:srgbClr val="014E6A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 rot="18614181">
                <a:off x="2808205" y="2465789"/>
                <a:ext cx="540000" cy="540000"/>
              </a:xfrm>
              <a:prstGeom prst="rect">
                <a:avLst/>
              </a:prstGeom>
              <a:solidFill>
                <a:srgbClr val="1784A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2932457" y="2517576"/>
              <a:ext cx="7360848" cy="436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2</a:t>
              </a:r>
              <a:r>
                <a:rPr lang="zh-CN" altLang="en-US" sz="2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细胞是物质的</a:t>
              </a: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3B31B567-55F7-5AFA-9FB7-3FCE42E873E6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一、组成细胞的元素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06775" y="1045077"/>
            <a:ext cx="53784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组成地壳和组成细胞的部分元素含量（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%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）表</a:t>
            </a:r>
          </a:p>
        </p:txBody>
      </p:sp>
      <p:graphicFrame>
        <p:nvGraphicFramePr>
          <p:cNvPr id="6" name="表格 11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444604"/>
              </p:ext>
            </p:extLst>
          </p:nvPr>
        </p:nvGraphicFramePr>
        <p:xfrm>
          <a:off x="4206240" y="2207762"/>
          <a:ext cx="3779520" cy="3493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2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元素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地壳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细胞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48.60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65.0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26.30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极少*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0.087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18.0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2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0.76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10.0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 flipH="1">
            <a:off x="2317465" y="5807259"/>
            <a:ext cx="7706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Si</a:t>
            </a:r>
            <a:r>
              <a:rPr lang="zh-CN" altLang="en-US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在某些植物细胞中含量较多，如硅藻、禾本科植物</a:t>
            </a:r>
          </a:p>
        </p:txBody>
      </p:sp>
      <p:sp>
        <p:nvSpPr>
          <p:cNvPr id="14" name="矩形 13"/>
          <p:cNvSpPr/>
          <p:nvPr/>
        </p:nvSpPr>
        <p:spPr>
          <a:xfrm>
            <a:off x="4206240" y="3954647"/>
            <a:ext cx="3779520" cy="614680"/>
          </a:xfrm>
          <a:prstGeom prst="rect">
            <a:avLst/>
          </a:prstGeom>
          <a:noFill/>
          <a:ln w="76200">
            <a:solidFill>
              <a:srgbClr val="AE0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206240" y="3357622"/>
            <a:ext cx="3779520" cy="619125"/>
          </a:xfrm>
          <a:prstGeom prst="rect">
            <a:avLst/>
          </a:prstGeom>
          <a:noFill/>
          <a:ln w="76200">
            <a:solidFill>
              <a:srgbClr val="AE0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7954D3B-9DE1-DAFF-171A-AEA20898E9B0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一、组成细胞的元素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4615B89-45DA-6E1B-3BBB-0BAC6F6763ED}"/>
              </a:ext>
            </a:extLst>
          </p:cNvPr>
          <p:cNvSpPr/>
          <p:nvPr/>
        </p:nvSpPr>
        <p:spPr>
          <a:xfrm>
            <a:off x="895739" y="1049059"/>
            <a:ext cx="1782147" cy="73711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活动一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393472" y="2315085"/>
            <a:ext cx="7585538" cy="672623"/>
            <a:chOff x="2828081" y="1462268"/>
            <a:chExt cx="6527901" cy="540000"/>
          </a:xfrm>
        </p:grpSpPr>
        <p:grpSp>
          <p:nvGrpSpPr>
            <p:cNvPr id="19" name="组合 18"/>
            <p:cNvGrpSpPr/>
            <p:nvPr/>
          </p:nvGrpSpPr>
          <p:grpSpPr>
            <a:xfrm>
              <a:off x="2828081" y="1462268"/>
              <a:ext cx="6315919" cy="540000"/>
              <a:chOff x="1635964" y="1686127"/>
              <a:chExt cx="7036440" cy="601602"/>
            </a:xfrm>
          </p:grpSpPr>
          <p:sp>
            <p:nvSpPr>
              <p:cNvPr id="21" name="圆角矩形 28"/>
              <p:cNvSpPr/>
              <p:nvPr/>
            </p:nvSpPr>
            <p:spPr>
              <a:xfrm>
                <a:off x="1852333" y="1729911"/>
                <a:ext cx="6820071" cy="528105"/>
              </a:xfrm>
              <a:prstGeom prst="roundRect">
                <a:avLst/>
              </a:prstGeom>
              <a:solidFill>
                <a:srgbClr val="01431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 rot="18614181">
                <a:off x="1635965" y="1686126"/>
                <a:ext cx="601602" cy="601603"/>
              </a:xfrm>
              <a:prstGeom prst="rect">
                <a:avLst/>
              </a:prstGeom>
              <a:solidFill>
                <a:srgbClr val="01621F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2932456" y="1502335"/>
              <a:ext cx="6423526" cy="42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r>
                <a:rPr lang="zh-CN" altLang="en-US" sz="2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生命与非生命在元素组成上具有统一性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485997" y="4560516"/>
            <a:ext cx="7246688" cy="641532"/>
            <a:chOff x="4909999" y="4426504"/>
            <a:chExt cx="2819830" cy="495904"/>
          </a:xfrm>
        </p:grpSpPr>
        <p:grpSp>
          <p:nvGrpSpPr>
            <p:cNvPr id="24" name="组合 23"/>
            <p:cNvGrpSpPr/>
            <p:nvPr/>
          </p:nvGrpSpPr>
          <p:grpSpPr>
            <a:xfrm>
              <a:off x="4909999" y="4426504"/>
              <a:ext cx="2819830" cy="495904"/>
              <a:chOff x="1686081" y="1719609"/>
              <a:chExt cx="3547566" cy="538407"/>
            </a:xfrm>
          </p:grpSpPr>
          <p:sp>
            <p:nvSpPr>
              <p:cNvPr id="26" name="圆角矩形 18"/>
              <p:cNvSpPr/>
              <p:nvPr/>
            </p:nvSpPr>
            <p:spPr>
              <a:xfrm>
                <a:off x="1852333" y="1729911"/>
                <a:ext cx="3381314" cy="528105"/>
              </a:xfrm>
              <a:prstGeom prst="roundRect">
                <a:avLst/>
              </a:prstGeom>
              <a:solidFill>
                <a:srgbClr val="711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 rot="18614181">
                <a:off x="1572500" y="1833190"/>
                <a:ext cx="536783" cy="309621"/>
              </a:xfrm>
              <a:prstGeom prst="rect">
                <a:avLst/>
              </a:prstGeom>
              <a:solidFill>
                <a:srgbClr val="AF0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4955131" y="4470514"/>
              <a:ext cx="2739495" cy="404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3   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生命与非生命在元素含量上具有差异性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430740" y="3420167"/>
            <a:ext cx="8634115" cy="647701"/>
            <a:chOff x="2808205" y="2465789"/>
            <a:chExt cx="7485100" cy="540000"/>
          </a:xfrm>
        </p:grpSpPr>
        <p:grpSp>
          <p:nvGrpSpPr>
            <p:cNvPr id="29" name="组合 28"/>
            <p:cNvGrpSpPr/>
            <p:nvPr/>
          </p:nvGrpSpPr>
          <p:grpSpPr>
            <a:xfrm>
              <a:off x="2808205" y="2465789"/>
              <a:ext cx="6335795" cy="540000"/>
              <a:chOff x="2808205" y="2465789"/>
              <a:chExt cx="6335795" cy="540000"/>
            </a:xfrm>
          </p:grpSpPr>
          <p:sp>
            <p:nvSpPr>
              <p:cNvPr id="31" name="圆角矩形 23"/>
              <p:cNvSpPr/>
              <p:nvPr/>
            </p:nvSpPr>
            <p:spPr>
              <a:xfrm>
                <a:off x="3002418" y="2505090"/>
                <a:ext cx="6141582" cy="474029"/>
              </a:xfrm>
              <a:prstGeom prst="roundRect">
                <a:avLst/>
              </a:prstGeom>
              <a:solidFill>
                <a:srgbClr val="014E6A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 rot="18614181">
                <a:off x="2808205" y="2465789"/>
                <a:ext cx="540000" cy="540000"/>
              </a:xfrm>
              <a:prstGeom prst="rect">
                <a:avLst/>
              </a:prstGeom>
              <a:solidFill>
                <a:srgbClr val="1784A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2932457" y="2517576"/>
              <a:ext cx="7360848" cy="436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2</a:t>
              </a:r>
              <a:r>
                <a:rPr lang="zh-CN" altLang="en-US" sz="2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细胞是物质的</a:t>
              </a:r>
            </a:p>
          </p:txBody>
        </p:sp>
      </p:grpSp>
      <p:sp>
        <p:nvSpPr>
          <p:cNvPr id="2" name="椭圆 1">
            <a:extLst>
              <a:ext uri="{FF2B5EF4-FFF2-40B4-BE49-F238E27FC236}">
                <a16:creationId xmlns:a16="http://schemas.microsoft.com/office/drawing/2014/main" id="{082E9060-BEBE-70BB-F81B-2DBE25DA03EF}"/>
              </a:ext>
            </a:extLst>
          </p:cNvPr>
          <p:cNvSpPr/>
          <p:nvPr/>
        </p:nvSpPr>
        <p:spPr>
          <a:xfrm>
            <a:off x="8127850" y="2276668"/>
            <a:ext cx="1186657" cy="6778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165E070C-3EE5-7AF9-7435-AB22EA865884}"/>
              </a:ext>
            </a:extLst>
          </p:cNvPr>
          <p:cNvSpPr/>
          <p:nvPr/>
        </p:nvSpPr>
        <p:spPr>
          <a:xfrm>
            <a:off x="8270919" y="4548697"/>
            <a:ext cx="1186657" cy="6778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B837A8D-EB86-43A8-FB5E-AB1595C05960}"/>
              </a:ext>
            </a:extLst>
          </p:cNvPr>
          <p:cNvSpPr txBox="1"/>
          <p:nvPr/>
        </p:nvSpPr>
        <p:spPr>
          <a:xfrm>
            <a:off x="9979010" y="2303436"/>
            <a:ext cx="89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质</a:t>
            </a:r>
            <a:endParaRPr 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53687C5-FCC2-6B1B-7D96-37F8B6EC88EE}"/>
              </a:ext>
            </a:extLst>
          </p:cNvPr>
          <p:cNvSpPr txBox="1"/>
          <p:nvPr/>
        </p:nvSpPr>
        <p:spPr>
          <a:xfrm>
            <a:off x="9956306" y="4572791"/>
            <a:ext cx="89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量</a:t>
            </a:r>
            <a:endParaRPr lang="zh-CN" sz="3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70199E7-7FEB-875C-DFD0-408F270266A0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一、组成细胞的元素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4" grpId="0"/>
      <p:bldP spid="34" grpId="1"/>
      <p:bldP spid="35" grpId="0"/>
      <p:bldP spid="3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27935" y="1266825"/>
            <a:ext cx="53035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组成地壳和组成细胞的部分元素含量（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%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）表</a:t>
            </a:r>
          </a:p>
        </p:txBody>
      </p:sp>
      <p:graphicFrame>
        <p:nvGraphicFramePr>
          <p:cNvPr id="6" name="表格 1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162300" y="2339340"/>
          <a:ext cx="4171315" cy="3516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1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元素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地壳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细胞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48.60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65.0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26.30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极少*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0.087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18.0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0.76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10.0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 flipH="1">
            <a:off x="1449070" y="5852795"/>
            <a:ext cx="7676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Si</a:t>
            </a:r>
            <a:r>
              <a:rPr lang="zh-CN" altLang="en-US" sz="24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在某些植物细胞中含量较多，如硅藻、禾本科植物</a:t>
            </a:r>
          </a:p>
        </p:txBody>
      </p:sp>
      <p:sp>
        <p:nvSpPr>
          <p:cNvPr id="14" name="矩形 13"/>
          <p:cNvSpPr/>
          <p:nvPr/>
        </p:nvSpPr>
        <p:spPr>
          <a:xfrm>
            <a:off x="5864860" y="2978785"/>
            <a:ext cx="1468755" cy="2873375"/>
          </a:xfrm>
          <a:prstGeom prst="rect">
            <a:avLst/>
          </a:prstGeom>
          <a:noFill/>
          <a:ln w="76200">
            <a:solidFill>
              <a:srgbClr val="AE0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864225" y="3536950"/>
            <a:ext cx="1470025" cy="582930"/>
          </a:xfrm>
          <a:prstGeom prst="rect">
            <a:avLst/>
          </a:prstGeom>
          <a:noFill/>
          <a:ln w="76200">
            <a:solidFill>
              <a:srgbClr val="AE0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1778635" y="6221095"/>
            <a:ext cx="6994525" cy="32385"/>
          </a:xfrm>
          <a:prstGeom prst="line">
            <a:avLst/>
          </a:prstGeom>
          <a:ln w="63500">
            <a:solidFill>
              <a:srgbClr val="AE02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7722235" y="3166745"/>
            <a:ext cx="42722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/>
            <a:r>
              <a:rPr 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动植物不同生命活动，是否与</a:t>
            </a:r>
            <a:r>
              <a:rPr lang="zh-CN" sz="2800" b="1" u="sng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元素差异</a:t>
            </a:r>
            <a:r>
              <a:rPr 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有关？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007DDB6-11F2-9424-8F47-1F1BDF325FBA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一、组成细胞的元素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351" y="1359527"/>
            <a:ext cx="4178313" cy="485705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flipH="1">
            <a:off x="1502229" y="774752"/>
            <a:ext cx="9587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玉米和人体细胞的部分元素及含量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( 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干重，质量分数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351C34B-3BD0-1BA7-9351-BAB9CF259F3D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一、组成细胞的元素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393472" y="2315085"/>
            <a:ext cx="7585538" cy="672623"/>
            <a:chOff x="2828081" y="1462268"/>
            <a:chExt cx="6527901" cy="540000"/>
          </a:xfrm>
        </p:grpSpPr>
        <p:grpSp>
          <p:nvGrpSpPr>
            <p:cNvPr id="19" name="组合 18"/>
            <p:cNvGrpSpPr/>
            <p:nvPr/>
          </p:nvGrpSpPr>
          <p:grpSpPr>
            <a:xfrm>
              <a:off x="2828081" y="1462268"/>
              <a:ext cx="6315919" cy="540000"/>
              <a:chOff x="1635964" y="1686127"/>
              <a:chExt cx="7036440" cy="601602"/>
            </a:xfrm>
          </p:grpSpPr>
          <p:sp>
            <p:nvSpPr>
              <p:cNvPr id="21" name="圆角矩形 28"/>
              <p:cNvSpPr/>
              <p:nvPr/>
            </p:nvSpPr>
            <p:spPr>
              <a:xfrm>
                <a:off x="1852333" y="1729911"/>
                <a:ext cx="6820071" cy="528105"/>
              </a:xfrm>
              <a:prstGeom prst="roundRect">
                <a:avLst/>
              </a:prstGeom>
              <a:solidFill>
                <a:srgbClr val="01431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 rot="18614181">
                <a:off x="1635965" y="1686126"/>
                <a:ext cx="601602" cy="601603"/>
              </a:xfrm>
              <a:prstGeom prst="rect">
                <a:avLst/>
              </a:prstGeom>
              <a:solidFill>
                <a:srgbClr val="01621F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2932456" y="1502335"/>
              <a:ext cx="6423526" cy="42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</a:t>
              </a:r>
              <a:r>
                <a:rPr lang="zh-CN" altLang="en-US" sz="2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不同种类的细胞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在元素组成上具有统一性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485997" y="4560516"/>
            <a:ext cx="7246688" cy="641532"/>
            <a:chOff x="4909999" y="4426504"/>
            <a:chExt cx="2819830" cy="495904"/>
          </a:xfrm>
        </p:grpSpPr>
        <p:grpSp>
          <p:nvGrpSpPr>
            <p:cNvPr id="24" name="组合 23"/>
            <p:cNvGrpSpPr/>
            <p:nvPr/>
          </p:nvGrpSpPr>
          <p:grpSpPr>
            <a:xfrm>
              <a:off x="4909999" y="4426504"/>
              <a:ext cx="2819830" cy="495904"/>
              <a:chOff x="1686081" y="1719609"/>
              <a:chExt cx="3547566" cy="538407"/>
            </a:xfrm>
          </p:grpSpPr>
          <p:sp>
            <p:nvSpPr>
              <p:cNvPr id="26" name="圆角矩形 18"/>
              <p:cNvSpPr/>
              <p:nvPr/>
            </p:nvSpPr>
            <p:spPr>
              <a:xfrm>
                <a:off x="1852333" y="1729911"/>
                <a:ext cx="3381314" cy="528105"/>
              </a:xfrm>
              <a:prstGeom prst="roundRect">
                <a:avLst/>
              </a:prstGeom>
              <a:solidFill>
                <a:srgbClr val="711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 rot="18614181">
                <a:off x="1572500" y="1833190"/>
                <a:ext cx="536783" cy="309621"/>
              </a:xfrm>
              <a:prstGeom prst="rect">
                <a:avLst/>
              </a:prstGeom>
              <a:solidFill>
                <a:srgbClr val="AF0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4955131" y="4470514"/>
              <a:ext cx="2739495" cy="404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3  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同种细胞内不同元素含量</a:t>
              </a:r>
              <a:r>
                <a:rPr lang="zh-CN" altLang="en-US" sz="2800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也不同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430740" y="3420167"/>
            <a:ext cx="8634115" cy="647701"/>
            <a:chOff x="2808205" y="2465789"/>
            <a:chExt cx="7485100" cy="540000"/>
          </a:xfrm>
        </p:grpSpPr>
        <p:grpSp>
          <p:nvGrpSpPr>
            <p:cNvPr id="29" name="组合 28"/>
            <p:cNvGrpSpPr/>
            <p:nvPr/>
          </p:nvGrpSpPr>
          <p:grpSpPr>
            <a:xfrm>
              <a:off x="2808205" y="2465789"/>
              <a:ext cx="6335795" cy="540000"/>
              <a:chOff x="2808205" y="2465789"/>
              <a:chExt cx="6335795" cy="540000"/>
            </a:xfrm>
          </p:grpSpPr>
          <p:sp>
            <p:nvSpPr>
              <p:cNvPr id="31" name="圆角矩形 23"/>
              <p:cNvSpPr/>
              <p:nvPr/>
            </p:nvSpPr>
            <p:spPr>
              <a:xfrm>
                <a:off x="3002418" y="2505090"/>
                <a:ext cx="6141582" cy="474029"/>
              </a:xfrm>
              <a:prstGeom prst="roundRect">
                <a:avLst/>
              </a:prstGeom>
              <a:solidFill>
                <a:srgbClr val="014E6A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 rot="18614181">
                <a:off x="2808205" y="2465789"/>
                <a:ext cx="540000" cy="540000"/>
              </a:xfrm>
              <a:prstGeom prst="rect">
                <a:avLst/>
              </a:prstGeom>
              <a:solidFill>
                <a:srgbClr val="1784A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2932457" y="2517576"/>
              <a:ext cx="7360848" cy="436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2  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不同种类的细胞在元素含量上具有差异性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BD3B8C01-25F6-EB61-6589-6862EBEF97A6}"/>
              </a:ext>
            </a:extLst>
          </p:cNvPr>
          <p:cNvSpPr/>
          <p:nvPr/>
        </p:nvSpPr>
        <p:spPr>
          <a:xfrm>
            <a:off x="0" y="2054"/>
            <a:ext cx="12192000" cy="737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一、组成细胞的元素</a:t>
            </a:r>
          </a:p>
        </p:txBody>
      </p:sp>
    </p:spTree>
    <p:extLst>
      <p:ext uri="{BB962C8B-B14F-4D97-AF65-F5344CB8AC3E}">
        <p14:creationId xmlns:p14="http://schemas.microsoft.com/office/powerpoint/2010/main" val="40558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65bc13d-bdf3-487d-9e87-b4fa56da784e}"/>
  <p:tag name="TABLE_ENDDRAG_ORIGIN_RECT" val="282*276"/>
  <p:tag name="TABLE_ENDDRAG_RECT" val="354*171*282*2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fa3a23a-4a78-421b-add3-29306dd1844d}"/>
  <p:tag name="TABLE_ENDDRAG_ORIGIN_RECT" val="297*274"/>
  <p:tag name="TABLE_ENDDRAG_RECT" val="334*188*297*2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47d670c-e08b-47bf-909a-494fd6238d6d}"/>
  <p:tag name="TABLE_ENDDRAG_ORIGIN_RECT" val="328*276"/>
  <p:tag name="TABLE_ENDDRAG_RECT" val="321*184*328*27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9607</TotalTime>
  <Words>1523</Words>
  <Application>Microsoft Office PowerPoint</Application>
  <PresentationFormat>宽屏</PresentationFormat>
  <Paragraphs>306</Paragraphs>
  <Slides>34</Slides>
  <Notes>31</Notes>
  <HiddenSlides>6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4" baseType="lpstr">
      <vt:lpstr>NEU-BZ-S92</vt:lpstr>
      <vt:lpstr>等线</vt:lpstr>
      <vt:lpstr>黑体</vt:lpstr>
      <vt:lpstr>华文楷体</vt:lpstr>
      <vt:lpstr>宋体</vt:lpstr>
      <vt:lpstr>微软雅黑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陈伟玲</dc:creator>
  <cp:lastModifiedBy>W RF</cp:lastModifiedBy>
  <cp:revision>535</cp:revision>
  <dcterms:created xsi:type="dcterms:W3CDTF">2020-02-05T11:17:00Z</dcterms:created>
  <dcterms:modified xsi:type="dcterms:W3CDTF">2022-09-21T06:39:46Z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8B95BDFE15174BD7816B90B6FB13B184</vt:lpwstr>
  </property>
  <property fmtid="{D5CDD505-2E9C-101B-9397-08002B2CF9AE}" pid="3" name="KSOProductBuildVer">
    <vt:lpwstr>2052-11.1.0.10938</vt:lpwstr>
  </property>
</Properties>
</file>