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2" r:id="rId3"/>
  </p:sldMasterIdLst>
  <p:notesMasterIdLst>
    <p:notesMasterId r:id="rId9"/>
  </p:notesMasterIdLst>
  <p:sldIdLst>
    <p:sldId id="648" r:id="rId4"/>
    <p:sldId id="358" r:id="rId5"/>
    <p:sldId id="587" r:id="rId6"/>
    <p:sldId id="361" r:id="rId7"/>
    <p:sldId id="363" r:id="rId8"/>
    <p:sldId id="488" r:id="rId10"/>
    <p:sldId id="366" r:id="rId11"/>
    <p:sldId id="422" r:id="rId12"/>
    <p:sldId id="588" r:id="rId13"/>
    <p:sldId id="371" r:id="rId14"/>
    <p:sldId id="374" r:id="rId15"/>
    <p:sldId id="491" r:id="rId16"/>
    <p:sldId id="492" r:id="rId17"/>
    <p:sldId id="493" r:id="rId18"/>
    <p:sldId id="495" r:id="rId19"/>
    <p:sldId id="402" r:id="rId20"/>
    <p:sldId id="561" r:id="rId21"/>
    <p:sldId id="625" r:id="rId22"/>
    <p:sldId id="391" r:id="rId23"/>
    <p:sldId id="450" r:id="rId24"/>
    <p:sldId id="411" r:id="rId25"/>
    <p:sldId id="412" r:id="rId26"/>
    <p:sldId id="413" r:id="rId27"/>
    <p:sldId id="414" r:id="rId28"/>
    <p:sldId id="415" r:id="rId29"/>
    <p:sldId id="586" r:id="rId30"/>
    <p:sldId id="471" r:id="rId31"/>
    <p:sldId id="418" r:id="rId32"/>
    <p:sldId id="419" r:id="rId33"/>
    <p:sldId id="700" r:id="rId34"/>
    <p:sldId id="421" r:id="rId35"/>
    <p:sldId id="451" r:id="rId36"/>
    <p:sldId id="690" r:id="rId37"/>
    <p:sldId id="689" r:id="rId38"/>
    <p:sldId id="481" r:id="rId39"/>
    <p:sldId id="647" r:id="rId40"/>
    <p:sldId id="472" r:id="rId41"/>
    <p:sldId id="456" r:id="rId42"/>
    <p:sldId id="494" r:id="rId43"/>
    <p:sldId id="447" r:id="rId44"/>
    <p:sldId id="448" r:id="rId45"/>
  </p:sldIdLst>
  <p:sldSz cx="9144000" cy="6858000" type="screen4x3"/>
  <p:notesSz cx="6858000" cy="9144000"/>
  <p:custDataLst>
    <p:tags r:id="rId49"/>
  </p:custDataLst>
  <p:defaultTextStyle>
    <a:defPPr>
      <a:defRPr lang="zh-CN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E2F6"/>
    <a:srgbClr val="B6D3F1"/>
    <a:srgbClr val="A8C9EF"/>
    <a:srgbClr val="A6C8EE"/>
    <a:srgbClr val="F9E2BD"/>
    <a:srgbClr val="FDF4E1"/>
    <a:srgbClr val="FCF1DF"/>
    <a:srgbClr val="4F80BD"/>
    <a:srgbClr val="ECF488"/>
    <a:srgbClr val="F5C9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0" autoAdjust="0"/>
    <p:restoredTop sz="94660"/>
  </p:normalViewPr>
  <p:slideViewPr>
    <p:cSldViewPr snapToGrid="0" snapToObjects="1">
      <p:cViewPr varScale="1">
        <p:scale>
          <a:sx n="90" d="100"/>
          <a:sy n="90" d="100"/>
        </p:scale>
        <p:origin x="-204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9" Type="http://schemas.openxmlformats.org/officeDocument/2006/relationships/tags" Target="tags/tag34.xml"/><Relationship Id="rId48" Type="http://schemas.openxmlformats.org/officeDocument/2006/relationships/tableStyles" Target="tableStyles.xml"/><Relationship Id="rId47" Type="http://schemas.openxmlformats.org/officeDocument/2006/relationships/viewProps" Target="viewProps.xml"/><Relationship Id="rId46" Type="http://schemas.openxmlformats.org/officeDocument/2006/relationships/presProps" Target="presProps.xml"/><Relationship Id="rId45" Type="http://schemas.openxmlformats.org/officeDocument/2006/relationships/slide" Target="slides/slide41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E11E52-0ECA-0541-BFA7-2C0F3CDED541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EC3927-0085-FC4D-83D6-141260F30C7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今天我们继续跟着课本去旅行，我们来到富饶的西沙群岛（揭示课题）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你们知道西沙群岛在哪吗？相机出示“西沙群岛位于南海的西北部，是我国海南省三沙市的一部分。”你能结合课文内容在地图上找一找西沙群岛的位置吗？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C3927-0085-FC4D-83D6-141260F30C7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我觉得这种鱼很好玩，鼓起气来像皮球一样。是的，这种鱼还有个有趣的名字叫“气鼓鱼”，这里用上了比喻形象生动地写出了它鼓起气来的样子。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C3927-0085-FC4D-83D6-141260F30C7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右半部分就像是一个中间圆形、上方有装饰物、下部固定在架子上的大鼓，左半部分是一个手形，手里还拿着鼓棒，显示出古人击鼓时的场景。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C3927-0085-FC4D-83D6-141260F30C7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有没有中心句？预设：没有找到。你为什么认为这一自然段没有中心句呢？（预设：因为这里讲了三种生物。）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C3927-0085-FC4D-83D6-141260F30C7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有没有中心句？预设：没有找到。你为什么认为这一自然段没有中心句呢？（预设：因为这里讲了三种生物。）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C3927-0085-FC4D-83D6-141260F30C7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有没有中心句？预设：没有找到。你为什么认为这一自然段没有中心句呢？（预设：因为这里讲了三种生物。）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C3927-0085-FC4D-83D6-141260F30C7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今天我们继续跟着课本去旅行，我们来到富饶的西沙群岛（揭示课题）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你们知道西沙群岛在哪吗？相机出示“西沙群岛位于南海的西北部，是我国海南省三沙市的一部分。”你能结合课文内容在地图上找一找西沙群岛的位置吗？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C3927-0085-FC4D-83D6-141260F30C7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你是怎么一下子就找到了这句话的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（中心句）你们一下子找到了课文的秘密，读完以后一句话就把西沙群岛介绍清楚了，像这样概括课文内容的句子，叫中心句。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刚才的问题有答案了吗？富饶是什么多呢？物产多。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C3927-0085-FC4D-83D6-141260F30C7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你是怎么一下子就找到了这句话的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（中心句）你们一下子找到了课文的秘密，读完以后一句话就把西沙群岛介绍清楚了，像这样概括课文内容的句子，叫中心句。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刚才的问题有答案了吗？富饶是什么多呢？物产多。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C3927-0085-FC4D-83D6-141260F30C7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你是怎么一下子就找到了这句话的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（中心句）你们一下子找到了课文的秘密，读完以后一句话就把西沙群岛介绍清楚了，像这样概括课文内容的句子，叫中心句。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刚才的问题有答案了吗？富饶是什么多呢？物产多。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C3927-0085-FC4D-83D6-141260F30C7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有没有中心句？预设：没有找到。你为什么认为这一自然段没有中心句呢？（预设：因为这里讲了三种生物。）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C3927-0085-FC4D-83D6-141260F30C7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这里写出了鱼的颜色和样子。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C3927-0085-FC4D-83D6-141260F30C7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这里写出了这种鱼头部独特的样子，好像戴了顶红色的小帽子。红缨是指长枪或者古代头盔上流苏一样的红色装饰，这里形象地写出了鱼的外形。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C3927-0085-FC4D-83D6-141260F30C7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我觉得它的样子很奇特，我平时没有见过。这儿还写出了鱼游动是的姿态。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C3927-0085-FC4D-83D6-141260F30C7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 smtClean="0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4356D-B8B2-234B-B27B-77E82B30D044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F6698-BD30-874C-856E-50251B61409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4356D-B8B2-234B-B27B-77E82B30D044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F6698-BD30-874C-856E-50251B61409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4356D-B8B2-234B-B27B-77E82B30D044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F6698-BD30-874C-856E-50251B61409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楷体" panose="02010609060101010101" charset="-122"/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楷体" panose="02010609060101010101" charset="-122"/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>
                <a:ea typeface="楷体" panose="02010609060101010101" charset="-122"/>
                <a:cs typeface="楷体" panose="02010609060101010101" charset="-122"/>
              </a:defRPr>
            </a:lvl1pPr>
          </a:lstStyle>
          <a:p>
            <a:fld id="{A1F1BA0E-66A3-0440-BAE1-51670A18BFC4}" type="slidenum">
              <a:rPr lang="en-US" altLang="zh-CN"/>
            </a:fld>
            <a:endParaRPr lang="en-US" altLang="zh-CN"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284"/>
            <a:ext cx="9144000" cy="6842716"/>
          </a:xfrm>
          <a:prstGeom prst="rect">
            <a:avLst/>
          </a:prstGeom>
        </p:spPr>
      </p:pic>
      <p:cxnSp>
        <p:nvCxnSpPr>
          <p:cNvPr id="2" name="直接连接符 1"/>
          <p:cNvCxnSpPr/>
          <p:nvPr userDrawn="1"/>
        </p:nvCxnSpPr>
        <p:spPr>
          <a:xfrm>
            <a:off x="0" y="836712"/>
            <a:ext cx="9143918" cy="0"/>
          </a:xfrm>
          <a:prstGeom prst="line">
            <a:avLst/>
          </a:prstGeom>
          <a:ln>
            <a:solidFill>
              <a:srgbClr val="148BD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/>
          <p:cNvSpPr/>
          <p:nvPr userDrawn="1"/>
        </p:nvSpPr>
        <p:spPr>
          <a:xfrm>
            <a:off x="0" y="275626"/>
            <a:ext cx="6998914" cy="252000"/>
          </a:xfrm>
          <a:prstGeom prst="rect">
            <a:avLst/>
          </a:prstGeom>
          <a:solidFill>
            <a:srgbClr val="148B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矩形 4"/>
          <p:cNvSpPr/>
          <p:nvPr userDrawn="1"/>
        </p:nvSpPr>
        <p:spPr>
          <a:xfrm>
            <a:off x="659491" y="15284"/>
            <a:ext cx="963198" cy="964759"/>
          </a:xfrm>
          <a:prstGeom prst="rect">
            <a:avLst/>
          </a:prstGeom>
          <a:solidFill>
            <a:srgbClr val="FFFFFF">
              <a:alpha val="85098"/>
            </a:srgbClr>
          </a:solidFill>
          <a:ln w="317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R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350" b="1" i="0" u="none" strike="noStrike" kern="0" cap="none" spc="0" normalizeH="0" baseline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6" name="直接连接符 5"/>
          <p:cNvCxnSpPr/>
          <p:nvPr userDrawn="1"/>
        </p:nvCxnSpPr>
        <p:spPr>
          <a:xfrm>
            <a:off x="630590" y="964758"/>
            <a:ext cx="963198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 userDrawn="1"/>
        </p:nvCxnSpPr>
        <p:spPr>
          <a:xfrm flipV="1">
            <a:off x="630590" y="0"/>
            <a:ext cx="0" cy="964759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 userDrawn="1"/>
        </p:nvCxnSpPr>
        <p:spPr>
          <a:xfrm flipV="1">
            <a:off x="1611838" y="18174"/>
            <a:ext cx="0" cy="964759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7"/>
          <p:cNvSpPr txBox="1">
            <a:spLocks noChangeArrowheads="1"/>
          </p:cNvSpPr>
          <p:nvPr userDrawn="1"/>
        </p:nvSpPr>
        <p:spPr bwMode="auto">
          <a:xfrm>
            <a:off x="6998914" y="190075"/>
            <a:ext cx="1605224" cy="306705"/>
          </a:xfrm>
          <a:prstGeom prst="rect">
            <a:avLst/>
          </a:prstGeom>
          <a:noFill/>
          <a:ln>
            <a:noFill/>
          </a:ln>
        </p:spPr>
        <p:txBody>
          <a:bodyPr wrap="square" lIns="77152" tIns="38576" rIns="77152" bIns="38576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0287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0287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0287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0287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dist">
              <a:defRPr/>
            </a:pPr>
            <a:r>
              <a:rPr lang="zh-CN" altLang="en-US" sz="1500" b="0" dirty="0">
                <a:solidFill>
                  <a:srgbClr val="148BDC"/>
                </a:solidFill>
                <a:latin typeface="+mn-ea"/>
                <a:ea typeface="+mn-ea"/>
              </a:rPr>
              <a:t>富饶的西沙群岛</a:t>
            </a:r>
            <a:endParaRPr lang="zh-CN" altLang="en-US" sz="1500" b="0" dirty="0">
              <a:solidFill>
                <a:srgbClr val="148BDC"/>
              </a:solidFill>
              <a:latin typeface="+mn-ea"/>
              <a:ea typeface="+mn-ea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8604140" y="275626"/>
            <a:ext cx="539860" cy="252000"/>
          </a:xfrm>
          <a:prstGeom prst="rect">
            <a:avLst/>
          </a:prstGeom>
          <a:solidFill>
            <a:srgbClr val="148B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747783" y="504107"/>
            <a:ext cx="728810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占位符 19"/>
          <p:cNvSpPr>
            <a:spLocks noGrp="1"/>
          </p:cNvSpPr>
          <p:nvPr>
            <p:ph type="body" sz="quarter" idx="10" hasCustomPrompt="1"/>
          </p:nvPr>
        </p:nvSpPr>
        <p:spPr>
          <a:xfrm>
            <a:off x="1651589" y="556036"/>
            <a:ext cx="905395" cy="338138"/>
          </a:xfrm>
          <a:prstGeom prst="rect">
            <a:avLst/>
          </a:prstGeom>
        </p:spPr>
        <p:txBody>
          <a:bodyPr/>
          <a:lstStyle>
            <a:lvl1pPr marL="0" indent="0" algn="dist">
              <a:buNone/>
              <a:defRPr lang="zh-CN" altLang="en-US" sz="1200" kern="1200" dirty="0">
                <a:solidFill>
                  <a:srgbClr val="3D8ECD"/>
                </a:solidFill>
                <a:latin typeface="思源黑体 CN Medium"/>
                <a:ea typeface="微软雅黑" panose="020B0503020204020204" charset="-122"/>
                <a:cs typeface="+mn-cs"/>
              </a:defRPr>
            </a:lvl1pPr>
          </a:lstStyle>
          <a:p>
            <a:pPr lvl="0"/>
            <a:r>
              <a:rPr lang="zh-CN" altLang="en-US" dirty="0"/>
              <a:t>插入副标题</a:t>
            </a:r>
            <a:endParaRPr lang="zh-CN" altLang="en-US" dirty="0"/>
          </a:p>
        </p:txBody>
      </p:sp>
      <p:sp>
        <p:nvSpPr>
          <p:cNvPr id="21" name="文本占位符 19"/>
          <p:cNvSpPr>
            <a:spLocks noGrp="1"/>
          </p:cNvSpPr>
          <p:nvPr>
            <p:ph type="body" sz="quarter" idx="11" hasCustomPrompt="1"/>
          </p:nvPr>
        </p:nvSpPr>
        <p:spPr>
          <a:xfrm>
            <a:off x="674104" y="575086"/>
            <a:ext cx="868946" cy="338138"/>
          </a:xfrm>
          <a:prstGeom prst="rect">
            <a:avLst/>
          </a:prstGeom>
        </p:spPr>
        <p:txBody>
          <a:bodyPr/>
          <a:lstStyle>
            <a:lvl1pPr marL="0" indent="0" algn="dist">
              <a:buNone/>
              <a:defRPr lang="zh-CN" altLang="en-US" sz="1350" b="1" kern="1200" dirty="0">
                <a:solidFill>
                  <a:srgbClr val="FF66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r>
              <a:rPr lang="zh-CN" altLang="en-US" dirty="0"/>
              <a:t>插入标题</a:t>
            </a:r>
            <a:endParaRPr lang="zh-CN" altLang="en-US" dirty="0"/>
          </a:p>
        </p:txBody>
      </p:sp>
      <p:sp>
        <p:nvSpPr>
          <p:cNvPr id="22" name="文本占位符 19"/>
          <p:cNvSpPr>
            <a:spLocks noGrp="1"/>
          </p:cNvSpPr>
          <p:nvPr>
            <p:ph type="body" sz="quarter" idx="12" hasCustomPrompt="1"/>
          </p:nvPr>
        </p:nvSpPr>
        <p:spPr>
          <a:xfrm>
            <a:off x="930023" y="91869"/>
            <a:ext cx="364331" cy="338138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buNone/>
              <a:defRPr lang="zh-CN" altLang="en-US" sz="1500" b="0" kern="1200" dirty="0">
                <a:solidFill>
                  <a:srgbClr val="FF6600"/>
                </a:solidFill>
                <a:effectLst/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 lang="en-US" altLang="zh-CN" dirty="0"/>
              <a:t>00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 smtClean="0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4356D-B8B2-234B-B27B-77E82B30D044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F6698-BD30-874C-856E-50251B61409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4356D-B8B2-234B-B27B-77E82B30D044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F6698-BD30-874C-856E-50251B61409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4356D-B8B2-234B-B27B-77E82B30D044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F6698-BD30-874C-856E-50251B61409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4356D-B8B2-234B-B27B-77E82B30D044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F6698-BD30-874C-856E-50251B61409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4356D-B8B2-234B-B27B-77E82B30D044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F6698-BD30-874C-856E-50251B61409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4356D-B8B2-234B-B27B-77E82B30D044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F6698-BD30-874C-856E-50251B61409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4356D-B8B2-234B-B27B-77E82B30D044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F6698-BD30-874C-856E-50251B61409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4356D-B8B2-234B-B27B-77E82B30D044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F6698-BD30-874C-856E-50251B61409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4356D-B8B2-234B-B27B-77E82B30D044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F6698-BD30-874C-856E-50251B61409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4356D-B8B2-234B-B27B-77E82B30D044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F6698-BD30-874C-856E-50251B61409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4356D-B8B2-234B-B27B-77E82B30D044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F6698-BD30-874C-856E-50251B61409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4356D-B8B2-234B-B27B-77E82B30D044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F6698-BD30-874C-856E-50251B61409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楷体" panose="02010609060101010101" charset="-122"/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楷体" panose="02010609060101010101" charset="-122"/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>
                <a:ea typeface="楷体" panose="02010609060101010101" charset="-122"/>
                <a:cs typeface="楷体" panose="02010609060101010101" charset="-122"/>
              </a:defRPr>
            </a:lvl1pPr>
          </a:lstStyle>
          <a:p>
            <a:fld id="{A1F1BA0E-66A3-0440-BAE1-51670A18BFC4}" type="slidenum">
              <a:rPr lang="en-US" altLang="zh-CN"/>
            </a:fld>
            <a:endParaRPr lang="en-US" altLang="zh-CN"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 userDrawn="1"/>
        </p:nvCxnSpPr>
        <p:spPr>
          <a:xfrm>
            <a:off x="0" y="836712"/>
            <a:ext cx="9143918" cy="0"/>
          </a:xfrm>
          <a:prstGeom prst="line">
            <a:avLst/>
          </a:prstGeom>
          <a:ln>
            <a:solidFill>
              <a:srgbClr val="148BD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占位符 19"/>
          <p:cNvSpPr>
            <a:spLocks noGrp="1"/>
          </p:cNvSpPr>
          <p:nvPr>
            <p:ph type="body" sz="quarter" idx="10" hasCustomPrompt="1"/>
          </p:nvPr>
        </p:nvSpPr>
        <p:spPr>
          <a:xfrm>
            <a:off x="1651589" y="556036"/>
            <a:ext cx="905395" cy="338138"/>
          </a:xfrm>
          <a:prstGeom prst="rect">
            <a:avLst/>
          </a:prstGeom>
        </p:spPr>
        <p:txBody>
          <a:bodyPr/>
          <a:lstStyle>
            <a:lvl1pPr marL="0" indent="0" algn="dist">
              <a:buNone/>
              <a:defRPr lang="zh-CN" altLang="en-US" sz="1200" kern="1200" dirty="0">
                <a:solidFill>
                  <a:srgbClr val="3D8ECD"/>
                </a:solidFill>
                <a:latin typeface="思源黑体 CN Medium"/>
                <a:ea typeface="微软雅黑" panose="020B0503020204020204" charset="-122"/>
                <a:cs typeface="+mn-cs"/>
              </a:defRPr>
            </a:lvl1pPr>
          </a:lstStyle>
          <a:p>
            <a:pPr lvl="0"/>
            <a:r>
              <a:rPr lang="zh-CN" altLang="en-US" dirty="0"/>
              <a:t>插入副标题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4356D-B8B2-234B-B27B-77E82B30D044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F6698-BD30-874C-856E-50251B61409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4356D-B8B2-234B-B27B-77E82B30D044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F6698-BD30-874C-856E-50251B61409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4356D-B8B2-234B-B27B-77E82B30D044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F6698-BD30-874C-856E-50251B61409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4356D-B8B2-234B-B27B-77E82B30D044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F6698-BD30-874C-856E-50251B61409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4356D-B8B2-234B-B27B-77E82B30D044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F6698-BD30-874C-856E-50251B61409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4356D-B8B2-234B-B27B-77E82B30D044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F6698-BD30-874C-856E-50251B61409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4356D-B8B2-234B-B27B-77E82B30D044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F6698-BD30-874C-856E-50251B61409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2.pn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5" Type="http://schemas.openxmlformats.org/officeDocument/2006/relationships/theme" Target="../theme/theme2.xml"/><Relationship Id="rId14" Type="http://schemas.openxmlformats.org/officeDocument/2006/relationships/image" Target="../media/image2.png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4356D-B8B2-234B-B27B-77E82B30D044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4F6698-BD30-874C-856E-50251B61409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 panose="020B0604020202020204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 panose="020B0604020202020204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4356D-B8B2-234B-B27B-77E82B30D044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4F6698-BD30-874C-856E-50251B61409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 panose="020B0604020202020204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 panose="020B0604020202020204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15.xml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15.jpeg"/><Relationship Id="rId1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15.jpeg"/><Relationship Id="rId1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15.jpeg"/><Relationship Id="rId1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image" Target="../media/image20.jpeg"/><Relationship Id="rId2" Type="http://schemas.openxmlformats.org/officeDocument/2006/relationships/tags" Target="../tags/tag16.xml"/><Relationship Id="rId1" Type="http://schemas.openxmlformats.org/officeDocument/2006/relationships/slide" Target="slide2.xml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5.xml"/><Relationship Id="rId6" Type="http://schemas.openxmlformats.org/officeDocument/2006/relationships/image" Target="../media/image21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image" Target="../media/image20.jpeg"/><Relationship Id="rId2" Type="http://schemas.openxmlformats.org/officeDocument/2006/relationships/tags" Target="../tags/tag17.xml"/><Relationship Id="rId1" Type="http://schemas.openxmlformats.org/officeDocument/2006/relationships/slide" Target="slide2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5.xml"/><Relationship Id="rId2" Type="http://schemas.openxmlformats.org/officeDocument/2006/relationships/tags" Target="../tags/tag18.xml"/><Relationship Id="rId1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3.png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5.xml"/><Relationship Id="rId6" Type="http://schemas.openxmlformats.org/officeDocument/2006/relationships/slide" Target="slide26.xml"/><Relationship Id="rId5" Type="http://schemas.openxmlformats.org/officeDocument/2006/relationships/slide" Target="slide24.xml"/><Relationship Id="rId4" Type="http://schemas.openxmlformats.org/officeDocument/2006/relationships/slide" Target="slide23.xml"/><Relationship Id="rId3" Type="http://schemas.openxmlformats.org/officeDocument/2006/relationships/slide" Target="slide22.xml"/><Relationship Id="rId2" Type="http://schemas.openxmlformats.org/officeDocument/2006/relationships/slide" Target="slide21.xml"/><Relationship Id="rId1" Type="http://schemas.openxmlformats.org/officeDocument/2006/relationships/image" Target="../media/image1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25.xml"/><Relationship Id="rId6" Type="http://schemas.openxmlformats.org/officeDocument/2006/relationships/slide" Target="slide26.xml"/><Relationship Id="rId5" Type="http://schemas.openxmlformats.org/officeDocument/2006/relationships/slide" Target="slide20.xml"/><Relationship Id="rId4" Type="http://schemas.openxmlformats.org/officeDocument/2006/relationships/image" Target="../media/image25.jpeg"/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image" Target="../media/image1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25.xml"/><Relationship Id="rId6" Type="http://schemas.openxmlformats.org/officeDocument/2006/relationships/slide" Target="slide26.xml"/><Relationship Id="rId5" Type="http://schemas.openxmlformats.org/officeDocument/2006/relationships/slide" Target="slide20.xml"/><Relationship Id="rId4" Type="http://schemas.openxmlformats.org/officeDocument/2006/relationships/image" Target="../media/image28.jpeg"/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image" Target="../media/image1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25.xml"/><Relationship Id="rId6" Type="http://schemas.openxmlformats.org/officeDocument/2006/relationships/slide" Target="slide26.xml"/><Relationship Id="rId5" Type="http://schemas.openxmlformats.org/officeDocument/2006/relationships/slide" Target="slide20.xml"/><Relationship Id="rId4" Type="http://schemas.openxmlformats.org/officeDocument/2006/relationships/tags" Target="../tags/tag19.xml"/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10.jpe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5.xml"/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image" Target="../media/image10.jpe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slide" Target="slide26.xml"/><Relationship Id="rId8" Type="http://schemas.openxmlformats.org/officeDocument/2006/relationships/slide" Target="slide20.xml"/><Relationship Id="rId7" Type="http://schemas.openxmlformats.org/officeDocument/2006/relationships/tags" Target="../tags/tag24.xml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image" Target="../media/image33.jpeg"/><Relationship Id="rId11" Type="http://schemas.openxmlformats.org/officeDocument/2006/relationships/notesSlide" Target="../notesSlides/notesSlide11.xml"/><Relationship Id="rId10" Type="http://schemas.openxmlformats.org/officeDocument/2006/relationships/slideLayout" Target="../slideLayouts/slideLayout25.xml"/><Relationship Id="rId1" Type="http://schemas.openxmlformats.org/officeDocument/2006/relationships/image" Target="../media/image10.jpe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png"/><Relationship Id="rId8" Type="http://schemas.openxmlformats.org/officeDocument/2006/relationships/image" Target="../media/image30.jpeg"/><Relationship Id="rId7" Type="http://schemas.openxmlformats.org/officeDocument/2006/relationships/image" Target="../media/image26.png"/><Relationship Id="rId6" Type="http://schemas.openxmlformats.org/officeDocument/2006/relationships/image" Target="../media/image25.jpeg"/><Relationship Id="rId5" Type="http://schemas.openxmlformats.org/officeDocument/2006/relationships/slide" Target="slide24.xml"/><Relationship Id="rId4" Type="http://schemas.openxmlformats.org/officeDocument/2006/relationships/slide" Target="slide23.xml"/><Relationship Id="rId3" Type="http://schemas.openxmlformats.org/officeDocument/2006/relationships/slide" Target="slide22.xml"/><Relationship Id="rId2" Type="http://schemas.openxmlformats.org/officeDocument/2006/relationships/slide" Target="slide21.xml"/><Relationship Id="rId10" Type="http://schemas.openxmlformats.org/officeDocument/2006/relationships/slideLayout" Target="../slideLayouts/slideLayout15.xml"/><Relationship Id="rId1" Type="http://schemas.openxmlformats.org/officeDocument/2006/relationships/image" Target="../media/image10.jpeg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15.xml"/><Relationship Id="rId5" Type="http://schemas.openxmlformats.org/officeDocument/2006/relationships/image" Target="../media/image21.png"/><Relationship Id="rId4" Type="http://schemas.microsoft.com/office/2007/relationships/media" Target="../media/media2.mp3"/><Relationship Id="rId3" Type="http://schemas.openxmlformats.org/officeDocument/2006/relationships/audio" Target="../media/media2.mp3"/><Relationship Id="rId2" Type="http://schemas.openxmlformats.org/officeDocument/2006/relationships/image" Target="../media/image22.png"/><Relationship Id="rId1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22.png"/><Relationship Id="rId1" Type="http://schemas.openxmlformats.org/officeDocument/2006/relationships/image" Target="../media/image1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8.jpeg"/><Relationship Id="rId7" Type="http://schemas.openxmlformats.org/officeDocument/2006/relationships/tags" Target="../tags/tag5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tags" Target="../tags/tag4.xml"/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1" Type="http://schemas.openxmlformats.org/officeDocument/2006/relationships/slideLayout" Target="../slideLayouts/slideLayout26.xml"/><Relationship Id="rId10" Type="http://schemas.openxmlformats.org/officeDocument/2006/relationships/image" Target="../media/image9.png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6.xml"/><Relationship Id="rId5" Type="http://schemas.openxmlformats.org/officeDocument/2006/relationships/image" Target="../media/image38.jpeg"/><Relationship Id="rId4" Type="http://schemas.openxmlformats.org/officeDocument/2006/relationships/tags" Target="../tags/tag25.xml"/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6.xml"/><Relationship Id="rId4" Type="http://schemas.openxmlformats.org/officeDocument/2006/relationships/image" Target="../media/image38.jpeg"/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image" Target="../media/image1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39.jpeg"/><Relationship Id="rId1" Type="http://schemas.openxmlformats.org/officeDocument/2006/relationships/tags" Target="../tags/tag2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6.xml"/><Relationship Id="rId5" Type="http://schemas.openxmlformats.org/officeDocument/2006/relationships/image" Target="../media/image38.jpeg"/><Relationship Id="rId4" Type="http://schemas.openxmlformats.org/officeDocument/2006/relationships/image" Target="../media/image37.emf"/><Relationship Id="rId3" Type="http://schemas.openxmlformats.org/officeDocument/2006/relationships/image" Target="../media/image36.emf"/><Relationship Id="rId2" Type="http://schemas.openxmlformats.org/officeDocument/2006/relationships/image" Target="../media/image35.jpeg"/><Relationship Id="rId1" Type="http://schemas.openxmlformats.org/officeDocument/2006/relationships/tags" Target="../tags/tag2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40.jpeg"/></Relationships>
</file>

<file path=ppt/slides/_rels/slide3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5.xml"/><Relationship Id="rId6" Type="http://schemas.openxmlformats.org/officeDocument/2006/relationships/image" Target="../media/image41.jpeg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image" Target="../media/image10.jpeg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42.png"/><Relationship Id="rId1" Type="http://schemas.openxmlformats.org/officeDocument/2006/relationships/image" Target="../media/image2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image" Target="../media/image11.jpeg"/><Relationship Id="rId2" Type="http://schemas.openxmlformats.org/officeDocument/2006/relationships/tags" Target="../tags/tag7.xml"/><Relationship Id="rId1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40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5.xml"/><Relationship Id="rId3" Type="http://schemas.openxmlformats.org/officeDocument/2006/relationships/tags" Target="../tags/tag8.xml"/><Relationship Id="rId2" Type="http://schemas.openxmlformats.org/officeDocument/2006/relationships/image" Target="../media/image12.jpeg"/><Relationship Id="rId1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5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image" Target="../media/image13.jpeg"/><Relationship Id="rId2" Type="http://schemas.openxmlformats.org/officeDocument/2006/relationships/tags" Target="../tags/tag9.xml"/><Relationship Id="rId1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12.xml"/><Relationship Id="rId1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image" Target="../media/image11.jpeg"/><Relationship Id="rId2" Type="http://schemas.openxmlformats.org/officeDocument/2006/relationships/tags" Target="../tags/tag13.xml"/><Relationship Id="rId1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14.jpeg"/><Relationship Id="rId1" Type="http://schemas.openxmlformats.org/officeDocument/2006/relationships/tags" Target="../tags/tag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184910"/>
            <a:ext cx="7772400" cy="1470025"/>
          </a:xfrm>
        </p:spPr>
        <p:txBody>
          <a:bodyPr/>
          <a:p>
            <a:r>
              <a:rPr lang="en-US" altLang="zh-CN" sz="6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18.</a:t>
            </a:r>
            <a:r>
              <a:rPr lang="zh-CN" altLang="en-US" sz="6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富饶的西沙群岛</a:t>
            </a:r>
            <a:endParaRPr lang="zh-CN" altLang="en-US" sz="66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98065" y="3192145"/>
            <a:ext cx="6400800" cy="1752600"/>
          </a:xfrm>
        </p:spPr>
        <p:txBody>
          <a:bodyPr/>
          <a:p>
            <a:pPr algn="r"/>
            <a:r>
              <a:rPr lang="zh-CN" altLang="en-US" b="1">
                <a:solidFill>
                  <a:schemeClr val="accent6">
                    <a:lumMod val="60000"/>
                    <a:lumOff val="40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常州市新北区百丈中心小学</a:t>
            </a:r>
            <a:endParaRPr lang="zh-CN" altLang="en-US" b="1">
              <a:solidFill>
                <a:schemeClr val="accent6">
                  <a:lumMod val="60000"/>
                  <a:lumOff val="40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r"/>
            <a:r>
              <a:rPr lang="zh-CN" altLang="en-US" b="1">
                <a:solidFill>
                  <a:schemeClr val="accent6">
                    <a:lumMod val="60000"/>
                    <a:lumOff val="40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刘媛媛</a:t>
            </a:r>
            <a:endParaRPr lang="zh-CN" altLang="en-US" b="1">
              <a:solidFill>
                <a:schemeClr val="accent6">
                  <a:lumMod val="60000"/>
                  <a:lumOff val="40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0"/>
            <a:ext cx="4215765" cy="1014730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txBody>
          <a:bodyPr wrap="square" anchor="ctr">
            <a:spAutoFit/>
            <a:scene3d>
              <a:camera prst="orthographicFront"/>
              <a:lightRig rig="threePt" dir="t"/>
            </a:scene3d>
          </a:bodyPr>
          <a:lstStyle>
            <a:lvl1pPr indent="355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indent="0" algn="l" eaLnBrk="0" hangingPunct="0">
              <a:lnSpc>
                <a:spcPct val="150000"/>
              </a:lnSpc>
            </a:pPr>
            <a:r>
              <a:rPr lang="zh-CN" altLang="en-US" sz="40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学习活动一：</a:t>
            </a:r>
            <a:endParaRPr lang="zh-CN" altLang="en-US" sz="40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6" name="圆角矩形 5"/>
          <p:cNvSpPr/>
          <p:nvPr>
            <p:custDataLst>
              <p:tags r:id="rId2"/>
            </p:custDataLst>
          </p:nvPr>
        </p:nvSpPr>
        <p:spPr>
          <a:xfrm>
            <a:off x="170180" y="1398270"/>
            <a:ext cx="8689975" cy="2701925"/>
          </a:xfrm>
          <a:prstGeom prst="roundRect">
            <a:avLst/>
          </a:prstGeom>
          <a:solidFill>
            <a:schemeClr val="lt1">
              <a:alpha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p>
            <a:r>
              <a:rPr lang="zh-CN" altLang="en-US" sz="4000" b="1">
                <a:solidFill>
                  <a:schemeClr val="dk1">
                    <a:lumMod val="85000"/>
                    <a:lumOff val="1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大声朗读课文，</a:t>
            </a:r>
            <a:endParaRPr lang="zh-CN" altLang="en-US" sz="4000" b="1">
              <a:solidFill>
                <a:schemeClr val="dk1">
                  <a:lumMod val="85000"/>
                  <a:lumOff val="1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4000" b="1">
                <a:solidFill>
                  <a:schemeClr val="dk1">
                    <a:lumMod val="85000"/>
                    <a:lumOff val="1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思考：假如要选择文中的一句话作为西沙群岛旅游的宣传语，你想选择哪一句，用横线划出来。</a:t>
            </a:r>
            <a:endParaRPr lang="zh-CN" altLang="en-US" sz="4000" b="1">
              <a:solidFill>
                <a:schemeClr val="dk1">
                  <a:lumMod val="85000"/>
                  <a:lumOff val="1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IMG_1708.jp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50590" cy="6858000"/>
          </a:xfrm>
          <a:prstGeom prst="rect">
            <a:avLst/>
          </a:prstGeom>
        </p:spPr>
      </p:pic>
      <p:pic>
        <p:nvPicPr>
          <p:cNvPr id="6" name="图片 5" descr="IMG_170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6"/>
          <a:stretch>
            <a:fillRect/>
          </a:stretch>
        </p:blipFill>
        <p:spPr>
          <a:xfrm>
            <a:off x="4527996" y="0"/>
            <a:ext cx="4616003" cy="6858000"/>
          </a:xfrm>
          <a:prstGeom prst="rect">
            <a:avLst/>
          </a:prstGeom>
        </p:spPr>
      </p:pic>
      <p:cxnSp>
        <p:nvCxnSpPr>
          <p:cNvPr id="3" name="直线连接符 2"/>
          <p:cNvCxnSpPr/>
          <p:nvPr/>
        </p:nvCxnSpPr>
        <p:spPr>
          <a:xfrm>
            <a:off x="1104390" y="1808552"/>
            <a:ext cx="28575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521335" y="1226820"/>
            <a:ext cx="2965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/>
              <a:t>1</a:t>
            </a:r>
            <a:endParaRPr lang="en-US" altLang="zh-CN" sz="2000"/>
          </a:p>
        </p:txBody>
      </p:sp>
      <p:sp>
        <p:nvSpPr>
          <p:cNvPr id="4" name="文本框 3"/>
          <p:cNvSpPr txBox="1"/>
          <p:nvPr/>
        </p:nvSpPr>
        <p:spPr>
          <a:xfrm>
            <a:off x="535305" y="1752600"/>
            <a:ext cx="2965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/>
              <a:t>2</a:t>
            </a:r>
            <a:endParaRPr lang="en-US" altLang="zh-CN" sz="2000"/>
          </a:p>
        </p:txBody>
      </p:sp>
      <p:sp>
        <p:nvSpPr>
          <p:cNvPr id="7" name="文本框 6"/>
          <p:cNvSpPr txBox="1"/>
          <p:nvPr/>
        </p:nvSpPr>
        <p:spPr>
          <a:xfrm>
            <a:off x="578485" y="2750820"/>
            <a:ext cx="2965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/>
              <a:t>3</a:t>
            </a:r>
            <a:endParaRPr lang="en-US" altLang="zh-CN" sz="2000"/>
          </a:p>
        </p:txBody>
      </p:sp>
      <p:sp>
        <p:nvSpPr>
          <p:cNvPr id="8" name="文本框 7"/>
          <p:cNvSpPr txBox="1"/>
          <p:nvPr/>
        </p:nvSpPr>
        <p:spPr>
          <a:xfrm>
            <a:off x="564515" y="3533140"/>
            <a:ext cx="2965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/>
              <a:t>4</a:t>
            </a:r>
            <a:endParaRPr lang="en-US" altLang="zh-CN" sz="2000"/>
          </a:p>
        </p:txBody>
      </p:sp>
      <p:sp>
        <p:nvSpPr>
          <p:cNvPr id="9" name="文本框 8"/>
          <p:cNvSpPr txBox="1"/>
          <p:nvPr/>
        </p:nvSpPr>
        <p:spPr>
          <a:xfrm>
            <a:off x="4994910" y="1738630"/>
            <a:ext cx="2965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/>
              <a:t>5</a:t>
            </a:r>
            <a:endParaRPr lang="en-US" altLang="zh-CN" sz="2000"/>
          </a:p>
        </p:txBody>
      </p:sp>
      <p:sp>
        <p:nvSpPr>
          <p:cNvPr id="10" name="文本框 9"/>
          <p:cNvSpPr txBox="1"/>
          <p:nvPr/>
        </p:nvSpPr>
        <p:spPr>
          <a:xfrm>
            <a:off x="4953000" y="2750820"/>
            <a:ext cx="2965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/>
              <a:t>6</a:t>
            </a:r>
            <a:endParaRPr lang="en-US" altLang="zh-CN" sz="2000"/>
          </a:p>
        </p:txBody>
      </p:sp>
      <p:sp>
        <p:nvSpPr>
          <p:cNvPr id="11" name="椭圆形标注 10"/>
          <p:cNvSpPr/>
          <p:nvPr/>
        </p:nvSpPr>
        <p:spPr>
          <a:xfrm>
            <a:off x="1897380" y="407035"/>
            <a:ext cx="2691765" cy="992505"/>
          </a:xfrm>
          <a:prstGeom prst="wedgeEllipse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r>
              <a:rPr lang="zh-CN" altLang="en-US" sz="4000" b="1">
                <a:latin typeface="楷体" panose="02010609060101010101" charset="-122"/>
                <a:ea typeface="楷体" panose="02010609060101010101" charset="-122"/>
              </a:rPr>
              <a:t>关键句</a:t>
            </a:r>
            <a:endParaRPr lang="zh-CN" altLang="en-US" sz="40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IMG_1708.jp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50590" cy="6858000"/>
          </a:xfrm>
          <a:prstGeom prst="rect">
            <a:avLst/>
          </a:prstGeom>
        </p:spPr>
      </p:pic>
      <p:pic>
        <p:nvPicPr>
          <p:cNvPr id="6" name="图片 5" descr="IMG_170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6"/>
          <a:stretch>
            <a:fillRect/>
          </a:stretch>
        </p:blipFill>
        <p:spPr>
          <a:xfrm>
            <a:off x="4527996" y="0"/>
            <a:ext cx="4616003" cy="6858000"/>
          </a:xfrm>
          <a:prstGeom prst="rect">
            <a:avLst/>
          </a:prstGeom>
        </p:spPr>
      </p:pic>
      <p:cxnSp>
        <p:nvCxnSpPr>
          <p:cNvPr id="3" name="直线连接符 2"/>
          <p:cNvCxnSpPr/>
          <p:nvPr/>
        </p:nvCxnSpPr>
        <p:spPr>
          <a:xfrm>
            <a:off x="1104390" y="1808552"/>
            <a:ext cx="28575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521335" y="1226820"/>
            <a:ext cx="2965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/>
              <a:t>1</a:t>
            </a:r>
            <a:endParaRPr lang="en-US" altLang="zh-CN" sz="2000"/>
          </a:p>
        </p:txBody>
      </p:sp>
      <p:sp>
        <p:nvSpPr>
          <p:cNvPr id="4" name="文本框 3"/>
          <p:cNvSpPr txBox="1"/>
          <p:nvPr/>
        </p:nvSpPr>
        <p:spPr>
          <a:xfrm>
            <a:off x="535305" y="1752600"/>
            <a:ext cx="2965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/>
              <a:t>2</a:t>
            </a:r>
            <a:endParaRPr lang="en-US" altLang="zh-CN" sz="2000"/>
          </a:p>
        </p:txBody>
      </p:sp>
      <p:sp>
        <p:nvSpPr>
          <p:cNvPr id="7" name="文本框 6"/>
          <p:cNvSpPr txBox="1"/>
          <p:nvPr/>
        </p:nvSpPr>
        <p:spPr>
          <a:xfrm>
            <a:off x="578485" y="2750820"/>
            <a:ext cx="2965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/>
              <a:t>3</a:t>
            </a:r>
            <a:endParaRPr lang="en-US" altLang="zh-CN" sz="2000"/>
          </a:p>
        </p:txBody>
      </p:sp>
      <p:sp>
        <p:nvSpPr>
          <p:cNvPr id="8" name="文本框 7"/>
          <p:cNvSpPr txBox="1"/>
          <p:nvPr/>
        </p:nvSpPr>
        <p:spPr>
          <a:xfrm>
            <a:off x="564515" y="3533140"/>
            <a:ext cx="2965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/>
              <a:t>4</a:t>
            </a:r>
            <a:endParaRPr lang="en-US" altLang="zh-CN" sz="2000"/>
          </a:p>
        </p:txBody>
      </p:sp>
      <p:sp>
        <p:nvSpPr>
          <p:cNvPr id="9" name="文本框 8"/>
          <p:cNvSpPr txBox="1"/>
          <p:nvPr/>
        </p:nvSpPr>
        <p:spPr>
          <a:xfrm>
            <a:off x="4994910" y="1738630"/>
            <a:ext cx="2965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/>
              <a:t>5</a:t>
            </a:r>
            <a:endParaRPr lang="en-US" altLang="zh-CN" sz="2000"/>
          </a:p>
        </p:txBody>
      </p:sp>
      <p:sp>
        <p:nvSpPr>
          <p:cNvPr id="10" name="文本框 9"/>
          <p:cNvSpPr txBox="1"/>
          <p:nvPr/>
        </p:nvSpPr>
        <p:spPr>
          <a:xfrm>
            <a:off x="4953000" y="2750820"/>
            <a:ext cx="2965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/>
              <a:t>6</a:t>
            </a:r>
            <a:endParaRPr lang="en-US" altLang="zh-CN" sz="2000"/>
          </a:p>
        </p:txBody>
      </p:sp>
      <p:sp>
        <p:nvSpPr>
          <p:cNvPr id="11" name="文本框 10"/>
          <p:cNvSpPr txBox="1"/>
          <p:nvPr/>
        </p:nvSpPr>
        <p:spPr>
          <a:xfrm>
            <a:off x="27305" y="41910"/>
            <a:ext cx="9116695" cy="6816725"/>
          </a:xfrm>
          <a:prstGeom prst="rect">
            <a:avLst/>
          </a:prstGeom>
          <a:solidFill>
            <a:schemeClr val="bg1">
              <a:alpha val="53000"/>
            </a:schemeClr>
          </a:solidFill>
        </p:spPr>
        <p:txBody>
          <a:bodyPr wrap="square" rtlCol="0">
            <a:noAutofit/>
          </a:bodyPr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455295" y="1169035"/>
            <a:ext cx="8846185" cy="583565"/>
          </a:xfrm>
          <a:prstGeom prst="rect">
            <a:avLst/>
          </a:prstGeom>
          <a:solidFill>
            <a:schemeClr val="bg1">
              <a:alpha val="53000"/>
            </a:schemeClr>
          </a:solidFill>
        </p:spPr>
        <p:txBody>
          <a:bodyPr wrap="square" rtlCol="0">
            <a:spAutoFit/>
          </a:bodyPr>
          <a:p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那里风景优美，物产丰富，是个可爱的地方。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4933315" y="3083560"/>
            <a:ext cx="3756660" cy="509270"/>
            <a:chOff x="7769" y="4856"/>
            <a:chExt cx="5916" cy="802"/>
          </a:xfrm>
        </p:grpSpPr>
        <p:cxnSp>
          <p:nvCxnSpPr>
            <p:cNvPr id="14" name="直线连接符 2"/>
            <p:cNvCxnSpPr/>
            <p:nvPr/>
          </p:nvCxnSpPr>
          <p:spPr>
            <a:xfrm>
              <a:off x="7819" y="5257"/>
              <a:ext cx="5866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线连接符 2"/>
            <p:cNvCxnSpPr/>
            <p:nvPr/>
          </p:nvCxnSpPr>
          <p:spPr>
            <a:xfrm>
              <a:off x="7769" y="5658"/>
              <a:ext cx="154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线连接符 2"/>
            <p:cNvCxnSpPr/>
            <p:nvPr/>
          </p:nvCxnSpPr>
          <p:spPr>
            <a:xfrm>
              <a:off x="12860" y="4856"/>
              <a:ext cx="825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文本框 17"/>
          <p:cNvSpPr txBox="1"/>
          <p:nvPr/>
        </p:nvSpPr>
        <p:spPr>
          <a:xfrm>
            <a:off x="455295" y="4036060"/>
            <a:ext cx="8599805" cy="1076325"/>
          </a:xfrm>
          <a:prstGeom prst="rect">
            <a:avLst/>
          </a:prstGeom>
          <a:solidFill>
            <a:schemeClr val="bg1">
              <a:alpha val="53000"/>
            </a:schemeClr>
          </a:solidFill>
        </p:spPr>
        <p:txBody>
          <a:bodyPr wrap="square" rtlCol="0">
            <a:spAutoFit/>
          </a:bodyPr>
          <a:p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随着祖国建设事业的发展，可爱的西沙群岛，必将变得更加美丽，更加富饶。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251585" y="4528820"/>
            <a:ext cx="18630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变得更加</a:t>
            </a:r>
            <a:endParaRPr lang="zh-CN" altLang="en-US" sz="32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105275" y="4527550"/>
            <a:ext cx="12109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更加</a:t>
            </a:r>
            <a:endParaRPr lang="zh-CN" altLang="en-US" sz="32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IMG_1708.jp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50590" cy="6858000"/>
          </a:xfrm>
          <a:prstGeom prst="rect">
            <a:avLst/>
          </a:prstGeom>
        </p:spPr>
      </p:pic>
      <p:pic>
        <p:nvPicPr>
          <p:cNvPr id="6" name="图片 5" descr="IMG_170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6"/>
          <a:stretch>
            <a:fillRect/>
          </a:stretch>
        </p:blipFill>
        <p:spPr>
          <a:xfrm>
            <a:off x="4527996" y="0"/>
            <a:ext cx="4616003" cy="6858000"/>
          </a:xfrm>
          <a:prstGeom prst="rect">
            <a:avLst/>
          </a:prstGeom>
        </p:spPr>
      </p:pic>
      <p:cxnSp>
        <p:nvCxnSpPr>
          <p:cNvPr id="3" name="直线连接符 2"/>
          <p:cNvCxnSpPr/>
          <p:nvPr/>
        </p:nvCxnSpPr>
        <p:spPr>
          <a:xfrm>
            <a:off x="1104390" y="1808552"/>
            <a:ext cx="28575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521335" y="1226820"/>
            <a:ext cx="2965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/>
              <a:t>1</a:t>
            </a:r>
            <a:endParaRPr lang="en-US" altLang="zh-CN" sz="2000"/>
          </a:p>
        </p:txBody>
      </p:sp>
      <p:sp>
        <p:nvSpPr>
          <p:cNvPr id="4" name="文本框 3"/>
          <p:cNvSpPr txBox="1"/>
          <p:nvPr/>
        </p:nvSpPr>
        <p:spPr>
          <a:xfrm>
            <a:off x="535305" y="1752600"/>
            <a:ext cx="2965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/>
              <a:t>2</a:t>
            </a:r>
            <a:endParaRPr lang="en-US" altLang="zh-CN" sz="2000"/>
          </a:p>
        </p:txBody>
      </p:sp>
      <p:sp>
        <p:nvSpPr>
          <p:cNvPr id="7" name="文本框 6"/>
          <p:cNvSpPr txBox="1"/>
          <p:nvPr/>
        </p:nvSpPr>
        <p:spPr>
          <a:xfrm>
            <a:off x="578485" y="2750820"/>
            <a:ext cx="2965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/>
              <a:t>3</a:t>
            </a:r>
            <a:endParaRPr lang="en-US" altLang="zh-CN" sz="2000"/>
          </a:p>
        </p:txBody>
      </p:sp>
      <p:sp>
        <p:nvSpPr>
          <p:cNvPr id="8" name="文本框 7"/>
          <p:cNvSpPr txBox="1"/>
          <p:nvPr/>
        </p:nvSpPr>
        <p:spPr>
          <a:xfrm>
            <a:off x="564515" y="3533140"/>
            <a:ext cx="2965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/>
              <a:t>4</a:t>
            </a:r>
            <a:endParaRPr lang="en-US" altLang="zh-CN" sz="2000"/>
          </a:p>
        </p:txBody>
      </p:sp>
      <p:sp>
        <p:nvSpPr>
          <p:cNvPr id="9" name="文本框 8"/>
          <p:cNvSpPr txBox="1"/>
          <p:nvPr/>
        </p:nvSpPr>
        <p:spPr>
          <a:xfrm>
            <a:off x="4994910" y="1738630"/>
            <a:ext cx="2965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/>
              <a:t>5</a:t>
            </a:r>
            <a:endParaRPr lang="en-US" altLang="zh-CN" sz="2000"/>
          </a:p>
        </p:txBody>
      </p:sp>
      <p:sp>
        <p:nvSpPr>
          <p:cNvPr id="10" name="文本框 9"/>
          <p:cNvSpPr txBox="1"/>
          <p:nvPr/>
        </p:nvSpPr>
        <p:spPr>
          <a:xfrm>
            <a:off x="4953000" y="2750820"/>
            <a:ext cx="2965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/>
              <a:t>6</a:t>
            </a:r>
            <a:endParaRPr lang="en-US" altLang="zh-CN" sz="2000"/>
          </a:p>
        </p:txBody>
      </p:sp>
      <p:cxnSp>
        <p:nvCxnSpPr>
          <p:cNvPr id="11" name="直线连接符 2"/>
          <p:cNvCxnSpPr/>
          <p:nvPr/>
        </p:nvCxnSpPr>
        <p:spPr>
          <a:xfrm>
            <a:off x="4965190" y="3338267"/>
            <a:ext cx="372491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线连接符 2"/>
          <p:cNvCxnSpPr/>
          <p:nvPr/>
        </p:nvCxnSpPr>
        <p:spPr>
          <a:xfrm>
            <a:off x="4933440" y="3592902"/>
            <a:ext cx="97980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线连接符 2"/>
          <p:cNvCxnSpPr/>
          <p:nvPr/>
        </p:nvCxnSpPr>
        <p:spPr>
          <a:xfrm>
            <a:off x="8166225" y="3083632"/>
            <a:ext cx="5238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圆角矩形 14"/>
          <p:cNvSpPr/>
          <p:nvPr/>
        </p:nvSpPr>
        <p:spPr>
          <a:xfrm>
            <a:off x="4288790" y="1226820"/>
            <a:ext cx="588010" cy="262001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总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</a:endParaRPr>
          </a:p>
          <a:p>
            <a:endParaRPr lang="zh-CN" altLang="en-US" sz="3200" b="1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分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</a:endParaRPr>
          </a:p>
          <a:p>
            <a:endParaRPr lang="zh-CN" altLang="en-US" sz="3200" b="1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总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27910" y="274955"/>
            <a:ext cx="4150360" cy="1143000"/>
          </a:xfrm>
          <a:solidFill>
            <a:srgbClr val="92D050"/>
          </a:solidFill>
        </p:spPr>
        <p:txBody>
          <a:bodyPr/>
          <a:p>
            <a:r>
              <a:rPr lang="zh-CN" altLang="en-US" sz="6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五光十色</a:t>
            </a:r>
            <a:endParaRPr lang="zh-CN" altLang="en-US" sz="66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内容占位符 4"/>
          <p:cNvSpPr/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629410"/>
            <a:ext cx="9144000" cy="522859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0" y="6005195"/>
            <a:ext cx="1251585" cy="83121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no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dist">
              <a:spcBef>
                <a:spcPct val="50000"/>
              </a:spcBef>
            </a:pPr>
            <a:r>
              <a:rPr lang="zh-CN" altLang="en-US" sz="4000" dirty="0">
                <a:solidFill>
                  <a:schemeClr val="tx2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深蓝</a:t>
            </a:r>
            <a:endParaRPr lang="zh-CN" altLang="en-US" sz="4000" dirty="0">
              <a:solidFill>
                <a:schemeClr val="tx2">
                  <a:lumMod val="7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274445" y="5298440"/>
            <a:ext cx="1251585" cy="83121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no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dist">
              <a:spcBef>
                <a:spcPct val="50000"/>
              </a:spcBef>
            </a:pPr>
            <a:r>
              <a:rPr lang="zh-CN" altLang="en-US" sz="4000" dirty="0">
                <a:solidFill>
                  <a:srgbClr val="55A2B4"/>
                </a:solidFill>
                <a:latin typeface="楷体" panose="02010609060101010101" charset="-122"/>
                <a:ea typeface="楷体" panose="02010609060101010101" charset="-122"/>
              </a:rPr>
              <a:t>淡青</a:t>
            </a:r>
            <a:endParaRPr lang="zh-CN" altLang="en-US" sz="4000" dirty="0">
              <a:solidFill>
                <a:srgbClr val="55A2B4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2526030" y="4591685"/>
            <a:ext cx="1251585" cy="83121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no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dist">
              <a:spcBef>
                <a:spcPct val="50000"/>
              </a:spcBef>
            </a:pPr>
            <a:r>
              <a:rPr lang="zh-CN" altLang="en-US" sz="4000" dirty="0">
                <a:solidFill>
                  <a:schemeClr val="accent3">
                    <a:lumMod val="60000"/>
                    <a:lumOff val="40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浅绿</a:t>
            </a:r>
            <a:endParaRPr lang="zh-CN" altLang="en-US" sz="4000" dirty="0">
              <a:solidFill>
                <a:schemeClr val="accent3">
                  <a:lumMod val="60000"/>
                  <a:lumOff val="40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3777615" y="3890645"/>
            <a:ext cx="1251585" cy="83121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no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dist">
              <a:spcBef>
                <a:spcPct val="50000"/>
              </a:spcBef>
            </a:pPr>
            <a:r>
              <a:rPr lang="zh-CN" altLang="en-US" sz="4000" dirty="0">
                <a:solidFill>
                  <a:srgbClr val="ECF488"/>
                </a:solidFill>
                <a:latin typeface="楷体" panose="02010609060101010101" charset="-122"/>
                <a:ea typeface="楷体" panose="02010609060101010101" charset="-122"/>
              </a:rPr>
              <a:t>杏黄</a:t>
            </a:r>
            <a:endParaRPr lang="zh-CN" altLang="en-US" sz="4000" dirty="0">
              <a:solidFill>
                <a:srgbClr val="ECF488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1" grpId="0" bldLvl="0" animBg="1"/>
      <p:bldP spid="14" grpId="0" bldLvl="0" animBg="1"/>
      <p:bldP spid="17" grpId="0" bldLvl="0" animBg="1"/>
      <p:bldP spid="2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786c416406cf2ca81d1386605470a86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1402715"/>
            <a:ext cx="9143365" cy="545528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2065020" y="-27940"/>
            <a:ext cx="4150360" cy="1430020"/>
            <a:chOff x="3252" y="-44"/>
            <a:chExt cx="6536" cy="2252"/>
          </a:xfrm>
        </p:grpSpPr>
        <p:sp>
          <p:nvSpPr>
            <p:cNvPr id="3" name="标题 1"/>
            <p:cNvSpPr>
              <a:spLocks noGrp="1"/>
            </p:cNvSpPr>
            <p:nvPr/>
          </p:nvSpPr>
          <p:spPr>
            <a:xfrm>
              <a:off x="3252" y="222"/>
              <a:ext cx="6536" cy="198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zh-CN" altLang="en-US" sz="6600" b="1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</a:rPr>
                <a:t>瑰丽无比</a:t>
              </a:r>
              <a:endParaRPr lang="zh-CN" altLang="en-US" sz="6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4035" y="-44"/>
              <a:ext cx="241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 b="1">
                  <a:latin typeface="等线 Light" panose="02010600030101010101" charset="-122"/>
                  <a:ea typeface="等线 Light" panose="02010600030101010101" charset="-122"/>
                </a:rPr>
                <a:t>g</a:t>
              </a:r>
              <a:r>
                <a:rPr lang="en-US" altLang="zh-CN" sz="3200" b="1">
                  <a:latin typeface="等线 Light" panose="02010600030101010101" charset="-122"/>
                  <a:ea typeface="等线 Light" panose="02010600030101010101" charset="-122"/>
                </a:rPr>
                <a:t>uī</a:t>
              </a:r>
              <a:endParaRPr lang="en-US" altLang="zh-CN" sz="3200" b="1">
                <a:latin typeface="等线 Light" panose="02010600030101010101" charset="-122"/>
                <a:ea typeface="等线 Light" panose="02010600030101010101" charset="-122"/>
              </a:endParaRPr>
            </a:p>
          </p:txBody>
        </p:sp>
      </p:grpSp>
      <p:sp>
        <p:nvSpPr>
          <p:cNvPr id="9" name="圆角矩形 8"/>
          <p:cNvSpPr/>
          <p:nvPr/>
        </p:nvSpPr>
        <p:spPr>
          <a:xfrm>
            <a:off x="0" y="0"/>
            <a:ext cx="9142730" cy="1570355"/>
          </a:xfrm>
          <a:prstGeom prst="roundRect">
            <a:avLst/>
          </a:prstGeom>
          <a:solidFill>
            <a:srgbClr val="A8C9E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r>
              <a:rPr lang="en-US" altLang="zh-CN" sz="3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 </a:t>
            </a:r>
            <a:r>
              <a:rPr lang="zh-CN" altLang="en-US" sz="32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西沙群岛一带海水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五光十色</a:t>
            </a:r>
            <a:r>
              <a:rPr lang="zh-CN" altLang="en-US" sz="32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，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瑰丽无比</a:t>
            </a:r>
            <a:r>
              <a:rPr lang="zh-CN" altLang="en-US" sz="32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：有深蓝的，淡青的，浅绿的，杏黄的。一块块，一条条，相互交错着。</a:t>
            </a:r>
            <a:endParaRPr lang="zh-CN" altLang="en-US" sz="32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-635" y="0"/>
            <a:ext cx="9144635" cy="2086610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p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-635" y="26035"/>
            <a:ext cx="9135745" cy="2061210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rtlCol="0">
            <a:spAutoFit/>
          </a:bodyPr>
          <a:p>
            <a:r>
              <a:rPr lang="zh-CN" altLang="en-US" sz="3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西沙群岛一带海水五光十色，瑰丽无比：有深蓝的，淡青的，浅绿的，杏黄的。一块块，一条条，相互交错着。</a:t>
            </a:r>
            <a:r>
              <a:rPr lang="zh-CN" altLang="en-US" sz="32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因为海底高低不平，有山崖，有峡谷，海水有深有浅，从海面看，色彩就不同了。</a:t>
            </a:r>
            <a:endParaRPr lang="zh-CN" altLang="en-US" sz="32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pic>
        <p:nvPicPr>
          <p:cNvPr id="7" name="图片 6" descr="屏幕快照 2020-11-08 下午9.54.13.png"/>
          <p:cNvPicPr>
            <a:picLocks noChangeAspect="1"/>
          </p:cNvPicPr>
          <p:nvPr/>
        </p:nvPicPr>
        <p:blipFill>
          <a:blip r:embed="rId1">
            <a:alphaModFix amt="8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" y="26035"/>
            <a:ext cx="9004300" cy="1062355"/>
          </a:xfrm>
          <a:prstGeom prst="rect">
            <a:avLst/>
          </a:prstGeom>
        </p:spPr>
      </p:pic>
      <p:pic>
        <p:nvPicPr>
          <p:cNvPr id="8" name="图片 7" descr="屏幕快照 2020-11-08 下午9.54.13.png"/>
          <p:cNvPicPr>
            <a:picLocks noChangeAspect="1"/>
          </p:cNvPicPr>
          <p:nvPr/>
        </p:nvPicPr>
        <p:blipFill>
          <a:blip r:embed="rId1">
            <a:alphaModFix amt="8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" y="1062355"/>
            <a:ext cx="1569085" cy="519430"/>
          </a:xfrm>
          <a:prstGeom prst="rect">
            <a:avLst/>
          </a:prstGeom>
        </p:spPr>
      </p:pic>
      <p:pic>
        <p:nvPicPr>
          <p:cNvPr id="9" name="图片 8" descr="屏幕快照 2020-11-13 下午1.01.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635" y="2086610"/>
            <a:ext cx="6619875" cy="4641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4" name="Picture 2" descr="0122q">
            <a:hlinkClick r:id="rId1" action="ppaction://hlinksldjump"/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24835"/>
            <a:ext cx="9144000" cy="373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/>
          <p:cNvSpPr txBox="1"/>
          <p:nvPr/>
        </p:nvSpPr>
        <p:spPr>
          <a:xfrm>
            <a:off x="-13335" y="640715"/>
            <a:ext cx="9157335" cy="2117090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rtlCol="0">
            <a:noAutofit/>
          </a:bodyPr>
          <a:p>
            <a:r>
              <a:rPr lang="en-US" altLang="zh-CN" sz="32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</a:t>
            </a:r>
            <a:r>
              <a:rPr lang="en-US" altLang="zh-CN" sz="32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2</a:t>
            </a:r>
            <a:r>
              <a:rPr lang="zh-CN" altLang="en-US" sz="32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西沙群岛一带海水五光十色，瑰丽无比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：有深蓝的，淡青的，浅绿的，杏黄的。一块块，一条条，相互交错着。因为海底高低不平，有山崖，有峡谷，海水有深有浅，从海面看，色彩就不同</a:t>
            </a:r>
            <a:r>
              <a:rPr lang="zh-CN" altLang="en-US" sz="32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了。</a:t>
            </a:r>
            <a:endParaRPr lang="zh-CN" altLang="en-US" sz="32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8755" y="625475"/>
            <a:ext cx="9157335" cy="77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1000"/>
                  </a:schemeClr>
                </a:solidFill>
              </a14:hiddenFill>
            </a:ext>
          </a:extLst>
        </p:spPr>
        <p:txBody>
          <a:bodyPr wrap="square" rtlCol="0">
            <a:noAutofit/>
          </a:bodyPr>
          <a:p>
            <a:r>
              <a:rPr lang="en-US" altLang="zh-CN" sz="32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西沙群岛一带海水五光十色，瑰丽无比</a:t>
            </a:r>
            <a:endParaRPr lang="zh-CN" altLang="en-US" sz="32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" name="椭圆形标注 2"/>
          <p:cNvSpPr/>
          <p:nvPr/>
        </p:nvSpPr>
        <p:spPr>
          <a:xfrm>
            <a:off x="415290" y="635"/>
            <a:ext cx="2354580" cy="640080"/>
          </a:xfrm>
          <a:prstGeom prst="wedgeEllipse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关键句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7564755" y="625475"/>
            <a:ext cx="450850" cy="647700"/>
          </a:xfrm>
          <a:prstGeom prst="ellipse">
            <a:avLst/>
          </a:prstGeom>
          <a:noFill/>
          <a:ln w="793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-10795" y="648970"/>
            <a:ext cx="9157335" cy="142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1000"/>
                  </a:schemeClr>
                </a:solidFill>
              </a14:hiddenFill>
            </a:ext>
          </a:extLst>
        </p:spPr>
        <p:txBody>
          <a:bodyPr wrap="square" rtlCol="0">
            <a:noAutofit/>
          </a:bodyPr>
          <a:p>
            <a:r>
              <a:rPr lang="en-US" altLang="zh-CN" sz="32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                                    </a:t>
            </a:r>
            <a:r>
              <a:rPr lang="zh-CN" altLang="en-US" sz="32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有深蓝的，淡青的，浅绿的，杏黄的。一块块，一条条，相互交错着。</a:t>
            </a:r>
            <a:endParaRPr lang="zh-CN" altLang="en-US" sz="3200" b="1" dirty="0">
              <a:solidFill>
                <a:srgbClr val="7030A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-13335" y="1635760"/>
            <a:ext cx="9157335" cy="2117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1000"/>
                  </a:schemeClr>
                </a:solidFill>
              </a14:hiddenFill>
            </a:ext>
          </a:extLst>
        </p:spPr>
        <p:txBody>
          <a:bodyPr wrap="square" rtlCol="0">
            <a:noAutofit/>
          </a:bodyPr>
          <a:p>
            <a:r>
              <a:rPr lang="en-US" altLang="zh-CN" sz="32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             </a:t>
            </a:r>
            <a:r>
              <a:rPr lang="zh-CN" altLang="en-US" sz="3200" b="1" dirty="0">
                <a:solidFill>
                  <a:schemeClr val="accent5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因为海底高低不平，有山崖，</a:t>
            </a:r>
            <a:r>
              <a:rPr lang="en-US" altLang="zh-CN" sz="3200" b="1" dirty="0">
                <a:solidFill>
                  <a:schemeClr val="accent5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    </a:t>
            </a:r>
            <a:r>
              <a:rPr lang="zh-CN" altLang="en-US" sz="3200" b="1" dirty="0">
                <a:solidFill>
                  <a:schemeClr val="accent5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有峡谷，海水有深有浅，从海面看，色彩就不同了。</a:t>
            </a:r>
            <a:endParaRPr lang="zh-CN" altLang="en-US" sz="3200" b="1" dirty="0">
              <a:solidFill>
                <a:schemeClr val="accent5">
                  <a:lumMod val="75000"/>
                </a:schemeClr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ldLvl="0" animBg="1"/>
      <p:bldP spid="7" grpId="0" animBg="1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8255" y="1412240"/>
            <a:ext cx="9135745" cy="2475865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rtlCol="0">
            <a:noAutofit/>
          </a:bodyPr>
          <a:p>
            <a:r>
              <a:rPr lang="en-US" altLang="zh-CN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西沙群岛一带海水五光十色，瑰丽无比</a:t>
            </a:r>
            <a:r>
              <a:rPr lang="zh-CN" altLang="en-US" sz="32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：有深蓝的，淡青的，浅绿的，杏黄的。一块块，一条条，相互交错着。因为海底高低不平，有山崖，有峡谷，海水有深有浅，从海面看，色彩就不同了。</a:t>
            </a:r>
            <a:endParaRPr lang="zh-CN" altLang="en-US" sz="32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51485" y="1455420"/>
            <a:ext cx="2965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/>
              <a:t>2</a:t>
            </a:r>
            <a:endParaRPr lang="en-US" altLang="zh-CN" sz="2400" b="1"/>
          </a:p>
        </p:txBody>
      </p:sp>
      <p:pic>
        <p:nvPicPr>
          <p:cNvPr id="6" name="Picture 2" descr="0122q">
            <a:hlinkClick r:id="rId1" action="ppaction://hlinksldjump"/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53815"/>
            <a:ext cx="9187180" cy="300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王备 - 「航拍中国」02-2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4875" y="613918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463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屏幕快照 2020-11-09 下午10.30.01.png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67" b="-3585"/>
          <a:stretch>
            <a:fillRect/>
          </a:stretch>
        </p:blipFill>
        <p:spPr>
          <a:xfrm>
            <a:off x="-67310" y="2647139"/>
            <a:ext cx="9144000" cy="3426312"/>
          </a:xfrm>
          <a:prstGeom prst="rect">
            <a:avLst/>
          </a:prstGeom>
        </p:spPr>
      </p:pic>
      <p:cxnSp>
        <p:nvCxnSpPr>
          <p:cNvPr id="13" name="直线连接符 12"/>
          <p:cNvCxnSpPr/>
          <p:nvPr/>
        </p:nvCxnSpPr>
        <p:spPr>
          <a:xfrm>
            <a:off x="635" y="4664710"/>
            <a:ext cx="683196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直线连接符 6"/>
          <p:cNvCxnSpPr/>
          <p:nvPr/>
        </p:nvCxnSpPr>
        <p:spPr>
          <a:xfrm>
            <a:off x="83820" y="4004945"/>
            <a:ext cx="884301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438785" y="2185670"/>
            <a:ext cx="2965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/>
              <a:t>3</a:t>
            </a:r>
            <a:endParaRPr lang="en-US" altLang="zh-CN" sz="2800" b="1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0" y="0"/>
            <a:ext cx="2813050" cy="746760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txBody>
          <a:bodyPr wrap="square" anchor="ctr">
            <a:noAutofit/>
            <a:scene3d>
              <a:camera prst="orthographicFront"/>
              <a:lightRig rig="threePt" dir="t"/>
            </a:scene3d>
          </a:bodyPr>
          <a:lstStyle>
            <a:lvl1pPr indent="355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indent="0" algn="l" eaLnBrk="0" hangingPunct="0">
              <a:lnSpc>
                <a:spcPct val="150000"/>
              </a:lnSpc>
            </a:pPr>
            <a:r>
              <a:rPr lang="zh-CN" altLang="en-US" sz="40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学习活动二</a:t>
            </a:r>
            <a:endParaRPr lang="zh-CN" altLang="en-US" sz="40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2" name="圆角矩形 11"/>
          <p:cNvSpPr/>
          <p:nvPr>
            <p:custDataLst>
              <p:tags r:id="rId2"/>
            </p:custDataLst>
          </p:nvPr>
        </p:nvSpPr>
        <p:spPr>
          <a:xfrm>
            <a:off x="1270" y="746760"/>
            <a:ext cx="9008745" cy="1120775"/>
          </a:xfrm>
          <a:prstGeom prst="roundRect">
            <a:avLst/>
          </a:prstGeom>
          <a:solidFill>
            <a:schemeClr val="lt1">
              <a:alpha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p>
            <a:r>
              <a:rPr lang="zh-CN" altLang="en-US" sz="3200">
                <a:solidFill>
                  <a:schemeClr val="dk1">
                    <a:lumMod val="85000"/>
                    <a:lumOff val="1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同桌讨论，选择你最喜欢的一种鱼来读一读，并说说喜欢的理由。</a:t>
            </a:r>
            <a:endParaRPr lang="zh-CN" altLang="en-US" sz="3200">
              <a:solidFill>
                <a:schemeClr val="dk1">
                  <a:lumMod val="85000"/>
                  <a:lumOff val="1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cxnSp>
        <p:nvCxnSpPr>
          <p:cNvPr id="16" name="直线连接符 12"/>
          <p:cNvCxnSpPr/>
          <p:nvPr/>
        </p:nvCxnSpPr>
        <p:spPr>
          <a:xfrm>
            <a:off x="127000" y="3429000"/>
            <a:ext cx="887349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线连接符 12"/>
          <p:cNvCxnSpPr/>
          <p:nvPr/>
        </p:nvCxnSpPr>
        <p:spPr>
          <a:xfrm>
            <a:off x="8063230" y="2745740"/>
            <a:ext cx="107251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735330" y="2223770"/>
            <a:ext cx="8451850" cy="5219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鱼成群结队地在珊瑚丛中穿来穿去，好看极了。有的</a:t>
            </a:r>
            <a:endParaRPr lang="zh-CN" altLang="en-US" sz="280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2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endParaRPr kumimoji="1" lang="zh-CN" altLang="en-US">
              <a:solidFill>
                <a:schemeClr val="dk1"/>
              </a:solidFill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endParaRPr kumimoji="1" lang="zh-CN" altLang="en-US">
              <a:solidFill>
                <a:schemeClr val="dk1">
                  <a:tint val="75000"/>
                </a:schemeClr>
              </a:solidFill>
            </a:endParaRPr>
          </a:p>
        </p:txBody>
      </p:sp>
      <p:pic>
        <p:nvPicPr>
          <p:cNvPr id="4" name="图片 3" descr="屏幕快照 2020-11-08 下午7.59.5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2" r="8796"/>
          <a:stretch>
            <a:fillRect/>
          </a:stretch>
        </p:blipFill>
        <p:spPr>
          <a:xfrm>
            <a:off x="0" y="-1"/>
            <a:ext cx="9144000" cy="69220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3794" name="矩形 10240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278130" y="574040"/>
            <a:ext cx="5533390" cy="645160"/>
          </a:xfrm>
          <a:prstGeom prst="rect">
            <a:avLst/>
          </a:prstGeom>
          <a:solidFill>
            <a:schemeClr val="lt1">
              <a:alpha val="76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p>
            <a:r>
              <a:rPr lang="zh-CN" altLang="en-US" sz="3600" b="1" dirty="0">
                <a:solidFill>
                  <a:schemeClr val="accent1"/>
                </a:solidFill>
                <a:ea typeface="楷体" panose="02010609060101010101" charset="-122"/>
                <a:cs typeface="楷体" panose="02010609060101010101" charset="-122"/>
              </a:rPr>
              <a:t>有的全身布满彩色的条纹；</a:t>
            </a:r>
            <a:endParaRPr lang="zh-CN" altLang="en-US" sz="3600" b="1" dirty="0">
              <a:solidFill>
                <a:schemeClr val="accent1"/>
              </a:solidFill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34817" name="矩形 7065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278130" y="1743075"/>
            <a:ext cx="5087620" cy="645160"/>
          </a:xfrm>
          <a:prstGeom prst="rect">
            <a:avLst/>
          </a:prstGeom>
          <a:solidFill>
            <a:schemeClr val="lt1">
              <a:alpha val="78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p>
            <a:r>
              <a:rPr lang="zh-CN" altLang="en-US" sz="3600" b="1" dirty="0">
                <a:solidFill>
                  <a:schemeClr val="accent1"/>
                </a:solidFill>
                <a:ea typeface="楷体" panose="02010609060101010101" charset="-122"/>
                <a:cs typeface="楷体" panose="02010609060101010101" charset="-122"/>
              </a:rPr>
              <a:t>有的头上长着一簇红缨；</a:t>
            </a:r>
            <a:endParaRPr lang="zh-CN" altLang="en-US" sz="3600" b="1" dirty="0">
              <a:solidFill>
                <a:schemeClr val="accent1"/>
              </a:solidFill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99338" name="矩形 9933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278130" y="2912110"/>
            <a:ext cx="8865870" cy="1198880"/>
          </a:xfrm>
          <a:prstGeom prst="rect">
            <a:avLst/>
          </a:prstGeom>
          <a:solidFill>
            <a:schemeClr val="lt1">
              <a:alpha val="87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p>
            <a:r>
              <a:rPr lang="zh-CN" altLang="en-US" sz="3600" b="1" dirty="0">
                <a:solidFill>
                  <a:schemeClr val="accent1"/>
                </a:solidFill>
                <a:ea typeface="楷体" panose="02010609060101010101" charset="-122"/>
                <a:cs typeface="楷体" panose="02010609060101010101" charset="-122"/>
              </a:rPr>
              <a:t>有的周身像插着好些扇子，游动的时候飘飘摇摇；</a:t>
            </a:r>
            <a:endParaRPr lang="zh-CN" altLang="en-US" sz="3600" b="1" dirty="0">
              <a:solidFill>
                <a:schemeClr val="accent1"/>
              </a:solidFill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00360" name="矩形 100359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278130" y="4514533"/>
            <a:ext cx="8586798" cy="1198880"/>
          </a:xfrm>
          <a:prstGeom prst="rect">
            <a:avLst/>
          </a:prstGeom>
          <a:solidFill>
            <a:schemeClr val="lt1">
              <a:alpha val="81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p>
            <a:r>
              <a:rPr lang="zh-CN" altLang="en-US" sz="3600" b="1" dirty="0" smtClean="0">
                <a:solidFill>
                  <a:schemeClr val="accent1"/>
                </a:solidFill>
                <a:ea typeface="楷体" panose="02010609060101010101" charset="-122"/>
                <a:cs typeface="楷体" panose="02010609060101010101" charset="-122"/>
              </a:rPr>
              <a:t>有的眼睛圆溜溜</a:t>
            </a:r>
            <a:r>
              <a:rPr lang="zh-CN" altLang="en-US" sz="3600" b="1" dirty="0">
                <a:solidFill>
                  <a:schemeClr val="accent1"/>
                </a:solidFill>
                <a:ea typeface="楷体" panose="02010609060101010101" charset="-122"/>
                <a:cs typeface="楷体" panose="02010609060101010101" charset="-122"/>
              </a:rPr>
              <a:t>的，身上长满了刺，鼓起气来像皮球一样圆。</a:t>
            </a:r>
            <a:endParaRPr lang="zh-CN" altLang="en-US" sz="3600" b="1" dirty="0">
              <a:solidFill>
                <a:schemeClr val="accent1"/>
              </a:solidFill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" name="动作按钮: 前进或下一项 1">
            <a:hlinkClick r:id="rId6" action="ppaction://hlinksldjump"/>
          </p:cNvPr>
          <p:cNvSpPr/>
          <p:nvPr/>
        </p:nvSpPr>
        <p:spPr>
          <a:xfrm>
            <a:off x="821690" y="5978525"/>
            <a:ext cx="810260" cy="440690"/>
          </a:xfrm>
          <a:prstGeom prst="actionButtonForwardNext">
            <a:avLst/>
          </a:prstGeom>
          <a:solidFill>
            <a:srgbClr val="D1E2F6">
              <a:alpha val="81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endParaRPr lang="zh-CN" alt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3" name="图片 102402" descr="timg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808" y="1051286"/>
            <a:ext cx="7194243" cy="4586330"/>
          </a:xfrm>
          <a:prstGeom prst="rect">
            <a:avLst/>
          </a:prstGeom>
          <a:noFill/>
          <a:ln>
            <a:noFill/>
          </a:ln>
        </p:spPr>
      </p:pic>
      <p:sp>
        <p:nvSpPr>
          <p:cNvPr id="33794" name="矩形 102403"/>
          <p:cNvSpPr>
            <a:spLocks noChangeArrowheads="1"/>
          </p:cNvSpPr>
          <p:nvPr/>
        </p:nvSpPr>
        <p:spPr bwMode="auto">
          <a:xfrm>
            <a:off x="414338" y="153987"/>
            <a:ext cx="6605587" cy="6445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 lang="zh-CN" altLang="en-US" sz="3600" b="1" dirty="0">
                <a:solidFill>
                  <a:schemeClr val="accent1"/>
                </a:solidFill>
                <a:ea typeface="楷体" panose="02010609060101010101" charset="-122"/>
                <a:cs typeface="楷体" panose="02010609060101010101" charset="-122"/>
              </a:rPr>
              <a:t>有的全身布满彩色的条纹；</a:t>
            </a:r>
            <a:endParaRPr lang="zh-CN" altLang="en-US" sz="3600" b="1" dirty="0">
              <a:solidFill>
                <a:schemeClr val="accent1"/>
              </a:solidFill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102405" name="图片 102404" descr="鱼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807" y="1051285"/>
            <a:ext cx="7194243" cy="4734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06" name="图片 102405" descr="鱼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962" y="1051286"/>
            <a:ext cx="7194242" cy="483558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右弧形箭头 2">
            <a:hlinkClick r:id="rId5" action="ppaction://hlinksldjump"/>
          </p:cNvPr>
          <p:cNvSpPr/>
          <p:nvPr/>
        </p:nvSpPr>
        <p:spPr>
          <a:xfrm>
            <a:off x="7917180" y="6140450"/>
            <a:ext cx="508000" cy="494030"/>
          </a:xfrm>
          <a:prstGeom prst="curvedLeftArrow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  <a:gs pos="0">
                <a:srgbClr val="9EE256"/>
              </a:gs>
              <a:gs pos="100000">
                <a:srgbClr val="52762D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" name="动作按钮: 前进或下一项 1">
            <a:hlinkClick r:id="rId6" action="ppaction://hlinksldjump"/>
          </p:cNvPr>
          <p:cNvSpPr/>
          <p:nvPr/>
        </p:nvSpPr>
        <p:spPr>
          <a:xfrm>
            <a:off x="421005" y="6119495"/>
            <a:ext cx="810260" cy="440690"/>
          </a:xfrm>
          <a:prstGeom prst="actionButtonForwardNext">
            <a:avLst/>
          </a:prstGeom>
          <a:solidFill>
            <a:srgbClr val="D1E2F6">
              <a:alpha val="81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endParaRPr lang="zh-CN" alt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2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2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2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矩形 70658"/>
          <p:cNvSpPr>
            <a:spLocks noChangeArrowheads="1"/>
          </p:cNvSpPr>
          <p:nvPr/>
        </p:nvSpPr>
        <p:spPr bwMode="auto">
          <a:xfrm>
            <a:off x="611188" y="174625"/>
            <a:ext cx="5976937" cy="6445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 lang="zh-CN" altLang="en-US" sz="3600" b="1" dirty="0">
                <a:solidFill>
                  <a:schemeClr val="accent1"/>
                </a:solidFill>
                <a:ea typeface="楷体" panose="02010609060101010101" charset="-122"/>
                <a:cs typeface="楷体" panose="02010609060101010101" charset="-122"/>
              </a:rPr>
              <a:t>有的头上长着一簇红缨；</a:t>
            </a:r>
            <a:endParaRPr lang="zh-CN" altLang="en-US" sz="3600" b="1" dirty="0">
              <a:solidFill>
                <a:schemeClr val="accent1"/>
              </a:solidFill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34818" name="图片 706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84866" y="1366302"/>
            <a:ext cx="5445203" cy="3423437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2" name="图片 1" descr="35c064dd001ecf28432fe70271be28a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75" y="819150"/>
            <a:ext cx="2694291" cy="2694291"/>
          </a:xfrm>
          <a:prstGeom prst="roundRect">
            <a:avLst/>
          </a:prstGeom>
        </p:spPr>
      </p:pic>
      <p:pic>
        <p:nvPicPr>
          <p:cNvPr id="3" name="图片 2" descr="b36fe5038e3c62982bf01d4e6d58ce3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75" y="3698416"/>
            <a:ext cx="2694291" cy="2694291"/>
          </a:xfrm>
          <a:prstGeom prst="roundRect">
            <a:avLst/>
          </a:prstGeom>
        </p:spPr>
      </p:pic>
      <p:sp>
        <p:nvSpPr>
          <p:cNvPr id="4" name="右弧形箭头 3">
            <a:hlinkClick r:id="rId5" action="ppaction://hlinksldjump"/>
          </p:cNvPr>
          <p:cNvSpPr/>
          <p:nvPr/>
        </p:nvSpPr>
        <p:spPr>
          <a:xfrm>
            <a:off x="8322310" y="6140450"/>
            <a:ext cx="508000" cy="494030"/>
          </a:xfrm>
          <a:prstGeom prst="curvedLeftArrow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  <a:gs pos="0">
                <a:srgbClr val="9EE256"/>
              </a:gs>
              <a:gs pos="100000">
                <a:srgbClr val="52762D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动作按钮: 前进或下一项 4">
            <a:hlinkClick r:id="rId6" action="ppaction://hlinksldjump"/>
          </p:cNvPr>
          <p:cNvSpPr/>
          <p:nvPr/>
        </p:nvSpPr>
        <p:spPr>
          <a:xfrm>
            <a:off x="6728460" y="6140450"/>
            <a:ext cx="810260" cy="440690"/>
          </a:xfrm>
          <a:prstGeom prst="actionButtonForwardNext">
            <a:avLst/>
          </a:prstGeom>
          <a:solidFill>
            <a:srgbClr val="D1E2F6">
              <a:alpha val="81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endParaRPr lang="zh-CN" alt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图片 130049" descr="飞虎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20" y="1528445"/>
            <a:ext cx="4707890" cy="3857625"/>
          </a:xfrm>
          <a:prstGeom prst="round2SameRect">
            <a:avLst/>
          </a:prstGeom>
          <a:noFill/>
          <a:ln>
            <a:noFill/>
          </a:ln>
        </p:spPr>
      </p:pic>
      <p:pic>
        <p:nvPicPr>
          <p:cNvPr id="115716" name="图片 115715" descr="鱼群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610" y="1972945"/>
            <a:ext cx="3882390" cy="2940685"/>
          </a:xfrm>
          <a:prstGeom prst="round2SameRect">
            <a:avLst/>
          </a:prstGeom>
          <a:noFill/>
          <a:ln>
            <a:noFill/>
          </a:ln>
        </p:spPr>
      </p:pic>
      <p:sp>
        <p:nvSpPr>
          <p:cNvPr id="35844" name="文本框 9933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95288" y="4652963"/>
            <a:ext cx="2447925" cy="3667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CN" altLang="en-US">
              <a:solidFill>
                <a:schemeClr val="dk1"/>
              </a:solidFill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99338" name="矩形 99337"/>
          <p:cNvSpPr>
            <a:spLocks noChangeArrowheads="1"/>
          </p:cNvSpPr>
          <p:nvPr/>
        </p:nvSpPr>
        <p:spPr bwMode="auto">
          <a:xfrm>
            <a:off x="134620" y="425450"/>
            <a:ext cx="9270365" cy="5835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chemeClr val="accent1"/>
                </a:solidFill>
                <a:ea typeface="楷体" panose="02010609060101010101" charset="-122"/>
                <a:cs typeface="楷体" panose="02010609060101010101" charset="-122"/>
              </a:rPr>
              <a:t>有的周身像插着好些扇子，游动的时候飘飘摇摇；</a:t>
            </a:r>
            <a:endParaRPr lang="zh-CN" altLang="en-US" sz="3200" b="1" dirty="0">
              <a:solidFill>
                <a:schemeClr val="accent1"/>
              </a:solidFill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4" name="右弧形箭头 3">
            <a:hlinkClick r:id="rId5" action="ppaction://hlinksldjump"/>
          </p:cNvPr>
          <p:cNvSpPr/>
          <p:nvPr/>
        </p:nvSpPr>
        <p:spPr>
          <a:xfrm>
            <a:off x="8101330" y="5942330"/>
            <a:ext cx="635000" cy="535940"/>
          </a:xfrm>
          <a:prstGeom prst="curvedLeftArrow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  <a:gs pos="0">
                <a:srgbClr val="9EE256"/>
              </a:gs>
              <a:gs pos="100000">
                <a:srgbClr val="52762D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动作按钮: 前进或下一项 4">
            <a:hlinkClick r:id="rId6" action="ppaction://hlinksldjump"/>
          </p:cNvPr>
          <p:cNvSpPr/>
          <p:nvPr/>
        </p:nvSpPr>
        <p:spPr>
          <a:xfrm>
            <a:off x="6882130" y="6010910"/>
            <a:ext cx="810260" cy="440690"/>
          </a:xfrm>
          <a:prstGeom prst="actionButtonForwardNext">
            <a:avLst/>
          </a:prstGeom>
          <a:solidFill>
            <a:srgbClr val="D1E2F6">
              <a:alpha val="81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endParaRPr lang="zh-CN" alt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图片 132097" descr="气鼓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27" y="1707198"/>
            <a:ext cx="4290282" cy="4198653"/>
          </a:xfrm>
          <a:prstGeom prst="rect">
            <a:avLst/>
          </a:prstGeom>
          <a:noFill/>
          <a:ln>
            <a:noFill/>
          </a:ln>
        </p:spPr>
      </p:pic>
      <p:sp>
        <p:nvSpPr>
          <p:cNvPr id="100360" name="矩形 100359"/>
          <p:cNvSpPr>
            <a:spLocks noChangeArrowheads="1"/>
          </p:cNvSpPr>
          <p:nvPr/>
        </p:nvSpPr>
        <p:spPr bwMode="auto">
          <a:xfrm>
            <a:off x="211455" y="299403"/>
            <a:ext cx="8586798" cy="119888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solidFill>
                  <a:schemeClr val="accent1"/>
                </a:solidFill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3600" b="1" dirty="0" smtClean="0">
                <a:solidFill>
                  <a:schemeClr val="accent1"/>
                </a:solidFill>
                <a:ea typeface="楷体" panose="02010609060101010101" charset="-122"/>
                <a:cs typeface="楷体" panose="02010609060101010101" charset="-122"/>
              </a:rPr>
              <a:t>有的眼睛圆溜溜</a:t>
            </a:r>
            <a:r>
              <a:rPr lang="zh-CN" altLang="en-US" sz="3600" b="1" dirty="0">
                <a:solidFill>
                  <a:schemeClr val="accent1"/>
                </a:solidFill>
                <a:ea typeface="楷体" panose="02010609060101010101" charset="-122"/>
                <a:cs typeface="楷体" panose="02010609060101010101" charset="-122"/>
              </a:rPr>
              <a:t>的，身上长满了刺，鼓起气来像皮球一样圆。</a:t>
            </a:r>
            <a:endParaRPr lang="zh-CN" altLang="en-US" sz="3600" b="1" dirty="0">
              <a:solidFill>
                <a:schemeClr val="accent1"/>
              </a:solidFill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4" name="图片 13209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9101" y="2290016"/>
            <a:ext cx="4290282" cy="3034286"/>
          </a:xfrm>
          <a:prstGeom prst="round2DiagRect">
            <a:avLst/>
          </a:prstGeom>
          <a:noFill/>
          <a:ln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6052185" y="1164590"/>
            <a:ext cx="1983740" cy="768350"/>
          </a:xfrm>
          <a:prstGeom prst="rect">
            <a:avLst/>
          </a:prstGeom>
          <a:solidFill>
            <a:schemeClr val="lt1">
              <a:alpha val="36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r>
              <a:rPr lang="zh-CN" altLang="en-US" sz="4400" b="1">
                <a:latin typeface="楷体" panose="02010609060101010101" charset="-122"/>
                <a:ea typeface="楷体" panose="02010609060101010101" charset="-122"/>
              </a:rPr>
              <a:t>气鼓鱼</a:t>
            </a:r>
            <a:endParaRPr lang="zh-CN" altLang="en-US" sz="44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1850 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80" t="13525" r="8388" b="50064"/>
          <a:stretch>
            <a:fillRect/>
          </a:stretch>
        </p:blipFill>
        <p:spPr>
          <a:xfrm>
            <a:off x="3425220" y="194"/>
            <a:ext cx="2012178" cy="3064217"/>
          </a:xfrm>
          <a:prstGeom prst="round2DiagRect">
            <a:avLst/>
          </a:prstGeom>
        </p:spPr>
      </p:pic>
      <p:pic>
        <p:nvPicPr>
          <p:cNvPr id="11" name="图片 10" descr="IMG_1850 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38" t="13525" r="35478" b="50064"/>
          <a:stretch>
            <a:fillRect/>
          </a:stretch>
        </p:blipFill>
        <p:spPr>
          <a:xfrm>
            <a:off x="640613" y="116399"/>
            <a:ext cx="2511658" cy="3064217"/>
          </a:xfrm>
          <a:prstGeom prst="round2DiagRect">
            <a:avLst/>
          </a:prstGeom>
        </p:spPr>
      </p:pic>
      <p:grpSp>
        <p:nvGrpSpPr>
          <p:cNvPr id="12" name="组 11"/>
          <p:cNvGrpSpPr/>
          <p:nvPr/>
        </p:nvGrpSpPr>
        <p:grpSpPr>
          <a:xfrm>
            <a:off x="6937504" y="657835"/>
            <a:ext cx="1616477" cy="2264550"/>
            <a:chOff x="5663700" y="3553268"/>
            <a:chExt cx="1616477" cy="2264550"/>
          </a:xfrm>
        </p:grpSpPr>
        <p:sp>
          <p:nvSpPr>
            <p:cNvPr id="13" name="矩形 12"/>
            <p:cNvSpPr/>
            <p:nvPr>
              <p:custDataLst>
                <p:tags r:id="rId3"/>
              </p:custDataLst>
            </p:nvPr>
          </p:nvSpPr>
          <p:spPr>
            <a:xfrm>
              <a:off x="5663700" y="4201341"/>
              <a:ext cx="1616477" cy="1616477"/>
            </a:xfrm>
            <a:prstGeom prst="rect">
              <a:avLst/>
            </a:prstGeom>
            <a:solidFill>
              <a:schemeClr val="lt1"/>
            </a:solidFill>
            <a:ln>
              <a:solidFill>
                <a:schemeClr val="accent1">
                  <a:shade val="95000"/>
                  <a:satMod val="10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lt1"/>
                </a:solidFill>
              </a:endParaRPr>
            </a:p>
          </p:txBody>
        </p:sp>
        <p:cxnSp>
          <p:nvCxnSpPr>
            <p:cNvPr id="14" name="直线连接符 13"/>
            <p:cNvCxnSpPr>
              <a:stCxn id="13" idx="0"/>
              <a:endCxn id="13" idx="2"/>
            </p:cNvCxnSpPr>
            <p:nvPr>
              <p:custDataLst>
                <p:tags r:id="rId4"/>
              </p:custDataLst>
            </p:nvPr>
          </p:nvCxnSpPr>
          <p:spPr>
            <a:xfrm>
              <a:off x="6471939" y="4201341"/>
              <a:ext cx="0" cy="1616477"/>
            </a:xfrm>
            <a:prstGeom prst="line">
              <a:avLst/>
            </a:prstGeom>
            <a:ln>
              <a:solidFill>
                <a:schemeClr val="accent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线连接符 14"/>
            <p:cNvCxnSpPr>
              <a:stCxn id="13" idx="1"/>
              <a:endCxn id="13" idx="3"/>
            </p:cNvCxnSpPr>
            <p:nvPr>
              <p:custDataLst>
                <p:tags r:id="rId5"/>
              </p:custDataLst>
            </p:nvPr>
          </p:nvCxnSpPr>
          <p:spPr>
            <a:xfrm>
              <a:off x="5663700" y="5009580"/>
              <a:ext cx="1616477" cy="0"/>
            </a:xfrm>
            <a:prstGeom prst="line">
              <a:avLst/>
            </a:prstGeom>
            <a:ln>
              <a:solidFill>
                <a:schemeClr val="accent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矩形 15"/>
            <p:cNvSpPr/>
            <p:nvPr>
              <p:custDataLst>
                <p:tags r:id="rId6"/>
              </p:custDataLst>
            </p:nvPr>
          </p:nvSpPr>
          <p:spPr>
            <a:xfrm>
              <a:off x="5663700" y="3553268"/>
              <a:ext cx="1616477" cy="648073"/>
            </a:xfrm>
            <a:prstGeom prst="rect">
              <a:avLst/>
            </a:prstGeom>
            <a:solidFill>
              <a:schemeClr val="lt1"/>
            </a:solidFill>
            <a:ln>
              <a:solidFill>
                <a:schemeClr val="accent1">
                  <a:shade val="95000"/>
                  <a:satMod val="10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lt1"/>
                </a:solidFill>
              </a:endParaRPr>
            </a:p>
          </p:txBody>
        </p:sp>
      </p:grpSp>
      <p:sp>
        <p:nvSpPr>
          <p:cNvPr id="17" name="TextBox 7"/>
          <p:cNvSpPr txBox="1"/>
          <p:nvPr/>
        </p:nvSpPr>
        <p:spPr>
          <a:xfrm>
            <a:off x="7311083" y="473171"/>
            <a:ext cx="14401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 err="1">
                <a:solidFill>
                  <a:schemeClr val="accent1"/>
                </a:solidFill>
                <a:latin typeface="等线 Light" panose="02010600030101010101" charset="-122"/>
                <a:ea typeface="等线 Light" panose="02010600030101010101" charset="-122"/>
              </a:rPr>
              <a:t>g</a:t>
            </a:r>
            <a:r>
              <a:rPr lang="en-US" altLang="zh-CN" sz="4800" b="1" dirty="0" err="1">
                <a:solidFill>
                  <a:schemeClr val="accent1"/>
                </a:solidFill>
                <a:latin typeface="+mj-ea"/>
                <a:ea typeface="+mj-ea"/>
              </a:rPr>
              <a:t>ǔ</a:t>
            </a:r>
            <a:endParaRPr lang="en-US" altLang="zh-CN" sz="4800" b="1" dirty="0" err="1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18" name="TextBox 11"/>
          <p:cNvSpPr txBox="1"/>
          <p:nvPr>
            <p:custDataLst>
              <p:tags r:id="rId7"/>
            </p:custDataLst>
          </p:nvPr>
        </p:nvSpPr>
        <p:spPr>
          <a:xfrm>
            <a:off x="7101855" y="1288819"/>
            <a:ext cx="16490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dirty="0" smtClean="0">
                <a:solidFill>
                  <a:schemeClr val="dk1"/>
                </a:solidFill>
                <a:latin typeface="楷体" panose="02010609060101010101" charset="-122"/>
                <a:ea typeface="楷体" panose="02010609060101010101" charset="-122"/>
              </a:rPr>
              <a:t>鼓</a:t>
            </a:r>
            <a:endParaRPr lang="zh-CN" altLang="en-US" sz="9600" dirty="0" smtClean="0">
              <a:solidFill>
                <a:schemeClr val="dk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右弧形箭头 2">
            <a:hlinkClick r:id="rId8" action="ppaction://hlinksldjump"/>
          </p:cNvPr>
          <p:cNvSpPr/>
          <p:nvPr/>
        </p:nvSpPr>
        <p:spPr>
          <a:xfrm>
            <a:off x="8404225" y="6173470"/>
            <a:ext cx="508000" cy="448945"/>
          </a:xfrm>
          <a:prstGeom prst="curvedLeftArrow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  <a:gs pos="0">
                <a:srgbClr val="9EE256"/>
              </a:gs>
              <a:gs pos="100000">
                <a:srgbClr val="52762D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425190" y="3180715"/>
            <a:ext cx="3357245" cy="10147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r>
              <a:rPr lang="zh-CN" sz="6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鼓舞人心</a:t>
            </a:r>
            <a:endParaRPr lang="zh-CN" sz="60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425190" y="4311650"/>
            <a:ext cx="3357245" cy="10147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r>
              <a:rPr lang="zh-CN" sz="6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一鼓作气</a:t>
            </a:r>
            <a:endParaRPr lang="zh-CN" sz="60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6" name="动作按钮: 前进或下一项 5">
            <a:hlinkClick r:id="rId9" action="ppaction://hlinksldjump"/>
          </p:cNvPr>
          <p:cNvSpPr/>
          <p:nvPr/>
        </p:nvSpPr>
        <p:spPr>
          <a:xfrm>
            <a:off x="7188200" y="6155055"/>
            <a:ext cx="810260" cy="440690"/>
          </a:xfrm>
          <a:prstGeom prst="actionButtonForwardNext">
            <a:avLst/>
          </a:prstGeom>
          <a:solidFill>
            <a:srgbClr val="D1E2F6">
              <a:alpha val="81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3425190" y="5442585"/>
            <a:ext cx="3357245" cy="10147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r>
              <a:rPr lang="zh-CN" sz="6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欢欣鼓舞</a:t>
            </a:r>
            <a:endParaRPr lang="zh-CN" sz="60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4" grpId="0" bldLvl="0" animBg="1"/>
      <p:bldP spid="4" grpId="1"/>
      <p:bldP spid="5" grpId="0" bldLvl="0" animBg="1"/>
      <p:bldP spid="5" grpId="1"/>
      <p:bldP spid="7" grpId="0" bldLvl="0" animBg="1"/>
      <p:bldP spid="7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3794" name="矩形 10240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278130" y="150495"/>
            <a:ext cx="5150485" cy="645160"/>
          </a:xfrm>
          <a:prstGeom prst="rect">
            <a:avLst/>
          </a:prstGeom>
          <a:solidFill>
            <a:schemeClr val="lt1">
              <a:alpha val="76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p>
            <a:r>
              <a:rPr lang="zh-CN" altLang="en-US" sz="3200" b="1" dirty="0">
                <a:solidFill>
                  <a:schemeClr val="accent1"/>
                </a:solidFill>
                <a:ea typeface="楷体" panose="02010609060101010101" charset="-122"/>
                <a:cs typeface="楷体" panose="02010609060101010101" charset="-122"/>
              </a:rPr>
              <a:t>有的全身布满彩色的条纹</a:t>
            </a:r>
            <a:r>
              <a:rPr lang="zh-CN" altLang="en-US" sz="3600" b="1" dirty="0">
                <a:solidFill>
                  <a:schemeClr val="accent1"/>
                </a:solidFill>
                <a:ea typeface="楷体" panose="02010609060101010101" charset="-122"/>
                <a:cs typeface="楷体" panose="02010609060101010101" charset="-122"/>
              </a:rPr>
              <a:t>；</a:t>
            </a:r>
            <a:endParaRPr lang="zh-CN" altLang="en-US" sz="3600" b="1" dirty="0">
              <a:solidFill>
                <a:schemeClr val="accent1"/>
              </a:solidFill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34817" name="矩形 7065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278130" y="1062355"/>
            <a:ext cx="4558030" cy="645160"/>
          </a:xfrm>
          <a:prstGeom prst="rect">
            <a:avLst/>
          </a:prstGeom>
          <a:solidFill>
            <a:schemeClr val="lt1">
              <a:alpha val="78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p>
            <a:r>
              <a:rPr lang="zh-CN" altLang="en-US" sz="3200" b="1" dirty="0">
                <a:solidFill>
                  <a:schemeClr val="accent1"/>
                </a:solidFill>
                <a:ea typeface="楷体" panose="02010609060101010101" charset="-122"/>
                <a:cs typeface="楷体" panose="02010609060101010101" charset="-122"/>
              </a:rPr>
              <a:t>有的头上长着一簇红缨</a:t>
            </a:r>
            <a:r>
              <a:rPr lang="zh-CN" altLang="en-US" sz="3600" b="1" dirty="0">
                <a:solidFill>
                  <a:schemeClr val="accent1"/>
                </a:solidFill>
                <a:ea typeface="楷体" panose="02010609060101010101" charset="-122"/>
                <a:cs typeface="楷体" panose="02010609060101010101" charset="-122"/>
              </a:rPr>
              <a:t>；</a:t>
            </a:r>
            <a:endParaRPr lang="zh-CN" altLang="en-US" sz="3600" b="1" dirty="0">
              <a:solidFill>
                <a:schemeClr val="accent1"/>
              </a:solidFill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99338" name="矩形 9933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278765" y="2202180"/>
            <a:ext cx="8865870" cy="583565"/>
          </a:xfrm>
          <a:prstGeom prst="rect">
            <a:avLst/>
          </a:prstGeom>
          <a:solidFill>
            <a:schemeClr val="lt1">
              <a:alpha val="87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p>
            <a:r>
              <a:rPr lang="zh-CN" altLang="en-US" sz="3200" b="1" dirty="0">
                <a:solidFill>
                  <a:schemeClr val="accent1"/>
                </a:solidFill>
                <a:ea typeface="楷体" panose="02010609060101010101" charset="-122"/>
                <a:cs typeface="楷体" panose="02010609060101010101" charset="-122"/>
              </a:rPr>
              <a:t>有的周身像插着好些扇子，游动的时候飘飘摇摇；</a:t>
            </a:r>
            <a:endParaRPr lang="zh-CN" altLang="en-US" sz="2800" b="1" dirty="0">
              <a:solidFill>
                <a:schemeClr val="accent1"/>
              </a:solidFill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00360" name="矩形 100359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278130" y="3037523"/>
            <a:ext cx="8586798" cy="1076325"/>
          </a:xfrm>
          <a:prstGeom prst="rect">
            <a:avLst/>
          </a:prstGeom>
          <a:solidFill>
            <a:schemeClr val="lt1">
              <a:alpha val="81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p>
            <a:r>
              <a:rPr lang="zh-CN" altLang="en-US" sz="3200" b="1" dirty="0" smtClean="0">
                <a:solidFill>
                  <a:schemeClr val="accent1"/>
                </a:solidFill>
                <a:ea typeface="楷体" panose="02010609060101010101" charset="-122"/>
                <a:cs typeface="楷体" panose="02010609060101010101" charset="-122"/>
              </a:rPr>
              <a:t>有的眼睛圆溜溜</a:t>
            </a:r>
            <a:r>
              <a:rPr lang="zh-CN" altLang="en-US" sz="3200" b="1" dirty="0">
                <a:solidFill>
                  <a:schemeClr val="accent1"/>
                </a:solidFill>
                <a:ea typeface="楷体" panose="02010609060101010101" charset="-122"/>
                <a:cs typeface="楷体" panose="02010609060101010101" charset="-122"/>
              </a:rPr>
              <a:t>的，身上长满了刺，鼓起气来像皮球一样圆。</a:t>
            </a:r>
            <a:endParaRPr lang="zh-CN" altLang="en-US" sz="3200" b="1" dirty="0">
              <a:solidFill>
                <a:schemeClr val="accent1"/>
              </a:solidFill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102406" name="图片 102405" descr="鱼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615" y="-156210"/>
            <a:ext cx="2216785" cy="1490345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4818" name="图片 7065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33925" y="965200"/>
            <a:ext cx="1697355" cy="1067435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115716" name="图片 115715" descr="鱼群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315" y="1154430"/>
            <a:ext cx="1494790" cy="1047750"/>
          </a:xfrm>
          <a:prstGeom prst="round2SameRect">
            <a:avLst/>
          </a:prstGeom>
          <a:noFill/>
          <a:ln>
            <a:noFill/>
          </a:ln>
        </p:spPr>
      </p:pic>
      <p:pic>
        <p:nvPicPr>
          <p:cNvPr id="4" name="图片 13209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97370" y="3511550"/>
            <a:ext cx="2159000" cy="141859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" name="矩形 10240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2578735" y="4457065"/>
            <a:ext cx="2584450" cy="645160"/>
          </a:xfrm>
          <a:prstGeom prst="rect">
            <a:avLst/>
          </a:prstGeom>
          <a:solidFill>
            <a:schemeClr val="lt1">
              <a:alpha val="76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p>
            <a:r>
              <a:rPr lang="zh-CN" altLang="en-US" sz="3600" b="1" dirty="0">
                <a:solidFill>
                  <a:schemeClr val="accent1"/>
                </a:solidFill>
                <a:ea typeface="楷体" panose="02010609060101010101" charset="-122"/>
                <a:cs typeface="楷体" panose="02010609060101010101" charset="-122"/>
              </a:rPr>
              <a:t>多得数不清。</a:t>
            </a:r>
            <a:endParaRPr lang="zh-CN" altLang="en-US" sz="3600" b="1" dirty="0">
              <a:solidFill>
                <a:schemeClr val="accent1"/>
              </a:solidFill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5" name="矩形 10240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278765" y="5445125"/>
            <a:ext cx="8152765" cy="645160"/>
          </a:xfrm>
          <a:prstGeom prst="rect">
            <a:avLst/>
          </a:prstGeom>
          <a:solidFill>
            <a:schemeClr val="lt1">
              <a:alpha val="76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p>
            <a:r>
              <a:rPr lang="zh-CN" altLang="en-US" sz="3600" b="1" dirty="0">
                <a:solidFill>
                  <a:schemeClr val="accent1"/>
                </a:solidFill>
                <a:ea typeface="楷体" panose="02010609060101010101" charset="-122"/>
                <a:cs typeface="楷体" panose="02010609060101010101" charset="-122"/>
              </a:rPr>
              <a:t>西沙群岛的海里一半是水，一半是鱼。</a:t>
            </a:r>
            <a:endParaRPr lang="zh-CN" altLang="en-US" sz="3600" b="1" dirty="0">
              <a:solidFill>
                <a:schemeClr val="accent1"/>
              </a:solidFill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5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屏幕快照 2020-11-09 下午10.30.0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67" b="-3585"/>
          <a:stretch>
            <a:fillRect/>
          </a:stretch>
        </p:blipFill>
        <p:spPr>
          <a:xfrm>
            <a:off x="0" y="1598119"/>
            <a:ext cx="9144000" cy="3426312"/>
          </a:xfrm>
          <a:prstGeom prst="rect">
            <a:avLst/>
          </a:prstGeom>
        </p:spPr>
      </p:pic>
      <p:pic>
        <p:nvPicPr>
          <p:cNvPr id="7" name="ITO102103123_320_20329742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7980" y="5394325"/>
            <a:ext cx="495300" cy="4953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64515" y="1223645"/>
            <a:ext cx="2965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/>
              <a:t>3</a:t>
            </a:r>
            <a:endParaRPr lang="en-US" altLang="zh-CN" sz="2400" b="1"/>
          </a:p>
        </p:txBody>
      </p:sp>
      <p:sp>
        <p:nvSpPr>
          <p:cNvPr id="2" name="文本框 1"/>
          <p:cNvSpPr txBox="1"/>
          <p:nvPr/>
        </p:nvSpPr>
        <p:spPr>
          <a:xfrm>
            <a:off x="791210" y="1167765"/>
            <a:ext cx="8451850" cy="5219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鱼成群结队地在珊瑚丛中穿来穿去，好看极了。有的</a:t>
            </a:r>
            <a:endParaRPr lang="zh-CN" altLang="en-US" sz="280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954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屏幕快照 2020-11-09 下午10.30.0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67" b="-3585"/>
          <a:stretch>
            <a:fillRect/>
          </a:stretch>
        </p:blipFill>
        <p:spPr>
          <a:xfrm>
            <a:off x="0" y="1598119"/>
            <a:ext cx="9144000" cy="3426312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856865" y="408305"/>
            <a:ext cx="3094990" cy="52197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r>
              <a:rPr kumimoji="1" lang="zh-CN" altLang="en-US" sz="2800" b="1" dirty="0" smtClean="0">
                <a:solidFill>
                  <a:schemeClr val="accent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颜色、外形、动作</a:t>
            </a:r>
            <a:endParaRPr kumimoji="1" lang="zh-CN" altLang="en-US" sz="2800" b="1" dirty="0" smtClean="0">
              <a:solidFill>
                <a:schemeClr val="accent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" name="双波形 1"/>
          <p:cNvSpPr/>
          <p:nvPr/>
        </p:nvSpPr>
        <p:spPr>
          <a:xfrm>
            <a:off x="3474085" y="4507230"/>
            <a:ext cx="2760345" cy="1138555"/>
          </a:xfrm>
          <a:prstGeom prst="doubleWave">
            <a:avLst/>
          </a:prstGeom>
          <a:solidFill>
            <a:schemeClr val="accent1">
              <a:lumMod val="40000"/>
              <a:lumOff val="60000"/>
            </a:schemeClr>
          </a:solidFill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又多又美</a:t>
            </a:r>
            <a:endParaRPr lang="zh-CN" altLang="en-US" sz="48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48030" y="1198245"/>
            <a:ext cx="8451850" cy="5219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鱼成群结队地在珊瑚丛中穿来穿去，好看极了。有的</a:t>
            </a:r>
            <a:endParaRPr lang="zh-CN" altLang="en-US" sz="2800">
              <a:latin typeface="楷体" panose="02010609060101010101" charset="-122"/>
              <a:ea typeface="楷体" panose="02010609060101010101" charset="-122"/>
            </a:endParaRPr>
          </a:p>
        </p:txBody>
      </p:sp>
      <p:cxnSp>
        <p:nvCxnSpPr>
          <p:cNvPr id="4" name="直线连接符 3"/>
          <p:cNvCxnSpPr/>
          <p:nvPr/>
        </p:nvCxnSpPr>
        <p:spPr>
          <a:xfrm>
            <a:off x="841030" y="1642255"/>
            <a:ext cx="71272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522605" y="1195705"/>
            <a:ext cx="2965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/>
              <a:t>3</a:t>
            </a:r>
            <a:endParaRPr lang="en-US" altLang="zh-CN" sz="2800" b="1"/>
          </a:p>
        </p:txBody>
      </p:sp>
      <p:sp>
        <p:nvSpPr>
          <p:cNvPr id="10" name="圆角矩形 9"/>
          <p:cNvSpPr/>
          <p:nvPr/>
        </p:nvSpPr>
        <p:spPr>
          <a:xfrm>
            <a:off x="1198880" y="1114425"/>
            <a:ext cx="1410970" cy="519430"/>
          </a:xfrm>
          <a:prstGeom prst="roundRect">
            <a:avLst/>
          </a:prstGeom>
          <a:noFill/>
          <a:ln w="50800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endParaRPr lang="zh-CN" altLang="en-US"/>
          </a:p>
        </p:txBody>
      </p:sp>
      <p:sp>
        <p:nvSpPr>
          <p:cNvPr id="13" name="圆角矩形 12"/>
          <p:cNvSpPr/>
          <p:nvPr/>
        </p:nvSpPr>
        <p:spPr>
          <a:xfrm>
            <a:off x="6529705" y="1122680"/>
            <a:ext cx="1410970" cy="519430"/>
          </a:xfrm>
          <a:prstGeom prst="roundRect">
            <a:avLst/>
          </a:prstGeom>
          <a:noFill/>
          <a:ln w="50800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endParaRPr lang="zh-CN" altLang="en-US"/>
          </a:p>
        </p:txBody>
      </p:sp>
      <p:grpSp>
        <p:nvGrpSpPr>
          <p:cNvPr id="15" name="组合 14"/>
          <p:cNvGrpSpPr/>
          <p:nvPr/>
        </p:nvGrpSpPr>
        <p:grpSpPr>
          <a:xfrm>
            <a:off x="3679825" y="1002665"/>
            <a:ext cx="5315585" cy="2110740"/>
            <a:chOff x="5795" y="1579"/>
            <a:chExt cx="8371" cy="3324"/>
          </a:xfrm>
        </p:grpSpPr>
        <p:sp>
          <p:nvSpPr>
            <p:cNvPr id="5" name="椭圆 4"/>
            <p:cNvSpPr/>
            <p:nvPr/>
          </p:nvSpPr>
          <p:spPr>
            <a:xfrm>
              <a:off x="5795" y="2761"/>
              <a:ext cx="1196" cy="1196"/>
            </a:xfrm>
            <a:prstGeom prst="ellipse">
              <a:avLst/>
            </a:prstGeom>
            <a:noFill/>
            <a:ln w="4762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1">
                          <a:tint val="100000"/>
                          <a:shade val="100000"/>
                          <a:satMod val="130000"/>
                        </a:schemeClr>
                      </a:gs>
                      <a:gs pos="100000">
                        <a:schemeClr val="accent1">
                          <a:tint val="50000"/>
                          <a:shade val="100000"/>
                          <a:satMod val="350000"/>
                        </a:schemeClr>
                      </a:gs>
                    </a:gsLst>
                    <a:lin ang="16200000" scaled="0"/>
                  </a:gradFill>
                </a14:hiddenFill>
              </a:ext>
            </a:ex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p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11948" y="2732"/>
              <a:ext cx="1196" cy="1196"/>
            </a:xfrm>
            <a:prstGeom prst="ellipse">
              <a:avLst/>
            </a:prstGeom>
            <a:noFill/>
            <a:ln w="4762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1">
                          <a:tint val="100000"/>
                          <a:shade val="100000"/>
                          <a:satMod val="130000"/>
                        </a:schemeClr>
                      </a:gs>
                      <a:gs pos="100000">
                        <a:schemeClr val="accent1">
                          <a:tint val="50000"/>
                          <a:shade val="100000"/>
                          <a:satMod val="350000"/>
                        </a:schemeClr>
                      </a:gs>
                    </a:gsLst>
                    <a:lin ang="16200000" scaled="0"/>
                  </a:gradFill>
                </a14:hiddenFill>
              </a:ext>
            </a:ex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p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10283" y="3707"/>
              <a:ext cx="1196" cy="1196"/>
            </a:xfrm>
            <a:prstGeom prst="ellipse">
              <a:avLst/>
            </a:prstGeom>
            <a:noFill/>
            <a:ln w="4762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1">
                          <a:tint val="100000"/>
                          <a:shade val="100000"/>
                          <a:satMod val="130000"/>
                        </a:schemeClr>
                      </a:gs>
                      <a:gs pos="100000">
                        <a:schemeClr val="accent1">
                          <a:tint val="50000"/>
                          <a:shade val="100000"/>
                          <a:satMod val="350000"/>
                        </a:schemeClr>
                      </a:gs>
                    </a:gsLst>
                    <a:lin ang="16200000" scaled="0"/>
                  </a:gradFill>
                </a14:hiddenFill>
              </a:ext>
            </a:ex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p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12970" y="1579"/>
              <a:ext cx="1196" cy="1196"/>
            </a:xfrm>
            <a:prstGeom prst="ellipse">
              <a:avLst/>
            </a:prstGeom>
            <a:noFill/>
            <a:ln w="4762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1">
                          <a:tint val="100000"/>
                          <a:shade val="100000"/>
                          <a:satMod val="130000"/>
                        </a:schemeClr>
                      </a:gs>
                      <a:gs pos="100000">
                        <a:schemeClr val="accent1">
                          <a:tint val="50000"/>
                          <a:shade val="100000"/>
                          <a:satMod val="350000"/>
                        </a:schemeClr>
                      </a:gs>
                    </a:gsLst>
                    <a:lin ang="16200000" scaled="0"/>
                  </a:gradFill>
                </a14:hiddenFill>
              </a:ext>
            </a:ex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p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9" grpId="0" animBg="1"/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-55245" y="0"/>
            <a:ext cx="9135745" cy="2142490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rtlCol="0">
            <a:noAutofit/>
          </a:bodyPr>
          <a:p>
            <a:r>
              <a:rPr lang="en-US" altLang="zh-CN" sz="32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 </a:t>
            </a:r>
            <a:r>
              <a:rPr lang="zh-CN" altLang="en-US" sz="32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西沙群岛一带海水五光十色，瑰丽无比</a:t>
            </a:r>
            <a:r>
              <a:rPr lang="zh-CN" altLang="en-US" sz="32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：有深蓝的，淡青的，浅绿的，杏黄的。一块块，一条条，相互交错着。因为海底高低不平，有山崖，有峡谷，海水有深有浅，从海面看，色彩就不同了。</a:t>
            </a:r>
            <a:endParaRPr lang="zh-CN" altLang="en-US" sz="32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-55245" y="3535680"/>
            <a:ext cx="9135745" cy="2544445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rtlCol="0">
            <a:noAutofit/>
          </a:bodyPr>
          <a:p>
            <a:r>
              <a:rPr lang="en-US" altLang="zh-CN" sz="32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 </a:t>
            </a:r>
            <a:r>
              <a:rPr lang="zh-CN" altLang="en-US" sz="32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鱼成群结队地在珊瑚丛中穿来穿去，好看极了</a:t>
            </a:r>
            <a:r>
              <a:rPr lang="zh-CN" altLang="en-US" sz="3200" u="sng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。</a:t>
            </a:r>
            <a:r>
              <a:rPr lang="zh-CN" altLang="en-US" sz="3200" dirty="0">
                <a:latin typeface="楷体" panose="02010609060101010101" charset="-122"/>
                <a:ea typeface="楷体" panose="02010609060101010101" charset="-122"/>
                <a:sym typeface="+mn-ea"/>
              </a:rPr>
              <a:t>有的全身布满彩色的条纹；有的头上长着一簇红缨；有的周身像插着好些扇子，游动的时候飘飘摇摇；有的眼睛圆溜溜的，身上长满了刺，鼓起气来像皮球一样圆。</a:t>
            </a:r>
            <a:endParaRPr lang="zh-CN" altLang="en-US" sz="32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1181100" y="2483485"/>
            <a:ext cx="2149475" cy="71183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2225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pPr algn="ctr"/>
            <a:r>
              <a:rPr lang="zh-CN" altLang="en-US" sz="4400" b="1">
                <a:solidFill>
                  <a:schemeClr val="accent1"/>
                </a:solidFill>
                <a:latin typeface="楷体" panose="02010609060101010101" charset="-122"/>
                <a:ea typeface="楷体" panose="02010609060101010101" charset="-122"/>
              </a:rPr>
              <a:t>关键句</a:t>
            </a:r>
            <a:endParaRPr lang="zh-CN" altLang="en-US" sz="4400" b="1">
              <a:solidFill>
                <a:schemeClr val="accent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992880" y="0"/>
            <a:ext cx="21736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五光十色</a:t>
            </a:r>
            <a:endParaRPr lang="zh-CN" altLang="en-US" sz="32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027420" y="0"/>
            <a:ext cx="21736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瑰丽无比</a:t>
            </a:r>
            <a:endParaRPr lang="zh-CN" altLang="en-US" sz="32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56970" y="3536315"/>
            <a:ext cx="21736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成群结队</a:t>
            </a:r>
            <a:endParaRPr lang="zh-CN" altLang="en-US" sz="32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250430" y="3542030"/>
            <a:ext cx="21736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好看极了</a:t>
            </a:r>
            <a:endParaRPr lang="zh-CN" altLang="en-US" sz="32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4737100" y="2482850"/>
            <a:ext cx="2149475" cy="71183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2225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pPr algn="ctr"/>
            <a:r>
              <a:rPr lang="zh-CN" altLang="en-US" sz="4400" b="1">
                <a:solidFill>
                  <a:schemeClr val="accent1"/>
                </a:solidFill>
                <a:latin typeface="楷体" panose="02010609060101010101" charset="-122"/>
                <a:ea typeface="楷体" panose="02010609060101010101" charset="-122"/>
              </a:rPr>
              <a:t>关键词</a:t>
            </a:r>
            <a:endParaRPr lang="zh-CN" altLang="en-US" sz="4400" b="1">
              <a:solidFill>
                <a:schemeClr val="accent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2" grpId="0"/>
      <p:bldP spid="3" grpId="0"/>
      <p:bldP spid="8" grpId="0"/>
      <p:bldP spid="9" grpId="0"/>
      <p:bldP spid="7" grpId="0" bldLvl="0" animBg="1"/>
      <p:bldP spid="7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XF\Desktop\地图1.jpg地图1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/>
          <a:srcRect r="-176" b="20029"/>
          <a:stretch>
            <a:fillRect/>
          </a:stretch>
        </p:blipFill>
        <p:spPr bwMode="auto">
          <a:xfrm>
            <a:off x="-635" y="19050"/>
            <a:ext cx="9144635" cy="6838950"/>
          </a:xfrm>
          <a:prstGeom prst="rect">
            <a:avLst/>
          </a:prstGeom>
          <a:noFill/>
          <a:ln w="9525">
            <a:solidFill>
              <a:srgbClr val="F8F8F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图片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"/>
          <a:stretch>
            <a:fillRect/>
          </a:stretch>
        </p:blipFill>
        <p:spPr bwMode="auto">
          <a:xfrm>
            <a:off x="4930140" y="2157730"/>
            <a:ext cx="1882775" cy="1617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文本框 19"/>
          <p:cNvSpPr txBox="1"/>
          <p:nvPr>
            <p:custDataLst>
              <p:tags r:id="rId4"/>
            </p:custDataLst>
          </p:nvPr>
        </p:nvSpPr>
        <p:spPr>
          <a:xfrm>
            <a:off x="5070475" y="3681095"/>
            <a:ext cx="1408430" cy="514350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  <a:gs pos="0">
                <a:srgbClr val="007ADD"/>
              </a:gs>
              <a:gs pos="35000">
                <a:srgbClr val="007ADD"/>
              </a:gs>
              <a:gs pos="100000">
                <a:srgbClr val="007ADD"/>
              </a:gs>
            </a:gsLst>
            <a:lin ang="16200000" scaled="0"/>
          </a:gra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p>
            <a:pPr algn="ctr"/>
            <a:r>
              <a:rPr kumimoji="1" lang="zh-CN" altLang="en-US" sz="2800" b="1" dirty="0" smtClean="0">
                <a:solidFill>
                  <a:schemeClr val="lt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天门山</a:t>
            </a:r>
            <a:endParaRPr kumimoji="1" lang="zh-CN" altLang="en-US" sz="2800" b="1" dirty="0" smtClean="0">
              <a:solidFill>
                <a:schemeClr val="lt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10" name="图片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76060" y="2053590"/>
            <a:ext cx="2046605" cy="15678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图片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03415" y="3403600"/>
            <a:ext cx="1580515" cy="10687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文本框 11"/>
          <p:cNvSpPr txBox="1"/>
          <p:nvPr>
            <p:custDataLst>
              <p:tags r:id="rId7"/>
            </p:custDataLst>
          </p:nvPr>
        </p:nvSpPr>
        <p:spPr>
          <a:xfrm>
            <a:off x="6996430" y="4172585"/>
            <a:ext cx="1254760" cy="521970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  <a:gs pos="0">
                <a:srgbClr val="007ADD"/>
              </a:gs>
              <a:gs pos="35000">
                <a:srgbClr val="007ADD"/>
              </a:gs>
              <a:gs pos="100000">
                <a:srgbClr val="007ADD"/>
              </a:gs>
            </a:gsLst>
            <a:lin ang="16200000" scaled="0"/>
          </a:gra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algn="ctr"/>
            <a:r>
              <a:rPr kumimoji="1" lang="zh-CN" altLang="en-US" sz="2800" b="1" dirty="0" smtClean="0">
                <a:solidFill>
                  <a:schemeClr val="lt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西湖</a:t>
            </a:r>
            <a:endParaRPr kumimoji="1" lang="zh-CN" altLang="en-US" sz="2800" b="1" dirty="0" smtClean="0">
              <a:solidFill>
                <a:schemeClr val="lt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13" name="图片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52065" y="2519680"/>
            <a:ext cx="2188210" cy="1878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文本框 13"/>
          <p:cNvSpPr txBox="1"/>
          <p:nvPr>
            <p:custDataLst>
              <p:tags r:id="rId9"/>
            </p:custDataLst>
          </p:nvPr>
        </p:nvSpPr>
        <p:spPr>
          <a:xfrm>
            <a:off x="2791460" y="4327525"/>
            <a:ext cx="1535430" cy="521970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  <a:gs pos="0">
                <a:srgbClr val="007ADD"/>
              </a:gs>
              <a:gs pos="35000">
                <a:srgbClr val="007ADD"/>
              </a:gs>
              <a:gs pos="100000">
                <a:srgbClr val="007ADD"/>
              </a:gs>
            </a:gsLst>
            <a:lin ang="16200000" scaled="0"/>
          </a:gra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algn="ctr"/>
            <a:r>
              <a:rPr kumimoji="1" lang="zh-CN" altLang="en-US" sz="2800" b="1" dirty="0" smtClean="0">
                <a:solidFill>
                  <a:schemeClr val="lt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洞庭湖</a:t>
            </a:r>
            <a:endParaRPr kumimoji="1" lang="zh-CN" altLang="en-US" sz="2800" b="1" dirty="0" smtClean="0">
              <a:solidFill>
                <a:schemeClr val="lt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6" name="http://photo-static-api.fotomore.com/creative/vcg/400/new/VCG41N1146501712.jpg" descr="&amp;pky310_sjzg_VCG41N1146501712&amp;2&amp;src_toppic_inpsrchzd1&amp;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78905" y="3621405"/>
            <a:ext cx="878205" cy="12084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55556 0.0385185 L -0.0559722 -0.0893519 " pathEditMode="relative" rAng="0" ptsTypes="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" y="-6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9514 -0.0838889 L -0.330486 -0.0272222 " pathEditMode="relative" rAng="0" ptsTypes="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" y="4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9791 -0.0147222 L -0.152083 0.324629 " pathEditMode="relative" rAng="0" ptsTypes="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" y="1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1" bldLvl="0" animBg="1"/>
      <p:bldP spid="12" grpId="0" bldLvl="0" animBg="1"/>
      <p:bldP spid="14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3F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69636" name="图片 4" descr="/Users/xufang/Downloads/IMG_9910.JPGIMG_9910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28625" y="1776730"/>
            <a:ext cx="3519805" cy="2174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9637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435" y="1776730"/>
            <a:ext cx="3562985" cy="2174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9638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5" y="4241165"/>
            <a:ext cx="3519805" cy="20866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-90805"/>
            <a:ext cx="2527300" cy="819785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txBody>
          <a:bodyPr wrap="square" anchor="ctr">
            <a:noAutofit/>
            <a:scene3d>
              <a:camera prst="orthographicFront"/>
              <a:lightRig rig="threePt" dir="t"/>
            </a:scene3d>
          </a:bodyPr>
          <a:lstStyle>
            <a:lvl1pPr indent="355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indent="0" algn="l" eaLnBrk="0" hangingPunct="0">
              <a:lnSpc>
                <a:spcPct val="150000"/>
              </a:lnSpc>
            </a:pPr>
            <a:r>
              <a:rPr lang="zh-CN" altLang="en-US" sz="36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学习活动三</a:t>
            </a:r>
            <a:endParaRPr lang="zh-CN" altLang="en-US" sz="36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6" name="圆角矩形 5"/>
          <p:cNvSpPr/>
          <p:nvPr>
            <p:custDataLst>
              <p:tags r:id="rId4"/>
            </p:custDataLst>
          </p:nvPr>
        </p:nvSpPr>
        <p:spPr>
          <a:xfrm>
            <a:off x="2527300" y="0"/>
            <a:ext cx="6616700" cy="1776730"/>
          </a:xfrm>
          <a:prstGeom prst="roundRect">
            <a:avLst/>
          </a:prstGeom>
          <a:solidFill>
            <a:schemeClr val="lt1">
              <a:alpha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p>
            <a:r>
              <a:rPr lang="zh-CN" altLang="en-US" sz="2800" b="1">
                <a:solidFill>
                  <a:schemeClr val="dk1">
                    <a:lumMod val="85000"/>
                    <a:lumOff val="1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四人小组合作，选择一幅图宣传西沙群岛：试着围绕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关键句</a:t>
            </a:r>
            <a:r>
              <a:rPr lang="zh-CN" altLang="en-US" sz="2800" b="1">
                <a:solidFill>
                  <a:schemeClr val="dk1">
                    <a:lumMod val="85000"/>
                    <a:lumOff val="1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说一段话，运用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想象</a:t>
            </a:r>
            <a:r>
              <a:rPr lang="zh-CN" altLang="en-US" sz="2800" b="1">
                <a:solidFill>
                  <a:schemeClr val="dk1">
                    <a:lumMod val="85000"/>
                    <a:lumOff val="1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说说景物的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颜色、外形、动作</a:t>
            </a:r>
            <a:r>
              <a:rPr lang="zh-CN" altLang="en-US" sz="2800" b="1">
                <a:solidFill>
                  <a:schemeClr val="dk1">
                    <a:lumMod val="85000"/>
                    <a:lumOff val="1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等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特点</a:t>
            </a:r>
            <a:r>
              <a:rPr lang="zh-CN" altLang="en-US" sz="2800" b="1">
                <a:solidFill>
                  <a:schemeClr val="dk1">
                    <a:lumMod val="85000"/>
                    <a:lumOff val="1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更棒哟！</a:t>
            </a:r>
            <a:endParaRPr lang="zh-CN" altLang="en-US" sz="2800" b="1">
              <a:solidFill>
                <a:schemeClr val="dk1">
                  <a:lumMod val="85000"/>
                  <a:lumOff val="1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2" name="图片 7" descr="C:\Users\XF\Desktop\贝壳.JPG贝壳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622800" y="4241165"/>
            <a:ext cx="3563620" cy="20866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3F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69636" name="图片 4" descr="/Users/xufang/Downloads/IMG_9910.JPGIMG_9910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28625" y="644525"/>
            <a:ext cx="3519805" cy="2174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9637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2800" y="644525"/>
            <a:ext cx="3562985" cy="2174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9638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5" y="2819400"/>
            <a:ext cx="3519805" cy="20866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-90805"/>
            <a:ext cx="2527300" cy="819785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txBody>
          <a:bodyPr wrap="square" anchor="ctr">
            <a:noAutofit/>
            <a:scene3d>
              <a:camera prst="orthographicFront"/>
              <a:lightRig rig="threePt" dir="t"/>
            </a:scene3d>
          </a:bodyPr>
          <a:lstStyle>
            <a:lvl1pPr indent="355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indent="0" algn="l" eaLnBrk="0" hangingPunct="0">
              <a:lnSpc>
                <a:spcPct val="150000"/>
              </a:lnSpc>
            </a:pPr>
            <a:r>
              <a:rPr lang="zh-CN" altLang="en-US" sz="36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学习活动三</a:t>
            </a:r>
            <a:endParaRPr lang="zh-CN" altLang="en-US" sz="36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2" name="图片 7" descr="C:\Users\XF\Desktop\贝壳.JPG贝壳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622800" y="2819400"/>
            <a:ext cx="3563620" cy="20866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0" y="4991100"/>
            <a:ext cx="9069705" cy="10763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西沙群岛的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</a:rPr>
              <a:t>______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</a:rPr>
              <a:t>（一种景物）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</a:rPr>
              <a:t>____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</a:rPr>
              <a:t>（关键词概括特点）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！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</a:rPr>
              <a:t>_________________________________________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0"/>
            <a:ext cx="2329180" cy="1014730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txBody>
          <a:bodyPr wrap="square" anchor="ctr">
            <a:spAutoFit/>
            <a:scene3d>
              <a:camera prst="orthographicFront"/>
              <a:lightRig rig="threePt" dir="t"/>
            </a:scene3d>
          </a:bodyPr>
          <a:lstStyle>
            <a:lvl1pPr indent="355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indent="0" algn="l" eaLnBrk="0" hangingPunct="0">
              <a:lnSpc>
                <a:spcPct val="150000"/>
              </a:lnSpc>
            </a:pPr>
            <a:r>
              <a:rPr lang="zh-CN" altLang="en-US" sz="40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课后</a:t>
            </a:r>
            <a:r>
              <a:rPr lang="zh-CN" altLang="en-US" sz="40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作业</a:t>
            </a:r>
            <a:endParaRPr lang="zh-CN" altLang="en-US" sz="40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6" name="圆角矩形 5"/>
          <p:cNvSpPr/>
          <p:nvPr>
            <p:custDataLst>
              <p:tags r:id="rId2"/>
            </p:custDataLst>
          </p:nvPr>
        </p:nvSpPr>
        <p:spPr>
          <a:xfrm>
            <a:off x="336550" y="2992755"/>
            <a:ext cx="7955280" cy="1118870"/>
          </a:xfrm>
          <a:prstGeom prst="roundRect">
            <a:avLst/>
          </a:prstGeom>
          <a:solidFill>
            <a:schemeClr val="lt1">
              <a:alpha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p>
            <a:r>
              <a:rPr lang="zh-CN" altLang="en-US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选做：</a:t>
            </a:r>
            <a:r>
              <a:rPr lang="zh-CN" altLang="en-US" sz="3200">
                <a:solidFill>
                  <a:schemeClr val="dk1">
                    <a:lumMod val="85000"/>
                    <a:lumOff val="1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选择喜欢的部分，向家人和同学宣传西沙群岛。</a:t>
            </a:r>
            <a:endParaRPr lang="zh-CN" altLang="en-US" sz="3200">
              <a:solidFill>
                <a:schemeClr val="dk1">
                  <a:lumMod val="85000"/>
                  <a:lumOff val="1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圆角矩形 1"/>
          <p:cNvSpPr/>
          <p:nvPr>
            <p:custDataLst>
              <p:tags r:id="rId3"/>
            </p:custDataLst>
          </p:nvPr>
        </p:nvSpPr>
        <p:spPr>
          <a:xfrm>
            <a:off x="336550" y="1381125"/>
            <a:ext cx="7955280" cy="1118870"/>
          </a:xfrm>
          <a:prstGeom prst="roundRect">
            <a:avLst/>
          </a:prstGeom>
          <a:solidFill>
            <a:schemeClr val="lt1">
              <a:alpha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p>
            <a:r>
              <a:rPr lang="zh-CN" altLang="en-US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必做：</a:t>
            </a:r>
            <a:r>
              <a:rPr lang="zh-CN" altLang="en-US" sz="3200">
                <a:solidFill>
                  <a:schemeClr val="dk1">
                    <a:lumMod val="85000"/>
                    <a:lumOff val="1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有感情地朗读第二、四自然段，将课上的介绍变成小练笔。</a:t>
            </a:r>
            <a:endParaRPr lang="zh-CN" altLang="en-US" sz="3200">
              <a:solidFill>
                <a:schemeClr val="dk1">
                  <a:lumMod val="85000"/>
                  <a:lumOff val="1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0cf79cb2e6c94a3c1c8523b072b2024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rcRect b="8095"/>
          <a:stretch>
            <a:fillRect/>
          </a:stretch>
        </p:blipFill>
        <p:spPr>
          <a:xfrm>
            <a:off x="0" y="0"/>
            <a:ext cx="9143365" cy="68573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newsflash/>
      </p:transition>
    </mc:Choice>
    <mc:Fallback>
      <p:transition spd="med">
        <p:newsflash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9636" name="图片 4" descr="/Users/xufang/Downloads/IMG_9910.JPGIMG_99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691515" y="586105"/>
            <a:ext cx="3519805" cy="2174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9637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4410" y="586105"/>
            <a:ext cx="3562985" cy="2174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9638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030" y="3018790"/>
            <a:ext cx="3519805" cy="20866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9639" name="图片 7" descr="C:\Users\XF\Desktop\贝壳.JPG贝壳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803775" y="2945765"/>
            <a:ext cx="3563620" cy="208661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" name="组合 6"/>
          <p:cNvGrpSpPr/>
          <p:nvPr/>
        </p:nvGrpSpPr>
        <p:grpSpPr>
          <a:xfrm>
            <a:off x="574040" y="5217160"/>
            <a:ext cx="7650480" cy="1383665"/>
            <a:chOff x="601" y="7715"/>
            <a:chExt cx="12048" cy="2179"/>
          </a:xfrm>
        </p:grpSpPr>
        <p:sp>
          <p:nvSpPr>
            <p:cNvPr id="2" name="文本框 1"/>
            <p:cNvSpPr txBox="1"/>
            <p:nvPr/>
          </p:nvSpPr>
          <p:spPr>
            <a:xfrm>
              <a:off x="601" y="7715"/>
              <a:ext cx="12048" cy="2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latin typeface="楷体" panose="02010609060101010101" charset="-122"/>
                  <a:ea typeface="楷体" panose="02010609060101010101" charset="-122"/>
                </a:rPr>
                <a:t>西沙群岛的</a:t>
              </a:r>
              <a:r>
                <a:rPr lang="en-US" altLang="zh-CN" sz="2800">
                  <a:latin typeface="楷体" panose="02010609060101010101" charset="-122"/>
                  <a:ea typeface="楷体" panose="02010609060101010101" charset="-122"/>
                </a:rPr>
                <a:t>            </a:t>
              </a:r>
              <a:r>
                <a:rPr lang="zh-CN" altLang="en-US" sz="2000">
                  <a:latin typeface="楷体" panose="02010609060101010101" charset="-122"/>
                  <a:ea typeface="楷体" panose="02010609060101010101" charset="-122"/>
                </a:rPr>
                <a:t>（选择图中一种景物或动物）</a:t>
              </a:r>
              <a:r>
                <a:rPr lang="zh-CN" altLang="en-US" sz="2800">
                  <a:latin typeface="楷体" panose="02010609060101010101" charset="-122"/>
                  <a:ea typeface="楷体" panose="02010609060101010101" charset="-122"/>
                </a:rPr>
                <a:t>可真</a:t>
              </a:r>
              <a:r>
                <a:rPr lang="zh-CN" altLang="en-US" sz="2000">
                  <a:latin typeface="楷体" panose="02010609060101010101" charset="-122"/>
                  <a:ea typeface="楷体" panose="02010609060101010101" charset="-122"/>
                </a:rPr>
                <a:t>（感受）</a:t>
              </a:r>
              <a:r>
                <a:rPr lang="en-US" altLang="zh-CN" sz="2000">
                  <a:latin typeface="楷体" panose="02010609060101010101" charset="-122"/>
                  <a:ea typeface="楷体" panose="02010609060101010101" charset="-122"/>
                </a:rPr>
                <a:t>                        </a:t>
              </a:r>
              <a:r>
                <a:rPr lang="zh-CN" altLang="en-US" sz="2800">
                  <a:latin typeface="楷体" panose="02010609060101010101" charset="-122"/>
                  <a:ea typeface="楷体" panose="02010609060101010101" charset="-122"/>
                </a:rPr>
                <a:t>啊！</a:t>
              </a:r>
              <a:endParaRPr lang="zh-CN" altLang="en-US" sz="2800">
                <a:latin typeface="楷体" panose="02010609060101010101" charset="-122"/>
                <a:ea typeface="楷体" panose="02010609060101010101" charset="-122"/>
              </a:endParaRPr>
            </a:p>
            <a:p>
              <a:r>
                <a:rPr lang="en-US" altLang="zh-CN" sz="2800">
                  <a:latin typeface="楷体" panose="02010609060101010101" charset="-122"/>
                  <a:ea typeface="楷体" panose="02010609060101010101" charset="-122"/>
                </a:rPr>
                <a:t>                                       </a:t>
              </a:r>
              <a:r>
                <a:rPr lang="zh-CN" altLang="en-US" sz="2800">
                  <a:latin typeface="楷体" panose="02010609060101010101" charset="-122"/>
                  <a:ea typeface="楷体" panose="02010609060101010101" charset="-122"/>
                </a:rPr>
                <a:t>。</a:t>
              </a:r>
              <a:endParaRPr lang="zh-CN" altLang="en-US" sz="2800">
                <a:latin typeface="楷体" panose="02010609060101010101" charset="-122"/>
                <a:ea typeface="楷体" panose="02010609060101010101" charset="-122"/>
              </a:endParaRPr>
            </a:p>
          </p:txBody>
        </p:sp>
        <p:cxnSp>
          <p:nvCxnSpPr>
            <p:cNvPr id="3" name="直接连接符 2"/>
            <p:cNvCxnSpPr/>
            <p:nvPr/>
          </p:nvCxnSpPr>
          <p:spPr>
            <a:xfrm>
              <a:off x="3542" y="8260"/>
              <a:ext cx="352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>
              <a:off x="3444" y="8935"/>
              <a:ext cx="476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直接连接符 8"/>
          <p:cNvCxnSpPr/>
          <p:nvPr/>
        </p:nvCxnSpPr>
        <p:spPr>
          <a:xfrm>
            <a:off x="5982970" y="5991860"/>
            <a:ext cx="189420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691515" y="6420485"/>
            <a:ext cx="690372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图片 7" descr="C:\Users\XF\Desktop\贝壳.JPG贝壳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930775" y="3072765"/>
            <a:ext cx="3563620" cy="20866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40030" y="196850"/>
            <a:ext cx="8071485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沙滩上的贝壳各种各样，好看极了。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有的穿上了粉红色的外衣；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有的像一颗小巧的爱心；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有的和海螺差不多大小，好像在吹起号角。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4485" y="2679700"/>
            <a:ext cx="8071485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海里的水母穿来穿去，十分美丽。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有的穿上了亮白色的外衣，好像一位仙女；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有的慢慢地向上游动，长长的触手就像漂亮的彩带；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有的三三两两围在一起，似乎在做游戏。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0"/>
            <a:ext cx="3542030" cy="1014730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txBody>
          <a:bodyPr wrap="square" anchor="ctr">
            <a:spAutoFit/>
            <a:scene3d>
              <a:camera prst="orthographicFront"/>
              <a:lightRig rig="threePt" dir="t"/>
            </a:scene3d>
          </a:bodyPr>
          <a:lstStyle>
            <a:lvl1pPr indent="355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indent="0" algn="l" eaLnBrk="0" hangingPunct="0">
              <a:lnSpc>
                <a:spcPct val="150000"/>
              </a:lnSpc>
            </a:pPr>
            <a:r>
              <a:rPr lang="zh-CN" altLang="en-US" sz="40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评价</a:t>
            </a:r>
            <a:r>
              <a:rPr lang="zh-CN" altLang="en-US" sz="40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标准</a:t>
            </a:r>
            <a:endParaRPr lang="zh-CN" altLang="en-US" sz="40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6" name="圆角矩形 5"/>
          <p:cNvSpPr/>
          <p:nvPr>
            <p:custDataLst>
              <p:tags r:id="rId2"/>
            </p:custDataLst>
          </p:nvPr>
        </p:nvSpPr>
        <p:spPr>
          <a:xfrm>
            <a:off x="1548130" y="2193290"/>
            <a:ext cx="2538095" cy="721995"/>
          </a:xfrm>
          <a:prstGeom prst="roundRect">
            <a:avLst/>
          </a:prstGeom>
          <a:solidFill>
            <a:schemeClr val="lt1">
              <a:alpha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p>
            <a:r>
              <a:rPr lang="zh-CN" altLang="en-US" sz="3200">
                <a:solidFill>
                  <a:schemeClr val="dk1">
                    <a:lumMod val="85000"/>
                    <a:lumOff val="1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运用</a:t>
            </a:r>
            <a:r>
              <a:rPr lang="zh-CN" altLang="en-US" sz="3200">
                <a:solidFill>
                  <a:schemeClr val="dk1">
                    <a:lumMod val="85000"/>
                    <a:lumOff val="1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想象</a:t>
            </a:r>
            <a:endParaRPr lang="zh-CN" altLang="en-US" sz="3200">
              <a:solidFill>
                <a:schemeClr val="dk1">
                  <a:lumMod val="85000"/>
                  <a:lumOff val="1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圆角矩形 1"/>
          <p:cNvSpPr/>
          <p:nvPr>
            <p:custDataLst>
              <p:tags r:id="rId3"/>
            </p:custDataLst>
          </p:nvPr>
        </p:nvSpPr>
        <p:spPr>
          <a:xfrm>
            <a:off x="1548130" y="1186180"/>
            <a:ext cx="2492375" cy="721995"/>
          </a:xfrm>
          <a:prstGeom prst="roundRect">
            <a:avLst/>
          </a:prstGeom>
          <a:solidFill>
            <a:schemeClr val="lt1">
              <a:alpha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p>
            <a:r>
              <a:rPr lang="zh-CN" altLang="en-US" sz="3200">
                <a:solidFill>
                  <a:schemeClr val="dk1">
                    <a:lumMod val="85000"/>
                    <a:lumOff val="1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有</a:t>
            </a:r>
            <a:r>
              <a:rPr lang="zh-CN" altLang="en-US" sz="3200">
                <a:solidFill>
                  <a:schemeClr val="dk1">
                    <a:lumMod val="85000"/>
                    <a:lumOff val="1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关键句</a:t>
            </a:r>
            <a:endParaRPr lang="zh-CN" altLang="en-US" sz="3200">
              <a:solidFill>
                <a:schemeClr val="dk1">
                  <a:lumMod val="85000"/>
                  <a:lumOff val="1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圆角矩形 2"/>
          <p:cNvSpPr/>
          <p:nvPr>
            <p:custDataLst>
              <p:tags r:id="rId4"/>
            </p:custDataLst>
          </p:nvPr>
        </p:nvSpPr>
        <p:spPr>
          <a:xfrm>
            <a:off x="1548130" y="3200400"/>
            <a:ext cx="2600960" cy="797560"/>
          </a:xfrm>
          <a:prstGeom prst="roundRect">
            <a:avLst/>
          </a:prstGeom>
          <a:solidFill>
            <a:schemeClr val="lt1">
              <a:alpha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p>
            <a:r>
              <a:rPr lang="zh-CN" altLang="en-US" sz="3200">
                <a:solidFill>
                  <a:schemeClr val="dk1">
                    <a:lumMod val="85000"/>
                    <a:lumOff val="1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说出</a:t>
            </a:r>
            <a:r>
              <a:rPr lang="zh-CN" altLang="en-US" sz="3200">
                <a:solidFill>
                  <a:schemeClr val="dk1">
                    <a:lumMod val="85000"/>
                    <a:lumOff val="1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特点</a:t>
            </a:r>
            <a:endParaRPr lang="zh-CN" altLang="en-US" sz="3200">
              <a:solidFill>
                <a:schemeClr val="dk1">
                  <a:lumMod val="85000"/>
                  <a:lumOff val="1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圆角矩形 4"/>
          <p:cNvSpPr/>
          <p:nvPr>
            <p:custDataLst>
              <p:tags r:id="rId5"/>
            </p:custDataLst>
          </p:nvPr>
        </p:nvSpPr>
        <p:spPr>
          <a:xfrm>
            <a:off x="1548130" y="4283075"/>
            <a:ext cx="4228465" cy="796925"/>
          </a:xfrm>
          <a:prstGeom prst="roundRect">
            <a:avLst/>
          </a:prstGeom>
          <a:solidFill>
            <a:schemeClr val="lt1">
              <a:alpha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p>
            <a:r>
              <a:rPr lang="zh-CN" altLang="en-US" sz="3200">
                <a:solidFill>
                  <a:schemeClr val="dk1">
                    <a:lumMod val="85000"/>
                    <a:lumOff val="1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表达流利，宣传</a:t>
            </a:r>
            <a:r>
              <a:rPr lang="zh-CN" altLang="en-US" sz="3200">
                <a:solidFill>
                  <a:schemeClr val="dk1">
                    <a:lumMod val="85000"/>
                    <a:lumOff val="1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引人</a:t>
            </a:r>
            <a:endParaRPr lang="zh-CN" altLang="en-US" sz="3200">
              <a:solidFill>
                <a:schemeClr val="dk1">
                  <a:lumMod val="85000"/>
                  <a:lumOff val="1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0" name="图片 9" descr="A07D81194BCB88CE565CAFCB563ADD0B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7370" y="1186180"/>
            <a:ext cx="833120" cy="779780"/>
          </a:xfrm>
          <a:prstGeom prst="rect">
            <a:avLst/>
          </a:prstGeom>
        </p:spPr>
      </p:pic>
      <p:pic>
        <p:nvPicPr>
          <p:cNvPr id="7" name="图片 6" descr="A07D81194BCB88CE565CAFCB563ADD0B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7370" y="2199005"/>
            <a:ext cx="833120" cy="779780"/>
          </a:xfrm>
          <a:prstGeom prst="rect">
            <a:avLst/>
          </a:prstGeom>
        </p:spPr>
      </p:pic>
      <p:pic>
        <p:nvPicPr>
          <p:cNvPr id="9" name="图片 8" descr="A07D81194BCB88CE565CAFCB563ADD0B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7370" y="3211195"/>
            <a:ext cx="833120" cy="779780"/>
          </a:xfrm>
          <a:prstGeom prst="rect">
            <a:avLst/>
          </a:prstGeom>
        </p:spPr>
      </p:pic>
      <p:pic>
        <p:nvPicPr>
          <p:cNvPr id="14" name="图片 13" descr="A07D81194BCB88CE565CAFCB563ADD0B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1880" y="4424045"/>
            <a:ext cx="833120" cy="77978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屏幕快照 2020-11-09 下午10.30.01.png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67" b="-3585"/>
          <a:stretch>
            <a:fillRect/>
          </a:stretch>
        </p:blipFill>
        <p:spPr>
          <a:xfrm>
            <a:off x="0" y="1598119"/>
            <a:ext cx="9144000" cy="3426312"/>
          </a:xfrm>
          <a:prstGeom prst="rect">
            <a:avLst/>
          </a:prstGeom>
        </p:spPr>
      </p:pic>
      <p:pic>
        <p:nvPicPr>
          <p:cNvPr id="6" name="图片 5" descr="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4610"/>
            <a:ext cx="9144000" cy="536448"/>
          </a:xfrm>
          <a:prstGeom prst="rect">
            <a:avLst/>
          </a:prstGeom>
        </p:spPr>
      </p:pic>
      <p:cxnSp>
        <p:nvCxnSpPr>
          <p:cNvPr id="4" name="直线连接符 3"/>
          <p:cNvCxnSpPr/>
          <p:nvPr/>
        </p:nvCxnSpPr>
        <p:spPr>
          <a:xfrm>
            <a:off x="841030" y="1642255"/>
            <a:ext cx="71272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直线连接符 6"/>
          <p:cNvCxnSpPr/>
          <p:nvPr/>
        </p:nvCxnSpPr>
        <p:spPr>
          <a:xfrm>
            <a:off x="7158904" y="3644978"/>
            <a:ext cx="19850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直线连接符 7"/>
          <p:cNvCxnSpPr/>
          <p:nvPr/>
        </p:nvCxnSpPr>
        <p:spPr>
          <a:xfrm>
            <a:off x="0" y="4259074"/>
            <a:ext cx="231652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线连接符 9"/>
          <p:cNvCxnSpPr/>
          <p:nvPr/>
        </p:nvCxnSpPr>
        <p:spPr>
          <a:xfrm>
            <a:off x="2609581" y="4259074"/>
            <a:ext cx="652703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线连接符 12"/>
          <p:cNvCxnSpPr/>
          <p:nvPr/>
        </p:nvCxnSpPr>
        <p:spPr>
          <a:xfrm>
            <a:off x="0" y="4831304"/>
            <a:ext cx="260958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图片包含 自然, 暗礁, 水, 蓝色&#10;&#10;已生成极高可信度的说明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3365" cy="6858000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37540" y="486728"/>
            <a:ext cx="6989445" cy="1337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46000"/>
                  </a:schemeClr>
                </a:solidFill>
              </a14:hiddenFill>
            </a:ext>
          </a:extLst>
        </p:spPr>
        <p:txBody>
          <a:bodyPr wrap="square" anchor="ctr">
            <a:spAutoFit/>
            <a:scene3d>
              <a:camera prst="orthographicFront"/>
              <a:lightRig rig="threePt" dir="t"/>
            </a:scene3d>
          </a:bodyPr>
          <a:lstStyle>
            <a:lvl1pPr indent="355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indent="0" algn="l" eaLnBrk="0" hangingPunct="0">
              <a:lnSpc>
                <a:spcPct val="150000"/>
              </a:lnSpc>
            </a:pPr>
            <a:r>
              <a:rPr lang="en-US" altLang="zh-CN" sz="40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</a:t>
            </a:r>
            <a:r>
              <a:rPr lang="zh-CN" altLang="en-US" sz="54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西沙群岛</a:t>
            </a:r>
            <a:endParaRPr lang="zh-CN" altLang="en-US" sz="54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IMG_170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4" t="18520" r="12494" b="73822"/>
          <a:stretch>
            <a:fillRect/>
          </a:stretch>
        </p:blipFill>
        <p:spPr>
          <a:xfrm>
            <a:off x="0" y="1886688"/>
            <a:ext cx="9179080" cy="1284008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1279610" y="2494142"/>
            <a:ext cx="7744530" cy="67655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endParaRPr kumimoji="1" lang="zh-CN" altLang="en-US" dirty="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IMG_1708.jpg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4" t="18520" r="12494" b="73822"/>
          <a:stretch>
            <a:fillRect/>
          </a:stretch>
        </p:blipFill>
        <p:spPr>
          <a:xfrm>
            <a:off x="-34925" y="193143"/>
            <a:ext cx="9179080" cy="1284008"/>
          </a:xfrm>
          <a:prstGeom prst="rect">
            <a:avLst/>
          </a:prstGeom>
        </p:spPr>
      </p:pic>
      <p:pic>
        <p:nvPicPr>
          <p:cNvPr id="4" name="图片 3" descr="C:\Users\admin\Desktop\QQ图片20221117111526.jpgQQ图片2022111711152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1263015" y="1469390"/>
            <a:ext cx="6617335" cy="5388610"/>
          </a:xfrm>
          <a:prstGeom prst="rect">
            <a:avLst/>
          </a:prstGeom>
        </p:spPr>
      </p:pic>
      <p:sp>
        <p:nvSpPr>
          <p:cNvPr id="5" name="椭圆 4"/>
          <p:cNvSpPr/>
          <p:nvPr>
            <p:custDataLst>
              <p:tags r:id="rId4"/>
            </p:custDataLst>
          </p:nvPr>
        </p:nvSpPr>
        <p:spPr>
          <a:xfrm>
            <a:off x="3346450" y="2768600"/>
            <a:ext cx="1885315" cy="996950"/>
          </a:xfrm>
          <a:prstGeom prst="ellipse">
            <a:avLst/>
          </a:prstGeom>
          <a:noFill/>
          <a:ln w="4762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p>
            <a:pPr algn="dist"/>
            <a:endParaRPr lang="zh-CN" altLang="en-US" sz="2100" dirty="0">
              <a:solidFill>
                <a:schemeClr val="dk1"/>
              </a:solidFill>
              <a:latin typeface="+mj-ea"/>
              <a:ea typeface="+mj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940175" y="2416175"/>
            <a:ext cx="23279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chemeClr val="accent1"/>
                </a:solidFill>
                <a:latin typeface="楷体" panose="02010609060101010101" charset="-122"/>
                <a:ea typeface="楷体" panose="02010609060101010101" charset="-122"/>
              </a:rPr>
              <a:t>西沙群岛</a:t>
            </a:r>
            <a:endParaRPr lang="zh-CN" altLang="en-US" sz="4000" b="1">
              <a:solidFill>
                <a:schemeClr val="accent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1399625" y="800597"/>
            <a:ext cx="7744530" cy="67655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kumimoji="1" lang="zh-CN" altLang="en-US" dirty="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800985" y="582930"/>
            <a:ext cx="232664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 b="1">
                <a:solidFill>
                  <a:schemeClr val="accent1"/>
                </a:solidFill>
                <a:latin typeface="楷体" panose="02010609060101010101" charset="-122"/>
                <a:ea typeface="楷体" panose="02010609060101010101" charset="-122"/>
              </a:rPr>
              <a:t>富</a:t>
            </a:r>
            <a:r>
              <a:rPr lang="zh-CN" altLang="en-US" sz="6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饶</a:t>
            </a:r>
            <a:endParaRPr lang="zh-CN" altLang="en-US" sz="6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593465" y="309880"/>
            <a:ext cx="15341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/>
              <a:t>r</a:t>
            </a:r>
            <a:r>
              <a:rPr lang="en-US" altLang="zh-CN" sz="3200">
                <a:latin typeface="楷体" panose="02010609060101010101" charset="-122"/>
                <a:ea typeface="楷体" panose="02010609060101010101" charset="-122"/>
              </a:rPr>
              <a:t>á</a:t>
            </a:r>
            <a:r>
              <a:rPr lang="en-US" altLang="zh-CN" sz="3200"/>
              <a:t>o</a:t>
            </a:r>
            <a:endParaRPr lang="en-US" altLang="zh-CN" sz="3200"/>
          </a:p>
        </p:txBody>
      </p:sp>
      <p:sp>
        <p:nvSpPr>
          <p:cNvPr id="7" name="文本框 6"/>
          <p:cNvSpPr txBox="1"/>
          <p:nvPr/>
        </p:nvSpPr>
        <p:spPr>
          <a:xfrm>
            <a:off x="4817110" y="701040"/>
            <a:ext cx="2261870" cy="70675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p>
            <a:r>
              <a:rPr lang="zh-CN" altLang="en-US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楷体" panose="02010609060101010101" charset="-122"/>
                <a:ea typeface="楷体" panose="02010609060101010101" charset="-122"/>
              </a:rPr>
              <a:t>物产丰富</a:t>
            </a:r>
            <a:endParaRPr lang="zh-CN" altLang="en-US" sz="40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1395730" y="1407795"/>
            <a:ext cx="6856730" cy="4945380"/>
            <a:chOff x="2198" y="2217"/>
            <a:chExt cx="10798" cy="7788"/>
          </a:xfrm>
        </p:grpSpPr>
        <p:sp>
          <p:nvSpPr>
            <p:cNvPr id="9" name="横卷形 8"/>
            <p:cNvSpPr/>
            <p:nvPr/>
          </p:nvSpPr>
          <p:spPr>
            <a:xfrm>
              <a:off x="2198" y="2217"/>
              <a:ext cx="10799" cy="7789"/>
            </a:xfrm>
            <a:prstGeom prst="horizontalScroll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p>
              <a:endParaRPr lang="zh-CN" altLang="en-US"/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4823" y="3258"/>
              <a:ext cx="6325" cy="6060"/>
              <a:chOff x="5515" y="3245"/>
              <a:chExt cx="6325" cy="6060"/>
            </a:xfrm>
          </p:grpSpPr>
          <p:sp>
            <p:nvSpPr>
              <p:cNvPr id="2" name="文本框 1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5515" y="3245"/>
                <a:ext cx="6325" cy="606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pPr fontAlgn="auto">
                  <a:lnSpc>
                    <a:spcPts val="5760"/>
                  </a:lnSpc>
                </a:pPr>
                <a:r>
                  <a:rPr lang="zh-CN" altLang="en-US" sz="4800">
                    <a:solidFill>
                      <a:schemeClr val="dk1"/>
                    </a:solidFill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1.丰富，多。</a:t>
                </a:r>
                <a:endParaRPr lang="zh-CN" altLang="en-US" sz="4800">
                  <a:solidFill>
                    <a:schemeClr val="dk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endParaRPr>
              </a:p>
              <a:p>
                <a:pPr fontAlgn="auto">
                  <a:lnSpc>
                    <a:spcPts val="5760"/>
                  </a:lnSpc>
                </a:pPr>
                <a:endParaRPr lang="zh-CN" altLang="en-US" sz="4800">
                  <a:solidFill>
                    <a:schemeClr val="dk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endParaRPr>
              </a:p>
              <a:p>
                <a:pPr fontAlgn="auto">
                  <a:lnSpc>
                    <a:spcPts val="5760"/>
                  </a:lnSpc>
                </a:pPr>
                <a:r>
                  <a:rPr lang="zh-CN" altLang="en-US" sz="4800">
                    <a:solidFill>
                      <a:schemeClr val="dk1"/>
                    </a:solidFill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2.饶恕，宽容。</a:t>
                </a:r>
                <a:endParaRPr lang="zh-CN" altLang="en-US" sz="4800">
                  <a:solidFill>
                    <a:schemeClr val="dk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endParaRPr>
              </a:p>
              <a:p>
                <a:pPr fontAlgn="auto">
                  <a:lnSpc>
                    <a:spcPts val="5760"/>
                  </a:lnSpc>
                </a:pPr>
                <a:endParaRPr lang="zh-CN" altLang="en-US" sz="4800">
                  <a:solidFill>
                    <a:schemeClr val="dk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endParaRPr>
              </a:p>
              <a:p>
                <a:pPr fontAlgn="auto">
                  <a:lnSpc>
                    <a:spcPts val="5760"/>
                  </a:lnSpc>
                </a:pPr>
                <a:r>
                  <a:rPr lang="zh-CN" altLang="en-US" sz="4800">
                    <a:solidFill>
                      <a:schemeClr val="dk1"/>
                    </a:solidFill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3.姓。</a:t>
                </a:r>
                <a:endParaRPr lang="zh-CN" altLang="en-US" sz="4800">
                  <a:solidFill>
                    <a:schemeClr val="dk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endParaRPr>
              </a:p>
            </p:txBody>
          </p:sp>
          <p:sp>
            <p:nvSpPr>
              <p:cNvPr id="6" name="文本框 5"/>
              <p:cNvSpPr txBox="1"/>
              <p:nvPr/>
            </p:nvSpPr>
            <p:spPr>
              <a:xfrm>
                <a:off x="7814" y="4807"/>
                <a:ext cx="2416" cy="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3200"/>
                  <a:t>shù</a:t>
                </a:r>
                <a:endParaRPr lang="en-US" altLang="zh-CN" sz="3200"/>
              </a:p>
            </p:txBody>
          </p:sp>
        </p:grpSp>
        <p:sp>
          <p:nvSpPr>
            <p:cNvPr id="10" name="文本框 9"/>
            <p:cNvSpPr txBox="1"/>
            <p:nvPr/>
          </p:nvSpPr>
          <p:spPr>
            <a:xfrm>
              <a:off x="5659" y="4820"/>
              <a:ext cx="241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/>
                <a:t>r</a:t>
              </a:r>
              <a:r>
                <a:rPr lang="en-US" altLang="zh-CN" sz="3200">
                  <a:latin typeface="楷体" panose="02010609060101010101" charset="-122"/>
                  <a:ea typeface="楷体" panose="02010609060101010101" charset="-122"/>
                </a:rPr>
                <a:t>á</a:t>
              </a:r>
              <a:r>
                <a:rPr lang="en-US" altLang="zh-CN" sz="3200"/>
                <a:t>o</a:t>
              </a:r>
              <a:endParaRPr lang="en-US" altLang="zh-CN" sz="3200"/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2820035" y="2049145"/>
            <a:ext cx="113855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Arial" panose="020B0604020202020204" pitchFamily="34" charset="0"/>
              </a:rPr>
              <a:t>√</a:t>
            </a:r>
            <a:endParaRPr lang="zh-CN" altLang="en-US" sz="6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图片包含 自然, 暗礁, 水, 蓝色&#10;&#10;已生成极高可信度的说明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3365" cy="6858000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42595" y="295593"/>
            <a:ext cx="769429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46000"/>
                  </a:schemeClr>
                </a:solidFill>
              </a14:hiddenFill>
            </a:ext>
          </a:extLst>
        </p:spPr>
        <p:txBody>
          <a:bodyPr wrap="square" anchor="ctr">
            <a:spAutoFit/>
            <a:scene3d>
              <a:camera prst="orthographicFront"/>
              <a:lightRig rig="threePt" dir="t"/>
            </a:scene3d>
          </a:bodyPr>
          <a:lstStyle>
            <a:lvl1pPr indent="355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indent="0" algn="l" eaLnBrk="0" hangingPunct="0">
              <a:lnSpc>
                <a:spcPct val="150000"/>
              </a:lnSpc>
            </a:pPr>
            <a:r>
              <a:rPr lang="en-US" altLang="zh-CN" sz="40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</a:t>
            </a:r>
            <a:r>
              <a:rPr lang="en-US" altLang="zh-CN" sz="60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18.</a:t>
            </a:r>
            <a:r>
              <a:rPr lang="zh-CN" altLang="en-US" sz="60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富饶</a:t>
            </a:r>
            <a:r>
              <a:rPr lang="zh-CN" altLang="en-US" sz="6000" dirty="0">
                <a:solidFill>
                  <a:schemeClr val="accent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的</a:t>
            </a:r>
            <a:r>
              <a:rPr lang="zh-CN" altLang="en-US" sz="60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西沙群岛</a:t>
            </a:r>
            <a:endParaRPr lang="zh-CN" altLang="en-US" sz="60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f1a605e1b1e01a78b4eab9a2f09c1f0c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rcRect b="14029"/>
          <a:stretch>
            <a:fillRect/>
          </a:stretch>
        </p:blipFill>
        <p:spPr>
          <a:xfrm>
            <a:off x="635" y="635"/>
            <a:ext cx="9143365" cy="6856730"/>
          </a:xfrm>
          <a:prstGeom prst="rect">
            <a:avLst/>
          </a:prstGeom>
        </p:spPr>
      </p:pic>
      <p:sp>
        <p:nvSpPr>
          <p:cNvPr id="3" name="矩形 2" descr="7b0a2020202022776f7264617274223a20227b5c2269645c223a32353030343939392c5c227469645c223a5c2231333537375c227d220a7d0a"/>
          <p:cNvSpPr/>
          <p:nvPr/>
        </p:nvSpPr>
        <p:spPr>
          <a:xfrm>
            <a:off x="1590834" y="2021364"/>
            <a:ext cx="5964079" cy="877253"/>
          </a:xfrm>
          <a:prstGeom prst="rect">
            <a:avLst/>
          </a:prstGeom>
          <a:noFill/>
          <a:ln>
            <a:noFill/>
          </a:ln>
        </p:spPr>
        <p:txBody>
          <a:bodyPr wrap="none" lIns="67627" tIns="35242" rIns="67627" bIns="35242" rtlCol="0" anchor="t">
            <a:prstTxWarp prst="textArchUp">
              <a:avLst/>
            </a:prstTxWarp>
            <a:noAutofit/>
            <a:scene3d>
              <a:camera prst="perspectiveFront"/>
              <a:lightRig rig="flat" dir="t">
                <a:rot lat="0" lon="0" rev="0"/>
              </a:lightRig>
            </a:scene3d>
            <a:sp3d extrusionH="635000" contourW="12700">
              <a:extrusionClr>
                <a:srgbClr val="00B050"/>
              </a:extrusionClr>
              <a:contourClr>
                <a:srgbClr val="045704"/>
              </a:contourClr>
            </a:sp3d>
          </a:bodyPr>
          <a:p>
            <a:pPr algn="ctr"/>
            <a:r>
              <a:rPr lang="zh-CN" altLang="en-US" sz="19900" b="1">
                <a:ln w="12700">
                  <a:solidFill>
                    <a:srgbClr val="00B050"/>
                  </a:solidFill>
                </a:ln>
                <a:gradFill>
                  <a:gsLst>
                    <a:gs pos="47000">
                      <a:srgbClr val="F6FEF5"/>
                    </a:gs>
                    <a:gs pos="0">
                      <a:srgbClr val="CCF185"/>
                    </a:gs>
                    <a:gs pos="100000">
                      <a:srgbClr val="77D257"/>
                    </a:gs>
                  </a:gsLst>
                  <a:lin ang="5400000" scaled="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127000" dist="12700" dir="16200000" sx="101000" sy="101000" rotWithShape="0">
                    <a:srgbClr val="106610">
                      <a:alpha val="30000"/>
                    </a:srgbClr>
                  </a:outerShdw>
                  <a:reflection blurRad="6350" stA="25000" endA="900" endPos="35000" dist="63500" dir="5400000" sy="-100000" algn="bl" rotWithShape="0"/>
                </a:effectLst>
                <a:latin typeface="汉仪书魂体简" panose="02010600000101010101" charset="-122"/>
                <a:ea typeface="汉仪书魂体简" panose="02010600000101010101" charset="-122"/>
              </a:rPr>
              <a:t>我为西沙群岛做宣传</a:t>
            </a:r>
            <a:endParaRPr lang="zh-CN" altLang="en-US" sz="19900" b="1">
              <a:ln w="12700">
                <a:solidFill>
                  <a:srgbClr val="00B050"/>
                </a:solidFill>
              </a:ln>
              <a:gradFill>
                <a:gsLst>
                  <a:gs pos="47000">
                    <a:srgbClr val="F6FEF5"/>
                  </a:gs>
                  <a:gs pos="0">
                    <a:srgbClr val="CCF185"/>
                  </a:gs>
                  <a:gs pos="100000">
                    <a:srgbClr val="77D257"/>
                  </a:gs>
                </a:gsLst>
                <a:lin ang="5400000" scaled="0"/>
              </a:gra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127000" dist="12700" dir="16200000" sx="101000" sy="101000" rotWithShape="0">
                  <a:srgbClr val="106610">
                    <a:alpha val="30000"/>
                  </a:srgbClr>
                </a:outerShdw>
                <a:reflection blurRad="6350" stA="25000" endA="900" endPos="35000" dist="63500" dir="5400000" sy="-100000" algn="bl" rotWithShape="0"/>
              </a:effectLst>
              <a:latin typeface="汉仪书魂体简" panose="02010600000101010101" charset="-122"/>
              <a:ea typeface="汉仪书魂体简" panose="0201060000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newsflash/>
      </p:transition>
    </mc:Choice>
    <mc:Fallback>
      <p:transition spd="med">
        <p:newsflash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0.xml><?xml version="1.0" encoding="utf-8"?>
<p:tagLst xmlns:p="http://schemas.openxmlformats.org/presentationml/2006/main">
  <p:tag name="KSO_WM_UNIT_TEXT_FILL_FORE_SCHEMECOLOR_INDEX_BRIGHTNESS" val="0"/>
  <p:tag name="KSO_WM_UNIT_TEXT_FILL_FORE_SCHEMECOLOR_INDEX" val="1"/>
  <p:tag name="KSO_WM_UNIT_TEXT_FILL_TYPE" val="1"/>
</p:tagLst>
</file>

<file path=ppt/tags/tag11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"/>
  <p:tag name="KSO_WM_UNIT_TEXT_FILL_TYPE" val="1"/>
</p:tagLst>
</file>

<file path=ppt/tags/tag12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3.xml><?xml version="1.0" encoding="utf-8"?>
<p:tagLst xmlns:p="http://schemas.openxmlformats.org/presentationml/2006/main">
  <p:tag name="KSO_WM_UNIT_PLACING_PICTURE_USER_VIEWPORT" val="{&quot;height&quot;:10800.00157480315,&quot;width&quot;:19242.132283464565}"/>
</p:tagLst>
</file>

<file path=ppt/tags/tag14.xml><?xml version="1.0" encoding="utf-8"?>
<p:tagLst xmlns:p="http://schemas.openxmlformats.org/presentationml/2006/main">
  <p:tag name="KSO_WM_UNIT_PLACING_PICTURE_USER_VIEWPORT" val="{&quot;height&quot;:7128,&quot;width&quot;:10656}"/>
</p:tagLst>
</file>

<file path=ppt/tags/tag15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16.xml><?xml version="1.0" encoding="utf-8"?>
<p:tagLst xmlns:p="http://schemas.openxmlformats.org/presentationml/2006/main">
  <p:tag name="KSO_WM_UNIT_PLACING_PICTURE_USER_VIEWPORT" val="{&quot;height&quot;:5879,&quot;width&quot;:14400}"/>
</p:tagLst>
</file>

<file path=ppt/tags/tag17.xml><?xml version="1.0" encoding="utf-8"?>
<p:tagLst xmlns:p="http://schemas.openxmlformats.org/presentationml/2006/main">
  <p:tag name="KSO_WM_UNIT_PLACING_PICTURE_USER_VIEWPORT" val="{&quot;height&quot;:4732,&quot;width&quot;:14356}"/>
</p:tagLst>
</file>

<file path=ppt/tags/tag18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19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0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21.xml><?xml version="1.0" encoding="utf-8"?>
<p:tagLst xmlns:p="http://schemas.openxmlformats.org/presentationml/2006/main">
  <p:tag name="KSO_WM_UNIT_LINE_FORE_SCHEMECOLOR_INDEX_BRIGHTNESS" val="0"/>
  <p:tag name="KSO_WM_UNIT_LINE_FORE_SCHEMECOLOR_INDEX" val="5"/>
  <p:tag name="KSO_WM_UNIT_LINE_FILL_TYPE" val="2"/>
</p:tagLst>
</file>

<file path=ppt/tags/tag22.xml><?xml version="1.0" encoding="utf-8"?>
<p:tagLst xmlns:p="http://schemas.openxmlformats.org/presentationml/2006/main">
  <p:tag name="KSO_WM_UNIT_LINE_FORE_SCHEMECOLOR_INDEX_BRIGHTNESS" val="0"/>
  <p:tag name="KSO_WM_UNIT_LINE_FORE_SCHEMECOLOR_INDEX" val="5"/>
  <p:tag name="KSO_WM_UNIT_LINE_FILL_TYPE" val="2"/>
</p:tagLst>
</file>

<file path=ppt/tags/tag23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24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5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26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27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28.xml><?xml version="1.0" encoding="utf-8"?>
<p:tagLst xmlns:p="http://schemas.openxmlformats.org/presentationml/2006/main">
  <p:tag name="KSO_WM_UNIT_PLACING_PICTURE_USER_VIEWPORT" val="{&quot;height&quot;:7128,&quot;width&quot;:9503}"/>
</p:tagLst>
</file>

<file path=ppt/tags/tag29.xml><?xml version="1.0" encoding="utf-8"?>
<p:tagLst xmlns:p="http://schemas.openxmlformats.org/presentationml/2006/main">
  <p:tag name="KSO_WM_UNIT_PLACING_PICTURE_USER_VIEWPORT" val="{&quot;height&quot;:3425,&quot;width&quot;:5543}"/>
</p:tagLst>
</file>

<file path=ppt/tags/tag3.xml><?xml version="1.0" encoding="utf-8"?>
<p:tagLst xmlns:p="http://schemas.openxmlformats.org/presentationml/2006/main">
  <p:tag name="KSO_WM_UNIT_PLACING_PICTURE_USER_VIEWPORT" val="{&quot;height&quot;:8026.500787401575,&quot;width&quot;:10799.250393700788}"/>
</p:tagLst>
</file>

<file path=ppt/tags/tag30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31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32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33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34.xml><?xml version="1.0" encoding="utf-8"?>
<p:tagLst xmlns:p="http://schemas.openxmlformats.org/presentationml/2006/main">
  <p:tag name="KSO_WPP_MARK_KEY" val="4cf948d4-fb0a-4080-a66b-3fb6c56d5a04"/>
  <p:tag name="COMMONDATA" val="eyJoZGlkIjoiMWRiNDQ3NTRkOTAxNzFlODUzNWY3OTA3NTQzZDg3NzEifQ=="/>
</p:tagLst>
</file>

<file path=ppt/tags/tag4.xml><?xml version="1.0" encoding="utf-8"?>
<p:tagLst xmlns:p="http://schemas.openxmlformats.org/presentationml/2006/main"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35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270"/>
  <p:tag name="KSO_WM_UNIT_FILL_GRADIENT_Direction" val="6"/>
  <p:tag name="KSO_WM_UNIT_FILL_TYPE" val="3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1"/>
  <p:tag name="KSO_WM_UNIT_TEXT_FILL_TYPE" val="1"/>
</p:tagLst>
</file>

<file path=ppt/tags/tag5.xml><?xml version="1.0" encoding="utf-8"?>
<p:tagLst xmlns:p="http://schemas.openxmlformats.org/presentationml/2006/main"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35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270"/>
  <p:tag name="KSO_WM_UNIT_FILL_GRADIENT_Direction" val="6"/>
  <p:tag name="KSO_WM_UNIT_FILL_TYPE" val="3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1"/>
  <p:tag name="KSO_WM_UNIT_TEXT_FILL_TYPE" val="1"/>
</p:tagLst>
</file>

<file path=ppt/tags/tag6.xml><?xml version="1.0" encoding="utf-8"?>
<p:tagLst xmlns:p="http://schemas.openxmlformats.org/presentationml/2006/main"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35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270"/>
  <p:tag name="KSO_WM_UNIT_FILL_GRADIENT_Direction" val="6"/>
  <p:tag name="KSO_WM_UNIT_FILL_TYPE" val="3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1"/>
  <p:tag name="KSO_WM_UNIT_TEXT_FILL_TYPE" val="1"/>
</p:tagLst>
</file>

<file path=ppt/tags/tag7.xml><?xml version="1.0" encoding="utf-8"?>
<p:tagLst xmlns:p="http://schemas.openxmlformats.org/presentationml/2006/main">
  <p:tag name="KSO_WM_UNIT_PLACING_PICTURE_USER_VIEWPORT" val="{&quot;height&quot;:10800.00157480315,&quot;width&quot;:19242.132283464565}"/>
</p:tagLst>
</file>

<file path=ppt/tags/tag8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"/>
  <p:tag name="KSO_WM_UNIT_TEXT_FILL_TYPE" val="1"/>
</p:tagLst>
</file>

<file path=ppt/tags/tag9.xml><?xml version="1.0" encoding="utf-8"?>
<p:tagLst xmlns:p="http://schemas.openxmlformats.org/presentationml/2006/main">
  <p:tag name="KSO_WM_UNIT_PLACING_PICTURE_USER_VIEWPORT" val="{&quot;height&quot;:7714,&quot;width&quot;:8783}"/>
</p:tagLst>
</file>

<file path=ppt/theme/theme1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">
      <a:dk1>
        <a:srgbClr val="000000"/>
      </a:dk1>
      <a:lt1>
        <a:srgbClr val="FFFFFF"/>
      </a:lt1>
      <a:dk2>
        <a:srgbClr val="FAFAFA"/>
      </a:dk2>
      <a:lt2>
        <a:srgbClr val="FFFFFF"/>
      </a:lt2>
      <a:accent1>
        <a:srgbClr val="007ADD"/>
      </a:accent1>
      <a:accent2>
        <a:srgbClr val="3B3E4D"/>
      </a:accent2>
      <a:accent3>
        <a:srgbClr val="007ADD"/>
      </a:accent3>
      <a:accent4>
        <a:srgbClr val="3B3E4D"/>
      </a:accent4>
      <a:accent5>
        <a:srgbClr val="007ADD"/>
      </a:accent5>
      <a:accent6>
        <a:srgbClr val="3B3E4D"/>
      </a:accent6>
      <a:hlink>
        <a:srgbClr val="5FCBFB"/>
      </a:hlink>
      <a:folHlink>
        <a:srgbClr val="B759BC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1765</Words>
  <Application>WPS 演示</Application>
  <PresentationFormat>全屏显示(4:3)</PresentationFormat>
  <Paragraphs>263</Paragraphs>
  <Slides>41</Slides>
  <Notes>27</Notes>
  <HiddenSlides>0</HiddenSlides>
  <MMClips>1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41</vt:i4>
      </vt:variant>
    </vt:vector>
  </HeadingPairs>
  <TitlesOfParts>
    <vt:vector size="55" baseType="lpstr">
      <vt:lpstr>Arial</vt:lpstr>
      <vt:lpstr>宋体</vt:lpstr>
      <vt:lpstr>Wingdings</vt:lpstr>
      <vt:lpstr>Arial</vt:lpstr>
      <vt:lpstr>楷体</vt:lpstr>
      <vt:lpstr>微软雅黑</vt:lpstr>
      <vt:lpstr>Calibri</vt:lpstr>
      <vt:lpstr>思源黑体 CN Medium</vt:lpstr>
      <vt:lpstr>黑体</vt:lpstr>
      <vt:lpstr>汉仪书魂体简</vt:lpstr>
      <vt:lpstr>Arial Unicode MS</vt:lpstr>
      <vt:lpstr>等线 Light</vt:lpstr>
      <vt:lpstr>Office 主题</vt:lpstr>
      <vt:lpstr>1_Office 主题</vt:lpstr>
      <vt:lpstr>18.富饶的西沙群岛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五光十色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吴 apple</dc:creator>
  <cp:lastModifiedBy>圆溜溜</cp:lastModifiedBy>
  <cp:revision>141</cp:revision>
  <dcterms:created xsi:type="dcterms:W3CDTF">2022-11-14T09:46:00Z</dcterms:created>
  <dcterms:modified xsi:type="dcterms:W3CDTF">2022-11-18T11:36:42Z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51BCAE489071DA21589B7163BC435800</vt:lpwstr>
  </property>
  <property fmtid="{D5CDD505-2E9C-101B-9397-08002B2CF9AE}" pid="3" name="KSOProductBuildVer">
    <vt:lpwstr>2052-11.1.0.12763</vt:lpwstr>
  </property>
</Properties>
</file>