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3"/>
  </p:handoutMasterIdLst>
  <p:sldIdLst>
    <p:sldId id="257" r:id="rId4"/>
    <p:sldId id="837" r:id="rId6"/>
    <p:sldId id="838" r:id="rId7"/>
    <p:sldId id="840" r:id="rId8"/>
    <p:sldId id="812" r:id="rId9"/>
    <p:sldId id="839" r:id="rId10"/>
    <p:sldId id="841" r:id="rId11"/>
    <p:sldId id="290" r:id="rId12"/>
  </p:sldIdLst>
  <p:sldSz cx="11522075" cy="6480175"/>
  <p:notesSz cx="6858000" cy="9144000"/>
  <p:custDataLst>
    <p:tags r:id="rId17"/>
  </p:custDataLst>
  <p:defaultTextStyle>
    <a:defPPr>
      <a:defRPr lang="zh-CN"/>
    </a:defPPr>
    <a:lvl1pPr marL="0" lvl="0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5930" lvl="1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3130" lvl="2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0330" lvl="3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7530" lvl="4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993300"/>
    <a:srgbClr val="808080"/>
    <a:srgbClr val="AA5312"/>
    <a:srgbClr val="F0A671"/>
    <a:srgbClr val="F07471"/>
    <a:srgbClr val="2A7EDA"/>
    <a:srgbClr val="587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903"/>
    <p:restoredTop sz="94645"/>
  </p:normalViewPr>
  <p:slideViewPr>
    <p:cSldViewPr showGuides="1">
      <p:cViewPr>
        <p:scale>
          <a:sx n="100" d="100"/>
          <a:sy n="100" d="100"/>
        </p:scale>
        <p:origin x="-72" y="-732"/>
      </p:cViewPr>
      <p:guideLst>
        <p:guide orient="horz" pos="562"/>
        <p:guide orient="horz" pos="471"/>
        <p:guide orient="horz" pos="2159"/>
        <p:guide pos="1678"/>
        <p:guide pos="29"/>
        <p:guide pos="3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17DB4-8795-424D-BF65-E223CFE4A0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7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17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7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17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7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17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7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17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7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17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7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17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9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  <a:prstGeom prst="rect">
            <a:avLst/>
          </a:prstGeo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  <a:prstGeom prst="rect">
            <a:avLst/>
          </a:prstGeo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  <a:prstGeom prst="rect">
            <a:avLst/>
          </a:prstGeo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725047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7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3" y="1680459"/>
            <a:ext cx="4605781" cy="77852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3" y="2518536"/>
            <a:ext cx="4605781" cy="3330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2" y="1680459"/>
            <a:ext cx="4628464" cy="77852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2" y="2518536"/>
            <a:ext cx="4628464" cy="3330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1654810" y="397510"/>
            <a:ext cx="3840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  <a:prstGeom prst="rect">
            <a:avLst/>
          </a:prstGeo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  <a:prstGeom prst="rect">
            <a:avLst/>
          </a:prstGeo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  <a:prstGeom prst="rect">
            <a:avLst/>
          </a:prstGeo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90"/>
            </a:lvl1pPr>
            <a:lvl2pPr marL="431800" indent="0">
              <a:buNone/>
              <a:defRPr sz="1700"/>
            </a:lvl2pPr>
            <a:lvl3pPr marL="864235" indent="0">
              <a:buNone/>
              <a:defRPr sz="1510"/>
            </a:lvl3pPr>
            <a:lvl4pPr marL="1296035" indent="0">
              <a:buNone/>
              <a:defRPr sz="1325"/>
            </a:lvl4pPr>
            <a:lvl5pPr marL="1727835" indent="0">
              <a:buNone/>
              <a:defRPr sz="1325"/>
            </a:lvl5pPr>
            <a:lvl6pPr marL="2160270" indent="0">
              <a:buNone/>
              <a:defRPr sz="1325"/>
            </a:lvl6pPr>
            <a:lvl7pPr marL="2592070" indent="0">
              <a:buNone/>
              <a:defRPr sz="1325"/>
            </a:lvl7pPr>
            <a:lvl8pPr marL="3023870" indent="0">
              <a:buNone/>
              <a:defRPr sz="1325"/>
            </a:lvl8pPr>
            <a:lvl9pPr marL="3456305" indent="0">
              <a:buNone/>
              <a:defRPr sz="13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  <a:prstGeom prst="rect">
            <a:avLst/>
          </a:prstGeo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725047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7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3" y="1680459"/>
            <a:ext cx="4605781" cy="77852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3" y="2518536"/>
            <a:ext cx="4605781" cy="3330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2" y="1680459"/>
            <a:ext cx="4628464" cy="77852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2" y="2518536"/>
            <a:ext cx="4628464" cy="3330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  <a:prstGeom prst="rect">
            <a:avLst/>
          </a:prstGeo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  <a:prstGeom prst="rect">
            <a:avLst/>
          </a:prstGeo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  <a:prstGeom prst="rect">
            <a:avLst/>
          </a:prstGeo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90"/>
            </a:lvl1pPr>
            <a:lvl2pPr marL="431800" indent="0">
              <a:buNone/>
              <a:defRPr sz="1700"/>
            </a:lvl2pPr>
            <a:lvl3pPr marL="864235" indent="0">
              <a:buNone/>
              <a:defRPr sz="1510"/>
            </a:lvl3pPr>
            <a:lvl4pPr marL="1296035" indent="0">
              <a:buNone/>
              <a:defRPr sz="1325"/>
            </a:lvl4pPr>
            <a:lvl5pPr marL="1727835" indent="0">
              <a:buNone/>
              <a:defRPr sz="1325"/>
            </a:lvl5pPr>
            <a:lvl6pPr marL="2160270" indent="0">
              <a:buNone/>
              <a:defRPr sz="1325"/>
            </a:lvl6pPr>
            <a:lvl7pPr marL="2592070" indent="0">
              <a:buNone/>
              <a:defRPr sz="1325"/>
            </a:lvl7pPr>
            <a:lvl8pPr marL="3023870" indent="0">
              <a:buNone/>
              <a:defRPr sz="1325"/>
            </a:lvl8pPr>
            <a:lvl9pPr marL="3456305" indent="0">
              <a:buNone/>
              <a:defRPr sz="13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779" name="矩形 921778"/>
          <p:cNvSpPr/>
          <p:nvPr userDrawn="1"/>
        </p:nvSpPr>
        <p:spPr>
          <a:xfrm>
            <a:off x="0" y="198438"/>
            <a:ext cx="11522075" cy="420687"/>
          </a:xfrm>
          <a:prstGeom prst="rect">
            <a:avLst/>
          </a:prstGeom>
          <a:solidFill>
            <a:srgbClr val="F5F5F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778" name="直接连接符 921777"/>
          <p:cNvSpPr/>
          <p:nvPr userDrawn="1"/>
        </p:nvSpPr>
        <p:spPr>
          <a:xfrm>
            <a:off x="0" y="152400"/>
            <a:ext cx="11522075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921753" name="图片 92175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864225"/>
            <a:ext cx="658813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54" name="图片 92175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63" y="5534025"/>
            <a:ext cx="279400" cy="261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55" name="图片 92175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438" y="5921375"/>
            <a:ext cx="187325" cy="17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762" name="矩形 921761"/>
          <p:cNvSpPr/>
          <p:nvPr userDrawn="1"/>
        </p:nvSpPr>
        <p:spPr>
          <a:xfrm>
            <a:off x="415925" y="250825"/>
            <a:ext cx="2824163" cy="2914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defTabSz="863600"/>
            <a:r>
              <a:rPr lang="en-US" altLang="en-US" sz="1300" b="1">
                <a:solidFill>
                  <a:schemeClr val="tx1"/>
                </a:solidFill>
                <a:latin typeface="宋体" panose="02010600030101010101" pitchFamily="2" charset="-122"/>
              </a:rPr>
              <a:t>3.2.3　</a:t>
            </a:r>
            <a:r>
              <a:rPr lang="zh-CN" altLang="en-US" sz="1300" b="1">
                <a:solidFill>
                  <a:schemeClr val="tx1"/>
                </a:solidFill>
                <a:latin typeface="宋体" panose="02010600030101010101" pitchFamily="2" charset="-122"/>
              </a:rPr>
              <a:t>直线与</a:t>
            </a:r>
            <a:r>
              <a:rPr lang="en-US" altLang="en-US" sz="1300" b="1">
                <a:solidFill>
                  <a:schemeClr val="tx1"/>
                </a:solidFill>
                <a:latin typeface="宋体" panose="02010600030101010101" pitchFamily="2" charset="-122"/>
              </a:rPr>
              <a:t>双曲线的</a:t>
            </a:r>
            <a:r>
              <a:rPr lang="zh-CN" altLang="en-US" sz="1300" b="1">
                <a:solidFill>
                  <a:schemeClr val="tx1"/>
                </a:solidFill>
                <a:latin typeface="宋体" panose="02010600030101010101" pitchFamily="2" charset="-122"/>
              </a:rPr>
              <a:t>位置关系</a:t>
            </a:r>
            <a:endParaRPr lang="zh-CN" altLang="en-US" sz="13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921766" name="组合 921765"/>
          <p:cNvGrpSpPr/>
          <p:nvPr userDrawn="1"/>
        </p:nvGrpSpPr>
        <p:grpSpPr>
          <a:xfrm>
            <a:off x="238125" y="333375"/>
            <a:ext cx="187325" cy="146050"/>
            <a:chOff x="106" y="213"/>
            <a:chExt cx="191" cy="147"/>
          </a:xfrm>
        </p:grpSpPr>
        <p:sp>
          <p:nvSpPr>
            <p:cNvPr id="921767" name="等腰三角形 921766"/>
            <p:cNvSpPr/>
            <p:nvPr userDrawn="1"/>
          </p:nvSpPr>
          <p:spPr>
            <a:xfrm rot="5400000">
              <a:off x="96" y="223"/>
              <a:ext cx="147" cy="127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768" name="等腰三角形 921767"/>
            <p:cNvSpPr/>
            <p:nvPr userDrawn="1"/>
          </p:nvSpPr>
          <p:spPr>
            <a:xfrm rot="5400000">
              <a:off x="160" y="223"/>
              <a:ext cx="147" cy="127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marL="0" lvl="0" indent="0" algn="l" defTabSz="8636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lvl="0" indent="-215900" algn="l" defTabSz="863600" rtl="0" eaLnBrk="1" fontAlgn="base" latinLnBrk="0" hangingPunct="1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7700" lvl="1" indent="-215900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79500" lvl="2" indent="-215900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3205" lvl="3" indent="-217805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5005" lvl="4" indent="-215900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63600" rtl="0" eaLnBrk="1" fontAlgn="base" latinLnBrk="0" hangingPunct="1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930" lvl="1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3130" lvl="2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0330" lvl="3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7530" lvl="4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1270" algn="l" defTabSz="91313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99" name="矩形 5"/>
          <p:cNvSpPr/>
          <p:nvPr/>
        </p:nvSpPr>
        <p:spPr>
          <a:xfrm>
            <a:off x="96838" y="3043873"/>
            <a:ext cx="7820025" cy="7016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>
            <a:spAutoFit/>
          </a:bodyPr>
          <a:p>
            <a:pPr algn="ctr" defTabSz="862330">
              <a:tabLst>
                <a:tab pos="2595880" algn="l"/>
              </a:tabLst>
            </a:pPr>
            <a:r>
              <a:rPr lang="en-US" altLang="en-US" sz="4000" b="1">
                <a:solidFill>
                  <a:srgbClr val="8080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3.2.3　</a:t>
            </a:r>
            <a:r>
              <a:rPr lang="zh-CN" altLang="en-US" sz="4000" b="1">
                <a:solidFill>
                  <a:srgbClr val="8080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直线与</a:t>
            </a:r>
            <a:r>
              <a:rPr lang="en-US" altLang="en-US" sz="4000" b="1">
                <a:solidFill>
                  <a:srgbClr val="8080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双曲线的</a:t>
            </a:r>
            <a:r>
              <a:rPr lang="zh-CN" altLang="en-US" sz="4000" b="1">
                <a:solidFill>
                  <a:srgbClr val="8080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位置关系</a:t>
            </a:r>
            <a:endParaRPr lang="zh-CN" altLang="en-US" sz="4000" b="1" dirty="0">
              <a:solidFill>
                <a:srgbClr val="80808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400" name="矩形 9"/>
          <p:cNvSpPr/>
          <p:nvPr/>
        </p:nvSpPr>
        <p:spPr>
          <a:xfrm>
            <a:off x="3175" y="1439863"/>
            <a:ext cx="7910513" cy="927100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>
            <a:spAutoFit/>
          </a:bodyPr>
          <a:p>
            <a:pPr algn="ctr" defTabSz="862330">
              <a:lnSpc>
                <a:spcPct val="120000"/>
              </a:lnSpc>
              <a:buNone/>
            </a:pPr>
            <a:r>
              <a:rPr lang="zh-CN" altLang="en-US" sz="4600" b="1" dirty="0">
                <a:solidFill>
                  <a:srgbClr val="AA5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600" b="1">
                <a:solidFill>
                  <a:srgbClr val="AA5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600" b="1" dirty="0">
                <a:solidFill>
                  <a:srgbClr val="AA5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　圆锥曲线与方程</a:t>
            </a:r>
            <a:endParaRPr lang="zh-CN" altLang="en-US" sz="4600" b="1" dirty="0">
              <a:solidFill>
                <a:srgbClr val="AA5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01" name="直接连接符 14400"/>
          <p:cNvSpPr/>
          <p:nvPr/>
        </p:nvSpPr>
        <p:spPr>
          <a:xfrm>
            <a:off x="203200" y="2562225"/>
            <a:ext cx="7242175" cy="0"/>
          </a:xfrm>
          <a:prstGeom prst="line">
            <a:avLst/>
          </a:prstGeom>
          <a:ln w="28575" cap="flat" cmpd="sng">
            <a:pattFill prst="zigZag">
              <a:fgClr>
                <a:srgbClr val="8B898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14402" name="直接连接符 14401"/>
          <p:cNvSpPr/>
          <p:nvPr/>
        </p:nvSpPr>
        <p:spPr>
          <a:xfrm>
            <a:off x="238125" y="4159250"/>
            <a:ext cx="7161213" cy="0"/>
          </a:xfrm>
          <a:prstGeom prst="line">
            <a:avLst/>
          </a:prstGeom>
          <a:ln w="28575" cap="flat" cmpd="sng">
            <a:pattFill prst="zigZag">
              <a:fgClr>
                <a:srgbClr val="8B898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9" grpId="0"/>
      <p:bldP spid="144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00100" y="666115"/>
                <a:ext cx="10172065" cy="17341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zh-CN" altLang="en-US" b="1">
                    <a:solidFill>
                      <a:schemeClr val="tx1"/>
                    </a:solidFill>
                  </a:rPr>
                  <a:t>题型一：双曲线中的中点弦</a:t>
                </a:r>
                <a:endParaRPr lang="zh-CN" altLang="en-US" b="1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>
                    <a:solidFill>
                      <a:schemeClr val="tx1"/>
                    </a:solidFill>
                  </a:rPr>
                  <a:t>例</a:t>
                </a:r>
                <a:r>
                  <a:rPr lang="en-US" altLang="zh-CN">
                    <a:solidFill>
                      <a:schemeClr val="tx1"/>
                    </a:solidFill>
                  </a:rPr>
                  <a:t>1</a:t>
                </a:r>
                <a:r>
                  <a:rPr lang="zh-CN" altLang="en-US">
                    <a:solidFill>
                      <a:schemeClr val="tx1"/>
                    </a:solidFill>
                  </a:rPr>
                  <a:t>、已知直线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zh-CN" altLang="en-US">
                    <a:solidFill>
                      <a:schemeClr val="tx1"/>
                    </a:solidFill>
                  </a:rPr>
                  <a:t>双曲线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相交于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两点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的中点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求直线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的方程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666115"/>
                <a:ext cx="10172065" cy="1734185"/>
              </a:xfrm>
              <a:prstGeom prst="rect">
                <a:avLst/>
              </a:prstGeom>
              <a:blipFill rotWithShape="1">
                <a:blip r:embed="rId1"/>
                <a:stretch>
                  <a:fillRect b="-1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00100" y="666115"/>
                <a:ext cx="10172065" cy="17341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zh-CN" altLang="en-US" b="1">
                    <a:solidFill>
                      <a:schemeClr val="tx1"/>
                    </a:solidFill>
                  </a:rPr>
                  <a:t>题型一：双曲线中的中点弦（</a:t>
                </a:r>
                <a:r>
                  <a:rPr lang="zh-CN" altLang="en-US" b="1">
                    <a:solidFill>
                      <a:srgbClr val="FF0000"/>
                    </a:solidFill>
                  </a:rPr>
                  <a:t>点差法</a:t>
                </a:r>
                <a:r>
                  <a:rPr lang="zh-CN" altLang="en-US" b="1">
                    <a:solidFill>
                      <a:schemeClr val="tx1"/>
                    </a:solidFill>
                  </a:rPr>
                  <a:t>）</a:t>
                </a:r>
                <a:endParaRPr lang="zh-CN" altLang="en-US" b="1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>
                    <a:solidFill>
                      <a:schemeClr val="tx1"/>
                    </a:solidFill>
                  </a:rPr>
                  <a:t>例</a:t>
                </a:r>
                <a:r>
                  <a:rPr lang="en-US" altLang="zh-CN">
                    <a:solidFill>
                      <a:schemeClr val="tx1"/>
                    </a:solidFill>
                  </a:rPr>
                  <a:t>1</a:t>
                </a:r>
                <a:r>
                  <a:rPr lang="zh-CN" altLang="en-US">
                    <a:solidFill>
                      <a:schemeClr val="tx1"/>
                    </a:solidFill>
                  </a:rPr>
                  <a:t>、已知直线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zh-CN" altLang="en-US">
                    <a:solidFill>
                      <a:schemeClr val="tx1"/>
                    </a:solidFill>
                  </a:rPr>
                  <a:t>双曲线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相交于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两点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的中点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求直线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的方程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666115"/>
                <a:ext cx="10172065" cy="1734185"/>
              </a:xfrm>
              <a:prstGeom prst="rect">
                <a:avLst/>
              </a:prstGeom>
              <a:blipFill rotWithShape="1">
                <a:blip r:embed="rId1"/>
                <a:stretch>
                  <a:fillRect b="-1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00100" y="666115"/>
                <a:ext cx="10172065" cy="17341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zh-CN" altLang="en-US" b="1">
                    <a:solidFill>
                      <a:schemeClr val="tx1"/>
                    </a:solidFill>
                  </a:rPr>
                  <a:t>题型一：双曲线中的中点弦（</a:t>
                </a:r>
                <a:r>
                  <a:rPr lang="zh-CN" altLang="en-US" b="1">
                    <a:solidFill>
                      <a:srgbClr val="FF0000"/>
                    </a:solidFill>
                  </a:rPr>
                  <a:t>点差法</a:t>
                </a:r>
                <a:r>
                  <a:rPr lang="zh-CN" altLang="en-US" b="1">
                    <a:solidFill>
                      <a:schemeClr val="tx1"/>
                    </a:solidFill>
                  </a:rPr>
                  <a:t>）</a:t>
                </a:r>
                <a:endParaRPr lang="zh-CN" altLang="en-US" b="1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>
                    <a:solidFill>
                      <a:schemeClr val="tx1"/>
                    </a:solidFill>
                  </a:rPr>
                  <a:t>例</a:t>
                </a:r>
                <a:r>
                  <a:rPr lang="en-US" altLang="zh-CN">
                    <a:solidFill>
                      <a:schemeClr val="tx1"/>
                    </a:solidFill>
                  </a:rPr>
                  <a:t>1</a:t>
                </a:r>
                <a:r>
                  <a:rPr lang="zh-CN" altLang="en-US">
                    <a:solidFill>
                      <a:schemeClr val="tx1"/>
                    </a:solidFill>
                  </a:rPr>
                  <a:t>、已知直线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zh-CN" altLang="en-US">
                    <a:solidFill>
                      <a:schemeClr val="tx1"/>
                    </a:solidFill>
                  </a:rPr>
                  <a:t>双曲线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相交于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两点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的中点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求直线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的方程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666115"/>
                <a:ext cx="10172065" cy="1734185"/>
              </a:xfrm>
              <a:prstGeom prst="rect">
                <a:avLst/>
              </a:prstGeom>
              <a:blipFill rotWithShape="1">
                <a:blip r:embed="rId1"/>
                <a:stretch>
                  <a:fillRect b="-1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59130" y="3193415"/>
                <a:ext cx="10448290" cy="240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/>
                    </a:solidFill>
                  </a:rPr>
                  <a:t>变式：已知双曲线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), 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其右焦点为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过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    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作一条倾斜角为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45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chemeClr val="tx1"/>
                    </a:solidFill>
                    <a:sym typeface="+mn-ea"/>
                  </a:rPr>
                  <a:t>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与双曲线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相交于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两点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的中点</a:t>
                </a:r>
                <a14:m>
                  <m:oMath xmlns:m="http://schemas.openxmlformats.org/officeDocument/2006/math">
                    <m:r>
                      <a:rPr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为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:r>
                  <a:rPr 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双曲线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的方程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" y="3193415"/>
                <a:ext cx="10448290" cy="2400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40105" y="654685"/>
                <a:ext cx="10172065" cy="182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b="1">
                    <a:solidFill>
                      <a:schemeClr val="tx1"/>
                    </a:solidFill>
                  </a:rPr>
                  <a:t>题型二：弦长问题</a:t>
                </a:r>
                <a:endParaRPr lang="zh-CN" b="1">
                  <a:solidFill>
                    <a:schemeClr val="tx1"/>
                  </a:solidFill>
                </a:endParaRPr>
              </a:p>
              <a:p>
                <a:r>
                  <a:rPr lang="zh-CN">
                    <a:solidFill>
                      <a:schemeClr val="tx1"/>
                    </a:solidFill>
                  </a:rPr>
                  <a:t>例</a:t>
                </a:r>
                <a:r>
                  <a:rPr lang="en-US" altLang="zh-CN">
                    <a:solidFill>
                      <a:schemeClr val="tx1"/>
                    </a:solidFill>
                  </a:rPr>
                  <a:t>2</a:t>
                </a:r>
                <a:r>
                  <a:rPr lang="zh-CN">
                    <a:solidFill>
                      <a:schemeClr val="tx1"/>
                    </a:solidFill>
                  </a:rPr>
                  <a:t>：</a:t>
                </a:r>
                <a:r>
                  <a:rPr lang="zh-CN" altLang="en-US">
                    <a:solidFill>
                      <a:schemeClr val="tx1"/>
                    </a:solidFill>
                  </a:rPr>
                  <a:t>已知直线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</a:t>
                </a:r>
                <a:r>
                  <a:rPr lang="zh-CN" altLang="en-US">
                    <a:solidFill>
                      <a:schemeClr val="tx1"/>
                    </a:solidFill>
                  </a:rPr>
                  <a:t>双曲线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𝐻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与双曲线相交于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两点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求弦长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|.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05" y="654685"/>
                <a:ext cx="10172065" cy="18288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40105" y="654685"/>
                <a:ext cx="10172065" cy="182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b="1">
                    <a:solidFill>
                      <a:schemeClr val="tx1"/>
                    </a:solidFill>
                  </a:rPr>
                  <a:t>题型二：弦长问题（</a:t>
                </a:r>
                <a:r>
                  <a:rPr lang="zh-CN" b="1">
                    <a:solidFill>
                      <a:srgbClr val="FF0000"/>
                    </a:solidFill>
                  </a:rPr>
                  <a:t>设而不求</a:t>
                </a:r>
                <a:r>
                  <a:rPr lang="zh-CN" b="1">
                    <a:solidFill>
                      <a:schemeClr val="tx1"/>
                    </a:solidFill>
                  </a:rPr>
                  <a:t>）</a:t>
                </a:r>
                <a:endParaRPr lang="zh-CN" b="1">
                  <a:solidFill>
                    <a:schemeClr val="tx1"/>
                  </a:solidFill>
                </a:endParaRPr>
              </a:p>
              <a:p>
                <a:r>
                  <a:rPr lang="zh-CN">
                    <a:solidFill>
                      <a:schemeClr val="tx1"/>
                    </a:solidFill>
                  </a:rPr>
                  <a:t>例</a:t>
                </a:r>
                <a:r>
                  <a:rPr lang="en-US" altLang="zh-CN">
                    <a:solidFill>
                      <a:schemeClr val="tx1"/>
                    </a:solidFill>
                  </a:rPr>
                  <a:t>2</a:t>
                </a:r>
                <a:r>
                  <a:rPr lang="zh-CN">
                    <a:solidFill>
                      <a:schemeClr val="tx1"/>
                    </a:solidFill>
                  </a:rPr>
                  <a:t>：</a:t>
                </a:r>
                <a:r>
                  <a:rPr lang="zh-CN" altLang="en-US">
                    <a:solidFill>
                      <a:schemeClr val="tx1"/>
                    </a:solidFill>
                  </a:rPr>
                  <a:t>已知直线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</a:t>
                </a:r>
                <a:r>
                  <a:rPr lang="zh-CN" altLang="en-US">
                    <a:solidFill>
                      <a:schemeClr val="tx1"/>
                    </a:solidFill>
                  </a:rPr>
                  <a:t>双曲线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𝐻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与双曲线相交于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两点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求弦长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|.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05" y="654685"/>
                <a:ext cx="10172065" cy="18288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40105" y="654685"/>
                <a:ext cx="10172065" cy="182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b="1">
                    <a:solidFill>
                      <a:schemeClr val="tx1"/>
                    </a:solidFill>
                  </a:rPr>
                  <a:t>题型二：弦长问题（</a:t>
                </a:r>
                <a:r>
                  <a:rPr lang="zh-CN" b="1">
                    <a:solidFill>
                      <a:srgbClr val="FF0000"/>
                    </a:solidFill>
                  </a:rPr>
                  <a:t>设而不求</a:t>
                </a:r>
                <a:r>
                  <a:rPr lang="zh-CN" b="1">
                    <a:solidFill>
                      <a:schemeClr val="tx1"/>
                    </a:solidFill>
                  </a:rPr>
                  <a:t>）</a:t>
                </a:r>
                <a:endParaRPr lang="zh-CN" b="1">
                  <a:solidFill>
                    <a:schemeClr val="tx1"/>
                  </a:solidFill>
                </a:endParaRPr>
              </a:p>
              <a:p>
                <a:r>
                  <a:rPr lang="zh-CN">
                    <a:solidFill>
                      <a:schemeClr val="tx1"/>
                    </a:solidFill>
                  </a:rPr>
                  <a:t>例</a:t>
                </a:r>
                <a:r>
                  <a:rPr lang="en-US" altLang="zh-CN">
                    <a:solidFill>
                      <a:schemeClr val="tx1"/>
                    </a:solidFill>
                  </a:rPr>
                  <a:t>2</a:t>
                </a:r>
                <a:r>
                  <a:rPr lang="zh-CN">
                    <a:solidFill>
                      <a:schemeClr val="tx1"/>
                    </a:solidFill>
                  </a:rPr>
                  <a:t>：</a:t>
                </a:r>
                <a:r>
                  <a:rPr lang="zh-CN" altLang="en-US">
                    <a:solidFill>
                      <a:schemeClr val="tx1"/>
                    </a:solidFill>
                  </a:rPr>
                  <a:t>已知直线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</a:t>
                </a:r>
                <a:r>
                  <a:rPr lang="zh-CN" altLang="en-US">
                    <a:solidFill>
                      <a:schemeClr val="tx1"/>
                    </a:solidFill>
                  </a:rPr>
                  <a:t>双曲线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𝐻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.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若直线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与双曲线相交于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两点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求弦长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|.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05" y="654685"/>
                <a:ext cx="10172065" cy="18288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84250" y="4273550"/>
                <a:ext cx="1017206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变式：若上述</a:t>
                </a:r>
                <a:r>
                  <a:rPr lang="zh-CN" altLang="en-US">
                    <a:solidFill>
                      <a:schemeClr val="tx1"/>
                    </a:solidFill>
                    <a:sym typeface="+mn-ea"/>
                  </a:rPr>
                  <a:t>双曲线的左焦点为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𝐴𝐵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的周长为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___________.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50" y="4273550"/>
                <a:ext cx="10172065" cy="521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1" name="TextBox 37"/>
          <p:cNvSpPr/>
          <p:nvPr/>
        </p:nvSpPr>
        <p:spPr>
          <a:xfrm>
            <a:off x="658813" y="2490788"/>
            <a:ext cx="6507162" cy="749300"/>
          </a:xfrm>
          <a:prstGeom prst="rect">
            <a:avLst/>
          </a:prstGeom>
          <a:noFill/>
          <a:ln w="9525">
            <a:noFill/>
          </a:ln>
        </p:spPr>
        <p:txBody>
          <a:bodyPr lIns="64804" tIns="32403" rIns="64804" bIns="32403">
            <a:spAutoFit/>
          </a:bodyPr>
          <a:p>
            <a:pPr defTabSz="646430">
              <a:buNone/>
            </a:pPr>
            <a:r>
              <a:rPr lang="zh-CN" altLang="en-US" sz="4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谢谢观看 </a:t>
            </a:r>
            <a:r>
              <a:rPr lang="en-US" altLang="zh-CN" sz="450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charset="0"/>
              </a:rPr>
              <a:t>THANK YOU!</a:t>
            </a:r>
            <a:endParaRPr lang="en-US" altLang="zh-CN" sz="450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COMMONDATA" val="eyJoZGlkIjoiZjdhZTUzMjA2NDk5YWY0M2VjM2E4NjcxODcwOTVmM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演示</Application>
  <PresentationFormat>自定义</PresentationFormat>
  <Paragraphs>36</Paragraphs>
  <Slides>8</Slides>
  <Notes>62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仿宋</vt:lpstr>
      <vt:lpstr>微软雅黑</vt:lpstr>
      <vt:lpstr>Cambria Math</vt:lpstr>
      <vt:lpstr>Calibri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N-Start</cp:lastModifiedBy>
  <cp:revision>453</cp:revision>
  <dcterms:created xsi:type="dcterms:W3CDTF">2016-06-29T09:22:00Z</dcterms:created>
  <dcterms:modified xsi:type="dcterms:W3CDTF">2022-10-20T02:48:30Z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22BD7A433CAB4F1B89A26F6426F8D233</vt:lpwstr>
  </property>
  <property fmtid="{D5CDD505-2E9C-101B-9397-08002B2CF9AE}" pid="3" name="KSOProductBuildVer">
    <vt:lpwstr>2052-11.1.0.12598</vt:lpwstr>
  </property>
</Properties>
</file>