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66" r:id="rId4"/>
    <p:sldMasterId id="2147483669" r:id="rId5"/>
    <p:sldMasterId id="2147483673" r:id="rId6"/>
    <p:sldMasterId id="2147483680" r:id="rId7"/>
    <p:sldMasterId id="2147483683" r:id="rId8"/>
    <p:sldMasterId id="2147483710" r:id="rId9"/>
    <p:sldMasterId id="2147483713" r:id="rId10"/>
    <p:sldMasterId id="2147483720" r:id="rId11"/>
    <p:sldMasterId id="2147483727" r:id="rId12"/>
    <p:sldMasterId id="2147483734" r:id="rId13"/>
    <p:sldMasterId id="2147483739" r:id="rId14"/>
    <p:sldMasterId id="2147483746" r:id="rId15"/>
  </p:sldMasterIdLst>
  <p:notesMasterIdLst>
    <p:notesMasterId r:id="rId36"/>
  </p:notesMasterIdLst>
  <p:sldIdLst>
    <p:sldId id="1202" r:id="rId16"/>
    <p:sldId id="1050" r:id="rId17"/>
    <p:sldId id="904" r:id="rId18"/>
    <p:sldId id="1203" r:id="rId19"/>
    <p:sldId id="1205" r:id="rId20"/>
    <p:sldId id="1054" r:id="rId21"/>
    <p:sldId id="907" r:id="rId22"/>
    <p:sldId id="1244" r:id="rId23"/>
    <p:sldId id="1134" r:id="rId24"/>
    <p:sldId id="1207" r:id="rId25"/>
    <p:sldId id="1208" r:id="rId26"/>
    <p:sldId id="1209" r:id="rId27"/>
    <p:sldId id="1210" r:id="rId28"/>
    <p:sldId id="1049" r:id="rId29"/>
    <p:sldId id="1171" r:id="rId30"/>
    <p:sldId id="1251" r:id="rId31"/>
    <p:sldId id="931" r:id="rId32"/>
    <p:sldId id="1245" r:id="rId33"/>
    <p:sldId id="1055" r:id="rId34"/>
    <p:sldId id="1243" r:id="rId35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2">
          <p15:clr>
            <a:srgbClr val="A4A3A4"/>
          </p15:clr>
        </p15:guide>
        <p15:guide id="2" pos="2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BC1"/>
    <a:srgbClr val="F7A7ED"/>
    <a:srgbClr val="E9D271"/>
    <a:srgbClr val="009999"/>
    <a:srgbClr val="D4F1F8"/>
    <a:srgbClr val="FBE4D0"/>
    <a:srgbClr val="A7F7C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2"/>
    <p:restoredTop sz="99443"/>
  </p:normalViewPr>
  <p:slideViewPr>
    <p:cSldViewPr showGuides="1">
      <p:cViewPr varScale="1">
        <p:scale>
          <a:sx n="62" d="100"/>
          <a:sy n="62" d="100"/>
        </p:scale>
        <p:origin x="1376" y="40"/>
      </p:cViewPr>
      <p:guideLst>
        <p:guide orient="horz" pos="2102"/>
        <p:guide pos="2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792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902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312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33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latin typeface="Arial" panose="020B0604020202020204" pitchFamily="34" charset="0"/>
              </a:rPr>
              <a:t>1</a:t>
            </a:fld>
            <a:endParaRPr lang="zh-CN" altLang="en-US" sz="12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414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517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135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b="0" dirty="0">
                <a:latin typeface="Calibri" panose="020F0502020204030204" pitchFamily="34" charset="0"/>
              </a:rPr>
              <a:t>14</a:t>
            </a:fld>
            <a:endParaRPr lang="zh-CN" altLang="en-US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3619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D642F7-3CF2-4C82-8489-1EB0D89F154A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444D76-AB45-4E14-85C8-1D8D555E184F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EEE3C4-5839-471C-AB11-55CF264523E5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4E50B4-44A7-4918-B0E9-17AE9487A33E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b="1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97DDB4-C48D-42F5-AC80-99C625C0E367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6920F6-218E-4BCB-8B64-F301BE32D52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F1DF56-79D1-4DD2-841A-6C34FAFB3FF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8555A3-36A1-4738-B9CF-14598683C9D2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BC645B-4709-47A7-9CF8-D0DCD5D92B2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BE8C4E-55FA-4231-A703-0F7F7AA72494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784A38-A6A4-4F58-A320-05689117243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AE6C97-88E4-40B1-9595-10624FA8F42A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18D7E-D0D3-4217-BF41-0C16379C815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98AE78-B330-415D-A014-7CB1BC7F67A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138DA7-1F89-460E-A7BF-B2EB4A46B72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5F3E53-6D75-455B-BE9C-AB9D96AD285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B31DBB-0545-4B87-95EC-81C35B0CB9C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B3AC0C-66F4-4743-B98F-2331325546D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3E81BB-6F4E-4925-8695-4D099C0BFCF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717913-CB87-454D-A689-DBB92FA3777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FA2A99-9AB5-44D1-91C2-AE08170D14B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F1C2B3-5E21-4706-8377-8AAB888B67B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8B14FB-1129-493F-9A46-C4714F8446F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310961-EE87-4F74-99B5-1C76F0525442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E5EE66-2DD4-4D6C-8904-906B4B704B6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5B4CBB-BD74-4E43-86D3-D920CDF75CA4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432C69-D222-43E8-89B9-F69015EC134D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213B95-B063-4A46-B70C-93EE705EF9FC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8D563A-9D67-4FD5-94DD-A8266C66DD8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ADA3FC-5A3C-4581-AE12-298D5F5E089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4B6522-84BB-4B4D-A9E7-5C426E0B47AD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0EDF2F-4E14-485E-998D-DA29DEE4600D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12EC0D-FC28-4ABE-930B-2C5D5CA7C0BD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5B0A-0A02-49D5-BE4D-0A7DE40D885B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FE3D6E-BA47-4F5E-B189-B0B19C648287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FD3F2A9-EC0E-4C82-A561-34880C2F3A76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77A00C-D706-40E9-98FB-749A16582597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CDD572-AD8B-473A-805E-4C787ED36163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018044-91EE-4130-B5A2-EBC3D637CE28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E0E13A-0055-44CA-A42C-93AC65158332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9960D-D4CC-4D8F-B628-40E517DD62B6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C03E2E-72A6-47A6-A249-EA6232F358A5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51074-6998-4858-82D7-038B2C243C7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423F11-5F9D-4139-A8EA-D5234D4D0301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04EC66-786E-4111-99BC-FE3FC9438DC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A9B8EA-E4E9-4037-AED3-3FB1ACA4B12A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89BFA7-4B25-418E-BE4D-BC948E4A5895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3347D-6EEF-4DC7-9586-ADA0FE5C3302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197D67-775E-4A9A-84AF-39EFFD6CE562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E694EA-A709-40A9-B29E-D5637BB23BCD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0BDCE-01D6-4299-AF15-631B56420970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926F1A-ED28-43A0-B98C-61323369903C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9D5283-1C70-48D8-B3A6-08CA946B1792}" type="datetimeFigureOut">
              <a:rPr kumimoji="0" lang="zh-CN" altLang="en-US" sz="75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2022/12/6</a:t>
            </a:fld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5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43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1267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2291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b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32B95F-C96A-4730-A70D-F6C2BBB4D1F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2022/12/6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b="0" noProof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5363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6387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60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4608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6084" name="日期占位符 4608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5" name="页脚占位符 4608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6" name="灯片编号占位符 4608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147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BB7A93-48BA-49EF-85F7-03F77345622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2022/12/6</a:t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67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9219" name="文本占位符 26726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67268" name="日期占位符 26726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69" name="页脚占位符 26726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270" name="灯片编号占位符 26726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1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3398;&#26696;.do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792480" y="2336800"/>
            <a:ext cx="51714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kumimoji="0" lang="en-US" altLang="zh-CN" sz="4400" kern="1200" cap="none" spc="0" normalizeH="0" baseline="0" noProof="1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华文新魏" panose="02010800040101010101" pitchFamily="2" charset="-122"/>
                <a:cs typeface="Arial Narrow" panose="020B0606020202030204" pitchFamily="34" charset="0"/>
                <a:sym typeface="+mn-ea"/>
              </a:rPr>
              <a:t>Reading</a:t>
            </a:r>
          </a:p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kumimoji="0" lang="en-US" altLang="zh-CN" sz="4400" kern="1200" cap="none" spc="0" normalizeH="0" baseline="0" noProof="1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华文新魏" panose="02010800040101010101" pitchFamily="2" charset="-122"/>
                <a:cs typeface="Arial Narrow" panose="020B0606020202030204" pitchFamily="34" charset="0"/>
                <a:sym typeface="+mn-ea"/>
              </a:rPr>
              <a:t>Life on a space staion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38150"/>
            <a:ext cx="6845300" cy="1444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44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  <a:sym typeface="+mn-ea"/>
              </a:rPr>
              <a:t>Unit 2 </a:t>
            </a:r>
            <a:endParaRPr kumimoji="0" lang="en-US" sz="4400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  <a:cs typeface="Arial Black" panose="020B0A04020102020204" pitchFamily="34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4400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宋体" panose="02010600030101010101" pitchFamily="2" charset="-122"/>
                <a:cs typeface="Arial Black" panose="020B0A04020102020204" pitchFamily="34" charset="0"/>
              </a:rPr>
              <a:t>Out of this world</a:t>
            </a:r>
          </a:p>
        </p:txBody>
      </p:sp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9387" y="634493"/>
            <a:ext cx="832485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Arial Narrow" panose="020B0606020202030204" pitchFamily="34" charset="0"/>
              </a:rPr>
              <a:t>2. </a:t>
            </a:r>
            <a:r>
              <a:rPr lang="zh-CN" altLang="zh-CN" sz="3200" dirty="0">
                <a:latin typeface="Arial Narrow" panose="020B0606020202030204" pitchFamily="34" charset="0"/>
              </a:rPr>
              <a:t>What routine tasks do astronauts do on the space station?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7690" y="1727588"/>
            <a:ext cx="4813300" cy="319472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Inside </a:t>
            </a:r>
          </a:p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1. Conduct scientific research</a:t>
            </a:r>
          </a:p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2. do a lot of maintenance, so constantly check support systems and do some cleaning</a:t>
            </a:r>
          </a:p>
        </p:txBody>
      </p:sp>
      <p:pic>
        <p:nvPicPr>
          <p:cNvPr id="102407" name="Picture 7" descr="https://gimg2.baidu.com/image_search/src=http%3A%2F%2Finews.gtimg.com%2Fnewsapp_bt%2F0%2F13858994092%2F1000&amp;refer=http%3A%2F%2Finews.gtimg.com&amp;app=2002&amp;size=f9999,10000&amp;q=a80&amp;n=0&amp;g=0n&amp;fmt=jpeg?sec=1632532406&amp;t=62f8359761a8d8906b0181bc020c7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700880"/>
            <a:ext cx="3960813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6E35169-C912-BCDB-1C64-4B08794C7F74}"/>
              </a:ext>
            </a:extLst>
          </p:cNvPr>
          <p:cNvSpPr txBox="1"/>
          <p:nvPr/>
        </p:nvSpPr>
        <p:spPr>
          <a:xfrm>
            <a:off x="107690" y="4939079"/>
            <a:ext cx="8964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Outside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Test new equipment, monitor scientific experiment, repair the space station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39713" y="1154113"/>
            <a:ext cx="83248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3. </a:t>
            </a:r>
            <a:r>
              <a:rPr lang="zh-CN" altLang="zh-CN" dirty="0">
                <a:latin typeface="Arial Narrow" panose="020B0606020202030204" pitchFamily="34" charset="0"/>
              </a:rPr>
              <a:t>What do spacesuits allow astronauts to do?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9388" y="2133600"/>
            <a:ext cx="4389437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Narrow" panose="020B0606020202030204" pitchFamily="34" charset="0"/>
              </a:rPr>
              <a:t>Spacesuits allow them to breathe in space and protect themselves from exposure to the cold and radiation.</a:t>
            </a:r>
          </a:p>
        </p:txBody>
      </p:sp>
      <p:pic>
        <p:nvPicPr>
          <p:cNvPr id="12697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60575"/>
            <a:ext cx="3959225" cy="296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63525" y="914400"/>
            <a:ext cx="83248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31800" indent="-457200"/>
            <a:r>
              <a:rPr lang="zh-CN" altLang="en-US" dirty="0">
                <a:latin typeface="Arial Narrow" panose="020B0606020202030204" pitchFamily="34" charset="0"/>
              </a:rPr>
              <a:t>4</a:t>
            </a:r>
            <a:r>
              <a:rPr lang="en-US" altLang="zh-CN" dirty="0">
                <a:latin typeface="Arial Narrow" panose="020B0606020202030204" pitchFamily="34" charset="0"/>
              </a:rPr>
              <a:t>. </a:t>
            </a:r>
            <a:r>
              <a:rPr lang="zh-CN" altLang="en-US" dirty="0">
                <a:latin typeface="Arial Narrow" panose="020B0606020202030204" pitchFamily="34" charset="0"/>
              </a:rPr>
              <a:t>How do astronauts drink water or any other liquids?</a:t>
            </a:r>
            <a:endParaRPr lang="zh-CN" altLang="zh-CN" dirty="0">
              <a:latin typeface="Arial Narrow" panose="020B0606020202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8463" y="1990725"/>
            <a:ext cx="80549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Narrow" panose="020B0606020202030204" pitchFamily="34" charset="0"/>
              </a:rPr>
              <a:t>They drink water or any other liquids out of a bag through a thin tube of plastic.</a:t>
            </a:r>
          </a:p>
        </p:txBody>
      </p:sp>
      <p:pic>
        <p:nvPicPr>
          <p:cNvPr id="104455" name="Picture 7" descr="https://gimg2.baidu.com/image_search/src=http%3A%2F%2Fdingyue.ws.126.net%2FD53qOZtP32lzYGJityuvecyNyQC0I53BV6Fwl%3D5tIxpa51551964178575.jpg&amp;refer=http%3A%2F%2Fdingyue.ws.126.net&amp;app=2002&amp;size=f9999,10000&amp;q=a80&amp;n=0&amp;g=0n&amp;fmt=jpeg?sec=1632531250&amp;t=a691efa46b4f333b8193870386662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55" y="3140980"/>
            <a:ext cx="3960275" cy="33874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63525" y="1822450"/>
            <a:ext cx="83248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31800" indent="-457200"/>
            <a:r>
              <a:rPr lang="zh-CN" altLang="zh-CN" dirty="0">
                <a:latin typeface="Arial Narrow" panose="020B0606020202030204" pitchFamily="34" charset="0"/>
                <a:sym typeface="宋体" panose="02010600030101010101" pitchFamily="2" charset="-122"/>
              </a:rPr>
              <a:t>5. Why do astronauts need to spend some time in the gym?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8463" y="2951163"/>
            <a:ext cx="4749800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Narrow" panose="020B0606020202030204" pitchFamily="34" charset="0"/>
              </a:rPr>
              <a:t>The near absence of gravity makes them lose muscle and bone mass and going to the gym helps prevent this. </a:t>
            </a:r>
          </a:p>
        </p:txBody>
      </p:sp>
      <p:pic>
        <p:nvPicPr>
          <p:cNvPr id="105479" name="Picture 7" descr="http://www.kepuchina.cn/mil/news/201902/W020190221366140316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852738"/>
            <a:ext cx="3708400" cy="244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/>
          <p:nvPr/>
        </p:nvSpPr>
        <p:spPr>
          <a:xfrm>
            <a:off x="1922463" y="2576513"/>
            <a:ext cx="5297487" cy="1309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6600" dirty="0">
                <a:solidFill>
                  <a:schemeClr val="accent2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Discussion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文本框 1"/>
          <p:cNvSpPr txBox="1"/>
          <p:nvPr/>
        </p:nvSpPr>
        <p:spPr>
          <a:xfrm>
            <a:off x="750888" y="1225550"/>
            <a:ext cx="8213725" cy="1568450"/>
          </a:xfrm>
          <a:prstGeom prst="rect">
            <a:avLst/>
          </a:prstGeom>
          <a:noFill/>
          <a:ln w="349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Arial Narrow" panose="020B0606020202030204" pitchFamily="34" charset="0"/>
              </a:rPr>
              <a:t>1. What do you think of daily life on a space station? Use details from the lecture transcript to support your opinion.</a:t>
            </a:r>
          </a:p>
        </p:txBody>
      </p:sp>
      <p:sp>
        <p:nvSpPr>
          <p:cNvPr id="21506" name="Think &amp; Share."/>
          <p:cNvSpPr txBox="1"/>
          <p:nvPr/>
        </p:nvSpPr>
        <p:spPr bwMode="auto">
          <a:xfrm>
            <a:off x="2916238" y="260350"/>
            <a:ext cx="2943225" cy="679450"/>
          </a:xfrm>
          <a:prstGeom prst="rect">
            <a:avLst/>
          </a:prstGeom>
          <a:solidFill>
            <a:srgbClr val="00517F"/>
          </a:solidFill>
          <a:ln w="12700">
            <a:noFill/>
          </a:ln>
        </p:spPr>
        <p:txBody>
          <a:bodyPr lIns="45719" tIns="45719" rIns="45719" bIns="4571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1300480" rtl="0" eaLnBrk="1" fontAlgn="base" latinLnBrk="0" hangingPunct="1">
              <a:lnSpc>
                <a:spcPts val="4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37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Think</a:t>
            </a:r>
            <a:r>
              <a:rPr kumimoji="0" lang="zh-CN" sz="337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Verdana" panose="020B0604030504040204"/>
              </a:rPr>
              <a:t> &amp;</a:t>
            </a:r>
            <a:r>
              <a:rPr kumimoji="0" lang="zh-CN" sz="337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 Share</a:t>
            </a:r>
            <a:endParaRPr kumimoji="0" lang="en-US" altLang="zh-CN" sz="3375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彩云" panose="02010800040101010101" pitchFamily="2" charset="-122"/>
              <a:ea typeface="华文彩云" panose="0201080004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4941888"/>
            <a:ext cx="1439863" cy="1706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619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20000">
            <a:off x="731838" y="4062413"/>
            <a:ext cx="2854325" cy="2141537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7768" name="Picture 8" descr="https://gimg2.baidu.com/image_search/src=http%3A%2F%2Fi2.chinanews.com%2Fsimg%2Fhd%2F2015%2F10%2F29%2F65ec7b7503c548e7a9dde2b931319d76.jpg&amp;refer=http%3A%2F%2Fi2.chinanews.com&amp;app=2002&amp;size=f9999,10000&amp;q=a80&amp;n=0&amp;g=0n&amp;fmt=jpeg?sec=1632533808&amp;t=79ee220805681feb72ea4ba4f63840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70" y="4005040"/>
            <a:ext cx="2863784" cy="19071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650" y="1412875"/>
            <a:ext cx="8328025" cy="2647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>
                <a:latin typeface="Arial Narrow" panose="020B0606020202030204" pitchFamily="34" charset="0"/>
                <a:sym typeface="+mn-ea"/>
              </a:rPr>
              <a:t>At the end of the lecture, what questions would you like to ask the astronaut?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215" y="4652963"/>
            <a:ext cx="1439863" cy="170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组合 23"/>
          <p:cNvGrpSpPr/>
          <p:nvPr/>
        </p:nvGrpSpPr>
        <p:grpSpPr>
          <a:xfrm>
            <a:off x="714375" y="2673350"/>
            <a:ext cx="8120063" cy="2447925"/>
            <a:chOff x="4828304" y="3733640"/>
            <a:chExt cx="3378612" cy="1524302"/>
          </a:xfrm>
        </p:grpSpPr>
        <p:sp>
          <p:nvSpPr>
            <p:cNvPr id="87" name="圆角矩形 86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2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8810" name="矩形 87"/>
            <p:cNvSpPr/>
            <p:nvPr/>
          </p:nvSpPr>
          <p:spPr>
            <a:xfrm>
              <a:off x="5051834" y="4389971"/>
              <a:ext cx="2933578" cy="9561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4" tIns="45717" rIns="91434" bIns="45717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14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787" name="组合 11"/>
          <p:cNvGrpSpPr/>
          <p:nvPr/>
        </p:nvGrpSpPr>
        <p:grpSpPr>
          <a:xfrm>
            <a:off x="630238" y="468313"/>
            <a:ext cx="7827962" cy="2797175"/>
            <a:chOff x="2024062" y="2662232"/>
            <a:chExt cx="4833954" cy="2438400"/>
          </a:xfrm>
        </p:grpSpPr>
        <p:sp>
          <p:nvSpPr>
            <p:cNvPr id="90" name="圆角矩形 89"/>
            <p:cNvSpPr/>
            <p:nvPr/>
          </p:nvSpPr>
          <p:spPr>
            <a:xfrm>
              <a:off x="2424097" y="2805108"/>
              <a:ext cx="3786214" cy="1357322"/>
            </a:xfrm>
            <a:prstGeom prst="roundRect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39700" prst="cross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Oval 67"/>
            <p:cNvSpPr>
              <a:spLocks noChangeArrowheads="1"/>
            </p:cNvSpPr>
            <p:nvPr/>
          </p:nvSpPr>
          <p:spPr bwMode="auto">
            <a:xfrm>
              <a:off x="2519348" y="2909884"/>
              <a:ext cx="3500462" cy="1143008"/>
            </a:xfrm>
            <a:prstGeom prst="roundRect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39700" prst="cross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kumimoji="0" lang="nb-NO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797" name="组合 65"/>
            <p:cNvGrpSpPr>
              <a:grpSpLocks noChangeAspect="1"/>
            </p:cNvGrpSpPr>
            <p:nvPr/>
          </p:nvGrpSpPr>
          <p:grpSpPr>
            <a:xfrm>
              <a:off x="5332053" y="2714620"/>
              <a:ext cx="1525963" cy="1500198"/>
              <a:chOff x="4650949" y="4404800"/>
              <a:chExt cx="1029551" cy="1008000"/>
            </a:xfrm>
          </p:grpSpPr>
          <p:sp>
            <p:nvSpPr>
              <p:cNvPr id="95" name="Oval 2"/>
              <p:cNvSpPr>
                <a:spLocks noChangeAspect="1" noChangeArrowheads="1"/>
              </p:cNvSpPr>
              <p:nvPr/>
            </p:nvSpPr>
            <p:spPr bwMode="auto">
              <a:xfrm>
                <a:off x="4650949" y="4404800"/>
                <a:ext cx="1008001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F01"/>
                  </a:gs>
                  <a:gs pos="90000">
                    <a:srgbClr val="E22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extrusionH="304800" contourW="19050">
                <a:bevelT prst="convex"/>
                <a:bevelB w="0" h="0"/>
                <a:contourClr>
                  <a:srgbClr val="FFE593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ctr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70000"/>
                  <a:buFontTx/>
                  <a:buNone/>
                  <a:defRPr/>
                </a:pPr>
                <a:endParaRPr kumimoji="0" lang="fr-FR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803" name="椭圆 95"/>
              <p:cNvSpPr/>
              <p:nvPr/>
            </p:nvSpPr>
            <p:spPr>
              <a:xfrm rot="-2211361">
                <a:off x="4687616" y="4481599"/>
                <a:ext cx="683344" cy="4682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alpha val="54999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lIns="91434" tIns="45717" rIns="91434" bIns="45717" anchor="ctr" anchorCtr="0"/>
              <a:lstStyle/>
              <a:p>
                <a:pPr algn="ctr"/>
                <a:endParaRPr lang="zh-CN" altLang="en-US" sz="1800" b="0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椭圆 96"/>
              <p:cNvSpPr>
                <a:spLocks noChangeAspect="1"/>
              </p:cNvSpPr>
              <p:nvPr/>
            </p:nvSpPr>
            <p:spPr>
              <a:xfrm>
                <a:off x="4888500" y="4512800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C000">
                      <a:alpha val="6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3" name="矩形 92"/>
            <p:cNvSpPr/>
            <p:nvPr/>
          </p:nvSpPr>
          <p:spPr>
            <a:xfrm>
              <a:off x="5534032" y="2709857"/>
              <a:ext cx="1063112" cy="1259886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Q</a:t>
              </a:r>
              <a:endParaRPr kumimoji="0" lang="zh-CN" altLang="en-US" sz="8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18799" name="图片 8" descr="liti-diannaotubiao-0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4062" y="2662232"/>
              <a:ext cx="2438400" cy="2438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9524" name="矩形 149523"/>
          <p:cNvSpPr/>
          <p:nvPr/>
        </p:nvSpPr>
        <p:spPr>
          <a:xfrm>
            <a:off x="1042988" y="3105150"/>
            <a:ext cx="7489825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eaLnBrk="0" hangingPunct="0"/>
            <a:r>
              <a:rPr lang="en-US" altLang="zh-CN" dirty="0">
                <a:latin typeface="Arial Narrow" panose="020B0606020202030204" pitchFamily="34" charset="0"/>
              </a:rPr>
              <a:t>What qualities do you think are needed to become an astronaut?</a:t>
            </a:r>
          </a:p>
        </p:txBody>
      </p:sp>
      <p:sp>
        <p:nvSpPr>
          <p:cNvPr id="118789" name="矩形 149528"/>
          <p:cNvSpPr/>
          <p:nvPr/>
        </p:nvSpPr>
        <p:spPr>
          <a:xfrm>
            <a:off x="3286125" y="968375"/>
            <a:ext cx="292893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latin typeface="Times New Roman" panose="02020603050405020304" pitchFamily="18" charset="0"/>
              </a:rPr>
              <a:t>Discussion</a:t>
            </a:r>
            <a:r>
              <a:rPr lang="en-US" altLang="zh-CN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>
          <a:xfrm rot="-602447">
            <a:off x="642938" y="2981325"/>
            <a:ext cx="2489200" cy="2222500"/>
            <a:chOff x="683730" y="2132910"/>
            <a:chExt cx="2088145" cy="1944135"/>
          </a:xfrm>
        </p:grpSpPr>
        <p:sp>
          <p:nvSpPr>
            <p:cNvPr id="24" name="椭圆 23"/>
            <p:cNvSpPr/>
            <p:nvPr/>
          </p:nvSpPr>
          <p:spPr>
            <a:xfrm>
              <a:off x="683730" y="2132910"/>
              <a:ext cx="2088145" cy="19441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33" name="矩形 24"/>
            <p:cNvSpPr/>
            <p:nvPr/>
          </p:nvSpPr>
          <p:spPr>
            <a:xfrm>
              <a:off x="901935" y="2839035"/>
              <a:ext cx="1809380" cy="6172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zh-CN" sz="3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Education</a:t>
              </a:r>
              <a:endPara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组合 21"/>
          <p:cNvGrpSpPr/>
          <p:nvPr/>
        </p:nvGrpSpPr>
        <p:grpSpPr>
          <a:xfrm rot="-602447">
            <a:off x="1087438" y="954088"/>
            <a:ext cx="2373312" cy="2362200"/>
            <a:chOff x="683730" y="2132910"/>
            <a:chExt cx="2088145" cy="1944135"/>
          </a:xfrm>
        </p:grpSpPr>
        <p:sp>
          <p:nvSpPr>
            <p:cNvPr id="10" name="椭圆 9"/>
            <p:cNvSpPr/>
            <p:nvPr/>
          </p:nvSpPr>
          <p:spPr>
            <a:xfrm>
              <a:off x="683730" y="2132910"/>
              <a:ext cx="2088145" cy="1944135"/>
            </a:xfrm>
            <a:prstGeom prst="ellipse">
              <a:avLst/>
            </a:prstGeom>
            <a:solidFill>
              <a:srgbClr val="F7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31" name="矩形 20"/>
            <p:cNvSpPr/>
            <p:nvPr/>
          </p:nvSpPr>
          <p:spPr>
            <a:xfrm>
              <a:off x="1389653" y="2890385"/>
              <a:ext cx="832141" cy="4811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dirty="0">
                  <a:latin typeface="Arial Narrow" panose="020B0606020202030204" pitchFamily="34" charset="0"/>
                </a:rPr>
                <a:t>…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组合 19"/>
          <p:cNvGrpSpPr/>
          <p:nvPr/>
        </p:nvGrpSpPr>
        <p:grpSpPr>
          <a:xfrm>
            <a:off x="2268538" y="4365625"/>
            <a:ext cx="2519362" cy="2303463"/>
            <a:chOff x="1403780" y="4221055"/>
            <a:chExt cx="2088145" cy="1944135"/>
          </a:xfrm>
        </p:grpSpPr>
        <p:sp>
          <p:nvSpPr>
            <p:cNvPr id="4" name="椭圆 3"/>
            <p:cNvSpPr/>
            <p:nvPr/>
          </p:nvSpPr>
          <p:spPr>
            <a:xfrm>
              <a:off x="1403780" y="4221055"/>
              <a:ext cx="2088145" cy="1944135"/>
            </a:xfrm>
            <a:prstGeom prst="ellipse">
              <a:avLst/>
            </a:prstGeom>
            <a:solidFill>
              <a:srgbClr val="E9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29" name="矩形 18"/>
            <p:cNvSpPr/>
            <p:nvPr/>
          </p:nvSpPr>
          <p:spPr>
            <a:xfrm>
              <a:off x="1403780" y="4707089"/>
              <a:ext cx="2016140" cy="14465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zh-CN" sz="3200" dirty="0">
                  <a:latin typeface="Arial Narrow" panose="020B0606020202030204" pitchFamily="34" charset="0"/>
                </a:rPr>
                <a:t>Mental Endurance</a:t>
              </a:r>
              <a:endParaRPr lang="en-US" altLang="zh-CN" sz="3200" dirty="0">
                <a:latin typeface="Arial Narrow" panose="020B0606020202030204" pitchFamily="34" charset="0"/>
              </a:endParaRPr>
            </a:p>
            <a:p>
              <a:pPr algn="ctr"/>
              <a:r>
                <a:rPr lang="en-US" altLang="zh-CN" sz="2400" dirty="0">
                  <a:latin typeface="Arial Narrow" panose="020B0606020202030204" pitchFamily="34" charset="0"/>
                </a:rPr>
                <a:t>(</a:t>
              </a:r>
              <a:r>
                <a:rPr lang="zh-CN" altLang="en-US" sz="2400" dirty="0">
                  <a:latin typeface="Arial Narrow" panose="020B0606020202030204" pitchFamily="34" charset="0"/>
                </a:rPr>
                <a:t>忍耐力</a:t>
              </a:r>
              <a:r>
                <a:rPr lang="en-US" altLang="zh-CN" sz="2400" dirty="0">
                  <a:latin typeface="Arial Narrow" panose="020B0606020202030204" pitchFamily="34" charset="0"/>
                </a:rPr>
                <a:t>)</a:t>
              </a:r>
              <a:endParaRPr lang="zh-CN" altLang="en-US" sz="24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组合 17"/>
          <p:cNvGrpSpPr/>
          <p:nvPr/>
        </p:nvGrpSpPr>
        <p:grpSpPr>
          <a:xfrm>
            <a:off x="4572000" y="4581525"/>
            <a:ext cx="2254250" cy="2087563"/>
            <a:chOff x="4139970" y="4653085"/>
            <a:chExt cx="2253883" cy="1800125"/>
          </a:xfrm>
        </p:grpSpPr>
        <p:sp>
          <p:nvSpPr>
            <p:cNvPr id="5" name="椭圆 4"/>
            <p:cNvSpPr/>
            <p:nvPr/>
          </p:nvSpPr>
          <p:spPr>
            <a:xfrm>
              <a:off x="4139970" y="4653085"/>
              <a:ext cx="2231662" cy="1800125"/>
            </a:xfrm>
            <a:prstGeom prst="ellipse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27" name="矩形 16"/>
            <p:cNvSpPr/>
            <p:nvPr/>
          </p:nvSpPr>
          <p:spPr>
            <a:xfrm>
              <a:off x="4283980" y="5301130"/>
              <a:ext cx="210987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zh-CN" sz="3200" dirty="0">
                  <a:latin typeface="Arial Narrow" panose="020B0606020202030204" pitchFamily="34" charset="0"/>
                </a:rPr>
                <a:t>Adaptability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组合 15"/>
          <p:cNvGrpSpPr/>
          <p:nvPr/>
        </p:nvGrpSpPr>
        <p:grpSpPr>
          <a:xfrm>
            <a:off x="6084888" y="3500438"/>
            <a:ext cx="2374900" cy="1944687"/>
            <a:chOff x="6156110" y="3717020"/>
            <a:chExt cx="2376165" cy="1944135"/>
          </a:xfrm>
        </p:grpSpPr>
        <p:sp>
          <p:nvSpPr>
            <p:cNvPr id="6" name="椭圆 5"/>
            <p:cNvSpPr/>
            <p:nvPr/>
          </p:nvSpPr>
          <p:spPr>
            <a:xfrm>
              <a:off x="6227585" y="3717020"/>
              <a:ext cx="2233214" cy="1944135"/>
            </a:xfrm>
            <a:prstGeom prst="ellipse">
              <a:avLst/>
            </a:prstGeom>
            <a:solidFill>
              <a:srgbClr val="D4F1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25" name="矩形 14"/>
            <p:cNvSpPr/>
            <p:nvPr/>
          </p:nvSpPr>
          <p:spPr>
            <a:xfrm>
              <a:off x="6156110" y="4221055"/>
              <a:ext cx="2376165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zh-CN" sz="3200" dirty="0">
                  <a:latin typeface="Arial Narrow" panose="020B0606020202030204" pitchFamily="34" charset="0"/>
                </a:rPr>
                <a:t>Physical Condition</a:t>
              </a:r>
              <a:endParaRPr lang="zh-CN" altLang="en-US" sz="3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5" name="组合 13"/>
          <p:cNvGrpSpPr/>
          <p:nvPr/>
        </p:nvGrpSpPr>
        <p:grpSpPr>
          <a:xfrm>
            <a:off x="6516688" y="1773238"/>
            <a:ext cx="2249487" cy="2087562"/>
            <a:chOff x="6372125" y="1700880"/>
            <a:chExt cx="2250546" cy="1800125"/>
          </a:xfrm>
        </p:grpSpPr>
        <p:sp>
          <p:nvSpPr>
            <p:cNvPr id="7" name="椭圆 6"/>
            <p:cNvSpPr/>
            <p:nvPr/>
          </p:nvSpPr>
          <p:spPr>
            <a:xfrm>
              <a:off x="6372125" y="1700880"/>
              <a:ext cx="2231487" cy="1800125"/>
            </a:xfrm>
            <a:prstGeom prst="ellipse">
              <a:avLst/>
            </a:prstGeom>
            <a:solidFill>
              <a:srgbClr val="FBE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23" name="矩形 12"/>
            <p:cNvSpPr/>
            <p:nvPr/>
          </p:nvSpPr>
          <p:spPr>
            <a:xfrm>
              <a:off x="6588140" y="2259539"/>
              <a:ext cx="203453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zh-CN" sz="3200" dirty="0">
                  <a:latin typeface="Arial Narrow" panose="020B0606020202030204" pitchFamily="34" charset="0"/>
                </a:rPr>
                <a:t>Intelligence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" name="组合 11"/>
          <p:cNvGrpSpPr/>
          <p:nvPr/>
        </p:nvGrpSpPr>
        <p:grpSpPr>
          <a:xfrm>
            <a:off x="5148263" y="476250"/>
            <a:ext cx="2176462" cy="2160588"/>
            <a:chOff x="4573661" y="386667"/>
            <a:chExt cx="2176678" cy="1800125"/>
          </a:xfrm>
        </p:grpSpPr>
        <p:sp>
          <p:nvSpPr>
            <p:cNvPr id="8" name="椭圆 7"/>
            <p:cNvSpPr/>
            <p:nvPr/>
          </p:nvSpPr>
          <p:spPr>
            <a:xfrm rot="628108">
              <a:off x="4573661" y="386667"/>
              <a:ext cx="2176678" cy="18001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821" name="矩形 10"/>
            <p:cNvSpPr/>
            <p:nvPr/>
          </p:nvSpPr>
          <p:spPr>
            <a:xfrm rot="770158">
              <a:off x="4738582" y="939603"/>
              <a:ext cx="172034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dirty="0">
                  <a:latin typeface="Arial Narrow" panose="020B0606020202030204" pitchFamily="34" charset="0"/>
                </a:rPr>
                <a:t>Creativity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rot="20978552">
            <a:off x="2944813" y="-25400"/>
            <a:ext cx="2414588" cy="2035175"/>
          </a:xfrm>
          <a:prstGeom prst="ellipse">
            <a:avLst/>
          </a:prstGeom>
          <a:solidFill>
            <a:srgbClr val="F3A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Curiosity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484438" y="1412875"/>
            <a:ext cx="4391025" cy="3744913"/>
          </a:xfrm>
          <a:prstGeom prst="ellipse">
            <a:avLst/>
          </a:prstGeom>
          <a:solidFill>
            <a:srgbClr val="A7F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Qualities of being an astronaut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819" name="文本框 1"/>
          <p:cNvSpPr txBox="1"/>
          <p:nvPr/>
        </p:nvSpPr>
        <p:spPr>
          <a:xfrm>
            <a:off x="0" y="0"/>
            <a:ext cx="2906713" cy="584200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Narrow" panose="020B0606020202030204" pitchFamily="34" charset="0"/>
              </a:rPr>
              <a:t>Possible answer: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/>
          <p:nvPr/>
        </p:nvSpPr>
        <p:spPr>
          <a:xfrm>
            <a:off x="1924050" y="2590800"/>
            <a:ext cx="5297488" cy="1309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6600" dirty="0">
                <a:solidFill>
                  <a:schemeClr val="accent2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Conclusion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/>
          <p:nvPr/>
        </p:nvSpPr>
        <p:spPr>
          <a:xfrm>
            <a:off x="2197100" y="2065338"/>
            <a:ext cx="4302125" cy="2690812"/>
          </a:xfrm>
          <a:prstGeom prst="rect">
            <a:avLst/>
          </a:prstGeom>
          <a:noFill/>
          <a:ln w="12700">
            <a:noFill/>
          </a:ln>
        </p:spPr>
        <p:txBody>
          <a:bodyPr lIns="45719" rIns="45719"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zh-CN" altLang="zh-CN" sz="6600" dirty="0">
                <a:solidFill>
                  <a:schemeClr val="accent2"/>
                </a:solidFill>
                <a:latin typeface="Arial Black" panose="020B0A04020102020204" pitchFamily="34" charset="0"/>
                <a:sym typeface="Arial Black" panose="020B0A04020102020204" pitchFamily="34" charset="0"/>
              </a:rPr>
              <a:t>Before reading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4" descr="https://quotefancy.com/media/wallpaper/3840x2160/74933-John-F-Kennedy-Quote-The-exploration-of-space-will-go-ahead.jpg"/>
          <p:cNvSpPr>
            <a:spLocks noChangeAspect="1"/>
          </p:cNvSpPr>
          <p:nvPr/>
        </p:nvSpPr>
        <p:spPr>
          <a:xfrm>
            <a:off x="206375" y="-274637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21862" name="Picture 6" descr="https://quotefancy.com/media/wallpaper/3840x2160/74933-John-F-Kennedy-Quote-The-exploration-of-space-will-go-a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Chat Image_20221201130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701165"/>
            <a:ext cx="8053705" cy="4802505"/>
          </a:xfrm>
          <a:prstGeom prst="rect">
            <a:avLst/>
          </a:prstGeom>
        </p:spPr>
      </p:pic>
      <p:pic>
        <p:nvPicPr>
          <p:cNvPr id="70661" name="Picture 8" descr="56435634525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152400"/>
            <a:ext cx="1428750" cy="857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3"/>
          <p:cNvGrpSpPr/>
          <p:nvPr/>
        </p:nvGrpSpPr>
        <p:grpSpPr>
          <a:xfrm>
            <a:off x="2889250" y="133350"/>
            <a:ext cx="4267200" cy="844550"/>
            <a:chOff x="3823" y="178"/>
            <a:chExt cx="6720" cy="1331"/>
          </a:xfrm>
        </p:grpSpPr>
        <p:grpSp>
          <p:nvGrpSpPr>
            <p:cNvPr id="95243" name="组合 4"/>
            <p:cNvGrpSpPr/>
            <p:nvPr/>
          </p:nvGrpSpPr>
          <p:grpSpPr>
            <a:xfrm rot="780000">
              <a:off x="3823" y="178"/>
              <a:ext cx="6720" cy="1331"/>
              <a:chOff x="2946" y="1740"/>
              <a:chExt cx="6126" cy="1916"/>
            </a:xfrm>
          </p:grpSpPr>
          <p:sp>
            <p:nvSpPr>
              <p:cNvPr id="12" name="椭圆 11"/>
              <p:cNvSpPr/>
              <p:nvPr/>
            </p:nvSpPr>
            <p:spPr>
              <a:xfrm rot="20700000">
                <a:off x="2946" y="1740"/>
                <a:ext cx="6126" cy="191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Helvetica Neue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20700000">
                <a:off x="3231" y="1902"/>
                <a:ext cx="5556" cy="1588"/>
              </a:xfrm>
              <a:prstGeom prst="ellipse">
                <a:avLst/>
              </a:prstGeom>
              <a:solidFill>
                <a:srgbClr val="92D050"/>
              </a:solidFill>
              <a:ln w="12700" cap="flat" cmpd="dbl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ea"/>
                  <a:sym typeface="Helvetica Neue"/>
                </a:endParaRPr>
              </a:p>
            </p:txBody>
          </p:sp>
        </p:grpSp>
        <p:sp>
          <p:nvSpPr>
            <p:cNvPr id="19462" name="文本框 5"/>
            <p:cNvSpPr txBox="1"/>
            <p:nvPr/>
          </p:nvSpPr>
          <p:spPr>
            <a:xfrm>
              <a:off x="3973" y="376"/>
              <a:ext cx="6455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kern="1200" cap="none" spc="0" normalizeH="0" baseline="0" noProof="1"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tura MT Script Capitals" panose="03020802060602070202" pitchFamily="66" charset="0"/>
                  <a:ea typeface="宋体" panose="02010600030101010101" pitchFamily="2" charset="-122"/>
                  <a:cs typeface="+mn-cs"/>
                  <a:sym typeface="Helvetica Neue"/>
                </a:rPr>
                <a:t>Look and say</a:t>
              </a:r>
            </a:p>
          </p:txBody>
        </p:sp>
      </p:grpSp>
      <p:sp>
        <p:nvSpPr>
          <p:cNvPr id="12291" name="文本框 23"/>
          <p:cNvSpPr txBox="1"/>
          <p:nvPr/>
        </p:nvSpPr>
        <p:spPr>
          <a:xfrm>
            <a:off x="6119813" y="2205038"/>
            <a:ext cx="3024187" cy="2184400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3200" dirty="0">
                <a:latin typeface="Arial Narrow" panose="020B0606020202030204" pitchFamily="34" charset="0"/>
              </a:rPr>
              <a:t>1. Who are they? Where are they?</a:t>
            </a:r>
          </a:p>
          <a:p>
            <a:pPr>
              <a:lnSpc>
                <a:spcPct val="85000"/>
              </a:lnSpc>
            </a:pPr>
            <a:r>
              <a:rPr lang="en-US" altLang="zh-CN" sz="3200" dirty="0">
                <a:latin typeface="Arial Narrow" panose="020B0606020202030204" pitchFamily="34" charset="0"/>
              </a:rPr>
              <a:t>2. What famous astronauts do you know about? </a:t>
            </a:r>
            <a:endParaRPr lang="en-US" altLang="zh-CN" sz="3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8853" name="Text Box 7"/>
          <p:cNvSpPr txBox="1"/>
          <p:nvPr/>
        </p:nvSpPr>
        <p:spPr>
          <a:xfrm>
            <a:off x="4932363" y="1268413"/>
            <a:ext cx="4211637" cy="585787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On China space station </a:t>
            </a:r>
          </a:p>
        </p:txBody>
      </p:sp>
      <p:sp>
        <p:nvSpPr>
          <p:cNvPr id="14" name="Text Box 7"/>
          <p:cNvSpPr txBox="1"/>
          <p:nvPr/>
        </p:nvSpPr>
        <p:spPr>
          <a:xfrm>
            <a:off x="5651500" y="765175"/>
            <a:ext cx="2930525" cy="48577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Astronauts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 animBg="1"/>
      <p:bldP spid="7885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C644BA2-AB82-3B10-73EB-E4A44D77ED5B}"/>
              </a:ext>
            </a:extLst>
          </p:cNvPr>
          <p:cNvSpPr txBox="1"/>
          <p:nvPr/>
        </p:nvSpPr>
        <p:spPr>
          <a:xfrm>
            <a:off x="4139970" y="1166842"/>
            <a:ext cx="47846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The three astronauts on the Shenzhou XIV mission returned to Earth on Sunday evening after a six-month mission that completed the in-orbit assembly of the Tiangong space station.</a:t>
            </a:r>
          </a:p>
          <a:p>
            <a:endParaRPr lang="en-US" altLang="zh-CN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A119BE-910F-2F74-1F19-1618E2B1F9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55" b="27951"/>
          <a:stretch/>
        </p:blipFill>
        <p:spPr>
          <a:xfrm>
            <a:off x="107690" y="548800"/>
            <a:ext cx="3948979" cy="49411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图片 1" descr="图片2"/>
          <p:cNvPicPr>
            <a:picLocks noChangeAspect="1"/>
          </p:cNvPicPr>
          <p:nvPr/>
        </p:nvPicPr>
        <p:blipFill>
          <a:blip r:embed="rId2"/>
          <a:srcRect l="19420" t="8485" r="21039"/>
          <a:stretch>
            <a:fillRect/>
          </a:stretch>
        </p:blipFill>
        <p:spPr>
          <a:xfrm>
            <a:off x="2757488" y="130175"/>
            <a:ext cx="3856037" cy="1474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95b4483bb91a195cae261ed09daf3e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2410" y="658495"/>
            <a:ext cx="9627870" cy="61995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4"/>
          <p:cNvGrpSpPr/>
          <p:nvPr/>
        </p:nvGrpSpPr>
        <p:grpSpPr>
          <a:xfrm>
            <a:off x="323850" y="4652963"/>
            <a:ext cx="8539163" cy="1752600"/>
            <a:chOff x="728" y="3713"/>
            <a:chExt cx="13448" cy="2760"/>
          </a:xfrm>
        </p:grpSpPr>
        <p:sp>
          <p:nvSpPr>
            <p:cNvPr id="26" name="流程图: 库存数据 25"/>
            <p:cNvSpPr/>
            <p:nvPr/>
          </p:nvSpPr>
          <p:spPr>
            <a:xfrm flipH="1">
              <a:off x="728" y="3713"/>
              <a:ext cx="13448" cy="2760"/>
            </a:xfrm>
            <a:prstGeom prst="flowChartOnlineStorage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7287" name="TextBox 6"/>
            <p:cNvSpPr txBox="1"/>
            <p:nvPr/>
          </p:nvSpPr>
          <p:spPr>
            <a:xfrm>
              <a:off x="3000" y="3858"/>
              <a:ext cx="10663" cy="24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Now let’s read a lecture given by an astronaut to find out the answers.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59840" y="2204720"/>
            <a:ext cx="62915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/>
              <a:t>Life </a:t>
            </a:r>
          </a:p>
          <a:p>
            <a:pPr algn="ctr"/>
            <a:r>
              <a:rPr lang="en-US" altLang="zh-CN" sz="4800"/>
              <a:t>on a space station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4"/>
          <p:cNvSpPr txBox="1"/>
          <p:nvPr/>
        </p:nvSpPr>
        <p:spPr>
          <a:xfrm>
            <a:off x="900113" y="2333625"/>
            <a:ext cx="7488237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hangingPunct="0">
              <a:lnSpc>
                <a:spcPct val="120000"/>
              </a:lnSpc>
            </a:pPr>
            <a:r>
              <a:rPr lang="en-US" altLang="zh-CN" sz="6600" dirty="0">
                <a:solidFill>
                  <a:schemeClr val="accent2"/>
                </a:solidFill>
                <a:latin typeface="Arial Black" panose="020B0A04020102020204" pitchFamily="34" charset="0"/>
              </a:rPr>
              <a:t>While reading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90725" y="4037013"/>
            <a:ext cx="5160963" cy="1198562"/>
          </a:xfrm>
          <a:prstGeom prst="rect">
            <a:avLst/>
          </a:prstGeom>
          <a:noFill/>
          <a:ln w="9525" cap="flat" cmpd="sng">
            <a:solidFill>
              <a:srgbClr val="0D0DA7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hangingPunct="0"/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Read and finish the tasks as quickly as possible.</a:t>
            </a:r>
          </a:p>
        </p:txBody>
      </p:sp>
      <p:pic>
        <p:nvPicPr>
          <p:cNvPr id="98308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13" y="3462338"/>
            <a:ext cx="928687" cy="928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55750"/>
            <a:ext cx="8890000" cy="502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1" name="矩形 4"/>
          <p:cNvSpPr/>
          <p:nvPr/>
        </p:nvSpPr>
        <p:spPr>
          <a:xfrm>
            <a:off x="1476375" y="193675"/>
            <a:ext cx="6880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Read the lecture transcript and complete the chart below.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2705" y="140970"/>
            <a:ext cx="1257223" cy="1110615"/>
            <a:chOff x="586924" y="4018481"/>
            <a:chExt cx="1901963" cy="1579541"/>
          </a:xfrm>
          <a:solidFill>
            <a:srgbClr val="0070C0"/>
          </a:solidFill>
        </p:grpSpPr>
        <p:sp>
          <p:nvSpPr>
            <p:cNvPr id="3" name="Parallelogram 5"/>
            <p:cNvSpPr/>
            <p:nvPr/>
          </p:nvSpPr>
          <p:spPr>
            <a:xfrm>
              <a:off x="725449" y="4018481"/>
              <a:ext cx="1763438" cy="1579541"/>
            </a:xfrm>
            <a:prstGeom prst="parallelogram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03200" sx="102000" sy="102000" algn="ctr" rotWithShape="0">
                <a:prstClr val="black">
                  <a:alpha val="31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1" i="0" u="none" strike="noStrike" kern="0" cap="none" spc="0" normalizeH="0" baseline="0" noProof="1">
                <a:ln>
                  <a:noFill/>
                </a:ln>
                <a:solidFill>
                  <a:srgbClr val="FDF7F0"/>
                </a:solidFill>
                <a:effectLst/>
                <a:uLnTx/>
                <a:uFillTx/>
                <a:latin typeface="Arial Narrow" panose="020B0606020202030204" pitchFamily="34" charset="0"/>
                <a:ea typeface="Roboto Condensed" charset="0"/>
                <a:cs typeface="Arial Narrow" panose="020B0606020202030204" pitchFamily="34" charset="0"/>
              </a:endParaRPr>
            </a:p>
          </p:txBody>
        </p:sp>
        <p:sp>
          <p:nvSpPr>
            <p:cNvPr id="4" name="TextBox 16"/>
            <p:cNvSpPr txBox="1"/>
            <p:nvPr/>
          </p:nvSpPr>
          <p:spPr>
            <a:xfrm rot="20400000">
              <a:off x="586924" y="4371597"/>
              <a:ext cx="1869416" cy="7866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i="0" u="none" strike="noStrike" kern="0" cap="none" spc="0" normalizeH="0" baseline="0" noProof="1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Arial Narrow" panose="020B0606020202030204" pitchFamily="34" charset="0"/>
                  <a:ea typeface="Bebas Neue" charset="0"/>
                  <a:cs typeface="Arial Narrow" panose="020B0606020202030204" pitchFamily="34" charset="0"/>
                </a:rPr>
                <a:t>Task </a:t>
              </a:r>
              <a:r>
                <a:rPr kumimoji="0" lang="en-US" altLang="zh-CN" sz="3000" b="1" i="0" u="none" strike="noStrike" kern="0" cap="none" spc="0" normalizeH="0" baseline="0" noProof="1">
                  <a:ln>
                    <a:noFill/>
                  </a:ln>
                  <a:solidFill>
                    <a:srgbClr val="FDF7F0"/>
                  </a:solidFill>
                  <a:effectLst/>
                  <a:uLnTx/>
                  <a:uFillTx/>
                  <a:latin typeface="Arial Narrow" panose="020B0606020202030204" pitchFamily="34" charset="0"/>
                  <a:ea typeface="Bebas Neue" charset="0"/>
                  <a:cs typeface="Arial Narrow" panose="020B0606020202030204" pitchFamily="34" charset="0"/>
                </a:rPr>
                <a:t>1</a:t>
              </a:r>
            </a:p>
          </p:txBody>
        </p:sp>
      </p:grpSp>
      <p:pic>
        <p:nvPicPr>
          <p:cNvPr id="99333" name="Picture 10" descr="http://bpic.588ku.com/element_origin_min_pic/19/03/06/78e88491da3eb8be88bcba96a816f8eb.jpg"/>
          <p:cNvPicPr>
            <a:picLocks noChangeAspect="1"/>
          </p:cNvPicPr>
          <p:nvPr/>
        </p:nvPicPr>
        <p:blipFill>
          <a:blip r:embed="rId3"/>
          <a:srcRect t="50002" r="-61" b="47241"/>
          <a:stretch>
            <a:fillRect/>
          </a:stretch>
        </p:blipFill>
        <p:spPr>
          <a:xfrm>
            <a:off x="0" y="1411288"/>
            <a:ext cx="9144000" cy="71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5" name="文本框 7"/>
          <p:cNvSpPr txBox="1"/>
          <p:nvPr/>
        </p:nvSpPr>
        <p:spPr>
          <a:xfrm>
            <a:off x="2362200" y="2776538"/>
            <a:ext cx="2679700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Working</a:t>
            </a:r>
          </a:p>
        </p:txBody>
      </p:sp>
      <p:sp>
        <p:nvSpPr>
          <p:cNvPr id="99336" name="文本框 8"/>
          <p:cNvSpPr txBox="1"/>
          <p:nvPr/>
        </p:nvSpPr>
        <p:spPr>
          <a:xfrm>
            <a:off x="2362200" y="3716338"/>
            <a:ext cx="19319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Eating</a:t>
            </a:r>
          </a:p>
        </p:txBody>
      </p:sp>
      <p:sp>
        <p:nvSpPr>
          <p:cNvPr id="99337" name="文本框 9"/>
          <p:cNvSpPr txBox="1"/>
          <p:nvPr/>
        </p:nvSpPr>
        <p:spPr>
          <a:xfrm>
            <a:off x="5984875" y="3716338"/>
            <a:ext cx="2784475" cy="995362"/>
          </a:xfrm>
          <a:prstGeom prst="rect">
            <a:avLst/>
          </a:prstGeom>
          <a:solidFill>
            <a:srgbClr val="FBE4D0">
              <a:alpha val="81175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Performing tasks </a:t>
            </a:r>
          </a:p>
          <a:p>
            <a:pPr>
              <a:lnSpc>
                <a:spcPct val="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outside the space </a:t>
            </a:r>
          </a:p>
          <a:p>
            <a:pPr>
              <a:lnSpc>
                <a:spcPct val="7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station</a:t>
            </a:r>
            <a:endParaRPr lang="zh-CN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 rot="555515">
            <a:off x="5537200" y="522288"/>
            <a:ext cx="3313113" cy="63658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lIns="216000" tIns="180000" bIns="108000" anchor="ctr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 Narrow" panose="020B0606020202030204" pitchFamily="34" charset="0"/>
              </a:rPr>
              <a:t>Possible answers:</a:t>
            </a:r>
          </a:p>
        </p:txBody>
      </p:sp>
      <p:sp>
        <p:nvSpPr>
          <p:cNvPr id="7" name="文本框 8"/>
          <p:cNvSpPr txBox="1"/>
          <p:nvPr/>
        </p:nvSpPr>
        <p:spPr>
          <a:xfrm>
            <a:off x="2362200" y="4711700"/>
            <a:ext cx="2536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Exercise</a:t>
            </a:r>
          </a:p>
        </p:txBody>
      </p:sp>
      <p:sp>
        <p:nvSpPr>
          <p:cNvPr id="8" name="文本框 8"/>
          <p:cNvSpPr txBox="1"/>
          <p:nvPr/>
        </p:nvSpPr>
        <p:spPr>
          <a:xfrm>
            <a:off x="2362200" y="5700713"/>
            <a:ext cx="2786063" cy="458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 Narrow" panose="020B0606020202030204" pitchFamily="34" charset="0"/>
                <a:sym typeface="宋体" panose="02010600030101010101" pitchFamily="2" charset="-122"/>
              </a:rPr>
              <a:t>Leisure activities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99336" grpId="0" bldLvl="0" animBg="1"/>
      <p:bldP spid="99337" grpId="0" bldLvl="0" animBg="1"/>
      <p:bldP spid="14" grpId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3359150" y="1619250"/>
            <a:ext cx="276225" cy="2254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25425" y="1844675"/>
            <a:ext cx="340995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25425" y="3860800"/>
            <a:ext cx="384175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478338" y="333375"/>
            <a:ext cx="455771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5425" y="4184650"/>
            <a:ext cx="103505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4386263" y="541338"/>
            <a:ext cx="8636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/>
        </p:nvSpPr>
        <p:spPr>
          <a:xfrm>
            <a:off x="107950" y="44450"/>
            <a:ext cx="4103688" cy="1368425"/>
          </a:xfrm>
          <a:prstGeom prst="roundRect">
            <a:avLst/>
          </a:prstGeom>
          <a:noFill/>
          <a:ln w="2222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0613" y="1063625"/>
            <a:ext cx="1938337" cy="522288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71600" y="4535488"/>
            <a:ext cx="1936750" cy="522287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Main body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387850" y="2449513"/>
            <a:ext cx="407193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427538" y="4422775"/>
            <a:ext cx="424815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4478338" y="5918200"/>
            <a:ext cx="453707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522788" y="6130925"/>
            <a:ext cx="453707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427538" y="6370638"/>
            <a:ext cx="136842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25425" y="3635375"/>
            <a:ext cx="866775" cy="2254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626225" y="2295525"/>
            <a:ext cx="500063" cy="2254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27538" y="4186238"/>
            <a:ext cx="1938338" cy="23653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076825" y="5681663"/>
            <a:ext cx="823913" cy="2682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0263" y="5324475"/>
            <a:ext cx="1936750" cy="952500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Topic sentences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28775" y="2032000"/>
            <a:ext cx="2759075" cy="1382713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Six aspects of life on the space station</a:t>
            </a:r>
          </a:p>
        </p:txBody>
      </p:sp>
      <p:grpSp>
        <p:nvGrpSpPr>
          <p:cNvPr id="2" name="组合 131096"/>
          <p:cNvGrpSpPr/>
          <p:nvPr/>
        </p:nvGrpSpPr>
        <p:grpSpPr>
          <a:xfrm>
            <a:off x="2190750" y="2693988"/>
            <a:ext cx="5256213" cy="1728787"/>
            <a:chOff x="1746" y="1979"/>
            <a:chExt cx="3311" cy="1089"/>
          </a:xfrm>
        </p:grpSpPr>
        <p:pic>
          <p:nvPicPr>
            <p:cNvPr id="111646" name="图片 131094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6" y="1979"/>
              <a:ext cx="3311" cy="10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1647" name="矩形 131093"/>
            <p:cNvSpPr/>
            <p:nvPr/>
          </p:nvSpPr>
          <p:spPr>
            <a:xfrm>
              <a:off x="1927" y="2161"/>
              <a:ext cx="2948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sym typeface="宋体" panose="02010600030101010101" pitchFamily="2" charset="-122"/>
                </a:rPr>
                <a:t>Try to analyze the structure of the lecture.</a:t>
              </a:r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136525" y="109538"/>
            <a:ext cx="8939213" cy="6673850"/>
          </a:xfrm>
          <a:custGeom>
            <a:avLst/>
            <a:gdLst>
              <a:gd name="connsiteX0" fmla="*/ 0 w 8939283"/>
              <a:gd name="connsiteY0" fmla="*/ 1405719 h 6673755"/>
              <a:gd name="connsiteX1" fmla="*/ 4244453 w 8939283"/>
              <a:gd name="connsiteY1" fmla="*/ 1419367 h 6673755"/>
              <a:gd name="connsiteX2" fmla="*/ 4258101 w 8939283"/>
              <a:gd name="connsiteY2" fmla="*/ 0 h 6673755"/>
              <a:gd name="connsiteX3" fmla="*/ 8898340 w 8939283"/>
              <a:gd name="connsiteY3" fmla="*/ 0 h 6673755"/>
              <a:gd name="connsiteX4" fmla="*/ 8939283 w 8939283"/>
              <a:gd name="connsiteY4" fmla="*/ 6318914 h 6673755"/>
              <a:gd name="connsiteX5" fmla="*/ 7219665 w 8939283"/>
              <a:gd name="connsiteY5" fmla="*/ 6250675 h 6673755"/>
              <a:gd name="connsiteX6" fmla="*/ 7233313 w 8939283"/>
              <a:gd name="connsiteY6" fmla="*/ 6455391 h 6673755"/>
              <a:gd name="connsiteX7" fmla="*/ 4258101 w 8939283"/>
              <a:gd name="connsiteY7" fmla="*/ 6482687 h 6673755"/>
              <a:gd name="connsiteX8" fmla="*/ 4271749 w 8939283"/>
              <a:gd name="connsiteY8" fmla="*/ 6646460 h 6673755"/>
              <a:gd name="connsiteX9" fmla="*/ 0 w 8939283"/>
              <a:gd name="connsiteY9" fmla="*/ 6673755 h 6673755"/>
              <a:gd name="connsiteX10" fmla="*/ 0 w 8939283"/>
              <a:gd name="connsiteY10" fmla="*/ 1405719 h 667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9283" h="6673755">
                <a:moveTo>
                  <a:pt x="0" y="1405719"/>
                </a:moveTo>
                <a:lnTo>
                  <a:pt x="4244453" y="1419367"/>
                </a:lnTo>
                <a:lnTo>
                  <a:pt x="4258101" y="0"/>
                </a:lnTo>
                <a:lnTo>
                  <a:pt x="8898340" y="0"/>
                </a:lnTo>
                <a:lnTo>
                  <a:pt x="8939283" y="6318914"/>
                </a:lnTo>
                <a:lnTo>
                  <a:pt x="7219665" y="6250675"/>
                </a:lnTo>
                <a:lnTo>
                  <a:pt x="7233313" y="6455391"/>
                </a:lnTo>
                <a:lnTo>
                  <a:pt x="4258101" y="6482687"/>
                </a:lnTo>
                <a:lnTo>
                  <a:pt x="4271749" y="6646460"/>
                </a:lnTo>
                <a:lnTo>
                  <a:pt x="0" y="6673755"/>
                </a:lnTo>
                <a:lnTo>
                  <a:pt x="0" y="1405719"/>
                </a:lnTo>
                <a:close/>
              </a:path>
            </a:pathLst>
          </a:custGeom>
          <a:noFill/>
          <a:ln w="28575">
            <a:solidFill>
              <a:srgbClr val="067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451725" y="6597650"/>
            <a:ext cx="1512888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500563" y="6813550"/>
            <a:ext cx="2663825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16"/>
          <p:cNvSpPr txBox="1"/>
          <p:nvPr/>
        </p:nvSpPr>
        <p:spPr>
          <a:xfrm>
            <a:off x="6948488" y="5157788"/>
            <a:ext cx="1938337" cy="522287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Conclusion</a:t>
            </a:r>
          </a:p>
        </p:txBody>
      </p:sp>
      <p:sp>
        <p:nvSpPr>
          <p:cNvPr id="37" name="椭圆 36"/>
          <p:cNvSpPr/>
          <p:nvPr/>
        </p:nvSpPr>
        <p:spPr>
          <a:xfrm>
            <a:off x="8027988" y="117475"/>
            <a:ext cx="1116013" cy="2159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427538" y="333375"/>
            <a:ext cx="865188" cy="2159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" grpId="0" animBg="1"/>
      <p:bldP spid="17" grpId="0" bldLvl="0" animBg="1"/>
      <p:bldP spid="5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7950" y="1071563"/>
            <a:ext cx="88487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1. </a:t>
            </a:r>
            <a:r>
              <a:rPr lang="zh-CN" altLang="zh-CN" dirty="0">
                <a:latin typeface="Arial Narrow" panose="020B0606020202030204" pitchFamily="34" charset="0"/>
              </a:rPr>
              <a:t>How do astronauts sleep in space?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3525" y="1655763"/>
            <a:ext cx="8693150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 Narrow" panose="020B0606020202030204" pitchFamily="34" charset="0"/>
              </a:rPr>
              <a:t>They have to attach themselves, sleep inside in private quarters or in sleeping bags attached to the walls or the ceiling.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3573010"/>
            <a:ext cx="4813300" cy="2924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dc90608-26b6-4d96-bd17-c829992ea232"/>
  <p:tag name="COMMONDATA" val="eyJoZGlkIjoiZTI0ZmY4NmQ5ZWUzMjdhYTBkZmUwNmE2M2M1MTcxYj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428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961*540"/>
  <p:tag name="KSO_WM_SLIDE_POSITION" val="-1*0"/>
  <p:tag name="KSO_WM_TAG_VERSION" val="1.0"/>
  <p:tag name="KSO_WM_BEAUTIFY_FLAG" val="#wm#"/>
  <p:tag name="KSO_WM_TEMPLATE_CATEGORY" val="diagram"/>
  <p:tag name="KSO_WM_TEMPLATE_INDEX" val="20200428"/>
  <p:tag name="KSO_WM_SLIDE_LAYOUT" val="d"/>
  <p:tag name="KSO_WM_SLIDE_LAYOUT_CNT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&#10;    ],&#10;    &quot;horizontalAlign&quot;: 1,&#10;    &quot;id&quot;: &quot;2020-03-06T19:41:02&quot;,&#10;    &quot;margin&quot;: {&#10;        &quot;bottom&quot;: 1.690000057220459,&#10;        &quot;left&quot;: 1.2699999809265137,&#10;        &quot;right&quot;: 1.2699999809265137,&#10;        &quot;top&quot;: 1.690000057220459&#10;    },&#10;    &quot;marginOverLayout&quot;: {&#10;        &quot;bottom&quot;: 1.690000057220459,&#10;        &quot;left&quot;: 1.2699999809265137,&#10;        &quot;right&quot;: 1.2699999809265137,&#10;        &quot;top&quot;: 1.690000057220459&#10;    },&#10;    &quot;type&quot;: 1,&#10;    &quot;verticalAlign&quot;: 1&#10;}&#10;"/>
  <p:tag name="KSO_WM_SLIDE_BACKGROUND" val="[&quot;general&quot;]"/>
  <p:tag name="KSO_WM_SLIDE_RATIO" val="1.777778"/>
  <p:tag name="KSO_WM_TEMPLATE_MASTER_TYPE" val="0"/>
  <p:tag name="KSO_WM_TEMPLATE_COLOR_TYPE" val="1"/>
</p:tagLst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0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412</Words>
  <Application>Microsoft Office PowerPoint</Application>
  <PresentationFormat>全屏显示(4:3)</PresentationFormat>
  <Paragraphs>67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华文彩云</vt:lpstr>
      <vt:lpstr>微软雅黑</vt:lpstr>
      <vt:lpstr>Arial</vt:lpstr>
      <vt:lpstr>Arial Black</vt:lpstr>
      <vt:lpstr>Arial Narrow</vt:lpstr>
      <vt:lpstr>Calibri</vt:lpstr>
      <vt:lpstr>Calibri Light</vt:lpstr>
      <vt:lpstr>Comic Sans MS</vt:lpstr>
      <vt:lpstr>Matura MT Script Capitals</vt:lpstr>
      <vt:lpstr>Times New Roman</vt:lpstr>
      <vt:lpstr>Wingdings</vt:lpstr>
      <vt:lpstr>自定义设计方案</vt:lpstr>
      <vt:lpstr>1_自定义设计方案</vt:lpstr>
      <vt:lpstr>4_默认设计模板</vt:lpstr>
      <vt:lpstr>2_自定义设计方案</vt:lpstr>
      <vt:lpstr>3_自定义设计方案</vt:lpstr>
      <vt:lpstr>4_自定义设计方案</vt:lpstr>
      <vt:lpstr>3_默认设计模板</vt:lpstr>
      <vt:lpstr>2_默认设计模板</vt:lpstr>
      <vt:lpstr>5_自定义设计方案</vt:lpstr>
      <vt:lpstr>6_自定义设计方案</vt:lpstr>
      <vt:lpstr>7_自定义设计方案</vt:lpstr>
      <vt:lpstr>8_自定义设计方案</vt:lpstr>
      <vt:lpstr>2_Office 主题</vt:lpstr>
      <vt:lpstr>9_自定义设计方案</vt:lpstr>
      <vt:lpstr>10_自定义设计方案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陈 克龙</cp:lastModifiedBy>
  <cp:revision>1233</cp:revision>
  <dcterms:created xsi:type="dcterms:W3CDTF">2005-08-31T02:42:00Z</dcterms:created>
  <dcterms:modified xsi:type="dcterms:W3CDTF">2022-12-06T00:59:33Z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984F1CFE2A304A9BA422E0DAF5C8F501</vt:lpwstr>
  </property>
</Properties>
</file>