
<file path=[Content_Types].xml><?xml version="1.0" encoding="utf-8"?>
<Types xmlns="http://schemas.openxmlformats.org/package/2006/content-types"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20"/>
  </p:handoutMasterIdLst>
  <p:sldIdLst>
    <p:sldId id="472" r:id="rId3"/>
    <p:sldId id="447" r:id="rId4"/>
    <p:sldId id="448" r:id="rId5"/>
    <p:sldId id="535" r:id="rId6"/>
    <p:sldId id="555" r:id="rId8"/>
    <p:sldId id="605" r:id="rId9"/>
    <p:sldId id="606" r:id="rId10"/>
    <p:sldId id="556" r:id="rId11"/>
    <p:sldId id="565" r:id="rId12"/>
    <p:sldId id="575" r:id="rId13"/>
    <p:sldId id="595" r:id="rId14"/>
    <p:sldId id="557" r:id="rId15"/>
    <p:sldId id="558" r:id="rId16"/>
    <p:sldId id="560" r:id="rId17"/>
    <p:sldId id="561" r:id="rId18"/>
    <p:sldId id="530" r:id="rId19"/>
  </p:sldIdLst>
  <p:sldSz cx="12192000" cy="6858000"/>
  <p:notesSz cx="6858000" cy="9144000"/>
  <p:embeddedFontLst>
    <p:embeddedFont>
      <p:font typeface="汉仪雅酷黑简" panose="02010600030101010101" charset="-122"/>
      <p:regular r:id="rId25"/>
    </p:embeddedFont>
    <p:embeddedFont>
      <p:font typeface="汉仪中黑简" panose="02010600030101010101" charset="-122"/>
      <p:regular r:id="rId26"/>
    </p:embeddedFont>
    <p:embeddedFont>
      <p:font typeface="汉仪中宋简" panose="02010600030101010101" charset="-128"/>
      <p:regular r:id="rId27"/>
    </p:embeddedFont>
    <p:embeddedFont>
      <p:font typeface="微软雅黑" panose="020B0503020204020204" charset="-122"/>
      <p:regular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思蜀" initials="刘思蜀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497F"/>
    <a:srgbClr val="0F4C83"/>
    <a:srgbClr val="F5F5F0"/>
    <a:srgbClr val="E3E3E1"/>
    <a:srgbClr val="F2F2F2"/>
    <a:srgbClr val="6096E6"/>
    <a:srgbClr val="58A8EC"/>
    <a:srgbClr val="DEE4E5"/>
    <a:srgbClr val="0B385F"/>
    <a:srgbClr val="4C76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76"/>
        <p:guide pos="377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78.xml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62F03-8779-4CA7-AFEB-F09C5FF092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62F03-8779-4CA7-AFEB-F09C5FF092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62F03-8779-4CA7-AFEB-F09C5FF092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62F03-8779-4CA7-AFEB-F09C5FF092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62F03-8779-4CA7-AFEB-F09C5FF092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62F03-8779-4CA7-AFEB-F09C5FF092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62F03-8779-4CA7-AFEB-F09C5FF092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2000">
        <p15:prstTrans prst="fallOver"/>
      </p:transition>
    </mc:Choice>
    <mc:Fallback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pic" idx="13"/>
          </p:nvPr>
        </p:nvSpPr>
        <p:spPr>
          <a:xfrm>
            <a:off x="1673942" y="-1"/>
            <a:ext cx="10518058" cy="6214512"/>
          </a:xfrm>
          <a:prstGeom prst="rect">
            <a:avLst/>
          </a:prstGeom>
        </p:spPr>
        <p:txBody>
          <a:bodyPr lIns="95051" rIns="95051"/>
          <a:lstStyle/>
          <a:p/>
        </p:txBody>
      </p:sp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tags" Target="../tags/tag61.xml"/><Relationship Id="rId20" Type="http://schemas.openxmlformats.org/officeDocument/2006/relationships/tags" Target="../tags/tag60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59.xml"/><Relationship Id="rId18" Type="http://schemas.openxmlformats.org/officeDocument/2006/relationships/tags" Target="../tags/tag58.xml"/><Relationship Id="rId17" Type="http://schemas.openxmlformats.org/officeDocument/2006/relationships/tags" Target="../tags/tag5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3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vmlDrawing" Target="../drawings/vmlDrawing4.v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4.xml"/><Relationship Id="rId3" Type="http://schemas.openxmlformats.org/officeDocument/2006/relationships/image" Target="../media/image6.wmf"/><Relationship Id="rId2" Type="http://schemas.openxmlformats.org/officeDocument/2006/relationships/package" Target="../embeddings/Document4.docx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76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65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7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8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vmlDrawing" Target="../drawings/vmlDrawing2.v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9.xml"/><Relationship Id="rId5" Type="http://schemas.openxmlformats.org/officeDocument/2006/relationships/package" Target="../embeddings/Document3.docx"/><Relationship Id="rId4" Type="http://schemas.openxmlformats.org/officeDocument/2006/relationships/image" Target="../media/image3.png"/><Relationship Id="rId3" Type="http://schemas.openxmlformats.org/officeDocument/2006/relationships/package" Target="../embeddings/Document2.docx"/><Relationship Id="rId2" Type="http://schemas.openxmlformats.org/officeDocument/2006/relationships/image" Target="../media/image6.wmf"/><Relationship Id="rId1" Type="http://schemas.openxmlformats.org/officeDocument/2006/relationships/package" Target="../embeddings/Document1.docx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vmlDrawing" Target="../drawings/vmlDrawing3.v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0.xml"/><Relationship Id="rId4" Type="http://schemas.openxmlformats.org/officeDocument/2006/relationships/image" Target="../media/image9.w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61" name="组合 60"/>
          <p:cNvGrpSpPr/>
          <p:nvPr/>
        </p:nvGrpSpPr>
        <p:grpSpPr>
          <a:xfrm rot="21300000">
            <a:off x="6006465" y="3599180"/>
            <a:ext cx="487680" cy="1343025"/>
            <a:chOff x="9485" y="5670"/>
            <a:chExt cx="768" cy="2115"/>
          </a:xfrm>
        </p:grpSpPr>
        <p:cxnSp>
          <p:nvCxnSpPr>
            <p:cNvPr id="24" name="直接连接符 23"/>
            <p:cNvCxnSpPr/>
            <p:nvPr/>
          </p:nvCxnSpPr>
          <p:spPr>
            <a:xfrm rot="420000">
              <a:off x="9688" y="7401"/>
              <a:ext cx="0" cy="382"/>
            </a:xfrm>
            <a:prstGeom prst="line">
              <a:avLst/>
            </a:prstGeom>
            <a:solidFill>
              <a:srgbClr val="0F4C83"/>
            </a:solidFill>
            <a:ln w="25400" cmpd="sng">
              <a:solidFill>
                <a:schemeClr val="tx2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rot="420000">
              <a:off x="9660" y="7403"/>
              <a:ext cx="0" cy="382"/>
            </a:xfrm>
            <a:prstGeom prst="line">
              <a:avLst/>
            </a:prstGeom>
            <a:solidFill>
              <a:srgbClr val="0F4C83"/>
            </a:solidFill>
            <a:ln w="12700">
              <a:solidFill>
                <a:srgbClr val="0F4C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任意多边形 20"/>
            <p:cNvSpPr/>
            <p:nvPr/>
          </p:nvSpPr>
          <p:spPr>
            <a:xfrm rot="420000">
              <a:off x="9485" y="5670"/>
              <a:ext cx="768" cy="2010"/>
            </a:xfrm>
            <a:custGeom>
              <a:avLst/>
              <a:gdLst>
                <a:gd name="connsiteX0" fmla="*/ 33 w 767"/>
                <a:gd name="connsiteY0" fmla="*/ 2010 h 2010"/>
                <a:gd name="connsiteX1" fmla="*/ 33 w 767"/>
                <a:gd name="connsiteY1" fmla="*/ 0 h 2010"/>
                <a:gd name="connsiteX2" fmla="*/ 3 w 767"/>
                <a:gd name="connsiteY2" fmla="*/ 135 h 2010"/>
                <a:gd name="connsiteX3" fmla="*/ 155 w 767"/>
                <a:gd name="connsiteY3" fmla="*/ 403 h 2010"/>
                <a:gd name="connsiteX4" fmla="*/ 513 w 767"/>
                <a:gd name="connsiteY4" fmla="*/ 667 h 2010"/>
                <a:gd name="connsiteX5" fmla="*/ 228 w 767"/>
                <a:gd name="connsiteY5" fmla="*/ 810 h 2010"/>
                <a:gd name="connsiteX6" fmla="*/ 33 w 767"/>
                <a:gd name="connsiteY6" fmla="*/ 967 h 2010"/>
                <a:gd name="connsiteX7" fmla="*/ 461 w 767"/>
                <a:gd name="connsiteY7" fmla="*/ 855 h 2010"/>
                <a:gd name="connsiteX8" fmla="*/ 768 w 767"/>
                <a:gd name="connsiteY8" fmla="*/ 1672 h 2010"/>
                <a:gd name="connsiteX9" fmla="*/ 228 w 767"/>
                <a:gd name="connsiteY9" fmla="*/ 1800 h 2010"/>
                <a:gd name="connsiteX10" fmla="*/ 33 w 767"/>
                <a:gd name="connsiteY10" fmla="*/ 2010 h 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8" h="2010">
                  <a:moveTo>
                    <a:pt x="33" y="2010"/>
                  </a:moveTo>
                  <a:lnTo>
                    <a:pt x="33" y="0"/>
                  </a:lnTo>
                  <a:cubicBezTo>
                    <a:pt x="23" y="45"/>
                    <a:pt x="-10" y="77"/>
                    <a:pt x="3" y="135"/>
                  </a:cubicBezTo>
                  <a:cubicBezTo>
                    <a:pt x="24" y="189"/>
                    <a:pt x="34" y="244"/>
                    <a:pt x="155" y="403"/>
                  </a:cubicBezTo>
                  <a:cubicBezTo>
                    <a:pt x="281" y="525"/>
                    <a:pt x="403" y="590"/>
                    <a:pt x="513" y="667"/>
                  </a:cubicBezTo>
                  <a:cubicBezTo>
                    <a:pt x="418" y="715"/>
                    <a:pt x="365" y="722"/>
                    <a:pt x="228" y="810"/>
                  </a:cubicBezTo>
                  <a:cubicBezTo>
                    <a:pt x="137" y="861"/>
                    <a:pt x="98" y="915"/>
                    <a:pt x="33" y="967"/>
                  </a:cubicBezTo>
                  <a:lnTo>
                    <a:pt x="461" y="855"/>
                  </a:lnTo>
                  <a:lnTo>
                    <a:pt x="768" y="1672"/>
                  </a:lnTo>
                  <a:cubicBezTo>
                    <a:pt x="588" y="1715"/>
                    <a:pt x="302" y="1742"/>
                    <a:pt x="228" y="1800"/>
                  </a:cubicBezTo>
                  <a:cubicBezTo>
                    <a:pt x="159" y="1843"/>
                    <a:pt x="98" y="1940"/>
                    <a:pt x="33" y="2010"/>
                  </a:cubicBezTo>
                  <a:close/>
                </a:path>
              </a:pathLst>
            </a:custGeom>
            <a:solidFill>
              <a:srgbClr val="0F4C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8" name="任意多边形 17"/>
          <p:cNvSpPr/>
          <p:nvPr/>
        </p:nvSpPr>
        <p:spPr>
          <a:xfrm rot="420000">
            <a:off x="4885055" y="4668520"/>
            <a:ext cx="2019300" cy="373380"/>
          </a:xfrm>
          <a:custGeom>
            <a:avLst/>
            <a:gdLst>
              <a:gd name="connisteX0" fmla="*/ 617220 w 2019300"/>
              <a:gd name="connsiteY0" fmla="*/ 358140 h 373380"/>
              <a:gd name="connisteX1" fmla="*/ 525780 w 2019300"/>
              <a:gd name="connsiteY1" fmla="*/ 274320 h 373380"/>
              <a:gd name="connisteX2" fmla="*/ 0 w 2019300"/>
              <a:gd name="connsiteY2" fmla="*/ 0 h 373380"/>
              <a:gd name="connisteX3" fmla="*/ 716280 w 2019300"/>
              <a:gd name="connsiteY3" fmla="*/ 236220 h 373380"/>
              <a:gd name="connisteX4" fmla="*/ 2019300 w 2019300"/>
              <a:gd name="connsiteY4" fmla="*/ 182880 h 373380"/>
              <a:gd name="connisteX5" fmla="*/ 1905000 w 2019300"/>
              <a:gd name="connsiteY5" fmla="*/ 373380 h 373380"/>
              <a:gd name="connisteX6" fmla="*/ 617220 w 2019300"/>
              <a:gd name="connsiteY6" fmla="*/ 358140 h 3733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2019300" h="373380">
                <a:moveTo>
                  <a:pt x="617220" y="358140"/>
                </a:moveTo>
                <a:lnTo>
                  <a:pt x="525780" y="274320"/>
                </a:lnTo>
                <a:lnTo>
                  <a:pt x="0" y="0"/>
                </a:lnTo>
                <a:lnTo>
                  <a:pt x="716280" y="236220"/>
                </a:lnTo>
                <a:lnTo>
                  <a:pt x="2019300" y="182880"/>
                </a:lnTo>
                <a:lnTo>
                  <a:pt x="1905000" y="373380"/>
                </a:lnTo>
                <a:lnTo>
                  <a:pt x="617220" y="358140"/>
                </a:lnTo>
                <a:close/>
              </a:path>
            </a:pathLst>
          </a:custGeom>
          <a:solidFill>
            <a:srgbClr val="0F4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2" name="组合 61"/>
          <p:cNvGrpSpPr/>
          <p:nvPr/>
        </p:nvGrpSpPr>
        <p:grpSpPr>
          <a:xfrm rot="21420000">
            <a:off x="5941060" y="5194935"/>
            <a:ext cx="487680" cy="1357630"/>
            <a:chOff x="9161" y="8181"/>
            <a:chExt cx="768" cy="2138"/>
          </a:xfrm>
        </p:grpSpPr>
        <p:cxnSp>
          <p:nvCxnSpPr>
            <p:cNvPr id="50" name="直接连接符 49"/>
            <p:cNvCxnSpPr/>
            <p:nvPr/>
          </p:nvCxnSpPr>
          <p:spPr>
            <a:xfrm rot="420000" flipV="1">
              <a:off x="9592" y="8189"/>
              <a:ext cx="0" cy="382"/>
            </a:xfrm>
            <a:prstGeom prst="line">
              <a:avLst/>
            </a:prstGeom>
            <a:gradFill>
              <a:gsLst>
                <a:gs pos="0">
                  <a:schemeClr val="bg1"/>
                </a:gs>
                <a:gs pos="55000">
                  <a:srgbClr val="D7E5F9">
                    <a:alpha val="24000"/>
                  </a:srgbClr>
                </a:gs>
                <a:gs pos="63000">
                  <a:schemeClr val="accent1">
                    <a:lumMod val="45000"/>
                    <a:lumOff val="55000"/>
                    <a:alpha val="45000"/>
                  </a:schemeClr>
                </a:gs>
                <a:gs pos="83000">
                  <a:schemeClr val="accent1">
                    <a:lumMod val="45000"/>
                    <a:lumOff val="55000"/>
                    <a:alpha val="39000"/>
                  </a:schemeClr>
                </a:gs>
                <a:gs pos="100000">
                  <a:srgbClr val="4295FF">
                    <a:alpha val="78000"/>
                  </a:srgbClr>
                </a:gs>
              </a:gsLst>
              <a:lin ang="5400000" scaled="0"/>
            </a:gradFill>
            <a:ln w="25400" cmpd="sng">
              <a:solidFill>
                <a:srgbClr val="5E75BA">
                  <a:alpha val="27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rot="420000" flipV="1">
              <a:off x="9564" y="8181"/>
              <a:ext cx="0" cy="382"/>
            </a:xfrm>
            <a:prstGeom prst="line">
              <a:avLst/>
            </a:prstGeom>
            <a:gradFill>
              <a:gsLst>
                <a:gs pos="0">
                  <a:schemeClr val="bg1"/>
                </a:gs>
                <a:gs pos="55000">
                  <a:srgbClr val="D7E5F9">
                    <a:alpha val="24000"/>
                  </a:srgbClr>
                </a:gs>
                <a:gs pos="63000">
                  <a:schemeClr val="accent1">
                    <a:lumMod val="45000"/>
                    <a:lumOff val="55000"/>
                    <a:alpha val="45000"/>
                  </a:schemeClr>
                </a:gs>
                <a:gs pos="83000">
                  <a:schemeClr val="accent1">
                    <a:lumMod val="45000"/>
                    <a:lumOff val="55000"/>
                    <a:alpha val="39000"/>
                  </a:schemeClr>
                </a:gs>
                <a:gs pos="100000">
                  <a:srgbClr val="4295FF">
                    <a:alpha val="78000"/>
                  </a:srgbClr>
                </a:gs>
              </a:gsLst>
              <a:lin ang="5400000" scaled="0"/>
            </a:gradFill>
            <a:ln w="12700">
              <a:solidFill>
                <a:srgbClr val="0F4C83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任意多边形 51"/>
            <p:cNvSpPr/>
            <p:nvPr/>
          </p:nvSpPr>
          <p:spPr>
            <a:xfrm rot="420000" flipV="1">
              <a:off x="9161" y="8309"/>
              <a:ext cx="768" cy="2010"/>
            </a:xfrm>
            <a:custGeom>
              <a:avLst/>
              <a:gdLst>
                <a:gd name="connsiteX0" fmla="*/ 33 w 767"/>
                <a:gd name="connsiteY0" fmla="*/ 2010 h 2010"/>
                <a:gd name="connsiteX1" fmla="*/ 33 w 767"/>
                <a:gd name="connsiteY1" fmla="*/ 0 h 2010"/>
                <a:gd name="connsiteX2" fmla="*/ 3 w 767"/>
                <a:gd name="connsiteY2" fmla="*/ 135 h 2010"/>
                <a:gd name="connsiteX3" fmla="*/ 155 w 767"/>
                <a:gd name="connsiteY3" fmla="*/ 403 h 2010"/>
                <a:gd name="connsiteX4" fmla="*/ 513 w 767"/>
                <a:gd name="connsiteY4" fmla="*/ 667 h 2010"/>
                <a:gd name="connsiteX5" fmla="*/ 228 w 767"/>
                <a:gd name="connsiteY5" fmla="*/ 810 h 2010"/>
                <a:gd name="connsiteX6" fmla="*/ 33 w 767"/>
                <a:gd name="connsiteY6" fmla="*/ 967 h 2010"/>
                <a:gd name="connsiteX7" fmla="*/ 461 w 767"/>
                <a:gd name="connsiteY7" fmla="*/ 855 h 2010"/>
                <a:gd name="connsiteX8" fmla="*/ 768 w 767"/>
                <a:gd name="connsiteY8" fmla="*/ 1672 h 2010"/>
                <a:gd name="connsiteX9" fmla="*/ 228 w 767"/>
                <a:gd name="connsiteY9" fmla="*/ 1800 h 2010"/>
                <a:gd name="connsiteX10" fmla="*/ 33 w 767"/>
                <a:gd name="connsiteY10" fmla="*/ 2010 h 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8" h="2010">
                  <a:moveTo>
                    <a:pt x="33" y="2010"/>
                  </a:moveTo>
                  <a:lnTo>
                    <a:pt x="33" y="0"/>
                  </a:lnTo>
                  <a:cubicBezTo>
                    <a:pt x="23" y="45"/>
                    <a:pt x="-10" y="77"/>
                    <a:pt x="3" y="135"/>
                  </a:cubicBezTo>
                  <a:cubicBezTo>
                    <a:pt x="24" y="189"/>
                    <a:pt x="34" y="244"/>
                    <a:pt x="155" y="403"/>
                  </a:cubicBezTo>
                  <a:cubicBezTo>
                    <a:pt x="281" y="525"/>
                    <a:pt x="403" y="590"/>
                    <a:pt x="513" y="667"/>
                  </a:cubicBezTo>
                  <a:cubicBezTo>
                    <a:pt x="418" y="715"/>
                    <a:pt x="365" y="722"/>
                    <a:pt x="228" y="810"/>
                  </a:cubicBezTo>
                  <a:cubicBezTo>
                    <a:pt x="137" y="861"/>
                    <a:pt x="98" y="915"/>
                    <a:pt x="33" y="967"/>
                  </a:cubicBezTo>
                  <a:lnTo>
                    <a:pt x="461" y="855"/>
                  </a:lnTo>
                  <a:lnTo>
                    <a:pt x="768" y="1672"/>
                  </a:lnTo>
                  <a:cubicBezTo>
                    <a:pt x="588" y="1715"/>
                    <a:pt x="302" y="1742"/>
                    <a:pt x="228" y="1800"/>
                  </a:cubicBezTo>
                  <a:cubicBezTo>
                    <a:pt x="159" y="1843"/>
                    <a:pt x="98" y="1940"/>
                    <a:pt x="33" y="201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rgbClr val="D7E5F9">
                    <a:alpha val="24000"/>
                  </a:srgbClr>
                </a:gs>
                <a:gs pos="63000">
                  <a:schemeClr val="accent1">
                    <a:lumMod val="45000"/>
                    <a:lumOff val="55000"/>
                    <a:alpha val="45000"/>
                  </a:schemeClr>
                </a:gs>
                <a:gs pos="83000">
                  <a:srgbClr val="9BD1DF"/>
                </a:gs>
                <a:gs pos="100000">
                  <a:srgbClr val="0F4C8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53" name="任意多边形 52"/>
          <p:cNvSpPr/>
          <p:nvPr/>
        </p:nvSpPr>
        <p:spPr>
          <a:xfrm rot="420000" flipV="1">
            <a:off x="4839335" y="5039360"/>
            <a:ext cx="2019300" cy="373380"/>
          </a:xfrm>
          <a:custGeom>
            <a:avLst/>
            <a:gdLst>
              <a:gd name="connisteX0" fmla="*/ 617220 w 2019300"/>
              <a:gd name="connsiteY0" fmla="*/ 358140 h 373380"/>
              <a:gd name="connisteX1" fmla="*/ 525780 w 2019300"/>
              <a:gd name="connsiteY1" fmla="*/ 274320 h 373380"/>
              <a:gd name="connisteX2" fmla="*/ 0 w 2019300"/>
              <a:gd name="connsiteY2" fmla="*/ 0 h 373380"/>
              <a:gd name="connisteX3" fmla="*/ 716280 w 2019300"/>
              <a:gd name="connsiteY3" fmla="*/ 236220 h 373380"/>
              <a:gd name="connisteX4" fmla="*/ 2019300 w 2019300"/>
              <a:gd name="connsiteY4" fmla="*/ 182880 h 373380"/>
              <a:gd name="connisteX5" fmla="*/ 1905000 w 2019300"/>
              <a:gd name="connsiteY5" fmla="*/ 373380 h 373380"/>
              <a:gd name="connisteX6" fmla="*/ 617220 w 2019300"/>
              <a:gd name="connsiteY6" fmla="*/ 358140 h 3733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2019300" h="373380">
                <a:moveTo>
                  <a:pt x="617220" y="358140"/>
                </a:moveTo>
                <a:lnTo>
                  <a:pt x="525780" y="274320"/>
                </a:lnTo>
                <a:lnTo>
                  <a:pt x="0" y="0"/>
                </a:lnTo>
                <a:lnTo>
                  <a:pt x="716280" y="236220"/>
                </a:lnTo>
                <a:lnTo>
                  <a:pt x="2019300" y="182880"/>
                </a:lnTo>
                <a:lnTo>
                  <a:pt x="1905000" y="373380"/>
                </a:lnTo>
                <a:lnTo>
                  <a:pt x="617220" y="35814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55000">
                <a:srgbClr val="D7E5F9">
                  <a:alpha val="24000"/>
                </a:srgbClr>
              </a:gs>
              <a:gs pos="63000">
                <a:schemeClr val="accent1">
                  <a:lumMod val="45000"/>
                  <a:lumOff val="55000"/>
                  <a:alpha val="45000"/>
                </a:schemeClr>
              </a:gs>
              <a:gs pos="83000">
                <a:srgbClr val="98CFDD"/>
              </a:gs>
              <a:gs pos="100000">
                <a:srgbClr val="0F4C8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01065" y="1264920"/>
            <a:ext cx="103898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/>
              <a:t>圆锥曲线中的定点问题</a:t>
            </a:r>
            <a:r>
              <a:rPr lang="en-US" altLang="zh-CN" sz="3600"/>
              <a:t>(</a:t>
            </a:r>
            <a:r>
              <a:rPr lang="zh-CN" altLang="en-US" sz="3600"/>
              <a:t>以</a:t>
            </a:r>
            <a:r>
              <a:rPr lang="zh-CN" altLang="en-US" sz="3600"/>
              <a:t>椭圆为例</a:t>
            </a:r>
            <a:r>
              <a:rPr lang="en-US" altLang="zh-CN" sz="3600"/>
              <a:t>)</a:t>
            </a:r>
            <a:endParaRPr lang="en-US" altLang="zh-CN" sz="3600"/>
          </a:p>
        </p:txBody>
      </p:sp>
      <p:sp>
        <p:nvSpPr>
          <p:cNvPr id="3" name="文本框 2"/>
          <p:cNvSpPr txBox="1"/>
          <p:nvPr/>
        </p:nvSpPr>
        <p:spPr>
          <a:xfrm>
            <a:off x="6159500" y="2550795"/>
            <a:ext cx="482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——</a:t>
            </a:r>
            <a:r>
              <a:rPr lang="zh-CN" altLang="en-US" sz="2800"/>
              <a:t>常州市第五中学</a:t>
            </a:r>
            <a:r>
              <a:rPr lang="en-US" altLang="zh-CN" sz="2800"/>
              <a:t> </a:t>
            </a:r>
            <a:r>
              <a:rPr lang="zh-CN" altLang="en-US" sz="2800"/>
              <a:t>王艳芳</a:t>
            </a:r>
            <a:endParaRPr lang="zh-CN" altLang="en-US" sz="28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167640" y="320040"/>
            <a:ext cx="11551285" cy="2461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sym typeface="+mn-ea"/>
              </a:rPr>
              <a:t>【总结】</a:t>
            </a:r>
            <a:endParaRPr lang="zh-CN" altLang="en-US" sz="2800" b="1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sz="28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、</a:t>
            </a:r>
            <a:r>
              <a:rPr sz="2800">
                <a:sym typeface="+mn-ea"/>
              </a:rPr>
              <a:t>只要任意一个限定</a:t>
            </a:r>
            <a:r>
              <a:rPr lang="en-US" sz="2800">
                <a:sym typeface="+mn-ea"/>
              </a:rPr>
              <a:t>MA</a:t>
            </a:r>
            <a:r>
              <a:rPr sz="2800">
                <a:sym typeface="+mn-ea"/>
              </a:rPr>
              <a:t>与</a:t>
            </a:r>
            <a:r>
              <a:rPr lang="en-US" sz="2800">
                <a:sym typeface="+mn-ea"/>
              </a:rPr>
              <a:t>NA</a:t>
            </a:r>
            <a:r>
              <a:rPr sz="2800">
                <a:sym typeface="+mn-ea"/>
              </a:rPr>
              <a:t>条件（如k</a:t>
            </a:r>
            <a:r>
              <a:rPr lang="en-US" sz="2800" baseline="-25000">
                <a:sym typeface="+mn-ea"/>
              </a:rPr>
              <a:t>MA</a:t>
            </a:r>
            <a:r>
              <a:rPr sz="2800">
                <a:sym typeface="+mn-ea"/>
              </a:rPr>
              <a:t>⋅k</a:t>
            </a:r>
            <a:r>
              <a:rPr lang="en-US" sz="2800" baseline="-25000">
                <a:sym typeface="+mn-ea"/>
              </a:rPr>
              <a:t>NA</a:t>
            </a:r>
            <a:r>
              <a:rPr sz="2800">
                <a:sym typeface="+mn-ea"/>
              </a:rPr>
              <a:t>=定值，k</a:t>
            </a:r>
            <a:r>
              <a:rPr lang="en-US" sz="2800" baseline="-25000">
                <a:sym typeface="+mn-ea"/>
              </a:rPr>
              <a:t>MA</a:t>
            </a:r>
            <a:r>
              <a:rPr sz="2800">
                <a:sym typeface="+mn-ea"/>
              </a:rPr>
              <a:t>+k</a:t>
            </a:r>
            <a:r>
              <a:rPr lang="en-US" sz="2800" baseline="-25000">
                <a:sym typeface="+mn-ea"/>
              </a:rPr>
              <a:t>NA</a:t>
            </a:r>
            <a:r>
              <a:rPr sz="2800">
                <a:sym typeface="+mn-ea"/>
              </a:rPr>
              <a:t>=定值），直线依然会过定点，因为三条直线形似手电筒，故称为手电筒模型。</a:t>
            </a:r>
            <a:endParaRPr sz="2800">
              <a:sym typeface="+mn-ea"/>
            </a:endParaRPr>
          </a:p>
          <a:p>
            <a:endParaRPr lang="zh-CN" altLang="en-US" sz="2800"/>
          </a:p>
        </p:txBody>
      </p:sp>
      <p:sp>
        <p:nvSpPr>
          <p:cNvPr id="4" name="文本框 3"/>
          <p:cNvSpPr txBox="1"/>
          <p:nvPr/>
        </p:nvSpPr>
        <p:spPr>
          <a:xfrm>
            <a:off x="330835" y="2667635"/>
            <a:ext cx="74047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/>
              <a:t>2、求定点的方法：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3333750" y="2667635"/>
            <a:ext cx="85344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ym typeface="+mn-ea"/>
              </a:rPr>
              <a:t>法</a:t>
            </a:r>
            <a:r>
              <a:rPr lang="en-US" altLang="zh-CN" sz="28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：一般推理，求出结果；</a:t>
            </a:r>
            <a:endParaRPr lang="zh-CN" altLang="en-US" sz="2800"/>
          </a:p>
          <a:p>
            <a:r>
              <a:rPr lang="zh-CN" altLang="en-US" sz="2800">
                <a:sym typeface="+mn-ea"/>
              </a:rPr>
              <a:t>法</a:t>
            </a:r>
            <a:r>
              <a:rPr lang="en-US" altLang="zh-CN" sz="2800">
                <a:sym typeface="+mn-ea"/>
              </a:rPr>
              <a:t>2</a:t>
            </a:r>
            <a:r>
              <a:rPr lang="zh-CN" altLang="en-US" sz="2800">
                <a:sym typeface="+mn-ea"/>
              </a:rPr>
              <a:t>：特殊探路，一般证明</a:t>
            </a:r>
            <a:r>
              <a:rPr lang="zh-CN" altLang="en-US" sz="2800"/>
              <a:t>。</a:t>
            </a:r>
            <a:endParaRPr lang="zh-CN" altLang="en-US" sz="28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4" grpId="0"/>
      <p:bldP spid="4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87350" y="339090"/>
            <a:ext cx="3453765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800" b="1">
                <a:sym typeface="+mn-ea"/>
              </a:rPr>
              <a:t>3</a:t>
            </a:r>
            <a:r>
              <a:rPr lang="zh-CN" altLang="en-US" sz="2800" b="1">
                <a:sym typeface="+mn-ea"/>
              </a:rPr>
              <a:t>、证明过定点步骤</a:t>
            </a:r>
            <a:r>
              <a:rPr lang="zh-CN" altLang="en-US">
                <a:sym typeface="+mn-ea"/>
              </a:rPr>
              <a:t>：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10820" y="1076325"/>
            <a:ext cx="11547475" cy="1799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/>
              <a:t>策略</a:t>
            </a:r>
            <a:r>
              <a:rPr lang="en-US" altLang="zh-CN" sz="3200" b="1"/>
              <a:t>1</a:t>
            </a:r>
            <a:r>
              <a:rPr lang="zh-CN" altLang="en-US" sz="3200"/>
              <a:t>：</a:t>
            </a:r>
            <a:r>
              <a:rPr lang="zh-CN" altLang="en-US" sz="2800"/>
              <a:t>设动直线</a:t>
            </a:r>
            <a:r>
              <a:rPr lang="en-US" altLang="zh-CN" sz="2800"/>
              <a:t>MN</a:t>
            </a:r>
            <a:r>
              <a:rPr lang="zh-CN" altLang="en-US" sz="2800"/>
              <a:t>：</a:t>
            </a:r>
            <a:r>
              <a:rPr lang="en-US" altLang="zh-CN" sz="2800">
                <a:sym typeface="+mn-ea"/>
              </a:rPr>
              <a:t>y=kx+b,</a:t>
            </a:r>
            <a:r>
              <a:rPr lang="zh-CN" altLang="en-US" sz="2800">
                <a:sym typeface="+mn-ea"/>
              </a:rPr>
              <a:t>与曲线联立，根据</a:t>
            </a:r>
            <a:r>
              <a:rPr lang="en-US" altLang="zh-CN" sz="2800">
                <a:sym typeface="+mn-ea"/>
              </a:rPr>
              <a:t>AM</a:t>
            </a:r>
            <a:r>
              <a:rPr lang="zh-CN" altLang="en-US" sz="2800">
                <a:sym typeface="+mn-ea"/>
              </a:rPr>
              <a:t>与</a:t>
            </a:r>
            <a:r>
              <a:rPr lang="en-US" altLang="zh-CN" sz="2800">
                <a:sym typeface="+mn-ea"/>
              </a:rPr>
              <a:t>AN</a:t>
            </a:r>
            <a:r>
              <a:rPr lang="zh-CN" altLang="en-US" sz="2800">
                <a:sym typeface="+mn-ea"/>
              </a:rPr>
              <a:t>的关系，找到</a:t>
            </a:r>
            <a:r>
              <a:rPr lang="en-US" altLang="zh-CN" sz="2800">
                <a:sym typeface="+mn-ea"/>
              </a:rPr>
              <a:t>b</a:t>
            </a:r>
            <a:r>
              <a:rPr lang="zh-CN" altLang="en-US" sz="2800">
                <a:sym typeface="+mn-ea"/>
              </a:rPr>
              <a:t>与</a:t>
            </a:r>
            <a:r>
              <a:rPr lang="en-US" altLang="zh-CN" sz="2800">
                <a:sym typeface="+mn-ea"/>
              </a:rPr>
              <a:t>k</a:t>
            </a:r>
            <a:r>
              <a:rPr lang="zh-CN" altLang="en-US" sz="2800">
                <a:sym typeface="+mn-ea"/>
              </a:rPr>
              <a:t>的关系</a:t>
            </a:r>
            <a:r>
              <a:rPr lang="en-US" altLang="zh-CN" sz="2800">
                <a:sym typeface="+mn-ea"/>
              </a:rPr>
              <a:t>b=f(k)</a:t>
            </a:r>
            <a:r>
              <a:rPr lang="zh-CN" altLang="en-US" sz="2800">
                <a:sym typeface="+mn-ea"/>
              </a:rPr>
              <a:t>；再整理</a:t>
            </a:r>
            <a:r>
              <a:rPr lang="en-US" altLang="zh-CN" sz="2800">
                <a:sym typeface="+mn-ea"/>
              </a:rPr>
              <a:t>MN</a:t>
            </a:r>
            <a:r>
              <a:rPr lang="zh-CN" altLang="en-US" sz="2800">
                <a:sym typeface="+mn-ea"/>
              </a:rPr>
              <a:t>：</a:t>
            </a:r>
            <a:r>
              <a:rPr lang="en-US" altLang="zh-CN" sz="2800">
                <a:sym typeface="+mn-ea"/>
              </a:rPr>
              <a:t>y=kx+b</a:t>
            </a:r>
            <a:r>
              <a:rPr lang="zh-CN" altLang="en-US" sz="2800">
                <a:sym typeface="+mn-ea"/>
              </a:rPr>
              <a:t>得到：</a:t>
            </a:r>
            <a:r>
              <a:rPr lang="en-US" altLang="zh-CN" sz="2800">
                <a:sym typeface="+mn-ea"/>
              </a:rPr>
              <a:t>y=k(x-x</a:t>
            </a:r>
            <a:r>
              <a:rPr lang="zh-CN" altLang="en-US" sz="2800" baseline="-25000">
                <a:sym typeface="+mn-ea"/>
              </a:rPr>
              <a:t>定</a:t>
            </a:r>
            <a:r>
              <a:rPr lang="en-US" altLang="zh-CN" sz="2800">
                <a:sym typeface="+mn-ea"/>
              </a:rPr>
              <a:t>)+y</a:t>
            </a:r>
            <a:r>
              <a:rPr lang="zh-CN" altLang="en-US" sz="2800" baseline="-25000">
                <a:sym typeface="+mn-ea"/>
              </a:rPr>
              <a:t>定</a:t>
            </a:r>
            <a:r>
              <a:rPr lang="zh-CN" altLang="en-US" sz="2800">
                <a:sym typeface="+mn-ea"/>
              </a:rPr>
              <a:t>的形式；</a:t>
            </a:r>
            <a:endParaRPr lang="zh-CN" altLang="en-US" sz="3200"/>
          </a:p>
          <a:p>
            <a:endParaRPr lang="en-US" altLang="zh-CN"/>
          </a:p>
          <a:p>
            <a:endParaRPr lang="zh-CN" altLang="en-US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0820" y="2312035"/>
            <a:ext cx="11547475" cy="2338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/>
              <a:t>策略</a:t>
            </a:r>
            <a:r>
              <a:rPr lang="en-US" altLang="zh-CN" sz="3200" b="1"/>
              <a:t>2</a:t>
            </a:r>
            <a:r>
              <a:rPr lang="zh-CN" altLang="en-US" sz="3200"/>
              <a:t>：</a:t>
            </a:r>
            <a:r>
              <a:rPr lang="zh-CN" altLang="en-US" sz="2800"/>
              <a:t>设动直线</a:t>
            </a:r>
            <a:r>
              <a:rPr lang="en-US" altLang="zh-CN" sz="2800"/>
              <a:t>AM:</a:t>
            </a:r>
            <a:r>
              <a:rPr lang="en-US" altLang="zh-CN" sz="2800">
                <a:sym typeface="+mn-ea"/>
              </a:rPr>
              <a:t>y=k(x-x</a:t>
            </a:r>
            <a:r>
              <a:rPr lang="en-US" altLang="zh-CN" sz="2800" baseline="-25000">
                <a:sym typeface="+mn-ea"/>
              </a:rPr>
              <a:t>A</a:t>
            </a:r>
            <a:r>
              <a:rPr lang="zh-CN" altLang="en-US" sz="2800">
                <a:sym typeface="+mn-ea"/>
              </a:rPr>
              <a:t>）</a:t>
            </a:r>
            <a:r>
              <a:rPr lang="en-US" altLang="zh-CN" sz="2800">
                <a:sym typeface="+mn-ea"/>
              </a:rPr>
              <a:t>+y</a:t>
            </a:r>
            <a:r>
              <a:rPr lang="en-US" altLang="zh-CN" sz="2800" baseline="-25000">
                <a:sym typeface="+mn-ea"/>
              </a:rPr>
              <a:t>A</a:t>
            </a:r>
            <a:r>
              <a:rPr lang="zh-CN" altLang="en-US" sz="2800" baseline="-25000">
                <a:sym typeface="+mn-ea"/>
              </a:rPr>
              <a:t>，</a:t>
            </a:r>
            <a:r>
              <a:rPr lang="zh-CN" altLang="en-US" sz="2800">
                <a:sym typeface="+mn-ea"/>
              </a:rPr>
              <a:t>求出</a:t>
            </a:r>
            <a:r>
              <a:rPr lang="en-US" altLang="zh-CN" sz="2800">
                <a:sym typeface="+mn-ea"/>
              </a:rPr>
              <a:t>M</a:t>
            </a:r>
            <a:r>
              <a:rPr lang="zh-CN" altLang="en-US" sz="2800">
                <a:sym typeface="+mn-ea"/>
              </a:rPr>
              <a:t>点坐标；根据</a:t>
            </a:r>
            <a:r>
              <a:rPr lang="en-US" altLang="zh-CN" sz="2800">
                <a:sym typeface="+mn-ea"/>
              </a:rPr>
              <a:t>AM</a:t>
            </a:r>
            <a:r>
              <a:rPr lang="zh-CN" altLang="en-US" sz="2800">
                <a:sym typeface="+mn-ea"/>
              </a:rPr>
              <a:t>与</a:t>
            </a:r>
            <a:r>
              <a:rPr lang="en-US" altLang="zh-CN" sz="2800">
                <a:sym typeface="+mn-ea"/>
              </a:rPr>
              <a:t>AN</a:t>
            </a:r>
            <a:r>
              <a:rPr lang="zh-CN" altLang="en-US" sz="2800">
                <a:sym typeface="+mn-ea"/>
              </a:rPr>
              <a:t>的关系，得到</a:t>
            </a:r>
            <a:r>
              <a:rPr lang="en-US" altLang="zh-CN" sz="2800">
                <a:sym typeface="+mn-ea"/>
              </a:rPr>
              <a:t>AN</a:t>
            </a:r>
            <a:r>
              <a:rPr lang="zh-CN" altLang="en-US" sz="2800">
                <a:sym typeface="+mn-ea"/>
              </a:rPr>
              <a:t>的斜率，同理求出</a:t>
            </a:r>
            <a:r>
              <a:rPr lang="en-US" altLang="zh-CN" sz="2800">
                <a:sym typeface="+mn-ea"/>
              </a:rPr>
              <a:t>N</a:t>
            </a:r>
            <a:r>
              <a:rPr lang="zh-CN" altLang="en-US" sz="2800">
                <a:sym typeface="+mn-ea"/>
              </a:rPr>
              <a:t>点坐标；求出MN直线方程（含参k） </a:t>
            </a:r>
            <a:r>
              <a:rPr lang="zh-CN" altLang="en-US" sz="2800"/>
              <a:t>对直线进行化简，整理成：y=f(k)(x-x</a:t>
            </a:r>
            <a:r>
              <a:rPr lang="zh-CN" altLang="en-US" sz="2800" baseline="-25000"/>
              <a:t>定</a:t>
            </a:r>
            <a:r>
              <a:rPr lang="zh-CN" altLang="en-US" sz="2800"/>
              <a:t>)+y</a:t>
            </a:r>
            <a:r>
              <a:rPr lang="zh-CN" altLang="en-US" sz="2800" baseline="-25000"/>
              <a:t>定</a:t>
            </a:r>
            <a:r>
              <a:rPr lang="zh-CN" altLang="en-US" sz="2800"/>
              <a:t>的形式；</a:t>
            </a:r>
            <a:endParaRPr lang="zh-CN" altLang="en-US" sz="2800"/>
          </a:p>
          <a:p>
            <a:endParaRPr lang="en-US" altLang="zh-CN"/>
          </a:p>
          <a:p>
            <a:endParaRPr lang="zh-CN" altLang="en-US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0820" y="4129405"/>
            <a:ext cx="1154747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3200" b="1"/>
              <a:t>策略</a:t>
            </a:r>
            <a:r>
              <a:rPr lang="en-US" altLang="zh-CN" sz="3200" b="1"/>
              <a:t>3</a:t>
            </a:r>
            <a:r>
              <a:rPr lang="zh-CN" altLang="en-US" sz="3200"/>
              <a:t>：</a:t>
            </a:r>
            <a:r>
              <a:rPr lang="zh-CN" altLang="en-US" sz="2800"/>
              <a:t>设M、N点坐标，结合点差法得到                     ，根据题意中AM 、AN的关系，得到M、N两点横、纵坐标满足的等式关系；对直线</a:t>
            </a:r>
            <a:r>
              <a:rPr lang="en-US" altLang="zh-CN" sz="2800"/>
              <a:t>MN</a:t>
            </a:r>
            <a:r>
              <a:rPr lang="zh-CN" altLang="en-US" sz="2800"/>
              <a:t>进行整理，整理成                          的形式。</a:t>
            </a:r>
            <a:endParaRPr lang="zh-CN" altLang="en-US" sz="2800"/>
          </a:p>
        </p:txBody>
      </p:sp>
      <p:pic>
        <p:nvPicPr>
          <p:cNvPr id="12" name="图片 11" descr="NI29G9Z01U5PJC4$1UA~$$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1900" y="5702300"/>
            <a:ext cx="2466975" cy="504825"/>
          </a:xfrm>
          <a:prstGeom prst="rect">
            <a:avLst/>
          </a:prstGeom>
        </p:spPr>
      </p:pic>
      <p:pic>
        <p:nvPicPr>
          <p:cNvPr id="13" name="图片 12" descr="}@0L`JAYEN]WBF$$EYCZUB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035" y="4396105"/>
            <a:ext cx="1914525" cy="485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585881" y="1800601"/>
            <a:ext cx="3020239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3800" b="1" dirty="0">
                <a:solidFill>
                  <a:schemeClr val="bg1">
                    <a:lumMod val="50000"/>
                  </a:schemeClr>
                </a:solidFill>
                <a:latin typeface="汉仪中黑简" panose="02010600030101010101" charset="-122"/>
                <a:ea typeface="汉仪中黑简" panose="02010600030101010101" charset="-122"/>
                <a:cs typeface="+mn-ea"/>
                <a:sym typeface="汉仪中宋简" panose="02010600030101010101" charset="-128"/>
              </a:rPr>
              <a:t>03</a:t>
            </a:r>
            <a:endParaRPr lang="en-US" altLang="zh-CN" sz="13800" b="1" dirty="0">
              <a:solidFill>
                <a:schemeClr val="bg1">
                  <a:lumMod val="50000"/>
                </a:schemeClr>
              </a:solidFill>
              <a:latin typeface="汉仪中黑简" panose="02010600030101010101" charset="-122"/>
              <a:ea typeface="汉仪中黑简" panose="02010600030101010101" charset="-122"/>
              <a:cs typeface="+mn-ea"/>
              <a:sym typeface="汉仪中宋简" panose="02010600030101010101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77155" y="3657600"/>
            <a:ext cx="1838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汉仪中黑简" panose="02010600030101010101" charset="-122"/>
                <a:ea typeface="汉仪中黑简" panose="02010600030101010101" charset="-122"/>
                <a:cs typeface="+mn-ea"/>
                <a:sym typeface="汉仪中宋简" panose="02010600030101010101" charset="-128"/>
              </a:rPr>
              <a:t>真题</a:t>
            </a: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汉仪中黑简" panose="02010600030101010101" charset="-122"/>
                <a:ea typeface="汉仪中黑简" panose="02010600030101010101" charset="-122"/>
                <a:cs typeface="+mn-ea"/>
                <a:sym typeface="汉仪中宋简" panose="02010600030101010101" charset="-128"/>
              </a:rPr>
              <a:t>再现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汉仪中黑简" panose="02010600030101010101" charset="-122"/>
              <a:ea typeface="汉仪中黑简" panose="02010600030101010101" charset="-122"/>
              <a:cs typeface="+mn-ea"/>
              <a:sym typeface="汉仪中宋简" panose="02010600030101010101" charset="-128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29296" y="1734613"/>
            <a:ext cx="2733408" cy="2916665"/>
          </a:xfrm>
          <a:prstGeom prst="rect">
            <a:avLst/>
          </a:prstGeom>
          <a:noFill/>
          <a:ln w="19050">
            <a:solidFill>
              <a:srgbClr val="0F4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中黑简" panose="02010600030101010101" charset="-122"/>
              <a:ea typeface="汉仪中黑简" panose="02010600030101010101" charset="-122"/>
              <a:cs typeface="+mn-ea"/>
              <a:sym typeface="汉仪中宋简" panose="02010600030101010101" charset="-128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029479" y="3096998"/>
            <a:ext cx="2513635" cy="1642858"/>
            <a:chOff x="6501056" y="2340604"/>
            <a:chExt cx="2513635" cy="1642858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9014691" y="2340604"/>
              <a:ext cx="0" cy="1642858"/>
            </a:xfrm>
            <a:prstGeom prst="line">
              <a:avLst/>
            </a:prstGeom>
            <a:ln>
              <a:solidFill>
                <a:srgbClr val="0F4C83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H="1">
              <a:off x="6501056" y="3983462"/>
              <a:ext cx="2513635" cy="0"/>
            </a:xfrm>
            <a:prstGeom prst="line">
              <a:avLst/>
            </a:prstGeom>
            <a:ln>
              <a:solidFill>
                <a:srgbClr val="0F4C83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-37465" y="695325"/>
            <a:ext cx="4871720" cy="635"/>
          </a:xfrm>
          <a:prstGeom prst="line">
            <a:avLst/>
          </a:prstGeom>
          <a:ln w="19050">
            <a:solidFill>
              <a:srgbClr val="0F4C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7379335" y="695960"/>
            <a:ext cx="4822825" cy="635"/>
          </a:xfrm>
          <a:prstGeom prst="line">
            <a:avLst/>
          </a:prstGeom>
          <a:ln w="19050">
            <a:solidFill>
              <a:srgbClr val="0F4C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5191760" y="495300"/>
            <a:ext cx="1807845" cy="401320"/>
          </a:xfrm>
          <a:prstGeom prst="roundRect">
            <a:avLst/>
          </a:prstGeom>
          <a:noFill/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dist"/>
            <a:r>
              <a:rPr lang="zh-CN" altLang="en-US" sz="2000" smtClean="0">
                <a:solidFill>
                  <a:schemeClr val="tx1"/>
                </a:solidFill>
                <a:latin typeface="汉仪中黑简" panose="02010600030101010101" charset="-122"/>
                <a:ea typeface="汉仪中黑简" panose="02010600030101010101" charset="-122"/>
                <a:sym typeface="汉仪中宋简" panose="02010600030101010101" charset="-128"/>
              </a:rPr>
              <a:t>真题再现</a:t>
            </a:r>
            <a:endParaRPr lang="zh-CN" altLang="en-US" sz="2000" smtClean="0">
              <a:solidFill>
                <a:schemeClr val="tx1"/>
              </a:solidFill>
              <a:latin typeface="汉仪中黑简" panose="02010600030101010101" charset="-122"/>
              <a:ea typeface="汉仪中黑简" panose="02010600030101010101" charset="-122"/>
              <a:sym typeface="汉仪中宋简" panose="02010600030101010101" charset="-128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3410" y="797560"/>
            <a:ext cx="9465945" cy="3025140"/>
          </a:xfrm>
          <a:prstGeom prst="rect">
            <a:avLst/>
          </a:prstGeom>
        </p:spPr>
      </p:pic>
      <p:graphicFrame>
        <p:nvGraphicFramePr>
          <p:cNvPr id="7" name="对象 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13410" y="4162425"/>
          <a:ext cx="206502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showAsIcon="1" r:id="rId2" imgW="971550" imgH="666750" progId="Word.Document.12">
                  <p:embed/>
                </p:oleObj>
              </mc:Choice>
              <mc:Fallback>
                <p:oleObj name="" showAsIcon="1" r:id="rId2" imgW="971550" imgH="666750" progId="Word.Document.12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3">
                        <a:alphaModFix amt="0"/>
                      </a:blip>
                      <a:stretch>
                        <a:fillRect/>
                      </a:stretch>
                    </p:blipFill>
                    <p:spPr>
                      <a:xfrm>
                        <a:off x="613410" y="4162425"/>
                        <a:ext cx="2065020" cy="7207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951865" y="4262120"/>
            <a:ext cx="13881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sym typeface="+mn-ea"/>
              </a:rPr>
              <a:t>解   析</a:t>
            </a:r>
            <a:endParaRPr lang="zh-CN" altLang="en-US" sz="280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-37465" y="695325"/>
            <a:ext cx="4871720" cy="635"/>
          </a:xfrm>
          <a:prstGeom prst="line">
            <a:avLst/>
          </a:prstGeom>
          <a:ln w="19050">
            <a:solidFill>
              <a:srgbClr val="0F4C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7379335" y="695960"/>
            <a:ext cx="4822825" cy="635"/>
          </a:xfrm>
          <a:prstGeom prst="line">
            <a:avLst/>
          </a:prstGeom>
          <a:ln w="19050">
            <a:solidFill>
              <a:srgbClr val="0F4C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5191760" y="495300"/>
            <a:ext cx="1807845" cy="401320"/>
          </a:xfrm>
          <a:prstGeom prst="roundRect">
            <a:avLst/>
          </a:prstGeom>
          <a:noFill/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dist"/>
            <a:r>
              <a:rPr lang="zh-CN" altLang="en-US" sz="2000" smtClean="0">
                <a:solidFill>
                  <a:schemeClr val="tx1"/>
                </a:solidFill>
                <a:latin typeface="汉仪中黑简" panose="02010600030101010101" charset="-122"/>
                <a:ea typeface="汉仪中黑简" panose="02010600030101010101" charset="-122"/>
                <a:sym typeface="汉仪中宋简" panose="02010600030101010101" charset="-128"/>
              </a:rPr>
              <a:t>总结</a:t>
            </a:r>
            <a:r>
              <a:rPr lang="zh-CN" altLang="en-US" sz="2000" smtClean="0">
                <a:solidFill>
                  <a:schemeClr val="tx1"/>
                </a:solidFill>
                <a:latin typeface="汉仪中黑简" panose="02010600030101010101" charset="-122"/>
                <a:ea typeface="汉仪中黑简" panose="02010600030101010101" charset="-122"/>
                <a:sym typeface="汉仪中宋简" panose="02010600030101010101" charset="-128"/>
              </a:rPr>
              <a:t>反思</a:t>
            </a:r>
            <a:endParaRPr lang="zh-CN" altLang="en-US" sz="2000" smtClean="0">
              <a:solidFill>
                <a:schemeClr val="tx1"/>
              </a:solidFill>
              <a:latin typeface="汉仪中黑简" panose="02010600030101010101" charset="-122"/>
              <a:ea typeface="汉仪中黑简" panose="02010600030101010101" charset="-122"/>
              <a:sym typeface="汉仪中宋简" panose="02010600030101010101" charset="-128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746125" y="1398270"/>
            <a:ext cx="10699750" cy="4061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zh-CN" sz="2800" b="1">
                <a:solidFill>
                  <a:srgbClr val="000000"/>
                </a:solidFill>
                <a:latin typeface="+mj-ea"/>
                <a:ea typeface="+mj-ea"/>
                <a:cs typeface="+mj-ea"/>
              </a:rPr>
              <a:t>总结反思</a:t>
            </a:r>
            <a:r>
              <a:rPr lang="en-US" sz="2800" b="1">
                <a:solidFill>
                  <a:srgbClr val="000000"/>
                </a:solidFill>
                <a:latin typeface="+mj-ea"/>
                <a:ea typeface="+mj-ea"/>
                <a:cs typeface="+mj-ea"/>
              </a:rPr>
              <a:t>:</a:t>
            </a:r>
            <a:r>
              <a:rPr lang="en-US" sz="3200" b="0">
                <a:latin typeface="+mj-ea"/>
                <a:ea typeface="+mj-ea"/>
                <a:cs typeface="+mj-ea"/>
              </a:rPr>
              <a:t> </a:t>
            </a:r>
            <a:endParaRPr lang="en-US" sz="2800" b="0">
              <a:solidFill>
                <a:srgbClr val="000000"/>
              </a:solidFill>
              <a:latin typeface="+mj-ea"/>
              <a:ea typeface="+mj-ea"/>
              <a:cs typeface="+mj-ea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000" b="0">
                <a:solidFill>
                  <a:srgbClr val="000000"/>
                </a:solidFill>
                <a:latin typeface="+mn-ea"/>
                <a:cs typeface="+mn-ea"/>
              </a:rPr>
              <a:t>      1</a:t>
            </a:r>
            <a:r>
              <a:rPr lang="zh-CN" sz="2000" b="0">
                <a:solidFill>
                  <a:srgbClr val="000000"/>
                </a:solidFill>
                <a:latin typeface="+mn-ea"/>
                <a:cs typeface="+mn-ea"/>
              </a:rPr>
              <a:t>、特殊到一般法根据动点或动直线、动曲线的特殊情况探索出定点，再证明该定点与变量无关。</a:t>
            </a:r>
            <a:endParaRPr lang="zh-CN" sz="2000" b="0">
              <a:solidFill>
                <a:srgbClr val="000000"/>
              </a:solidFill>
              <a:latin typeface="+mn-ea"/>
              <a:cs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000" b="0">
                <a:solidFill>
                  <a:srgbClr val="000000"/>
                </a:solidFill>
                <a:latin typeface="+mn-ea"/>
                <a:cs typeface="+mn-ea"/>
              </a:rPr>
              <a:t>      </a:t>
            </a:r>
            <a:r>
              <a:rPr lang="zh-CN" sz="2000" b="0">
                <a:solidFill>
                  <a:srgbClr val="000000"/>
                </a:solidFill>
                <a:latin typeface="+mn-ea"/>
                <a:cs typeface="+mn-ea"/>
              </a:rPr>
              <a:t>2、直接推理、计算，找出参数之间的关系，并在计算过程中消去部分参数，将直线方程化为点斜式方程，从而得到定点。</a:t>
            </a:r>
            <a:endParaRPr lang="zh-CN" sz="2000" b="0">
              <a:solidFill>
                <a:srgbClr val="000000"/>
              </a:solidFill>
              <a:latin typeface="+mn-ea"/>
              <a:cs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000" b="0">
                <a:solidFill>
                  <a:srgbClr val="000000"/>
                </a:solidFill>
                <a:latin typeface="+mn-ea"/>
                <a:cs typeface="+mn-ea"/>
              </a:rPr>
              <a:t>      </a:t>
            </a:r>
            <a:r>
              <a:rPr lang="zh-CN" sz="2000" b="0">
                <a:solidFill>
                  <a:srgbClr val="000000"/>
                </a:solidFill>
                <a:latin typeface="+mn-ea"/>
                <a:cs typeface="+mn-ea"/>
              </a:rPr>
              <a:t>若直线方程含多个参数并给出或能求出参数满足的方程，观察直线方程特征与参数方程满足的方程的特征，即可找出直线所过定</a:t>
            </a:r>
            <a:r>
              <a:rPr lang="zh-CN" sz="2000" b="0">
                <a:solidFill>
                  <a:srgbClr val="000000"/>
                </a:solidFill>
                <a:latin typeface="+mn-ea"/>
                <a:cs typeface="+mn-ea"/>
              </a:rPr>
              <a:t>点坐标，并带入直线方程进行检验</a:t>
            </a:r>
            <a:r>
              <a:rPr lang="en-US" sz="2000" b="0">
                <a:solidFill>
                  <a:srgbClr val="000000"/>
                </a:solidFill>
                <a:latin typeface="+mn-ea"/>
                <a:cs typeface="+mn-ea"/>
              </a:rPr>
              <a:t>.</a:t>
            </a:r>
            <a:r>
              <a:rPr lang="zh-CN" sz="2000" b="0">
                <a:solidFill>
                  <a:srgbClr val="000000"/>
                </a:solidFill>
                <a:latin typeface="+mn-ea"/>
                <a:cs typeface="+mn-ea"/>
              </a:rPr>
              <a:t>注意到繁难的代数运算是此类问题的特点，设而不求方法、整体思想和消元的思想的运用可有效地简化运算</a:t>
            </a:r>
            <a:r>
              <a:rPr lang="en-US" sz="2000" b="0">
                <a:solidFill>
                  <a:srgbClr val="000000"/>
                </a:solidFill>
                <a:latin typeface="+mn-ea"/>
                <a:cs typeface="+mn-ea"/>
              </a:rPr>
              <a:t>.</a:t>
            </a:r>
            <a:endParaRPr lang="en-US" altLang="en-US" sz="2000" b="0">
              <a:solidFill>
                <a:srgbClr val="000000"/>
              </a:solidFill>
              <a:latin typeface="+mn-ea"/>
              <a:cs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-37465" y="695325"/>
            <a:ext cx="4871720" cy="635"/>
          </a:xfrm>
          <a:prstGeom prst="line">
            <a:avLst/>
          </a:prstGeom>
          <a:ln w="19050">
            <a:solidFill>
              <a:srgbClr val="0F4C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7379335" y="695960"/>
            <a:ext cx="4822825" cy="635"/>
          </a:xfrm>
          <a:prstGeom prst="line">
            <a:avLst/>
          </a:prstGeom>
          <a:ln w="19050">
            <a:solidFill>
              <a:srgbClr val="0F4C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5191760" y="495300"/>
            <a:ext cx="1807845" cy="401320"/>
          </a:xfrm>
          <a:prstGeom prst="roundRect">
            <a:avLst/>
          </a:prstGeom>
          <a:noFill/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dist"/>
            <a:r>
              <a:rPr lang="zh-CN" altLang="en-US" sz="2000" smtClean="0">
                <a:solidFill>
                  <a:schemeClr val="tx1"/>
                </a:solidFill>
                <a:latin typeface="汉仪中黑简" panose="02010600030101010101" charset="-122"/>
                <a:ea typeface="汉仪中黑简" panose="02010600030101010101" charset="-122"/>
                <a:sym typeface="汉仪中宋简" panose="02010600030101010101" charset="-128"/>
              </a:rPr>
              <a:t>检测反馈</a:t>
            </a:r>
            <a:endParaRPr lang="zh-CN" altLang="en-US" sz="2000" smtClean="0">
              <a:solidFill>
                <a:schemeClr val="tx1"/>
              </a:solidFill>
              <a:latin typeface="汉仪中黑简" panose="02010600030101010101" charset="-122"/>
              <a:ea typeface="汉仪中黑简" panose="02010600030101010101" charset="-122"/>
              <a:sym typeface="汉仪中宋简" panose="02010600030101010101" charset="-128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6240" y="853440"/>
            <a:ext cx="8859520" cy="30695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40" y="4067810"/>
            <a:ext cx="8859520" cy="24682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6626507" y="0"/>
            <a:ext cx="2928394" cy="6858000"/>
          </a:xfrm>
          <a:prstGeom prst="rect">
            <a:avLst/>
          </a:prstGeom>
          <a:solidFill>
            <a:srgbClr val="02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spc="2000">
              <a:latin typeface="汉仪中宋简" panose="02010600030101010101" charset="-128"/>
              <a:ea typeface="汉仪中宋简" panose="02010600030101010101" charset="-128"/>
            </a:endParaRPr>
          </a:p>
        </p:txBody>
      </p:sp>
      <p:sp>
        <p:nvSpPr>
          <p:cNvPr id="23" name="矩形 22"/>
          <p:cNvSpPr/>
          <p:nvPr/>
        </p:nvSpPr>
        <p:spPr>
          <a:xfrm flipH="1">
            <a:off x="601980" y="4432935"/>
            <a:ext cx="2364105" cy="432435"/>
          </a:xfrm>
          <a:prstGeom prst="rect">
            <a:avLst/>
          </a:prstGeom>
          <a:solidFill>
            <a:srgbClr val="0249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CN" altLang="en-US" spc="600" dirty="0">
                <a:solidFill>
                  <a:schemeClr val="bg1"/>
                </a:solidFill>
                <a:latin typeface="汉仪中黑简" panose="02010600030101010101" charset="-122"/>
                <a:ea typeface="汉仪中黑简" panose="02010600030101010101" charset="-122"/>
              </a:rPr>
              <a:t>学海无涯苦作舟</a:t>
            </a:r>
            <a:endParaRPr lang="zh-CN" altLang="en-US" spc="600" dirty="0">
              <a:solidFill>
                <a:schemeClr val="bg1"/>
              </a:solidFill>
              <a:latin typeface="汉仪中黑简" panose="02010600030101010101" charset="-122"/>
              <a:ea typeface="汉仪中黑简" panose="0201060003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66395" y="795020"/>
            <a:ext cx="8627110" cy="30460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hangingPunct="0">
              <a:lnSpc>
                <a:spcPct val="200000"/>
              </a:lnSpc>
            </a:pPr>
            <a:r>
              <a:rPr lang="zh-CN" altLang="en-US" sz="9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谢</a:t>
            </a:r>
            <a:r>
              <a:rPr lang="en-US" altLang="zh-CN" sz="9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  </a:t>
            </a:r>
            <a:r>
              <a:rPr lang="zh-CN" altLang="en-US" sz="9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谢</a:t>
            </a:r>
            <a:endParaRPr lang="zh-CN" altLang="en-US" sz="9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9110980" y="215900"/>
            <a:ext cx="215900" cy="215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7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3" grpId="0" bldLvl="0" animBg="1"/>
      <p:bldP spid="2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2565400" y="1456055"/>
            <a:ext cx="859790" cy="17602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/>
            <a:r>
              <a:rPr lang="zh-CN" altLang="en-US" sz="4400" spc="300" dirty="0">
                <a:solidFill>
                  <a:schemeClr val="bg1">
                    <a:lumMod val="50000"/>
                  </a:schemeClr>
                </a:solidFill>
                <a:latin typeface="汉仪雅酷黑简" panose="02010600030101010101" charset="-122"/>
                <a:ea typeface="汉仪雅酷黑简" panose="02010600030101010101" charset="-122"/>
              </a:rPr>
              <a:t>目录</a:t>
            </a:r>
            <a:endParaRPr lang="zh-CN" altLang="en-US" sz="4400" spc="300" dirty="0">
              <a:solidFill>
                <a:schemeClr val="bg1">
                  <a:lumMod val="50000"/>
                </a:schemeClr>
              </a:solidFill>
              <a:latin typeface="汉仪雅酷黑简" panose="02010600030101010101" charset="-122"/>
              <a:ea typeface="汉仪雅酷黑简" panose="02010600030101010101" charset="-122"/>
            </a:endParaRPr>
          </a:p>
        </p:txBody>
      </p:sp>
      <p:sp>
        <p:nvSpPr>
          <p:cNvPr id="2" name="Rectangle 23"/>
          <p:cNvSpPr/>
          <p:nvPr/>
        </p:nvSpPr>
        <p:spPr>
          <a:xfrm>
            <a:off x="1362075" y="405765"/>
            <a:ext cx="675005" cy="5988685"/>
          </a:xfrm>
          <a:prstGeom prst="rect">
            <a:avLst/>
          </a:prstGeom>
        </p:spPr>
        <p:txBody>
          <a:bodyPr vert="eaVert" wrap="square">
            <a:spAutoFit/>
          </a:bodyPr>
          <a:p>
            <a:pPr>
              <a:defRPr/>
            </a:pPr>
            <a:r>
              <a:rPr lang="en-US" sz="1600" noProof="1">
                <a:solidFill>
                  <a:schemeClr val="bg1">
                    <a:lumMod val="75000"/>
                  </a:schemeClr>
                </a:solidFill>
                <a:latin typeface="汉仪中黑简" panose="02010600030101010101" charset="-122"/>
                <a:ea typeface="汉仪中黑简" panose="02010600030101010101" charset="-122"/>
                <a:cs typeface="汉仪中黑简" panose="02010600030101010101" charset="-122"/>
              </a:rPr>
              <a:t>The general ppt template for fresh and simple teaching is applicable to all teaching curriculum design.</a:t>
            </a:r>
            <a:endParaRPr lang="en-US" sz="1600" noProof="1">
              <a:solidFill>
                <a:schemeClr val="bg1">
                  <a:lumMod val="75000"/>
                </a:schemeClr>
              </a:solidFill>
              <a:latin typeface="汉仪中黑简" panose="02010600030101010101" charset="-122"/>
              <a:ea typeface="汉仪中黑简" panose="02010600030101010101" charset="-122"/>
              <a:cs typeface="汉仪中黑简" panose="02010600030101010101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2301303" y="-36344"/>
            <a:ext cx="0" cy="6858000"/>
          </a:xfrm>
          <a:prstGeom prst="line">
            <a:avLst/>
          </a:prstGeom>
          <a:ln w="200025" cmpd="thickThin">
            <a:solidFill>
              <a:srgbClr val="0F4C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9" name="文本框 38"/>
          <p:cNvSpPr txBox="1"/>
          <p:nvPr/>
        </p:nvSpPr>
        <p:spPr>
          <a:xfrm>
            <a:off x="2055240" y="468982"/>
            <a:ext cx="492125" cy="2489406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p>
            <a:pPr algn="ctr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汉仪中黑简" panose="02010600030101010101" charset="-122"/>
                <a:ea typeface="汉仪中黑简" panose="02010600030101010101" charset="-122"/>
                <a:cs typeface="+mn-ea"/>
                <a:sym typeface="+mn-lt"/>
              </a:rPr>
              <a:t>CONTENTS</a:t>
            </a:r>
            <a:endParaRPr lang="en-US" altLang="zh-CN" sz="3200" dirty="0">
              <a:solidFill>
                <a:schemeClr val="bg1">
                  <a:lumMod val="50000"/>
                </a:schemeClr>
              </a:solidFill>
              <a:latin typeface="汉仪中黑简" panose="02010600030101010101" charset="-122"/>
              <a:ea typeface="汉仪中黑简" panose="02010600030101010101" charset="-122"/>
              <a:cs typeface="+mn-ea"/>
              <a:sym typeface="+mn-lt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4731385" y="2113280"/>
            <a:ext cx="262890" cy="300355"/>
          </a:xfrm>
          <a:prstGeom prst="rect">
            <a:avLst/>
          </a:prstGeom>
          <a:solidFill>
            <a:srgbClr val="02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7756525" y="2064068"/>
            <a:ext cx="178752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dist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中黑简" panose="02010600030101010101" charset="-122"/>
                <a:ea typeface="汉仪中黑简" panose="02010600030101010101" charset="-122"/>
                <a:cs typeface="+mn-ea"/>
                <a:sym typeface="+mn-lt"/>
              </a:rPr>
              <a:t>例题讲解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汉仪中黑简" panose="02010600030101010101" charset="-122"/>
              <a:ea typeface="汉仪中黑简" panose="02010600030101010101" charset="-122"/>
              <a:cs typeface="+mn-ea"/>
              <a:sym typeface="+mn-lt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353935" y="2112645"/>
            <a:ext cx="262890" cy="300355"/>
          </a:xfrm>
          <a:prstGeom prst="rect">
            <a:avLst/>
          </a:prstGeom>
          <a:solidFill>
            <a:srgbClr val="02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4" name="文本框 63"/>
          <p:cNvSpPr txBox="1"/>
          <p:nvPr/>
        </p:nvSpPr>
        <p:spPr>
          <a:xfrm>
            <a:off x="5097780" y="4016693"/>
            <a:ext cx="178752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l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中黑简" panose="02010600030101010101" charset="-122"/>
                <a:ea typeface="汉仪中黑简" panose="02010600030101010101" charset="-122"/>
                <a:cs typeface="+mn-ea"/>
                <a:sym typeface="+mn-lt"/>
              </a:rPr>
              <a:t>真 题 再 现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汉仪中黑简" panose="02010600030101010101" charset="-122"/>
              <a:ea typeface="汉仪中黑简" panose="02010600030101010101" charset="-122"/>
              <a:cs typeface="+mn-ea"/>
              <a:sym typeface="+mn-lt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4731385" y="4065905"/>
            <a:ext cx="262890" cy="300355"/>
          </a:xfrm>
          <a:prstGeom prst="rect">
            <a:avLst/>
          </a:prstGeom>
          <a:solidFill>
            <a:srgbClr val="02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097780" y="206311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中黑简" panose="02010600030101010101" charset="-122"/>
                <a:ea typeface="汉仪中黑简" panose="02010600030101010101" charset="-122"/>
                <a:cs typeface="+mn-ea"/>
              </a:rPr>
              <a:t>课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中黑简" panose="02010600030101010101" charset="-122"/>
                <a:ea typeface="汉仪中黑简" panose="02010600030101010101" charset="-122"/>
                <a:cs typeface="+mn-ea"/>
              </a:rPr>
              <a:t>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中黑简" panose="02010600030101010101" charset="-122"/>
                <a:ea typeface="汉仪中黑简" panose="02010600030101010101" charset="-122"/>
                <a:cs typeface="+mn-ea"/>
              </a:rPr>
              <a:t>前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中黑简" panose="02010600030101010101" charset="-122"/>
                <a:ea typeface="汉仪中黑简" panose="02010600030101010101" charset="-122"/>
                <a:cs typeface="+mn-ea"/>
              </a:rPr>
              <a:t>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中黑简" panose="02010600030101010101" charset="-122"/>
                <a:ea typeface="汉仪中黑简" panose="02010600030101010101" charset="-122"/>
                <a:cs typeface="+mn-ea"/>
              </a:rPr>
              <a:t>小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中黑简" panose="02010600030101010101" charset="-122"/>
                <a:ea typeface="汉仪中黑简" panose="02010600030101010101" charset="-122"/>
                <a:cs typeface="+mn-ea"/>
              </a:rPr>
              <a:t>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中黑简" panose="02010600030101010101" charset="-122"/>
                <a:ea typeface="汉仪中黑简" panose="02010600030101010101" charset="-122"/>
                <a:cs typeface="+mn-ea"/>
              </a:rPr>
              <a:t>练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汉仪中黑简" panose="02010600030101010101" charset="-122"/>
              <a:ea typeface="汉仪中黑简" panose="02010600030101010101" charset="-122"/>
              <a:cs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353935" y="4065905"/>
            <a:ext cx="262890" cy="300355"/>
          </a:xfrm>
          <a:prstGeom prst="rect">
            <a:avLst/>
          </a:prstGeom>
          <a:solidFill>
            <a:srgbClr val="0249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756525" y="4016058"/>
            <a:ext cx="178752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l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中黑简" panose="02010600030101010101" charset="-122"/>
                <a:ea typeface="汉仪中黑简" panose="02010600030101010101" charset="-122"/>
                <a:cs typeface="+mn-ea"/>
                <a:sym typeface="+mn-lt"/>
              </a:rPr>
              <a:t>检 测 反 馈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汉仪中黑简" panose="02010600030101010101" charset="-122"/>
              <a:ea typeface="汉仪中黑简" panose="02010600030101010101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4585881" y="1800601"/>
            <a:ext cx="3020239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3800" b="1" dirty="0">
                <a:solidFill>
                  <a:schemeClr val="bg1">
                    <a:lumMod val="50000"/>
                  </a:schemeClr>
                </a:solidFill>
                <a:latin typeface="汉仪中黑简" panose="02010600030101010101" charset="-122"/>
                <a:ea typeface="汉仪中黑简" panose="02010600030101010101" charset="-122"/>
                <a:cs typeface="+mn-ea"/>
                <a:sym typeface="汉仪中宋简" panose="02010600030101010101" charset="-128"/>
              </a:rPr>
              <a:t>01</a:t>
            </a:r>
            <a:endParaRPr lang="en-US" altLang="zh-CN" sz="13800" b="1" dirty="0">
              <a:solidFill>
                <a:schemeClr val="bg1">
                  <a:lumMod val="50000"/>
                </a:schemeClr>
              </a:solidFill>
              <a:latin typeface="汉仪中黑简" panose="02010600030101010101" charset="-122"/>
              <a:ea typeface="汉仪中黑简" panose="02010600030101010101" charset="-122"/>
              <a:cs typeface="+mn-ea"/>
              <a:sym typeface="汉仪中宋简" panose="02010600030101010101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240655" y="3657600"/>
            <a:ext cx="1710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汉仪中黑简" panose="02010600030101010101" charset="-122"/>
                <a:ea typeface="汉仪中黑简" panose="02010600030101010101" charset="-122"/>
                <a:cs typeface="+mn-ea"/>
                <a:sym typeface="汉仪中宋简" panose="02010600030101010101" charset="-128"/>
              </a:rPr>
              <a:t>课前小练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汉仪中黑简" panose="02010600030101010101" charset="-122"/>
              <a:ea typeface="汉仪中黑简" panose="02010600030101010101" charset="-122"/>
              <a:cs typeface="+mn-ea"/>
              <a:sym typeface="汉仪中宋简" panose="02010600030101010101" charset="-128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729296" y="1734613"/>
            <a:ext cx="2733408" cy="2916665"/>
          </a:xfrm>
          <a:prstGeom prst="rect">
            <a:avLst/>
          </a:prstGeom>
          <a:noFill/>
          <a:ln w="19050">
            <a:solidFill>
              <a:srgbClr val="0F4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中黑简" panose="02010600030101010101" charset="-122"/>
              <a:ea typeface="汉仪中黑简" panose="02010600030101010101" charset="-122"/>
              <a:cs typeface="+mn-ea"/>
              <a:sym typeface="汉仪中宋简" panose="02010600030101010101" charset="-128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029479" y="3096998"/>
            <a:ext cx="2513635" cy="1642858"/>
            <a:chOff x="6501056" y="2340604"/>
            <a:chExt cx="2513635" cy="1642858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9014691" y="2340604"/>
              <a:ext cx="0" cy="1642858"/>
            </a:xfrm>
            <a:prstGeom prst="line">
              <a:avLst/>
            </a:prstGeom>
            <a:ln>
              <a:solidFill>
                <a:srgbClr val="0F4C83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>
              <a:off x="6501056" y="3983462"/>
              <a:ext cx="2513635" cy="0"/>
            </a:xfrm>
            <a:prstGeom prst="line">
              <a:avLst/>
            </a:prstGeom>
            <a:ln>
              <a:solidFill>
                <a:srgbClr val="0F4C83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-37465" y="695325"/>
            <a:ext cx="4871720" cy="635"/>
          </a:xfrm>
          <a:prstGeom prst="line">
            <a:avLst/>
          </a:prstGeom>
          <a:ln w="19050">
            <a:solidFill>
              <a:srgbClr val="0F4C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7379335" y="695960"/>
            <a:ext cx="4822825" cy="635"/>
          </a:xfrm>
          <a:prstGeom prst="line">
            <a:avLst/>
          </a:prstGeom>
          <a:ln w="19050">
            <a:solidFill>
              <a:srgbClr val="0F4C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>
            <a:off x="5191760" y="495300"/>
            <a:ext cx="1807845" cy="401320"/>
          </a:xfrm>
          <a:prstGeom prst="roundRect">
            <a:avLst/>
          </a:prstGeom>
          <a:noFill/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dist"/>
            <a:r>
              <a:rPr lang="zh-CN" altLang="en-US" sz="2000" smtClean="0">
                <a:solidFill>
                  <a:schemeClr val="tx1"/>
                </a:solidFill>
                <a:latin typeface="汉仪中黑简" panose="02010600030101010101" charset="-122"/>
                <a:ea typeface="汉仪中黑简" panose="02010600030101010101" charset="-122"/>
                <a:sym typeface="+mn-ea"/>
              </a:rPr>
              <a:t>课前小练</a:t>
            </a:r>
            <a:endParaRPr lang="zh-CN" altLang="en-US" sz="2000" smtClean="0">
              <a:solidFill>
                <a:schemeClr val="tx1"/>
              </a:solidFill>
              <a:latin typeface="汉仪中黑简" panose="02010600030101010101" charset="-122"/>
              <a:ea typeface="汉仪中黑简" panose="02010600030101010101" charset="-122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450" y="3040380"/>
            <a:ext cx="7594600" cy="2856865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U53%%NG7K7XIA[N%X]1Z@K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1180465"/>
            <a:ext cx="10593705" cy="13093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585881" y="1800601"/>
            <a:ext cx="3020239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3800" b="1" dirty="0">
                <a:solidFill>
                  <a:schemeClr val="bg1">
                    <a:lumMod val="50000"/>
                  </a:schemeClr>
                </a:solidFill>
                <a:latin typeface="汉仪中黑简" panose="02010600030101010101" charset="-122"/>
                <a:ea typeface="汉仪中黑简" panose="02010600030101010101" charset="-122"/>
                <a:cs typeface="+mn-ea"/>
                <a:sym typeface="汉仪中宋简" panose="02010600030101010101" charset="-128"/>
              </a:rPr>
              <a:t>02</a:t>
            </a:r>
            <a:endParaRPr lang="en-US" altLang="zh-CN" sz="13800" b="1" dirty="0">
              <a:solidFill>
                <a:schemeClr val="bg1">
                  <a:lumMod val="50000"/>
                </a:schemeClr>
              </a:solidFill>
              <a:latin typeface="汉仪中黑简" panose="02010600030101010101" charset="-122"/>
              <a:ea typeface="汉仪中黑简" panose="02010600030101010101" charset="-122"/>
              <a:cs typeface="+mn-ea"/>
              <a:sym typeface="汉仪中宋简" panose="02010600030101010101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77155" y="3657600"/>
            <a:ext cx="1838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汉仪中黑简" panose="02010600030101010101" charset="-122"/>
                <a:ea typeface="汉仪中黑简" panose="02010600030101010101" charset="-122"/>
                <a:cs typeface="+mn-ea"/>
                <a:sym typeface="汉仪中宋简" panose="02010600030101010101" charset="-128"/>
              </a:rPr>
              <a:t>例题</a:t>
            </a: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汉仪中黑简" panose="02010600030101010101" charset="-122"/>
                <a:ea typeface="汉仪中黑简" panose="02010600030101010101" charset="-122"/>
                <a:cs typeface="+mn-ea"/>
                <a:sym typeface="汉仪中宋简" panose="02010600030101010101" charset="-128"/>
              </a:rPr>
              <a:t>讲解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汉仪中黑简" panose="02010600030101010101" charset="-122"/>
              <a:ea typeface="汉仪中黑简" panose="02010600030101010101" charset="-122"/>
              <a:cs typeface="+mn-ea"/>
              <a:sym typeface="汉仪中宋简" panose="02010600030101010101" charset="-128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29296" y="1734613"/>
            <a:ext cx="2733408" cy="2916665"/>
          </a:xfrm>
          <a:prstGeom prst="rect">
            <a:avLst/>
          </a:prstGeom>
          <a:noFill/>
          <a:ln w="19050">
            <a:solidFill>
              <a:srgbClr val="0F4C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中黑简" panose="02010600030101010101" charset="-122"/>
              <a:ea typeface="汉仪中黑简" panose="02010600030101010101" charset="-122"/>
              <a:cs typeface="+mn-ea"/>
              <a:sym typeface="汉仪中宋简" panose="02010600030101010101" charset="-128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029479" y="3096998"/>
            <a:ext cx="2513635" cy="1642858"/>
            <a:chOff x="6501056" y="2340604"/>
            <a:chExt cx="2513635" cy="1642858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9014691" y="2340604"/>
              <a:ext cx="0" cy="1642858"/>
            </a:xfrm>
            <a:prstGeom prst="line">
              <a:avLst/>
            </a:prstGeom>
            <a:ln>
              <a:solidFill>
                <a:srgbClr val="0F4C83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H="1">
              <a:off x="6501056" y="3983462"/>
              <a:ext cx="2513635" cy="0"/>
            </a:xfrm>
            <a:prstGeom prst="line">
              <a:avLst/>
            </a:prstGeom>
            <a:ln>
              <a:solidFill>
                <a:srgbClr val="0F4C83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-37465" y="695325"/>
            <a:ext cx="4871720" cy="635"/>
          </a:xfrm>
          <a:prstGeom prst="line">
            <a:avLst/>
          </a:prstGeom>
          <a:ln w="19050">
            <a:solidFill>
              <a:srgbClr val="0F4C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7379335" y="695960"/>
            <a:ext cx="4822825" cy="635"/>
          </a:xfrm>
          <a:prstGeom prst="line">
            <a:avLst/>
          </a:prstGeom>
          <a:ln w="19050">
            <a:solidFill>
              <a:srgbClr val="0F4C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5191760" y="495300"/>
            <a:ext cx="1807845" cy="401320"/>
          </a:xfrm>
          <a:prstGeom prst="roundRect">
            <a:avLst/>
          </a:prstGeom>
          <a:noFill/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dist"/>
            <a:r>
              <a:rPr lang="zh-CN" altLang="en-US" sz="2000" smtClean="0">
                <a:solidFill>
                  <a:schemeClr val="tx1"/>
                </a:solidFill>
                <a:latin typeface="汉仪中黑简" panose="02010600030101010101" charset="-122"/>
                <a:ea typeface="汉仪中黑简" panose="02010600030101010101" charset="-122"/>
                <a:sym typeface="汉仪中宋简" panose="02010600030101010101" charset="-128"/>
              </a:rPr>
              <a:t>例题讲解</a:t>
            </a:r>
            <a:endParaRPr lang="zh-CN" altLang="en-US" sz="2000" smtClean="0">
              <a:solidFill>
                <a:schemeClr val="tx1"/>
              </a:solidFill>
              <a:latin typeface="汉仪中黑简" panose="02010600030101010101" charset="-122"/>
              <a:ea typeface="汉仪中黑简" panose="02010600030101010101" charset="-122"/>
              <a:sym typeface="+mn-ea"/>
            </a:endParaRPr>
          </a:p>
        </p:txBody>
      </p:sp>
      <p:pic>
        <p:nvPicPr>
          <p:cNvPr id="3" name="图片 2" descr="9SQFL3)K6B[%FF[D34~SV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775" y="1153160"/>
            <a:ext cx="8954770" cy="10020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-37465" y="695325"/>
            <a:ext cx="4871720" cy="635"/>
          </a:xfrm>
          <a:prstGeom prst="line">
            <a:avLst/>
          </a:prstGeom>
          <a:ln w="19050">
            <a:solidFill>
              <a:srgbClr val="0F4C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7379335" y="695960"/>
            <a:ext cx="4822825" cy="635"/>
          </a:xfrm>
          <a:prstGeom prst="line">
            <a:avLst/>
          </a:prstGeom>
          <a:ln w="19050">
            <a:solidFill>
              <a:srgbClr val="0F4C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5191760" y="495300"/>
            <a:ext cx="1807845" cy="401320"/>
          </a:xfrm>
          <a:prstGeom prst="roundRect">
            <a:avLst/>
          </a:prstGeom>
          <a:noFill/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dist"/>
            <a:r>
              <a:rPr lang="zh-CN" altLang="en-US" sz="2000" smtClean="0">
                <a:solidFill>
                  <a:schemeClr val="tx1"/>
                </a:solidFill>
                <a:latin typeface="汉仪中黑简" panose="02010600030101010101" charset="-122"/>
                <a:ea typeface="汉仪中黑简" panose="02010600030101010101" charset="-122"/>
                <a:sym typeface="汉仪中宋简" panose="02010600030101010101" charset="-128"/>
              </a:rPr>
              <a:t>例题讲解</a:t>
            </a:r>
            <a:endParaRPr lang="zh-CN" altLang="en-US" sz="2000" smtClean="0">
              <a:solidFill>
                <a:schemeClr val="tx1"/>
              </a:solidFill>
              <a:latin typeface="汉仪中黑简" panose="02010600030101010101" charset="-122"/>
              <a:ea typeface="汉仪中黑简" panose="02010600030101010101" charset="-122"/>
              <a:sym typeface="+mn-ea"/>
            </a:endParaRPr>
          </a:p>
        </p:txBody>
      </p:sp>
      <p:pic>
        <p:nvPicPr>
          <p:cNvPr id="3" name="图片 2" descr="9SQFL3)K6B[%FF[D34~SV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775" y="1153160"/>
            <a:ext cx="8954770" cy="1002030"/>
          </a:xfrm>
          <a:prstGeom prst="rect">
            <a:avLst/>
          </a:prstGeom>
        </p:spPr>
      </p:pic>
      <p:graphicFrame>
        <p:nvGraphicFramePr>
          <p:cNvPr id="15" name="对象 1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012825" y="2687320"/>
          <a:ext cx="4415790" cy="3412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" r:id="rId2" imgW="3856990" imgH="2981325" progId="Acrobat.Document.DC">
                  <p:embed/>
                </p:oleObj>
              </mc:Choice>
              <mc:Fallback>
                <p:oleObj name="" r:id="rId2" imgW="3856990" imgH="2981325" progId="Acrobat.Document.DC">
                  <p:embed/>
                  <p:pic>
                    <p:nvPicPr>
                      <p:cNvPr id="0" name="图片 102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12825" y="2687320"/>
                        <a:ext cx="4415790" cy="3412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309995" y="2687320"/>
          <a:ext cx="4359275" cy="3369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" r:id="rId4" imgW="3856990" imgH="2981325" progId="Acrobat.Document.DC">
                  <p:embed/>
                </p:oleObj>
              </mc:Choice>
              <mc:Fallback>
                <p:oleObj name="" r:id="rId4" imgW="3856990" imgH="2981325" progId="Acrobat.Document.DC">
                  <p:embed/>
                  <p:pic>
                    <p:nvPicPr>
                      <p:cNvPr id="0" name="图片 103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09995" y="2687320"/>
                        <a:ext cx="4359275" cy="33699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对象 1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333500" y="3293745"/>
          <a:ext cx="1704340" cy="1021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" showAsIcon="1" r:id="rId1" imgW="971550" imgH="666750" progId="Word.Document.12">
                  <p:embed/>
                </p:oleObj>
              </mc:Choice>
              <mc:Fallback>
                <p:oleObj name="" showAsIcon="1" r:id="rId1" imgW="971550" imgH="666750" progId="Word.Document.12">
                  <p:embed/>
                  <p:pic>
                    <p:nvPicPr>
                      <p:cNvPr id="0" name="图片 1027"/>
                      <p:cNvPicPr/>
                      <p:nvPr/>
                    </p:nvPicPr>
                    <p:blipFill>
                      <a:blip r:embed="rId2">
                        <a:alphaModFix amt="0"/>
                      </a:blip>
                      <a:stretch>
                        <a:fillRect/>
                      </a:stretch>
                    </p:blipFill>
                    <p:spPr>
                      <a:xfrm>
                        <a:off x="1333500" y="3293745"/>
                        <a:ext cx="1704340" cy="102108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7985760" y="3293745"/>
          <a:ext cx="1703070" cy="1021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" showAsIcon="1" r:id="rId3" imgW="971550" imgH="666750" progId="Word.Document.12">
                  <p:embed/>
                </p:oleObj>
              </mc:Choice>
              <mc:Fallback>
                <p:oleObj name="" showAsIcon="1" r:id="rId3" imgW="971550" imgH="666750" progId="Word.Document.12">
                  <p:embed/>
                  <p:pic>
                    <p:nvPicPr>
                      <p:cNvPr id="0" name="图片 1026"/>
                      <p:cNvPicPr/>
                      <p:nvPr/>
                    </p:nvPicPr>
                    <p:blipFill>
                      <a:blip r:embed="rId2">
                        <a:alphaModFix amt="0"/>
                      </a:blip>
                      <a:stretch>
                        <a:fillRect/>
                      </a:stretch>
                    </p:blipFill>
                    <p:spPr>
                      <a:xfrm>
                        <a:off x="7985760" y="3293745"/>
                        <a:ext cx="1703070" cy="102171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直接连接符 3"/>
          <p:cNvCxnSpPr/>
          <p:nvPr/>
        </p:nvCxnSpPr>
        <p:spPr>
          <a:xfrm>
            <a:off x="-37465" y="695325"/>
            <a:ext cx="4871720" cy="635"/>
          </a:xfrm>
          <a:prstGeom prst="line">
            <a:avLst/>
          </a:prstGeom>
          <a:ln w="19050">
            <a:solidFill>
              <a:srgbClr val="0F4C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7379335" y="695960"/>
            <a:ext cx="4822825" cy="635"/>
          </a:xfrm>
          <a:prstGeom prst="line">
            <a:avLst/>
          </a:prstGeom>
          <a:ln w="19050">
            <a:solidFill>
              <a:srgbClr val="0F4C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5191760" y="495300"/>
            <a:ext cx="1807845" cy="401320"/>
          </a:xfrm>
          <a:prstGeom prst="roundRect">
            <a:avLst/>
          </a:prstGeom>
          <a:noFill/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dist"/>
            <a:r>
              <a:rPr lang="zh-CN" altLang="en-US" sz="2000" smtClean="0">
                <a:solidFill>
                  <a:schemeClr val="tx1"/>
                </a:solidFill>
                <a:latin typeface="汉仪中黑简" panose="02010600030101010101" charset="-122"/>
                <a:ea typeface="汉仪中黑简" panose="02010600030101010101" charset="-122"/>
                <a:sym typeface="汉仪中宋简" panose="02010600030101010101" charset="-128"/>
              </a:rPr>
              <a:t>例题讲解</a:t>
            </a:r>
            <a:endParaRPr lang="zh-CN" altLang="en-US" sz="2000" smtClean="0">
              <a:solidFill>
                <a:schemeClr val="tx1"/>
              </a:solidFill>
              <a:latin typeface="汉仪中黑简" panose="02010600030101010101" charset="-122"/>
              <a:ea typeface="汉仪中黑简" panose="02010600030101010101" charset="-122"/>
              <a:sym typeface="+mn-ea"/>
            </a:endParaRPr>
          </a:p>
        </p:txBody>
      </p:sp>
      <p:pic>
        <p:nvPicPr>
          <p:cNvPr id="3" name="图片 2" descr="9SQFL3)K6B[%FF[D34~SV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60" y="1160145"/>
            <a:ext cx="8954770" cy="10020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04010" y="3543300"/>
            <a:ext cx="13506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sym typeface="+mn-ea"/>
              </a:rPr>
              <a:t>策略</a:t>
            </a:r>
            <a:r>
              <a:rPr lang="en-US" altLang="zh-CN" sz="2800">
                <a:solidFill>
                  <a:schemeClr val="bg1"/>
                </a:solidFill>
                <a:sym typeface="+mn-ea"/>
              </a:rPr>
              <a:t>1</a:t>
            </a:r>
            <a:endParaRPr lang="en-US" altLang="zh-CN" sz="2800">
              <a:solidFill>
                <a:schemeClr val="bg1"/>
              </a:solidFill>
              <a:sym typeface="+mn-ea"/>
            </a:endParaRPr>
          </a:p>
        </p:txBody>
      </p:sp>
      <p:graphicFrame>
        <p:nvGraphicFramePr>
          <p:cNvPr id="11" name="对象 10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4723130" y="3293745"/>
          <a:ext cx="1703705" cy="1021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showAsIcon="1" r:id="rId5" imgW="971550" imgH="666750" progId="Word.Document.12">
                  <p:embed/>
                </p:oleObj>
              </mc:Choice>
              <mc:Fallback>
                <p:oleObj name="" showAsIcon="1" r:id="rId5" imgW="971550" imgH="666750" progId="Word.Document.12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>
                        <a:alphaModFix amt="0"/>
                      </a:blip>
                      <a:stretch>
                        <a:fillRect/>
                      </a:stretch>
                    </p:blipFill>
                    <p:spPr>
                      <a:xfrm>
                        <a:off x="4723130" y="3293745"/>
                        <a:ext cx="1703705" cy="102171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8158480" y="3543935"/>
            <a:ext cx="13290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sym typeface="+mn-ea"/>
              </a:rPr>
              <a:t>策略</a:t>
            </a:r>
            <a:r>
              <a:rPr lang="en-US" altLang="zh-CN" sz="2800">
                <a:solidFill>
                  <a:schemeClr val="bg1"/>
                </a:solidFill>
                <a:sym typeface="+mn-ea"/>
              </a:rPr>
              <a:t>3</a:t>
            </a:r>
            <a:endParaRPr lang="en-US" altLang="zh-CN" sz="2800">
              <a:solidFill>
                <a:schemeClr val="bg1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99660" y="3543935"/>
            <a:ext cx="13506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sym typeface="+mn-ea"/>
              </a:rPr>
              <a:t>策略</a:t>
            </a:r>
            <a:r>
              <a:rPr lang="en-US" altLang="zh-CN" sz="2800">
                <a:solidFill>
                  <a:schemeClr val="bg1"/>
                </a:solidFill>
                <a:sym typeface="+mn-ea"/>
              </a:rPr>
              <a:t>2</a:t>
            </a:r>
            <a:endParaRPr lang="en-US" altLang="zh-CN" sz="280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3" grpId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-37465" y="695325"/>
            <a:ext cx="4871720" cy="635"/>
          </a:xfrm>
          <a:prstGeom prst="line">
            <a:avLst/>
          </a:prstGeom>
          <a:ln w="19050">
            <a:solidFill>
              <a:srgbClr val="0F4C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7379335" y="695960"/>
            <a:ext cx="4822825" cy="635"/>
          </a:xfrm>
          <a:prstGeom prst="line">
            <a:avLst/>
          </a:prstGeom>
          <a:ln w="19050">
            <a:solidFill>
              <a:srgbClr val="0F4C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5191760" y="495300"/>
            <a:ext cx="1807845" cy="401320"/>
          </a:xfrm>
          <a:prstGeom prst="roundRect">
            <a:avLst/>
          </a:prstGeom>
          <a:noFill/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dist"/>
            <a:r>
              <a:rPr lang="zh-CN" altLang="en-US" sz="2000" smtClean="0">
                <a:solidFill>
                  <a:schemeClr val="tx1"/>
                </a:solidFill>
                <a:latin typeface="汉仪中黑简" panose="02010600030101010101" charset="-122"/>
                <a:ea typeface="汉仪中黑简" panose="02010600030101010101" charset="-122"/>
                <a:sym typeface="汉仪中宋简" panose="02010600030101010101" charset="-128"/>
              </a:rPr>
              <a:t>例题讲解</a:t>
            </a:r>
            <a:endParaRPr lang="zh-CN" altLang="en-US" sz="2000" smtClean="0">
              <a:solidFill>
                <a:schemeClr val="tx1"/>
              </a:solidFill>
              <a:latin typeface="汉仪中黑简" panose="02010600030101010101" charset="-122"/>
              <a:ea typeface="汉仪中黑简" panose="02010600030101010101" charset="-122"/>
              <a:sym typeface="+mn-ea"/>
            </a:endParaRPr>
          </a:p>
        </p:txBody>
      </p:sp>
      <p:pic>
        <p:nvPicPr>
          <p:cNvPr id="7" name="图片 6" descr="HZ$S{(B749R9%}`Q6(%{WZ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715" y="1009015"/>
            <a:ext cx="11628755" cy="584835"/>
          </a:xfrm>
          <a:prstGeom prst="rect">
            <a:avLst/>
          </a:prstGeom>
        </p:spPr>
      </p:pic>
      <p:pic>
        <p:nvPicPr>
          <p:cNvPr id="8" name="图片 7" descr="}V57%{5L@1E6SC3~WO{Z8]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15" y="3186430"/>
            <a:ext cx="4678045" cy="626110"/>
          </a:xfrm>
          <a:prstGeom prst="rect">
            <a:avLst/>
          </a:prstGeom>
        </p:spPr>
      </p:pic>
      <p:graphicFrame>
        <p:nvGraphicFramePr>
          <p:cNvPr id="2" name="对象 1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10348595" y="5010150"/>
          <a:ext cx="1290320" cy="948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" showAsIcon="1" r:id="rId3" imgW="971550" imgH="666750" progId="Package">
                  <p:embed/>
                </p:oleObj>
              </mc:Choice>
              <mc:Fallback>
                <p:oleObj name="" showAsIcon="1" r:id="rId3" imgW="971550" imgH="666750" progId="Package">
                  <p:embed/>
                  <p:pic>
                    <p:nvPicPr>
                      <p:cNvPr id="0" name="图片 3072"/>
                      <p:cNvPicPr/>
                      <p:nvPr/>
                    </p:nvPicPr>
                    <p:blipFill>
                      <a:blip r:embed="rId4">
                        <a:alphaModFix amt="0"/>
                      </a:blip>
                      <a:stretch>
                        <a:fillRect/>
                      </a:stretch>
                    </p:blipFill>
                    <p:spPr>
                      <a:xfrm>
                        <a:off x="10348595" y="5010150"/>
                        <a:ext cx="1290320" cy="94869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动作按钮: 开始 9">
            <a:hlinkClick r:id="" action="ppaction://hlinkshowjump?jump=firstslide"/>
          </p:cNvPr>
          <p:cNvSpPr/>
          <p:nvPr/>
        </p:nvSpPr>
        <p:spPr>
          <a:xfrm>
            <a:off x="10683875" y="5273040"/>
            <a:ext cx="619760" cy="422275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5.xml><?xml version="1.0" encoding="utf-8"?>
<p:tagLst xmlns:p="http://schemas.openxmlformats.org/presentationml/2006/main">
  <p:tag name="KSO_WM_SPECIAL_SOURCE" val="bdnull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7.xml><?xml version="1.0" encoding="utf-8"?>
<p:tagLst xmlns:p="http://schemas.openxmlformats.org/presentationml/2006/main">
  <p:tag name="KSO_WM_SPECIAL_SOURCE" val="bdnull"/>
</p:tagLst>
</file>

<file path=ppt/tags/tag68.xml><?xml version="1.0" encoding="utf-8"?>
<p:tagLst xmlns:p="http://schemas.openxmlformats.org/presentationml/2006/main">
  <p:tag name="KSO_WM_SPECIAL_SOURCE" val="bdnull"/>
</p:tagLst>
</file>

<file path=ppt/tags/tag69.xml><?xml version="1.0" encoding="utf-8"?>
<p:tagLst xmlns:p="http://schemas.openxmlformats.org/presentationml/2006/main"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PECIAL_SOURCE" val="bdnull"/>
</p:tagLst>
</file>

<file path=ppt/tags/tag71.xml><?xml version="1.0" encoding="utf-8"?>
<p:tagLst xmlns:p="http://schemas.openxmlformats.org/presentationml/2006/main">
  <p:tag name="KSO_WM_SPECIAL_SOURCE" val="bdnull"/>
</p:tagLst>
</file>

<file path=ppt/tags/tag72.xml><?xml version="1.0" encoding="utf-8"?>
<p:tagLst xmlns:p="http://schemas.openxmlformats.org/presentationml/2006/main">
  <p:tag name="KSO_WM_SPECIAL_SOURCE" val="bdnull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4.xml><?xml version="1.0" encoding="utf-8"?>
<p:tagLst xmlns:p="http://schemas.openxmlformats.org/presentationml/2006/main">
  <p:tag name="KSO_WM_SPECIAL_SOURCE" val="bdnull"/>
</p:tagLst>
</file>

<file path=ppt/tags/tag75.xml><?xml version="1.0" encoding="utf-8"?>
<p:tagLst xmlns:p="http://schemas.openxmlformats.org/presentationml/2006/main">
  <p:tag name="KSO_WM_SPECIAL_SOURCE" val="bdnull"/>
</p:tagLst>
</file>

<file path=ppt/tags/tag76.xml><?xml version="1.0" encoding="utf-8"?>
<p:tagLst xmlns:p="http://schemas.openxmlformats.org/presentationml/2006/main">
  <p:tag name="KSO_WM_SPECIAL_SOURCE" val="bdnull"/>
</p:tagLst>
</file>

<file path=ppt/tags/tag77.xml><?xml version="1.0" encoding="utf-8"?>
<p:tagLst xmlns:p="http://schemas.openxmlformats.org/presentationml/2006/main">
  <p:tag name="KSO_WM_SPECIAL_SOURCE" val="bdnull"/>
</p:tagLst>
</file>

<file path=ppt/tags/tag78.xml><?xml version="1.0" encoding="utf-8"?>
<p:tagLst xmlns:p="http://schemas.openxmlformats.org/presentationml/2006/main">
  <p:tag name="KSO_WPP_MARK_KEY" val="e804a97d-ac79-4302-a81d-1839fa50c82c"/>
  <p:tag name="COMMONDATA" val="eyJjb3VudCI6NDYsImhkaWQiOiI2MTNkNDA5ZmExMmEzOWYwYWE5YTIyYWIzODZlZGVlNyIsInVzZXJDb3VudCI6NDZ9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909</Words>
  <Application>WPS 演示</Application>
  <PresentationFormat>宽屏</PresentationFormat>
  <Paragraphs>85</Paragraphs>
  <Slides>16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7</vt:i4>
      </vt:variant>
      <vt:variant>
        <vt:lpstr>幻灯片标题</vt:lpstr>
      </vt:variant>
      <vt:variant>
        <vt:i4>16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汉仪雅酷黑简</vt:lpstr>
      <vt:lpstr>汉仪中黑简</vt:lpstr>
      <vt:lpstr>汉仪中宋简</vt:lpstr>
      <vt:lpstr>微软雅黑</vt:lpstr>
      <vt:lpstr>Arial Unicode MS</vt:lpstr>
      <vt:lpstr>Calibri</vt:lpstr>
      <vt:lpstr>Office 主题​​</vt:lpstr>
      <vt:lpstr>Word.Document.12</vt:lpstr>
      <vt:lpstr>Word.Document.12</vt:lpstr>
      <vt:lpstr>Word.Document.12</vt:lpstr>
      <vt:lpstr>Word.Document.12</vt:lpstr>
      <vt:lpstr>Acrobat.Document.DC</vt:lpstr>
      <vt:lpstr>Acrobat.Document.DC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王……小二♀</cp:lastModifiedBy>
  <cp:revision>295</cp:revision>
  <dcterms:created xsi:type="dcterms:W3CDTF">2019-06-19T02:08:00Z</dcterms:created>
  <dcterms:modified xsi:type="dcterms:W3CDTF">2022-11-30T00:46:01Z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  <property fmtid="{D5CDD505-2E9C-101B-9397-08002B2CF9AE}" pid="3" name="ICV">
    <vt:lpwstr>3FAFA73ED1104A4DAE10D0A3D8102418</vt:lpwstr>
  </property>
  <property fmtid="{D5CDD505-2E9C-101B-9397-08002B2CF9AE}" pid="4" name="KSOTemplateUUID">
    <vt:lpwstr>v1.0_mb_jNhsuQL2uWoPK5zBJV6jDQ==</vt:lpwstr>
  </property>
</Properties>
</file>