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bin" ContentType="application/vnd.openxmlformats-officedocument.oleObject"/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95" r:id="rId3"/>
    <p:sldId id="308" r:id="rId4"/>
    <p:sldId id="337" r:id="rId5"/>
    <p:sldId id="326" r:id="rId6"/>
    <p:sldId id="315" r:id="rId7"/>
    <p:sldId id="314" r:id="rId8"/>
    <p:sldId id="273" r:id="rId9"/>
    <p:sldId id="286" r:id="rId10"/>
    <p:sldId id="294" r:id="rId11"/>
    <p:sldId id="276" r:id="rId12"/>
    <p:sldId id="277" r:id="rId13"/>
    <p:sldId id="291" r:id="rId14"/>
    <p:sldId id="280" r:id="rId15"/>
  </p:sldIdLst>
  <p:sldSz cx="12192000" cy="6858000"/>
  <p:notesSz cx="6858000" cy="9144000"/>
  <p:custDataLst>
    <p:tags r:id="rId21"/>
  </p:custDataLst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 showGuides="1">
      <p:cViewPr varScale="1">
        <p:scale>
          <a:sx n="70" d="100"/>
          <a:sy n="70" d="100"/>
        </p:scale>
        <p:origin x="-1374" y="-108"/>
      </p:cViewPr>
      <p:guideLst>
        <p:guide orient="horz" pos="2160"/>
        <p:guide pos="387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1" Type="http://schemas.openxmlformats.org/officeDocument/2006/relationships/tags" Target="tags/tag4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handoutMaster" Target="handoutMasters/handoutMaster1.xml"/><Relationship Id="rId16" Type="http://schemas.openxmlformats.org/officeDocument/2006/relationships/notesMaster" Target="notesMasters/notesMaster1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2.vml.rels><?xml version="1.0" encoding="UTF-8" standalone="yes"?>
<Relationships xmlns="http://schemas.openxmlformats.org/package/2006/relationships"><Relationship Id="rId9" Type="http://schemas.openxmlformats.org/officeDocument/2006/relationships/image" Target="../media/image14.wmf"/><Relationship Id="rId8" Type="http://schemas.openxmlformats.org/officeDocument/2006/relationships/image" Target="../media/image13.wmf"/><Relationship Id="rId7" Type="http://schemas.openxmlformats.org/officeDocument/2006/relationships/image" Target="../media/image12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2" Type="http://schemas.openxmlformats.org/officeDocument/2006/relationships/image" Target="../media/image17.wmf"/><Relationship Id="rId11" Type="http://schemas.openxmlformats.org/officeDocument/2006/relationships/image" Target="../media/image16.wmf"/><Relationship Id="rId10" Type="http://schemas.openxmlformats.org/officeDocument/2006/relationships/image" Target="../media/image15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4" Type="http://schemas.openxmlformats.org/officeDocument/2006/relationships/image" Target="../media/image26.wmf"/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hangingPunct="1"/>
            <a:fld id="{9A0DB2DC-4C9A-4742-B13C-FB6460FD3503}" type="slidenum">
              <a:rPr lang="en-US" altLang="zh-CN" sz="1400" dirty="0"/>
            </a:fld>
            <a:endParaRPr lang="en-US" altLang="zh-CN" sz="1400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hangingPunct="1"/>
            <a:fld id="{9A0DB2DC-4C9A-4742-B13C-FB6460FD3503}" type="slidenum">
              <a:rPr lang="en-US" altLang="zh-CN" sz="1400" dirty="0"/>
            </a:fld>
            <a:endParaRPr lang="en-US" altLang="zh-CN" sz="1400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hangingPunct="1"/>
            <a:fld id="{9A0DB2DC-4C9A-4742-B13C-FB6460FD3503}" type="slidenum">
              <a:rPr lang="en-US" altLang="zh-CN" sz="1400" dirty="0"/>
            </a:fld>
            <a:endParaRPr lang="en-US" altLang="zh-CN" sz="140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hangingPunct="1"/>
            <a:fld id="{9A0DB2DC-4C9A-4742-B13C-FB6460FD3503}" type="slidenum">
              <a:rPr lang="en-US" altLang="zh-CN" sz="1400" dirty="0"/>
            </a:fld>
            <a:endParaRPr lang="en-US" altLang="zh-CN" sz="140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hangingPunct="1"/>
            <a:fld id="{9A0DB2DC-4C9A-4742-B13C-FB6460FD3503}" type="slidenum">
              <a:rPr lang="en-US" altLang="zh-CN" sz="1400" dirty="0"/>
            </a:fld>
            <a:endParaRPr lang="en-US" altLang="zh-CN" sz="140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hangingPunct="1"/>
            <a:fld id="{9A0DB2DC-4C9A-4742-B13C-FB6460FD3503}" type="slidenum">
              <a:rPr lang="en-US" altLang="zh-CN" sz="1400" dirty="0"/>
            </a:fld>
            <a:endParaRPr lang="en-US" altLang="zh-CN" sz="140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7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7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hangingPunct="1"/>
            <a:fld id="{9A0DB2DC-4C9A-4742-B13C-FB6460FD3503}" type="slidenum">
              <a:rPr lang="en-US" altLang="zh-CN" sz="1400" dirty="0"/>
            </a:fld>
            <a:endParaRPr lang="en-US" altLang="zh-CN" sz="1400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hangingPunct="1"/>
            <a:fld id="{9A0DB2DC-4C9A-4742-B13C-FB6460FD3503}" type="slidenum">
              <a:rPr lang="en-US" altLang="zh-CN" sz="1400" dirty="0"/>
            </a:fld>
            <a:endParaRPr lang="en-US" altLang="zh-CN" sz="1400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hangingPunct="1"/>
            <a:fld id="{9A0DB2DC-4C9A-4742-B13C-FB6460FD3503}" type="slidenum">
              <a:rPr lang="en-US" altLang="zh-CN" sz="1400" dirty="0"/>
            </a:fld>
            <a:endParaRPr lang="en-US" altLang="zh-CN" sz="1400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0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hangingPunct="1"/>
            <a:fld id="{9A0DB2DC-4C9A-4742-B13C-FB6460FD3503}" type="slidenum">
              <a:rPr lang="en-US" altLang="zh-CN" sz="1400" dirty="0"/>
            </a:fld>
            <a:endParaRPr lang="en-US" altLang="zh-CN" sz="1400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hangingPunct="1"/>
            <a:fld id="{9A0DB2DC-4C9A-4742-B13C-FB6460FD3503}" type="slidenum">
              <a:rPr lang="en-US" altLang="zh-CN" sz="1400" dirty="0"/>
            </a:fld>
            <a:endParaRPr lang="en-US" altLang="zh-CN" sz="140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9218" name="Rectangle 2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9219" name="Rectangle 3"/>
          <p:cNvSpPr>
            <a:spLocks noGrp="1"/>
          </p:cNvSpPr>
          <p:nvPr>
            <p:ph type="body" idx="1"/>
          </p:nvPr>
        </p:nvSpPr>
        <p:spPr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>
                <a:ea typeface="宋体" panose="02010600030101010101" pitchFamily="2" charset="-122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lvl="0" algn="r" eaLnBrk="1" hangingPunct="1"/>
            <a:fld id="{9A0DB2DC-4C9A-4742-B13C-FB6460FD3503}" type="slidenum">
              <a:rPr lang="en-US" altLang="zh-CN" sz="1400" dirty="0"/>
            </a:fld>
            <a:endParaRPr lang="en-US" altLang="zh-CN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5.v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30.wmf"/><Relationship Id="rId3" Type="http://schemas.openxmlformats.org/officeDocument/2006/relationships/oleObject" Target="../embeddings/oleObject23.bin"/><Relationship Id="rId2" Type="http://schemas.openxmlformats.org/officeDocument/2006/relationships/image" Target="../media/image29.wmf"/><Relationship Id="rId1" Type="http://schemas.openxmlformats.org/officeDocument/2006/relationships/oleObject" Target="../embeddings/oleObject22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1.vml"/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tags" Target="../tags/tag3.xml"/><Relationship Id="rId3" Type="http://schemas.openxmlformats.org/officeDocument/2006/relationships/oleObject" Target="../embeddings/oleObject2.bin"/><Relationship Id="rId2" Type="http://schemas.openxmlformats.org/officeDocument/2006/relationships/image" Target="../media/image4.png"/><Relationship Id="rId1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7.bin"/><Relationship Id="rId8" Type="http://schemas.openxmlformats.org/officeDocument/2006/relationships/image" Target="../media/image9.wmf"/><Relationship Id="rId7" Type="http://schemas.openxmlformats.org/officeDocument/2006/relationships/oleObject" Target="../embeddings/oleObject6.bin"/><Relationship Id="rId6" Type="http://schemas.openxmlformats.org/officeDocument/2006/relationships/image" Target="../media/image8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7.wmf"/><Relationship Id="rId3" Type="http://schemas.openxmlformats.org/officeDocument/2006/relationships/oleObject" Target="../embeddings/oleObject4.bin"/><Relationship Id="rId26" Type="http://schemas.openxmlformats.org/officeDocument/2006/relationships/vmlDrawing" Target="../drawings/vmlDrawing2.vml"/><Relationship Id="rId25" Type="http://schemas.openxmlformats.org/officeDocument/2006/relationships/slideLayout" Target="../slideLayouts/slideLayout7.xml"/><Relationship Id="rId24" Type="http://schemas.openxmlformats.org/officeDocument/2006/relationships/image" Target="../media/image17.wmf"/><Relationship Id="rId23" Type="http://schemas.openxmlformats.org/officeDocument/2006/relationships/oleObject" Target="../embeddings/oleObject14.bin"/><Relationship Id="rId22" Type="http://schemas.openxmlformats.org/officeDocument/2006/relationships/image" Target="../media/image16.wmf"/><Relationship Id="rId21" Type="http://schemas.openxmlformats.org/officeDocument/2006/relationships/oleObject" Target="../embeddings/oleObject13.bin"/><Relationship Id="rId20" Type="http://schemas.openxmlformats.org/officeDocument/2006/relationships/image" Target="../media/image15.wmf"/><Relationship Id="rId2" Type="http://schemas.openxmlformats.org/officeDocument/2006/relationships/image" Target="../media/image6.wmf"/><Relationship Id="rId19" Type="http://schemas.openxmlformats.org/officeDocument/2006/relationships/oleObject" Target="../embeddings/oleObject12.bin"/><Relationship Id="rId18" Type="http://schemas.openxmlformats.org/officeDocument/2006/relationships/image" Target="../media/image14.wmf"/><Relationship Id="rId17" Type="http://schemas.openxmlformats.org/officeDocument/2006/relationships/oleObject" Target="../embeddings/oleObject11.bin"/><Relationship Id="rId16" Type="http://schemas.openxmlformats.org/officeDocument/2006/relationships/image" Target="../media/image13.wmf"/><Relationship Id="rId15" Type="http://schemas.openxmlformats.org/officeDocument/2006/relationships/oleObject" Target="../embeddings/oleObject10.bin"/><Relationship Id="rId14" Type="http://schemas.openxmlformats.org/officeDocument/2006/relationships/image" Target="../media/image12.wmf"/><Relationship Id="rId13" Type="http://schemas.openxmlformats.org/officeDocument/2006/relationships/oleObject" Target="../embeddings/oleObject9.bin"/><Relationship Id="rId12" Type="http://schemas.openxmlformats.org/officeDocument/2006/relationships/image" Target="../media/image11.wmf"/><Relationship Id="rId11" Type="http://schemas.openxmlformats.org/officeDocument/2006/relationships/oleObject" Target="../embeddings/oleObject8.bin"/><Relationship Id="rId10" Type="http://schemas.openxmlformats.org/officeDocument/2006/relationships/image" Target="../media/image10.wmf"/><Relationship Id="rId1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7.xml"/><Relationship Id="rId8" Type="http://schemas.openxmlformats.org/officeDocument/2006/relationships/image" Target="../media/image26.wmf"/><Relationship Id="rId7" Type="http://schemas.openxmlformats.org/officeDocument/2006/relationships/oleObject" Target="../embeddings/oleObject18.bin"/><Relationship Id="rId6" Type="http://schemas.openxmlformats.org/officeDocument/2006/relationships/image" Target="../media/image25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24.wmf"/><Relationship Id="rId3" Type="http://schemas.openxmlformats.org/officeDocument/2006/relationships/oleObject" Target="../embeddings/oleObject16.bin"/><Relationship Id="rId2" Type="http://schemas.openxmlformats.org/officeDocument/2006/relationships/image" Target="../media/image23.wmf"/><Relationship Id="rId10" Type="http://schemas.openxmlformats.org/officeDocument/2006/relationships/vmlDrawing" Target="../drawings/vmlDrawing3.vml"/><Relationship Id="rId1" Type="http://schemas.openxmlformats.org/officeDocument/2006/relationships/oleObject" Target="../embeddings/oleObject15.bin"/></Relationships>
</file>

<file path=ppt/slides/_rels/slide8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4.vml"/><Relationship Id="rId5" Type="http://schemas.openxmlformats.org/officeDocument/2006/relationships/slideLayout" Target="../slideLayouts/slideLayout7.xml"/><Relationship Id="rId4" Type="http://schemas.openxmlformats.org/officeDocument/2006/relationships/oleObject" Target="../embeddings/oleObject21.bin"/><Relationship Id="rId3" Type="http://schemas.openxmlformats.org/officeDocument/2006/relationships/oleObject" Target="../embeddings/oleObject20.bin"/><Relationship Id="rId2" Type="http://schemas.openxmlformats.org/officeDocument/2006/relationships/image" Target="../media/image27.wmf"/><Relationship Id="rId1" Type="http://schemas.openxmlformats.org/officeDocument/2006/relationships/oleObject" Target="../embeddings/oleObject19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10" name="TextBox 1"/>
          <p:cNvSpPr txBox="1"/>
          <p:nvPr/>
        </p:nvSpPr>
        <p:spPr>
          <a:xfrm>
            <a:off x="3309938" y="1500188"/>
            <a:ext cx="5786437" cy="70675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/>
            <a:r>
              <a:rPr lang="en-US" altLang="zh-CN" sz="4000" b="1" dirty="0">
                <a:latin typeface="+mn-ea"/>
                <a:ea typeface="+mn-ea"/>
                <a:cs typeface="+mn-ea"/>
              </a:rPr>
              <a:t>1.1   </a:t>
            </a:r>
            <a:r>
              <a:rPr lang="zh-CN" altLang="en-US" sz="4000" b="1" dirty="0">
                <a:latin typeface="+mn-ea"/>
                <a:ea typeface="+mn-ea"/>
                <a:cs typeface="+mn-ea"/>
              </a:rPr>
              <a:t>直线的斜率（</a:t>
            </a:r>
            <a:r>
              <a:rPr lang="en-US" altLang="zh-CN" sz="4000" b="1" dirty="0">
                <a:latin typeface="+mn-ea"/>
                <a:ea typeface="+mn-ea"/>
                <a:cs typeface="+mn-ea"/>
              </a:rPr>
              <a:t>1</a:t>
            </a:r>
            <a:r>
              <a:rPr lang="zh-CN" altLang="en-US" sz="4000" b="1" dirty="0">
                <a:latin typeface="+mn-ea"/>
                <a:ea typeface="+mn-ea"/>
                <a:cs typeface="+mn-ea"/>
              </a:rPr>
              <a:t>）</a:t>
            </a:r>
            <a:endParaRPr lang="zh-CN" altLang="en-US" sz="4000" b="1" dirty="0">
              <a:latin typeface="+mn-ea"/>
              <a:ea typeface="+mn-ea"/>
              <a:cs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952490" y="3932555"/>
            <a:ext cx="732917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/>
              <a:t>——</a:t>
            </a:r>
            <a:r>
              <a:rPr lang="zh-CN" altLang="en-US" sz="2800"/>
              <a:t>常州五中数学组</a:t>
            </a:r>
            <a:r>
              <a:rPr lang="en-US" altLang="zh-CN" sz="2800"/>
              <a:t> </a:t>
            </a:r>
            <a:r>
              <a:rPr lang="zh-CN" altLang="en-US" sz="2800"/>
              <a:t>  毕巧艳</a:t>
            </a:r>
            <a:endParaRPr lang="zh-CN" altLang="en-US" sz="28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6" name="Text Box 2"/>
          <p:cNvSpPr txBox="1"/>
          <p:nvPr/>
        </p:nvSpPr>
        <p:spPr>
          <a:xfrm>
            <a:off x="623570" y="1052830"/>
            <a:ext cx="10555605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lvl="0" eaLnBrk="1" hangingPunct="1">
              <a:spcBef>
                <a:spcPct val="50000"/>
              </a:spcBef>
            </a:pPr>
            <a:r>
              <a:rPr lang="zh-CN" altLang="en-US" sz="3600" b="1" dirty="0">
                <a:latin typeface="宋体" panose="02010600030101010101" pitchFamily="2" charset="-122"/>
                <a:ea typeface="宋体" panose="02010600030101010101" pitchFamily="2" charset="-122"/>
              </a:rPr>
              <a:t>例</a:t>
            </a:r>
            <a:r>
              <a:rPr lang="en-US" altLang="zh-CN" sz="3600" b="1" dirty="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en-US" altLang="zh-CN" sz="3600" b="1" dirty="0">
                <a:solidFill>
                  <a:schemeClr val="accent1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</a:t>
            </a:r>
            <a:r>
              <a:rPr lang="zh-CN" altLang="en-US" sz="3600" b="1" dirty="0">
                <a:latin typeface="Times New Roman" panose="02020603050405020304" pitchFamily="18" charset="0"/>
                <a:ea typeface="宋体" panose="02010600030101010101" pitchFamily="2" charset="-122"/>
              </a:rPr>
              <a:t>经过点（</a:t>
            </a:r>
            <a:r>
              <a:rPr lang="en-US" altLang="zh-CN" sz="3600" b="1" dirty="0"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zh-CN" altLang="en-US" sz="3600" b="1" dirty="0">
                <a:latin typeface="Times New Roman" panose="02020603050405020304" pitchFamily="18" charset="0"/>
                <a:ea typeface="宋体" panose="02010600030101010101" pitchFamily="2" charset="-122"/>
              </a:rPr>
              <a:t>，</a:t>
            </a:r>
            <a:r>
              <a:rPr lang="en-US" altLang="zh-CN" sz="3600" b="1" dirty="0"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zh-CN" altLang="en-US" sz="3600" b="1" dirty="0">
                <a:latin typeface="Times New Roman" panose="02020603050405020304" pitchFamily="18" charset="0"/>
                <a:ea typeface="宋体" panose="02010600030101010101" pitchFamily="2" charset="-122"/>
              </a:rPr>
              <a:t>）画直线，使直线的斜率分别为</a:t>
            </a:r>
            <a:r>
              <a:rPr lang="zh-CN" altLang="en-US" sz="3600" b="1" dirty="0">
                <a:latin typeface="Times New Roman" panose="02020603050405020304" pitchFamily="18" charset="0"/>
                <a:ea typeface="宋体" panose="02010600030101010101" pitchFamily="2" charset="-122"/>
                <a:sym typeface="Wingdings" panose="05000000000000000000" pitchFamily="2" charset="2"/>
              </a:rPr>
              <a:t>：</a:t>
            </a:r>
            <a:endParaRPr lang="zh-CN" altLang="en-US" sz="3600" b="1" dirty="0">
              <a:latin typeface="Times New Roman" panose="02020603050405020304" pitchFamily="18" charset="0"/>
              <a:ea typeface="宋体" panose="02010600030101010101" pitchFamily="2" charset="-122"/>
              <a:sym typeface="Wingdings" panose="05000000000000000000" pitchFamily="2" charset="2"/>
            </a:endParaRPr>
          </a:p>
        </p:txBody>
      </p:sp>
      <p:graphicFrame>
        <p:nvGraphicFramePr>
          <p:cNvPr id="8194" name="Object 3"/>
          <p:cNvGraphicFramePr/>
          <p:nvPr/>
        </p:nvGraphicFramePr>
        <p:xfrm>
          <a:off x="2496185" y="1803400"/>
          <a:ext cx="1715770" cy="12014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8" name="" r:id="rId1" imgW="533400" imgH="393700" progId="Equation.DSMT4">
                  <p:embed/>
                </p:oleObj>
              </mc:Choice>
              <mc:Fallback>
                <p:oleObj name="" r:id="rId1" imgW="533400" imgH="393700" progId="Equation.DSMT4">
                  <p:embed/>
                  <p:pic>
                    <p:nvPicPr>
                      <p:cNvPr id="0" name="图片 3117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496185" y="1803400"/>
                        <a:ext cx="1715770" cy="120142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5" name="Object 4"/>
          <p:cNvGraphicFramePr/>
          <p:nvPr/>
        </p:nvGraphicFramePr>
        <p:xfrm>
          <a:off x="4439920" y="1854200"/>
          <a:ext cx="1927860" cy="11347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9" name="" r:id="rId3" imgW="635000" imgH="393700" progId="Equation.DSMT4">
                  <p:embed/>
                </p:oleObj>
              </mc:Choice>
              <mc:Fallback>
                <p:oleObj name="" r:id="rId3" imgW="635000" imgH="393700" progId="Equation.DSMT4">
                  <p:embed/>
                  <p:pic>
                    <p:nvPicPr>
                      <p:cNvPr id="0" name="图片 311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439920" y="1854200"/>
                        <a:ext cx="1927860" cy="113474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2" name="Text Box 3"/>
          <p:cNvSpPr txBox="1"/>
          <p:nvPr/>
        </p:nvSpPr>
        <p:spPr>
          <a:xfrm>
            <a:off x="745173" y="564515"/>
            <a:ext cx="7301865" cy="64516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 eaLnBrk="0" hangingPunct="0"/>
            <a:r>
              <a:rPr lang="zh-CN" altLang="en-US" sz="3600" b="1" dirty="0">
                <a:latin typeface="+mn-ea"/>
                <a:ea typeface="+mn-ea"/>
                <a:cs typeface="+mn-ea"/>
              </a:rPr>
              <a:t>例</a:t>
            </a:r>
            <a:r>
              <a:rPr lang="en-US" altLang="zh-CN" sz="3600" b="1" dirty="0">
                <a:latin typeface="+mn-ea"/>
                <a:ea typeface="+mn-ea"/>
                <a:cs typeface="+mn-ea"/>
              </a:rPr>
              <a:t>3 </a:t>
            </a:r>
            <a:r>
              <a:rPr lang="zh-CN" altLang="en-US" sz="3600" b="1" dirty="0">
                <a:latin typeface="+mn-ea"/>
                <a:ea typeface="+mn-ea"/>
                <a:cs typeface="+mn-ea"/>
              </a:rPr>
              <a:t>求经过下列点的直线的斜率： </a:t>
            </a:r>
            <a:endParaRPr lang="zh-CN" altLang="en-US" sz="3600" b="1" dirty="0">
              <a:latin typeface="+mn-ea"/>
              <a:ea typeface="+mn-ea"/>
              <a:cs typeface="+mn-ea"/>
            </a:endParaRPr>
          </a:p>
        </p:txBody>
      </p:sp>
      <p:sp>
        <p:nvSpPr>
          <p:cNvPr id="20483" name="Line 8"/>
          <p:cNvSpPr/>
          <p:nvPr/>
        </p:nvSpPr>
        <p:spPr>
          <a:xfrm>
            <a:off x="2524125" y="3214688"/>
            <a:ext cx="3352800" cy="0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0484" name="Line 9"/>
          <p:cNvSpPr/>
          <p:nvPr/>
        </p:nvSpPr>
        <p:spPr>
          <a:xfrm flipV="1">
            <a:off x="3952875" y="1285875"/>
            <a:ext cx="0" cy="3352800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0485" name="Text Box 10"/>
          <p:cNvSpPr txBox="1"/>
          <p:nvPr/>
        </p:nvSpPr>
        <p:spPr>
          <a:xfrm>
            <a:off x="5953125" y="3071813"/>
            <a:ext cx="381000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>
              <a:spcBef>
                <a:spcPct val="50000"/>
              </a:spcBef>
            </a:pPr>
            <a:r>
              <a:rPr lang="en-US" altLang="zh-CN" sz="3600" b="1" i="1" dirty="0">
                <a:latin typeface="+mn-ea"/>
                <a:ea typeface="+mn-ea"/>
              </a:rPr>
              <a:t>x</a:t>
            </a:r>
            <a:endParaRPr lang="en-US" altLang="zh-CN" sz="3600" b="1" i="1" dirty="0">
              <a:latin typeface="+mn-ea"/>
              <a:ea typeface="+mn-ea"/>
            </a:endParaRPr>
          </a:p>
        </p:txBody>
      </p:sp>
      <p:sp>
        <p:nvSpPr>
          <p:cNvPr id="20486" name="Text Box 11"/>
          <p:cNvSpPr txBox="1"/>
          <p:nvPr/>
        </p:nvSpPr>
        <p:spPr>
          <a:xfrm>
            <a:off x="4024313" y="1285875"/>
            <a:ext cx="381000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>
              <a:spcBef>
                <a:spcPct val="50000"/>
              </a:spcBef>
            </a:pPr>
            <a:r>
              <a:rPr lang="en-US" altLang="zh-CN" sz="3600" b="1" i="1" dirty="0">
                <a:latin typeface="+mn-ea"/>
                <a:ea typeface="+mn-ea"/>
              </a:rPr>
              <a:t>y</a:t>
            </a:r>
            <a:endParaRPr lang="en-US" altLang="zh-CN" sz="3600" b="1" i="1" dirty="0">
              <a:latin typeface="+mn-ea"/>
              <a:ea typeface="+mn-ea"/>
            </a:endParaRPr>
          </a:p>
        </p:txBody>
      </p:sp>
      <p:sp>
        <p:nvSpPr>
          <p:cNvPr id="20487" name="Text Box 12"/>
          <p:cNvSpPr txBox="1"/>
          <p:nvPr/>
        </p:nvSpPr>
        <p:spPr>
          <a:xfrm>
            <a:off x="3524250" y="3902075"/>
            <a:ext cx="381000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>
              <a:spcBef>
                <a:spcPct val="50000"/>
              </a:spcBef>
            </a:pPr>
            <a:r>
              <a:rPr lang="en-US" altLang="zh-CN" sz="3600" b="1" i="1" dirty="0">
                <a:latin typeface="+mn-ea"/>
                <a:ea typeface="+mn-ea"/>
              </a:rPr>
              <a:t>O</a:t>
            </a:r>
            <a:endParaRPr lang="en-US" altLang="zh-CN" sz="3600" b="1" i="1" dirty="0">
              <a:latin typeface="+mn-ea"/>
              <a:ea typeface="+mn-ea"/>
            </a:endParaRPr>
          </a:p>
        </p:txBody>
      </p:sp>
      <p:sp>
        <p:nvSpPr>
          <p:cNvPr id="20488" name="Line 13"/>
          <p:cNvSpPr/>
          <p:nvPr/>
        </p:nvSpPr>
        <p:spPr>
          <a:xfrm flipH="1" flipV="1">
            <a:off x="2452688" y="928688"/>
            <a:ext cx="3887787" cy="3455987"/>
          </a:xfrm>
          <a:prstGeom prst="line">
            <a:avLst/>
          </a:prstGeom>
          <a:ln w="38100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0489" name="Line 14"/>
          <p:cNvSpPr/>
          <p:nvPr/>
        </p:nvSpPr>
        <p:spPr>
          <a:xfrm>
            <a:off x="3236913" y="3705225"/>
            <a:ext cx="152400" cy="228600"/>
          </a:xfrm>
          <a:prstGeom prst="line">
            <a:avLst/>
          </a:prstGeom>
          <a:ln w="38100">
            <a:noFill/>
          </a:ln>
        </p:spPr>
      </p:sp>
      <p:sp>
        <p:nvSpPr>
          <p:cNvPr id="20490" name="Text Box 15"/>
          <p:cNvSpPr txBox="1"/>
          <p:nvPr/>
        </p:nvSpPr>
        <p:spPr>
          <a:xfrm>
            <a:off x="5810250" y="3571875"/>
            <a:ext cx="1783080" cy="64516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 eaLnBrk="0" hangingPunct="0"/>
            <a:r>
              <a:rPr lang="en-US" altLang="zh-CN" sz="3600" dirty="0">
                <a:latin typeface="+mn-ea"/>
                <a:ea typeface="+mn-ea"/>
              </a:rPr>
              <a:t>C(7,-2)</a:t>
            </a:r>
            <a:endParaRPr lang="en-US" altLang="zh-CN" sz="3600" dirty="0">
              <a:latin typeface="+mn-ea"/>
              <a:ea typeface="+mn-ea"/>
            </a:endParaRPr>
          </a:p>
        </p:txBody>
      </p:sp>
      <p:sp>
        <p:nvSpPr>
          <p:cNvPr id="20491" name="Rectangle 17"/>
          <p:cNvSpPr/>
          <p:nvPr/>
        </p:nvSpPr>
        <p:spPr>
          <a:xfrm>
            <a:off x="3463925" y="2619375"/>
            <a:ext cx="309880" cy="64516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 eaLnBrk="0" hangingPunct="0"/>
            <a:endParaRPr lang="zh-CN" altLang="zh-CN" sz="3600" dirty="0">
              <a:latin typeface="+mn-ea"/>
              <a:ea typeface="+mn-ea"/>
            </a:endParaRPr>
          </a:p>
        </p:txBody>
      </p:sp>
      <p:sp>
        <p:nvSpPr>
          <p:cNvPr id="20492" name="Text Box 18"/>
          <p:cNvSpPr txBox="1"/>
          <p:nvPr/>
        </p:nvSpPr>
        <p:spPr>
          <a:xfrm>
            <a:off x="2667000" y="2071688"/>
            <a:ext cx="2011680" cy="64516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 eaLnBrk="0" hangingPunct="0"/>
            <a:r>
              <a:rPr lang="en-US" altLang="zh-CN" sz="3600" dirty="0">
                <a:latin typeface="+mn-ea"/>
                <a:ea typeface="+mn-ea"/>
              </a:rPr>
              <a:t>B(-2, 6)</a:t>
            </a:r>
            <a:endParaRPr lang="en-US" altLang="zh-CN" sz="3600" dirty="0">
              <a:latin typeface="+mn-ea"/>
              <a:ea typeface="+mn-ea"/>
            </a:endParaRPr>
          </a:p>
        </p:txBody>
      </p:sp>
      <p:sp>
        <p:nvSpPr>
          <p:cNvPr id="20493" name="Text Box 19"/>
          <p:cNvSpPr txBox="1"/>
          <p:nvPr/>
        </p:nvSpPr>
        <p:spPr>
          <a:xfrm>
            <a:off x="4595813" y="2357438"/>
            <a:ext cx="1554480" cy="64516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 eaLnBrk="0" hangingPunct="0"/>
            <a:r>
              <a:rPr lang="en-US" altLang="zh-CN" sz="3600" dirty="0">
                <a:latin typeface="+mn-ea"/>
                <a:ea typeface="+mn-ea"/>
              </a:rPr>
              <a:t>A(3,2)</a:t>
            </a:r>
            <a:endParaRPr lang="en-US" altLang="zh-CN" sz="3600" dirty="0">
              <a:latin typeface="+mn-ea"/>
              <a:ea typeface="+mn-ea"/>
            </a:endParaRPr>
          </a:p>
        </p:txBody>
      </p:sp>
      <p:sp>
        <p:nvSpPr>
          <p:cNvPr id="20494" name="Text Box 20"/>
          <p:cNvSpPr txBox="1"/>
          <p:nvPr/>
        </p:nvSpPr>
        <p:spPr>
          <a:xfrm>
            <a:off x="7824153" y="1928813"/>
            <a:ext cx="937260" cy="64516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 eaLnBrk="0" hangingPunct="0"/>
            <a:r>
              <a:rPr lang="en-US" altLang="zh-CN" sz="3600" dirty="0">
                <a:solidFill>
                  <a:srgbClr val="FF5050"/>
                </a:solidFill>
                <a:latin typeface="+mn-ea"/>
                <a:ea typeface="+mn-ea"/>
              </a:rPr>
              <a:t>K</a:t>
            </a:r>
            <a:r>
              <a:rPr lang="en-US" altLang="zh-CN" sz="3600" baseline="-25000" dirty="0">
                <a:solidFill>
                  <a:srgbClr val="FF5050"/>
                </a:solidFill>
                <a:latin typeface="+mn-ea"/>
                <a:ea typeface="+mn-ea"/>
              </a:rPr>
              <a:t>AB</a:t>
            </a:r>
            <a:r>
              <a:rPr lang="en-US" altLang="zh-CN" sz="3600" dirty="0">
                <a:solidFill>
                  <a:srgbClr val="FF5050"/>
                </a:solidFill>
                <a:latin typeface="+mn-ea"/>
                <a:ea typeface="+mn-ea"/>
              </a:rPr>
              <a:t>=</a:t>
            </a:r>
            <a:endParaRPr lang="en-US" altLang="zh-CN" sz="3600" dirty="0">
              <a:solidFill>
                <a:srgbClr val="FF5050"/>
              </a:solidFill>
              <a:latin typeface="+mn-ea"/>
              <a:ea typeface="+mn-ea"/>
            </a:endParaRPr>
          </a:p>
        </p:txBody>
      </p:sp>
      <p:sp>
        <p:nvSpPr>
          <p:cNvPr id="20495" name="Text Box 21"/>
          <p:cNvSpPr txBox="1"/>
          <p:nvPr/>
        </p:nvSpPr>
        <p:spPr>
          <a:xfrm>
            <a:off x="7824153" y="2853055"/>
            <a:ext cx="937260" cy="64516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 eaLnBrk="0" hangingPunct="0"/>
            <a:r>
              <a:rPr lang="en-US" altLang="zh-CN" sz="3600" dirty="0">
                <a:solidFill>
                  <a:srgbClr val="FF5050"/>
                </a:solidFill>
                <a:latin typeface="+mn-ea"/>
                <a:ea typeface="+mn-ea"/>
              </a:rPr>
              <a:t>K</a:t>
            </a:r>
            <a:r>
              <a:rPr lang="en-US" altLang="zh-CN" sz="3600" baseline="-25000" dirty="0">
                <a:solidFill>
                  <a:srgbClr val="FF5050"/>
                </a:solidFill>
                <a:latin typeface="+mn-ea"/>
                <a:ea typeface="+mn-ea"/>
              </a:rPr>
              <a:t>AC</a:t>
            </a:r>
            <a:r>
              <a:rPr lang="en-US" altLang="zh-CN" sz="3600" dirty="0">
                <a:solidFill>
                  <a:srgbClr val="FF5050"/>
                </a:solidFill>
                <a:latin typeface="+mn-ea"/>
                <a:ea typeface="+mn-ea"/>
              </a:rPr>
              <a:t>=</a:t>
            </a:r>
            <a:endParaRPr lang="en-US" altLang="zh-CN" sz="3600" dirty="0">
              <a:solidFill>
                <a:srgbClr val="FF5050"/>
              </a:solidFill>
              <a:latin typeface="+mn-ea"/>
              <a:ea typeface="+mn-ea"/>
            </a:endParaRPr>
          </a:p>
        </p:txBody>
      </p:sp>
      <p:sp>
        <p:nvSpPr>
          <p:cNvPr id="20496" name="Text Box 22"/>
          <p:cNvSpPr txBox="1"/>
          <p:nvPr/>
        </p:nvSpPr>
        <p:spPr>
          <a:xfrm>
            <a:off x="7895908" y="3783648"/>
            <a:ext cx="937260" cy="64516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 eaLnBrk="0" hangingPunct="0"/>
            <a:r>
              <a:rPr lang="en-US" altLang="zh-CN" sz="3600" dirty="0">
                <a:solidFill>
                  <a:srgbClr val="FF5050"/>
                </a:solidFill>
                <a:latin typeface="+mn-ea"/>
                <a:ea typeface="+mn-ea"/>
              </a:rPr>
              <a:t>K</a:t>
            </a:r>
            <a:r>
              <a:rPr lang="en-US" altLang="zh-CN" sz="3600" baseline="-25000" dirty="0">
                <a:solidFill>
                  <a:srgbClr val="FF5050"/>
                </a:solidFill>
                <a:latin typeface="+mn-ea"/>
                <a:ea typeface="+mn-ea"/>
              </a:rPr>
              <a:t>BC</a:t>
            </a:r>
            <a:r>
              <a:rPr lang="en-US" altLang="zh-CN" sz="3600" dirty="0">
                <a:solidFill>
                  <a:srgbClr val="FF5050"/>
                </a:solidFill>
                <a:latin typeface="+mn-ea"/>
                <a:ea typeface="+mn-ea"/>
              </a:rPr>
              <a:t>=</a:t>
            </a:r>
            <a:endParaRPr lang="en-US" altLang="zh-CN" sz="3600" dirty="0">
              <a:solidFill>
                <a:srgbClr val="FF5050"/>
              </a:solidFill>
              <a:latin typeface="+mn-ea"/>
              <a:ea typeface="+mn-ea"/>
            </a:endParaRPr>
          </a:p>
        </p:txBody>
      </p:sp>
      <p:sp>
        <p:nvSpPr>
          <p:cNvPr id="23579" name="Text Box 27"/>
          <p:cNvSpPr txBox="1"/>
          <p:nvPr/>
        </p:nvSpPr>
        <p:spPr>
          <a:xfrm>
            <a:off x="537210" y="4714875"/>
            <a:ext cx="10365740" cy="23069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lvl="0" eaLnBrk="1" hangingPunct="1">
              <a:spcBef>
                <a:spcPct val="50000"/>
              </a:spcBef>
            </a:pPr>
            <a:r>
              <a:rPr lang="zh-CN" altLang="en-US" sz="3600" b="1" dirty="0">
                <a:latin typeface="+mn-ea"/>
                <a:ea typeface="+mn-ea"/>
                <a:cs typeface="+mn-ea"/>
              </a:rPr>
              <a:t>思考：如果</a:t>
            </a:r>
            <a:r>
              <a:rPr lang="en-US" altLang="zh-CN" sz="3600" b="1" dirty="0">
                <a:latin typeface="+mn-ea"/>
                <a:ea typeface="+mn-ea"/>
                <a:cs typeface="+mn-ea"/>
              </a:rPr>
              <a:t>K</a:t>
            </a:r>
            <a:r>
              <a:rPr lang="en-US" altLang="zh-CN" sz="3600" b="1" baseline="-25000" dirty="0">
                <a:latin typeface="+mn-ea"/>
                <a:ea typeface="+mn-ea"/>
                <a:cs typeface="+mn-ea"/>
              </a:rPr>
              <a:t>AB</a:t>
            </a:r>
            <a:r>
              <a:rPr lang="en-US" altLang="zh-CN" sz="3600" b="1" dirty="0">
                <a:latin typeface="+mn-ea"/>
                <a:ea typeface="+mn-ea"/>
                <a:cs typeface="+mn-ea"/>
              </a:rPr>
              <a:t>=K</a:t>
            </a:r>
            <a:r>
              <a:rPr lang="en-US" altLang="zh-CN" sz="3600" b="1" baseline="-25000" dirty="0">
                <a:latin typeface="+mn-ea"/>
                <a:ea typeface="+mn-ea"/>
                <a:cs typeface="+mn-ea"/>
              </a:rPr>
              <a:t>AC</a:t>
            </a:r>
            <a:r>
              <a:rPr lang="zh-CN" altLang="en-US" sz="3600" b="1" dirty="0">
                <a:latin typeface="+mn-ea"/>
                <a:ea typeface="+mn-ea"/>
                <a:cs typeface="+mn-ea"/>
              </a:rPr>
              <a:t>，那么</a:t>
            </a:r>
            <a:r>
              <a:rPr lang="en-US" altLang="zh-CN" sz="3600" b="1" dirty="0">
                <a:latin typeface="+mn-ea"/>
                <a:ea typeface="+mn-ea"/>
                <a:cs typeface="+mn-ea"/>
              </a:rPr>
              <a:t>A</a:t>
            </a:r>
            <a:r>
              <a:rPr lang="zh-CN" altLang="en-US" sz="3600" b="1" dirty="0">
                <a:latin typeface="+mn-ea"/>
                <a:ea typeface="+mn-ea"/>
                <a:cs typeface="+mn-ea"/>
              </a:rPr>
              <a:t>，</a:t>
            </a:r>
            <a:r>
              <a:rPr lang="en-US" altLang="zh-CN" sz="3600" b="1" dirty="0">
                <a:latin typeface="+mn-ea"/>
                <a:ea typeface="+mn-ea"/>
                <a:cs typeface="+mn-ea"/>
              </a:rPr>
              <a:t>B</a:t>
            </a:r>
            <a:r>
              <a:rPr lang="zh-CN" altLang="en-US" sz="3600" b="1" dirty="0">
                <a:latin typeface="+mn-ea"/>
                <a:ea typeface="+mn-ea"/>
                <a:cs typeface="+mn-ea"/>
              </a:rPr>
              <a:t>，</a:t>
            </a:r>
            <a:r>
              <a:rPr lang="en-US" altLang="zh-CN" sz="3600" b="1" dirty="0">
                <a:latin typeface="+mn-ea"/>
                <a:ea typeface="+mn-ea"/>
                <a:cs typeface="+mn-ea"/>
              </a:rPr>
              <a:t>C</a:t>
            </a:r>
            <a:r>
              <a:rPr lang="zh-CN" altLang="en-US" sz="3600" b="1" dirty="0">
                <a:latin typeface="+mn-ea"/>
                <a:ea typeface="+mn-ea"/>
                <a:cs typeface="+mn-ea"/>
              </a:rPr>
              <a:t>三点有什么关系？  </a:t>
            </a:r>
            <a:endParaRPr lang="en-US" altLang="zh-CN" sz="3600" b="1" dirty="0">
              <a:latin typeface="+mn-ea"/>
              <a:ea typeface="+mn-ea"/>
              <a:cs typeface="+mn-ea"/>
            </a:endParaRPr>
          </a:p>
          <a:p>
            <a:pPr lvl="0" eaLnBrk="1" hangingPunct="1">
              <a:spcBef>
                <a:spcPct val="50000"/>
              </a:spcBef>
            </a:pPr>
            <a:r>
              <a:rPr lang="en-US" altLang="zh-CN" sz="3600" b="1" dirty="0">
                <a:latin typeface="+mn-ea"/>
                <a:ea typeface="+mn-ea"/>
                <a:cs typeface="+mn-ea"/>
              </a:rPr>
              <a:t>    </a:t>
            </a:r>
            <a:r>
              <a:rPr lang="zh-CN" altLang="en-US" sz="3600" b="1" dirty="0">
                <a:latin typeface="+mn-ea"/>
                <a:ea typeface="+mn-ea"/>
                <a:cs typeface="+mn-ea"/>
              </a:rPr>
              <a:t>此结论有何用处？</a:t>
            </a:r>
            <a:endParaRPr lang="en-US" altLang="zh-CN" sz="3600" b="1" dirty="0">
              <a:latin typeface="+mn-ea"/>
              <a:ea typeface="+mn-ea"/>
              <a:cs typeface="+mn-ea"/>
            </a:endParaRPr>
          </a:p>
          <a:p>
            <a:pPr lvl="0" eaLnBrk="1" hangingPunct="1">
              <a:spcBef>
                <a:spcPct val="50000"/>
              </a:spcBef>
            </a:pPr>
            <a:r>
              <a:rPr lang="en-US" altLang="zh-CN" sz="3600" b="1" dirty="0">
                <a:latin typeface="+mn-ea"/>
                <a:ea typeface="+mn-ea"/>
                <a:cs typeface="+mn-ea"/>
              </a:rPr>
              <a:t> </a:t>
            </a:r>
            <a:endParaRPr lang="zh-CN" altLang="en-US" sz="3600" b="1" dirty="0">
              <a:latin typeface="+mn-ea"/>
              <a:ea typeface="+mn-ea"/>
              <a:cs typeface="+mn-ea"/>
            </a:endParaRPr>
          </a:p>
        </p:txBody>
      </p:sp>
      <p:sp>
        <p:nvSpPr>
          <p:cNvPr id="20498" name="Oval 28"/>
          <p:cNvSpPr/>
          <p:nvPr/>
        </p:nvSpPr>
        <p:spPr>
          <a:xfrm>
            <a:off x="4595813" y="2786063"/>
            <a:ext cx="71437" cy="73025"/>
          </a:xfrm>
          <a:prstGeom prst="ellipse">
            <a:avLst/>
          </a:prstGeom>
          <a:solidFill>
            <a:srgbClr val="FF00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pPr lvl="0" eaLnBrk="1" hangingPunct="1"/>
            <a:endParaRPr lang="zh-CN" altLang="en-US" sz="3600" dirty="0">
              <a:latin typeface="+mn-ea"/>
              <a:ea typeface="+mn-ea"/>
            </a:endParaRPr>
          </a:p>
        </p:txBody>
      </p:sp>
      <p:sp>
        <p:nvSpPr>
          <p:cNvPr id="20499" name="Oval 29"/>
          <p:cNvSpPr/>
          <p:nvPr/>
        </p:nvSpPr>
        <p:spPr>
          <a:xfrm>
            <a:off x="5738813" y="3786188"/>
            <a:ext cx="71437" cy="73025"/>
          </a:xfrm>
          <a:prstGeom prst="ellipse">
            <a:avLst/>
          </a:prstGeom>
          <a:solidFill>
            <a:srgbClr val="FF00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pPr lvl="0" eaLnBrk="1" hangingPunct="1"/>
            <a:endParaRPr lang="zh-CN" altLang="en-US" sz="3600" dirty="0">
              <a:latin typeface="+mn-ea"/>
              <a:ea typeface="+mn-ea"/>
            </a:endParaRPr>
          </a:p>
        </p:txBody>
      </p:sp>
      <p:sp>
        <p:nvSpPr>
          <p:cNvPr id="20500" name="Oval 30"/>
          <p:cNvSpPr/>
          <p:nvPr/>
        </p:nvSpPr>
        <p:spPr>
          <a:xfrm>
            <a:off x="3595688" y="1928813"/>
            <a:ext cx="71437" cy="73025"/>
          </a:xfrm>
          <a:prstGeom prst="ellipse">
            <a:avLst/>
          </a:prstGeom>
          <a:solidFill>
            <a:srgbClr val="FF00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pPr lvl="0" eaLnBrk="1" hangingPunct="1"/>
            <a:endParaRPr lang="zh-CN" altLang="en-US" sz="3600" dirty="0">
              <a:latin typeface="+mn-ea"/>
              <a:ea typeface="+mn-ea"/>
            </a:endParaRP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7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4" name="Rectangle 1"/>
          <p:cNvSpPr/>
          <p:nvPr/>
        </p:nvSpPr>
        <p:spPr>
          <a:xfrm>
            <a:off x="274320" y="1700848"/>
            <a:ext cx="10843260" cy="3969385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p>
            <a:pPr lvl="0" indent="355600" eaLnBrk="0" hangingPunct="0"/>
            <a:endParaRPr lang="en-US" altLang="zh-CN" sz="36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lvl="0" indent="355600" eaLnBrk="0" hangingPunct="0"/>
            <a:r>
              <a:rPr lang="en-US" altLang="zh-CN" sz="3600" dirty="0">
                <a:latin typeface="Times New Roman" panose="02020603050405020304" pitchFamily="18" charset="0"/>
                <a:ea typeface="宋体" panose="02010600030101010101" pitchFamily="2" charset="-122"/>
              </a:rPr>
              <a:t>1.</a:t>
            </a:r>
            <a:r>
              <a:rPr lang="zh-CN" altLang="en-US" sz="3600" dirty="0">
                <a:latin typeface="Times New Roman" panose="02020603050405020304" pitchFamily="18" charset="0"/>
                <a:ea typeface="宋体" panose="02010600030101010101" pitchFamily="2" charset="-122"/>
              </a:rPr>
              <a:t>与</a:t>
            </a:r>
            <a:r>
              <a:rPr lang="en-US" altLang="zh-CN" sz="3600" dirty="0">
                <a:latin typeface="Times New Roman" panose="02020603050405020304" pitchFamily="18" charset="0"/>
                <a:ea typeface="宋体" panose="02010600030101010101" pitchFamily="2" charset="-122"/>
              </a:rPr>
              <a:t>x</a:t>
            </a:r>
            <a:r>
              <a:rPr lang="zh-CN" altLang="en-US" sz="3600" dirty="0">
                <a:latin typeface="Times New Roman" panose="02020603050405020304" pitchFamily="18" charset="0"/>
                <a:ea typeface="宋体" panose="02010600030101010101" pitchFamily="2" charset="-122"/>
              </a:rPr>
              <a:t>轴垂直的直线，其斜率不存在。</a:t>
            </a:r>
            <a:endParaRPr lang="en-US" altLang="zh-CN" sz="36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lvl="0" indent="355600" eaLnBrk="0" hangingPunct="0"/>
            <a:r>
              <a:rPr lang="en-US" altLang="zh-CN" sz="3600" dirty="0">
                <a:latin typeface="Times New Roman" panose="02020603050405020304" pitchFamily="18" charset="0"/>
                <a:ea typeface="宋体" panose="02010600030101010101" pitchFamily="2" charset="-122"/>
              </a:rPr>
              <a:t>2.</a:t>
            </a:r>
            <a:r>
              <a:rPr lang="zh-CN" altLang="en-US" sz="3600" dirty="0">
                <a:latin typeface="Times New Roman" panose="02020603050405020304" pitchFamily="18" charset="0"/>
                <a:ea typeface="宋体" panose="02010600030101010101" pitchFamily="2" charset="-122"/>
              </a:rPr>
              <a:t>与</a:t>
            </a:r>
            <a:r>
              <a:rPr lang="en-US" altLang="zh-CN" sz="3600" dirty="0">
                <a:latin typeface="Times New Roman" panose="02020603050405020304" pitchFamily="18" charset="0"/>
                <a:ea typeface="宋体" panose="02010600030101010101" pitchFamily="2" charset="-122"/>
              </a:rPr>
              <a:t>x</a:t>
            </a:r>
            <a:r>
              <a:rPr lang="zh-CN" altLang="en-US" sz="3600" dirty="0">
                <a:latin typeface="Times New Roman" panose="02020603050405020304" pitchFamily="18" charset="0"/>
                <a:ea typeface="宋体" panose="02010600030101010101" pitchFamily="2" charset="-122"/>
              </a:rPr>
              <a:t>轴平行或者重合的直线，其斜率为零。</a:t>
            </a:r>
            <a:endParaRPr lang="zh-CN" altLang="en-US" sz="36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lvl="0" indent="355600" eaLnBrk="0" hangingPunct="0"/>
            <a:r>
              <a:rPr lang="en-US" altLang="zh-CN" sz="3600" dirty="0">
                <a:sym typeface="+mn-ea"/>
              </a:rPr>
              <a:t>3.</a:t>
            </a:r>
            <a:r>
              <a:rPr lang="zh-CN" altLang="en-US" sz="3600" dirty="0">
                <a:sym typeface="+mn-ea"/>
              </a:rPr>
              <a:t>对于不垂直于</a:t>
            </a:r>
            <a:r>
              <a:rPr lang="en-US" altLang="zh-CN" sz="3600" dirty="0">
                <a:sym typeface="+mn-ea"/>
              </a:rPr>
              <a:t>x</a:t>
            </a:r>
            <a:r>
              <a:rPr lang="zh-CN" altLang="en-US" sz="3600" dirty="0">
                <a:sym typeface="+mn-ea"/>
              </a:rPr>
              <a:t>轴的直线，其斜率是唯一确定的</a:t>
            </a:r>
            <a:endParaRPr lang="zh-CN" altLang="en-US" sz="3600" dirty="0">
              <a:sym typeface="+mn-ea"/>
            </a:endParaRPr>
          </a:p>
          <a:p>
            <a:pPr lvl="0" indent="355600" eaLnBrk="0" hangingPunct="0"/>
            <a:r>
              <a:rPr lang="en-US" altLang="zh-CN" sz="3600" dirty="0">
                <a:sym typeface="+mn-ea"/>
              </a:rPr>
              <a:t>4.</a:t>
            </a:r>
            <a:r>
              <a:rPr lang="zh-CN" altLang="en-US" sz="3600" dirty="0">
                <a:sym typeface="+mn-ea"/>
              </a:rPr>
              <a:t>斜率公式与两点在直线上的位置和顺序无关。</a:t>
            </a:r>
            <a:endParaRPr lang="zh-CN" altLang="en-US" sz="36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lvl="0" indent="355600" eaLnBrk="0" hangingPunct="0"/>
            <a:r>
              <a:rPr lang="en-US" altLang="zh-CN" sz="3600" dirty="0">
                <a:sym typeface="+mn-ea"/>
              </a:rPr>
              <a:t>5.</a:t>
            </a:r>
            <a:r>
              <a:rPr lang="zh-CN" altLang="zh-CN" sz="3600" dirty="0">
                <a:sym typeface="+mn-ea"/>
              </a:rPr>
              <a:t>斜率是一个比值，</a:t>
            </a:r>
            <a:r>
              <a:rPr lang="zh-CN" altLang="en-US" sz="3600" dirty="0">
                <a:sym typeface="+mn-ea"/>
              </a:rPr>
              <a:t>横纵坐标的增量可负。</a:t>
            </a:r>
            <a:endParaRPr lang="zh-CN" altLang="en-US" sz="3600" dirty="0">
              <a:sym typeface="+mn-ea"/>
            </a:endParaRPr>
          </a:p>
          <a:p>
            <a:pPr lvl="0" indent="355600" eaLnBrk="0" hangingPunct="0"/>
            <a:r>
              <a:rPr lang="en-US" altLang="zh-CN" sz="3600" dirty="0">
                <a:sym typeface="+mn-ea"/>
              </a:rPr>
              <a:t>6.</a:t>
            </a:r>
            <a:r>
              <a:rPr lang="zh-CN" altLang="en-US" sz="3600" dirty="0">
                <a:sym typeface="+mn-ea"/>
              </a:rPr>
              <a:t>斜率是来刻画直线倾斜程度的量。</a:t>
            </a:r>
            <a:endParaRPr lang="en-US" altLang="zh-CN" sz="3600" dirty="0">
              <a:latin typeface="Times New Roman" panose="02020603050405020304" pitchFamily="18" charset="0"/>
              <a:ea typeface="宋体" panose="02010600030101010101" pitchFamily="2" charset="-122"/>
              <a:sym typeface="+mn-ea"/>
            </a:endParaRPr>
          </a:p>
        </p:txBody>
      </p:sp>
      <p:sp>
        <p:nvSpPr>
          <p:cNvPr id="18435" name="TextBox 2"/>
          <p:cNvSpPr txBox="1"/>
          <p:nvPr/>
        </p:nvSpPr>
        <p:spPr>
          <a:xfrm>
            <a:off x="407670" y="1268730"/>
            <a:ext cx="5382895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lvl="0" eaLnBrk="1" hangingPunct="1"/>
            <a:r>
              <a:rPr lang="zh-CN" altLang="en-US" sz="3600" dirty="0">
                <a:latin typeface="Times New Roman" panose="02020603050405020304" pitchFamily="18" charset="0"/>
                <a:ea typeface="宋体" panose="02010600030101010101" pitchFamily="2" charset="-122"/>
              </a:rPr>
              <a:t>直线斜率概念解读：</a:t>
            </a:r>
            <a:endParaRPr lang="zh-CN" altLang="en-US" sz="36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8436" name="圆角矩形 3"/>
          <p:cNvSpPr/>
          <p:nvPr/>
        </p:nvSpPr>
        <p:spPr>
          <a:xfrm>
            <a:off x="119063" y="260350"/>
            <a:ext cx="2214562" cy="71437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pPr lvl="0" eaLnBrk="1" hangingPunct="1"/>
            <a:r>
              <a:rPr lang="zh-CN" altLang="en-US" sz="3600" dirty="0">
                <a:solidFill>
                  <a:srgbClr val="FFFF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概念解读</a:t>
            </a:r>
            <a:endParaRPr lang="zh-CN" altLang="en-US" sz="3600" dirty="0">
              <a:solidFill>
                <a:srgbClr val="FFFF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54" name="圆角矩形 5"/>
          <p:cNvSpPr/>
          <p:nvPr/>
        </p:nvSpPr>
        <p:spPr>
          <a:xfrm>
            <a:off x="479108" y="332740"/>
            <a:ext cx="2214562" cy="71437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pPr lvl="0" eaLnBrk="1" hangingPunct="1"/>
            <a:r>
              <a:rPr lang="zh-CN" altLang="en-US" sz="3600" dirty="0">
                <a:solidFill>
                  <a:srgbClr val="FFFF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课后作业</a:t>
            </a:r>
            <a:endParaRPr lang="zh-CN" altLang="en-US" sz="3600" dirty="0">
              <a:solidFill>
                <a:srgbClr val="FFFF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3555" name="Rectangle 6"/>
          <p:cNvSpPr/>
          <p:nvPr/>
        </p:nvSpPr>
        <p:spPr>
          <a:xfrm>
            <a:off x="3667125" y="1796257"/>
            <a:ext cx="5212080" cy="76835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pPr lvl="0" eaLnBrk="0" hangingPunct="0"/>
            <a:r>
              <a:rPr lang="zh-CN" altLang="en-US" sz="44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课后练习</a:t>
            </a:r>
            <a:r>
              <a:rPr lang="en-US" altLang="zh-CN" sz="44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zh-CN" altLang="en-US" sz="44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、</a:t>
            </a:r>
            <a:r>
              <a:rPr lang="en-US" altLang="zh-CN" sz="44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zh-CN" altLang="en-US" sz="44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、</a:t>
            </a:r>
            <a:r>
              <a:rPr lang="en-US" altLang="zh-CN" sz="44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4</a:t>
            </a:r>
            <a:r>
              <a:rPr lang="zh-CN" altLang="en-US" sz="44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、</a:t>
            </a:r>
            <a:r>
              <a:rPr lang="en-US" altLang="zh-CN" sz="44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5</a:t>
            </a:r>
            <a:endParaRPr lang="zh-CN" altLang="en-US" sz="4400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390390" y="3646170"/>
            <a:ext cx="517588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zh-CN" sz="7200"/>
              <a:t>谢谢！</a:t>
            </a:r>
            <a:endParaRPr lang="zh-CN" altLang="zh-CN" sz="7200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767715" y="2583815"/>
            <a:ext cx="10163175" cy="3987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algn="l"/>
            <a:r>
              <a:rPr lang="en-US" altLang="zh-CN" sz="2000">
                <a:solidFill>
                  <a:srgbClr val="000000"/>
                </a:solidFill>
                <a:latin typeface="华光中楷_CNKI" panose="02000500000000000000" charset="-122"/>
                <a:ea typeface="华光中楷_CNKI" panose="02000500000000000000" charset="-122"/>
                <a:cs typeface="华光中楷_CNKI" panose="02000500000000000000" charset="-122"/>
              </a:rPr>
              <a:t>     </a:t>
            </a:r>
            <a:r>
              <a:rPr lang="en-US" altLang="zh-CN" sz="2000">
                <a:solidFill>
                  <a:srgbClr val="00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                                                                 </a:t>
            </a:r>
            <a:endParaRPr lang="zh-CN" altLang="en-US" sz="2000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</p:txBody>
      </p:sp>
      <p:pic>
        <p:nvPicPr>
          <p:cNvPr id="31" name="图片 31" descr=")GRN7M@$}$XT~~H8LG$NDT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1847850" y="3500755"/>
            <a:ext cx="7522845" cy="295592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335915" y="404495"/>
            <a:ext cx="11308080" cy="40309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>
                <a:solidFill>
                  <a:srgbClr val="000000"/>
                </a:solidFill>
                <a:latin typeface="华光中楷_CNKI" panose="02000500000000000000" charset="-122"/>
                <a:ea typeface="华光中楷_CNKI" panose="02000500000000000000" charset="-122"/>
                <a:cs typeface="华光中楷_CNKI" panose="02000500000000000000" charset="-122"/>
              </a:rPr>
              <a:t>笛卡尔：“放弃仅是练习思想的抽象几何，寻找普适性方法论意义的代数化”</a:t>
            </a:r>
            <a:r>
              <a:rPr lang="en-US" altLang="zh-CN">
                <a:solidFill>
                  <a:srgbClr val="000000"/>
                </a:solidFill>
                <a:latin typeface="华光中楷_CNKI" panose="02000500000000000000" charset="-122"/>
                <a:ea typeface="华光中楷_CNKI" panose="02000500000000000000" charset="-122"/>
                <a:cs typeface="华光中楷_CNKI" panose="02000500000000000000" charset="-122"/>
              </a:rPr>
              <a:t>——</a:t>
            </a:r>
            <a:r>
              <a:rPr lang="zh-CN">
                <a:solidFill>
                  <a:srgbClr val="000000"/>
                </a:solidFill>
                <a:latin typeface="华光中楷_CNKI" panose="02000500000000000000" charset="-122"/>
                <a:ea typeface="华光中楷_CNKI" panose="02000500000000000000" charset="-122"/>
                <a:cs typeface="华光中楷_CNKI" panose="02000500000000000000" charset="-122"/>
              </a:rPr>
              <a:t>坐标法</a:t>
            </a:r>
            <a:r>
              <a:rPr lang="en-US" altLang="zh-CN">
                <a:solidFill>
                  <a:srgbClr val="000000"/>
                </a:solidFill>
                <a:latin typeface="华光中楷_CNKI" panose="02000500000000000000" charset="-122"/>
                <a:ea typeface="华光中楷_CNKI" panose="02000500000000000000" charset="-122"/>
                <a:cs typeface="华光中楷_CNKI" panose="02000500000000000000" charset="-122"/>
              </a:rPr>
              <a:t>.</a:t>
            </a:r>
            <a:endParaRPr lang="en-US" altLang="zh-CN">
              <a:solidFill>
                <a:srgbClr val="000000"/>
              </a:solidFill>
              <a:latin typeface="华光中楷_CNKI" panose="02000500000000000000" charset="-122"/>
              <a:ea typeface="华光中楷_CNKI" panose="02000500000000000000" charset="-122"/>
              <a:cs typeface="华光中楷_CNKI" panose="02000500000000000000" charset="-122"/>
            </a:endParaRPr>
          </a:p>
          <a:p>
            <a:r>
              <a:rPr lang="zh-CN" altLang="en-US">
                <a:latin typeface="华光中楷_CNKI" panose="02000500000000000000" charset="-122"/>
                <a:ea typeface="华光中楷_CNKI" panose="02000500000000000000" charset="-122"/>
                <a:cs typeface="华光中楷_CNKI" panose="02000500000000000000" charset="-122"/>
                <a:sym typeface="+mn-ea"/>
              </a:rPr>
              <a:t>恩格斯：数学中的转折点是笛卡尔的变数，有了变数，运动进入了数学，有了变数，辩证法进入了数学，微分和积分也立刻成为必要的了。</a:t>
            </a:r>
            <a:endParaRPr lang="zh-CN" altLang="en-US">
              <a:latin typeface="华光中楷_CNKI" panose="02000500000000000000" charset="-122"/>
              <a:ea typeface="华光中楷_CNKI" panose="02000500000000000000" charset="-122"/>
              <a:cs typeface="华光中楷_CNKI" panose="02000500000000000000" charset="-122"/>
              <a:sym typeface="+mn-ea"/>
            </a:endParaRPr>
          </a:p>
          <a:p>
            <a:r>
              <a:rPr lang="zh-CN" altLang="en-US" b="1">
                <a:latin typeface="华光中楷_CNKI" panose="02000500000000000000" charset="-122"/>
                <a:ea typeface="华光中楷_CNKI" panose="02000500000000000000" charset="-122"/>
                <a:cs typeface="华光中楷_CNKI" panose="02000500000000000000" charset="-122"/>
                <a:sym typeface="+mn-ea"/>
              </a:rPr>
              <a:t> 笛卡尔的坐标法</a:t>
            </a:r>
            <a:r>
              <a:rPr lang="zh-CN" altLang="en-US">
                <a:latin typeface="华光中楷_CNKI" panose="02000500000000000000" charset="-122"/>
                <a:ea typeface="华光中楷_CNKI" panose="02000500000000000000" charset="-122"/>
                <a:cs typeface="华光中楷_CNKI" panose="02000500000000000000" charset="-122"/>
                <a:sym typeface="+mn-ea"/>
              </a:rPr>
              <a:t>、牛顿和莱布尼茨的微积分和对数的发明并称为17世纪自然科学的三大发明</a:t>
            </a:r>
            <a:r>
              <a:rPr lang="en-US" altLang="zh-CN">
                <a:latin typeface="华光中楷_CNKI" panose="02000500000000000000" charset="-122"/>
                <a:ea typeface="华光中楷_CNKI" panose="02000500000000000000" charset="-122"/>
                <a:cs typeface="华光中楷_CNKI" panose="02000500000000000000" charset="-122"/>
                <a:sym typeface="+mn-ea"/>
              </a:rPr>
              <a:t>.</a:t>
            </a:r>
            <a:endParaRPr lang="en-US" altLang="zh-CN">
              <a:latin typeface="华光中楷_CNKI" panose="02000500000000000000" charset="-122"/>
              <a:ea typeface="华光中楷_CNKI" panose="02000500000000000000" charset="-122"/>
              <a:cs typeface="华光中楷_CNKI" panose="02000500000000000000" charset="-122"/>
              <a:sym typeface="+mn-ea"/>
            </a:endParaRPr>
          </a:p>
          <a:p>
            <a:r>
              <a:rPr lang="zh-CN">
                <a:solidFill>
                  <a:srgbClr val="000000"/>
                </a:solidFill>
                <a:latin typeface="华光中楷_CNKI" panose="02000500000000000000" charset="-122"/>
                <a:ea typeface="华光中楷_CNKI" panose="02000500000000000000" charset="-122"/>
                <a:cs typeface="华光中楷_CNKI" panose="02000500000000000000" charset="-122"/>
                <a:sym typeface="+mn-ea"/>
              </a:rPr>
              <a:t>拉格朗日：</a:t>
            </a:r>
            <a:r>
              <a:rPr lang="zh-CN">
                <a:solidFill>
                  <a:srgbClr val="000000"/>
                </a:solidFill>
                <a:latin typeface="华光中楷_CNKI" panose="02000500000000000000" charset="-122"/>
                <a:ea typeface="华光中楷_CNKI" panose="02000500000000000000" charset="-122"/>
                <a:cs typeface="华光中楷_CNKI" panose="02000500000000000000" charset="-122"/>
                <a:sym typeface="+mn-ea"/>
              </a:rPr>
              <a:t>如果代数与几何各自分开发展，那么它的进步将十分缓慢，而且应用范围也很有限。但若两者互相结合而共同发展，则会相互加强，并以快速的步伐向着完美化的方向猛进</a:t>
            </a:r>
            <a:r>
              <a:rPr lang="en-US" altLang="zh-CN">
                <a:solidFill>
                  <a:srgbClr val="000000"/>
                </a:solidFill>
                <a:latin typeface="华光中楷_CNKI" panose="02000500000000000000" charset="-122"/>
                <a:ea typeface="华光中楷_CNKI" panose="02000500000000000000" charset="-122"/>
                <a:cs typeface="华光中楷_CNKI" panose="02000500000000000000" charset="-122"/>
                <a:sym typeface="+mn-ea"/>
              </a:rPr>
              <a:t>. </a:t>
            </a:r>
            <a:endParaRPr lang="en-US" altLang="zh-CN">
              <a:latin typeface="华光中楷_CNKI" panose="02000500000000000000" charset="-122"/>
              <a:ea typeface="华光中楷_CNKI" panose="02000500000000000000" charset="-122"/>
              <a:cs typeface="华光中楷_CNKI" panose="02000500000000000000" charset="-122"/>
              <a:sym typeface="+mn-ea"/>
            </a:endParaRPr>
          </a:p>
          <a:p>
            <a:endParaRPr lang="en-US" altLang="zh-CN" sz="2000">
              <a:solidFill>
                <a:srgbClr val="000000"/>
              </a:solidFill>
              <a:latin typeface="华光中楷_CNKI" panose="02000500000000000000" charset="-122"/>
              <a:ea typeface="华光中楷_CNKI" panose="02000500000000000000" charset="-122"/>
              <a:cs typeface="华光中楷_CNKI" panose="02000500000000000000" charset="-122"/>
            </a:endParaRPr>
          </a:p>
          <a:p>
            <a:endParaRPr lang="en-US" altLang="zh-CN" sz="2000">
              <a:solidFill>
                <a:srgbClr val="000000"/>
              </a:solidFill>
              <a:latin typeface="华光中楷_CNKI" panose="02000500000000000000" charset="-122"/>
              <a:ea typeface="华光中楷_CNKI" panose="02000500000000000000" charset="-122"/>
              <a:cs typeface="华光中楷_CNKI" panose="02000500000000000000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rcRect l="68922" t="13878" b="19784"/>
          <a:stretch>
            <a:fillRect/>
          </a:stretch>
        </p:blipFill>
        <p:spPr>
          <a:xfrm>
            <a:off x="1524000" y="836930"/>
            <a:ext cx="4307840" cy="4972685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rcRect r="20564"/>
          <a:stretch>
            <a:fillRect/>
          </a:stretch>
        </p:blipFill>
        <p:spPr>
          <a:xfrm>
            <a:off x="6572250" y="1340485"/>
            <a:ext cx="3587750" cy="345630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6744335" y="5013325"/>
            <a:ext cx="33648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800" b="1"/>
              <a:t>一次函数的图像</a:t>
            </a:r>
            <a:endParaRPr lang="zh-CN" altLang="en-US" sz="18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1026" name="Object 2"/>
          <p:cNvGraphicFramePr/>
          <p:nvPr/>
        </p:nvGraphicFramePr>
        <p:xfrm>
          <a:off x="1090613" y="1786255"/>
          <a:ext cx="3657600" cy="198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1" imgW="3657600" imgH="2190750" progId="Paint.Picture">
                  <p:embed/>
                </p:oleObj>
              </mc:Choice>
              <mc:Fallback>
                <p:oleObj name="" r:id="rId1" imgW="3657600" imgH="2190750" progId="Paint.Picture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090613" y="1786255"/>
                        <a:ext cx="3657600" cy="19812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"/>
          <p:cNvGraphicFramePr/>
          <p:nvPr/>
        </p:nvGraphicFramePr>
        <p:xfrm>
          <a:off x="6888163" y="367030"/>
          <a:ext cx="3657600" cy="353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" r:id="rId3" imgW="3657600" imgH="2190750" progId="Paint.Picture">
                  <p:embed/>
                </p:oleObj>
              </mc:Choice>
              <mc:Fallback>
                <p:oleObj name="" r:id="rId3" imgW="3657600" imgH="2190750" progId="Paint.Picture">
                  <p:embed/>
                  <p:pic>
                    <p:nvPicPr>
                      <p:cNvPr id="0" name="图片 3076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6888163" y="367030"/>
                        <a:ext cx="3657600" cy="3530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8" name="WordArt 5"/>
          <p:cNvSpPr>
            <a:spLocks noTextEdit="1"/>
          </p:cNvSpPr>
          <p:nvPr/>
        </p:nvSpPr>
        <p:spPr>
          <a:xfrm>
            <a:off x="6596063" y="4572000"/>
            <a:ext cx="3086100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 fontScale="60000"/>
          </a:bodyPr>
          <a:p>
            <a:pPr algn="ctr" eaLnBrk="0" hangingPunct="0"/>
            <a:endParaRPr lang="zh-CN" altLang="en-US" sz="4000" b="1">
              <a:solidFill>
                <a:srgbClr val="FF0000"/>
              </a:solidFill>
              <a:effectLst>
                <a:outerShdw dist="35921" dir="2699999" algn="ctr" rotWithShape="0">
                  <a:srgbClr val="C0C0C0"/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29" name="Rectangle 20"/>
          <p:cNvSpPr/>
          <p:nvPr/>
        </p:nvSpPr>
        <p:spPr>
          <a:xfrm>
            <a:off x="1524000" y="-1587"/>
            <a:ext cx="309880" cy="4603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pPr lvl="0" eaLnBrk="1" hangingPunct="1"/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30" name="Rectangle 22"/>
          <p:cNvSpPr/>
          <p:nvPr/>
        </p:nvSpPr>
        <p:spPr>
          <a:xfrm>
            <a:off x="1524000" y="876776"/>
            <a:ext cx="1389380" cy="24511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pPr lvl="0" indent="666750" eaLnBrk="0" hangingPunct="0"/>
            <a:r>
              <a:rPr lang="en-US" altLang="zh-CN" sz="1000" dirty="0">
                <a:latin typeface="Times New Roman" panose="02020603050405020304" pitchFamily="18" charset="0"/>
                <a:ea typeface="宋体" panose="02010600030101010101" pitchFamily="2" charset="-122"/>
              </a:rPr>
              <a:t>                 </a:t>
            </a:r>
            <a:endParaRPr lang="zh-CN" altLang="en-US" sz="8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pic>
        <p:nvPicPr>
          <p:cNvPr id="1047" name="Picture 23" descr="C:\Users\ThinkPad User\AppData\Roaming\Tencent\Users\345162220\QQ\WinTemp\RichOle\V1PG][KC@IVNM]4W}GEXC_M.png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2639378" y="4364990"/>
            <a:ext cx="6229350" cy="20002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5" name="Line 3"/>
          <p:cNvSpPr/>
          <p:nvPr/>
        </p:nvSpPr>
        <p:spPr>
          <a:xfrm flipV="1">
            <a:off x="767715" y="1373505"/>
            <a:ext cx="5046663" cy="2524125"/>
          </a:xfrm>
          <a:prstGeom prst="line">
            <a:avLst/>
          </a:prstGeom>
          <a:ln w="76200" cap="flat" cmpd="sng">
            <a:solidFill>
              <a:srgbClr val="CC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6" name="Line 3"/>
          <p:cNvSpPr/>
          <p:nvPr/>
        </p:nvSpPr>
        <p:spPr>
          <a:xfrm flipV="1">
            <a:off x="6312218" y="620078"/>
            <a:ext cx="4143375" cy="3667125"/>
          </a:xfrm>
          <a:prstGeom prst="line">
            <a:avLst/>
          </a:prstGeom>
          <a:ln w="76200" cap="flat" cmpd="sng">
            <a:solidFill>
              <a:srgbClr val="CC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8" name="圆角矩形 27"/>
          <p:cNvSpPr/>
          <p:nvPr/>
        </p:nvSpPr>
        <p:spPr>
          <a:xfrm>
            <a:off x="335915" y="260033"/>
            <a:ext cx="2214563" cy="714375"/>
          </a:xfrm>
          <a:prstGeom prst="roundRect">
            <a:avLst>
              <a:gd name="adj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p>
            <a:pPr lvl="0" eaLnBrk="1" hangingPunct="1"/>
            <a:r>
              <a:rPr lang="zh-CN" altLang="en-US" sz="3600" dirty="0">
                <a:solidFill>
                  <a:srgbClr val="FFFF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建构数学</a:t>
            </a:r>
            <a:endParaRPr lang="zh-CN" altLang="en-US" sz="3600" dirty="0">
              <a:solidFill>
                <a:srgbClr val="FFFF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5122" name="Object 4"/>
          <p:cNvGraphicFramePr/>
          <p:nvPr/>
        </p:nvGraphicFramePr>
        <p:xfrm>
          <a:off x="6772275" y="1209993"/>
          <a:ext cx="1143000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" name="" r:id="rId1" imgW="482600" imgH="228600" progId="Equation.DSMT4">
                  <p:embed/>
                </p:oleObj>
              </mc:Choice>
              <mc:Fallback>
                <p:oleObj name="" r:id="rId1" imgW="482600" imgH="228600" progId="Equation.DSMT4">
                  <p:embed/>
                  <p:pic>
                    <p:nvPicPr>
                      <p:cNvPr id="0" name="图片 3098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6772275" y="1209993"/>
                        <a:ext cx="1143000" cy="52863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3" name="Object 5"/>
          <p:cNvGraphicFramePr/>
          <p:nvPr/>
        </p:nvGraphicFramePr>
        <p:xfrm>
          <a:off x="7231063" y="2119630"/>
          <a:ext cx="1141412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" name="" r:id="rId3" imgW="444500" imgH="228600" progId="Equation.DSMT4">
                  <p:embed/>
                </p:oleObj>
              </mc:Choice>
              <mc:Fallback>
                <p:oleObj name="" r:id="rId3" imgW="444500" imgH="228600" progId="Equation.DSMT4">
                  <p:embed/>
                  <p:pic>
                    <p:nvPicPr>
                      <p:cNvPr id="0" name="图片 3102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231063" y="2119630"/>
                        <a:ext cx="1141412" cy="5270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4" name="Object 6"/>
          <p:cNvGraphicFramePr/>
          <p:nvPr/>
        </p:nvGraphicFramePr>
        <p:xfrm>
          <a:off x="5553075" y="2965768"/>
          <a:ext cx="1174750" cy="525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" name="" r:id="rId5" imgW="457200" imgH="228600" progId="Equation.DSMT4">
                  <p:embed/>
                </p:oleObj>
              </mc:Choice>
              <mc:Fallback>
                <p:oleObj name="" r:id="rId5" imgW="457200" imgH="228600" progId="Equation.DSMT4">
                  <p:embed/>
                  <p:pic>
                    <p:nvPicPr>
                      <p:cNvPr id="0" name="图片 310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553075" y="2965768"/>
                        <a:ext cx="1174750" cy="52546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5" name="Object 7"/>
          <p:cNvGraphicFramePr/>
          <p:nvPr/>
        </p:nvGraphicFramePr>
        <p:xfrm>
          <a:off x="4714875" y="2500630"/>
          <a:ext cx="1143000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1" name="" r:id="rId7" imgW="444500" imgH="228600" progId="Equation.DSMT4">
                  <p:embed/>
                </p:oleObj>
              </mc:Choice>
              <mc:Fallback>
                <p:oleObj name="" r:id="rId7" imgW="444500" imgH="228600" progId="Equation.DSMT4">
                  <p:embed/>
                  <p:pic>
                    <p:nvPicPr>
                      <p:cNvPr id="0" name="图片 3100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714875" y="2500630"/>
                        <a:ext cx="1143000" cy="5238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134" name="Group 8"/>
          <p:cNvGrpSpPr/>
          <p:nvPr/>
        </p:nvGrpSpPr>
        <p:grpSpPr>
          <a:xfrm>
            <a:off x="2711450" y="1052830"/>
            <a:ext cx="6499225" cy="3684588"/>
            <a:chOff x="0" y="1001"/>
            <a:chExt cx="4094" cy="2177"/>
          </a:xfrm>
        </p:grpSpPr>
        <p:graphicFrame>
          <p:nvGraphicFramePr>
            <p:cNvPr id="5127" name="Object 9"/>
            <p:cNvGraphicFramePr/>
            <p:nvPr/>
          </p:nvGraphicFramePr>
          <p:xfrm>
            <a:off x="3834" y="2542"/>
            <a:ext cx="260" cy="2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0" name="" r:id="rId9" imgW="127000" imgH="139700" progId="Equation.3">
                    <p:embed/>
                  </p:oleObj>
                </mc:Choice>
                <mc:Fallback>
                  <p:oleObj name="" r:id="rId9" imgW="127000" imgH="139700" progId="Equation.3">
                    <p:embed/>
                    <p:pic>
                      <p:nvPicPr>
                        <p:cNvPr id="0" name="图片 3099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3834" y="2542"/>
                          <a:ext cx="260" cy="256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142" name="Line 10"/>
            <p:cNvSpPr/>
            <p:nvPr/>
          </p:nvSpPr>
          <p:spPr>
            <a:xfrm>
              <a:off x="0" y="2523"/>
              <a:ext cx="4019" cy="0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5143" name="Line 11"/>
            <p:cNvSpPr/>
            <p:nvPr/>
          </p:nvSpPr>
          <p:spPr>
            <a:xfrm flipV="1">
              <a:off x="631" y="1267"/>
              <a:ext cx="2630" cy="1499"/>
            </a:xfrm>
            <a:prstGeom prst="line">
              <a:avLst/>
            </a:prstGeom>
            <a:ln w="38100" cap="flat" cmpd="sng">
              <a:solidFill>
                <a:srgbClr val="0066FF"/>
              </a:solidFill>
              <a:prstDash val="solid"/>
              <a:headEnd type="none" w="med" len="med"/>
              <a:tailEnd type="none" w="med" len="med"/>
            </a:ln>
          </p:spPr>
        </p:sp>
        <p:graphicFrame>
          <p:nvGraphicFramePr>
            <p:cNvPr id="5128" name="Object 12"/>
            <p:cNvGraphicFramePr/>
            <p:nvPr/>
          </p:nvGraphicFramePr>
          <p:xfrm>
            <a:off x="492" y="1001"/>
            <a:ext cx="321" cy="3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5" name="" r:id="rId11" imgW="139700" imgH="165100" progId="Equation.3">
                    <p:embed/>
                  </p:oleObj>
                </mc:Choice>
                <mc:Fallback>
                  <p:oleObj name="" r:id="rId11" imgW="139700" imgH="165100" progId="Equation.3">
                    <p:embed/>
                    <p:pic>
                      <p:nvPicPr>
                        <p:cNvPr id="0" name="图片 3104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492" y="1001"/>
                          <a:ext cx="321" cy="339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29" name="Object 13"/>
            <p:cNvGraphicFramePr/>
            <p:nvPr/>
          </p:nvGraphicFramePr>
          <p:xfrm>
            <a:off x="3249" y="1056"/>
            <a:ext cx="243" cy="25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4" name="" r:id="rId13" imgW="88265" imgH="177165" progId="Equation.3">
                    <p:embed/>
                  </p:oleObj>
                </mc:Choice>
                <mc:Fallback>
                  <p:oleObj name="" r:id="rId13" imgW="88265" imgH="177165" progId="Equation.3">
                    <p:embed/>
                    <p:pic>
                      <p:nvPicPr>
                        <p:cNvPr id="0" name="图片 3103"/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3249" y="1056"/>
                          <a:ext cx="243" cy="255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144" name="Oval 14"/>
            <p:cNvSpPr/>
            <p:nvPr/>
          </p:nvSpPr>
          <p:spPr>
            <a:xfrm>
              <a:off x="1623" y="2145"/>
              <a:ext cx="66" cy="59"/>
            </a:xfrm>
            <a:prstGeom prst="ellipse">
              <a:avLst/>
            </a:prstGeom>
            <a:solidFill>
              <a:srgbClr val="FF0000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p>
              <a:pPr lvl="0" eaLnBrk="1" hangingPunct="1"/>
              <a:endParaRPr lang="zh-CN" altLang="en-US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5145" name="Line 15"/>
            <p:cNvSpPr/>
            <p:nvPr/>
          </p:nvSpPr>
          <p:spPr>
            <a:xfrm flipH="1">
              <a:off x="2864" y="1486"/>
              <a:ext cx="8" cy="677"/>
            </a:xfrm>
            <a:prstGeom prst="line">
              <a:avLst/>
            </a:prstGeom>
            <a:ln w="28575" cap="flat" cmpd="sng">
              <a:solidFill>
                <a:srgbClr val="0066FF"/>
              </a:solidFill>
              <a:prstDash val="dash"/>
              <a:headEnd type="none" w="med" len="med"/>
              <a:tailEnd type="none" w="med" len="med"/>
            </a:ln>
          </p:spPr>
        </p:sp>
        <p:sp>
          <p:nvSpPr>
            <p:cNvPr id="5146" name="Line 16"/>
            <p:cNvSpPr/>
            <p:nvPr/>
          </p:nvSpPr>
          <p:spPr>
            <a:xfrm flipV="1">
              <a:off x="1707" y="2177"/>
              <a:ext cx="1153" cy="8"/>
            </a:xfrm>
            <a:prstGeom prst="line">
              <a:avLst/>
            </a:prstGeom>
            <a:ln w="28575" cap="flat" cmpd="sng">
              <a:solidFill>
                <a:srgbClr val="0066FF"/>
              </a:solidFill>
              <a:prstDash val="dash"/>
              <a:headEnd type="none" w="med" len="med"/>
              <a:tailEnd type="none" w="med" len="med"/>
            </a:ln>
          </p:spPr>
        </p:sp>
        <p:sp>
          <p:nvSpPr>
            <p:cNvPr id="5147" name="Oval 17"/>
            <p:cNvSpPr/>
            <p:nvPr/>
          </p:nvSpPr>
          <p:spPr>
            <a:xfrm>
              <a:off x="2841" y="1447"/>
              <a:ext cx="66" cy="59"/>
            </a:xfrm>
            <a:prstGeom prst="ellipse">
              <a:avLst/>
            </a:prstGeom>
            <a:solidFill>
              <a:srgbClr val="FF0000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p>
              <a:pPr lvl="0" eaLnBrk="1" hangingPunct="1"/>
              <a:endParaRPr lang="zh-CN" altLang="en-US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5148" name="Text Box 18"/>
            <p:cNvSpPr txBox="1"/>
            <p:nvPr/>
          </p:nvSpPr>
          <p:spPr>
            <a:xfrm>
              <a:off x="472" y="2512"/>
              <a:ext cx="286" cy="30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lvl="0" algn="ctr" eaLnBrk="1" hangingPunct="1">
                <a:spcBef>
                  <a:spcPct val="50000"/>
                </a:spcBef>
              </a:pPr>
              <a:r>
                <a:rPr lang="en-US" altLang="zh-CN" sz="2800" b="1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O</a:t>
              </a:r>
              <a:endParaRPr lang="en-US" altLang="zh-CN" sz="2800" b="1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5149" name="Line 19"/>
            <p:cNvSpPr/>
            <p:nvPr/>
          </p:nvSpPr>
          <p:spPr>
            <a:xfrm flipH="1" flipV="1">
              <a:off x="1662" y="2457"/>
              <a:ext cx="7" cy="71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5150" name="Line 20"/>
            <p:cNvSpPr/>
            <p:nvPr/>
          </p:nvSpPr>
          <p:spPr>
            <a:xfrm flipH="1" flipV="1">
              <a:off x="2868" y="2465"/>
              <a:ext cx="7" cy="71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graphicFrame>
          <p:nvGraphicFramePr>
            <p:cNvPr id="5130" name="Object 21"/>
            <p:cNvGraphicFramePr/>
            <p:nvPr/>
          </p:nvGraphicFramePr>
          <p:xfrm>
            <a:off x="2722" y="2507"/>
            <a:ext cx="309" cy="33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6" name="" r:id="rId15" imgW="190500" imgH="228600" progId="Equation.DSMT4">
                    <p:embed/>
                  </p:oleObj>
                </mc:Choice>
                <mc:Fallback>
                  <p:oleObj name="" r:id="rId15" imgW="190500" imgH="228600" progId="Equation.DSMT4">
                    <p:embed/>
                    <p:pic>
                      <p:nvPicPr>
                        <p:cNvPr id="0" name="图片 3105"/>
                        <p:cNvPicPr/>
                        <p:nvPr/>
                      </p:nvPicPr>
                      <p:blipFill>
                        <a:blip r:embed="rId16"/>
                        <a:stretch>
                          <a:fillRect/>
                        </a:stretch>
                      </p:blipFill>
                      <p:spPr>
                        <a:xfrm>
                          <a:off x="2722" y="2507"/>
                          <a:ext cx="309" cy="33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31" name="Object 22"/>
            <p:cNvGraphicFramePr/>
            <p:nvPr/>
          </p:nvGraphicFramePr>
          <p:xfrm>
            <a:off x="1556" y="2492"/>
            <a:ext cx="271" cy="3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7" name="" r:id="rId17" imgW="165100" imgH="228600" progId="Equation.DSMT4">
                    <p:embed/>
                  </p:oleObj>
                </mc:Choice>
                <mc:Fallback>
                  <p:oleObj name="" r:id="rId17" imgW="165100" imgH="228600" progId="Equation.DSMT4">
                    <p:embed/>
                    <p:pic>
                      <p:nvPicPr>
                        <p:cNvPr id="0" name="图片 3106"/>
                        <p:cNvPicPr/>
                        <p:nvPr/>
                      </p:nvPicPr>
                      <p:blipFill>
                        <a:blip r:embed="rId18"/>
                        <a:stretch>
                          <a:fillRect/>
                        </a:stretch>
                      </p:blipFill>
                      <p:spPr>
                        <a:xfrm>
                          <a:off x="1556" y="2492"/>
                          <a:ext cx="271" cy="337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32" name="Object 23"/>
            <p:cNvGraphicFramePr/>
            <p:nvPr/>
          </p:nvGraphicFramePr>
          <p:xfrm>
            <a:off x="473" y="1278"/>
            <a:ext cx="288" cy="33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8" name="" r:id="rId19" imgW="177800" imgH="227965" progId="Equation.DSMT4">
                    <p:embed/>
                  </p:oleObj>
                </mc:Choice>
                <mc:Fallback>
                  <p:oleObj name="" r:id="rId19" imgW="177800" imgH="227965" progId="Equation.DSMT4">
                    <p:embed/>
                    <p:pic>
                      <p:nvPicPr>
                        <p:cNvPr id="0" name="图片 3107"/>
                        <p:cNvPicPr/>
                        <p:nvPr/>
                      </p:nvPicPr>
                      <p:blipFill>
                        <a:blip r:embed="rId20"/>
                        <a:stretch>
                          <a:fillRect/>
                        </a:stretch>
                      </p:blipFill>
                      <p:spPr>
                        <a:xfrm>
                          <a:off x="473" y="1278"/>
                          <a:ext cx="288" cy="33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33" name="Object 24"/>
            <p:cNvGraphicFramePr/>
            <p:nvPr/>
          </p:nvGraphicFramePr>
          <p:xfrm>
            <a:off x="484" y="1992"/>
            <a:ext cx="251" cy="31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9" name="" r:id="rId21" imgW="165100" imgH="228600" progId="Equation.DSMT4">
                    <p:embed/>
                  </p:oleObj>
                </mc:Choice>
                <mc:Fallback>
                  <p:oleObj name="" r:id="rId21" imgW="165100" imgH="228600" progId="Equation.DSMT4">
                    <p:embed/>
                    <p:pic>
                      <p:nvPicPr>
                        <p:cNvPr id="0" name="图片 3108"/>
                        <p:cNvPicPr/>
                        <p:nvPr/>
                      </p:nvPicPr>
                      <p:blipFill>
                        <a:blip r:embed="rId22"/>
                        <a:stretch>
                          <a:fillRect/>
                        </a:stretch>
                      </p:blipFill>
                      <p:spPr>
                        <a:xfrm>
                          <a:off x="484" y="1992"/>
                          <a:ext cx="251" cy="31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151" name="Text Box 25"/>
            <p:cNvSpPr txBox="1"/>
            <p:nvPr/>
          </p:nvSpPr>
          <p:spPr>
            <a:xfrm>
              <a:off x="1077" y="1853"/>
              <a:ext cx="286" cy="34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pPr lvl="0" eaLnBrk="0" hangingPunct="0"/>
              <a:r>
                <a:rPr lang="en-US" altLang="zh-CN" sz="3200" dirty="0">
                  <a:latin typeface="Arial" panose="020B0604020202020204" pitchFamily="34" charset="0"/>
                  <a:ea typeface="宋体" panose="02010600030101010101" pitchFamily="2" charset="-122"/>
                </a:rPr>
                <a:t>P</a:t>
              </a:r>
              <a:endParaRPr lang="en-US" altLang="zh-CN" sz="320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5152" name="Text Box 26"/>
            <p:cNvSpPr txBox="1"/>
            <p:nvPr/>
          </p:nvSpPr>
          <p:spPr>
            <a:xfrm>
              <a:off x="2332" y="1074"/>
              <a:ext cx="314" cy="34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pPr lvl="0" eaLnBrk="0" hangingPunct="0"/>
              <a:r>
                <a:rPr lang="en-US" altLang="zh-CN" sz="3200" dirty="0">
                  <a:latin typeface="Arial" panose="020B0604020202020204" pitchFamily="34" charset="0"/>
                  <a:ea typeface="宋体" panose="02010600030101010101" pitchFamily="2" charset="-122"/>
                </a:rPr>
                <a:t>Q</a:t>
              </a:r>
              <a:endParaRPr lang="en-US" altLang="zh-CN" sz="320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5153" name="Text Box 27"/>
            <p:cNvSpPr txBox="1"/>
            <p:nvPr/>
          </p:nvSpPr>
          <p:spPr>
            <a:xfrm>
              <a:off x="2900" y="1930"/>
              <a:ext cx="300" cy="34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pPr lvl="0" eaLnBrk="0" hangingPunct="0"/>
              <a:r>
                <a:rPr lang="en-US" altLang="zh-CN" sz="3200" dirty="0">
                  <a:latin typeface="Arial" panose="020B0604020202020204" pitchFamily="34" charset="0"/>
                  <a:ea typeface="宋体" panose="02010600030101010101" pitchFamily="2" charset="-122"/>
                </a:rPr>
                <a:t>N</a:t>
              </a:r>
              <a:endParaRPr lang="en-US" altLang="zh-CN" sz="320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5154" name="Line 28"/>
            <p:cNvSpPr/>
            <p:nvPr/>
          </p:nvSpPr>
          <p:spPr>
            <a:xfrm flipV="1">
              <a:off x="788" y="1162"/>
              <a:ext cx="0" cy="2016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5155" name="Line 29"/>
            <p:cNvSpPr/>
            <p:nvPr/>
          </p:nvSpPr>
          <p:spPr>
            <a:xfrm>
              <a:off x="788" y="1498"/>
              <a:ext cx="96" cy="0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5156" name="Line 30"/>
            <p:cNvSpPr/>
            <p:nvPr/>
          </p:nvSpPr>
          <p:spPr>
            <a:xfrm>
              <a:off x="788" y="2170"/>
              <a:ext cx="96" cy="0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3" name="Group 31"/>
          <p:cNvGrpSpPr/>
          <p:nvPr/>
        </p:nvGrpSpPr>
        <p:grpSpPr>
          <a:xfrm>
            <a:off x="8753475" y="1510030"/>
            <a:ext cx="1676400" cy="1066800"/>
            <a:chOff x="4560" y="1008"/>
            <a:chExt cx="1056" cy="672"/>
          </a:xfrm>
        </p:grpSpPr>
        <p:sp>
          <p:nvSpPr>
            <p:cNvPr id="5140" name="Oval 32"/>
            <p:cNvSpPr/>
            <p:nvPr/>
          </p:nvSpPr>
          <p:spPr>
            <a:xfrm>
              <a:off x="4560" y="1008"/>
              <a:ext cx="1056" cy="672"/>
            </a:xfrm>
            <a:prstGeom prst="ellipse">
              <a:avLst/>
            </a:prstGeom>
            <a:solidFill>
              <a:srgbClr val="FFFF00">
                <a:alpha val="50195"/>
              </a:srgbClr>
            </a:solidFill>
            <a:ln w="9525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p>
              <a:pPr lvl="0" eaLnBrk="1" hangingPunct="1"/>
              <a:endParaRPr lang="zh-CN" altLang="en-US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5141" name="WordArt 33"/>
            <p:cNvSpPr>
              <a:spLocks noTextEdit="1"/>
            </p:cNvSpPr>
            <p:nvPr/>
          </p:nvSpPr>
          <p:spPr>
            <a:xfrm>
              <a:off x="4704" y="1104"/>
              <a:ext cx="816" cy="490"/>
            </a:xfrm>
            <a:prstGeom prst="rect">
              <a:avLst/>
            </a:prstGeom>
          </p:spPr>
          <p:txBody>
            <a:bodyPr wrap="none" fromWordArt="1">
              <a:prstTxWarp prst="textStop">
                <a:avLst>
                  <a:gd name="adj" fmla="val 14287"/>
                </a:avLst>
              </a:prstTxWarp>
              <a:normAutofit/>
            </a:bodyPr>
            <a:p>
              <a:pPr algn="ctr"/>
              <a:r>
                <a:rPr lang="zh-CN" altLang="en-US" sz="3600">
                  <a:ln w="9525" cap="flat" cmpd="sng">
                    <a:solidFill>
                      <a:srgbClr val="00CCFF"/>
                    </a:solidFill>
                    <a:prstDash val="solid"/>
                    <a:headEnd type="none" w="med" len="med"/>
                    <a:tailEnd type="none" w="med" len="med"/>
                  </a:ln>
                  <a:solidFill>
                    <a:srgbClr val="00FFFF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形</a:t>
              </a:r>
              <a:endParaRPr lang="zh-CN" altLang="en-US" sz="3600">
                <a:ln w="9525" cap="flat" cmpd="sng">
                  <a:solidFill>
                    <a:srgbClr val="00CCFF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FFFF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</p:grpSp>
      <p:grpSp>
        <p:nvGrpSpPr>
          <p:cNvPr id="4" name="Group 34"/>
          <p:cNvGrpSpPr/>
          <p:nvPr/>
        </p:nvGrpSpPr>
        <p:grpSpPr>
          <a:xfrm>
            <a:off x="8677275" y="5015230"/>
            <a:ext cx="1676400" cy="1066800"/>
            <a:chOff x="4560" y="3120"/>
            <a:chExt cx="1056" cy="672"/>
          </a:xfrm>
        </p:grpSpPr>
        <p:sp>
          <p:nvSpPr>
            <p:cNvPr id="5138" name="Oval 35"/>
            <p:cNvSpPr/>
            <p:nvPr/>
          </p:nvSpPr>
          <p:spPr>
            <a:xfrm>
              <a:off x="4560" y="3120"/>
              <a:ext cx="1056" cy="672"/>
            </a:xfrm>
            <a:prstGeom prst="ellipse">
              <a:avLst/>
            </a:prstGeom>
            <a:solidFill>
              <a:srgbClr val="FFFF00">
                <a:alpha val="50195"/>
              </a:srgbClr>
            </a:solidFill>
            <a:ln w="9525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p>
              <a:pPr lvl="0" eaLnBrk="1" hangingPunct="1"/>
              <a:endParaRPr lang="zh-CN" altLang="en-US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5139" name="WordArt 36"/>
            <p:cNvSpPr>
              <a:spLocks noTextEdit="1"/>
            </p:cNvSpPr>
            <p:nvPr/>
          </p:nvSpPr>
          <p:spPr>
            <a:xfrm>
              <a:off x="4704" y="3216"/>
              <a:ext cx="816" cy="490"/>
            </a:xfrm>
            <a:prstGeom prst="rect">
              <a:avLst/>
            </a:prstGeom>
          </p:spPr>
          <p:txBody>
            <a:bodyPr wrap="none" fromWordArt="1">
              <a:prstTxWarp prst="textStop">
                <a:avLst>
                  <a:gd name="adj" fmla="val 14287"/>
                </a:avLst>
              </a:prstTxWarp>
              <a:normAutofit/>
            </a:bodyPr>
            <a:p>
              <a:pPr algn="ctr"/>
              <a:r>
                <a:rPr lang="zh-CN" altLang="en-US" sz="3600">
                  <a:ln w="9525" cap="flat" cmpd="sng">
                    <a:solidFill>
                      <a:srgbClr val="00CCFF"/>
                    </a:solidFill>
                    <a:prstDash val="solid"/>
                    <a:headEnd type="none" w="med" len="med"/>
                    <a:tailEnd type="none" w="med" len="med"/>
                  </a:ln>
                  <a:solidFill>
                    <a:srgbClr val="00FFFF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数</a:t>
              </a:r>
              <a:endParaRPr lang="zh-CN" altLang="en-US" sz="3600">
                <a:ln w="9525" cap="flat" cmpd="sng">
                  <a:solidFill>
                    <a:srgbClr val="00CCFF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FFFF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</p:grpSp>
      <p:sp>
        <p:nvSpPr>
          <p:cNvPr id="5137" name="Rectangle 37"/>
          <p:cNvSpPr/>
          <p:nvPr/>
        </p:nvSpPr>
        <p:spPr>
          <a:xfrm>
            <a:off x="1514475" y="2613343"/>
            <a:ext cx="309880" cy="4603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pPr lvl="0" eaLnBrk="1" hangingPunct="1"/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aphicFrame>
        <p:nvGraphicFramePr>
          <p:cNvPr id="5126" name="Object 38"/>
          <p:cNvGraphicFramePr/>
          <p:nvPr/>
        </p:nvGraphicFramePr>
        <p:xfrm>
          <a:off x="3157538" y="4696143"/>
          <a:ext cx="4392612" cy="1401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0" name="" r:id="rId23" imgW="1346200" imgH="431800" progId="Equation.DSMT4">
                  <p:embed/>
                </p:oleObj>
              </mc:Choice>
              <mc:Fallback>
                <p:oleObj name="" r:id="rId23" imgW="1346200" imgH="431800" progId="Equation.DSMT4">
                  <p:embed/>
                  <p:pic>
                    <p:nvPicPr>
                      <p:cNvPr id="0" name="图片 3109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3157538" y="4696143"/>
                        <a:ext cx="4392612" cy="140176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圆角矩形 27"/>
          <p:cNvSpPr/>
          <p:nvPr/>
        </p:nvSpPr>
        <p:spPr>
          <a:xfrm>
            <a:off x="191770" y="188278"/>
            <a:ext cx="2214563" cy="71437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pPr lvl="0" eaLnBrk="1" hangingPunct="1"/>
            <a:r>
              <a:rPr lang="zh-CN" altLang="en-US" sz="3600" dirty="0">
                <a:solidFill>
                  <a:srgbClr val="FFFF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建构数学</a:t>
            </a:r>
            <a:endParaRPr lang="zh-CN" altLang="en-US" sz="3600" dirty="0">
              <a:solidFill>
                <a:srgbClr val="FFFF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mc:AlternateContent xmlns:mc="http://schemas.openxmlformats.org/markup-compatibility/2006">
        <mc:Choice xmlns:a14="http://schemas.microsoft.com/office/drawing/2010/main" Requires="a14">
          <p:sp>
            <p:nvSpPr>
              <p:cNvPr id="2" name="文本框 1"/>
              <p:cNvSpPr txBox="1"/>
              <p:nvPr/>
            </p:nvSpPr>
            <p:spPr>
              <a:xfrm>
                <a:off x="700405" y="4966335"/>
                <a:ext cx="11336020" cy="473710"/>
              </a:xfrm>
              <a:prstGeom prst="rect">
                <a:avLst/>
              </a:prstGeom>
              <a:noFill/>
            </p:spPr>
            <p:txBody>
              <a:bodyPr wrap="square" rtlCol="0" anchor="t">
                <a:spAutoFit/>
              </a:bodyPr>
              <a:p>
                <a:pPr algn="l"/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（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4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）</m:t>
                    </m:r>
                  </m:oMath>
                </a14:m>
                <a:r>
                  <a:rPr lang="zh-CN" altLang="en-US">
                    <a:latin typeface="Cambria Math" panose="02040503050406030204" charset="0"/>
                    <a:cs typeface="Cambria Math" panose="02040503050406030204" charset="0"/>
                  </a:rPr>
                  <a:t>对于不垂直</a:t>
                </a:r>
                <a:r>
                  <a:rPr lang="en-US" altLang="zh-CN">
                    <a:latin typeface="Cambria Math" panose="02040503050406030204" charset="0"/>
                    <a:cs typeface="Cambria Math" panose="02040503050406030204" charset="0"/>
                  </a:rPr>
                  <a:t>x</a:t>
                </a:r>
                <a:r>
                  <a:rPr lang="zh-CN" altLang="en-US">
                    <a:latin typeface="Cambria Math" panose="02040503050406030204" charset="0"/>
                    <a:cs typeface="Cambria Math" panose="02040503050406030204" charset="0"/>
                  </a:rPr>
                  <a:t>轴的直线，直线的方向不同，斜率可能相同吗？</a:t>
                </a:r>
                <a:endParaRPr lang="zh-CN" altLang="en-US">
                  <a:latin typeface="Cambria Math" panose="02040503050406030204" charset="0"/>
                  <a:cs typeface="Cambria Math" panose="02040503050406030204" charset="0"/>
                </a:endParaRPr>
              </a:p>
            </p:txBody>
          </p:sp>
        </mc:Choice>
        <mc:Fallback>
          <p:sp>
            <p:nvSpPr>
              <p:cNvPr id="2" name="文本框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405" y="4966335"/>
                <a:ext cx="11336020" cy="473710"/>
              </a:xfrm>
              <a:prstGeom prst="rect">
                <a:avLst/>
              </a:prstGeom>
              <a:blipFill rotWithShape="1">
                <a:blip r:embed="rId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9" name="文本框 118"/>
              <p:cNvSpPr txBox="1"/>
              <p:nvPr/>
            </p:nvSpPr>
            <p:spPr>
              <a:xfrm>
                <a:off x="385445" y="1785620"/>
                <a:ext cx="7353300" cy="777875"/>
              </a:xfrm>
              <a:prstGeom prst="rect">
                <a:avLst/>
              </a:prstGeom>
              <a:noFill/>
            </p:spPr>
            <p:txBody>
              <a:bodyPr wrap="square" rtlCol="0" anchor="t">
                <a:spAutoFit/>
              </a:bodyPr>
              <a:p>
                <a:pPr algn="l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CN" i="1">
                          <a:latin typeface="Cambria Math" panose="02040503050406030204" charset="0"/>
                          <a:cs typeface="Cambria Math" panose="02040503050406030204" charset="0"/>
                        </a:rPr>
                        <m:t>（</m:t>
                      </m:r>
                      <m:r>
                        <a:rPr lang="en-US" altLang="zh-CN" i="1">
                          <a:latin typeface="Cambria Math" panose="02040503050406030204" charset="0"/>
                          <a:cs typeface="Cambria Math" panose="02040503050406030204" charset="0"/>
                        </a:rPr>
                        <m:t>2</m:t>
                      </m:r>
                      <m:r>
                        <a:rPr lang="en-US" altLang="zh-CN" i="1">
                          <a:latin typeface="Cambria Math" panose="02040503050406030204" charset="0"/>
                          <a:ea typeface="MS Mincho" charset="0"/>
                          <a:cs typeface="Cambria Math" panose="02040503050406030204" charset="0"/>
                        </a:rPr>
                        <m:t>）</m:t>
                      </m:r>
                      <m:r>
                        <a:rPr lang="en-US" altLang="zh-CN" i="1">
                          <a:latin typeface="Cambria Math" panose="02040503050406030204" charset="0"/>
                          <a:ea typeface="MS Mincho" charset="0"/>
                          <a:cs typeface="Cambria Math" panose="02040503050406030204" charset="0"/>
                        </a:rPr>
                        <m:t>𝑘</m:t>
                      </m:r>
                      <m:r>
                        <a:rPr lang="en-US" altLang="zh-CN" i="1">
                          <a:latin typeface="Cambria Math" panose="02040503050406030204" charset="0"/>
                          <a:ea typeface="MS Mincho" charset="0"/>
                          <a:cs typeface="Cambria Math" panose="02040503050406030204" charset="0"/>
                        </a:rPr>
                        <m:t>=</m:t>
                      </m:r>
                      <m:f>
                        <m:fPr>
                          <m:ctrlPr>
                            <a:rPr lang="en-US" altLang="zh-CN" i="1">
                              <a:latin typeface="Cambria Math" panose="02040503050406030204" charset="0"/>
                              <a:ea typeface="MS Mincho" charset="0"/>
                              <a:cs typeface="Cambria Math" panose="0204050305040603020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altLang="zh-CN" i="1">
                                  <a:latin typeface="Cambria Math" panose="02040503050406030204" charset="0"/>
                                  <a:ea typeface="MS Mincho" charset="0"/>
                                  <a:cs typeface="Cambria Math" panose="02040503050406030204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>
                                  <a:latin typeface="Cambria Math" panose="02040503050406030204" charset="0"/>
                                  <a:ea typeface="MS Mincho" charset="0"/>
                                  <a:cs typeface="Cambria Math" panose="02040503050406030204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altLang="zh-CN" i="1">
                                  <a:latin typeface="Cambria Math" panose="02040503050406030204" charset="0"/>
                                  <a:ea typeface="MS Mincho" charset="0"/>
                                  <a:cs typeface="Cambria Math" panose="02040503050406030204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altLang="zh-CN" i="1">
                              <a:latin typeface="Cambria Math" panose="02040503050406030204" charset="0"/>
                              <a:ea typeface="MS Mincho" charset="0"/>
                              <a:cs typeface="Cambria Math" panose="02040503050406030204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altLang="zh-CN" i="1">
                                  <a:latin typeface="Cambria Math" panose="02040503050406030204" charset="0"/>
                                  <a:ea typeface="MS Mincho" charset="0"/>
                                  <a:cs typeface="Cambria Math" panose="02040503050406030204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>
                                  <a:latin typeface="Cambria Math" panose="02040503050406030204" charset="0"/>
                                  <a:ea typeface="MS Mincho" charset="0"/>
                                  <a:cs typeface="Cambria Math" panose="02040503050406030204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altLang="zh-CN" i="1">
                                  <a:latin typeface="Cambria Math" panose="02040503050406030204" charset="0"/>
                                  <a:ea typeface="MS Mincho" charset="0"/>
                                  <a:cs typeface="Cambria Math" panose="02040503050406030204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altLang="zh-CN" i="1">
                                  <a:latin typeface="Cambria Math" panose="02040503050406030204" charset="0"/>
                                  <a:ea typeface="MS Mincho" charset="0"/>
                                  <a:cs typeface="Cambria Math" panose="02040503050406030204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>
                                  <a:latin typeface="Cambria Math" panose="02040503050406030204" charset="0"/>
                                  <a:ea typeface="MS Mincho" charset="0"/>
                                  <a:cs typeface="Cambria Math" panose="02040503050406030204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zh-CN" i="1">
                                  <a:latin typeface="Cambria Math" panose="02040503050406030204" charset="0"/>
                                  <a:ea typeface="MS Mincho" charset="0"/>
                                  <a:cs typeface="Cambria Math" panose="02040503050406030204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altLang="zh-CN" i="1">
                              <a:latin typeface="Cambria Math" panose="02040503050406030204" charset="0"/>
                              <a:ea typeface="MS Mincho" charset="0"/>
                              <a:cs typeface="Cambria Math" panose="02040503050406030204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altLang="zh-CN" i="1">
                                  <a:latin typeface="Cambria Math" panose="02040503050406030204" charset="0"/>
                                  <a:ea typeface="MS Mincho" charset="0"/>
                                  <a:cs typeface="Cambria Math" panose="02040503050406030204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>
                                  <a:latin typeface="Cambria Math" panose="02040503050406030204" charset="0"/>
                                  <a:ea typeface="MS Mincho" charset="0"/>
                                  <a:cs typeface="Cambria Math" panose="02040503050406030204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zh-CN" i="1">
                                  <a:latin typeface="Cambria Math" panose="02040503050406030204" charset="0"/>
                                  <a:ea typeface="MS Mincho" charset="0"/>
                                  <a:cs typeface="Cambria Math" panose="02040503050406030204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zh-CN" altLang="en-US" i="1">
                          <a:latin typeface="Cambria Math" panose="02040503050406030204" charset="0"/>
                          <a:ea typeface="MS Mincho" charset="0"/>
                          <a:cs typeface="Cambria Math" panose="02040503050406030204" charset="0"/>
                        </a:rPr>
                        <m:t>可以写成</m:t>
                      </m:r>
                      <m:r>
                        <a:rPr lang="en-US" altLang="zh-CN" i="1">
                          <a:latin typeface="Cambria Math" panose="02040503050406030204" charset="0"/>
                          <a:ea typeface="MS Mincho" charset="0"/>
                          <a:cs typeface="Cambria Math" panose="02040503050406030204" charset="0"/>
                        </a:rPr>
                        <m:t>𝑘</m:t>
                      </m:r>
                      <m:r>
                        <a:rPr lang="en-US" altLang="zh-CN" i="1">
                          <a:latin typeface="Cambria Math" panose="02040503050406030204" charset="0"/>
                          <a:ea typeface="MS Mincho" charset="0"/>
                          <a:cs typeface="Cambria Math" panose="02040503050406030204" charset="0"/>
                        </a:rPr>
                        <m:t>=</m:t>
                      </m:r>
                      <m:f>
                        <m:fPr>
                          <m:ctrlPr>
                            <a:rPr lang="en-US" altLang="zh-CN" i="1">
                              <a:latin typeface="Cambria Math" panose="02040503050406030204" charset="0"/>
                              <a:ea typeface="MS Mincho" charset="0"/>
                              <a:cs typeface="Cambria Math" panose="0204050305040603020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altLang="zh-CN" i="1">
                                  <a:latin typeface="Cambria Math" panose="02040503050406030204" charset="0"/>
                                  <a:ea typeface="MS Mincho" charset="0"/>
                                  <a:cs typeface="Cambria Math" panose="02040503050406030204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>
                                  <a:latin typeface="Cambria Math" panose="02040503050406030204" charset="0"/>
                                  <a:ea typeface="MS Mincho" charset="0"/>
                                  <a:cs typeface="Cambria Math" panose="02040503050406030204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altLang="zh-CN" i="1">
                                  <a:latin typeface="Cambria Math" panose="02040503050406030204" charset="0"/>
                                  <a:ea typeface="MS Mincho" charset="0"/>
                                  <a:cs typeface="Cambria Math" panose="02040503050406030204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altLang="zh-CN" i="1">
                              <a:latin typeface="Cambria Math" panose="02040503050406030204" charset="0"/>
                              <a:ea typeface="MS Mincho" charset="0"/>
                              <a:cs typeface="Cambria Math" panose="02040503050406030204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altLang="zh-CN" i="1">
                                  <a:latin typeface="Cambria Math" panose="02040503050406030204" charset="0"/>
                                  <a:ea typeface="MS Mincho" charset="0"/>
                                  <a:cs typeface="Cambria Math" panose="02040503050406030204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>
                                  <a:latin typeface="Cambria Math" panose="02040503050406030204" charset="0"/>
                                  <a:ea typeface="MS Mincho" charset="0"/>
                                  <a:cs typeface="Cambria Math" panose="02040503050406030204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altLang="zh-CN" i="1">
                                  <a:latin typeface="Cambria Math" panose="02040503050406030204" charset="0"/>
                                  <a:ea typeface="MS Mincho" charset="0"/>
                                  <a:cs typeface="Cambria Math" panose="02040503050406030204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altLang="zh-CN" i="1">
                                  <a:latin typeface="Cambria Math" panose="02040503050406030204" charset="0"/>
                                  <a:ea typeface="MS Mincho" charset="0"/>
                                  <a:cs typeface="Cambria Math" panose="02040503050406030204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>
                                  <a:latin typeface="Cambria Math" panose="02040503050406030204" charset="0"/>
                                  <a:ea typeface="MS Mincho" charset="0"/>
                                  <a:cs typeface="Cambria Math" panose="02040503050406030204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zh-CN" i="1">
                                  <a:latin typeface="Cambria Math" panose="02040503050406030204" charset="0"/>
                                  <a:ea typeface="MS Mincho" charset="0"/>
                                  <a:cs typeface="Cambria Math" panose="02040503050406030204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altLang="zh-CN" i="1">
                              <a:latin typeface="Cambria Math" panose="02040503050406030204" charset="0"/>
                              <a:ea typeface="MS Mincho" charset="0"/>
                              <a:cs typeface="Cambria Math" panose="02040503050406030204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altLang="zh-CN" i="1">
                                  <a:latin typeface="Cambria Math" panose="02040503050406030204" charset="0"/>
                                  <a:ea typeface="MS Mincho" charset="0"/>
                                  <a:cs typeface="Cambria Math" panose="02040503050406030204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>
                                  <a:latin typeface="Cambria Math" panose="02040503050406030204" charset="0"/>
                                  <a:ea typeface="MS Mincho" charset="0"/>
                                  <a:cs typeface="Cambria Math" panose="02040503050406030204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zh-CN" i="1">
                                  <a:latin typeface="Cambria Math" panose="02040503050406030204" charset="0"/>
                                  <a:ea typeface="MS Mincho" charset="0"/>
                                  <a:cs typeface="Cambria Math" panose="02040503050406030204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zh-CN" altLang="en-US" i="1">
                          <a:latin typeface="Cambria Math" panose="02040503050406030204" charset="0"/>
                          <a:ea typeface="MS Mincho" charset="0"/>
                          <a:cs typeface="Cambria Math" panose="02040503050406030204" charset="0"/>
                        </a:rPr>
                        <m:t>吗</m:t>
                      </m:r>
                      <m:r>
                        <a:rPr lang="en-US" altLang="zh-CN" i="1">
                          <a:latin typeface="Cambria Math" panose="02040503050406030204" charset="0"/>
                          <a:ea typeface="MS Mincho" charset="0"/>
                          <a:cs typeface="Cambria Math" panose="02040503050406030204" charset="0"/>
                        </a:rPr>
                        <m:t>？</m:t>
                      </m:r>
                    </m:oMath>
                  </m:oMathPara>
                </a14:m>
                <a:endParaRPr lang="zh-CN" altLang="en-US" i="1">
                  <a:latin typeface="Cambria Math" panose="02040503050406030204" charset="0"/>
                  <a:ea typeface="MS Mincho" charset="0"/>
                  <a:cs typeface="Cambria Math" panose="02040503050406030204" charset="0"/>
                </a:endParaRPr>
              </a:p>
            </p:txBody>
          </p:sp>
        </mc:Choice>
        <mc:Fallback>
          <p:sp>
            <p:nvSpPr>
              <p:cNvPr id="119" name="文本框 1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445" y="1785620"/>
                <a:ext cx="7353300" cy="77787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5" name="文本框 124"/>
              <p:cNvSpPr txBox="1"/>
              <p:nvPr/>
            </p:nvSpPr>
            <p:spPr>
              <a:xfrm>
                <a:off x="-252730" y="2687320"/>
                <a:ext cx="9013825" cy="473710"/>
              </a:xfrm>
              <a:prstGeom prst="rect">
                <a:avLst/>
              </a:prstGeom>
              <a:noFill/>
            </p:spPr>
            <p:txBody>
              <a:bodyPr wrap="square" rtlCol="0" anchor="t">
                <a:spAutoFit/>
              </a:bodyPr>
              <a:p>
                <a:pPr algn="l"/>
                <a:r>
                  <a:rPr lang="en-US" altLang="zh-CN">
                    <a:latin typeface="Cambria Math" panose="02040503050406030204" charset="0"/>
                    <a:cs typeface="Cambria Math" panose="02040503050406030204" charset="0"/>
                  </a:rPr>
                  <a:t>          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（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3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）</m:t>
                    </m:r>
                    <m:r>
                      <a:rPr lang="zh-CN" altLang="en-US" i="1">
                        <a:latin typeface="Cambria Math" panose="02040503050406030204" charset="0"/>
                        <a:ea typeface="MS Mincho" charset="0"/>
                        <a:cs typeface="Cambria Math" panose="02040503050406030204" charset="0"/>
                      </a:rPr>
                      <m:t>定义中</m:t>
                    </m:r>
                    <m:r>
                      <a:rPr lang="en-US" altLang="zh-CN" i="1">
                        <a:latin typeface="Cambria Math" panose="02040503050406030204" charset="0"/>
                        <a:ea typeface="MS Mincho" charset="0"/>
                        <a:cs typeface="Cambria Math" panose="02040503050406030204" charset="0"/>
                      </a:rPr>
                      <m:t>，</m:t>
                    </m:r>
                    <m:r>
                      <a:rPr lang="zh-CN" altLang="en-US" i="1">
                        <a:latin typeface="Cambria Math" panose="02040503050406030204" charset="0"/>
                        <a:ea typeface="MS Mincho" charset="0"/>
                        <a:cs typeface="Cambria Math" panose="02040503050406030204" charset="0"/>
                      </a:rPr>
                      <m:t>若该直线</m:t>
                    </m:r>
                  </m:oMath>
                </a14:m>
                <a:r>
                  <a:rPr lang="zh-CN" altLang="en-US">
                    <a:latin typeface="Cambria Math" panose="02040503050406030204" charset="0"/>
                    <a:ea typeface="MS Mincho" charset="0"/>
                    <a:cs typeface="Cambria Math" panose="02040503050406030204" charset="0"/>
                  </a:rPr>
                  <a:t>上还</a:t>
                </a:r>
                <a:r>
                  <a:rPr lang="en-US" altLang="zh-CN">
                    <a:latin typeface="Cambria Math" panose="02040503050406030204" charset="0"/>
                    <a:ea typeface="MS Mincho" charset="0"/>
                    <a:cs typeface="Cambria Math" panose="02040503050406030204" charset="0"/>
                  </a:rPr>
                  <a:t>M(x</a:t>
                </a:r>
                <a:r>
                  <a:rPr lang="en-US" altLang="zh-CN" baseline="-25000">
                    <a:latin typeface="Cambria Math" panose="02040503050406030204" charset="0"/>
                    <a:ea typeface="MS Mincho" charset="0"/>
                    <a:cs typeface="Cambria Math" panose="02040503050406030204" charset="0"/>
                  </a:rPr>
                  <a:t>3</a:t>
                </a:r>
                <a:r>
                  <a:rPr lang="en-US" altLang="zh-CN">
                    <a:latin typeface="Cambria Math" panose="02040503050406030204" charset="0"/>
                    <a:ea typeface="MS Mincho" charset="0"/>
                    <a:cs typeface="Cambria Math" panose="02040503050406030204" charset="0"/>
                  </a:rPr>
                  <a:t>,y</a:t>
                </a:r>
                <a:r>
                  <a:rPr lang="en-US" altLang="zh-CN" baseline="-25000">
                    <a:latin typeface="Cambria Math" panose="02040503050406030204" charset="0"/>
                    <a:ea typeface="MS Mincho" charset="0"/>
                    <a:cs typeface="Cambria Math" panose="02040503050406030204" charset="0"/>
                  </a:rPr>
                  <a:t>3</a:t>
                </a:r>
                <a:r>
                  <a:rPr lang="en-US" altLang="zh-CN">
                    <a:latin typeface="Cambria Math" panose="02040503050406030204" charset="0"/>
                    <a:ea typeface="MS Mincho" charset="0"/>
                    <a:cs typeface="Cambria Math" panose="02040503050406030204" charset="0"/>
                  </a:rPr>
                  <a:t>),N(x</a:t>
                </a:r>
                <a:r>
                  <a:rPr lang="en-US" altLang="zh-CN" baseline="-25000">
                    <a:latin typeface="Cambria Math" panose="02040503050406030204" charset="0"/>
                    <a:ea typeface="MS Mincho" charset="0"/>
                    <a:cs typeface="Cambria Math" panose="02040503050406030204" charset="0"/>
                  </a:rPr>
                  <a:t>4</a:t>
                </a:r>
                <a:r>
                  <a:rPr lang="en-US" altLang="zh-CN">
                    <a:latin typeface="Cambria Math" panose="02040503050406030204" charset="0"/>
                    <a:ea typeface="MS Mincho" charset="0"/>
                    <a:cs typeface="Cambria Math" panose="02040503050406030204" charset="0"/>
                  </a:rPr>
                  <a:t>,y</a:t>
                </a:r>
                <a:r>
                  <a:rPr lang="en-US" altLang="zh-CN" baseline="-25000">
                    <a:latin typeface="Cambria Math" panose="02040503050406030204" charset="0"/>
                    <a:ea typeface="MS Mincho" charset="0"/>
                    <a:cs typeface="Cambria Math" panose="02040503050406030204" charset="0"/>
                  </a:rPr>
                  <a:t>4</a:t>
                </a:r>
                <a:r>
                  <a:rPr lang="en-US" altLang="zh-CN">
                    <a:latin typeface="Cambria Math" panose="02040503050406030204" charset="0"/>
                    <a:ea typeface="MS Mincho" charset="0"/>
                    <a:cs typeface="Cambria Math" panose="02040503050406030204" charset="0"/>
                  </a:rPr>
                  <a:t>),</a:t>
                </a:r>
                <a:endParaRPr lang="zh-CN" altLang="en-US">
                  <a:latin typeface="Cambria Math" panose="02040503050406030204" charset="0"/>
                  <a:ea typeface="MS Mincho" charset="0"/>
                  <a:cs typeface="Cambria Math" panose="02040503050406030204" charset="0"/>
                </a:endParaRPr>
              </a:p>
            </p:txBody>
          </p:sp>
        </mc:Choice>
        <mc:Fallback>
          <p:sp>
            <p:nvSpPr>
              <p:cNvPr id="125" name="文本框 1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52730" y="2687320"/>
                <a:ext cx="9013825" cy="473710"/>
              </a:xfrm>
              <a:prstGeom prst="rect">
                <a:avLst/>
              </a:prstGeom>
              <a:blipFill rotWithShape="1">
                <a:blip r:embed="rId3"/>
                <a:stretch>
                  <a:fillRect b="-254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6" name="文本框 125"/>
              <p:cNvSpPr txBox="1"/>
              <p:nvPr/>
            </p:nvSpPr>
            <p:spPr>
              <a:xfrm>
                <a:off x="1547495" y="3284855"/>
                <a:ext cx="9610090" cy="779145"/>
              </a:xfrm>
              <a:prstGeom prst="rect">
                <a:avLst/>
              </a:prstGeom>
              <a:noFill/>
            </p:spPr>
            <p:txBody>
              <a:bodyPr wrap="square" rtlCol="0" anchor="t">
                <a:spAutoFit/>
              </a:bodyPr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CN" altLang="en-US" i="1">
                          <a:latin typeface="Cambria Math" panose="02040503050406030204" charset="0"/>
                          <a:cs typeface="Cambria Math" panose="02040503050406030204" charset="0"/>
                        </a:rPr>
                        <m:t>那么</m:t>
                      </m:r>
                      <m:f>
                        <m:fPr>
                          <m:ctrlPr>
                            <a:rPr lang="en-US" altLang="zh-CN" i="1">
                              <a:latin typeface="Cambria Math" panose="02040503050406030204" charset="0"/>
                              <a:cs typeface="Cambria Math" panose="0204050305040603020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altLang="zh-CN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altLang="zh-CN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altLang="zh-CN" i="1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altLang="zh-CN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altLang="zh-CN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altLang="zh-CN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zh-CN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altLang="zh-CN" i="1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altLang="zh-CN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zh-CN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altLang="zh-CN" i="1">
                          <a:latin typeface="Cambria Math" panose="02040503050406030204" charset="0"/>
                          <a:cs typeface="Cambria Math" panose="02040503050406030204" charset="0"/>
                        </a:rPr>
                        <m:t>=</m:t>
                      </m:r>
                      <m:f>
                        <m:fPr>
                          <m:ctrlPr>
                            <a:rPr lang="en-US" altLang="zh-CN" i="1">
                              <a:latin typeface="Cambria Math" panose="02040503050406030204" charset="0"/>
                              <a:cs typeface="Cambria Math" panose="0204050305040603020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altLang="zh-CN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altLang="zh-CN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  <m:t>4</m:t>
                              </m:r>
                            </m:sub>
                          </m:sSub>
                          <m:r>
                            <a:rPr lang="en-US" altLang="zh-CN" i="1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altLang="zh-CN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altLang="zh-CN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  <m:t>3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altLang="zh-CN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zh-CN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  <m:t>4</m:t>
                              </m:r>
                            </m:sub>
                          </m:sSub>
                          <m:r>
                            <a:rPr lang="en-US" altLang="zh-CN" i="1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altLang="zh-CN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zh-CN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  <m:t>3</m:t>
                              </m:r>
                            </m:sub>
                          </m:sSub>
                        </m:den>
                      </m:f>
                      <m:r>
                        <a:rPr lang="en-US" altLang="zh-CN" i="1">
                          <a:latin typeface="Cambria Math" panose="02040503050406030204" charset="0"/>
                          <a:cs typeface="Cambria Math" panose="02040503050406030204" charset="0"/>
                        </a:rPr>
                        <m:t>(</m:t>
                      </m:r>
                      <m:r>
                        <a:rPr lang="en-US" altLang="zh-CN" i="1">
                          <a:latin typeface="Cambria Math" panose="02040503050406030204" charset="0"/>
                          <a:cs typeface="Cambria Math" panose="02040503050406030204" charset="0"/>
                        </a:rPr>
                        <m:t>𝑥</m:t>
                      </m:r>
                      <m:r>
                        <a:rPr lang="en-US" altLang="zh-CN" i="1" baseline="-25000">
                          <a:latin typeface="Cambria Math" panose="02040503050406030204" charset="0"/>
                          <a:cs typeface="Cambria Math" panose="02040503050406030204" charset="0"/>
                        </a:rPr>
                        <m:t>1</m:t>
                      </m:r>
                      <m:r>
                        <a:rPr lang="en-US" altLang="zh-CN" i="1">
                          <a:latin typeface="Cambria Math" panose="02040503050406030204" charset="0"/>
                          <a:ea typeface="MS Mincho" charset="0"/>
                          <a:cs typeface="Cambria Math" panose="02040503050406030204" charset="0"/>
                        </a:rPr>
                        <m:t>≠</m:t>
                      </m:r>
                      <m:r>
                        <a:rPr lang="en-US" altLang="zh-CN" i="1">
                          <a:latin typeface="Cambria Math" panose="02040503050406030204" charset="0"/>
                          <a:ea typeface="MS Mincho" charset="0"/>
                          <a:cs typeface="Cambria Math" panose="02040503050406030204" charset="0"/>
                        </a:rPr>
                        <m:t>𝑥</m:t>
                      </m:r>
                      <m:r>
                        <a:rPr lang="en-US" altLang="zh-CN" i="1" baseline="-25000">
                          <a:latin typeface="Cambria Math" panose="02040503050406030204" charset="0"/>
                          <a:ea typeface="MS Mincho" charset="0"/>
                          <a:cs typeface="Cambria Math" panose="02040503050406030204" charset="0"/>
                        </a:rPr>
                        <m:t>2</m:t>
                      </m:r>
                      <m:r>
                        <a:rPr lang="en-US" altLang="zh-CN" i="1">
                          <a:latin typeface="Cambria Math" panose="02040503050406030204" charset="0"/>
                          <a:ea typeface="MS Mincho" charset="0"/>
                          <a:cs typeface="Cambria Math" panose="02040503050406030204" charset="0"/>
                        </a:rPr>
                        <m:t>,</m:t>
                      </m:r>
                      <m:r>
                        <a:rPr lang="en-US" altLang="zh-CN" i="1">
                          <a:latin typeface="Cambria Math" panose="02040503050406030204" charset="0"/>
                          <a:ea typeface="MS Mincho" charset="0"/>
                          <a:cs typeface="Cambria Math" panose="02040503050406030204" charset="0"/>
                        </a:rPr>
                        <m:t>𝑥</m:t>
                      </m:r>
                      <m:r>
                        <a:rPr lang="en-US" altLang="zh-CN" i="1" baseline="-25000">
                          <a:latin typeface="Cambria Math" panose="02040503050406030204" charset="0"/>
                          <a:ea typeface="MS Mincho" charset="0"/>
                          <a:cs typeface="Cambria Math" panose="02040503050406030204" charset="0"/>
                        </a:rPr>
                        <m:t>3</m:t>
                      </m:r>
                      <m:r>
                        <a:rPr lang="en-US" altLang="zh-CN" i="1">
                          <a:latin typeface="Cambria Math" panose="02040503050406030204" charset="0"/>
                          <a:ea typeface="MS Mincho" charset="0"/>
                          <a:cs typeface="Cambria Math" panose="02040503050406030204" charset="0"/>
                        </a:rPr>
                        <m:t>≠</m:t>
                      </m:r>
                      <m:r>
                        <a:rPr lang="en-US" altLang="zh-CN" i="1">
                          <a:latin typeface="Cambria Math" panose="02040503050406030204" charset="0"/>
                          <a:ea typeface="MS Mincho" charset="0"/>
                          <a:cs typeface="Cambria Math" panose="02040503050406030204" charset="0"/>
                        </a:rPr>
                        <m:t>𝑥</m:t>
                      </m:r>
                      <m:r>
                        <a:rPr lang="en-US" altLang="zh-CN" i="1" baseline="-25000">
                          <a:latin typeface="Cambria Math" panose="02040503050406030204" charset="0"/>
                          <a:ea typeface="MS Mincho" charset="0"/>
                          <a:cs typeface="Cambria Math" panose="02040503050406030204" charset="0"/>
                        </a:rPr>
                        <m:t>4</m:t>
                      </m:r>
                      <m:r>
                        <a:rPr lang="en-US" altLang="zh-CN" i="1">
                          <a:latin typeface="Cambria Math" panose="02040503050406030204" charset="0"/>
                          <a:ea typeface="MS Mincho" charset="0"/>
                          <a:cs typeface="Cambria Math" panose="02040503050406030204" charset="0"/>
                        </a:rPr>
                        <m:t>)</m:t>
                      </m:r>
                      <m:r>
                        <a:rPr lang="zh-CN" altLang="en-US" i="1">
                          <a:latin typeface="Cambria Math" panose="02040503050406030204" charset="0"/>
                          <a:cs typeface="Cambria Math" panose="02040503050406030204" charset="0"/>
                        </a:rPr>
                        <m:t>成立吗</m:t>
                      </m:r>
                      <m:r>
                        <a:rPr lang="en-US" altLang="zh-CN" i="1">
                          <a:latin typeface="Cambria Math" panose="02040503050406030204" charset="0"/>
                          <a:cs typeface="Cambria Math" panose="02040503050406030204" charset="0"/>
                        </a:rPr>
                        <m:t>？</m:t>
                      </m:r>
                      <m:r>
                        <a:rPr lang="zh-CN" altLang="en-US" i="1">
                          <a:latin typeface="Cambria Math" panose="02040503050406030204" charset="0"/>
                          <a:ea typeface="MS Mincho" charset="0"/>
                          <a:cs typeface="Cambria Math" panose="02040503050406030204" charset="0"/>
                        </a:rPr>
                        <m:t>为什么</m:t>
                      </m:r>
                      <m:r>
                        <a:rPr lang="en-US" altLang="zh-CN" i="1">
                          <a:latin typeface="Cambria Math" panose="02040503050406030204" charset="0"/>
                          <a:ea typeface="MS Mincho" charset="0"/>
                          <a:cs typeface="Cambria Math" panose="02040503050406030204" charset="0"/>
                        </a:rPr>
                        <m:t>？</m:t>
                      </m:r>
                    </m:oMath>
                  </m:oMathPara>
                </a14:m>
                <a:endParaRPr lang="zh-CN" altLang="en-US" i="1">
                  <a:latin typeface="Cambria Math" panose="02040503050406030204" charset="0"/>
                  <a:ea typeface="MS Mincho" charset="0"/>
                  <a:cs typeface="Cambria Math" panose="02040503050406030204" charset="0"/>
                </a:endParaRPr>
              </a:p>
            </p:txBody>
          </p:sp>
        </mc:Choice>
        <mc:Fallback>
          <p:sp>
            <p:nvSpPr>
              <p:cNvPr id="126" name="文本框 1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7495" y="3284855"/>
                <a:ext cx="9610090" cy="779145"/>
              </a:xfrm>
              <a:prstGeom prst="rect">
                <a:avLst/>
              </a:prstGeom>
              <a:blipFill rotWithShape="1">
                <a:blip r:embed="rId4"/>
                <a:stretch>
                  <a:fillRect b="-114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文本框 2"/>
          <p:cNvSpPr txBox="1"/>
          <p:nvPr/>
        </p:nvSpPr>
        <p:spPr>
          <a:xfrm>
            <a:off x="611505" y="5809615"/>
            <a:ext cx="1068768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/>
            <a:r>
              <a:rPr lang="zh-CN" altLang="en-US">
                <a:latin typeface="Cambria Math" panose="02040503050406030204" charset="0"/>
                <a:cs typeface="Cambria Math" panose="02040503050406030204" charset="0"/>
              </a:rPr>
              <a:t>结论：斜率是直线倾斜程度的代数表示，是直线本身固有的性质</a:t>
            </a:r>
            <a:r>
              <a:rPr lang="en-US" altLang="zh-CN">
                <a:latin typeface="Cambria Math" panose="02040503050406030204" charset="0"/>
                <a:cs typeface="Cambria Math" panose="02040503050406030204" charset="0"/>
              </a:rPr>
              <a:t>.</a:t>
            </a:r>
            <a:endParaRPr lang="en-US" altLang="zh-CN">
              <a:latin typeface="Cambria Math" panose="02040503050406030204" charset="0"/>
              <a:cs typeface="Cambria Math" panose="0204050305040603020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39750" y="4284980"/>
            <a:ext cx="1012634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/>
            <a:r>
              <a:rPr lang="zh-CN" altLang="en-US">
                <a:latin typeface="Cambria Math" panose="02040503050406030204" charset="0"/>
                <a:cs typeface="Cambria Math" panose="02040503050406030204" charset="0"/>
              </a:rPr>
              <a:t>结论：对于一条不垂直</a:t>
            </a:r>
            <a:r>
              <a:rPr lang="en-US" altLang="zh-CN">
                <a:latin typeface="Cambria Math" panose="02040503050406030204" charset="0"/>
                <a:cs typeface="Cambria Math" panose="02040503050406030204" charset="0"/>
              </a:rPr>
              <a:t>x</a:t>
            </a:r>
            <a:r>
              <a:rPr lang="zh-CN" altLang="en-US">
                <a:latin typeface="Cambria Math" panose="02040503050406030204" charset="0"/>
                <a:cs typeface="Cambria Math" panose="02040503050406030204" charset="0"/>
              </a:rPr>
              <a:t>轴的直线，直线的斜率是一个定值</a:t>
            </a:r>
            <a:r>
              <a:rPr lang="en-US" altLang="zh-CN">
                <a:latin typeface="Cambria Math" panose="02040503050406030204" charset="0"/>
                <a:cs typeface="Cambria Math" panose="02040503050406030204" charset="0"/>
              </a:rPr>
              <a:t>.</a:t>
            </a:r>
            <a:endParaRPr lang="en-US" altLang="zh-CN">
              <a:latin typeface="Cambria Math" panose="02040503050406030204" charset="0"/>
              <a:cs typeface="Cambria Math" panose="02040503050406030204" charset="0"/>
            </a:endParaRPr>
          </a:p>
        </p:txBody>
      </p:sp>
      <p:sp>
        <p:nvSpPr>
          <p:cNvPr id="18" name="圆角矩形 27"/>
          <p:cNvSpPr/>
          <p:nvPr/>
        </p:nvSpPr>
        <p:spPr>
          <a:xfrm>
            <a:off x="335915" y="188278"/>
            <a:ext cx="2214563" cy="71437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pPr lvl="0" eaLnBrk="1" hangingPunct="1"/>
            <a:r>
              <a:rPr lang="zh-CN" altLang="en-US" sz="3600" dirty="0">
                <a:solidFill>
                  <a:srgbClr val="FFFF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概念辨析</a:t>
            </a:r>
            <a:endParaRPr lang="zh-CN" altLang="en-US" sz="3600" dirty="0">
              <a:solidFill>
                <a:srgbClr val="FFFF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文本框 4"/>
              <p:cNvSpPr txBox="1"/>
              <p:nvPr/>
            </p:nvSpPr>
            <p:spPr>
              <a:xfrm>
                <a:off x="479425" y="1124585"/>
                <a:ext cx="8477250" cy="843280"/>
              </a:xfrm>
              <a:prstGeom prst="rect">
                <a:avLst/>
              </a:prstGeom>
              <a:noFill/>
            </p:spPr>
            <p:txBody>
              <a:bodyPr wrap="square" rtlCol="0" anchor="t">
                <a:spAutoFit/>
              </a:bodyPr>
              <a:p>
                <a:pPr algn="l"/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（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1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）</m:t>
                    </m:r>
                    <m:r>
                      <a:rPr lang="zh-CN" altLang="en-US" i="1">
                        <a:latin typeface="Cambria Math" panose="02040503050406030204" charset="0"/>
                        <a:ea typeface="MS Mincho" charset="0"/>
                        <a:cs typeface="Cambria Math" panose="02040503050406030204" charset="0"/>
                      </a:rPr>
                      <m:t>所有的直线</m:t>
                    </m:r>
                  </m:oMath>
                </a14:m>
                <a:r>
                  <a:rPr lang="zh-CN" altLang="en-US">
                    <a:latin typeface="Cambria Math" panose="02040503050406030204" charset="0"/>
                    <a:ea typeface="MS Mincho" charset="0"/>
                    <a:cs typeface="Cambria Math" panose="02040503050406030204" charset="0"/>
                  </a:rPr>
                  <a:t>都能依据这个公式算出斜率吗？</a:t>
                </a:r>
                <a:br>
                  <a:rPr lang="zh-CN" altLang="en-US">
                    <a:latin typeface="Cambria Math" panose="02040503050406030204" charset="0"/>
                    <a:ea typeface="MS Mincho" charset="0"/>
                    <a:cs typeface="Cambria Math" panose="02040503050406030204" charset="0"/>
                  </a:rPr>
                </a:br>
                <a:endParaRPr lang="zh-CN" altLang="en-US">
                  <a:latin typeface="Cambria Math" panose="02040503050406030204" charset="0"/>
                  <a:ea typeface="MS Mincho" charset="0"/>
                  <a:cs typeface="Cambria Math" panose="02040503050406030204" charset="0"/>
                </a:endParaRPr>
              </a:p>
            </p:txBody>
          </p:sp>
        </mc:Choice>
        <mc:Fallback>
          <p:sp>
            <p:nvSpPr>
              <p:cNvPr id="5" name="文本框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425" y="1124585"/>
                <a:ext cx="8477250" cy="84328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" grpId="0"/>
      <p:bldP spid="125" grpId="0"/>
      <p:bldP spid="126" grpId="0"/>
      <p:bldP spid="4" grpId="0"/>
      <p:bldP spid="2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50" name="Text Box 2"/>
          <p:cNvSpPr txBox="1"/>
          <p:nvPr/>
        </p:nvSpPr>
        <p:spPr>
          <a:xfrm>
            <a:off x="490220" y="1000125"/>
            <a:ext cx="10909300" cy="1383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lvl="0" eaLnBrk="0" hangingPunct="0">
              <a:spcBef>
                <a:spcPct val="50000"/>
              </a:spcBef>
            </a:pP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例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en-US" altLang="zh-CN" b="1" dirty="0">
                <a:solidFill>
                  <a:schemeClr val="accent1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</a:t>
            </a:r>
            <a:r>
              <a:rPr lang="zh-CN" altLang="en-US" b="1" dirty="0">
                <a:latin typeface="Arial" panose="020B0604020202020204" pitchFamily="34" charset="0"/>
                <a:ea typeface="宋体" panose="02010600030101010101" pitchFamily="2" charset="-122"/>
              </a:rPr>
              <a:t>如图，直线</a:t>
            </a:r>
            <a:r>
              <a:rPr lang="en-US" altLang="zh-CN" b="1" dirty="0">
                <a:latin typeface="Arial" panose="020B0604020202020204" pitchFamily="34" charset="0"/>
                <a:ea typeface="宋体" panose="02010600030101010101" pitchFamily="2" charset="-122"/>
              </a:rPr>
              <a:t>l</a:t>
            </a:r>
            <a:r>
              <a:rPr lang="en-US" altLang="zh-CN" b="1" baseline="-25000" dirty="0">
                <a:latin typeface="Arial" panose="020B0604020202020204" pitchFamily="34" charset="0"/>
                <a:ea typeface="宋体" panose="02010600030101010101" pitchFamily="2" charset="-122"/>
              </a:rPr>
              <a:t>1</a:t>
            </a:r>
            <a:r>
              <a:rPr lang="en-US" altLang="zh-CN" b="1" dirty="0">
                <a:latin typeface="Arial" panose="020B0604020202020204" pitchFamily="34" charset="0"/>
                <a:ea typeface="宋体" panose="02010600030101010101" pitchFamily="2" charset="-122"/>
              </a:rPr>
              <a:t>, l</a:t>
            </a:r>
            <a:r>
              <a:rPr lang="en-US" altLang="zh-CN" b="1" baseline="-25000" dirty="0"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en-US" altLang="zh-CN" b="1" dirty="0">
                <a:latin typeface="Arial" panose="020B0604020202020204" pitchFamily="34" charset="0"/>
                <a:ea typeface="宋体" panose="02010600030101010101" pitchFamily="2" charset="-122"/>
              </a:rPr>
              <a:t> , l</a:t>
            </a:r>
            <a:r>
              <a:rPr lang="en-US" altLang="zh-CN" b="1" baseline="-25000" dirty="0">
                <a:latin typeface="Arial" panose="020B0604020202020204" pitchFamily="34" charset="0"/>
                <a:ea typeface="宋体" panose="02010600030101010101" pitchFamily="2" charset="-122"/>
              </a:rPr>
              <a:t>3 </a:t>
            </a:r>
            <a:r>
              <a:rPr lang="en-US" altLang="zh-CN" b="1" dirty="0">
                <a:latin typeface="Arial" panose="020B0604020202020204" pitchFamily="34" charset="0"/>
                <a:sym typeface="+mn-ea"/>
              </a:rPr>
              <a:t>, l</a:t>
            </a:r>
            <a:r>
              <a:rPr lang="en-US" altLang="zh-CN" b="1" baseline="-25000" dirty="0">
                <a:latin typeface="Arial" panose="020B0604020202020204" pitchFamily="34" charset="0"/>
                <a:sym typeface="+mn-ea"/>
              </a:rPr>
              <a:t>4 </a:t>
            </a:r>
            <a:r>
              <a:rPr lang="zh-CN" altLang="en-US" b="1" dirty="0">
                <a:latin typeface="Arial" panose="020B0604020202020204" pitchFamily="34" charset="0"/>
                <a:ea typeface="宋体" panose="02010600030101010101" pitchFamily="2" charset="-122"/>
              </a:rPr>
              <a:t>都经过</a:t>
            </a:r>
            <a:r>
              <a:rPr lang="en-US" altLang="zh-CN" b="1" dirty="0">
                <a:latin typeface="Arial" panose="020B0604020202020204" pitchFamily="34" charset="0"/>
                <a:ea typeface="宋体" panose="02010600030101010101" pitchFamily="2" charset="-122"/>
              </a:rPr>
              <a:t>P(3, 2),</a:t>
            </a:r>
            <a:r>
              <a:rPr lang="zh-CN" altLang="en-US" b="1" dirty="0">
                <a:latin typeface="Arial" panose="020B0604020202020204" pitchFamily="34" charset="0"/>
                <a:ea typeface="宋体" panose="02010600030101010101" pitchFamily="2" charset="-122"/>
              </a:rPr>
              <a:t>又 </a:t>
            </a:r>
            <a:r>
              <a:rPr lang="en-US" altLang="zh-CN" b="1" dirty="0">
                <a:latin typeface="Arial" panose="020B0604020202020204" pitchFamily="34" charset="0"/>
                <a:ea typeface="宋体" panose="02010600030101010101" pitchFamily="2" charset="-122"/>
              </a:rPr>
              <a:t>l</a:t>
            </a:r>
            <a:r>
              <a:rPr lang="en-US" altLang="zh-CN" b="1" baseline="-25000" dirty="0">
                <a:latin typeface="Arial" panose="020B0604020202020204" pitchFamily="34" charset="0"/>
                <a:ea typeface="宋体" panose="02010600030101010101" pitchFamily="2" charset="-122"/>
              </a:rPr>
              <a:t>1</a:t>
            </a:r>
            <a:r>
              <a:rPr lang="en-US" altLang="zh-CN" b="1" dirty="0">
                <a:latin typeface="Arial" panose="020B0604020202020204" pitchFamily="34" charset="0"/>
                <a:ea typeface="宋体" panose="02010600030101010101" pitchFamily="2" charset="-122"/>
              </a:rPr>
              <a:t>, l</a:t>
            </a:r>
            <a:r>
              <a:rPr lang="en-US" altLang="zh-CN" b="1" baseline="-25000" dirty="0">
                <a:latin typeface="Arial" panose="020B0604020202020204" pitchFamily="34" charset="0"/>
                <a:ea typeface="宋体" panose="02010600030101010101" pitchFamily="2" charset="-122"/>
              </a:rPr>
              <a:t>2 </a:t>
            </a:r>
            <a:r>
              <a:rPr lang="en-US" altLang="zh-CN" b="1" dirty="0">
                <a:latin typeface="Arial" panose="020B0604020202020204" pitchFamily="34" charset="0"/>
                <a:ea typeface="宋体" panose="02010600030101010101" pitchFamily="2" charset="-122"/>
              </a:rPr>
              <a:t>, l</a:t>
            </a:r>
            <a:r>
              <a:rPr lang="en-US" altLang="zh-CN" b="1" baseline="-25000" dirty="0">
                <a:latin typeface="Arial" panose="020B0604020202020204" pitchFamily="34" charset="0"/>
                <a:ea typeface="宋体" panose="02010600030101010101" pitchFamily="2" charset="-122"/>
              </a:rPr>
              <a:t>3</a:t>
            </a:r>
            <a:r>
              <a:rPr lang="en-US" altLang="zh-CN" b="1" dirty="0"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r>
              <a:rPr lang="en-US" altLang="zh-CN" b="1" dirty="0">
                <a:latin typeface="Arial" panose="020B0604020202020204" pitchFamily="34" charset="0"/>
                <a:sym typeface="+mn-ea"/>
              </a:rPr>
              <a:t>, l</a:t>
            </a:r>
            <a:r>
              <a:rPr lang="en-US" altLang="zh-CN" b="1" baseline="-25000" dirty="0">
                <a:latin typeface="Arial" panose="020B0604020202020204" pitchFamily="34" charset="0"/>
                <a:sym typeface="+mn-ea"/>
              </a:rPr>
              <a:t>4 </a:t>
            </a:r>
            <a:r>
              <a:rPr lang="zh-CN" altLang="en-US" b="1" dirty="0">
                <a:latin typeface="Arial" panose="020B0604020202020204" pitchFamily="34" charset="0"/>
                <a:ea typeface="宋体" panose="02010600030101010101" pitchFamily="2" charset="-122"/>
              </a:rPr>
              <a:t>分别经过点</a:t>
            </a:r>
            <a:r>
              <a:rPr lang="en-US" altLang="zh-CN" b="1" dirty="0">
                <a:latin typeface="Arial" panose="020B0604020202020204" pitchFamily="34" charset="0"/>
                <a:ea typeface="宋体" panose="02010600030101010101" pitchFamily="2" charset="-122"/>
              </a:rPr>
              <a:t>Q</a:t>
            </a:r>
            <a:r>
              <a:rPr lang="en-US" altLang="zh-CN" b="1" baseline="-25000" dirty="0">
                <a:latin typeface="Arial" panose="020B0604020202020204" pitchFamily="34" charset="0"/>
                <a:ea typeface="宋体" panose="02010600030101010101" pitchFamily="2" charset="-122"/>
              </a:rPr>
              <a:t>1 </a:t>
            </a:r>
            <a:r>
              <a:rPr lang="en-US" altLang="zh-CN" b="1" dirty="0">
                <a:latin typeface="Arial" panose="020B0604020202020204" pitchFamily="34" charset="0"/>
                <a:ea typeface="宋体" panose="02010600030101010101" pitchFamily="2" charset="-122"/>
              </a:rPr>
              <a:t>(</a:t>
            </a:r>
            <a:r>
              <a:rPr lang="zh-CN" altLang="en-US" b="1" dirty="0">
                <a:latin typeface="Arial" panose="020B0604020202020204" pitchFamily="34" charset="0"/>
                <a:ea typeface="宋体" panose="02010600030101010101" pitchFamily="2" charset="-122"/>
              </a:rPr>
              <a:t>－</a:t>
            </a:r>
            <a:r>
              <a:rPr lang="en-US" altLang="zh-CN" b="1" dirty="0">
                <a:latin typeface="Arial" panose="020B0604020202020204" pitchFamily="34" charset="0"/>
                <a:ea typeface="宋体" panose="02010600030101010101" pitchFamily="2" charset="-122"/>
              </a:rPr>
              <a:t>2 ,</a:t>
            </a:r>
            <a:r>
              <a:rPr lang="zh-CN" altLang="en-US" b="1" dirty="0">
                <a:latin typeface="Arial" panose="020B0604020202020204" pitchFamily="34" charset="0"/>
                <a:ea typeface="宋体" panose="02010600030101010101" pitchFamily="2" charset="-122"/>
              </a:rPr>
              <a:t>－</a:t>
            </a:r>
            <a:r>
              <a:rPr lang="en-US" altLang="zh-CN" b="1" dirty="0">
                <a:latin typeface="Arial" panose="020B0604020202020204" pitchFamily="34" charset="0"/>
                <a:ea typeface="宋体" panose="02010600030101010101" pitchFamily="2" charset="-122"/>
              </a:rPr>
              <a:t>1) , Q</a:t>
            </a:r>
            <a:r>
              <a:rPr lang="en-US" altLang="zh-CN" b="1" baseline="-25000" dirty="0">
                <a:latin typeface="Arial" panose="020B0604020202020204" pitchFamily="34" charset="0"/>
                <a:ea typeface="宋体" panose="02010600030101010101" pitchFamily="2" charset="-122"/>
              </a:rPr>
              <a:t>2 </a:t>
            </a:r>
            <a:r>
              <a:rPr lang="en-US" altLang="zh-CN" b="1" dirty="0">
                <a:latin typeface="Arial" panose="020B0604020202020204" pitchFamily="34" charset="0"/>
                <a:ea typeface="宋体" panose="02010600030101010101" pitchFamily="2" charset="-122"/>
              </a:rPr>
              <a:t>(4, </a:t>
            </a:r>
            <a:r>
              <a:rPr lang="zh-CN" altLang="en-US" b="1" dirty="0">
                <a:latin typeface="Arial" panose="020B0604020202020204" pitchFamily="34" charset="0"/>
                <a:ea typeface="宋体" panose="02010600030101010101" pitchFamily="2" charset="-122"/>
              </a:rPr>
              <a:t>－</a:t>
            </a:r>
            <a:r>
              <a:rPr lang="en-US" altLang="zh-CN" b="1" dirty="0">
                <a:latin typeface="Arial" panose="020B0604020202020204" pitchFamily="34" charset="0"/>
                <a:ea typeface="宋体" panose="02010600030101010101" pitchFamily="2" charset="-122"/>
              </a:rPr>
              <a:t>2 ) , Q</a:t>
            </a:r>
            <a:r>
              <a:rPr lang="en-US" altLang="zh-CN" b="1" baseline="-25000" dirty="0">
                <a:latin typeface="Arial" panose="020B0604020202020204" pitchFamily="34" charset="0"/>
                <a:ea typeface="宋体" panose="02010600030101010101" pitchFamily="2" charset="-122"/>
              </a:rPr>
              <a:t>3 </a:t>
            </a:r>
            <a:r>
              <a:rPr lang="en-US" altLang="zh-CN" b="1" dirty="0">
                <a:latin typeface="Arial" panose="020B0604020202020204" pitchFamily="34" charset="0"/>
                <a:ea typeface="宋体" panose="02010600030101010101" pitchFamily="2" charset="-122"/>
              </a:rPr>
              <a:t>(</a:t>
            </a:r>
            <a:r>
              <a:rPr lang="zh-CN" altLang="en-US" b="1" dirty="0">
                <a:latin typeface="Arial" panose="020B0604020202020204" pitchFamily="34" charset="0"/>
                <a:ea typeface="宋体" panose="02010600030101010101" pitchFamily="2" charset="-122"/>
              </a:rPr>
              <a:t>－</a:t>
            </a:r>
            <a:r>
              <a:rPr lang="en-US" altLang="zh-CN" b="1" dirty="0">
                <a:latin typeface="Arial" panose="020B0604020202020204" pitchFamily="34" charset="0"/>
                <a:ea typeface="宋体" panose="02010600030101010101" pitchFamily="2" charset="-122"/>
              </a:rPr>
              <a:t>3, 2 ) , Q4</a:t>
            </a:r>
            <a:r>
              <a:rPr lang="en-US" altLang="zh-CN" b="1" dirty="0">
                <a:latin typeface="Times New Roman" panose="02020603050405020304" pitchFamily="18" charset="0"/>
                <a:ea typeface="宋体" panose="02010600030101010101" pitchFamily="2" charset="-122"/>
              </a:rPr>
              <a:t>(3, -2 )</a:t>
            </a:r>
            <a:r>
              <a:rPr lang="zh-CN" altLang="en-US" b="1" dirty="0">
                <a:latin typeface="Arial" panose="020B0604020202020204" pitchFamily="34" charset="0"/>
                <a:ea typeface="宋体" panose="02010600030101010101" pitchFamily="2" charset="-122"/>
              </a:rPr>
              <a:t>试计算直线</a:t>
            </a:r>
            <a:r>
              <a:rPr lang="en-US" altLang="zh-CN" b="1" dirty="0">
                <a:latin typeface="Arial" panose="020B0604020202020204" pitchFamily="34" charset="0"/>
                <a:ea typeface="宋体" panose="02010600030101010101" pitchFamily="2" charset="-122"/>
              </a:rPr>
              <a:t>l</a:t>
            </a:r>
            <a:r>
              <a:rPr lang="en-US" altLang="zh-CN" b="1" baseline="-25000" dirty="0">
                <a:latin typeface="Arial" panose="020B0604020202020204" pitchFamily="34" charset="0"/>
                <a:ea typeface="宋体" panose="02010600030101010101" pitchFamily="2" charset="-122"/>
              </a:rPr>
              <a:t>1</a:t>
            </a:r>
            <a:r>
              <a:rPr lang="en-US" altLang="zh-CN" b="1" dirty="0">
                <a:latin typeface="Arial" panose="020B0604020202020204" pitchFamily="34" charset="0"/>
                <a:ea typeface="宋体" panose="02010600030101010101" pitchFamily="2" charset="-122"/>
              </a:rPr>
              <a:t>, l</a:t>
            </a:r>
            <a:r>
              <a:rPr lang="en-US" altLang="zh-CN" b="1" baseline="-25000" dirty="0">
                <a:latin typeface="Arial" panose="020B0604020202020204" pitchFamily="34" charset="0"/>
                <a:ea typeface="宋体" panose="02010600030101010101" pitchFamily="2" charset="-122"/>
              </a:rPr>
              <a:t>2 </a:t>
            </a:r>
            <a:r>
              <a:rPr lang="en-US" altLang="zh-CN" b="1" dirty="0">
                <a:latin typeface="Arial" panose="020B0604020202020204" pitchFamily="34" charset="0"/>
                <a:ea typeface="宋体" panose="02010600030101010101" pitchFamily="2" charset="-122"/>
              </a:rPr>
              <a:t>,l</a:t>
            </a:r>
            <a:r>
              <a:rPr lang="en-US" altLang="zh-CN" b="1" baseline="-25000" dirty="0">
                <a:latin typeface="Arial" panose="020B0604020202020204" pitchFamily="34" charset="0"/>
                <a:ea typeface="宋体" panose="02010600030101010101" pitchFamily="2" charset="-122"/>
              </a:rPr>
              <a:t>3</a:t>
            </a:r>
            <a:r>
              <a:rPr lang="en-US" altLang="zh-CN" b="1" dirty="0">
                <a:latin typeface="Times New Roman" panose="02020603050405020304" pitchFamily="18" charset="0"/>
                <a:ea typeface="宋体" panose="02010600030101010101" pitchFamily="2" charset="-122"/>
              </a:rPr>
              <a:t>, </a:t>
            </a:r>
            <a:r>
              <a:rPr lang="en-US" altLang="zh-CN" b="1" dirty="0">
                <a:latin typeface="Arial" panose="020B0604020202020204" pitchFamily="34" charset="0"/>
                <a:sym typeface="+mn-ea"/>
              </a:rPr>
              <a:t>l</a:t>
            </a:r>
            <a:r>
              <a:rPr lang="en-US" altLang="zh-CN" b="1" baseline="-25000" dirty="0">
                <a:latin typeface="Arial" panose="020B0604020202020204" pitchFamily="34" charset="0"/>
                <a:sym typeface="+mn-ea"/>
              </a:rPr>
              <a:t>4</a:t>
            </a:r>
            <a:r>
              <a:rPr lang="zh-CN" altLang="en-US" b="1" dirty="0">
                <a:latin typeface="Arial" panose="020B0604020202020204" pitchFamily="34" charset="0"/>
                <a:ea typeface="宋体" panose="02010600030101010101" pitchFamily="2" charset="-122"/>
              </a:rPr>
              <a:t>的斜率．</a:t>
            </a:r>
            <a:endParaRPr lang="zh-CN" altLang="en-US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lvl="0" eaLnBrk="0" hangingPunct="0">
              <a:spcBef>
                <a:spcPct val="50000"/>
              </a:spcBef>
            </a:pPr>
            <a:endParaRPr lang="en-US" altLang="zh-CN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6151" name="Group 6"/>
          <p:cNvGrpSpPr/>
          <p:nvPr/>
        </p:nvGrpSpPr>
        <p:grpSpPr>
          <a:xfrm>
            <a:off x="2711450" y="1773238"/>
            <a:ext cx="6124575" cy="4425950"/>
            <a:chOff x="930" y="981"/>
            <a:chExt cx="3858" cy="2788"/>
          </a:xfrm>
        </p:grpSpPr>
        <p:grpSp>
          <p:nvGrpSpPr>
            <p:cNvPr id="6164" name="Group 7"/>
            <p:cNvGrpSpPr/>
            <p:nvPr/>
          </p:nvGrpSpPr>
          <p:grpSpPr>
            <a:xfrm>
              <a:off x="930" y="1117"/>
              <a:ext cx="3858" cy="2652"/>
              <a:chOff x="979" y="1507"/>
              <a:chExt cx="3858" cy="2652"/>
            </a:xfrm>
          </p:grpSpPr>
          <p:sp>
            <p:nvSpPr>
              <p:cNvPr id="6174" name="Line 8"/>
              <p:cNvSpPr/>
              <p:nvPr/>
            </p:nvSpPr>
            <p:spPr>
              <a:xfrm flipV="1">
                <a:off x="2780" y="1580"/>
                <a:ext cx="0" cy="2579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triangle" w="med" len="med"/>
              </a:ln>
            </p:spPr>
          </p:sp>
          <p:sp>
            <p:nvSpPr>
              <p:cNvPr id="6175" name="Line 9"/>
              <p:cNvSpPr/>
              <p:nvPr/>
            </p:nvSpPr>
            <p:spPr>
              <a:xfrm>
                <a:off x="979" y="2897"/>
                <a:ext cx="3794" cy="0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triangle" w="med" len="med"/>
              </a:ln>
            </p:spPr>
          </p:sp>
          <p:sp>
            <p:nvSpPr>
              <p:cNvPr id="6176" name="Text Box 10"/>
              <p:cNvSpPr txBox="1"/>
              <p:nvPr/>
            </p:nvSpPr>
            <p:spPr>
              <a:xfrm>
                <a:off x="2532" y="2870"/>
                <a:ext cx="275" cy="2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 lvl="0" eaLnBrk="1" hangingPunct="1">
                  <a:spcBef>
                    <a:spcPct val="50000"/>
                  </a:spcBef>
                </a:pPr>
                <a:r>
                  <a:rPr lang="en-US" altLang="zh-CN" sz="1800" b="1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O </a:t>
                </a:r>
                <a:endParaRPr lang="en-US" altLang="zh-CN" sz="1800" b="1" i="1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6177" name="Text Box 11"/>
              <p:cNvSpPr txBox="1"/>
              <p:nvPr/>
            </p:nvSpPr>
            <p:spPr>
              <a:xfrm>
                <a:off x="4562" y="2842"/>
                <a:ext cx="275" cy="29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 lvl="0" eaLnBrk="1" hangingPunct="1">
                  <a:spcBef>
                    <a:spcPct val="50000"/>
                  </a:spcBef>
                </a:pPr>
                <a:r>
                  <a:rPr lang="en-US" altLang="zh-CN" b="1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x </a:t>
                </a:r>
                <a:endParaRPr lang="en-US" altLang="zh-CN" b="1" i="1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6178" name="Text Box 12"/>
              <p:cNvSpPr txBox="1"/>
              <p:nvPr/>
            </p:nvSpPr>
            <p:spPr>
              <a:xfrm>
                <a:off x="2843" y="1507"/>
                <a:ext cx="275" cy="29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 lvl="0" eaLnBrk="1" hangingPunct="1">
                  <a:spcBef>
                    <a:spcPct val="50000"/>
                  </a:spcBef>
                </a:pPr>
                <a:r>
                  <a:rPr lang="en-US" altLang="zh-CN" b="1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y </a:t>
                </a:r>
                <a:endParaRPr lang="en-US" altLang="zh-CN" b="1" i="1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6179" name="Line 13"/>
              <p:cNvSpPr/>
              <p:nvPr/>
            </p:nvSpPr>
            <p:spPr>
              <a:xfrm>
                <a:off x="2798" y="1947"/>
                <a:ext cx="0" cy="27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6180" name="Line 14"/>
              <p:cNvSpPr/>
              <p:nvPr/>
            </p:nvSpPr>
            <p:spPr>
              <a:xfrm>
                <a:off x="2798" y="2193"/>
                <a:ext cx="0" cy="27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6181" name="Line 15"/>
              <p:cNvSpPr/>
              <p:nvPr/>
            </p:nvSpPr>
            <p:spPr>
              <a:xfrm>
                <a:off x="2798" y="2414"/>
                <a:ext cx="0" cy="27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6182" name="Line 16"/>
              <p:cNvSpPr/>
              <p:nvPr/>
            </p:nvSpPr>
            <p:spPr>
              <a:xfrm>
                <a:off x="2797" y="2624"/>
                <a:ext cx="0" cy="27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6183" name="Line 17"/>
              <p:cNvSpPr/>
              <p:nvPr/>
            </p:nvSpPr>
            <p:spPr>
              <a:xfrm>
                <a:off x="1686" y="2862"/>
                <a:ext cx="0" cy="27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6184" name="Line 18"/>
              <p:cNvSpPr/>
              <p:nvPr/>
            </p:nvSpPr>
            <p:spPr>
              <a:xfrm>
                <a:off x="1968" y="2862"/>
                <a:ext cx="0" cy="27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6185" name="Line 19"/>
              <p:cNvSpPr/>
              <p:nvPr/>
            </p:nvSpPr>
            <p:spPr>
              <a:xfrm>
                <a:off x="2241" y="2862"/>
                <a:ext cx="0" cy="27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6186" name="Line 20"/>
              <p:cNvSpPr/>
              <p:nvPr/>
            </p:nvSpPr>
            <p:spPr>
              <a:xfrm>
                <a:off x="2514" y="2862"/>
                <a:ext cx="0" cy="27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6187" name="Line 21"/>
              <p:cNvSpPr/>
              <p:nvPr/>
            </p:nvSpPr>
            <p:spPr>
              <a:xfrm>
                <a:off x="3048" y="2862"/>
                <a:ext cx="0" cy="27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6188" name="Line 22"/>
              <p:cNvSpPr/>
              <p:nvPr/>
            </p:nvSpPr>
            <p:spPr>
              <a:xfrm>
                <a:off x="3330" y="2862"/>
                <a:ext cx="0" cy="27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6189" name="Line 23"/>
              <p:cNvSpPr/>
              <p:nvPr/>
            </p:nvSpPr>
            <p:spPr>
              <a:xfrm>
                <a:off x="3603" y="2862"/>
                <a:ext cx="0" cy="27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6190" name="Line 24"/>
              <p:cNvSpPr/>
              <p:nvPr/>
            </p:nvSpPr>
            <p:spPr>
              <a:xfrm>
                <a:off x="3876" y="2862"/>
                <a:ext cx="0" cy="27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6191" name="Line 25"/>
              <p:cNvSpPr/>
              <p:nvPr/>
            </p:nvSpPr>
            <p:spPr>
              <a:xfrm>
                <a:off x="2798" y="3136"/>
                <a:ext cx="0" cy="27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6192" name="Line 26"/>
              <p:cNvSpPr/>
              <p:nvPr/>
            </p:nvSpPr>
            <p:spPr>
              <a:xfrm>
                <a:off x="2798" y="3382"/>
                <a:ext cx="0" cy="27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6193" name="Line 27"/>
              <p:cNvSpPr/>
              <p:nvPr/>
            </p:nvSpPr>
            <p:spPr>
              <a:xfrm>
                <a:off x="2798" y="3603"/>
                <a:ext cx="0" cy="27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6194" name="Line 28"/>
              <p:cNvSpPr/>
              <p:nvPr/>
            </p:nvSpPr>
            <p:spPr>
              <a:xfrm>
                <a:off x="2797" y="3831"/>
                <a:ext cx="0" cy="27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6195" name="Text Box 29"/>
              <p:cNvSpPr txBox="1"/>
              <p:nvPr/>
            </p:nvSpPr>
            <p:spPr>
              <a:xfrm>
                <a:off x="3775" y="2881"/>
                <a:ext cx="330" cy="2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 lvl="0" eaLnBrk="1" hangingPunct="1">
                  <a:spcBef>
                    <a:spcPct val="50000"/>
                  </a:spcBef>
                </a:pPr>
                <a:r>
                  <a:rPr lang="en-US" altLang="zh-CN" sz="1800" b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4</a:t>
                </a:r>
                <a:endParaRPr lang="en-US" altLang="zh-CN" sz="1800" b="1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6196" name="Text Box 30"/>
              <p:cNvSpPr txBox="1"/>
              <p:nvPr/>
            </p:nvSpPr>
            <p:spPr>
              <a:xfrm>
                <a:off x="1491" y="2863"/>
                <a:ext cx="440" cy="2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 lvl="0" eaLnBrk="1" hangingPunct="1">
                  <a:spcBef>
                    <a:spcPct val="50000"/>
                  </a:spcBef>
                </a:pPr>
                <a:r>
                  <a:rPr lang="zh-CN" altLang="en-US" sz="1800" b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－</a:t>
                </a:r>
                <a:r>
                  <a:rPr lang="en-US" altLang="zh-CN" sz="1800" b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4</a:t>
                </a:r>
                <a:endParaRPr lang="en-US" altLang="zh-CN" sz="1800" b="1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6197" name="Text Box 31"/>
              <p:cNvSpPr txBox="1"/>
              <p:nvPr/>
            </p:nvSpPr>
            <p:spPr>
              <a:xfrm>
                <a:off x="2459" y="3760"/>
                <a:ext cx="440" cy="2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 lvl="0" eaLnBrk="1" hangingPunct="1">
                  <a:spcBef>
                    <a:spcPct val="50000"/>
                  </a:spcBef>
                </a:pPr>
                <a:r>
                  <a:rPr lang="zh-CN" altLang="en-US" sz="1800" b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－</a:t>
                </a:r>
                <a:r>
                  <a:rPr lang="en-US" altLang="zh-CN" sz="1800" b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4</a:t>
                </a:r>
                <a:endParaRPr lang="en-US" altLang="zh-CN" sz="1800" b="1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6198" name="Text Box 32"/>
              <p:cNvSpPr txBox="1"/>
              <p:nvPr/>
            </p:nvSpPr>
            <p:spPr>
              <a:xfrm>
                <a:off x="2623" y="1829"/>
                <a:ext cx="330" cy="2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 lvl="0" eaLnBrk="1" hangingPunct="1">
                  <a:spcBef>
                    <a:spcPct val="50000"/>
                  </a:spcBef>
                </a:pPr>
                <a:r>
                  <a:rPr lang="en-US" altLang="zh-CN" sz="1800" b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4</a:t>
                </a:r>
                <a:endParaRPr lang="en-US" altLang="zh-CN" sz="1800" b="1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6199" name="Oval 33"/>
              <p:cNvSpPr/>
              <p:nvPr/>
            </p:nvSpPr>
            <p:spPr>
              <a:xfrm>
                <a:off x="3849" y="3366"/>
                <a:ext cx="54" cy="47"/>
              </a:xfrm>
              <a:prstGeom prst="ellipse">
                <a:avLst/>
              </a:prstGeom>
              <a:solidFill>
                <a:srgbClr val="FF0000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wrap="none" anchor="ctr"/>
              <a:p>
                <a:pPr lvl="0" algn="ctr" eaLnBrk="1" hangingPunct="1"/>
                <a:endParaRPr lang="zh-CN" altLang="zh-CN" sz="1800" dirty="0">
                  <a:solidFill>
                    <a:srgbClr val="FF0000"/>
                  </a:solidFill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6200" name="Text Box 34"/>
              <p:cNvSpPr txBox="1"/>
              <p:nvPr/>
            </p:nvSpPr>
            <p:spPr>
              <a:xfrm>
                <a:off x="3275" y="2112"/>
                <a:ext cx="320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 lvl="0" eaLnBrk="1" hangingPunct="1">
                  <a:spcBef>
                    <a:spcPct val="50000"/>
                  </a:spcBef>
                </a:pPr>
                <a:r>
                  <a:rPr lang="en-US" altLang="zh-CN" sz="2800" b="1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P</a:t>
                </a:r>
                <a:endParaRPr lang="en-US" altLang="zh-CN" sz="2800" b="1" i="1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6201" name="Oval 35"/>
              <p:cNvSpPr/>
              <p:nvPr/>
            </p:nvSpPr>
            <p:spPr>
              <a:xfrm>
                <a:off x="3575" y="2414"/>
                <a:ext cx="54" cy="47"/>
              </a:xfrm>
              <a:prstGeom prst="ellipse">
                <a:avLst/>
              </a:prstGeom>
              <a:solidFill>
                <a:srgbClr val="FF0000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wrap="none" anchor="ctr"/>
              <a:p>
                <a:pPr lvl="0" algn="ctr" eaLnBrk="1" hangingPunct="1"/>
                <a:endParaRPr lang="zh-CN" altLang="zh-CN" sz="1800" dirty="0">
                  <a:solidFill>
                    <a:srgbClr val="FF0000"/>
                  </a:solidFill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6202" name="Oval 36"/>
              <p:cNvSpPr/>
              <p:nvPr/>
            </p:nvSpPr>
            <p:spPr>
              <a:xfrm>
                <a:off x="2213" y="3117"/>
                <a:ext cx="54" cy="47"/>
              </a:xfrm>
              <a:prstGeom prst="ellipse">
                <a:avLst/>
              </a:prstGeom>
              <a:solidFill>
                <a:srgbClr val="FF0000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wrap="none" anchor="ctr"/>
              <a:p>
                <a:pPr lvl="0" algn="ctr" eaLnBrk="1" hangingPunct="1"/>
                <a:endParaRPr lang="zh-CN" altLang="zh-CN" sz="1800" dirty="0">
                  <a:solidFill>
                    <a:srgbClr val="FF0000"/>
                  </a:solidFill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6203" name="Oval 37"/>
              <p:cNvSpPr/>
              <p:nvPr/>
            </p:nvSpPr>
            <p:spPr>
              <a:xfrm>
                <a:off x="1948" y="2405"/>
                <a:ext cx="54" cy="47"/>
              </a:xfrm>
              <a:prstGeom prst="ellipse">
                <a:avLst/>
              </a:prstGeom>
              <a:solidFill>
                <a:srgbClr val="FF0000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wrap="none" anchor="ctr"/>
              <a:p>
                <a:pPr lvl="0" algn="ctr" eaLnBrk="1" hangingPunct="1"/>
                <a:endParaRPr lang="zh-CN" altLang="zh-CN" sz="1800" dirty="0">
                  <a:solidFill>
                    <a:srgbClr val="FF0000"/>
                  </a:solidFill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6204" name="Text Box 38"/>
              <p:cNvSpPr txBox="1"/>
              <p:nvPr/>
            </p:nvSpPr>
            <p:spPr>
              <a:xfrm>
                <a:off x="2011" y="3171"/>
                <a:ext cx="57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 lvl="0" eaLnBrk="1" hangingPunct="1">
                  <a:spcBef>
                    <a:spcPct val="50000"/>
                  </a:spcBef>
                </a:pPr>
                <a:r>
                  <a:rPr lang="en-US" altLang="zh-CN" sz="2800" b="1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Q</a:t>
                </a:r>
                <a:r>
                  <a:rPr lang="en-US" altLang="zh-CN" sz="2800" b="1" baseline="-25000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1</a:t>
                </a:r>
                <a:endParaRPr lang="en-US" altLang="zh-CN" sz="2800" b="1" i="1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6205" name="Text Box 39"/>
              <p:cNvSpPr txBox="1"/>
              <p:nvPr/>
            </p:nvSpPr>
            <p:spPr>
              <a:xfrm>
                <a:off x="1572" y="2074"/>
                <a:ext cx="57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 lvl="0" eaLnBrk="1" hangingPunct="1">
                  <a:spcBef>
                    <a:spcPct val="50000"/>
                  </a:spcBef>
                </a:pPr>
                <a:r>
                  <a:rPr lang="en-US" altLang="zh-CN" sz="2800" b="1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Q</a:t>
                </a:r>
                <a:r>
                  <a:rPr lang="en-US" altLang="zh-CN" sz="2800" b="1" baseline="-25000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3</a:t>
                </a:r>
                <a:endParaRPr lang="en-US" altLang="zh-CN" sz="2800" b="1" i="1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6206" name="Text Box 40"/>
              <p:cNvSpPr txBox="1"/>
              <p:nvPr/>
            </p:nvSpPr>
            <p:spPr>
              <a:xfrm>
                <a:off x="3875" y="3199"/>
                <a:ext cx="57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 lvl="0" eaLnBrk="1" hangingPunct="1">
                  <a:spcBef>
                    <a:spcPct val="50000"/>
                  </a:spcBef>
                </a:pPr>
                <a:r>
                  <a:rPr lang="en-US" altLang="zh-CN" sz="2800" b="1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Q</a:t>
                </a:r>
                <a:r>
                  <a:rPr lang="en-US" altLang="zh-CN" sz="2800" b="1" baseline="-25000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2</a:t>
                </a:r>
                <a:endParaRPr lang="en-US" altLang="zh-CN" sz="2800" b="1" i="1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6165" name="Group 41"/>
            <p:cNvGrpSpPr/>
            <p:nvPr/>
          </p:nvGrpSpPr>
          <p:grpSpPr>
            <a:xfrm>
              <a:off x="1576" y="1434"/>
              <a:ext cx="3009" cy="1628"/>
              <a:chOff x="1636" y="1820"/>
              <a:chExt cx="3009" cy="1628"/>
            </a:xfrm>
          </p:grpSpPr>
          <p:sp>
            <p:nvSpPr>
              <p:cNvPr id="6172" name="Line 42"/>
              <p:cNvSpPr/>
              <p:nvPr/>
            </p:nvSpPr>
            <p:spPr>
              <a:xfrm flipH="1">
                <a:off x="1636" y="2032"/>
                <a:ext cx="2725" cy="1416"/>
              </a:xfrm>
              <a:prstGeom prst="line">
                <a:avLst/>
              </a:prstGeom>
              <a:ln w="28575" cap="flat" cmpd="sng">
                <a:solidFill>
                  <a:srgbClr val="0000FF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6173" name="Text Box 43"/>
              <p:cNvSpPr txBox="1"/>
              <p:nvPr/>
            </p:nvSpPr>
            <p:spPr>
              <a:xfrm>
                <a:off x="4334" y="1820"/>
                <a:ext cx="311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 lvl="0" eaLnBrk="1" hangingPunct="1">
                  <a:spcBef>
                    <a:spcPct val="50000"/>
                  </a:spcBef>
                </a:pPr>
                <a:r>
                  <a:rPr lang="en-US" altLang="zh-CN" sz="2800" b="1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l</a:t>
                </a:r>
                <a:r>
                  <a:rPr lang="en-US" altLang="zh-CN" sz="2800" b="1" baseline="-25000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1</a:t>
                </a:r>
                <a:endParaRPr lang="en-US" altLang="zh-CN" sz="2800" b="1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6166" name="Group 44"/>
            <p:cNvGrpSpPr/>
            <p:nvPr/>
          </p:nvGrpSpPr>
          <p:grpSpPr>
            <a:xfrm>
              <a:off x="1129" y="1909"/>
              <a:ext cx="3438" cy="329"/>
              <a:chOff x="1189" y="2295"/>
              <a:chExt cx="3438" cy="329"/>
            </a:xfrm>
          </p:grpSpPr>
          <p:sp>
            <p:nvSpPr>
              <p:cNvPr id="6170" name="Line 45"/>
              <p:cNvSpPr/>
              <p:nvPr/>
            </p:nvSpPr>
            <p:spPr>
              <a:xfrm>
                <a:off x="1189" y="2416"/>
                <a:ext cx="3127" cy="26"/>
              </a:xfrm>
              <a:prstGeom prst="line">
                <a:avLst/>
              </a:prstGeom>
              <a:ln w="28575" cap="flat" cmpd="sng">
                <a:solidFill>
                  <a:srgbClr val="0000FF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6171" name="Text Box 46"/>
              <p:cNvSpPr txBox="1"/>
              <p:nvPr/>
            </p:nvSpPr>
            <p:spPr>
              <a:xfrm>
                <a:off x="4316" y="2295"/>
                <a:ext cx="311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 lvl="0" eaLnBrk="1" hangingPunct="1">
                  <a:spcBef>
                    <a:spcPct val="50000"/>
                  </a:spcBef>
                </a:pPr>
                <a:r>
                  <a:rPr lang="en-US" altLang="zh-CN" sz="2800" b="1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l</a:t>
                </a:r>
                <a:r>
                  <a:rPr lang="en-US" altLang="zh-CN" sz="2800" b="1" baseline="-25000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3</a:t>
                </a:r>
                <a:endParaRPr lang="en-US" altLang="zh-CN" sz="2800" b="1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6167" name="Group 47"/>
            <p:cNvGrpSpPr/>
            <p:nvPr/>
          </p:nvGrpSpPr>
          <p:grpSpPr>
            <a:xfrm>
              <a:off x="3288" y="981"/>
              <a:ext cx="704" cy="2614"/>
              <a:chOff x="3383" y="1482"/>
              <a:chExt cx="704" cy="2614"/>
            </a:xfrm>
          </p:grpSpPr>
          <p:sp>
            <p:nvSpPr>
              <p:cNvPr id="6168" name="Line 48"/>
              <p:cNvSpPr/>
              <p:nvPr/>
            </p:nvSpPr>
            <p:spPr>
              <a:xfrm>
                <a:off x="3391" y="1729"/>
                <a:ext cx="696" cy="2367"/>
              </a:xfrm>
              <a:prstGeom prst="line">
                <a:avLst/>
              </a:prstGeom>
              <a:ln w="28575" cap="flat" cmpd="sng">
                <a:solidFill>
                  <a:srgbClr val="0000FF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6169" name="Text Box 49"/>
              <p:cNvSpPr txBox="1"/>
              <p:nvPr/>
            </p:nvSpPr>
            <p:spPr>
              <a:xfrm>
                <a:off x="3383" y="1482"/>
                <a:ext cx="311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 lvl="0" eaLnBrk="1" hangingPunct="1">
                  <a:spcBef>
                    <a:spcPct val="50000"/>
                  </a:spcBef>
                </a:pPr>
                <a:r>
                  <a:rPr lang="en-US" altLang="zh-CN" sz="2800" b="1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l</a:t>
                </a:r>
                <a:r>
                  <a:rPr lang="en-US" altLang="zh-CN" sz="2800" b="1" baseline="-25000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2</a:t>
                </a:r>
                <a:endParaRPr lang="en-US" altLang="zh-CN" sz="2800" b="1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</p:grpSp>
      <p:sp>
        <p:nvSpPr>
          <p:cNvPr id="6152" name="Text Box 55"/>
          <p:cNvSpPr txBox="1"/>
          <p:nvPr/>
        </p:nvSpPr>
        <p:spPr>
          <a:xfrm>
            <a:off x="6959600" y="2420938"/>
            <a:ext cx="360363" cy="39878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>
              <a:spcBef>
                <a:spcPct val="50000"/>
              </a:spcBef>
            </a:pPr>
            <a:endParaRPr lang="zh-CN" altLang="zh-CN" sz="20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6153" name="Group 60"/>
          <p:cNvGrpSpPr/>
          <p:nvPr/>
        </p:nvGrpSpPr>
        <p:grpSpPr>
          <a:xfrm>
            <a:off x="6351588" y="1844675"/>
            <a:ext cx="1062037" cy="3671888"/>
            <a:chOff x="3041" y="1162"/>
            <a:chExt cx="669" cy="2313"/>
          </a:xfrm>
        </p:grpSpPr>
        <p:graphicFrame>
          <p:nvGraphicFramePr>
            <p:cNvPr id="6148" name="Object 51"/>
            <p:cNvGraphicFramePr/>
            <p:nvPr/>
          </p:nvGraphicFramePr>
          <p:xfrm>
            <a:off x="3041" y="3022"/>
            <a:ext cx="270" cy="27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11" name="" r:id="rId1" imgW="203200" imgH="203200" progId="Equation.3">
                    <p:embed/>
                  </p:oleObj>
                </mc:Choice>
                <mc:Fallback>
                  <p:oleObj name="" r:id="rId1" imgW="203200" imgH="203200" progId="Equation.3">
                    <p:embed/>
                    <p:pic>
                      <p:nvPicPr>
                        <p:cNvPr id="0" name="图片 3110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3041" y="3022"/>
                          <a:ext cx="270" cy="27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6161" name="Group 58"/>
            <p:cNvGrpSpPr/>
            <p:nvPr/>
          </p:nvGrpSpPr>
          <p:grpSpPr>
            <a:xfrm>
              <a:off x="3334" y="1162"/>
              <a:ext cx="376" cy="2313"/>
              <a:chOff x="3334" y="1162"/>
              <a:chExt cx="376" cy="2313"/>
            </a:xfrm>
          </p:grpSpPr>
          <p:sp>
            <p:nvSpPr>
              <p:cNvPr id="6163" name="Line 54"/>
              <p:cNvSpPr/>
              <p:nvPr/>
            </p:nvSpPr>
            <p:spPr>
              <a:xfrm>
                <a:off x="3334" y="1389"/>
                <a:ext cx="45" cy="2086"/>
              </a:xfrm>
              <a:prstGeom prst="line">
                <a:avLst/>
              </a:prstGeom>
              <a:ln w="25400" cap="flat" cmpd="sng">
                <a:solidFill>
                  <a:srgbClr val="0000FF"/>
                </a:solidFill>
                <a:prstDash val="solid"/>
                <a:headEnd type="none" w="med" len="med"/>
                <a:tailEnd type="none" w="med" len="med"/>
              </a:ln>
            </p:spPr>
          </p:sp>
          <p:graphicFrame>
            <p:nvGraphicFramePr>
              <p:cNvPr id="6149" name="Object 57"/>
              <p:cNvGraphicFramePr/>
              <p:nvPr/>
            </p:nvGraphicFramePr>
            <p:xfrm>
              <a:off x="3424" y="1162"/>
              <a:ext cx="286" cy="36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12" name="" r:id="rId3" imgW="139700" imgH="177800" progId="Equation.3">
                      <p:embed/>
                    </p:oleObj>
                  </mc:Choice>
                  <mc:Fallback>
                    <p:oleObj name="" r:id="rId3" imgW="139700" imgH="177800" progId="Equation.3">
                      <p:embed/>
                      <p:pic>
                        <p:nvPicPr>
                          <p:cNvPr id="0" name="图片 3111"/>
                          <p:cNvPicPr/>
                          <p:nvPr/>
                        </p:nvPicPr>
                        <p:blipFill>
                          <a:blip r:embed="rId4"/>
                          <a:stretch>
                            <a:fillRect/>
                          </a:stretch>
                        </p:blipFill>
                        <p:spPr>
                          <a:xfrm>
                            <a:off x="3424" y="1162"/>
                            <a:ext cx="286" cy="363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6162" name="Oval 59"/>
            <p:cNvSpPr/>
            <p:nvPr/>
          </p:nvSpPr>
          <p:spPr>
            <a:xfrm>
              <a:off x="3334" y="3113"/>
              <a:ext cx="45" cy="45"/>
            </a:xfrm>
            <a:prstGeom prst="ellipse">
              <a:avLst/>
            </a:prstGeom>
            <a:solidFill>
              <a:srgbClr val="FF0000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p>
              <a:pPr lvl="0" eaLnBrk="1" hangingPunct="1"/>
              <a:endParaRPr lang="zh-CN" altLang="en-US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aphicFrame>
        <p:nvGraphicFramePr>
          <p:cNvPr id="6146" name="Object 61"/>
          <p:cNvGraphicFramePr/>
          <p:nvPr/>
        </p:nvGraphicFramePr>
        <p:xfrm>
          <a:off x="8453438" y="1682750"/>
          <a:ext cx="323850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3" name="" r:id="rId5" imgW="114300" imgH="215265" progId="Equation.3">
                  <p:embed/>
                </p:oleObj>
              </mc:Choice>
              <mc:Fallback>
                <p:oleObj name="" r:id="rId5" imgW="114300" imgH="215265" progId="Equation.3">
                  <p:embed/>
                  <p:pic>
                    <p:nvPicPr>
                      <p:cNvPr id="0" name="图片 3112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453438" y="1682750"/>
                        <a:ext cx="323850" cy="6127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4" name="Rectangle 64"/>
          <p:cNvSpPr/>
          <p:nvPr/>
        </p:nvSpPr>
        <p:spPr>
          <a:xfrm>
            <a:off x="1524000" y="-230187"/>
            <a:ext cx="309880" cy="4603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pPr lvl="0" eaLnBrk="1" hangingPunct="1"/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6155" name="Rectangle 66"/>
          <p:cNvSpPr/>
          <p:nvPr/>
        </p:nvSpPr>
        <p:spPr>
          <a:xfrm>
            <a:off x="1524000" y="-230187"/>
            <a:ext cx="309880" cy="4603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pPr lvl="0" eaLnBrk="1" hangingPunct="1"/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9" name="Group 73"/>
          <p:cNvGrpSpPr/>
          <p:nvPr/>
        </p:nvGrpSpPr>
        <p:grpSpPr>
          <a:xfrm>
            <a:off x="2208213" y="2997200"/>
            <a:ext cx="6408737" cy="3378201"/>
            <a:chOff x="431" y="1888"/>
            <a:chExt cx="4037" cy="2128"/>
          </a:xfrm>
        </p:grpSpPr>
        <p:graphicFrame>
          <p:nvGraphicFramePr>
            <p:cNvPr id="6147" name="Object 68"/>
            <p:cNvGraphicFramePr/>
            <p:nvPr/>
          </p:nvGraphicFramePr>
          <p:xfrm>
            <a:off x="768" y="2928"/>
            <a:ext cx="719" cy="6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14" name="" r:id="rId7" imgW="419100" imgH="393700" progId="Equation.DSMT4">
                    <p:embed/>
                  </p:oleObj>
                </mc:Choice>
                <mc:Fallback>
                  <p:oleObj name="" r:id="rId7" imgW="419100" imgH="393700" progId="Equation.DSMT4">
                    <p:embed/>
                    <p:pic>
                      <p:nvPicPr>
                        <p:cNvPr id="0" name="图片 3113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768" y="2928"/>
                          <a:ext cx="719" cy="675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158" name="Rectangle 69"/>
            <p:cNvSpPr/>
            <p:nvPr/>
          </p:nvSpPr>
          <p:spPr>
            <a:xfrm>
              <a:off x="3504" y="3648"/>
              <a:ext cx="964" cy="36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lvl="0" eaLnBrk="1" hangingPunct="1"/>
              <a:r>
                <a:rPr lang="en-US" altLang="zh-CN" sz="3200" b="1" i="1" dirty="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k</a:t>
              </a:r>
              <a:r>
                <a:rPr lang="en-US" altLang="zh-CN" sz="3200" b="1" baseline="-25000" dirty="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r>
                <a:rPr lang="en-US" altLang="zh-CN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=</a:t>
              </a:r>
              <a:r>
                <a:rPr lang="zh-CN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－</a:t>
              </a:r>
              <a:r>
                <a:rPr lang="en-US" altLang="zh-CN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4</a:t>
              </a:r>
              <a:endPara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6159" name="Rectangle 70"/>
            <p:cNvSpPr/>
            <p:nvPr/>
          </p:nvSpPr>
          <p:spPr>
            <a:xfrm>
              <a:off x="431" y="1888"/>
              <a:ext cx="600" cy="36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pPr lvl="0" eaLnBrk="1" hangingPunct="1"/>
              <a:r>
                <a:rPr lang="en-US" altLang="zh-CN" sz="3200" b="1" i="1" dirty="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k</a:t>
              </a:r>
              <a:r>
                <a:rPr lang="en-US" altLang="zh-CN" sz="3200" b="1" baseline="-25000" dirty="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3</a:t>
              </a:r>
              <a:r>
                <a:rPr lang="en-US" altLang="zh-CN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=0</a:t>
              </a:r>
              <a:endPara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6160" name="Rectangle 72"/>
            <p:cNvSpPr/>
            <p:nvPr/>
          </p:nvSpPr>
          <p:spPr>
            <a:xfrm>
              <a:off x="2653" y="3158"/>
              <a:ext cx="1055" cy="36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lvl="0" eaLnBrk="1" hangingPunct="1"/>
              <a:r>
                <a:rPr lang="en-US" altLang="zh-CN" sz="3200" b="1" i="1" dirty="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k</a:t>
              </a:r>
              <a:r>
                <a:rPr lang="en-US" altLang="zh-CN" sz="3200" b="1" baseline="-25000" dirty="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4</a:t>
              </a:r>
              <a:r>
                <a:rPr lang="zh-CN" altLang="en-US" b="1" dirty="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不存在</a:t>
              </a:r>
              <a:endParaRPr lang="zh-CN" alt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sp>
        <p:nvSpPr>
          <p:cNvPr id="6157" name="圆角矩形 62"/>
          <p:cNvSpPr/>
          <p:nvPr/>
        </p:nvSpPr>
        <p:spPr>
          <a:xfrm>
            <a:off x="335598" y="230505"/>
            <a:ext cx="2214562" cy="71437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pPr lvl="0" eaLnBrk="1" hangingPunct="1"/>
            <a:r>
              <a:rPr lang="zh-CN" altLang="en-US" sz="3600" dirty="0">
                <a:solidFill>
                  <a:srgbClr val="FFFF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知识运用</a:t>
            </a:r>
            <a:endParaRPr lang="zh-CN" altLang="en-US" sz="3600" dirty="0">
              <a:solidFill>
                <a:srgbClr val="FFFF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2" name="Group 2"/>
          <p:cNvGrpSpPr/>
          <p:nvPr/>
        </p:nvGrpSpPr>
        <p:grpSpPr>
          <a:xfrm>
            <a:off x="6815773" y="3406140"/>
            <a:ext cx="3810000" cy="3159125"/>
            <a:chOff x="480" y="2044"/>
            <a:chExt cx="2400" cy="1990"/>
          </a:xfrm>
        </p:grpSpPr>
        <p:sp>
          <p:nvSpPr>
            <p:cNvPr id="7213" name="Line 3"/>
            <p:cNvSpPr/>
            <p:nvPr/>
          </p:nvSpPr>
          <p:spPr>
            <a:xfrm>
              <a:off x="480" y="3120"/>
              <a:ext cx="1584" cy="0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grpSp>
          <p:nvGrpSpPr>
            <p:cNvPr id="7214" name="Group 4"/>
            <p:cNvGrpSpPr/>
            <p:nvPr/>
          </p:nvGrpSpPr>
          <p:grpSpPr>
            <a:xfrm>
              <a:off x="816" y="2044"/>
              <a:ext cx="2064" cy="1990"/>
              <a:chOff x="816" y="2044"/>
              <a:chExt cx="2064" cy="1990"/>
            </a:xfrm>
          </p:grpSpPr>
          <p:sp>
            <p:nvSpPr>
              <p:cNvPr id="7215" name="Line 5"/>
              <p:cNvSpPr/>
              <p:nvPr/>
            </p:nvSpPr>
            <p:spPr>
              <a:xfrm flipV="1">
                <a:off x="1056" y="2256"/>
                <a:ext cx="0" cy="1440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triangle" w="med" len="med"/>
              </a:ln>
            </p:spPr>
          </p:sp>
          <p:sp>
            <p:nvSpPr>
              <p:cNvPr id="7216" name="Text Box 6"/>
              <p:cNvSpPr txBox="1"/>
              <p:nvPr/>
            </p:nvSpPr>
            <p:spPr>
              <a:xfrm>
                <a:off x="2016" y="3072"/>
                <a:ext cx="240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 lvl="0" eaLnBrk="1" hangingPunct="1">
                  <a:spcBef>
                    <a:spcPct val="50000"/>
                  </a:spcBef>
                </a:pPr>
                <a:r>
                  <a:rPr lang="en-US" altLang="zh-CN" sz="2800" b="1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x</a:t>
                </a:r>
                <a:endParaRPr lang="en-US" altLang="zh-CN" sz="2800" b="1" i="1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217" name="Text Box 7"/>
              <p:cNvSpPr txBox="1"/>
              <p:nvPr/>
            </p:nvSpPr>
            <p:spPr>
              <a:xfrm>
                <a:off x="1488" y="2044"/>
                <a:ext cx="144" cy="9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 lvl="0" eaLnBrk="1" hangingPunct="1">
                  <a:spcBef>
                    <a:spcPct val="50000"/>
                  </a:spcBef>
                </a:pPr>
                <a:r>
                  <a:rPr lang="en-US" altLang="zh-CN" sz="9600" dirty="0">
                    <a:solidFill>
                      <a:srgbClr val="FF33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.</a:t>
                </a:r>
                <a:endParaRPr lang="en-US" altLang="zh-CN" sz="9600" dirty="0">
                  <a:solidFill>
                    <a:srgbClr val="FF33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218" name="Text Box 8"/>
              <p:cNvSpPr txBox="1"/>
              <p:nvPr/>
            </p:nvSpPr>
            <p:spPr>
              <a:xfrm>
                <a:off x="1344" y="2352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 lvl="0" eaLnBrk="1" hangingPunct="1">
                  <a:spcBef>
                    <a:spcPct val="50000"/>
                  </a:spcBef>
                </a:pPr>
                <a:r>
                  <a:rPr lang="en-US" altLang="zh-CN" sz="2800" b="1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p</a:t>
                </a:r>
                <a:endParaRPr lang="en-US" altLang="zh-CN" sz="2800" b="1" i="1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219" name="Text Box 9"/>
              <p:cNvSpPr txBox="1"/>
              <p:nvPr/>
            </p:nvSpPr>
            <p:spPr>
              <a:xfrm>
                <a:off x="816" y="2160"/>
                <a:ext cx="240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 lvl="0" eaLnBrk="1" hangingPunct="1">
                  <a:spcBef>
                    <a:spcPct val="50000"/>
                  </a:spcBef>
                </a:pPr>
                <a:r>
                  <a:rPr lang="en-US" altLang="zh-CN" sz="2800" b="1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y</a:t>
                </a:r>
                <a:endParaRPr lang="en-US" altLang="zh-CN" sz="2800" b="1" i="1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220" name="Text Box 10"/>
              <p:cNvSpPr txBox="1"/>
              <p:nvPr/>
            </p:nvSpPr>
            <p:spPr>
              <a:xfrm>
                <a:off x="816" y="3120"/>
                <a:ext cx="240" cy="25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 lvl="0" eaLnBrk="1" hangingPunct="1">
                  <a:spcBef>
                    <a:spcPct val="50000"/>
                  </a:spcBef>
                </a:pPr>
                <a:r>
                  <a:rPr lang="en-US" altLang="zh-CN" sz="2000" b="1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O</a:t>
                </a:r>
                <a:endParaRPr lang="en-US" altLang="zh-CN" sz="2000" b="1" i="1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221" name="Line 11"/>
              <p:cNvSpPr/>
              <p:nvPr/>
            </p:nvSpPr>
            <p:spPr>
              <a:xfrm flipV="1">
                <a:off x="1632" y="2304"/>
                <a:ext cx="0" cy="1344"/>
              </a:xfrm>
              <a:prstGeom prst="line">
                <a:avLst/>
              </a:prstGeom>
              <a:ln w="38100" cap="flat" cmpd="sng">
                <a:solidFill>
                  <a:schemeClr val="accent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7222" name="Text Box 12"/>
              <p:cNvSpPr txBox="1"/>
              <p:nvPr/>
            </p:nvSpPr>
            <p:spPr>
              <a:xfrm>
                <a:off x="1536" y="3744"/>
                <a:ext cx="595" cy="29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>
                <a:spAutoFit/>
              </a:bodyPr>
              <a:p>
                <a:pPr lvl="0" eaLnBrk="1" hangingPunct="1"/>
                <a:r>
                  <a:rPr lang="zh-CN" altLang="en-US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（</a:t>
                </a:r>
                <a:r>
                  <a:rPr lang="en-US" altLang="zh-CN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4</a:t>
                </a:r>
                <a:r>
                  <a:rPr lang="zh-CN" altLang="en-US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）</a:t>
                </a:r>
                <a:endParaRPr lang="zh-CN" altLang="en-US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223" name="Line 13"/>
              <p:cNvSpPr/>
              <p:nvPr/>
            </p:nvSpPr>
            <p:spPr>
              <a:xfrm>
                <a:off x="1632" y="2976"/>
                <a:ext cx="96" cy="0"/>
              </a:xfrm>
              <a:prstGeom prst="line">
                <a:avLst/>
              </a:prstGeom>
              <a:ln w="38100">
                <a:noFill/>
              </a:ln>
            </p:spPr>
          </p:sp>
          <p:sp>
            <p:nvSpPr>
              <p:cNvPr id="7224" name="Line 14"/>
              <p:cNvSpPr/>
              <p:nvPr/>
            </p:nvSpPr>
            <p:spPr>
              <a:xfrm>
                <a:off x="1728" y="2976"/>
                <a:ext cx="0" cy="144"/>
              </a:xfrm>
              <a:prstGeom prst="line">
                <a:avLst/>
              </a:prstGeom>
              <a:ln w="38100">
                <a:noFill/>
              </a:ln>
            </p:spPr>
          </p:sp>
          <p:graphicFrame>
            <p:nvGraphicFramePr>
              <p:cNvPr id="7172" name="Object 15"/>
              <p:cNvGraphicFramePr/>
              <p:nvPr/>
            </p:nvGraphicFramePr>
            <p:xfrm>
              <a:off x="1969" y="2614"/>
              <a:ext cx="279" cy="52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15" name="" r:id="rId1" imgW="114300" imgH="215265" progId="Equation.3">
                      <p:embed/>
                    </p:oleObj>
                  </mc:Choice>
                  <mc:Fallback>
                    <p:oleObj name="" r:id="rId1" imgW="114300" imgH="215265" progId="Equation.3">
                      <p:embed/>
                      <p:pic>
                        <p:nvPicPr>
                          <p:cNvPr id="0" name="图片 3114"/>
                          <p:cNvPicPr/>
                          <p:nvPr/>
                        </p:nvPicPr>
                        <p:blipFill>
                          <a:blip r:embed="rId2"/>
                          <a:stretch>
                            <a:fillRect/>
                          </a:stretch>
                        </p:blipFill>
                        <p:spPr>
                          <a:xfrm>
                            <a:off x="1969" y="2614"/>
                            <a:ext cx="279" cy="522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7225" name="Text Box 16"/>
              <p:cNvSpPr txBox="1"/>
              <p:nvPr/>
            </p:nvSpPr>
            <p:spPr>
              <a:xfrm>
                <a:off x="2352" y="2640"/>
                <a:ext cx="240" cy="21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 lvl="0" eaLnBrk="1" hangingPunct="1">
                  <a:spcBef>
                    <a:spcPct val="50000"/>
                  </a:spcBef>
                </a:pPr>
                <a:endParaRPr lang="zh-CN" altLang="zh-CN" sz="1600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226" name="Text Box 17"/>
              <p:cNvSpPr txBox="1"/>
              <p:nvPr/>
            </p:nvSpPr>
            <p:spPr>
              <a:xfrm>
                <a:off x="1968" y="2208"/>
                <a:ext cx="912" cy="329"/>
              </a:xfrm>
              <a:prstGeom prst="rect">
                <a:avLst/>
              </a:prstGeom>
              <a:noFill/>
              <a:ln w="9525" cap="flat" cmpd="sng">
                <a:solidFill>
                  <a:srgbClr val="FF66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>
                <a:spAutoFit/>
              </a:bodyPr>
              <a:p>
                <a:pPr lvl="0" eaLnBrk="1" hangingPunct="1">
                  <a:spcBef>
                    <a:spcPct val="50000"/>
                  </a:spcBef>
                </a:pPr>
                <a:r>
                  <a:rPr lang="en-US" altLang="zh-CN" sz="2800" b="1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k</a:t>
                </a:r>
                <a:r>
                  <a:rPr lang="zh-CN" altLang="en-US" b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不存在</a:t>
                </a:r>
                <a:endParaRPr lang="zh-CN" altLang="en-US" b="1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</p:grpSp>
      <p:grpSp>
        <p:nvGrpSpPr>
          <p:cNvPr id="4" name="Group 18"/>
          <p:cNvGrpSpPr/>
          <p:nvPr/>
        </p:nvGrpSpPr>
        <p:grpSpPr>
          <a:xfrm>
            <a:off x="6744335" y="620078"/>
            <a:ext cx="3124200" cy="2670175"/>
            <a:chOff x="3360" y="192"/>
            <a:chExt cx="1968" cy="1682"/>
          </a:xfrm>
        </p:grpSpPr>
        <p:sp>
          <p:nvSpPr>
            <p:cNvPr id="7202" name="Line 19"/>
            <p:cNvSpPr/>
            <p:nvPr/>
          </p:nvSpPr>
          <p:spPr>
            <a:xfrm flipV="1">
              <a:off x="3936" y="384"/>
              <a:ext cx="0" cy="1440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7203" name="Text Box 20"/>
            <p:cNvSpPr txBox="1"/>
            <p:nvPr/>
          </p:nvSpPr>
          <p:spPr>
            <a:xfrm>
              <a:off x="5088" y="1200"/>
              <a:ext cx="240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lvl="0" eaLnBrk="1" hangingPunct="1">
                <a:spcBef>
                  <a:spcPct val="50000"/>
                </a:spcBef>
              </a:pPr>
              <a:r>
                <a:rPr lang="en-US" altLang="zh-CN" b="1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x</a:t>
              </a:r>
              <a:endParaRPr lang="en-US" altLang="zh-CN" b="1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7204" name="Text Box 21"/>
            <p:cNvSpPr txBox="1"/>
            <p:nvPr/>
          </p:nvSpPr>
          <p:spPr>
            <a:xfrm>
              <a:off x="4272" y="192"/>
              <a:ext cx="144" cy="9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lvl="0" eaLnBrk="1" hangingPunct="1">
                <a:spcBef>
                  <a:spcPct val="50000"/>
                </a:spcBef>
              </a:pPr>
              <a:r>
                <a:rPr lang="en-US" altLang="zh-CN" sz="9600" dirty="0">
                  <a:solidFill>
                    <a:srgbClr val="FF33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.</a:t>
              </a:r>
              <a:endParaRPr lang="en-US" altLang="zh-CN" sz="9600" dirty="0">
                <a:solidFill>
                  <a:srgbClr val="FF33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7205" name="Text Box 22"/>
            <p:cNvSpPr txBox="1"/>
            <p:nvPr/>
          </p:nvSpPr>
          <p:spPr>
            <a:xfrm>
              <a:off x="4224" y="480"/>
              <a:ext cx="336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lvl="0" eaLnBrk="1" hangingPunct="1">
                <a:spcBef>
                  <a:spcPct val="50000"/>
                </a:spcBef>
              </a:pPr>
              <a:r>
                <a:rPr lang="en-US" altLang="zh-CN" sz="2800" b="1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p</a:t>
              </a:r>
              <a:endParaRPr lang="en-US" altLang="zh-CN" sz="2800" b="1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7206" name="Text Box 23"/>
            <p:cNvSpPr txBox="1"/>
            <p:nvPr/>
          </p:nvSpPr>
          <p:spPr>
            <a:xfrm>
              <a:off x="3969" y="323"/>
              <a:ext cx="240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lvl="0" eaLnBrk="1" hangingPunct="1">
                <a:spcBef>
                  <a:spcPct val="50000"/>
                </a:spcBef>
              </a:pPr>
              <a:r>
                <a:rPr lang="en-US" altLang="zh-CN" sz="2800" b="1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y</a:t>
              </a:r>
              <a:endParaRPr lang="en-US" altLang="zh-CN" sz="2800" b="1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7207" name="Text Box 24"/>
            <p:cNvSpPr txBox="1"/>
            <p:nvPr/>
          </p:nvSpPr>
          <p:spPr>
            <a:xfrm>
              <a:off x="3696" y="1248"/>
              <a:ext cx="240" cy="25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lvl="0" eaLnBrk="1" hangingPunct="1">
                <a:spcBef>
                  <a:spcPct val="50000"/>
                </a:spcBef>
              </a:pPr>
              <a:r>
                <a:rPr lang="en-US" altLang="zh-CN" sz="2000" b="1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O</a:t>
              </a:r>
              <a:endParaRPr lang="en-US" altLang="zh-CN" sz="2000" b="1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7208" name="Line 25"/>
            <p:cNvSpPr/>
            <p:nvPr/>
          </p:nvSpPr>
          <p:spPr>
            <a:xfrm flipH="1" flipV="1">
              <a:off x="3765" y="368"/>
              <a:ext cx="1248" cy="1056"/>
            </a:xfrm>
            <a:prstGeom prst="line">
              <a:avLst/>
            </a:prstGeom>
            <a:ln w="38100" cap="flat" cmpd="sng">
              <a:solidFill>
                <a:schemeClr val="accent2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209" name="Text Box 26"/>
            <p:cNvSpPr txBox="1"/>
            <p:nvPr/>
          </p:nvSpPr>
          <p:spPr>
            <a:xfrm>
              <a:off x="4416" y="1584"/>
              <a:ext cx="595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pPr lvl="0" eaLnBrk="1" hangingPunct="1"/>
              <a:r>
                <a:rPr lang="zh-CN" altLang="en-US" dirty="0">
                  <a:latin typeface="Times New Roman" panose="02020603050405020304" pitchFamily="18" charset="0"/>
                  <a:ea typeface="宋体" panose="02010600030101010101" pitchFamily="2" charset="-122"/>
                </a:rPr>
                <a:t>（</a:t>
              </a:r>
              <a:r>
                <a:rPr lang="en-US" altLang="zh-CN" dirty="0"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r>
                <a:rPr lang="zh-CN" altLang="en-US" dirty="0">
                  <a:latin typeface="Times New Roman" panose="02020603050405020304" pitchFamily="18" charset="0"/>
                  <a:ea typeface="宋体" panose="02010600030101010101" pitchFamily="2" charset="-122"/>
                </a:rPr>
                <a:t>）</a:t>
              </a:r>
              <a:endParaRPr lang="zh-CN" altLang="en-US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7210" name="Arc 27"/>
            <p:cNvSpPr/>
            <p:nvPr/>
          </p:nvSpPr>
          <p:spPr>
            <a:xfrm>
              <a:off x="4752" y="1105"/>
              <a:ext cx="96" cy="144"/>
            </a:xfrm>
            <a:custGeom>
              <a:avLst/>
              <a:gdLst>
                <a:gd name="txL" fmla="*/ 0 w 21600"/>
                <a:gd name="txT" fmla="*/ 0 h 21600"/>
                <a:gd name="txR" fmla="*/ 21600 w 21600"/>
                <a:gd name="txB" fmla="*/ 21600 h 21600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21600" h="21600" fill="none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noFill/>
            </a:ln>
          </p:spPr>
          <p:txBody>
            <a:bodyPr wrap="none" anchor="ctr"/>
            <a:p>
              <a:pPr lvl="0" eaLnBrk="1" hangingPunct="1"/>
              <a:endParaRPr lang="zh-CN" altLang="en-US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7211" name="Text Box 28"/>
            <p:cNvSpPr txBox="1"/>
            <p:nvPr/>
          </p:nvSpPr>
          <p:spPr>
            <a:xfrm>
              <a:off x="4558" y="640"/>
              <a:ext cx="480" cy="290"/>
            </a:xfrm>
            <a:prstGeom prst="rect">
              <a:avLst/>
            </a:prstGeom>
            <a:noFill/>
            <a:ln w="9525" cap="flat" cmpd="sng">
              <a:solidFill>
                <a:srgbClr val="FF66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>
              <a:spAutoFit/>
            </a:bodyPr>
            <a:p>
              <a:pPr lvl="0" eaLnBrk="1" hangingPunct="1">
                <a:spcBef>
                  <a:spcPct val="50000"/>
                </a:spcBef>
              </a:pPr>
              <a:r>
                <a:rPr lang="en-US" altLang="zh-CN" b="1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k</a:t>
              </a:r>
              <a:r>
                <a:rPr lang="en-US" altLang="zh-CN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&lt;0</a:t>
              </a:r>
              <a:endParaRPr lang="en-US" altLang="zh-CN" b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7212" name="Line 29"/>
            <p:cNvSpPr/>
            <p:nvPr/>
          </p:nvSpPr>
          <p:spPr>
            <a:xfrm>
              <a:off x="3360" y="1248"/>
              <a:ext cx="1776" cy="0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</p:grpSp>
      <p:grpSp>
        <p:nvGrpSpPr>
          <p:cNvPr id="5" name="Group 30"/>
          <p:cNvGrpSpPr/>
          <p:nvPr/>
        </p:nvGrpSpPr>
        <p:grpSpPr>
          <a:xfrm>
            <a:off x="1559560" y="587375"/>
            <a:ext cx="3598863" cy="2667000"/>
            <a:chOff x="432" y="187"/>
            <a:chExt cx="2267" cy="1680"/>
          </a:xfrm>
        </p:grpSpPr>
        <p:sp>
          <p:nvSpPr>
            <p:cNvPr id="7189" name="Line 31"/>
            <p:cNvSpPr/>
            <p:nvPr/>
          </p:nvSpPr>
          <p:spPr>
            <a:xfrm>
              <a:off x="432" y="1248"/>
              <a:ext cx="1584" cy="0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grpSp>
          <p:nvGrpSpPr>
            <p:cNvPr id="7190" name="Group 32"/>
            <p:cNvGrpSpPr/>
            <p:nvPr/>
          </p:nvGrpSpPr>
          <p:grpSpPr>
            <a:xfrm>
              <a:off x="635" y="187"/>
              <a:ext cx="2064" cy="1680"/>
              <a:chOff x="672" y="172"/>
              <a:chExt cx="2064" cy="1680"/>
            </a:xfrm>
          </p:grpSpPr>
          <p:sp>
            <p:nvSpPr>
              <p:cNvPr id="7191" name="Line 33"/>
              <p:cNvSpPr/>
              <p:nvPr/>
            </p:nvSpPr>
            <p:spPr>
              <a:xfrm flipV="1">
                <a:off x="998" y="368"/>
                <a:ext cx="0" cy="1440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triangle" w="med" len="med"/>
              </a:ln>
            </p:spPr>
          </p:sp>
          <p:sp>
            <p:nvSpPr>
              <p:cNvPr id="7192" name="Text Box 34"/>
              <p:cNvSpPr txBox="1"/>
              <p:nvPr/>
            </p:nvSpPr>
            <p:spPr>
              <a:xfrm>
                <a:off x="1968" y="1200"/>
                <a:ext cx="240" cy="29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 lvl="0" eaLnBrk="1" hangingPunct="1">
                  <a:spcBef>
                    <a:spcPct val="50000"/>
                  </a:spcBef>
                </a:pPr>
                <a:r>
                  <a:rPr lang="en-US" altLang="zh-CN" b="1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x</a:t>
                </a:r>
                <a:endParaRPr lang="en-US" altLang="zh-CN" b="1" i="1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193" name="Text Box 35"/>
              <p:cNvSpPr txBox="1"/>
              <p:nvPr/>
            </p:nvSpPr>
            <p:spPr>
              <a:xfrm>
                <a:off x="1440" y="172"/>
                <a:ext cx="144" cy="9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 lvl="0" eaLnBrk="1" hangingPunct="1">
                  <a:spcBef>
                    <a:spcPct val="50000"/>
                  </a:spcBef>
                </a:pPr>
                <a:r>
                  <a:rPr lang="en-US" altLang="zh-CN" sz="9600" dirty="0">
                    <a:solidFill>
                      <a:srgbClr val="FF33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.</a:t>
                </a:r>
                <a:endParaRPr lang="en-US" altLang="zh-CN" sz="9600" dirty="0">
                  <a:solidFill>
                    <a:srgbClr val="FF33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194" name="Text Box 36"/>
              <p:cNvSpPr txBox="1"/>
              <p:nvPr/>
            </p:nvSpPr>
            <p:spPr>
              <a:xfrm>
                <a:off x="1296" y="480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 lvl="0" eaLnBrk="1" hangingPunct="1">
                  <a:spcBef>
                    <a:spcPct val="50000"/>
                  </a:spcBef>
                </a:pPr>
                <a:r>
                  <a:rPr lang="en-US" altLang="zh-CN" sz="2800" b="1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p</a:t>
                </a:r>
                <a:endParaRPr lang="en-US" altLang="zh-CN" sz="2800" b="1" i="1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195" name="Text Box 37"/>
              <p:cNvSpPr txBox="1"/>
              <p:nvPr/>
            </p:nvSpPr>
            <p:spPr>
              <a:xfrm>
                <a:off x="768" y="288"/>
                <a:ext cx="240" cy="29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 lvl="0" eaLnBrk="1" hangingPunct="1">
                  <a:spcBef>
                    <a:spcPct val="50000"/>
                  </a:spcBef>
                </a:pPr>
                <a:r>
                  <a:rPr lang="en-US" altLang="zh-CN" b="1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y</a:t>
                </a:r>
                <a:endParaRPr lang="en-US" altLang="zh-CN" b="1" i="1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196" name="Text Box 38"/>
              <p:cNvSpPr txBox="1"/>
              <p:nvPr/>
            </p:nvSpPr>
            <p:spPr>
              <a:xfrm>
                <a:off x="768" y="1248"/>
                <a:ext cx="240" cy="25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 lvl="0" eaLnBrk="1" hangingPunct="1">
                  <a:spcBef>
                    <a:spcPct val="50000"/>
                  </a:spcBef>
                </a:pPr>
                <a:r>
                  <a:rPr lang="en-US" altLang="zh-CN" sz="2000" b="1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O</a:t>
                </a:r>
                <a:endParaRPr lang="en-US" altLang="zh-CN" sz="2000" b="1" i="1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197" name="Line 39"/>
              <p:cNvSpPr/>
              <p:nvPr/>
            </p:nvSpPr>
            <p:spPr>
              <a:xfrm flipV="1">
                <a:off x="672" y="528"/>
                <a:ext cx="1440" cy="1056"/>
              </a:xfrm>
              <a:prstGeom prst="line">
                <a:avLst/>
              </a:prstGeom>
              <a:ln w="38100" cap="flat" cmpd="sng">
                <a:solidFill>
                  <a:schemeClr val="accent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7198" name="Text Box 40"/>
              <p:cNvSpPr txBox="1"/>
              <p:nvPr/>
            </p:nvSpPr>
            <p:spPr>
              <a:xfrm>
                <a:off x="1526" y="1562"/>
                <a:ext cx="595" cy="29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>
                <a:spAutoFit/>
              </a:bodyPr>
              <a:p>
                <a:pPr lvl="0" eaLnBrk="1" hangingPunct="1"/>
                <a:r>
                  <a:rPr lang="zh-CN" altLang="en-US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（</a:t>
                </a:r>
                <a:r>
                  <a:rPr lang="en-US" altLang="zh-CN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1</a:t>
                </a:r>
                <a:r>
                  <a:rPr lang="zh-CN" altLang="en-US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）</a:t>
                </a:r>
                <a:endParaRPr lang="zh-CN" altLang="en-US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199" name="Text Box 41"/>
              <p:cNvSpPr txBox="1"/>
              <p:nvPr/>
            </p:nvSpPr>
            <p:spPr>
              <a:xfrm>
                <a:off x="1296" y="960"/>
                <a:ext cx="384" cy="29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 lvl="0" eaLnBrk="1" hangingPunct="1">
                  <a:spcBef>
                    <a:spcPct val="50000"/>
                  </a:spcBef>
                </a:pPr>
                <a:endParaRPr lang="zh-CN" altLang="zh-CN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graphicFrame>
            <p:nvGraphicFramePr>
              <p:cNvPr id="7171" name="Object 42"/>
              <p:cNvGraphicFramePr/>
              <p:nvPr/>
            </p:nvGraphicFramePr>
            <p:xfrm>
              <a:off x="1392" y="885"/>
              <a:ext cx="276" cy="52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16" name="" r:id="rId3" imgW="114300" imgH="215265" progId="Equation.3">
                      <p:embed/>
                    </p:oleObj>
                  </mc:Choice>
                  <mc:Fallback>
                    <p:oleObj name="" r:id="rId3" imgW="114300" imgH="215265" progId="Equation.3">
                      <p:embed/>
                      <p:pic>
                        <p:nvPicPr>
                          <p:cNvPr id="0" name="图片 3115"/>
                          <p:cNvPicPr/>
                          <p:nvPr/>
                        </p:nvPicPr>
                        <p:blipFill>
                          <a:blip r:embed="rId2"/>
                          <a:stretch>
                            <a:fillRect/>
                          </a:stretch>
                        </p:blipFill>
                        <p:spPr>
                          <a:xfrm>
                            <a:off x="1392" y="885"/>
                            <a:ext cx="276" cy="522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7200" name="Line 43"/>
              <p:cNvSpPr/>
              <p:nvPr/>
            </p:nvSpPr>
            <p:spPr>
              <a:xfrm>
                <a:off x="1344" y="1104"/>
                <a:ext cx="96" cy="144"/>
              </a:xfrm>
              <a:prstGeom prst="line">
                <a:avLst/>
              </a:prstGeom>
              <a:ln w="38100">
                <a:noFill/>
              </a:ln>
            </p:spPr>
          </p:sp>
          <p:sp>
            <p:nvSpPr>
              <p:cNvPr id="7201" name="Text Box 44"/>
              <p:cNvSpPr txBox="1"/>
              <p:nvPr/>
            </p:nvSpPr>
            <p:spPr>
              <a:xfrm>
                <a:off x="2256" y="720"/>
                <a:ext cx="480" cy="290"/>
              </a:xfrm>
              <a:prstGeom prst="rect">
                <a:avLst/>
              </a:prstGeom>
              <a:noFill/>
              <a:ln w="9525" cap="flat" cmpd="sng">
                <a:solidFill>
                  <a:srgbClr val="FF66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>
                <a:spAutoFit/>
              </a:bodyPr>
              <a:p>
                <a:pPr lvl="0" eaLnBrk="1" hangingPunct="1">
                  <a:spcBef>
                    <a:spcPct val="50000"/>
                  </a:spcBef>
                </a:pPr>
                <a:r>
                  <a:rPr lang="en-US" altLang="zh-CN" b="1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k</a:t>
                </a:r>
                <a:r>
                  <a:rPr lang="en-US" altLang="zh-CN" b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&gt;0</a:t>
                </a:r>
                <a:endParaRPr lang="en-US" altLang="zh-CN" b="1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</p:grpSp>
      <p:grpSp>
        <p:nvGrpSpPr>
          <p:cNvPr id="7" name="Group 45"/>
          <p:cNvGrpSpPr/>
          <p:nvPr/>
        </p:nvGrpSpPr>
        <p:grpSpPr>
          <a:xfrm>
            <a:off x="1602423" y="3370263"/>
            <a:ext cx="3505200" cy="3159125"/>
            <a:chOff x="3360" y="2044"/>
            <a:chExt cx="2208" cy="1990"/>
          </a:xfrm>
        </p:grpSpPr>
        <p:sp>
          <p:nvSpPr>
            <p:cNvPr id="7178" name="Line 46"/>
            <p:cNvSpPr/>
            <p:nvPr/>
          </p:nvSpPr>
          <p:spPr>
            <a:xfrm>
              <a:off x="3360" y="3120"/>
              <a:ext cx="1584" cy="0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7179" name="Line 47"/>
            <p:cNvSpPr/>
            <p:nvPr/>
          </p:nvSpPr>
          <p:spPr>
            <a:xfrm flipV="1">
              <a:off x="3936" y="2256"/>
              <a:ext cx="0" cy="1440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7180" name="Text Box 48"/>
            <p:cNvSpPr txBox="1"/>
            <p:nvPr/>
          </p:nvSpPr>
          <p:spPr>
            <a:xfrm>
              <a:off x="4896" y="3072"/>
              <a:ext cx="240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lvl="0" eaLnBrk="1" hangingPunct="1">
                <a:spcBef>
                  <a:spcPct val="50000"/>
                </a:spcBef>
              </a:pPr>
              <a:r>
                <a:rPr lang="en-US" altLang="zh-CN" sz="2800" b="1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x</a:t>
              </a:r>
              <a:endParaRPr lang="en-US" altLang="zh-CN" sz="2800" b="1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7181" name="Text Box 49"/>
            <p:cNvSpPr txBox="1"/>
            <p:nvPr/>
          </p:nvSpPr>
          <p:spPr>
            <a:xfrm>
              <a:off x="4368" y="2044"/>
              <a:ext cx="144" cy="9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lvl="0" eaLnBrk="1" hangingPunct="1">
                <a:spcBef>
                  <a:spcPct val="50000"/>
                </a:spcBef>
              </a:pPr>
              <a:r>
                <a:rPr lang="en-US" altLang="zh-CN" sz="9600" dirty="0">
                  <a:solidFill>
                    <a:srgbClr val="FF33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.</a:t>
              </a:r>
              <a:endParaRPr lang="en-US" altLang="zh-CN" sz="9600" dirty="0">
                <a:solidFill>
                  <a:srgbClr val="FF33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7182" name="Text Box 50"/>
            <p:cNvSpPr txBox="1"/>
            <p:nvPr/>
          </p:nvSpPr>
          <p:spPr>
            <a:xfrm>
              <a:off x="4224" y="2352"/>
              <a:ext cx="336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lvl="0" eaLnBrk="1" hangingPunct="1">
                <a:spcBef>
                  <a:spcPct val="50000"/>
                </a:spcBef>
              </a:pPr>
              <a:r>
                <a:rPr lang="en-US" altLang="zh-CN" sz="2800" b="1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p</a:t>
              </a:r>
              <a:endParaRPr lang="en-US" altLang="zh-CN" sz="2800" b="1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7183" name="Text Box 51"/>
            <p:cNvSpPr txBox="1"/>
            <p:nvPr/>
          </p:nvSpPr>
          <p:spPr>
            <a:xfrm>
              <a:off x="3696" y="2160"/>
              <a:ext cx="240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lvl="0" eaLnBrk="1" hangingPunct="1">
                <a:spcBef>
                  <a:spcPct val="50000"/>
                </a:spcBef>
              </a:pPr>
              <a:r>
                <a:rPr lang="en-US" altLang="zh-CN" sz="2800" b="1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y</a:t>
              </a:r>
              <a:endParaRPr lang="en-US" altLang="zh-CN" sz="2800" b="1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7184" name="Text Box 52"/>
            <p:cNvSpPr txBox="1"/>
            <p:nvPr/>
          </p:nvSpPr>
          <p:spPr>
            <a:xfrm>
              <a:off x="3696" y="3120"/>
              <a:ext cx="240" cy="25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lvl="0" eaLnBrk="1" hangingPunct="1">
                <a:spcBef>
                  <a:spcPct val="50000"/>
                </a:spcBef>
              </a:pPr>
              <a:r>
                <a:rPr lang="en-US" altLang="zh-CN" sz="2000" b="1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O</a:t>
              </a:r>
              <a:endParaRPr lang="en-US" altLang="zh-CN" sz="2000" b="1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7185" name="Line 53"/>
            <p:cNvSpPr/>
            <p:nvPr/>
          </p:nvSpPr>
          <p:spPr>
            <a:xfrm flipV="1">
              <a:off x="3504" y="2784"/>
              <a:ext cx="1680" cy="0"/>
            </a:xfrm>
            <a:prstGeom prst="line">
              <a:avLst/>
            </a:prstGeom>
            <a:ln w="38100" cap="flat" cmpd="sng">
              <a:solidFill>
                <a:schemeClr val="accent2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186" name="Text Box 54"/>
            <p:cNvSpPr txBox="1"/>
            <p:nvPr/>
          </p:nvSpPr>
          <p:spPr>
            <a:xfrm>
              <a:off x="4368" y="3744"/>
              <a:ext cx="595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pPr lvl="0" eaLnBrk="1" hangingPunct="1"/>
              <a:r>
                <a:rPr lang="zh-CN" altLang="en-US" dirty="0">
                  <a:latin typeface="Times New Roman" panose="02020603050405020304" pitchFamily="18" charset="0"/>
                  <a:ea typeface="宋体" panose="02010600030101010101" pitchFamily="2" charset="-122"/>
                </a:rPr>
                <a:t>（</a:t>
              </a:r>
              <a:r>
                <a:rPr lang="en-US" altLang="zh-CN" dirty="0">
                  <a:latin typeface="Times New Roman" panose="02020603050405020304" pitchFamily="18" charset="0"/>
                  <a:ea typeface="宋体" panose="02010600030101010101" pitchFamily="2" charset="-122"/>
                </a:rPr>
                <a:t>3</a:t>
              </a:r>
              <a:r>
                <a:rPr lang="zh-CN" altLang="en-US" dirty="0">
                  <a:latin typeface="Times New Roman" panose="02020603050405020304" pitchFamily="18" charset="0"/>
                  <a:ea typeface="宋体" panose="02010600030101010101" pitchFamily="2" charset="-122"/>
                </a:rPr>
                <a:t>）</a:t>
              </a:r>
              <a:endParaRPr lang="zh-CN" altLang="en-US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graphicFrame>
          <p:nvGraphicFramePr>
            <p:cNvPr id="7170" name="Object 55"/>
            <p:cNvGraphicFramePr/>
            <p:nvPr/>
          </p:nvGraphicFramePr>
          <p:xfrm>
            <a:off x="4654" y="2326"/>
            <a:ext cx="279" cy="52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17" name="" r:id="rId4" imgW="114300" imgH="215265" progId="Equation.3">
                    <p:embed/>
                  </p:oleObj>
                </mc:Choice>
                <mc:Fallback>
                  <p:oleObj name="" r:id="rId4" imgW="114300" imgH="215265" progId="Equation.3">
                    <p:embed/>
                    <p:pic>
                      <p:nvPicPr>
                        <p:cNvPr id="0" name="图片 3116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4654" y="2326"/>
                          <a:ext cx="279" cy="522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187" name="Text Box 56"/>
            <p:cNvSpPr txBox="1"/>
            <p:nvPr/>
          </p:nvSpPr>
          <p:spPr>
            <a:xfrm>
              <a:off x="4992" y="2380"/>
              <a:ext cx="240" cy="21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lvl="0" eaLnBrk="1" hangingPunct="1">
                <a:spcBef>
                  <a:spcPct val="50000"/>
                </a:spcBef>
              </a:pPr>
              <a:endParaRPr lang="zh-CN" altLang="zh-CN" sz="160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7188" name="Text Box 57"/>
            <p:cNvSpPr txBox="1"/>
            <p:nvPr/>
          </p:nvSpPr>
          <p:spPr>
            <a:xfrm>
              <a:off x="5088" y="2112"/>
              <a:ext cx="480" cy="329"/>
            </a:xfrm>
            <a:prstGeom prst="rect">
              <a:avLst/>
            </a:prstGeom>
            <a:noFill/>
            <a:ln w="9525" cap="flat" cmpd="sng">
              <a:solidFill>
                <a:srgbClr val="FF66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>
              <a:spAutoFit/>
            </a:bodyPr>
            <a:p>
              <a:pPr lvl="0" eaLnBrk="1" hangingPunct="1">
                <a:spcBef>
                  <a:spcPct val="50000"/>
                </a:spcBef>
              </a:pPr>
              <a:r>
                <a:rPr lang="en-US" altLang="zh-CN" sz="2800" b="1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k</a:t>
              </a:r>
              <a:r>
                <a:rPr lang="en-US" altLang="zh-CN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=0</a:t>
              </a:r>
              <a:endParaRPr lang="en-US" altLang="zh-CN" b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sp>
        <p:nvSpPr>
          <p:cNvPr id="7177" name="Text Box 58"/>
          <p:cNvSpPr txBox="1"/>
          <p:nvPr/>
        </p:nvSpPr>
        <p:spPr>
          <a:xfrm>
            <a:off x="4177348" y="407988"/>
            <a:ext cx="1338580" cy="58356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 eaLnBrk="0" hangingPunct="0"/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隶书" panose="02010509060101010101" pitchFamily="49" charset="-122"/>
              </a:rPr>
              <a:t>结   论</a:t>
            </a:r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  <a:ea typeface="隶书" panose="02010509060101010101" pitchFamily="49" charset="-122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479425" y="1052195"/>
            <a:ext cx="11355705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/>
            <a:r>
              <a:rPr lang="zh-CN" altLang="en-US" sz="3600" b="1"/>
              <a:t>变式</a:t>
            </a:r>
            <a:r>
              <a:rPr lang="en-US" altLang="zh-CN" sz="3600" b="1"/>
              <a:t>1</a:t>
            </a:r>
            <a:r>
              <a:rPr lang="zh-CN" altLang="en-US" sz="3600" b="1"/>
              <a:t>：作出下列一次函数的图像，并求此直线的斜率</a:t>
            </a:r>
            <a:r>
              <a:rPr lang="en-US" altLang="zh-CN" sz="3600" b="1"/>
              <a:t>.</a:t>
            </a:r>
            <a:endParaRPr lang="en-US" altLang="zh-CN" sz="3600" b="1"/>
          </a:p>
          <a:p>
            <a:pPr algn="l"/>
            <a:r>
              <a:rPr lang="en-US" altLang="zh-CN" sz="3600" b="1"/>
              <a:t>                  (1)y=2x+1;    (2)y=</a:t>
            </a:r>
            <a:r>
              <a:rPr lang="en-US" altLang="zh-CN" sz="3600" b="1">
                <a:latin typeface="Arial" panose="020B0604020202020204" pitchFamily="34" charset="0"/>
                <a:cs typeface="Arial" panose="020B0604020202020204" pitchFamily="34" charset="0"/>
              </a:rPr>
              <a:t>‒2x+2</a:t>
            </a:r>
            <a:endParaRPr lang="en-US" altLang="zh-CN" sz="36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文本框 5"/>
              <p:cNvSpPr txBox="1"/>
              <p:nvPr/>
            </p:nvSpPr>
            <p:spPr>
              <a:xfrm>
                <a:off x="551815" y="3212465"/>
                <a:ext cx="11073765" cy="645160"/>
              </a:xfrm>
              <a:prstGeom prst="rect">
                <a:avLst/>
              </a:prstGeom>
              <a:noFill/>
            </p:spPr>
            <p:txBody>
              <a:bodyPr wrap="square" rtlCol="0" anchor="t">
                <a:spAutoFit/>
              </a:bodyPr>
              <a:p>
                <a:pPr algn="l"/>
                <a:r>
                  <a:rPr lang="zh-CN" altLang="en-US" sz="3600" b="1"/>
                  <a:t>变式</a:t>
                </a:r>
                <a:r>
                  <a:rPr lang="en-US" altLang="zh-CN" sz="3600" b="1"/>
                  <a:t>2</a:t>
                </a:r>
                <a:r>
                  <a:rPr lang="zh-CN" altLang="en-US" sz="3600" b="1"/>
                  <a:t>：探讨一次函数</a:t>
                </a:r>
                <a:r>
                  <a:rPr lang="en-US" altLang="zh-CN" sz="3600" b="1"/>
                  <a:t>y=kx+b(k</a:t>
                </a:r>
                <a14:m>
                  <m:oMath xmlns:m="http://schemas.openxmlformats.org/officeDocument/2006/math">
                    <m:r>
                      <a:rPr lang="en-US" altLang="zh-CN" sz="3600" b="1" i="1">
                        <a:latin typeface="Cambria Math" panose="02040503050406030204" charset="0"/>
                        <a:cs typeface="Cambria Math" panose="02040503050406030204" charset="0"/>
                      </a:rPr>
                      <m:t>≠</m:t>
                    </m:r>
                    <m:r>
                      <a:rPr lang="en-US" altLang="zh-CN" sz="3600" b="1" i="1">
                        <a:latin typeface="Cambria Math" panose="02040503050406030204" charset="0"/>
                        <a:cs typeface="Cambria Math" panose="02040503050406030204" charset="0"/>
                      </a:rPr>
                      <m:t>𝟎</m:t>
                    </m:r>
                  </m:oMath>
                </a14:m>
                <a:r>
                  <a:rPr lang="en-US" altLang="zh-CN" sz="3600" b="1"/>
                  <a:t>)</a:t>
                </a:r>
                <a:r>
                  <a:rPr lang="zh-CN" altLang="en-US" sz="3600" b="1"/>
                  <a:t>的图像的斜率</a:t>
                </a:r>
                <a:r>
                  <a:rPr lang="en-US" altLang="zh-CN" sz="3600" b="1"/>
                  <a:t>.</a:t>
                </a:r>
                <a:endParaRPr lang="en-US" altLang="zh-CN" sz="3600" b="1"/>
              </a:p>
            </p:txBody>
          </p:sp>
        </mc:Choice>
        <mc:Fallback>
          <p:sp>
            <p:nvSpPr>
              <p:cNvPr id="6" name="文本框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815" y="3212465"/>
                <a:ext cx="11073765" cy="645160"/>
              </a:xfrm>
              <a:prstGeom prst="rect">
                <a:avLst/>
              </a:prstGeom>
              <a:blipFill rotWithShape="1">
                <a:blip r:embed="rId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UNIT_PLACING_PICTURE_USER_VIEWPORT" val="{&quot;height&quot;:4655,&quot;width&quot;:10939}"/>
</p:tagLst>
</file>

<file path=ppt/tags/tag2.xml><?xml version="1.0" encoding="utf-8"?>
<p:tagLst xmlns:p="http://schemas.openxmlformats.org/presentationml/2006/main">
  <p:tag name="KSO_WM_UNIT_PLACING_PICTURE_USER_VIEWPORT" val="{&quot;height&quot;:7400,&quot;width&quot;:13830}"/>
</p:tagLst>
</file>

<file path=ppt/tags/tag3.xml><?xml version="1.0" encoding="utf-8"?>
<p:tagLst xmlns:p="http://schemas.openxmlformats.org/presentationml/2006/main">
  <p:tag name="KSO_WM_UNIT_PLACING_PICTURE_USER_VIEWPORT" val="{&quot;height&quot;:3150,&quot;width&quot;:9810}"/>
</p:tagLst>
</file>

<file path=ppt/tags/tag4.xml><?xml version="1.0" encoding="utf-8"?>
<p:tagLst xmlns:p="http://schemas.openxmlformats.org/presentationml/2006/main">
  <p:tag name="COMMONDATA" val="eyJoZGlkIjoiN2YzNjBkOTgyNWQ1YTMxYzM3MzMwNWFiODNmOWIzYWMifQ=="/>
</p:tagLst>
</file>

<file path=ppt/theme/theme1.xml><?xml version="1.0" encoding="utf-8"?>
<a:theme xmlns:a="http://schemas.openxmlformats.org/drawingml/2006/main" name="默认设计模板">
  <a:themeElements>
    <a:clrScheme name="默认设计模板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默认设计模板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1" lang="zh-CN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1" lang="zh-CN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1275</Words>
  <Application>WPS 演示</Application>
  <PresentationFormat>全屏显示(4:3)</PresentationFormat>
  <Paragraphs>194</Paragraphs>
  <Slides>13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23</vt:i4>
      </vt:variant>
      <vt:variant>
        <vt:lpstr>幻灯片标题</vt:lpstr>
      </vt:variant>
      <vt:variant>
        <vt:i4>13</vt:i4>
      </vt:variant>
    </vt:vector>
  </HeadingPairs>
  <TitlesOfParts>
    <vt:vector size="50" baseType="lpstr">
      <vt:lpstr>Arial</vt:lpstr>
      <vt:lpstr>宋体</vt:lpstr>
      <vt:lpstr>Wingdings</vt:lpstr>
      <vt:lpstr>Times New Roman</vt:lpstr>
      <vt:lpstr>华光中楷_CNKI</vt:lpstr>
      <vt:lpstr>华文中宋</vt:lpstr>
      <vt:lpstr>Cambria Math</vt:lpstr>
      <vt:lpstr>MS Mincho</vt:lpstr>
      <vt:lpstr>Segoe Print</vt:lpstr>
      <vt:lpstr>隶书</vt:lpstr>
      <vt:lpstr>微软雅黑</vt:lpstr>
      <vt:lpstr>Arial Unicode MS</vt:lpstr>
      <vt:lpstr>Calibri</vt:lpstr>
      <vt:lpstr>默认设计模板</vt:lpstr>
      <vt:lpstr>Paint.Picture</vt:lpstr>
      <vt:lpstr>Equation.DSMT4</vt:lpstr>
      <vt:lpstr>Equation.DSMT4</vt:lpstr>
      <vt:lpstr>Equation.DSMT4</vt:lpstr>
      <vt:lpstr>Equation.DSMT4</vt:lpstr>
      <vt:lpstr>Equation.DSMT4</vt:lpstr>
      <vt:lpstr>Equation.3</vt:lpstr>
      <vt:lpstr>Equation.3</vt:lpstr>
      <vt:lpstr>Equation.3</vt:lpstr>
      <vt:lpstr>Equation.DSMT4</vt:lpstr>
      <vt:lpstr>Equation.3</vt:lpstr>
      <vt:lpstr>Paint.Picture</vt:lpstr>
      <vt:lpstr>Equation.3</vt:lpstr>
      <vt:lpstr>Equation.3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Equation.3</vt:lpstr>
      <vt:lpstr>Equation.3</vt:lpstr>
      <vt:lpstr>Equation.3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Microsoft China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simon</dc:creator>
  <cp:lastModifiedBy>bbqy</cp:lastModifiedBy>
  <cp:revision>123</cp:revision>
  <dcterms:created xsi:type="dcterms:W3CDTF">2009-04-20T14:52:00Z</dcterms:created>
  <dcterms:modified xsi:type="dcterms:W3CDTF">2022-08-31T06:43:23Z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2052-11.1.0.12116</vt:lpwstr>
  </property>
  <property fmtid="{D5CDD505-2E9C-101B-9397-08002B2CF9AE}" pid="3" name="ICV">
    <vt:lpwstr>AF2FD1D4BECB48E08CE22F6E5A917D49</vt:lpwstr>
  </property>
</Properties>
</file>