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62" r:id="rId16"/>
    <p:sldId id="271" r:id="rId17"/>
  </p:sldIdLst>
  <p:sldSz cx="12192000" cy="6858000"/>
  <p:notesSz cx="6858000" cy="9144000"/>
  <p:embeddedFontLst>
    <p:embeddedFont>
      <p:font typeface="汉仪新人文宋 75W" panose="00020600040101010101" pitchFamily="18" charset="-122"/>
      <p:regular r:id="rId22"/>
    </p:embeddedFont>
    <p:embeddedFont>
      <p:font typeface="汉仪字研卡通W" panose="00020600040101010101" pitchFamily="18" charset="-122"/>
      <p:regular r:id="rId23"/>
    </p:embeddedFont>
    <p:embeddedFont>
      <p:font typeface="汉仪铸字儿童乐园 W" panose="00020600040101010101" pitchFamily="18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微软雅黑" panose="020B0503020204020204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711F"/>
    <a:srgbClr val="EE8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12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5.xml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新人文宋 75W" panose="00020600040101010101" pitchFamily="18" charset="-122"/>
                <a:ea typeface="汉仪新人文宋 75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新人文宋 75W" panose="00020600040101010101" pitchFamily="18" charset="-122"/>
                <a:ea typeface="汉仪新人文宋 75W" panose="00020600040101010101" pitchFamily="18" charset="-122"/>
              </a:defRPr>
            </a:lvl1pPr>
          </a:lstStyle>
          <a:p>
            <a:fld id="{0080AF64-8651-4CB8-8443-5C408E4A52A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新人文宋 75W" panose="00020600040101010101" pitchFamily="18" charset="-122"/>
                <a:ea typeface="汉仪新人文宋 75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新人文宋 75W" panose="00020600040101010101" pitchFamily="18" charset="-122"/>
                <a:ea typeface="汉仪新人文宋 75W" panose="00020600040101010101" pitchFamily="18" charset="-122"/>
              </a:defRPr>
            </a:lvl1pPr>
          </a:lstStyle>
          <a:p>
            <a:fld id="{7DD5EDEB-9F73-4E6A-95DA-351B4F82168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新人文宋 75W" panose="00020600040101010101" pitchFamily="18" charset="-122"/>
        <a:ea typeface="汉仪新人文宋 75W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新人文宋 75W" panose="00020600040101010101" pitchFamily="18" charset="-122"/>
        <a:ea typeface="汉仪新人文宋 75W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新人文宋 75W" panose="00020600040101010101" pitchFamily="18" charset="-122"/>
        <a:ea typeface="汉仪新人文宋 75W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新人文宋 75W" panose="00020600040101010101" pitchFamily="18" charset="-122"/>
        <a:ea typeface="汉仪新人文宋 75W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新人文宋 75W" panose="00020600040101010101" pitchFamily="18" charset="-122"/>
        <a:ea typeface="汉仪新人文宋 75W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7.png"/><Relationship Id="rId17" Type="http://schemas.openxmlformats.org/officeDocument/2006/relationships/image" Target="../media/image6.png"/><Relationship Id="rId16" Type="http://schemas.openxmlformats.org/officeDocument/2006/relationships/image" Target="../media/image5.png"/><Relationship Id="rId15" Type="http://schemas.openxmlformats.org/officeDocument/2006/relationships/image" Target="../media/image4.png"/><Relationship Id="rId14" Type="http://schemas.openxmlformats.org/officeDocument/2006/relationships/image" Target="../media/image3.emf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427" y="3812272"/>
                <a:ext cx="2595121" cy="1898064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99600" y="4249660"/>
                <a:ext cx="2087973" cy="1630440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37" b="64136"/>
              <a:stretch>
                <a:fillRect/>
              </a:stretch>
            </p:blipFill>
            <p:spPr>
              <a:xfrm>
                <a:off x="0" y="4676194"/>
                <a:ext cx="12192000" cy="2181806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5109" y="4002703"/>
                <a:ext cx="2561782" cy="28194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154" b="84213"/>
              <a:stretch>
                <a:fillRect/>
              </a:stretch>
            </p:blipFill>
            <p:spPr>
              <a:xfrm>
                <a:off x="745169" y="391504"/>
                <a:ext cx="792574" cy="1082671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32" t="28216" r="36111" b="52788"/>
              <a:stretch>
                <a:fillRect/>
              </a:stretch>
            </p:blipFill>
            <p:spPr>
              <a:xfrm>
                <a:off x="9885153" y="2946918"/>
                <a:ext cx="2306847" cy="130274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154" b="84213"/>
              <a:stretch>
                <a:fillRect/>
              </a:stretch>
            </p:blipFill>
            <p:spPr>
              <a:xfrm flipH="1">
                <a:off x="10919684" y="924083"/>
                <a:ext cx="527147" cy="720093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8" t="88531" r="84971" b="-4318"/>
              <a:stretch>
                <a:fillRect/>
              </a:stretch>
            </p:blipFill>
            <p:spPr>
              <a:xfrm>
                <a:off x="468626" y="2729601"/>
                <a:ext cx="1069117" cy="1082671"/>
              </a:xfrm>
              <a:prstGeom prst="rect">
                <a:avLst/>
              </a:prstGeom>
            </p:spPr>
          </p:pic>
        </p:grpSp>
        <p:sp>
          <p:nvSpPr>
            <p:cNvPr id="9" name="矩形 8"/>
            <p:cNvSpPr/>
            <p:nvPr/>
          </p:nvSpPr>
          <p:spPr>
            <a:xfrm>
              <a:off x="50800" y="41825"/>
              <a:ext cx="12090400" cy="67680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93675" y="335199"/>
            <a:ext cx="733425" cy="4905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9.png"/><Relationship Id="rId7" Type="http://schemas.openxmlformats.org/officeDocument/2006/relationships/tags" Target="../tags/tag4.xml"/><Relationship Id="rId6" Type="http://schemas.openxmlformats.org/officeDocument/2006/relationships/image" Target="../media/image32.GIF"/><Relationship Id="rId5" Type="http://schemas.openxmlformats.org/officeDocument/2006/relationships/tags" Target="../tags/tag3.xml"/><Relationship Id="rId4" Type="http://schemas.openxmlformats.org/officeDocument/2006/relationships/image" Target="../media/image31.jpeg"/><Relationship Id="rId3" Type="http://schemas.openxmlformats.org/officeDocument/2006/relationships/tags" Target="../tags/tag2.xml"/><Relationship Id="rId2" Type="http://schemas.openxmlformats.org/officeDocument/2006/relationships/image" Target="../media/image30.jpe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27" y="3812272"/>
              <a:ext cx="2595121" cy="18980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9600" y="4249660"/>
              <a:ext cx="2087973" cy="16304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4136"/>
            <a:stretch>
              <a:fillRect/>
            </a:stretch>
          </p:blipFill>
          <p:spPr>
            <a:xfrm>
              <a:off x="0" y="4676194"/>
              <a:ext cx="12192000" cy="218180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109" y="4002703"/>
              <a:ext cx="2561782" cy="28194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>
              <a:off x="745169" y="391504"/>
              <a:ext cx="792574" cy="108267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2" t="28216" r="36111" b="52788"/>
            <a:stretch>
              <a:fillRect/>
            </a:stretch>
          </p:blipFill>
          <p:spPr>
            <a:xfrm>
              <a:off x="9885153" y="2946918"/>
              <a:ext cx="2306847" cy="1302742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 flipH="1">
              <a:off x="10919684" y="924083"/>
              <a:ext cx="527147" cy="720093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" t="88531" r="84971" b="-4318"/>
            <a:stretch>
              <a:fillRect/>
            </a:stretch>
          </p:blipFill>
          <p:spPr>
            <a:xfrm>
              <a:off x="468626" y="2729601"/>
              <a:ext cx="1069117" cy="1082671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1438275" y="1031240"/>
            <a:ext cx="10149205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1000" dirty="0">
                <a:solidFill>
                  <a:srgbClr val="E2711F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我们一起贴秋膘</a:t>
            </a:r>
            <a:endParaRPr lang="zh-CN" altLang="zh-CN" sz="11000" dirty="0">
              <a:solidFill>
                <a:srgbClr val="E2711F"/>
              </a:solidFill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5176160" y="555722"/>
            <a:ext cx="1839680" cy="475465"/>
          </a:xfrm>
          <a:prstGeom prst="roundRect">
            <a:avLst>
              <a:gd name="adj" fmla="val 50000"/>
            </a:avLst>
          </a:prstGeom>
          <a:solidFill>
            <a:srgbClr val="EE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雨荷讲坛</a:t>
            </a:r>
            <a:endParaRPr lang="zh-CN" altLang="en-US" sz="2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712335" y="3466846"/>
            <a:ext cx="27673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E2711F"/>
                </a:solidFill>
                <a:latin typeface="汉仪铸字儿童乐园 W" panose="00020600040101010101" pitchFamily="18" charset="-122"/>
                <a:ea typeface="汉仪铸字儿童乐园 W" panose="00020600040101010101" pitchFamily="18" charset="-122"/>
              </a:rPr>
              <a:t>讲述人：四</a:t>
            </a:r>
            <a:r>
              <a:rPr lang="en-US" altLang="zh-CN" sz="2800" dirty="0">
                <a:solidFill>
                  <a:srgbClr val="E2711F"/>
                </a:solidFill>
                <a:latin typeface="汉仪铸字儿童乐园 W" panose="00020600040101010101" pitchFamily="18" charset="-122"/>
                <a:ea typeface="汉仪铸字儿童乐园 W" panose="00020600040101010101" pitchFamily="18" charset="-122"/>
              </a:rPr>
              <a:t>3</a:t>
            </a:r>
            <a:r>
              <a:rPr lang="zh-CN" altLang="en-US" sz="2800" dirty="0">
                <a:solidFill>
                  <a:srgbClr val="E2711F"/>
                </a:solidFill>
                <a:latin typeface="汉仪铸字儿童乐园 W" panose="00020600040101010101" pitchFamily="18" charset="-122"/>
                <a:ea typeface="汉仪铸字儿童乐园 W" panose="00020600040101010101" pitchFamily="18" charset="-122"/>
              </a:rPr>
              <a:t>班</a:t>
            </a:r>
            <a:r>
              <a:rPr lang="en-US" altLang="zh-CN" sz="2800" dirty="0">
                <a:solidFill>
                  <a:srgbClr val="E2711F"/>
                </a:solidFill>
                <a:latin typeface="汉仪铸字儿童乐园 W" panose="00020600040101010101" pitchFamily="18" charset="-122"/>
                <a:ea typeface="汉仪铸字儿童乐园 W" panose="00020600040101010101" pitchFamily="18" charset="-122"/>
              </a:rPr>
              <a:t> </a:t>
            </a:r>
            <a:endParaRPr lang="en-US" altLang="zh-CN" sz="2800" dirty="0">
              <a:solidFill>
                <a:srgbClr val="E2711F"/>
              </a:solidFill>
              <a:latin typeface="汉仪铸字儿童乐园 W" panose="00020600040101010101" pitchFamily="18" charset="-122"/>
              <a:ea typeface="汉仪铸字儿童乐园 W" panose="00020600040101010101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 flipH="1">
            <a:off x="2812415" y="294005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养生</a:t>
            </a:r>
            <a:r>
              <a:rPr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担当——</a:t>
            </a: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鸭子</a:t>
            </a:r>
            <a:endParaRPr lang="zh-CN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20" name="图片 119"/>
          <p:cNvPicPr/>
          <p:nvPr/>
        </p:nvPicPr>
        <p:blipFill>
          <a:blip r:embed="rId1"/>
          <a:stretch>
            <a:fillRect/>
          </a:stretch>
        </p:blipFill>
        <p:spPr>
          <a:xfrm>
            <a:off x="1564640" y="2279650"/>
            <a:ext cx="2912110" cy="3248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图片 120"/>
          <p:cNvPicPr/>
          <p:nvPr/>
        </p:nvPicPr>
        <p:blipFill>
          <a:blip r:embed="rId2"/>
          <a:stretch>
            <a:fillRect/>
          </a:stretch>
        </p:blipFill>
        <p:spPr>
          <a:xfrm>
            <a:off x="6436360" y="3062605"/>
            <a:ext cx="4705350" cy="3188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160645" y="1494155"/>
            <a:ext cx="58013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“秋高鸭肥”，秋季是鸭子最肥壮的季节，鸭肉性寒凉，特别适合体热上火者食用，适宜于滋阴养津以防秋燥，是秋季食疗首选。</a:t>
            </a:r>
            <a:endParaRPr lang="zh-CN" altLang="en-US" sz="28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3" name="图片 12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77430" y="3819525"/>
            <a:ext cx="4218940" cy="2777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图片 12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13405" y="2569845"/>
            <a:ext cx="4533900" cy="3186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 flipH="1">
            <a:off x="2812415" y="294005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养生</a:t>
            </a:r>
            <a:r>
              <a:rPr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担当——</a:t>
            </a: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鸭子</a:t>
            </a:r>
            <a:endParaRPr lang="zh-CN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22" name="图片 12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5910" y="1151890"/>
            <a:ext cx="3961765" cy="2564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81645" y="770890"/>
            <a:ext cx="3514725" cy="2432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84" y="3046799"/>
              <a:ext cx="4243344" cy="31035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4136"/>
            <a:stretch>
              <a:fillRect/>
            </a:stretch>
          </p:blipFill>
          <p:spPr>
            <a:xfrm>
              <a:off x="0" y="4676194"/>
              <a:ext cx="12192000" cy="218180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>
              <a:off x="745169" y="391504"/>
              <a:ext cx="792574" cy="108267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 flipH="1">
              <a:off x="10919684" y="924083"/>
              <a:ext cx="527147" cy="720093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 flipH="1">
            <a:off x="3401060" y="786130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丑萌担当</a:t>
            </a:r>
            <a:r>
              <a:rPr lang="en-US" alt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——</a:t>
            </a: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雁来蕈</a:t>
            </a:r>
            <a:endParaRPr lang="zh-CN" altLang="en-US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4885" y="1644015"/>
            <a:ext cx="10747375" cy="977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chemeClr val="accent1"/>
                </a:solidFill>
              </a:rPr>
              <a:t>如果有什么美食最能定义“外表平平无奇，每一口都是惊喜”，非雁来蕈莫属</a:t>
            </a:r>
            <a:r>
              <a:rPr lang="zh-CN" altLang="en-US" sz="2000">
                <a:solidFill>
                  <a:schemeClr val="accent1"/>
                </a:solidFill>
              </a:rPr>
              <a:t>。</a:t>
            </a:r>
            <a:endParaRPr lang="zh-CN" altLang="en-US" sz="2000">
              <a:solidFill>
                <a:schemeClr val="accent1"/>
              </a:solidFill>
            </a:endParaRPr>
          </a:p>
        </p:txBody>
      </p:sp>
      <p:pic>
        <p:nvPicPr>
          <p:cNvPr id="125" name="图片 124"/>
          <p:cNvPicPr/>
          <p:nvPr/>
        </p:nvPicPr>
        <p:blipFill>
          <a:blip r:embed="rId5"/>
          <a:stretch>
            <a:fillRect/>
          </a:stretch>
        </p:blipFill>
        <p:spPr>
          <a:xfrm>
            <a:off x="8351520" y="4453890"/>
            <a:ext cx="3584575" cy="2094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" name="图片 125"/>
          <p:cNvPicPr/>
          <p:nvPr/>
        </p:nvPicPr>
        <p:blipFill>
          <a:blip r:embed="rId6"/>
          <a:stretch>
            <a:fillRect/>
          </a:stretch>
        </p:blipFill>
        <p:spPr>
          <a:xfrm>
            <a:off x="984885" y="2527300"/>
            <a:ext cx="2934970" cy="3411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图片 126"/>
          <p:cNvPicPr/>
          <p:nvPr/>
        </p:nvPicPr>
        <p:blipFill>
          <a:blip r:embed="rId7"/>
          <a:stretch>
            <a:fillRect/>
          </a:stretch>
        </p:blipFill>
        <p:spPr>
          <a:xfrm>
            <a:off x="4191635" y="2527300"/>
            <a:ext cx="3228975" cy="3412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28" name="图片 127"/>
          <p:cNvPicPr/>
          <p:nvPr/>
        </p:nvPicPr>
        <p:blipFill>
          <a:blip r:embed="rId1"/>
          <a:stretch>
            <a:fillRect/>
          </a:stretch>
        </p:blipFill>
        <p:spPr>
          <a:xfrm>
            <a:off x="593725" y="3357245"/>
            <a:ext cx="3364230" cy="282003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9" name="图片 128"/>
          <p:cNvPicPr/>
          <p:nvPr/>
        </p:nvPicPr>
        <p:blipFill>
          <a:blip r:embed="rId2"/>
          <a:stretch>
            <a:fillRect/>
          </a:stretch>
        </p:blipFill>
        <p:spPr>
          <a:xfrm>
            <a:off x="7891145" y="3357245"/>
            <a:ext cx="3364230" cy="269938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30" name="图片 129"/>
          <p:cNvPicPr/>
          <p:nvPr/>
        </p:nvPicPr>
        <p:blipFill>
          <a:blip r:embed="rId3"/>
          <a:stretch>
            <a:fillRect/>
          </a:stretch>
        </p:blipFill>
        <p:spPr>
          <a:xfrm>
            <a:off x="3180080" y="469900"/>
            <a:ext cx="5410200" cy="3529330"/>
          </a:xfrm>
          <a:prstGeom prst="round2DiagRect">
            <a:avLst/>
          </a:prstGeom>
          <a:noFill/>
          <a:ln w="9525">
            <a:noFill/>
          </a:ln>
        </p:spPr>
      </p:pic>
      <p:pic>
        <p:nvPicPr>
          <p:cNvPr id="25" name="内容占位符 24"/>
          <p:cNvPicPr>
            <a:picLocks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25" y="365125"/>
            <a:ext cx="3619500" cy="28149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09" y="3999528"/>
            <a:ext cx="2561782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84" y="3046799"/>
              <a:ext cx="4243344" cy="31035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4136"/>
            <a:stretch>
              <a:fillRect/>
            </a:stretch>
          </p:blipFill>
          <p:spPr>
            <a:xfrm>
              <a:off x="0" y="4676194"/>
              <a:ext cx="12192000" cy="218180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>
              <a:off x="745169" y="391504"/>
              <a:ext cx="792574" cy="108267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 flipH="1">
              <a:off x="10919684" y="924083"/>
              <a:ext cx="527147" cy="720093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/>
        </p:nvSpPr>
        <p:spPr>
          <a:xfrm flipH="1">
            <a:off x="2761615" y="289560"/>
            <a:ext cx="55378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5400" dirty="0">
                <a:solidFill>
                  <a:srgbClr val="E2711F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《秋天的况味》</a:t>
            </a:r>
            <a:r>
              <a:rPr lang="en-US" altLang="zh-CN" sz="5400" dirty="0">
                <a:solidFill>
                  <a:srgbClr val="E2711F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srgbClr val="E2711F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林语堂</a:t>
            </a:r>
            <a:endParaRPr lang="zh-CN" altLang="en-US" sz="5400" dirty="0">
              <a:solidFill>
                <a:srgbClr val="E2711F"/>
              </a:solidFill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475516" y="517283"/>
            <a:ext cx="830997" cy="830997"/>
          </a:xfrm>
          <a:prstGeom prst="ellipse">
            <a:avLst/>
          </a:prstGeom>
          <a:solidFill>
            <a:srgbClr val="E27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6935" y="2421255"/>
            <a:ext cx="10438130" cy="2950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      </a:t>
            </a:r>
            <a:r>
              <a:rPr lang="zh-CN" altLang="en-US" sz="2400"/>
              <a:t>向来诗文上秋的含义，并不是这样的，使人联想的是肃杀，是凄凉，是秋扇，是红叶，是荒林，是萋草。然而秋确有另一意味，没有春天的阳气勃勃，也没有夏天的炎烈迫人、也不像冬天之全入于枯槁凋零。我所爱的是秋林古气磅礴气象。</a:t>
            </a:r>
            <a:endParaRPr lang="zh-CN" altLang="en-US" sz="2400"/>
          </a:p>
          <a:p>
            <a:r>
              <a:rPr lang="en-US" altLang="zh-CN" sz="2400"/>
              <a:t>   </a:t>
            </a:r>
            <a:r>
              <a:rPr lang="zh-CN" altLang="en-US" sz="2400"/>
              <a:t>在四时中，我于秋是有偏爱的，所以不妨说说。秋是代表成熟，对于春天之明媚娇艳，夏日的茂密浓深，都是过来人，不足为奇了。所以其色淡，叶多黄，有古色苍茏之概，不单以葱翠争荣了。这是我所谓秋天的意味。大概我所爱的不是晚秋，是初秋，那时暄气初消，月正圆，蟹正肥，桂花皎洁，也未陷入懔烈萧瑟气态，这是最值得赏乐的，那时的温和，如我烟上的红灰，只是一股熏熟的温香罢了。或如文人已排脱下笔惊人的格调，而渐趋纯熟练达，宏毅坚实，其文读来有深长意味。</a:t>
            </a:r>
            <a:endParaRPr lang="zh-CN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27" y="3812272"/>
              <a:ext cx="2595121" cy="18980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9600" y="4249660"/>
              <a:ext cx="2087973" cy="16304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4136"/>
            <a:stretch>
              <a:fillRect/>
            </a:stretch>
          </p:blipFill>
          <p:spPr>
            <a:xfrm>
              <a:off x="0" y="4676194"/>
              <a:ext cx="12192000" cy="218180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109" y="4002703"/>
              <a:ext cx="2561782" cy="28194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>
              <a:off x="745169" y="391504"/>
              <a:ext cx="792574" cy="108267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2" t="28216" r="36111" b="52788"/>
            <a:stretch>
              <a:fillRect/>
            </a:stretch>
          </p:blipFill>
          <p:spPr>
            <a:xfrm>
              <a:off x="9885153" y="2946918"/>
              <a:ext cx="2306847" cy="1302742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 flipH="1">
              <a:off x="10919684" y="924083"/>
              <a:ext cx="527147" cy="720093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" t="88531" r="84971" b="-4318"/>
            <a:stretch>
              <a:fillRect/>
            </a:stretch>
          </p:blipFill>
          <p:spPr>
            <a:xfrm>
              <a:off x="468626" y="2729601"/>
              <a:ext cx="1069117" cy="1082671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1438467" y="1031378"/>
            <a:ext cx="931506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1000" dirty="0">
                <a:solidFill>
                  <a:srgbClr val="E2711F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谢谢大家</a:t>
            </a:r>
            <a:endParaRPr lang="zh-CN" altLang="en-US" sz="11000" dirty="0">
              <a:solidFill>
                <a:srgbClr val="E2711F"/>
              </a:solidFill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5176160" y="555722"/>
            <a:ext cx="1839680" cy="475465"/>
          </a:xfrm>
          <a:prstGeom prst="roundRect">
            <a:avLst>
              <a:gd name="adj" fmla="val 50000"/>
            </a:avLst>
          </a:prstGeom>
          <a:solidFill>
            <a:srgbClr val="EE8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汉仪字研卡通W" panose="00020600040101010101" pitchFamily="18" charset="-122"/>
                <a:ea typeface="汉仪字研卡通W" panose="00020600040101010101" pitchFamily="18" charset="-122"/>
              </a:rPr>
              <a:t>雨荷讲坛</a:t>
            </a:r>
            <a:endParaRPr lang="zh-CN" altLang="en-US" sz="2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27" y="3812272"/>
              <a:ext cx="2595121" cy="18980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9600" y="4249660"/>
              <a:ext cx="2087973" cy="16304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4136"/>
            <a:stretch>
              <a:fillRect/>
            </a:stretch>
          </p:blipFill>
          <p:spPr>
            <a:xfrm>
              <a:off x="0" y="4676194"/>
              <a:ext cx="12192000" cy="218180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>
              <a:off x="745169" y="391504"/>
              <a:ext cx="792574" cy="108267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 flipH="1">
              <a:off x="10919684" y="924083"/>
              <a:ext cx="527147" cy="720093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 flipH="1">
            <a:off x="1089025" y="786130"/>
            <a:ext cx="10498455" cy="468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zh-CN" altLang="en-US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你钟爱的秋天滋味是什么？林语堂说，春天娇媚，夏天热情，冬天寒冷，只有秋天纯熟、温和、稳重。在《秋天的况味》中他这样描写自己所爱的秋：“那时暄气初消，月正圆，蟹正肥，桂花皎洁。”</a:t>
            </a:r>
            <a:endParaRPr lang="zh-CN" altLang="en-US" sz="4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    </a:t>
            </a:r>
            <a:r>
              <a:rPr lang="zh-CN" altLang="en-US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在这个丰收的季节里，因时而食的常州饕客对哪些美好风物倾心有加呢？</a:t>
            </a:r>
            <a:endParaRPr lang="zh-CN" altLang="en-US" sz="4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84" y="3046799"/>
              <a:ext cx="4243344" cy="31035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4136"/>
            <a:stretch>
              <a:fillRect/>
            </a:stretch>
          </p:blipFill>
          <p:spPr>
            <a:xfrm>
              <a:off x="0" y="4676194"/>
              <a:ext cx="12192000" cy="218180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>
              <a:off x="745169" y="391504"/>
              <a:ext cx="792574" cy="108267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 flipH="1">
              <a:off x="10919684" y="924083"/>
              <a:ext cx="527147" cy="720093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 flipH="1">
            <a:off x="3401060" y="786130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时令担当</a:t>
            </a:r>
            <a:r>
              <a:rPr lang="en-US" alt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——</a:t>
            </a: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大闸蟹</a:t>
            </a:r>
            <a:endParaRPr lang="zh-CN" altLang="en-US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7818755" y="2864485"/>
            <a:ext cx="4373245" cy="3844925"/>
          </a:xfrm>
          <a:prstGeom prst="hexagon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6"/>
          <a:srcRect l="215" r="-215"/>
          <a:stretch>
            <a:fillRect/>
          </a:stretch>
        </p:blipFill>
        <p:spPr>
          <a:xfrm>
            <a:off x="4109085" y="2068195"/>
            <a:ext cx="4450715" cy="3844290"/>
          </a:xfrm>
          <a:prstGeom prst="hexagon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7"/>
          <a:stretch>
            <a:fillRect/>
          </a:stretch>
        </p:blipFill>
        <p:spPr>
          <a:xfrm>
            <a:off x="97790" y="1644015"/>
            <a:ext cx="4613275" cy="3909060"/>
          </a:xfrm>
          <a:prstGeom prst="hexagon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324485" y="3719830"/>
            <a:ext cx="5999480" cy="290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Freeform 5"/>
          <p:cNvSpPr/>
          <p:nvPr/>
        </p:nvSpPr>
        <p:spPr bwMode="auto">
          <a:xfrm rot="5400000">
            <a:off x="1574195" y="261874"/>
            <a:ext cx="732136" cy="660687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sz="2000" kern="0" dirty="0">
              <a:solidFill>
                <a:prstClr val="white"/>
              </a:solidFill>
              <a:latin typeface="汉仪新人文宋 75W" panose="00020600040101010101" pitchFamily="18" charset="-122"/>
              <a:ea typeface="汉仪新人文宋 75W" panose="00020600040101010101" pitchFamily="18" charset="-122"/>
              <a:cs typeface="+mn-ea"/>
              <a:sym typeface="汉仪新人文宋 75W" panose="00020600040101010101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9350" y="1936770"/>
            <a:ext cx="1000663" cy="4828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prstClr val="white"/>
                </a:solidFill>
                <a:latin typeface="汉仪新人文宋 75W" panose="00020600040101010101" pitchFamily="18" charset="-122"/>
                <a:ea typeface="汉仪新人文宋 75W" panose="00020600040101010101" pitchFamily="18" charset="-122"/>
                <a:cs typeface="+mn-ea"/>
                <a:sym typeface="汉仪新人文宋 75W" panose="00020600040101010101" pitchFamily="18" charset="-122"/>
              </a:rPr>
              <a:t>01</a:t>
            </a:r>
            <a:endParaRPr lang="zh-CN" altLang="en-US" sz="2000" b="1" kern="0" dirty="0">
              <a:solidFill>
                <a:prstClr val="white"/>
              </a:solidFill>
              <a:latin typeface="汉仪新人文宋 75W" panose="00020600040101010101" pitchFamily="18" charset="-122"/>
              <a:ea typeface="汉仪新人文宋 75W" panose="00020600040101010101" pitchFamily="18" charset="-122"/>
              <a:cs typeface="+mn-ea"/>
              <a:sym typeface="汉仪新人文宋 75W" panose="00020600040101010101" pitchFamily="18" charset="-122"/>
            </a:endParaRPr>
          </a:p>
        </p:txBody>
      </p:sp>
      <p:sp>
        <p:nvSpPr>
          <p:cNvPr id="28" name="Freeform 5"/>
          <p:cNvSpPr/>
          <p:nvPr/>
        </p:nvSpPr>
        <p:spPr bwMode="auto">
          <a:xfrm rot="5400000">
            <a:off x="4578380" y="261521"/>
            <a:ext cx="732136" cy="660687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sz="2000" kern="0" dirty="0">
              <a:solidFill>
                <a:prstClr val="white"/>
              </a:solidFill>
              <a:latin typeface="汉仪新人文宋 75W" panose="00020600040101010101" pitchFamily="18" charset="-122"/>
              <a:ea typeface="汉仪新人文宋 75W" panose="00020600040101010101" pitchFamily="18" charset="-122"/>
              <a:cs typeface="+mn-ea"/>
              <a:sym typeface="汉仪新人文宋 75W" panose="00020600040101010101" pitchFamily="18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823845" y="5619750"/>
            <a:ext cx="1000760" cy="8191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prstClr val="white"/>
                </a:solidFill>
                <a:latin typeface="汉仪新人文宋 75W" panose="00020600040101010101" pitchFamily="18" charset="-122"/>
                <a:ea typeface="汉仪新人文宋 75W" panose="00020600040101010101" pitchFamily="18" charset="-122"/>
                <a:cs typeface="+mn-ea"/>
                <a:sym typeface="汉仪新人文宋 75W" panose="00020600040101010101" pitchFamily="18" charset="-122"/>
              </a:rPr>
              <a:t>02</a:t>
            </a:r>
            <a:endParaRPr lang="zh-CN" altLang="en-US" sz="2000" b="1" kern="0" dirty="0">
              <a:solidFill>
                <a:prstClr val="white"/>
              </a:solidFill>
              <a:latin typeface="汉仪新人文宋 75W" panose="00020600040101010101" pitchFamily="18" charset="-122"/>
              <a:ea typeface="汉仪新人文宋 75W" panose="00020600040101010101" pitchFamily="18" charset="-122"/>
              <a:cs typeface="+mn-ea"/>
              <a:sym typeface="汉仪新人文宋 75W" panose="00020600040101010101" pitchFamily="18" charset="-122"/>
            </a:endParaRPr>
          </a:p>
        </p:txBody>
      </p:sp>
      <p:sp>
        <p:nvSpPr>
          <p:cNvPr id="41" name="Freeform 5"/>
          <p:cNvSpPr/>
          <p:nvPr/>
        </p:nvSpPr>
        <p:spPr bwMode="auto">
          <a:xfrm rot="5400000">
            <a:off x="3128675" y="261803"/>
            <a:ext cx="732136" cy="660687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sz="2000" kern="0" dirty="0">
              <a:solidFill>
                <a:prstClr val="white"/>
              </a:solidFill>
              <a:latin typeface="汉仪新人文宋 75W" panose="00020600040101010101" pitchFamily="18" charset="-122"/>
              <a:ea typeface="汉仪新人文宋 75W" panose="00020600040101010101" pitchFamily="18" charset="-122"/>
              <a:cs typeface="+mn-ea"/>
              <a:sym typeface="汉仪新人文宋 75W" panose="00020600040101010101" pitchFamily="18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3825240" y="1070610"/>
            <a:ext cx="4088130" cy="38068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8042910" y="0"/>
            <a:ext cx="414909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" name="图片 130"/>
          <p:cNvPicPr/>
          <p:nvPr/>
        </p:nvPicPr>
        <p:blipFill>
          <a:blip r:embed="rId4"/>
          <a:stretch>
            <a:fillRect/>
          </a:stretch>
        </p:blipFill>
        <p:spPr>
          <a:xfrm>
            <a:off x="198755" y="530225"/>
            <a:ext cx="3836035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84" y="3046799"/>
              <a:ext cx="4243344" cy="31035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4136"/>
            <a:stretch>
              <a:fillRect/>
            </a:stretch>
          </p:blipFill>
          <p:spPr>
            <a:xfrm>
              <a:off x="0" y="4676194"/>
              <a:ext cx="12192000" cy="218180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>
              <a:off x="745169" y="391504"/>
              <a:ext cx="792574" cy="108267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4" b="84213"/>
            <a:stretch>
              <a:fillRect/>
            </a:stretch>
          </p:blipFill>
          <p:spPr>
            <a:xfrm flipH="1">
              <a:off x="10919684" y="924083"/>
              <a:ext cx="527147" cy="720093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 flipH="1">
            <a:off x="3246755" y="616585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滋补担当——羊肉</a:t>
            </a:r>
            <a:endParaRPr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646430" y="1644015"/>
            <a:ext cx="3428365" cy="3761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250690" y="1474470"/>
            <a:ext cx="4232910" cy="405574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7"/>
          <a:stretch>
            <a:fillRect/>
          </a:stretch>
        </p:blipFill>
        <p:spPr>
          <a:xfrm>
            <a:off x="8659495" y="1474470"/>
            <a:ext cx="3366770" cy="3845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" name="图片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732790" y="1901190"/>
            <a:ext cx="4599940" cy="3775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5767705" y="1901190"/>
            <a:ext cx="5661025" cy="3608705"/>
          </a:xfrm>
          <a:prstGeom prst="plaque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 flipH="1">
            <a:off x="2812415" y="294005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滋补担当——羊肉</a:t>
            </a:r>
            <a:endParaRPr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32" name="图片 131"/>
          <p:cNvPicPr/>
          <p:nvPr/>
        </p:nvPicPr>
        <p:blipFill>
          <a:blip r:embed="rId3"/>
          <a:stretch>
            <a:fillRect/>
          </a:stretch>
        </p:blipFill>
        <p:spPr>
          <a:xfrm>
            <a:off x="8079105" y="123190"/>
            <a:ext cx="3094355" cy="177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 flipH="1">
            <a:off x="2812415" y="294005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鲜味</a:t>
            </a:r>
            <a:r>
              <a:rPr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担当——</a:t>
            </a: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太湖三白</a:t>
            </a:r>
            <a:endParaRPr lang="zh-CN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6831965" y="3023870"/>
            <a:ext cx="4929505" cy="3455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1393825" y="1404620"/>
            <a:ext cx="4790440" cy="2445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 flipH="1">
            <a:off x="2812415" y="294005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鲜味</a:t>
            </a:r>
            <a:r>
              <a:rPr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担当——</a:t>
            </a: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太湖三白</a:t>
            </a:r>
            <a:endParaRPr lang="zh-CN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15" name="图片 114"/>
          <p:cNvPicPr/>
          <p:nvPr/>
        </p:nvPicPr>
        <p:blipFill>
          <a:blip r:embed="rId1"/>
          <a:stretch>
            <a:fillRect/>
          </a:stretch>
        </p:blipFill>
        <p:spPr>
          <a:xfrm>
            <a:off x="422910" y="1151890"/>
            <a:ext cx="7843520" cy="241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图片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6368733" y="3593783"/>
            <a:ext cx="5267325" cy="290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42315" y="3975100"/>
            <a:ext cx="51009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白鱼</a:t>
            </a:r>
            <a:r>
              <a:rPr lang="zh-CN" altLang="en-US" sz="2000" b="1">
                <a:solidFill>
                  <a:schemeClr val="accent1"/>
                </a:solidFill>
              </a:rPr>
              <a:t>口阔，鳞细还刺多，但极其细嫩。鱼身可糟煎，可做鱼丸，鱼骨鱼尾可熬汤，除了红烧被视作暴殄天物外，能适应很多做法。常州人则更偏爱清蒸本味，配上吸满鱼汁的豆炙饼，真是鲜到极致。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73405" y="1292860"/>
            <a:ext cx="5884545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白虾和银鱼</a:t>
            </a:r>
            <a:r>
              <a:rPr lang="en-US" altLang="zh-CN" sz="2400" b="1">
                <a:solidFill>
                  <a:srgbClr val="C00000"/>
                </a:solidFill>
              </a:rPr>
              <a:t>  </a:t>
            </a:r>
            <a:r>
              <a:rPr lang="zh-CN" altLang="en-US" sz="2000">
                <a:solidFill>
                  <a:schemeClr val="accent1"/>
                </a:solidFill>
              </a:rPr>
              <a:t>是小鲜的代表，平价且亲民。</a:t>
            </a:r>
            <a:endParaRPr lang="zh-CN" altLang="en-US" sz="2000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呛活虾</a:t>
            </a:r>
            <a:r>
              <a:rPr lang="zh-CN" altLang="en-US" sz="2000">
                <a:solidFill>
                  <a:schemeClr val="accent1"/>
                </a:solidFill>
              </a:rPr>
              <a:t>，是保留白虾鲜味的最传统吃法。如果不能接受，白灼也是料理的好方法。</a:t>
            </a:r>
            <a:endParaRPr lang="zh-CN" altLang="en-US" sz="2000">
              <a:solidFill>
                <a:schemeClr val="accent1"/>
              </a:solidFill>
            </a:endParaRPr>
          </a:p>
          <a:p>
            <a:r>
              <a:rPr lang="zh-CN" altLang="en-US" sz="2000">
                <a:solidFill>
                  <a:schemeClr val="accent1"/>
                </a:solidFill>
              </a:rPr>
              <a:t>头圆嘴钝的没有骨刺的</a:t>
            </a:r>
            <a:r>
              <a:rPr lang="zh-CN" altLang="en-US" sz="2000" b="1">
                <a:solidFill>
                  <a:schemeClr val="accent1"/>
                </a:solidFill>
              </a:rPr>
              <a:t>小银鱼</a:t>
            </a:r>
            <a:r>
              <a:rPr lang="zh-CN" altLang="en-US" sz="2000">
                <a:solidFill>
                  <a:schemeClr val="accent1"/>
                </a:solidFill>
              </a:rPr>
              <a:t>，烧羹炒鸡蛋都能体现出极鲜；再修长一些的，可以挂糊炸酥，锁住水灵灵的鲜味。</a:t>
            </a:r>
            <a:endParaRPr lang="zh-CN" altLang="en-US" sz="2000">
              <a:solidFill>
                <a:schemeClr val="accent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2812415" y="294005"/>
            <a:ext cx="10498455" cy="857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鲜味</a:t>
            </a:r>
            <a:r>
              <a:rPr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担当——</a:t>
            </a: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太湖三白</a:t>
            </a:r>
            <a:endParaRPr lang="zh-CN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17" name="图片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7909560" y="984250"/>
            <a:ext cx="38100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图片 117"/>
          <p:cNvPicPr/>
          <p:nvPr/>
        </p:nvPicPr>
        <p:blipFill>
          <a:blip r:embed="rId2"/>
          <a:stretch>
            <a:fillRect/>
          </a:stretch>
        </p:blipFill>
        <p:spPr>
          <a:xfrm>
            <a:off x="259080" y="3433445"/>
            <a:ext cx="5760085" cy="31210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9" name="图片 118"/>
          <p:cNvPicPr/>
          <p:nvPr/>
        </p:nvPicPr>
        <p:blipFill>
          <a:blip r:embed="rId3"/>
          <a:stretch>
            <a:fillRect/>
          </a:stretch>
        </p:blipFill>
        <p:spPr>
          <a:xfrm>
            <a:off x="5899468" y="3433128"/>
            <a:ext cx="2009774" cy="2676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4374,&quot;width&quot;:6644}"/>
</p:tagLst>
</file>

<file path=ppt/tags/tag2.xml><?xml version="1.0" encoding="utf-8"?>
<p:tagLst xmlns:p="http://schemas.openxmlformats.org/presentationml/2006/main">
  <p:tag name="KSO_WM_UNIT_PLACING_PICTURE_USER_VIEWPORT" val="{&quot;height&quot;:5018,&quot;width&quot;:7140}"/>
</p:tagLst>
</file>

<file path=ppt/tags/tag3.xml><?xml version="1.0" encoding="utf-8"?>
<p:tagLst xmlns:p="http://schemas.openxmlformats.org/presentationml/2006/main">
  <p:tag name="KSO_WM_UNIT_PLACING_PICTURE_USER_VIEWPORT" val="{&quot;height&quot;:4038,&quot;width&quot;:6239}"/>
</p:tagLst>
</file>

<file path=ppt/tags/tag4.xml><?xml version="1.0" encoding="utf-8"?>
<p:tagLst xmlns:p="http://schemas.openxmlformats.org/presentationml/2006/main">
  <p:tag name="KSO_WM_UNIT_PLACING_PICTURE_USER_VIEWPORT" val="{&quot;height&quot;:5021,&quot;width&quot;:7410}"/>
</p:tagLst>
</file>

<file path=ppt/tags/tag5.xml><?xml version="1.0" encoding="utf-8"?>
<p:tagLst xmlns:p="http://schemas.openxmlformats.org/presentationml/2006/main">
  <p:tag name="KSO_WPP_MARK_KEY" val="8ad85a47-1184-4436-87d5-3a1832ae73f4"/>
  <p:tag name="COMMONDATA" val="eyJjb3VudCI6MSwiaGRpZCI6IjQwNjNiY2RlYmJjMmMzOGEyMmRjMzhjYTM2ZmFmM2E3IiwidXNlckNvdW50IjoxfQ=="/>
</p:tagLst>
</file>

<file path=ppt/theme/theme1.xml><?xml version="1.0" encoding="utf-8"?>
<a:theme xmlns:a="http://schemas.openxmlformats.org/drawingml/2006/main" name="Office 主题">
  <a:themeElements>
    <a:clrScheme name="自定义 8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711F"/>
      </a:accent1>
      <a:accent2>
        <a:srgbClr val="928F2E"/>
      </a:accent2>
      <a:accent3>
        <a:srgbClr val="FFB84F"/>
      </a:accent3>
      <a:accent4>
        <a:srgbClr val="E2711F"/>
      </a:accent4>
      <a:accent5>
        <a:srgbClr val="928F2E"/>
      </a:accent5>
      <a:accent6>
        <a:srgbClr val="FFB84F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WPS 演示</Application>
  <PresentationFormat>宽屏</PresentationFormat>
  <Paragraphs>50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汉仪新人文宋 75W</vt:lpstr>
      <vt:lpstr>汉仪字研卡通W</vt:lpstr>
      <vt:lpstr>汉仪铸字儿童乐园 W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绿茶1402282444</cp:lastModifiedBy>
  <cp:revision>54</cp:revision>
  <dcterms:created xsi:type="dcterms:W3CDTF">2021-08-17T11:26:00Z</dcterms:created>
  <dcterms:modified xsi:type="dcterms:W3CDTF">2022-11-01T07:14:59Z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KSOTemplateUUID">
    <vt:lpwstr>v1.0_mb_Jg/s2whe51sCJ/jl1pRPCA==</vt:lpwstr>
  </property>
  <property fmtid="{D5CDD505-2E9C-101B-9397-08002B2CF9AE}" pid="4" name="ICV">
    <vt:lpwstr>04B402BF1F094220BE61708629068531</vt:lpwstr>
  </property>
</Properties>
</file>