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489" r:id="rId6"/>
    <p:sldId id="490" r:id="rId7"/>
    <p:sldId id="488" r:id="rId8"/>
    <p:sldId id="491" r:id="rId9"/>
    <p:sldId id="496" r:id="rId10"/>
    <p:sldId id="497" r:id="rId11"/>
    <p:sldId id="498" r:id="rId12"/>
    <p:sldId id="495" r:id="rId13"/>
    <p:sldId id="499" r:id="rId14"/>
    <p:sldId id="493" r:id="rId15"/>
    <p:sldId id="501" r:id="rId16"/>
    <p:sldId id="500" r:id="rId17"/>
    <p:sldId id="511" r:id="rId18"/>
    <p:sldId id="508" r:id="rId19"/>
    <p:sldId id="502" r:id="rId20"/>
    <p:sldId id="441" r:id="rId21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9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6.xml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3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84.xml"/><Relationship Id="rId2" Type="http://schemas.openxmlformats.org/officeDocument/2006/relationships/image" Target="../media/image5.emf"/><Relationship Id="rId1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6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87.xml"/><Relationship Id="rId2" Type="http://schemas.openxmlformats.org/officeDocument/2006/relationships/image" Target="file:///\\Hc010\&#26412;&#22320;&#30913;&#30424;%25252520(E)\&#35874;&#23451;&#20305;\&#21270;&#23398;&#183;&#24517;&#20462;1&#65288;&#20154;&#25945;&#29256;&#65289;\25+.TIF" TargetMode="External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90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91.xml"/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68.xml"/><Relationship Id="rId4" Type="http://schemas.openxmlformats.org/officeDocument/2006/relationships/image" Target="../media/image3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67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1817895" y="914400"/>
            <a:ext cx="9799200" cy="2570400"/>
          </a:xfrm>
        </p:spPr>
        <p:txBody>
          <a:bodyPr/>
          <a:p>
            <a:pPr algn="r"/>
            <a:r>
              <a:rPr lang="zh-CN" altLang="en-US" sz="5400">
                <a:solidFill>
                  <a:schemeClr val="dk1"/>
                </a:solidFill>
              </a:rPr>
              <a:t>物质的量单元复习</a:t>
            </a:r>
            <a:endParaRPr lang="zh-CN" altLang="en-US" sz="5400">
              <a:solidFill>
                <a:schemeClr val="dk1"/>
              </a:solidFill>
            </a:endParaRPr>
          </a:p>
        </p:txBody>
      </p:sp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>
          <a:xfrm>
            <a:off x="7484770" y="4096456"/>
            <a:ext cx="4132325" cy="0"/>
          </a:xfrm>
          <a:prstGeom prst="line">
            <a:avLst/>
          </a:prstGeom>
          <a:ln w="28575">
            <a:gradFill flip="none" rotWithShape="1">
              <a:gsLst>
                <a:gs pos="7000">
                  <a:srgbClr val="000000"/>
                </a:gs>
                <a:gs pos="100000">
                  <a:srgbClr val="FFFFFF">
                    <a:alpha val="0"/>
                  </a:srgb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953238" y="4268700"/>
            <a:ext cx="3663857" cy="716271"/>
          </a:xfrm>
          <a:prstGeom prst="rect">
            <a:avLst/>
          </a:prstGeom>
          <a:noFill/>
          <a:ln>
            <a:noFill/>
          </a:ln>
        </p:spPr>
        <p:txBody>
          <a:bodyPr wrap="square" lIns="101600" tIns="38100" rIns="76200" bIns="38100" rtlCol="0" anchor="t" anchorCtr="0">
            <a:normAutofit/>
          </a:bodyPr>
          <a:p>
            <a:pPr algn="r">
              <a:lnSpc>
                <a:spcPct val="120000"/>
              </a:lnSpc>
            </a:pPr>
            <a:r>
              <a:rPr lang="zh-CN" altLang="en-US" sz="2600" b="1" spc="400" dirty="0">
                <a:solidFill>
                  <a:schemeClr val="dk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王依依</a:t>
            </a:r>
            <a:endParaRPr lang="zh-CN" altLang="en-US" sz="2600" b="1" spc="400" dirty="0">
              <a:solidFill>
                <a:schemeClr val="dk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64025" y="1186180"/>
            <a:ext cx="7353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sz="3200"/>
              <a:t>高中化学</a:t>
            </a:r>
            <a:r>
              <a:rPr lang="en-US" altLang="zh-CN" sz="3200"/>
              <a:t> </a:t>
            </a:r>
            <a:r>
              <a:rPr lang="zh-CN" sz="3200"/>
              <a:t>苏教版</a:t>
            </a:r>
            <a:r>
              <a:rPr lang="en-US" altLang="zh-CN" sz="3200"/>
              <a:t> </a:t>
            </a:r>
            <a:r>
              <a:rPr lang="zh-CN" altLang="en-US" sz="3200"/>
              <a:t>必修第一册</a:t>
            </a:r>
            <a:endParaRPr lang="zh-CN" altLang="en-US" sz="3200"/>
          </a:p>
        </p:txBody>
      </p:sp>
      <p:sp>
        <p:nvSpPr>
          <p:cNvPr id="2" name="矩形 1"/>
          <p:cNvSpPr/>
          <p:nvPr/>
        </p:nvSpPr>
        <p:spPr>
          <a:xfrm>
            <a:off x="-84455" y="5156835"/>
            <a:ext cx="12361545" cy="1903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5" name="图片 44" descr="32313539363931343b32313539363638363bbbafd1a7cab5d1e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7590" y="1397635"/>
            <a:ext cx="4373245" cy="43732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114300" y="155575"/>
            <a:ext cx="2984500" cy="812800"/>
            <a:chOff x="180" y="245"/>
            <a:chExt cx="4700" cy="1280"/>
          </a:xfrm>
        </p:grpSpPr>
        <p:sp>
          <p:nvSpPr>
            <p:cNvPr id="6" name="圆角矩形 5"/>
            <p:cNvSpPr/>
            <p:nvPr/>
          </p:nvSpPr>
          <p:spPr>
            <a:xfrm>
              <a:off x="180" y="245"/>
              <a:ext cx="840" cy="8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40" y="485"/>
              <a:ext cx="4440" cy="1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知识点（四）</a:t>
              </a:r>
              <a:endParaRPr lang="zh-CN" altLang="en-US" sz="320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8" name="标题 6"/>
          <p:cNvSpPr/>
          <p:nvPr>
            <p:custDataLst>
              <p:tags r:id="rId1"/>
            </p:custDataLst>
          </p:nvPr>
        </p:nvSpPr>
        <p:spPr>
          <a:xfrm>
            <a:off x="279400" y="570230"/>
            <a:ext cx="4074160" cy="1163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200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物质的量浓度</a:t>
            </a:r>
            <a:endParaRPr lang="zh-CN" altLang="en-US" sz="3200">
              <a:solidFill>
                <a:schemeClr val="tx1"/>
              </a:solidFill>
              <a:highlight>
                <a:srgbClr val="FFFF00"/>
              </a:highlight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1950" y="1833880"/>
            <a:ext cx="11468100" cy="24504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概念：</a:t>
            </a:r>
            <a:endParaRPr lang="zh-CN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符号：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单位：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2800" b="1" baseline="30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905885" y="4003040"/>
            <a:ext cx="3454400" cy="9220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t">
            <a:spAutoFit/>
          </a:bodyPr>
          <a:p>
            <a:pPr algn="l"/>
            <a:r>
              <a:rPr lang="en-US" altLang="zh-CN" sz="5400" b="1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5400" b="1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5400" b="1" baseline="-250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</a:t>
            </a:r>
            <a:r>
              <a:rPr lang="en-US" altLang="zh-CN" sz="5400" b="1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= C</a:t>
            </a:r>
            <a:r>
              <a:rPr lang="en-US" altLang="zh-CN" sz="5400" b="1" baseline="-250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</a:t>
            </a:r>
            <a:r>
              <a:rPr lang="en-US" altLang="zh-CN" sz="5400" b="1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· </a:t>
            </a:r>
            <a:r>
              <a:rPr lang="en-US" altLang="zh-CN" sz="5400" b="1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V</a:t>
            </a:r>
            <a:endParaRPr lang="en-US" altLang="zh-CN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43025" y="1833880"/>
            <a:ext cx="11468100" cy="24504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单位体积溶液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中所含溶质的物质的量</a:t>
            </a:r>
            <a:endParaRPr lang="zh-CN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</a:t>
            </a:r>
            <a:r>
              <a:rPr lang="en-US" altLang="zh-CN" sz="28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mol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·L</a:t>
            </a:r>
            <a:r>
              <a:rPr lang="zh-CN" altLang="en-US" sz="2800" b="1" baseline="30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-1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2800" b="1" baseline="30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3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114300" y="155575"/>
            <a:ext cx="2984500" cy="812800"/>
            <a:chOff x="180" y="245"/>
            <a:chExt cx="4700" cy="1280"/>
          </a:xfrm>
        </p:grpSpPr>
        <p:sp>
          <p:nvSpPr>
            <p:cNvPr id="6" name="圆角矩形 5"/>
            <p:cNvSpPr/>
            <p:nvPr/>
          </p:nvSpPr>
          <p:spPr>
            <a:xfrm>
              <a:off x="180" y="245"/>
              <a:ext cx="840" cy="8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40" y="485"/>
              <a:ext cx="4440" cy="1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课堂小练</a:t>
              </a:r>
              <a:endParaRPr lang="zh-CN" altLang="en-US" sz="320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345440" y="968375"/>
            <a:ext cx="1150175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4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.N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是阿伏加德罗常数的值。下列说法正确的是</a:t>
            </a:r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（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</a:t>
            </a:r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A．</a:t>
            </a: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0.1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mol·L</a:t>
            </a:r>
            <a:r>
              <a:rPr sz="3200" b="1" baseline="30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−1</a:t>
            </a:r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的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NaOH</a:t>
            </a:r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溶液中含有的钠离子数为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0.1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个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B．1 L</a:t>
            </a: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 mol·L</a:t>
            </a:r>
            <a:r>
              <a:rPr sz="3200" b="1" baseline="30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-1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Na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SO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4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溶液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中含有142 g Na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SO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4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C．从1 L</a:t>
            </a: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 mol·L</a:t>
            </a:r>
            <a:r>
              <a:rPr sz="3200" b="1" baseline="30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-1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的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Na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SO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4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溶液中取出500 mL以后,剩余溶液中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Na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SO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4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的物质的量浓度为0.5 mol·L</a:t>
            </a:r>
            <a:r>
              <a:rPr sz="3200" b="1" baseline="30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-1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D．</a:t>
            </a:r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向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1L</a:t>
            </a:r>
            <a:r>
              <a:rPr lang="zh-CN" alt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水中加入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40g NaOH</a:t>
            </a:r>
            <a:r>
              <a:rPr lang="zh-CN" alt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固体即得</a:t>
            </a: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mol·L</a:t>
            </a:r>
            <a:r>
              <a:rPr sz="3200" b="1" baseline="30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−1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NaOH</a:t>
            </a:r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溶液</a:t>
            </a:r>
            <a:endParaRPr lang="zh-CN" altLang="en-US"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36100" y="1087755"/>
            <a:ext cx="14795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</a:t>
            </a:r>
            <a:endParaRPr lang="en-US" sz="36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67640" y="4565650"/>
            <a:ext cx="11857355" cy="2030095"/>
            <a:chOff x="180" y="7419"/>
            <a:chExt cx="18673" cy="3197"/>
          </a:xfrm>
        </p:grpSpPr>
        <p:sp>
          <p:nvSpPr>
            <p:cNvPr id="4" name="矩形 3"/>
            <p:cNvSpPr/>
            <p:nvPr/>
          </p:nvSpPr>
          <p:spPr>
            <a:xfrm>
              <a:off x="180" y="7419"/>
              <a:ext cx="18673" cy="319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3" y="7419"/>
              <a:ext cx="18060" cy="3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注意：（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1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）物质溶于一定体积的溶剂中，溶液体积不等于溶剂体积。</a:t>
              </a:r>
              <a:endPara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            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（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2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）从一定物质的量浓度的溶液中取出任意体积，</a:t>
              </a:r>
              <a:r>
                <a:rPr lang="zh-CN" altLang="en-US" sz="2800" b="1" u="sng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物质的量</a:t>
              </a:r>
              <a:r>
                <a:rPr lang="zh-CN" altLang="en-US" sz="2800" b="1" u="sng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浓度不变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，但</a:t>
              </a:r>
              <a:r>
                <a:rPr lang="zh-CN" altLang="en-US" sz="2800" b="1" u="sng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溶质的物质的量不同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。</a:t>
              </a:r>
              <a:endPara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114300" y="155575"/>
            <a:ext cx="2984500" cy="812800"/>
            <a:chOff x="180" y="245"/>
            <a:chExt cx="4700" cy="1280"/>
          </a:xfrm>
        </p:grpSpPr>
        <p:sp>
          <p:nvSpPr>
            <p:cNvPr id="6" name="圆角矩形 5"/>
            <p:cNvSpPr/>
            <p:nvPr/>
          </p:nvSpPr>
          <p:spPr>
            <a:xfrm>
              <a:off x="180" y="245"/>
              <a:ext cx="840" cy="8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40" y="485"/>
              <a:ext cx="4440" cy="1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课堂小结</a:t>
              </a:r>
              <a:endParaRPr lang="zh-CN" altLang="en-US" sz="320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aphicFrame>
        <p:nvGraphicFramePr>
          <p:cNvPr id="2" name="对象 -2147482598"/>
          <p:cNvGraphicFramePr>
            <a:graphicFrameLocks noChangeAspect="1"/>
          </p:cNvGraphicFramePr>
          <p:nvPr/>
        </p:nvGraphicFramePr>
        <p:xfrm>
          <a:off x="1444625" y="1270"/>
          <a:ext cx="8166735" cy="6856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8437880" imgH="4708525" progId="Visio.Drawing.11">
                  <p:embed/>
                </p:oleObj>
              </mc:Choice>
              <mc:Fallback>
                <p:oleObj name="" r:id="rId1" imgW="8437880" imgH="4708525" progId="Visio.Drawing.11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rcRect l="33521"/>
                      <a:stretch>
                        <a:fillRect/>
                      </a:stretch>
                    </p:blipFill>
                    <p:spPr>
                      <a:xfrm>
                        <a:off x="1444625" y="1270"/>
                        <a:ext cx="8166735" cy="685673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114300" y="155575"/>
            <a:ext cx="2984500" cy="812800"/>
            <a:chOff x="180" y="245"/>
            <a:chExt cx="4700" cy="1280"/>
          </a:xfrm>
        </p:grpSpPr>
        <p:sp>
          <p:nvSpPr>
            <p:cNvPr id="6" name="圆角矩形 5"/>
            <p:cNvSpPr/>
            <p:nvPr/>
          </p:nvSpPr>
          <p:spPr>
            <a:xfrm>
              <a:off x="180" y="245"/>
              <a:ext cx="840" cy="8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40" y="485"/>
              <a:ext cx="4440" cy="1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课堂巩固</a:t>
              </a:r>
              <a:endParaRPr lang="zh-CN" altLang="en-US" sz="320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278765" y="968375"/>
            <a:ext cx="1191323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5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.N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是阿伏加德罗常数的值。下列说法正确的是</a:t>
            </a:r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（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</a:t>
            </a:r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A．</a:t>
            </a:r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标准状况下，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22.4L H</a:t>
            </a:r>
            <a:r>
              <a:rPr lang="en-US" altLang="zh-CN"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</a:t>
            </a:r>
            <a:r>
              <a:rPr lang="zh-CN" alt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含有的分子数为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</a:t>
            </a:r>
            <a:r>
              <a:rPr lang="en-US" altLang="zh-CN"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endParaRPr lang="zh-CN"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B．</a:t>
            </a:r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常温常压下，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1.06 g </a:t>
            </a:r>
            <a:r>
              <a:rPr lang="zh-CN" alt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Na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</a:t>
            </a:r>
            <a:r>
              <a:rPr lang="en-US"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含有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Na</a:t>
            </a:r>
            <a:r>
              <a:rPr lang="en-US" altLang="zh-CN" sz="3200" b="1" baseline="30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+</a:t>
            </a:r>
            <a:r>
              <a:rPr lang="zh-CN" alt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数为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0.02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C．</a:t>
            </a:r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常温常压下，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</a:t>
            </a:r>
            <a:r>
              <a:rPr lang="zh-CN" alt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个</a:t>
            </a: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</a:t>
            </a:r>
            <a:r>
              <a:rPr lang="en-US"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分子占有的体积为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22.4L</a:t>
            </a:r>
            <a:endParaRPr lang="zh-CN"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D．</a:t>
            </a:r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物质的量浓度为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0.5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mol·L</a:t>
            </a:r>
            <a:r>
              <a:rPr sz="3200" b="1" baseline="30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-1</a:t>
            </a:r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的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MgCl</a:t>
            </a:r>
            <a:r>
              <a:rPr lang="en-US" altLang="zh-CN"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溶液中，含有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Cl</a:t>
            </a:r>
            <a:r>
              <a:rPr lang="en-US" altLang="zh-CN" sz="3200" b="1" baseline="30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-</a:t>
            </a:r>
            <a:r>
              <a:rPr lang="zh-CN" alt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个数为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endParaRPr lang="en-US" altLang="zh-CN"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86875" y="1097280"/>
            <a:ext cx="14795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</a:t>
            </a:r>
            <a:endParaRPr lang="en-US" sz="36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114300" y="155575"/>
            <a:ext cx="2984500" cy="812800"/>
            <a:chOff x="180" y="245"/>
            <a:chExt cx="4700" cy="1280"/>
          </a:xfrm>
        </p:grpSpPr>
        <p:sp>
          <p:nvSpPr>
            <p:cNvPr id="6" name="圆角矩形 5"/>
            <p:cNvSpPr/>
            <p:nvPr/>
          </p:nvSpPr>
          <p:spPr>
            <a:xfrm>
              <a:off x="180" y="245"/>
              <a:ext cx="840" cy="8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40" y="485"/>
              <a:ext cx="4440" cy="1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高考链接</a:t>
              </a:r>
              <a:endParaRPr lang="zh-CN" altLang="en-US" sz="320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345440" y="968375"/>
            <a:ext cx="1150175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6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.（2020·新课标Ⅲ）N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是阿伏加德罗常数的值。下列说法正确的是</a:t>
            </a:r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（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</a:t>
            </a:r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A．22.4 L(标准状况)氮气中含有7N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个中子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B．1 mol重水比1 mol水多N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个质子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C．12 g石墨烯和12 g金刚石均含有N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个碳原子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D．1 L 1 mol·L</a:t>
            </a:r>
            <a:r>
              <a:rPr sz="3200" b="1" baseline="30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−1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NaCl溶液含有28N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个电子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17675" y="1852295"/>
            <a:ext cx="14795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</a:t>
            </a:r>
            <a:endParaRPr lang="en-US" sz="36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114300" y="155575"/>
            <a:ext cx="2984500" cy="812800"/>
            <a:chOff x="180" y="245"/>
            <a:chExt cx="4700" cy="1280"/>
          </a:xfrm>
        </p:grpSpPr>
        <p:sp>
          <p:nvSpPr>
            <p:cNvPr id="6" name="圆角矩形 5"/>
            <p:cNvSpPr/>
            <p:nvPr/>
          </p:nvSpPr>
          <p:spPr>
            <a:xfrm>
              <a:off x="180" y="245"/>
              <a:ext cx="840" cy="8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40" y="485"/>
              <a:ext cx="4440" cy="1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方法凝练</a:t>
              </a:r>
              <a:endParaRPr lang="zh-CN" altLang="en-US" sz="320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3" name="图片 1" descr="\\Hc010\本地磁盘 (E)\谢宛佑\化学·必修1（人教版）\25+.TIF"/>
          <p:cNvPicPr>
            <a:picLocks noChangeAspect="1"/>
          </p:cNvPicPr>
          <p:nvPr/>
        </p:nvPicPr>
        <p:blipFill>
          <a:blip r:embed="rId1" r:link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9895" y="798830"/>
            <a:ext cx="8009890" cy="58426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114300" y="155575"/>
            <a:ext cx="2984500" cy="812800"/>
            <a:chOff x="180" y="245"/>
            <a:chExt cx="4700" cy="1280"/>
          </a:xfrm>
        </p:grpSpPr>
        <p:sp>
          <p:nvSpPr>
            <p:cNvPr id="6" name="圆角矩形 5"/>
            <p:cNvSpPr/>
            <p:nvPr/>
          </p:nvSpPr>
          <p:spPr>
            <a:xfrm>
              <a:off x="180" y="245"/>
              <a:ext cx="840" cy="8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40" y="485"/>
              <a:ext cx="4440" cy="1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知识点五</a:t>
              </a:r>
              <a:endParaRPr lang="zh-CN" altLang="en-US" sz="320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47700" y="1847850"/>
            <a:ext cx="114681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例如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2Na   +   2H</a:t>
            </a:r>
            <a:r>
              <a:rPr lang="en-US" altLang="zh-CN" sz="32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   =    2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NaOH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+   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H</a:t>
            </a:r>
            <a:r>
              <a:rPr lang="en-US" altLang="zh-CN" sz="32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 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↑</a:t>
            </a:r>
            <a:endParaRPr lang="en-US" altLang="zh-CN" sz="32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标题 6"/>
          <p:cNvSpPr/>
          <p:nvPr>
            <p:custDataLst>
              <p:tags r:id="rId1"/>
            </p:custDataLst>
          </p:nvPr>
        </p:nvSpPr>
        <p:spPr>
          <a:xfrm>
            <a:off x="279400" y="676275"/>
            <a:ext cx="7536815" cy="1163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物质的量在化学方程式计算中的应用</a:t>
            </a:r>
            <a:endParaRPr lang="zh-CN" altLang="en-US" sz="3200">
              <a:solidFill>
                <a:schemeClr val="tx1"/>
              </a:solidFill>
              <a:highlight>
                <a:srgbClr val="FFFF00"/>
              </a:highlight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7700" y="2628265"/>
            <a:ext cx="114681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化学计量数之比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2               2                   2                 1</a:t>
            </a:r>
            <a:endParaRPr lang="en-US" altLang="zh-CN" sz="3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7700" y="3365500"/>
            <a:ext cx="114681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扩大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</a:t>
            </a:r>
            <a:r>
              <a:rPr lang="en-US" altLang="zh-CN" sz="32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倍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</a:t>
            </a:r>
            <a:endParaRPr lang="en-US" altLang="zh-CN" sz="32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7700" y="4102735"/>
            <a:ext cx="114681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物质的量之比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</a:t>
            </a:r>
            <a:endParaRPr lang="en-US" altLang="zh-CN" sz="3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7700" y="4883150"/>
            <a:ext cx="114681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质量之比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</a:t>
            </a:r>
            <a:endParaRPr lang="en-US" altLang="zh-CN" sz="32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40025" y="5720715"/>
            <a:ext cx="6035675" cy="829945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化学计量数之比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=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物质的量之比</a:t>
            </a:r>
            <a:endParaRPr lang="zh-CN" alt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1025" y="3365500"/>
            <a:ext cx="114681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 2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32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2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32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2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32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32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</a:t>
            </a:r>
            <a:endParaRPr lang="en-US" altLang="zh-CN" sz="32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1025" y="4102735"/>
            <a:ext cx="114681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2mol           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2mol  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2mol  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1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mol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</a:t>
            </a:r>
            <a:endParaRPr lang="en-US" altLang="zh-CN" sz="3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1025" y="4883150"/>
            <a:ext cx="114681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 46g             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36g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80g       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2g  </a:t>
            </a:r>
            <a:endParaRPr lang="en-US" altLang="zh-CN" sz="32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114300" y="155575"/>
            <a:ext cx="2984500" cy="812800"/>
            <a:chOff x="180" y="245"/>
            <a:chExt cx="4700" cy="1280"/>
          </a:xfrm>
        </p:grpSpPr>
        <p:sp>
          <p:nvSpPr>
            <p:cNvPr id="6" name="圆角矩形 5"/>
            <p:cNvSpPr/>
            <p:nvPr/>
          </p:nvSpPr>
          <p:spPr>
            <a:xfrm>
              <a:off x="180" y="245"/>
              <a:ext cx="840" cy="8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40" y="485"/>
              <a:ext cx="4440" cy="1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学以致用</a:t>
              </a:r>
              <a:endParaRPr lang="zh-CN" altLang="en-US" sz="320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489585" y="1042670"/>
            <a:ext cx="4248785" cy="276352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4898390" y="1042670"/>
            <a:ext cx="7044690" cy="2306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1"/>
            </a:solidFill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AgI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可用于人工降雨，它是由</a:t>
            </a: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AgNO</a:t>
            </a:r>
            <a:r>
              <a:rPr lang="en-US" sz="24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溶液和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KI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制得。某生产碘化银降雨弹的工厂购进了一批硝酸银，生产前需要检测这批硝酸银是否为达标产品（大于或等于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99.50%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），如何进行检测？</a:t>
            </a:r>
            <a:endParaRPr lang="zh-CN" altLang="en-US" sz="24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490220" y="3880485"/>
            <a:ext cx="4248150" cy="27622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4898390" y="3438525"/>
            <a:ext cx="7044690" cy="28613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zh-CN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工厂技术人员通常用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NaCl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来检测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AgNO</a:t>
            </a:r>
            <a:r>
              <a:rPr lang="en-US" sz="2400" b="1" baseline="-25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的含量，将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1.700g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的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待测样品溶于水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配成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100.0 ml 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溶液，此溶液与过量的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0.1000 mol·L</a:t>
            </a:r>
            <a:r>
              <a:rPr lang="en-US" altLang="zh-CN" sz="2400" b="1" baseline="30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-1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NaCl 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溶液完全反应，将所得的沉淀过滤、洗涤、干燥，得到固体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1.430g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。该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批硝酸银是否为达标产品？</a:t>
            </a:r>
            <a:endParaRPr lang="zh-CN" altLang="en-US" sz="24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矩形 12"/>
          <p:cNvSpPr/>
          <p:nvPr/>
        </p:nvSpPr>
        <p:spPr>
          <a:xfrm>
            <a:off x="-76200" y="6369050"/>
            <a:ext cx="1234440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14300" y="155575"/>
            <a:ext cx="2984500" cy="812800"/>
            <a:chOff x="180" y="245"/>
            <a:chExt cx="4700" cy="1280"/>
          </a:xfrm>
        </p:grpSpPr>
        <p:sp>
          <p:nvSpPr>
            <p:cNvPr id="15" name="圆角矩形 14"/>
            <p:cNvSpPr/>
            <p:nvPr/>
          </p:nvSpPr>
          <p:spPr>
            <a:xfrm>
              <a:off x="180" y="245"/>
              <a:ext cx="840" cy="8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440" y="485"/>
              <a:ext cx="4440" cy="1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课后作业</a:t>
              </a:r>
              <a:endParaRPr lang="zh-CN" altLang="en-US" sz="320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152525" y="1358900"/>
            <a:ext cx="9730740" cy="2519045"/>
            <a:chOff x="1815" y="2140"/>
            <a:chExt cx="15324" cy="3967"/>
          </a:xfrm>
        </p:grpSpPr>
        <p:sp>
          <p:nvSpPr>
            <p:cNvPr id="18" name="文本框 17"/>
            <p:cNvSpPr txBox="1"/>
            <p:nvPr/>
          </p:nvSpPr>
          <p:spPr>
            <a:xfrm>
              <a:off x="2060" y="3928"/>
              <a:ext cx="15079" cy="2179"/>
            </a:xfrm>
            <a:prstGeom prst="rect">
              <a:avLst/>
            </a:prstGeom>
            <a:ln w="28575">
              <a:solidFill>
                <a:srgbClr val="23C0D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fontAlgn="auto">
                <a:lnSpc>
                  <a:spcPct val="150000"/>
                </a:lnSpc>
              </a:pPr>
              <a:r>
                <a:rPr lang="en-US" altLang="zh-CN" sz="28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1</a:t>
              </a:r>
              <a:r>
                <a:rPr lang="zh-CN" altLang="en-US" sz="28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、</a:t>
              </a:r>
              <a:r>
                <a:rPr lang="zh-CN" sz="28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学案</a:t>
              </a:r>
              <a:r>
                <a:rPr lang="en-US" altLang="zh-CN" sz="28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</a:t>
              </a:r>
              <a:r>
                <a:rPr lang="zh-CN" sz="28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课后习题</a:t>
              </a:r>
              <a:endPara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fontAlgn="auto">
                <a:lnSpc>
                  <a:spcPct val="150000"/>
                </a:lnSpc>
              </a:pPr>
              <a:r>
                <a:rPr lang="en-US" altLang="zh-CN" sz="28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2</a:t>
              </a:r>
              <a:r>
                <a:rPr lang="zh-CN" altLang="en-US" sz="28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、预习手册</a:t>
              </a:r>
              <a:r>
                <a:rPr lang="en-US" altLang="zh-CN" sz="28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P61-62</a:t>
              </a:r>
              <a:endPara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pic>
          <p:nvPicPr>
            <p:cNvPr id="19" name="图片 18" descr="32313539363931343b32313539363639323bcab5d1e9b1a8b8e6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815" y="2140"/>
              <a:ext cx="2536" cy="2536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114300" y="155575"/>
            <a:ext cx="2984500" cy="812800"/>
            <a:chOff x="180" y="245"/>
            <a:chExt cx="4700" cy="1280"/>
          </a:xfrm>
        </p:grpSpPr>
        <p:sp>
          <p:nvSpPr>
            <p:cNvPr id="6" name="圆角矩形 5"/>
            <p:cNvSpPr/>
            <p:nvPr/>
          </p:nvSpPr>
          <p:spPr>
            <a:xfrm>
              <a:off x="180" y="245"/>
              <a:ext cx="840" cy="8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40" y="485"/>
              <a:ext cx="4440" cy="1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情境引入</a:t>
              </a:r>
              <a:endParaRPr lang="zh-CN" altLang="en-US" sz="320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4" name="标题 6"/>
          <p:cNvSpPr/>
          <p:nvPr>
            <p:custDataLst>
              <p:tags r:id="rId1"/>
            </p:custDataLst>
          </p:nvPr>
        </p:nvSpPr>
        <p:spPr>
          <a:xfrm>
            <a:off x="279400" y="514985"/>
            <a:ext cx="11405870" cy="1163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sz="36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昆虫的小世界</a:t>
            </a:r>
            <a:endParaRPr lang="zh-CN" sz="360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昆虫的世界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8295" y="1678940"/>
            <a:ext cx="8498840" cy="49466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114300" y="155575"/>
            <a:ext cx="2984500" cy="812800"/>
            <a:chOff x="180" y="245"/>
            <a:chExt cx="4700" cy="1280"/>
          </a:xfrm>
        </p:grpSpPr>
        <p:sp>
          <p:nvSpPr>
            <p:cNvPr id="6" name="圆角矩形 5"/>
            <p:cNvSpPr/>
            <p:nvPr/>
          </p:nvSpPr>
          <p:spPr>
            <a:xfrm>
              <a:off x="180" y="245"/>
              <a:ext cx="840" cy="8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40" y="485"/>
              <a:ext cx="4440" cy="1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情境引入</a:t>
              </a:r>
              <a:endParaRPr lang="zh-CN" altLang="en-US" sz="320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102" name="图片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2147570" y="2189480"/>
            <a:ext cx="6890385" cy="445008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  <p:sp>
        <p:nvSpPr>
          <p:cNvPr id="4" name="标题 6"/>
          <p:cNvSpPr/>
          <p:nvPr>
            <p:custDataLst>
              <p:tags r:id="rId2"/>
            </p:custDataLst>
          </p:nvPr>
        </p:nvSpPr>
        <p:spPr>
          <a:xfrm>
            <a:off x="578485" y="957580"/>
            <a:ext cx="11405870" cy="1163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sz="36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如何计量微观粒子的</a:t>
            </a:r>
            <a:r>
              <a:rPr lang="zh-CN" sz="36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数量</a:t>
            </a:r>
            <a:r>
              <a:rPr lang="zh-CN" sz="36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、</a:t>
            </a:r>
            <a:r>
              <a:rPr lang="zh-CN" sz="36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质量</a:t>
            </a:r>
            <a:r>
              <a:rPr lang="zh-CN" sz="36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、</a:t>
            </a:r>
            <a:r>
              <a:rPr lang="zh-CN" sz="36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体积</a:t>
            </a:r>
            <a:r>
              <a:rPr lang="zh-CN" sz="36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和</a:t>
            </a:r>
            <a:r>
              <a:rPr lang="zh-CN" sz="36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浓度</a:t>
            </a:r>
            <a:r>
              <a:rPr lang="zh-CN" sz="36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？</a:t>
            </a:r>
            <a:endParaRPr lang="zh-CN" sz="36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426210" y="1833880"/>
            <a:ext cx="114681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一定数目</a:t>
            </a:r>
            <a:r>
              <a:rPr 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的</a:t>
            </a:r>
            <a:r>
              <a:rPr lang="zh-CN" sz="2800" b="1">
                <a:effectLst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微观粒子的</a:t>
            </a:r>
            <a:r>
              <a:rPr 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集合体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摩尔</a:t>
            </a: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mol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endParaRPr lang="zh-CN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4300" y="155575"/>
            <a:ext cx="2984500" cy="812800"/>
            <a:chOff x="180" y="245"/>
            <a:chExt cx="4700" cy="1280"/>
          </a:xfrm>
        </p:grpSpPr>
        <p:sp>
          <p:nvSpPr>
            <p:cNvPr id="6" name="圆角矩形 5"/>
            <p:cNvSpPr/>
            <p:nvPr/>
          </p:nvSpPr>
          <p:spPr>
            <a:xfrm>
              <a:off x="180" y="245"/>
              <a:ext cx="840" cy="8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40" y="485"/>
              <a:ext cx="4440" cy="1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知识点（一）</a:t>
              </a:r>
              <a:endParaRPr lang="zh-CN" altLang="en-US" sz="320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361950" y="1833880"/>
            <a:ext cx="1146810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概念：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符号：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单位：</a:t>
            </a:r>
            <a:endParaRPr lang="zh-CN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标题 6"/>
          <p:cNvSpPr/>
          <p:nvPr>
            <p:custDataLst>
              <p:tags r:id="rId1"/>
            </p:custDataLst>
          </p:nvPr>
        </p:nvSpPr>
        <p:spPr>
          <a:xfrm>
            <a:off x="279400" y="570230"/>
            <a:ext cx="3029585" cy="1163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200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物质的量</a:t>
            </a:r>
            <a:endParaRPr lang="zh-CN" altLang="en-US" sz="3200">
              <a:solidFill>
                <a:schemeClr val="tx1"/>
              </a:solidFill>
              <a:highlight>
                <a:srgbClr val="FFFF00"/>
              </a:highlight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61950" y="3446145"/>
            <a:ext cx="11468100" cy="3295015"/>
            <a:chOff x="570" y="5427"/>
            <a:chExt cx="18060" cy="5189"/>
          </a:xfrm>
        </p:grpSpPr>
        <p:sp>
          <p:nvSpPr>
            <p:cNvPr id="26" name="标题 6"/>
            <p:cNvSpPr/>
            <p:nvPr>
              <p:custDataLst>
                <p:tags r:id="rId2"/>
              </p:custDataLst>
            </p:nvPr>
          </p:nvSpPr>
          <p:spPr>
            <a:xfrm>
              <a:off x="570" y="5427"/>
              <a:ext cx="5303" cy="18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txBody>
            <a:bodyPr vert="horz" lIns="90000" tIns="46800" rIns="90000" bIns="46800" rtlCol="0" anchor="b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400" b="1" u="none" strike="noStrike" kern="1200" cap="none" spc="3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3200">
                  <a:solidFill>
                    <a:schemeClr val="tx1"/>
                  </a:solidFill>
                  <a:highlight>
                    <a:srgbClr val="FFFF00"/>
                  </a:highlight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阿伏伽德罗常数</a:t>
              </a:r>
              <a:endParaRPr lang="zh-CN" altLang="en-US" sz="3200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70" y="7419"/>
              <a:ext cx="18060" cy="3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fontAlgn="auto">
                <a:lnSpc>
                  <a:spcPct val="150000"/>
                </a:lnSpc>
              </a:pPr>
              <a:r>
                <a:rPr lang="zh-CN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概念：</a:t>
              </a:r>
              <a:endPara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  <a:p>
              <a:pPr fontAlgn="auto">
                <a:lnSpc>
                  <a:spcPct val="150000"/>
                </a:lnSpc>
              </a:pPr>
              <a:r>
                <a:rPr lang="zh-CN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符号：</a:t>
              </a:r>
              <a:endPara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单位：</a:t>
              </a:r>
              <a:endPara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5973445" y="2967990"/>
            <a:ext cx="3867785" cy="9220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t">
            <a:spAutoFit/>
          </a:bodyPr>
          <a:p>
            <a:pPr algn="l"/>
            <a:r>
              <a:rPr lang="en-US" altLang="zh-CN" sz="5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N = n · N</a:t>
            </a:r>
            <a:r>
              <a:rPr lang="en-US" altLang="zh-CN" sz="5400" b="1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5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</a:t>
            </a:r>
            <a:endParaRPr lang="en-US" altLang="zh-CN" sz="54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26210" y="4729480"/>
            <a:ext cx="114681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12 g </a:t>
            </a:r>
            <a:r>
              <a:rPr lang="en-US" sz="2800" b="1" baseline="30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12</a:t>
            </a:r>
            <a:r>
              <a:rPr 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所含的碳原子数称为阿伏伽德罗常数</a:t>
            </a:r>
            <a:endParaRPr lang="zh-CN" sz="28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</a:t>
            </a:r>
            <a:r>
              <a:rPr lang="en-US" altLang="zh-CN" sz="28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mol</a:t>
            </a:r>
            <a:r>
              <a:rPr lang="en-US" altLang="zh-CN" sz="2800" b="1" baseline="30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-1</a:t>
            </a: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endParaRPr lang="zh-CN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114300" y="155575"/>
            <a:ext cx="2984500" cy="812800"/>
            <a:chOff x="180" y="245"/>
            <a:chExt cx="4700" cy="1280"/>
          </a:xfrm>
        </p:grpSpPr>
        <p:sp>
          <p:nvSpPr>
            <p:cNvPr id="6" name="圆角矩形 5"/>
            <p:cNvSpPr/>
            <p:nvPr/>
          </p:nvSpPr>
          <p:spPr>
            <a:xfrm>
              <a:off x="180" y="245"/>
              <a:ext cx="840" cy="8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40" y="485"/>
              <a:ext cx="4440" cy="1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课堂小练</a:t>
              </a:r>
              <a:endParaRPr lang="zh-CN" altLang="en-US" sz="320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345440" y="1030605"/>
            <a:ext cx="1150175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1.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设N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代表阿伏加德罗常数的值</a:t>
            </a:r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下列说法中</a:t>
            </a:r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正确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的是(　　)。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A.摩尔是化学上常用的一个物理量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B.1 mol水中含2 mol氢和1 mol氧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C.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6.02×10</a:t>
            </a:r>
            <a:r>
              <a:rPr sz="3200" b="1" baseline="30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23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就是阿伏加德罗常数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D.含有N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个氧原子的H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SO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4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的物质的量是0.25 mol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47020" y="1244600"/>
            <a:ext cx="14795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D</a:t>
            </a:r>
            <a:endParaRPr lang="en-US" sz="36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4300" y="4700905"/>
            <a:ext cx="11857355" cy="2030095"/>
            <a:chOff x="180" y="7419"/>
            <a:chExt cx="18673" cy="3197"/>
          </a:xfrm>
        </p:grpSpPr>
        <p:sp>
          <p:nvSpPr>
            <p:cNvPr id="18" name="矩形 17"/>
            <p:cNvSpPr/>
            <p:nvPr/>
          </p:nvSpPr>
          <p:spPr>
            <a:xfrm>
              <a:off x="180" y="7419"/>
              <a:ext cx="18673" cy="319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70" y="7419"/>
              <a:ext cx="18060" cy="3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注意：（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1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）摩尔是物质的量的单位。</a:t>
              </a:r>
              <a:endPara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            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（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2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）物质的量适用于微观粒子，应用需表明粒子种类。</a:t>
              </a:r>
              <a:endPara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            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（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3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）阿伏伽德罗常数近似值为</a:t>
              </a:r>
              <a:r>
                <a:rPr sz="2800" b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6.02×10</a:t>
              </a:r>
              <a:r>
                <a:rPr sz="2800" b="1" baseline="300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23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。</a:t>
              </a:r>
              <a:endPara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114300" y="155575"/>
            <a:ext cx="2984500" cy="812800"/>
            <a:chOff x="180" y="245"/>
            <a:chExt cx="4700" cy="1280"/>
          </a:xfrm>
        </p:grpSpPr>
        <p:sp>
          <p:nvSpPr>
            <p:cNvPr id="6" name="圆角矩形 5"/>
            <p:cNvSpPr/>
            <p:nvPr/>
          </p:nvSpPr>
          <p:spPr>
            <a:xfrm>
              <a:off x="180" y="245"/>
              <a:ext cx="840" cy="8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40" y="485"/>
              <a:ext cx="4440" cy="1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知识点（二）</a:t>
              </a:r>
              <a:endParaRPr lang="zh-CN" altLang="en-US" sz="320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8" name="标题 6"/>
          <p:cNvSpPr/>
          <p:nvPr>
            <p:custDataLst>
              <p:tags r:id="rId1"/>
            </p:custDataLst>
          </p:nvPr>
        </p:nvSpPr>
        <p:spPr>
          <a:xfrm>
            <a:off x="279400" y="570230"/>
            <a:ext cx="3029585" cy="1163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200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摩尔质量</a:t>
            </a:r>
            <a:endParaRPr lang="zh-CN" altLang="en-US" sz="3200">
              <a:solidFill>
                <a:schemeClr val="tx1"/>
              </a:solidFill>
              <a:highlight>
                <a:srgbClr val="FFFF00"/>
              </a:highlight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1950" y="1823085"/>
            <a:ext cx="114681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概念：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符号：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单位：</a:t>
            </a:r>
            <a:endParaRPr lang="zh-CN" altLang="en-US" sz="2800" b="1" baseline="30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数值：</a:t>
            </a:r>
            <a:endParaRPr lang="zh-CN" altLang="en-US" sz="2800" b="1" baseline="30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477895" y="5316855"/>
            <a:ext cx="3088005" cy="9220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t">
            <a:spAutoFit/>
          </a:bodyPr>
          <a:p>
            <a:pPr algn="l"/>
            <a:r>
              <a:rPr lang="en-US" altLang="zh-CN" sz="5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 = n · M</a:t>
            </a:r>
            <a:endParaRPr lang="en-US" altLang="zh-CN" sz="54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38275" y="1823085"/>
            <a:ext cx="9945370" cy="3742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单位物质的量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的物质所具有的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质量</a:t>
            </a:r>
            <a:endParaRPr lang="zh-CN" altLang="en-US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g·mol</a:t>
            </a:r>
            <a:r>
              <a:rPr lang="zh-CN" altLang="en-US" sz="2800" b="1" baseline="30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-1</a:t>
            </a:r>
            <a:endParaRPr lang="zh-CN" altLang="en-US" sz="2800" b="1" baseline="30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当物质的质量以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克为单位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时，摩尔质量在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数值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上等于该物质的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相对原子或相对分子质量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。</a:t>
            </a:r>
            <a:endParaRPr lang="zh-CN" altLang="en-US" sz="2800" b="1" baseline="30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endParaRPr lang="zh-CN" altLang="en-US" sz="2800" b="1" baseline="30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114300" y="155575"/>
            <a:ext cx="2984500" cy="812800"/>
            <a:chOff x="180" y="245"/>
            <a:chExt cx="4700" cy="1280"/>
          </a:xfrm>
        </p:grpSpPr>
        <p:sp>
          <p:nvSpPr>
            <p:cNvPr id="6" name="圆角矩形 5"/>
            <p:cNvSpPr/>
            <p:nvPr/>
          </p:nvSpPr>
          <p:spPr>
            <a:xfrm>
              <a:off x="180" y="245"/>
              <a:ext cx="840" cy="8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40" y="485"/>
              <a:ext cx="4440" cy="1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课堂小练</a:t>
              </a:r>
              <a:endParaRPr lang="zh-CN" altLang="en-US" sz="320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361950" y="968375"/>
            <a:ext cx="11501755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2.下列说法正确的是(　　)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A．NaOH的摩尔质量为40 g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B．1 mol O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的质量与它的相对分子质量相等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．氖气的摩尔质量(单位g·mol</a:t>
            </a:r>
            <a:r>
              <a:rPr lang="en-US" sz="3200" b="1" baseline="30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-1</a:t>
            </a:r>
            <a:r>
              <a:rPr lang="zh-CN" alt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）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在数值上等于它的相对原子质量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．1 mol OH</a:t>
            </a:r>
            <a:r>
              <a:rPr lang="en-US" sz="3200" b="1" baseline="30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-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的质量为17 g·mol</a:t>
            </a:r>
            <a:r>
              <a:rPr lang="en-US" sz="3200" b="1" baseline="30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-1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25925" y="1205230"/>
            <a:ext cx="14795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</a:t>
            </a:r>
            <a:endParaRPr lang="en-US" sz="36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4300" y="4639945"/>
            <a:ext cx="11857355" cy="2030095"/>
            <a:chOff x="180" y="7419"/>
            <a:chExt cx="18673" cy="3197"/>
          </a:xfrm>
        </p:grpSpPr>
        <p:sp>
          <p:nvSpPr>
            <p:cNvPr id="18" name="矩形 17"/>
            <p:cNvSpPr/>
            <p:nvPr/>
          </p:nvSpPr>
          <p:spPr>
            <a:xfrm>
              <a:off x="180" y="7419"/>
              <a:ext cx="18673" cy="319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70" y="7419"/>
              <a:ext cx="18060" cy="3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注意：（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1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）摩尔质量的单位是</a:t>
              </a:r>
              <a:r>
                <a:rPr sz="2800" b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g·mol</a:t>
              </a:r>
              <a:r>
                <a:rPr lang="en-US" sz="2800" b="1" baseline="300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-1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。</a:t>
              </a:r>
              <a:endPara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            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（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2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）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摩尔质量在以</a:t>
              </a:r>
              <a:r>
                <a:rPr sz="2800" b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g·mol</a:t>
              </a:r>
              <a:r>
                <a:rPr lang="en-US" sz="2800" b="1" baseline="300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-1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为单位时，其数值才等于该物质的相对原子或相对分子质量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。</a:t>
              </a:r>
              <a:endPara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114300" y="155575"/>
            <a:ext cx="2984500" cy="812800"/>
            <a:chOff x="180" y="245"/>
            <a:chExt cx="4700" cy="1280"/>
          </a:xfrm>
        </p:grpSpPr>
        <p:sp>
          <p:nvSpPr>
            <p:cNvPr id="6" name="圆角矩形 5"/>
            <p:cNvSpPr/>
            <p:nvPr/>
          </p:nvSpPr>
          <p:spPr>
            <a:xfrm>
              <a:off x="180" y="245"/>
              <a:ext cx="840" cy="8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40" y="485"/>
              <a:ext cx="4440" cy="1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知识点（三）</a:t>
              </a:r>
              <a:endParaRPr lang="zh-CN" altLang="en-US" sz="320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8" name="标题 6"/>
          <p:cNvSpPr/>
          <p:nvPr>
            <p:custDataLst>
              <p:tags r:id="rId1"/>
            </p:custDataLst>
          </p:nvPr>
        </p:nvSpPr>
        <p:spPr>
          <a:xfrm>
            <a:off x="279400" y="570230"/>
            <a:ext cx="4074160" cy="1163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4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200">
                <a:solidFill>
                  <a:schemeClr val="tx1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气体摩尔体积</a:t>
            </a:r>
            <a:endParaRPr lang="zh-CN" altLang="en-US" sz="3200">
              <a:solidFill>
                <a:schemeClr val="tx1"/>
              </a:solidFill>
              <a:highlight>
                <a:srgbClr val="FFFF00"/>
              </a:highlight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1950" y="1833880"/>
            <a:ext cx="114681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概念：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符号：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单位：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数值：</a:t>
            </a:r>
            <a:endParaRPr lang="zh-CN" altLang="en-US" sz="2800" b="1" baseline="30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477895" y="5316855"/>
            <a:ext cx="3218815" cy="9220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t">
            <a:spAutoFit/>
          </a:bodyPr>
          <a:p>
            <a:pPr algn="l"/>
            <a:r>
              <a:rPr lang="en-US" altLang="zh-CN" sz="5400" b="1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V = n · </a:t>
            </a:r>
            <a:r>
              <a:rPr lang="en-US" altLang="zh-CN" sz="5400" b="1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V</a:t>
            </a:r>
            <a:r>
              <a:rPr lang="en-US" altLang="zh-CN" sz="5400" b="1" baseline="-25000">
                <a:highlight>
                  <a:srgbClr val="FFFF00"/>
                </a:highligh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</a:t>
            </a:r>
            <a:endParaRPr lang="en-US" altLang="zh-CN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70025" y="1833880"/>
            <a:ext cx="10135235" cy="3742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单位物质的量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的气体所占的体积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V</a:t>
            </a:r>
            <a:r>
              <a:rPr lang="zh-CN" altLang="en-US" sz="28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L·mol</a:t>
            </a:r>
            <a:r>
              <a:rPr lang="zh-CN" altLang="en-US" sz="2800" b="1" baseline="30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-1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V</a:t>
            </a:r>
            <a:r>
              <a:rPr lang="zh-CN" altLang="en-US" sz="28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在不同条件下，数值不同，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在标准状况（273K，101kPa）下，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V</a:t>
            </a:r>
            <a:r>
              <a:rPr lang="zh-CN" altLang="en-US" sz="28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为22.4 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L·mol</a:t>
            </a:r>
            <a:r>
              <a:rPr lang="zh-CN" altLang="en-US" sz="2800" b="1" baseline="30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-1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。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endParaRPr lang="zh-CN" altLang="en-US" sz="2800" b="1" baseline="30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114300" y="155575"/>
            <a:ext cx="2984500" cy="812800"/>
            <a:chOff x="180" y="245"/>
            <a:chExt cx="4700" cy="1280"/>
          </a:xfrm>
        </p:grpSpPr>
        <p:sp>
          <p:nvSpPr>
            <p:cNvPr id="6" name="圆角矩形 5"/>
            <p:cNvSpPr/>
            <p:nvPr/>
          </p:nvSpPr>
          <p:spPr>
            <a:xfrm>
              <a:off x="180" y="245"/>
              <a:ext cx="840" cy="8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40" y="485"/>
              <a:ext cx="4440" cy="1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课堂小练</a:t>
              </a:r>
              <a:endParaRPr lang="zh-CN" altLang="en-US" sz="320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345440" y="968375"/>
            <a:ext cx="1150175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.下列说法正确的是(　　)。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A.22.4 L氧气中含有N</a:t>
            </a:r>
            <a:r>
              <a:rPr sz="32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个氧气分子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B.标准状况下,0.5 mol水的体积约为11.2 L 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C.44 g二氧化碳的体积约是22.4 L 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D.标准状况下,2 mol氮气的体积约为44.8 L </a:t>
            </a:r>
            <a:endParaRPr sz="32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25925" y="1205230"/>
            <a:ext cx="14795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D</a:t>
            </a:r>
            <a:endParaRPr lang="en-US" sz="36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4300" y="4700905"/>
            <a:ext cx="11857355" cy="1094740"/>
            <a:chOff x="180" y="7419"/>
            <a:chExt cx="18673" cy="1724"/>
          </a:xfrm>
        </p:grpSpPr>
        <p:sp>
          <p:nvSpPr>
            <p:cNvPr id="18" name="矩形 17"/>
            <p:cNvSpPr/>
            <p:nvPr/>
          </p:nvSpPr>
          <p:spPr>
            <a:xfrm>
              <a:off x="180" y="7419"/>
              <a:ext cx="18673" cy="17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70" y="7419"/>
              <a:ext cx="18060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注意：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V</a:t>
              </a:r>
              <a:r>
                <a:rPr lang="zh-CN" altLang="en-US" sz="2800" b="1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m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为22.4 L·mol</a:t>
              </a:r>
              <a:r>
                <a:rPr lang="zh-CN" altLang="en-US" sz="2800" b="1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-1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 的条件：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①气体；②标准状况。</a:t>
              </a:r>
              <a:endPara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简约风工作汇报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225_1*a*1"/>
  <p:tag name="KSO_WM_TEMPLATE_CATEGORY" val="custom"/>
  <p:tag name="KSO_WM_TEMPLATE_INDEX" val="20221225"/>
  <p:tag name="KSO_WM_UNIT_LAYERLEVEL" val="1"/>
  <p:tag name="KSO_WM_TAG_VERSION" val="1.0"/>
  <p:tag name="KSO_WM_BEAUTIFY_FLAG" val="#wm#"/>
  <p:tag name="KSO_WM_UNIT_DEFAULT_FONT" val="54;66;2"/>
  <p:tag name="KSO_WM_UNIT_BLOCK" val="0"/>
  <p:tag name="KSO_WM_UNIT_DEC_AREA_ID" val="774b6beadb734981b5f95271f7139b8f"/>
  <p:tag name="KSO_WM_CHIP_GROUPID" val="615163aed3dcef8fee32c2a0"/>
  <p:tag name="KSO_WM_CHIP_XID" val="615163aed3dcef8fee32c2a1"/>
  <p:tag name="KSO_WM_CHIP_FILLAREA_FILL_RULE" val="{&quot;fill_align&quot;:&quot;rm&quot;,&quot;fill_mode&quot;:&quot;adaptive&quot;,&quot;sacle_strategy&quot;:&quot;smart&quot;}"/>
  <p:tag name="KSO_WM_ASSEMBLE_CHIP_INDEX" val="149cefdea999440db426fea0d2abf95d"/>
  <p:tag name="KSO_WM_UNIT_TEXT_FILL_FORE_SCHEMECOLOR_INDEX_BRIGHTNESS" val="0"/>
  <p:tag name="KSO_WM_UNIT_TEXT_FILL_FORE_SCHEMECOLOR_INDEX" val="13"/>
  <p:tag name="KSO_WM_UNIT_TEXT_FILL_TYPE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21225_1*i*1"/>
  <p:tag name="KSO_WM_TEMPLATE_CATEGORY" val="custom"/>
  <p:tag name="KSO_WM_TEMPLATE_INDEX" val="20221225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05703801e9b46799d1f09b33d4d58e7"/>
  <p:tag name="KSO_WM_UNIT_DECORATE_INFO" val="{&quot;DecorateInfoH&quot;:{&quot;IsAbs&quot;:true},&quot;DecorateInfoW&quot;:{&quot;IsAbs&quot;:false},&quot;DecorateInfoX&quot;:{&quot;IsAbs&quot;:true,&quot;Pos&quot;:2},&quot;DecorateInfoY&quot;:{&quot;IsAbs&quot;:true,&quot;Pos&quot;:0},&quot;ReferentInfo&quot;:{&quot;Id&quot;:&quot;774b6beadb734981b5f95271f7139b8f&quot;,&quot;X&quot;:{&quot;Pos&quot;:2},&quot;Y&quot;:{&quot;Pos&quot;:2}},&quot;whChangeMode&quot;:0}"/>
  <p:tag name="KSO_WM_CHIP_GROUPID" val="615163aed3dcef8fee32c2a0"/>
  <p:tag name="KSO_WM_CHIP_XID" val="615163aed3dcef8fee32c2a1"/>
  <p:tag name="KSO_WM_CHIP_FILLAREA_FILL_RULE" val="{&quot;fill_align&quot;:&quot;rm&quot;,&quot;fill_mode&quot;:&quot;adaptive&quot;,&quot;sacle_strategy&quot;:&quot;smart&quot;}"/>
  <p:tag name="KSO_WM_UNIT_DEC_SUPPORTCHANGEPIC" val="0"/>
  <p:tag name="KSO_WM_UNIT_DEC_CHANGEPICRESERVED" val="0"/>
  <p:tag name="KSO_WM_ASSEMBLE_CHIP_INDEX" val="149cefdea999440db426fea0d2abf95d"/>
  <p:tag name="KSO_WM_UNIT_LINE_FORE_SCHEMECOLOR_INDEX_1_BRIGHTNESS" val="0"/>
  <p:tag name="KSO_WM_UNIT_LINE_FORE_SCHEMECOLOR_INDEX_1" val="13"/>
  <p:tag name="KSO_WM_UNIT_LINE_FORE_SCHEMECOLOR_INDEX_1_POS" val="0.07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1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PRESET_TEXT" val="演讲人姓名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1225_1*f*1"/>
  <p:tag name="KSO_WM_TEMPLATE_CATEGORY" val="custom"/>
  <p:tag name="KSO_WM_TEMPLATE_INDEX" val="20221225"/>
  <p:tag name="KSO_WM_UNIT_LAYERLEVEL" val="1"/>
  <p:tag name="KSO_WM_TAG_VERSION" val="1.0"/>
  <p:tag name="KSO_WM_BEAUTIFY_FLAG" val="#wm#"/>
  <p:tag name="KSO_WM_UNIT_DEFAULT_FONT" val="18;26;2"/>
  <p:tag name="KSO_WM_UNIT_BLOCK" val="0"/>
  <p:tag name="KSO_WM_UNIT_DEC_AREA_ID" val="60224fd176044a43bb7ae410c973a05c"/>
  <p:tag name="KSO_WM_UNIT_SUBTYPE" val="b"/>
  <p:tag name="KSO_WM_CHIP_GROUPID" val="615163aed3dcef8fee32c2a0"/>
  <p:tag name="KSO_WM_CHIP_XID" val="615163aed3dcef8fee32c2a1"/>
  <p:tag name="KSO_WM_CHIP_FILLAREA_FILL_RULE" val="{&quot;fill_align&quot;:&quot;rm&quot;,&quot;fill_mode&quot;:&quot;adaptive&quot;,&quot;sacle_strategy&quot;:&quot;smart&quot;}"/>
  <p:tag name="KSO_WM_ASSEMBLE_CHIP_INDEX" val="149cefdea999440db426fea0d2abf95d"/>
  <p:tag name="KSO_WM_UNIT_TEXT_FILL_FORE_SCHEMECOLOR_INDEX_BRIGHTNESS" val="0"/>
  <p:tag name="KSO_WM_UNIT_TEXT_FILL_FORE_SCHEMECOLOR_INDEX" val="13"/>
  <p:tag name="KSO_WM_UNIT_TEXT_FILL_TYPE" val="1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PRESET_TEXT" val="简约风工作汇报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225_1*a*1"/>
  <p:tag name="KSO_WM_TEMPLATE_CATEGORY" val="custom"/>
  <p:tag name="KSO_WM_TEMPLATE_INDEX" val="20221225"/>
  <p:tag name="KSO_WM_UNIT_LAYERLEVEL" val="1"/>
  <p:tag name="KSO_WM_TAG_VERSION" val="1.0"/>
  <p:tag name="KSO_WM_BEAUTIFY_FLAG" val="#wm#"/>
  <p:tag name="KSO_WM_UNIT_DEFAULT_FONT" val="54;66;2"/>
  <p:tag name="KSO_WM_UNIT_BLOCK" val="0"/>
  <p:tag name="KSO_WM_UNIT_DEC_AREA_ID" val="774b6beadb734981b5f95271f7139b8f"/>
  <p:tag name="KSO_WM_CHIP_GROUPID" val="615163aed3dcef8fee32c2a0"/>
  <p:tag name="KSO_WM_CHIP_XID" val="615163aed3dcef8fee32c2a1"/>
  <p:tag name="KSO_WM_CHIP_FILLAREA_FILL_RULE" val="{&quot;fill_align&quot;:&quot;rm&quot;,&quot;fill_mode&quot;:&quot;adaptive&quot;,&quot;sacle_strategy&quot;:&quot;smart&quot;}"/>
  <p:tag name="KSO_WM_ASSEMBLE_CHIP_INDEX" val="149cefdea999440db426fea0d2abf95d"/>
  <p:tag name="KSO_WM_UNIT_TEXT_FILL_FORE_SCHEMECOLOR_INDEX_BRIGHTNESS" val="0"/>
  <p:tag name="KSO_WM_UNIT_TEXT_FILL_FORE_SCHEMECOLOR_INDEX" val="13"/>
  <p:tag name="KSO_WM_UNIT_TEXT_FILL_TYPE" val="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PRESET_TEXT" val="简约风工作汇报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225_1*a*1"/>
  <p:tag name="KSO_WM_TEMPLATE_CATEGORY" val="custom"/>
  <p:tag name="KSO_WM_TEMPLATE_INDEX" val="20221225"/>
  <p:tag name="KSO_WM_UNIT_LAYERLEVEL" val="1"/>
  <p:tag name="KSO_WM_TAG_VERSION" val="1.0"/>
  <p:tag name="KSO_WM_BEAUTIFY_FLAG" val="#wm#"/>
  <p:tag name="KSO_WM_UNIT_DEFAULT_FONT" val="54;66;2"/>
  <p:tag name="KSO_WM_UNIT_BLOCK" val="0"/>
  <p:tag name="KSO_WM_UNIT_DEC_AREA_ID" val="774b6beadb734981b5f95271f7139b8f"/>
  <p:tag name="KSO_WM_CHIP_GROUPID" val="615163aed3dcef8fee32c2a0"/>
  <p:tag name="KSO_WM_CHIP_XID" val="615163aed3dcef8fee32c2a1"/>
  <p:tag name="KSO_WM_CHIP_FILLAREA_FILL_RULE" val="{&quot;fill_align&quot;:&quot;rm&quot;,&quot;fill_mode&quot;:&quot;adaptive&quot;,&quot;sacle_strategy&quot;:&quot;smart&quot;}"/>
  <p:tag name="KSO_WM_ASSEMBLE_CHIP_INDEX" val="149cefdea999440db426fea0d2abf95d"/>
  <p:tag name="KSO_WM_UNIT_TEXT_FILL_FORE_SCHEMECOLOR_INDEX_BRIGHTNESS" val="0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UNIT_ISCONTENTSTITLE" val="0"/>
  <p:tag name="KSO_WM_UNIT_ISNUMDGMTITLE" val="0"/>
  <p:tag name="KSO_WM_UNIT_PRESET_TEXT" val="简约风工作汇报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ID" val="custom20221225_1*a*1"/>
  <p:tag name="KSO_WM_TEMPLATE_CATEGORY" val="custom"/>
  <p:tag name="KSO_WM_TEMPLATE_INDEX" val="20221225"/>
  <p:tag name="KSO_WM_UNIT_LAYERLEVEL" val="1"/>
  <p:tag name="KSO_WM_TAG_VERSION" val="1.0"/>
  <p:tag name="KSO_WM_UNIT_DEFAULT_FONT" val="54;66;2"/>
  <p:tag name="KSO_WM_UNIT_BLOCK" val="0"/>
  <p:tag name="KSO_WM_UNIT_DEC_AREA_ID" val="774b6beadb734981b5f95271f7139b8f"/>
  <p:tag name="KSO_WM_CHIP_GROUPID" val="615163aed3dcef8fee32c2a0"/>
  <p:tag name="KSO_WM_CHIP_XID" val="615163aed3dcef8fee32c2a1"/>
  <p:tag name="KSO_WM_CHIP_FILLAREA_FILL_RULE" val="{&quot;fill_align&quot;:&quot;rm&quot;,&quot;fill_mode&quot;:&quot;adaptive&quot;,&quot;sacle_strategy&quot;:&quot;smart&quot;}"/>
  <p:tag name="KSO_WM_ASSEMBLE_CHIP_INDEX" val="149cefdea999440db426fea0d2abf95d"/>
  <p:tag name="KSO_WM_UNIT_TEXT_FILL_FORE_SCHEMECOLOR_INDEX_BRIGHTNESS" val="0"/>
  <p:tag name="KSO_WM_UNIT_TEXT_FILL_FORE_SCHEMECOLOR_INDEX" val="13"/>
  <p:tag name="KSO_WM_UNIT_TEXT_FILL_TYPE" val="1"/>
</p:tagLst>
</file>

<file path=ppt/tags/tag72.xml><?xml version="1.0" encoding="utf-8"?>
<p:tagLst xmlns:p="http://schemas.openxmlformats.org/presentationml/2006/main">
  <p:tag name="KSO_WM_UNIT_ISCONTENTSTITLE" val="0"/>
  <p:tag name="KSO_WM_UNIT_ISNUMDGMTITLE" val="0"/>
  <p:tag name="KSO_WM_UNIT_PRESET_TEXT" val="简约风工作汇报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225_1*a*1"/>
  <p:tag name="KSO_WM_TEMPLATE_CATEGORY" val="custom"/>
  <p:tag name="KSO_WM_TEMPLATE_INDEX" val="20221225"/>
  <p:tag name="KSO_WM_UNIT_LAYERLEVEL" val="1"/>
  <p:tag name="KSO_WM_TAG_VERSION" val="1.0"/>
  <p:tag name="KSO_WM_BEAUTIFY_FLAG" val="#wm#"/>
  <p:tag name="KSO_WM_UNIT_DEFAULT_FONT" val="54;66;2"/>
  <p:tag name="KSO_WM_UNIT_BLOCK" val="0"/>
  <p:tag name="KSO_WM_UNIT_DEC_AREA_ID" val="774b6beadb734981b5f95271f7139b8f"/>
  <p:tag name="KSO_WM_CHIP_GROUPID" val="615163aed3dcef8fee32c2a0"/>
  <p:tag name="KSO_WM_CHIP_XID" val="615163aed3dcef8fee32c2a1"/>
  <p:tag name="KSO_WM_CHIP_FILLAREA_FILL_RULE" val="{&quot;fill_align&quot;:&quot;rm&quot;,&quot;fill_mode&quot;:&quot;adaptive&quot;,&quot;sacle_strategy&quot;:&quot;smart&quot;}"/>
  <p:tag name="KSO_WM_ASSEMBLE_CHIP_INDEX" val="149cefdea999440db426fea0d2abf95d"/>
  <p:tag name="KSO_WM_UNIT_TEXT_FILL_FORE_SCHEMECOLOR_INDEX_BRIGHTNESS" val="0"/>
  <p:tag name="KSO_WM_UNIT_TEXT_FILL_FORE_SCHEMECOLOR_INDEX" val="13"/>
  <p:tag name="KSO_WM_UNIT_TEXT_FILL_TYPE" val="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UNIT_ISCONTENTSTITLE" val="0"/>
  <p:tag name="KSO_WM_UNIT_ISNUMDGMTITLE" val="0"/>
  <p:tag name="KSO_WM_UNIT_PRESET_TEXT" val="简约风工作汇报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ID" val="custom20221225_1*a*1"/>
  <p:tag name="KSO_WM_TEMPLATE_CATEGORY" val="custom"/>
  <p:tag name="KSO_WM_TEMPLATE_INDEX" val="20221225"/>
  <p:tag name="KSO_WM_UNIT_LAYERLEVEL" val="1"/>
  <p:tag name="KSO_WM_TAG_VERSION" val="1.0"/>
  <p:tag name="KSO_WM_UNIT_DEFAULT_FONT" val="54;66;2"/>
  <p:tag name="KSO_WM_UNIT_BLOCK" val="0"/>
  <p:tag name="KSO_WM_UNIT_DEC_AREA_ID" val="774b6beadb734981b5f95271f7139b8f"/>
  <p:tag name="KSO_WM_CHIP_GROUPID" val="615163aed3dcef8fee32c2a0"/>
  <p:tag name="KSO_WM_CHIP_XID" val="615163aed3dcef8fee32c2a1"/>
  <p:tag name="KSO_WM_CHIP_FILLAREA_FILL_RULE" val="{&quot;fill_align&quot;:&quot;rm&quot;,&quot;fill_mode&quot;:&quot;adaptive&quot;,&quot;sacle_strategy&quot;:&quot;smart&quot;}"/>
  <p:tag name="KSO_WM_ASSEMBLE_CHIP_INDEX" val="149cefdea999440db426fea0d2abf95d"/>
  <p:tag name="KSO_WM_UNIT_TEXT_FILL_FORE_SCHEMECOLOR_INDEX_BRIGHTNESS" val="0"/>
  <p:tag name="KSO_WM_UNIT_TEXT_FILL_FORE_SCHEMECOLOR_INDEX" val="13"/>
  <p:tag name="KSO_WM_UNIT_TEXT_FILL_TYPE" val="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UNIT_ISCONTENTSTITLE" val="0"/>
  <p:tag name="KSO_WM_UNIT_ISNUMDGMTITLE" val="0"/>
  <p:tag name="KSO_WM_UNIT_PRESET_TEXT" val="简约风工作汇报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ID" val="custom20221225_1*a*1"/>
  <p:tag name="KSO_WM_TEMPLATE_CATEGORY" val="custom"/>
  <p:tag name="KSO_WM_TEMPLATE_INDEX" val="20221225"/>
  <p:tag name="KSO_WM_UNIT_LAYERLEVEL" val="1"/>
  <p:tag name="KSO_WM_TAG_VERSION" val="1.0"/>
  <p:tag name="KSO_WM_UNIT_DEFAULT_FONT" val="54;66;2"/>
  <p:tag name="KSO_WM_UNIT_BLOCK" val="0"/>
  <p:tag name="KSO_WM_UNIT_DEC_AREA_ID" val="774b6beadb734981b5f95271f7139b8f"/>
  <p:tag name="KSO_WM_CHIP_GROUPID" val="615163aed3dcef8fee32c2a0"/>
  <p:tag name="KSO_WM_CHIP_XID" val="615163aed3dcef8fee32c2a1"/>
  <p:tag name="KSO_WM_CHIP_FILLAREA_FILL_RULE" val="{&quot;fill_align&quot;:&quot;rm&quot;,&quot;fill_mode&quot;:&quot;adaptive&quot;,&quot;sacle_strategy&quot;:&quot;smart&quot;}"/>
  <p:tag name="KSO_WM_ASSEMBLE_CHIP_INDEX" val="149cefdea999440db426fea0d2abf95d"/>
  <p:tag name="KSO_WM_UNIT_TEXT_FILL_FORE_SCHEMECOLOR_INDEX_BRIGHTNESS" val="0"/>
  <p:tag name="KSO_WM_UNIT_TEXT_FILL_FORE_SCHEMECOLOR_INDEX" val="13"/>
  <p:tag name="KSO_WM_UNIT_TEXT_FILL_TYPE" val="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UNIT_ISCONTENTSTITLE" val="0"/>
  <p:tag name="KSO_WM_UNIT_ISNUMDGMTITLE" val="0"/>
  <p:tag name="KSO_WM_UNIT_PRESET_TEXT" val="简约风工作汇报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ID" val="custom20221225_1*a*1"/>
  <p:tag name="KSO_WM_TEMPLATE_CATEGORY" val="custom"/>
  <p:tag name="KSO_WM_TEMPLATE_INDEX" val="20221225"/>
  <p:tag name="KSO_WM_UNIT_LAYERLEVEL" val="1"/>
  <p:tag name="KSO_WM_TAG_VERSION" val="1.0"/>
  <p:tag name="KSO_WM_UNIT_DEFAULT_FONT" val="54;66;2"/>
  <p:tag name="KSO_WM_UNIT_BLOCK" val="0"/>
  <p:tag name="KSO_WM_UNIT_DEC_AREA_ID" val="774b6beadb734981b5f95271f7139b8f"/>
  <p:tag name="KSO_WM_CHIP_GROUPID" val="615163aed3dcef8fee32c2a0"/>
  <p:tag name="KSO_WM_CHIP_XID" val="615163aed3dcef8fee32c2a1"/>
  <p:tag name="KSO_WM_CHIP_FILLAREA_FILL_RULE" val="{&quot;fill_align&quot;:&quot;rm&quot;,&quot;fill_mode&quot;:&quot;adaptive&quot;,&quot;sacle_strategy&quot;:&quot;smart&quot;}"/>
  <p:tag name="KSO_WM_ASSEMBLE_CHIP_INDEX" val="149cefdea999440db426fea0d2abf95d"/>
  <p:tag name="KSO_WM_UNIT_TEXT_FILL_FORE_SCHEMECOLOR_INDEX_BRIGHTNESS" val="0"/>
  <p:tag name="KSO_WM_UNIT_TEXT_FILL_FORE_SCHEMECOLOR_INDEX" val="13"/>
  <p:tag name="KSO_WM_UNIT_TEXT_FILL_TYPE" val="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ISCONTENTSTITLE" val="0"/>
  <p:tag name="KSO_WM_UNIT_ISNUMDGMTITLE" val="0"/>
  <p:tag name="KSO_WM_UNIT_PRESET_TEXT" val="简约风工作汇报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225_1*a*1"/>
  <p:tag name="KSO_WM_TEMPLATE_CATEGORY" val="custom"/>
  <p:tag name="KSO_WM_TEMPLATE_INDEX" val="20221225"/>
  <p:tag name="KSO_WM_UNIT_LAYERLEVEL" val="1"/>
  <p:tag name="KSO_WM_TAG_VERSION" val="1.0"/>
  <p:tag name="KSO_WM_BEAUTIFY_FLAG" val="#wm#"/>
  <p:tag name="KSO_WM_UNIT_DEFAULT_FONT" val="54;66;2"/>
  <p:tag name="KSO_WM_UNIT_BLOCK" val="0"/>
  <p:tag name="KSO_WM_UNIT_DEC_AREA_ID" val="774b6beadb734981b5f95271f7139b8f"/>
  <p:tag name="KSO_WM_CHIP_GROUPID" val="615163aed3dcef8fee32c2a0"/>
  <p:tag name="KSO_WM_CHIP_XID" val="615163aed3dcef8fee32c2a1"/>
  <p:tag name="KSO_WM_CHIP_FILLAREA_FILL_RULE" val="{&quot;fill_align&quot;:&quot;rm&quot;,&quot;fill_mode&quot;:&quot;adaptive&quot;,&quot;sacle_strategy&quot;:&quot;smart&quot;}"/>
  <p:tag name="KSO_WM_ASSEMBLE_CHIP_INDEX" val="149cefdea999440db426fea0d2abf95d"/>
  <p:tag name="KSO_WM_UNIT_TEXT_FILL_FORE_SCHEMECOLOR_INDEX_BRIGHTNESS" val="0"/>
  <p:tag name="KSO_WM_UNIT_TEXT_FILL_FORE_SCHEMECOLOR_INDEX" val="13"/>
  <p:tag name="KSO_WM_UNIT_TEXT_FILL_TYPE" val="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COMMONDATA" val="eyJoZGlkIjoiOGNjM2UzNzI2ZTUzZTk0NWQ1MjM2MDY3NDFmNGY3YzY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2352</Words>
  <Application>WPS 演示</Application>
  <PresentationFormat>宽屏</PresentationFormat>
  <Paragraphs>201</Paragraphs>
  <Slides>18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Arial</vt:lpstr>
      <vt:lpstr>宋体</vt:lpstr>
      <vt:lpstr>Wingdings</vt:lpstr>
      <vt:lpstr>Wingdings</vt:lpstr>
      <vt:lpstr>Times New Roman</vt:lpstr>
      <vt:lpstr>微软雅黑</vt:lpstr>
      <vt:lpstr>Arial Unicode MS</vt:lpstr>
      <vt:lpstr>Calibri</vt:lpstr>
      <vt:lpstr>Office 主题​​</vt:lpstr>
      <vt:lpstr>Visio.Drawing.11</vt:lpstr>
      <vt:lpstr>物质的量单元复习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安</cp:lastModifiedBy>
  <cp:revision>383</cp:revision>
  <dcterms:created xsi:type="dcterms:W3CDTF">2019-06-19T02:08:00Z</dcterms:created>
  <dcterms:modified xsi:type="dcterms:W3CDTF">2022-10-11T07:03:06Z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3570971019614456AFBA14E80BAD6661</vt:lpwstr>
  </property>
</Properties>
</file>