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docx" ContentType="application/vnd.openxmlformats-officedocument.wordprocessingml.document"/>
  <Default Extension="gif" ContentType="image/gi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23"/>
  </p:notesMasterIdLst>
  <p:sldIdLst>
    <p:sldId id="288" r:id="rId4"/>
    <p:sldId id="452" r:id="rId5"/>
    <p:sldId id="328" r:id="rId6"/>
    <p:sldId id="290" r:id="rId7"/>
    <p:sldId id="300" r:id="rId8"/>
    <p:sldId id="375" r:id="rId9"/>
    <p:sldId id="434" r:id="rId10"/>
    <p:sldId id="308" r:id="rId11"/>
    <p:sldId id="376" r:id="rId12"/>
    <p:sldId id="402" r:id="rId13"/>
    <p:sldId id="332" r:id="rId14"/>
    <p:sldId id="340" r:id="rId15"/>
    <p:sldId id="482" r:id="rId16"/>
    <p:sldId id="326" r:id="rId17"/>
    <p:sldId id="373" r:id="rId18"/>
    <p:sldId id="330" r:id="rId19"/>
    <p:sldId id="342" r:id="rId20"/>
    <p:sldId id="343" r:id="rId21"/>
    <p:sldId id="345" r:id="rId22"/>
    <p:sldId id="346" r:id="rId24"/>
    <p:sldId id="347" r:id="rId25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F5D"/>
    <a:srgbClr val="AD0DA7"/>
    <a:srgbClr val="EF29E4"/>
    <a:srgbClr val="FEC61A"/>
    <a:srgbClr val="FA372E"/>
    <a:srgbClr val="5D3C34"/>
    <a:srgbClr val="59595B"/>
    <a:srgbClr val="B18D73"/>
    <a:srgbClr val="7F4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gs" Target="tags/tag171.xml"/><Relationship Id="rId3" Type="http://schemas.openxmlformats.org/officeDocument/2006/relationships/slideMaster" Target="slideMasters/slideMaster2.xml"/><Relationship Id="rId29" Type="http://schemas.openxmlformats.org/officeDocument/2006/relationships/commentAuthors" Target="commentAuthors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0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2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2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file:///C:\Users\1V994W2\Documents\Tencent%20Files\574576071\FileRecv\&#25340;&#35013;&#32032;&#26448;\formiddle2\\23\subject_holdleft_64,104,153_0_staid_full_0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4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47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5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55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6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62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8.xml"/><Relationship Id="rId12" Type="http://schemas.openxmlformats.org/officeDocument/2006/relationships/tags" Target="../tags/tag76.xml"/><Relationship Id="rId11" Type="http://schemas.openxmlformats.org/officeDocument/2006/relationships/tags" Target="../tags/tag75.xml"/><Relationship Id="rId10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7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77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85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3" Type="http://schemas.openxmlformats.org/officeDocument/2006/relationships/tags" Target="../tags/tag90.xml"/><Relationship Id="rId12" Type="http://schemas.openxmlformats.org/officeDocument/2006/relationships/tags" Target="../tags/tag89.xml"/><Relationship Id="rId11" Type="http://schemas.openxmlformats.org/officeDocument/2006/relationships/tags" Target="../tags/tag88.xml"/><Relationship Id="rId10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0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4" Type="http://schemas.openxmlformats.org/officeDocument/2006/relationships/tags" Target="../tags/tag107.xml"/><Relationship Id="rId13" Type="http://schemas.openxmlformats.org/officeDocument/2006/relationships/tags" Target="../tags/tag106.xml"/><Relationship Id="rId12" Type="http://schemas.openxmlformats.org/officeDocument/2006/relationships/tags" Target="../tags/tag105.xml"/><Relationship Id="rId11" Type="http://schemas.openxmlformats.org/officeDocument/2006/relationships/tags" Target="../tags/tag104.xml"/><Relationship Id="rId10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4" Type="http://schemas.openxmlformats.org/officeDocument/2006/relationships/tags" Target="../tags/tag116.xml"/><Relationship Id="rId13" Type="http://schemas.openxmlformats.org/officeDocument/2006/relationships/tags" Target="../tags/tag115.xml"/><Relationship Id="rId12" Type="http://schemas.openxmlformats.org/officeDocument/2006/relationships/tags" Target="../tags/tag114.xml"/><Relationship Id="rId11" Type="http://schemas.openxmlformats.org/officeDocument/2006/relationships/tags" Target="../tags/tag113.xml"/><Relationship Id="rId10" Type="http://schemas.openxmlformats.org/officeDocument/2006/relationships/tags" Target="../tags/tag112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2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1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6" Type="http://schemas.openxmlformats.org/officeDocument/2006/relationships/tags" Target="../tags/tag127.xml"/><Relationship Id="rId15" Type="http://schemas.openxmlformats.org/officeDocument/2006/relationships/tags" Target="../tags/tag126.xml"/><Relationship Id="rId14" Type="http://schemas.openxmlformats.org/officeDocument/2006/relationships/tags" Target="../tags/tag125.xml"/><Relationship Id="rId13" Type="http://schemas.openxmlformats.org/officeDocument/2006/relationships/tags" Target="../tags/tag124.xml"/><Relationship Id="rId12" Type="http://schemas.openxmlformats.org/officeDocument/2006/relationships/tags" Target="../tags/tag123.xml"/><Relationship Id="rId11" Type="http://schemas.openxmlformats.org/officeDocument/2006/relationships/tags" Target="../tags/tag122.xml"/><Relationship Id="rId10" Type="http://schemas.openxmlformats.org/officeDocument/2006/relationships/tags" Target="../tags/tag12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3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3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3" Type="http://schemas.openxmlformats.org/officeDocument/2006/relationships/tags" Target="../tags/tag135.xml"/><Relationship Id="rId12" Type="http://schemas.openxmlformats.org/officeDocument/2006/relationships/tags" Target="../tags/tag134.xml"/><Relationship Id="rId11" Type="http://schemas.openxmlformats.org/officeDocument/2006/relationships/tags" Target="../tags/tag133.xml"/><Relationship Id="rId10" Type="http://schemas.openxmlformats.org/officeDocument/2006/relationships/tags" Target="../tags/tag13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2F6-947A-4025-9CF0-4C761BB6DA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54E6-4994-4AE7-93D2-BEC806A655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2F6-947A-4025-9CF0-4C761BB6DA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54E6-4994-4AE7-93D2-BEC806A655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2F6-947A-4025-9CF0-4C761BB6DA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54E6-4994-4AE7-93D2-BEC806A655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2921000" y="4758691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2921000" y="3156586"/>
            <a:ext cx="635000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spc="7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55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1757045" y="3912235"/>
            <a:ext cx="5598160" cy="55562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1756728" y="2941321"/>
            <a:ext cx="5598795" cy="97091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4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4560"/>
            <a:ext cx="4389120" cy="2468880"/>
          </a:xfrm>
          <a:prstGeom prst="rect">
            <a:avLst/>
          </a:prstGeom>
        </p:spPr>
      </p:pic>
      <p:sp>
        <p:nvSpPr>
          <p:cNvPr id="6" name="任意多边形 6"/>
          <p:cNvSpPr/>
          <p:nvPr userDrawn="1">
            <p:custDataLst>
              <p:tags r:id="rId5"/>
            </p:custDataLst>
          </p:nvPr>
        </p:nvSpPr>
        <p:spPr>
          <a:xfrm>
            <a:off x="4878000" y="0"/>
            <a:ext cx="7314000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2F6-947A-4025-9CF0-4C761BB6DA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54E6-4994-4AE7-93D2-BEC806A655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7" name="图片 6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>
            <p:custDataLst>
              <p:tags r:id="rId8"/>
            </p:custDataLst>
          </p:nvPr>
        </p:nvGrpSpPr>
        <p:grpSpPr>
          <a:xfrm>
            <a:off x="4316730" y="2264728"/>
            <a:ext cx="3558540" cy="3080385"/>
            <a:chOff x="6798" y="2568"/>
            <a:chExt cx="5604" cy="4851"/>
          </a:xfrm>
        </p:grpSpPr>
        <p:sp>
          <p:nvSpPr>
            <p:cNvPr id="9" name="任意多边形 6"/>
            <p:cNvSpPr/>
            <p:nvPr>
              <p:custDataLst>
                <p:tags r:id="rId9"/>
              </p:custDataLst>
            </p:nvPr>
          </p:nvSpPr>
          <p:spPr>
            <a:xfrm rot="10800000">
              <a:off x="6798" y="6625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5"/>
            <p:cNvSpPr/>
            <p:nvPr>
              <p:custDataLst>
                <p:tags r:id="rId10"/>
              </p:custDataLst>
            </p:nvPr>
          </p:nvSpPr>
          <p:spPr>
            <a:xfrm>
              <a:off x="6798" y="2568"/>
              <a:ext cx="5605" cy="795"/>
            </a:xfrm>
            <a:custGeom>
              <a:avLst/>
              <a:gdLst>
                <a:gd name="connsiteX0" fmla="*/ 0 w 6430"/>
                <a:gd name="connsiteY0" fmla="*/ 1187 h 1232"/>
                <a:gd name="connsiteX1" fmla="*/ 0 w 6430"/>
                <a:gd name="connsiteY1" fmla="*/ 0 h 1232"/>
                <a:gd name="connsiteX2" fmla="*/ 6430 w 6430"/>
                <a:gd name="connsiteY2" fmla="*/ 0 h 1232"/>
                <a:gd name="connsiteX3" fmla="*/ 6430 w 6430"/>
                <a:gd name="connsiteY3" fmla="*/ 1232 h 1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30" h="1232">
                  <a:moveTo>
                    <a:pt x="0" y="1187"/>
                  </a:moveTo>
                  <a:lnTo>
                    <a:pt x="0" y="0"/>
                  </a:lnTo>
                  <a:lnTo>
                    <a:pt x="6430" y="0"/>
                  </a:lnTo>
                  <a:lnTo>
                    <a:pt x="6430" y="1232"/>
                  </a:lnTo>
                </a:path>
              </a:pathLst>
            </a:cu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11"/>
            </p:custDataLst>
          </p:nvPr>
        </p:nvSpPr>
        <p:spPr>
          <a:xfrm>
            <a:off x="2921000" y="4371023"/>
            <a:ext cx="6350000" cy="36131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ctr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12"/>
            </p:custDataLst>
          </p:nvPr>
        </p:nvSpPr>
        <p:spPr>
          <a:xfrm>
            <a:off x="3413760" y="2911793"/>
            <a:ext cx="5365750" cy="139890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8233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175668"/>
            <a:ext cx="720090" cy="682332"/>
          </a:xfrm>
          <a:prstGeom prst="rect">
            <a:avLst/>
          </a:prstGeom>
        </p:spPr>
      </p:pic>
      <p:pic>
        <p:nvPicPr>
          <p:cNvPr id="10" name="图片 9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6700"/>
            <a:ext cx="720090" cy="61129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 userDrawn="1"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322752"/>
            <a:ext cx="1620202" cy="1535248"/>
          </a:xfrm>
          <a:prstGeom prst="rect">
            <a:avLst/>
          </a:prstGeom>
        </p:spPr>
      </p:pic>
      <p:pic>
        <p:nvPicPr>
          <p:cNvPr id="8" name="图片 7"/>
          <p:cNvPicPr/>
          <p:nvPr userDrawn="1"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2576"/>
            <a:ext cx="1620202" cy="137542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2F6-947A-4025-9CF0-4C761BB6DA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54E6-4994-4AE7-93D2-BEC806A655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2F6-947A-4025-9CF0-4C761BB6DA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54E6-4994-4AE7-93D2-BEC806A655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2F6-947A-4025-9CF0-4C761BB6DA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54E6-4994-4AE7-93D2-BEC806A655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2F6-947A-4025-9CF0-4C761BB6DA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54E6-4994-4AE7-93D2-BEC806A655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2F6-947A-4025-9CF0-4C761BB6DA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54E6-4994-4AE7-93D2-BEC806A655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2F6-947A-4025-9CF0-4C761BB6DA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54E6-4994-4AE7-93D2-BEC806A655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6B2F6-947A-4025-9CF0-4C761BB6DA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554E6-4994-4AE7-93D2-BEC806A6559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tags" Target="../tags/tag141.xml"/><Relationship Id="rId24" Type="http://schemas.openxmlformats.org/officeDocument/2006/relationships/tags" Target="../tags/tag140.xml"/><Relationship Id="rId23" Type="http://schemas.openxmlformats.org/officeDocument/2006/relationships/tags" Target="../tags/tag139.xml"/><Relationship Id="rId22" Type="http://schemas.openxmlformats.org/officeDocument/2006/relationships/tags" Target="../tags/tag138.xml"/><Relationship Id="rId21" Type="http://schemas.openxmlformats.org/officeDocument/2006/relationships/tags" Target="../tags/tag137.xml"/><Relationship Id="rId20" Type="http://schemas.openxmlformats.org/officeDocument/2006/relationships/tags" Target="../tags/tag136.xml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1.jpeg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6B2F6-947A-4025-9CF0-4C761BB6DA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54E6-4994-4AE7-93D2-BEC806A6559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3.xml"/><Relationship Id="rId1" Type="http://schemas.openxmlformats.org/officeDocument/2006/relationships/tags" Target="../tags/tag14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5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55.xml"/><Relationship Id="rId2" Type="http://schemas.openxmlformats.org/officeDocument/2006/relationships/image" Target="../media/image17.png"/><Relationship Id="rId11" Type="http://schemas.openxmlformats.org/officeDocument/2006/relationships/slideLayout" Target="../slideLayouts/slideLayout18.xml"/><Relationship Id="rId10" Type="http://schemas.openxmlformats.org/officeDocument/2006/relationships/tags" Target="../tags/tag158.xml"/><Relationship Id="rId1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tags" Target="../tags/tag161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4.png"/><Relationship Id="rId5" Type="http://schemas.openxmlformats.org/officeDocument/2006/relationships/tags" Target="../tags/tag160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3.png"/><Relationship Id="rId2" Type="http://schemas.openxmlformats.org/officeDocument/2006/relationships/tags" Target="../tags/tag159.xml"/><Relationship Id="rId10" Type="http://schemas.openxmlformats.org/officeDocument/2006/relationships/slideLayout" Target="../slideLayouts/slideLayout18.xml"/><Relationship Id="rId1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5.xml"/><Relationship Id="rId2" Type="http://schemas.openxmlformats.org/officeDocument/2006/relationships/image" Target="../media/image20.jpeg"/><Relationship Id="rId1" Type="http://schemas.openxmlformats.org/officeDocument/2006/relationships/tags" Target="../tags/tag1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6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4.png"/><Relationship Id="rId6" Type="http://schemas.openxmlformats.org/officeDocument/2006/relationships/tags" Target="../tags/tag1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3.png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2.png"/><Relationship Id="rId1" Type="http://schemas.openxmlformats.org/officeDocument/2006/relationships/tags" Target="../tags/tag17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5.emf"/><Relationship Id="rId4" Type="http://schemas.openxmlformats.org/officeDocument/2006/relationships/package" Target="../embeddings/Document2.docx"/><Relationship Id="rId3" Type="http://schemas.openxmlformats.org/officeDocument/2006/relationships/image" Target="../media/image24.emf"/><Relationship Id="rId2" Type="http://schemas.openxmlformats.org/officeDocument/2006/relationships/package" Target="../embeddings/Document1.docx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5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" Type="http://schemas.openxmlformats.org/officeDocument/2006/relationships/tags" Target="../tags/tag1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51.xml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2.GIF"/><Relationship Id="rId1" Type="http://schemas.openxmlformats.org/officeDocument/2006/relationships/tags" Target="../tags/tag1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ctrTitle" idx="13"/>
            <p:custDataLst>
              <p:tags r:id="rId1"/>
            </p:custDataLst>
          </p:nvPr>
        </p:nvSpPr>
        <p:spPr>
          <a:xfrm>
            <a:off x="2921000" y="2509521"/>
            <a:ext cx="6350000" cy="1398905"/>
          </a:xfrm>
        </p:spPr>
        <p:txBody>
          <a:bodyPr wrap="square">
            <a:normAutofit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buSzPct val="100000"/>
              <a:buNone/>
            </a:pPr>
            <a:r>
              <a:rPr lang="en-US" sz="74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7400" b="1" baseline="-2500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7400" b="1" spc="58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知多少？</a:t>
            </a:r>
            <a:endParaRPr lang="zh-CN" altLang="en-US" sz="7400" b="1" spc="58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21"/>
          <p:cNvSpPr>
            <a:spLocks noChangeArrowheads="1"/>
          </p:cNvSpPr>
          <p:nvPr/>
        </p:nvSpPr>
        <p:spPr bwMode="auto">
          <a:xfrm>
            <a:off x="3146425" y="402590"/>
            <a:ext cx="818769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高锰酸钾溶液褪色是否是</a:t>
            </a:r>
            <a:r>
              <a:rPr lang="en-US" altLang="zh-CN" b="1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altLang="zh-CN" b="1" kern="100" baseline="-250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b="1" kern="100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的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漂白性所致？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如何验证？</a:t>
            </a:r>
            <a:endParaRPr lang="zh-CN" altLang="en-US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625294" y="871174"/>
            <a:ext cx="2462695" cy="304095"/>
          </a:xfrm>
          <a:prstGeom prst="rect">
            <a:avLst/>
          </a:prstGeom>
          <a:solidFill>
            <a:srgbClr val="EDD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31629" y="437692"/>
            <a:ext cx="1402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endParaRPr lang="zh-CN" altLang="en-US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412366" y="1023221"/>
            <a:ext cx="559212" cy="0"/>
          </a:xfrm>
          <a:prstGeom prst="line">
            <a:avLst/>
          </a:prstGeom>
          <a:ln w="38100">
            <a:solidFill>
              <a:srgbClr val="A77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图片 101"/>
          <p:cNvPicPr/>
          <p:nvPr/>
        </p:nvPicPr>
        <p:blipFill>
          <a:blip r:embed="rId1"/>
          <a:srcRect t="2278" r="50013" b="64731"/>
          <a:stretch>
            <a:fillRect/>
          </a:stretch>
        </p:blipFill>
        <p:spPr>
          <a:xfrm>
            <a:off x="625475" y="1656715"/>
            <a:ext cx="2484120" cy="2262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2"/>
          <a:srcRect l="39792" t="5467" r="24008"/>
          <a:stretch>
            <a:fillRect/>
          </a:stretch>
        </p:blipFill>
        <p:spPr>
          <a:xfrm>
            <a:off x="3612515" y="1656715"/>
            <a:ext cx="2758440" cy="40519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6701155" y="1267460"/>
            <a:ext cx="5052060" cy="29146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altLang="zh-CN" sz="3200" b="1" kern="1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altLang="zh-CN" sz="3200" b="1" kern="100" baseline="-25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3200" b="1" kern="1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具有还原性</a:t>
            </a:r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，可与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KMnO₄ 溶液、溴水、双氧水、氯水等氧化性物质反应。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0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19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pic>
        <p:nvPicPr>
          <p:cNvPr id="37" name="图片 6"/>
          <p:cNvPicPr/>
          <p:nvPr userDrawn="1">
            <p:custDataLst>
              <p:tags r:id="rId9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"/>
            <a:ext cx="720090" cy="682332"/>
          </a:xfrm>
          <a:prstGeom prst="rect">
            <a:avLst/>
          </a:prstGeom>
        </p:spPr>
      </p:pic>
      <p:pic>
        <p:nvPicPr>
          <p:cNvPr id="38" name="图片 5"/>
          <p:cNvPicPr/>
          <p:nvPr userDrawn="1">
            <p:custDataLst>
              <p:tags r:id="rId10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910" y="127000"/>
            <a:ext cx="720090" cy="61129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701155" y="4182110"/>
            <a:ext cx="4539615" cy="921385"/>
          </a:xfrm>
          <a:prstGeom prst="wedgeRectCallout">
            <a:avLst>
              <a:gd name="adj1" fmla="val -34906"/>
              <a:gd name="adj2" fmla="val -207684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可用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KMnO₄ 溶液吸收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altLang="zh-CN" sz="2800" b="1" kern="100" baseline="-25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endParaRPr lang="zh-CN" altLang="en-US" sz="2800" b="1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rcRect l="50013" t="2278" b="64731"/>
          <a:stretch>
            <a:fillRect/>
          </a:stretch>
        </p:blipFill>
        <p:spPr>
          <a:xfrm>
            <a:off x="662305" y="3919220"/>
            <a:ext cx="2484120" cy="2262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 bldLvl="0" animBg="1"/>
      <p:bldP spid="28" grpId="0"/>
      <p:bldP spid="16" grpId="1"/>
      <p:bldP spid="27" grpId="1" animBg="1"/>
      <p:bldP spid="28" grpId="1"/>
      <p:bldP spid="7" grpId="0"/>
      <p:bldP spid="7" grpId="1"/>
      <p:bldP spid="2" grpId="0" bldLvl="0" animBg="1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-21474826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020" y="1788160"/>
            <a:ext cx="3012440" cy="32588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4800600" y="1586865"/>
            <a:ext cx="33635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开始无明显现象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endParaRPr lang="zh-CN" altLang="en-US" sz="32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25067" y="3823547"/>
            <a:ext cx="6195907" cy="1158874"/>
          </a:xfrm>
          <a:prstGeom prst="wedgeRectCallout">
            <a:avLst>
              <a:gd name="adj1" fmla="val 20958"/>
              <a:gd name="adj2" fmla="val -200210"/>
            </a:avLst>
          </a:prstGeom>
          <a:noFill/>
          <a:ln w="9525">
            <a:solidFill>
              <a:srgbClr val="002060"/>
            </a:solidFill>
          </a:ln>
        </p:spPr>
        <p:txBody>
          <a:bodyPr wrap="square">
            <a:spAutoFit/>
          </a:bodyPr>
          <a:p>
            <a:pPr indent="0"/>
            <a:r>
              <a:rPr lang="en-US" sz="3735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SO</a:t>
            </a:r>
            <a:r>
              <a:rPr lang="en-US" sz="3735" b="1" baseline="-2500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sz="32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可被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sz="3200" b="1" baseline="-2500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O</a:t>
            </a:r>
            <a:r>
              <a:rPr lang="en-US" sz="3200" b="1" baseline="-2500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sz="32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氧化成</a:t>
            </a:r>
            <a:r>
              <a:rPr lang="en-US" altLang="zh-CN" sz="32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H</a:t>
            </a:r>
            <a:r>
              <a:rPr lang="en-US" altLang="zh-CN" sz="3200" b="1" baseline="-2500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SO</a:t>
            </a:r>
            <a:r>
              <a:rPr lang="en-US" sz="3200" b="1" baseline="-2500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zh-CN" sz="32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，</a:t>
            </a:r>
            <a:endParaRPr lang="zh-CN" sz="3200" b="1">
              <a:solidFill>
                <a:srgbClr val="00206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  <a:p>
            <a:pPr indent="0"/>
            <a:r>
              <a:rPr lang="zh-CN" sz="32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与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BaCl</a:t>
            </a:r>
            <a:r>
              <a:rPr lang="en-US" altLang="zh-CN" sz="3200" b="1" baseline="-2500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32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反应生成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BaSO</a:t>
            </a:r>
            <a:r>
              <a:rPr lang="en-US" sz="3200" b="1" baseline="-2500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4</a:t>
            </a:r>
            <a:r>
              <a:rPr lang="zh-CN" sz="32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白色沉淀</a:t>
            </a:r>
            <a:endParaRPr lang="zh-CN" altLang="en-US" sz="3200" b="1">
              <a:solidFill>
                <a:srgbClr val="00206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457700" y="2908300"/>
            <a:ext cx="5291667" cy="583564"/>
          </a:xfrm>
          <a:prstGeom prst="wedgeRectCallout">
            <a:avLst>
              <a:gd name="adj1" fmla="val -8368"/>
              <a:gd name="adj2" fmla="val -173310"/>
            </a:avLst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200" b="1" baseline="-25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32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的水溶液与</a:t>
            </a:r>
            <a:r>
              <a:rPr lang="en-US" sz="32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BaCl</a:t>
            </a:r>
            <a:r>
              <a:rPr lang="en-US" sz="3200" b="1" baseline="-25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32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不反应</a:t>
            </a:r>
            <a:endParaRPr lang="zh-CN" sz="3200" b="1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81125" y="5217795"/>
            <a:ext cx="4142105" cy="6661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p>
            <a:pPr indent="0"/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+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</a:t>
            </a:r>
            <a:endParaRPr lang="en-US" altLang="en-US" sz="3735" b="1" baseline="-25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20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19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  <p:pic>
        <p:nvPicPr>
          <p:cNvPr id="37" name="图片 6"/>
          <p:cNvPicPr/>
          <p:nvPr userDrawn="1">
            <p:custDataLst>
              <p:tags r:id="rId8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27000"/>
            <a:ext cx="720090" cy="682332"/>
          </a:xfrm>
          <a:prstGeom prst="rect">
            <a:avLst/>
          </a:prstGeom>
        </p:spPr>
      </p:pic>
      <p:pic>
        <p:nvPicPr>
          <p:cNvPr id="38" name="图片 5"/>
          <p:cNvPicPr/>
          <p:nvPr userDrawn="1">
            <p:custDataLst>
              <p:tags r:id="rId9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910" y="127000"/>
            <a:ext cx="720090" cy="6112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23230" y="5213350"/>
            <a:ext cx="6196330" cy="6661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p>
            <a:pPr indent="0"/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+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BaCl</a:t>
            </a:r>
            <a:r>
              <a:rPr lang="en-US" altLang="zh-CN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Ba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↓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+2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HCl</a:t>
            </a:r>
            <a:endParaRPr lang="en-US" altLang="en-US" sz="3735" b="1" baseline="-25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69110" y="720090"/>
            <a:ext cx="3465195" cy="1304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/>
              <a:t>亚硫酸酸性弱于盐酸。</a:t>
            </a:r>
            <a:endParaRPr lang="zh-CN" altLang="en-US" sz="2400"/>
          </a:p>
        </p:txBody>
      </p:sp>
      <p:sp>
        <p:nvSpPr>
          <p:cNvPr id="22" name="淘宝店chenying0907出品 13"/>
          <p:cNvSpPr/>
          <p:nvPr/>
        </p:nvSpPr>
        <p:spPr bwMode="auto">
          <a:xfrm>
            <a:off x="903605" y="476885"/>
            <a:ext cx="821055" cy="507365"/>
          </a:xfrm>
          <a:custGeom>
            <a:avLst/>
            <a:gdLst>
              <a:gd name="T0" fmla="*/ 39 w 46"/>
              <a:gd name="T1" fmla="*/ 0 h 40"/>
              <a:gd name="T2" fmla="*/ 7 w 46"/>
              <a:gd name="T3" fmla="*/ 0 h 40"/>
              <a:gd name="T4" fmla="*/ 0 w 46"/>
              <a:gd name="T5" fmla="*/ 7 h 40"/>
              <a:gd name="T6" fmla="*/ 0 w 46"/>
              <a:gd name="T7" fmla="*/ 33 h 40"/>
              <a:gd name="T8" fmla="*/ 7 w 46"/>
              <a:gd name="T9" fmla="*/ 40 h 40"/>
              <a:gd name="T10" fmla="*/ 39 w 46"/>
              <a:gd name="T11" fmla="*/ 40 h 40"/>
              <a:gd name="T12" fmla="*/ 46 w 46"/>
              <a:gd name="T13" fmla="*/ 33 h 40"/>
              <a:gd name="T14" fmla="*/ 46 w 46"/>
              <a:gd name="T15" fmla="*/ 7 h 40"/>
              <a:gd name="T16" fmla="*/ 39 w 46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39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7"/>
                  <a:pt x="3" y="40"/>
                  <a:pt x="7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3" y="40"/>
                  <a:pt x="46" y="37"/>
                  <a:pt x="46" y="33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3"/>
                  <a:pt x="43" y="0"/>
                  <a:pt x="39" y="0"/>
                </a:cubicBezTo>
                <a:close/>
              </a:path>
            </a:pathLst>
          </a:custGeom>
          <a:solidFill>
            <a:srgbClr val="002060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Bebas" pitchFamily="2" charset="0"/>
              </a:rPr>
              <a:t>资料</a:t>
            </a:r>
            <a:endParaRPr lang="zh-CN" altLang="en-US" sz="2400" b="1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9" name="淘宝店chenying0907出品 10"/>
          <p:cNvSpPr/>
          <p:nvPr/>
        </p:nvSpPr>
        <p:spPr bwMode="auto">
          <a:xfrm>
            <a:off x="1724660" y="611505"/>
            <a:ext cx="3289935" cy="575310"/>
          </a:xfrm>
          <a:custGeom>
            <a:avLst/>
            <a:gdLst>
              <a:gd name="T0" fmla="*/ 201 w 201"/>
              <a:gd name="T1" fmla="*/ 88 h 88"/>
              <a:gd name="T2" fmla="*/ 201 w 201"/>
              <a:gd name="T3" fmla="*/ 0 h 88"/>
              <a:gd name="T4" fmla="*/ 0 w 201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88">
                <a:moveTo>
                  <a:pt x="201" y="88"/>
                </a:moveTo>
                <a:lnTo>
                  <a:pt x="201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2060"/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936865" y="1586865"/>
            <a:ext cx="32442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/>
            <a:r>
              <a:rPr lang="zh-CN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后产生白色沉淀</a:t>
            </a:r>
            <a:endParaRPr lang="zh-CN" sz="3200" b="1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00" grpId="0"/>
      <p:bldP spid="100" grpId="1"/>
      <p:bldP spid="3" grpId="0" bldLvl="0" animBg="1"/>
      <p:bldP spid="3" grpId="1" animBg="1"/>
      <p:bldP spid="2" grpId="0" bldLvl="0" animBg="1"/>
      <p:bldP spid="2" grpId="1" animBg="1"/>
      <p:bldP spid="7" grpId="0"/>
      <p:bldP spid="7" grpId="1"/>
      <p:bldP spid="4" grpId="0" bldLvl="0" animBg="1"/>
      <p:bldP spid="4" grpId="1" animBg="1"/>
      <p:bldP spid="22" grpId="0" bldLvl="0" animBg="1"/>
      <p:bldP spid="9" grpId="0" bldLvl="0" animBg="1"/>
      <p:bldP spid="8" grpId="0"/>
      <p:bldP spid="8" grpId="1"/>
      <p:bldP spid="10" grpId="0"/>
      <p:bldP spid="1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085215" y="3996690"/>
            <a:ext cx="6487160" cy="6661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p>
            <a:pPr algn="l"/>
            <a:r>
              <a:rPr lang="en-US" sz="3735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3SO</a:t>
            </a:r>
            <a:r>
              <a:rPr lang="en-US" sz="3735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735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en-US" altLang="zh-CN" sz="3735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2Na</a:t>
            </a:r>
            <a:r>
              <a:rPr lang="en-US" sz="3735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735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S=3S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↓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+2</a:t>
            </a:r>
            <a:r>
              <a:rPr lang="en-US" altLang="zh-CN" sz="3735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Na</a:t>
            </a:r>
            <a:r>
              <a:rPr lang="en-US" sz="3735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</a:t>
            </a:r>
            <a:r>
              <a:rPr lang="en-US" sz="373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</a:t>
            </a:r>
            <a:endParaRPr lang="en-US" altLang="en-US" sz="3735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" name="right-arrows_87462"/>
          <p:cNvSpPr>
            <a:spLocks noChangeAspect="1"/>
          </p:cNvSpPr>
          <p:nvPr/>
        </p:nvSpPr>
        <p:spPr bwMode="auto">
          <a:xfrm>
            <a:off x="687705" y="1451610"/>
            <a:ext cx="579755" cy="391160"/>
          </a:xfrm>
          <a:custGeom>
            <a:avLst/>
            <a:gdLst>
              <a:gd name="connsiteX0" fmla="*/ 313167 w 607640"/>
              <a:gd name="connsiteY0" fmla="*/ 0 h 409915"/>
              <a:gd name="connsiteX1" fmla="*/ 343771 w 607640"/>
              <a:gd name="connsiteY1" fmla="*/ 8929 h 409915"/>
              <a:gd name="connsiteX2" fmla="*/ 580124 w 607640"/>
              <a:gd name="connsiteY2" fmla="*/ 155479 h 409915"/>
              <a:gd name="connsiteX3" fmla="*/ 580124 w 607640"/>
              <a:gd name="connsiteY3" fmla="*/ 254528 h 409915"/>
              <a:gd name="connsiteX4" fmla="*/ 343771 w 607640"/>
              <a:gd name="connsiteY4" fmla="*/ 401078 h 409915"/>
              <a:gd name="connsiteX5" fmla="*/ 313167 w 607640"/>
              <a:gd name="connsiteY5" fmla="*/ 409915 h 409915"/>
              <a:gd name="connsiteX6" fmla="*/ 259610 w 607640"/>
              <a:gd name="connsiteY6" fmla="*/ 375395 h 409915"/>
              <a:gd name="connsiteX7" fmla="*/ 361378 w 607640"/>
              <a:gd name="connsiteY7" fmla="*/ 312246 h 409915"/>
              <a:gd name="connsiteX8" fmla="*/ 421111 w 607640"/>
              <a:gd name="connsiteY8" fmla="*/ 205004 h 409915"/>
              <a:gd name="connsiteX9" fmla="*/ 361378 w 607640"/>
              <a:gd name="connsiteY9" fmla="*/ 97761 h 409915"/>
              <a:gd name="connsiteX10" fmla="*/ 259610 w 607640"/>
              <a:gd name="connsiteY10" fmla="*/ 34612 h 409915"/>
              <a:gd name="connsiteX11" fmla="*/ 313167 w 607640"/>
              <a:gd name="connsiteY11" fmla="*/ 0 h 409915"/>
              <a:gd name="connsiteX12" fmla="*/ 58537 w 607640"/>
              <a:gd name="connsiteY12" fmla="*/ 0 h 409915"/>
              <a:gd name="connsiteX13" fmla="*/ 89142 w 607640"/>
              <a:gd name="connsiteY13" fmla="*/ 8929 h 409915"/>
              <a:gd name="connsiteX14" fmla="*/ 325502 w 607640"/>
              <a:gd name="connsiteY14" fmla="*/ 155479 h 409915"/>
              <a:gd name="connsiteX15" fmla="*/ 325502 w 607640"/>
              <a:gd name="connsiteY15" fmla="*/ 254528 h 409915"/>
              <a:gd name="connsiteX16" fmla="*/ 89142 w 607640"/>
              <a:gd name="connsiteY16" fmla="*/ 401078 h 409915"/>
              <a:gd name="connsiteX17" fmla="*/ 58537 w 607640"/>
              <a:gd name="connsiteY17" fmla="*/ 409915 h 409915"/>
              <a:gd name="connsiteX18" fmla="*/ 0 w 607640"/>
              <a:gd name="connsiteY18" fmla="*/ 351553 h 409915"/>
              <a:gd name="connsiteX19" fmla="*/ 0 w 607640"/>
              <a:gd name="connsiteY19" fmla="*/ 58454 h 409915"/>
              <a:gd name="connsiteX20" fmla="*/ 58537 w 607640"/>
              <a:gd name="connsiteY20" fmla="*/ 0 h 40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7640" h="409915">
                <a:moveTo>
                  <a:pt x="313167" y="0"/>
                </a:moveTo>
                <a:cubicBezTo>
                  <a:pt x="323399" y="0"/>
                  <a:pt x="334000" y="2762"/>
                  <a:pt x="343771" y="8929"/>
                </a:cubicBezTo>
                <a:lnTo>
                  <a:pt x="580124" y="155479"/>
                </a:lnTo>
                <a:cubicBezTo>
                  <a:pt x="616812" y="178308"/>
                  <a:pt x="616812" y="231699"/>
                  <a:pt x="580124" y="254528"/>
                </a:cubicBezTo>
                <a:lnTo>
                  <a:pt x="343771" y="401078"/>
                </a:lnTo>
                <a:cubicBezTo>
                  <a:pt x="334000" y="407153"/>
                  <a:pt x="323399" y="409915"/>
                  <a:pt x="313167" y="409915"/>
                </a:cubicBezTo>
                <a:cubicBezTo>
                  <a:pt x="290399" y="409915"/>
                  <a:pt x="269013" y="396383"/>
                  <a:pt x="259610" y="375395"/>
                </a:cubicBezTo>
                <a:lnTo>
                  <a:pt x="361378" y="312246"/>
                </a:lnTo>
                <a:cubicBezTo>
                  <a:pt x="398804" y="289049"/>
                  <a:pt x="421111" y="248913"/>
                  <a:pt x="421111" y="205004"/>
                </a:cubicBezTo>
                <a:cubicBezTo>
                  <a:pt x="421111" y="161002"/>
                  <a:pt x="398804" y="120959"/>
                  <a:pt x="361378" y="97761"/>
                </a:cubicBezTo>
                <a:lnTo>
                  <a:pt x="259610" y="34612"/>
                </a:lnTo>
                <a:cubicBezTo>
                  <a:pt x="269013" y="13532"/>
                  <a:pt x="290399" y="0"/>
                  <a:pt x="313167" y="0"/>
                </a:cubicBezTo>
                <a:close/>
                <a:moveTo>
                  <a:pt x="58537" y="0"/>
                </a:moveTo>
                <a:cubicBezTo>
                  <a:pt x="68769" y="0"/>
                  <a:pt x="79370" y="2762"/>
                  <a:pt x="89142" y="8929"/>
                </a:cubicBezTo>
                <a:lnTo>
                  <a:pt x="325502" y="155479"/>
                </a:lnTo>
                <a:cubicBezTo>
                  <a:pt x="362283" y="178308"/>
                  <a:pt x="362283" y="231699"/>
                  <a:pt x="325502" y="254528"/>
                </a:cubicBezTo>
                <a:lnTo>
                  <a:pt x="89142" y="401078"/>
                </a:lnTo>
                <a:cubicBezTo>
                  <a:pt x="79370" y="407153"/>
                  <a:pt x="68769" y="409915"/>
                  <a:pt x="58537" y="409915"/>
                </a:cubicBezTo>
                <a:cubicBezTo>
                  <a:pt x="28116" y="409915"/>
                  <a:pt x="0" y="385705"/>
                  <a:pt x="0" y="351553"/>
                </a:cubicBezTo>
                <a:lnTo>
                  <a:pt x="0" y="58454"/>
                </a:lnTo>
                <a:cubicBezTo>
                  <a:pt x="0" y="24210"/>
                  <a:pt x="28116" y="0"/>
                  <a:pt x="5853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21"/>
          <p:cNvSpPr>
            <a:spLocks noChangeArrowheads="1"/>
          </p:cNvSpPr>
          <p:nvPr/>
        </p:nvSpPr>
        <p:spPr bwMode="auto">
          <a:xfrm>
            <a:off x="1460500" y="1357630"/>
            <a:ext cx="46843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探究四：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验证</a:t>
            </a:r>
            <a:r>
              <a:rPr 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28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具有氧化性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1559772" y="294852"/>
            <a:ext cx="3637280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7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3735" b="1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lang="zh-CN" altLang="en-US" sz="37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化学性质</a:t>
            </a:r>
            <a:endParaRPr lang="zh-CN" altLang="en-US" sz="373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43585" y="178435"/>
            <a:ext cx="4578350" cy="876935"/>
            <a:chOff x="4043266" y="1511451"/>
            <a:chExt cx="4769757" cy="769257"/>
          </a:xfrm>
        </p:grpSpPr>
        <p:grpSp>
          <p:nvGrpSpPr>
            <p:cNvPr id="8" name="组合 7"/>
            <p:cNvGrpSpPr/>
            <p:nvPr/>
          </p:nvGrpSpPr>
          <p:grpSpPr>
            <a:xfrm>
              <a:off x="4166999" y="1639076"/>
              <a:ext cx="527595" cy="527595"/>
              <a:chOff x="6962140" y="1521823"/>
              <a:chExt cx="809897" cy="809897"/>
            </a:xfrm>
            <a:effectLst>
              <a:outerShdw blurRad="63500" sx="102000" sy="102000" algn="ctr" rotWithShape="0">
                <a:schemeClr val="accent2">
                  <a:alpha val="34000"/>
                </a:schemeClr>
              </a:outerShdw>
            </a:effectLst>
          </p:grpSpPr>
          <p:sp>
            <p:nvSpPr>
              <p:cNvPr id="20" name="椭圆 19"/>
              <p:cNvSpPr/>
              <p:nvPr/>
            </p:nvSpPr>
            <p:spPr>
              <a:xfrm>
                <a:off x="6962140" y="1521823"/>
                <a:ext cx="809897" cy="809897"/>
              </a:xfrm>
              <a:prstGeom prst="ellipse">
                <a:avLst/>
              </a:prstGeom>
              <a:noFill/>
              <a:ln>
                <a:solidFill>
                  <a:srgbClr val="B18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0" name="iconfont-1043-169336"/>
              <p:cNvSpPr/>
              <p:nvPr/>
            </p:nvSpPr>
            <p:spPr>
              <a:xfrm>
                <a:off x="7124134" y="1684332"/>
                <a:ext cx="485909" cy="484879"/>
              </a:xfrm>
              <a:custGeom>
                <a:avLst/>
                <a:gdLst>
                  <a:gd name="T0" fmla="*/ 12436 w 12765"/>
                  <a:gd name="T1" fmla="*/ 0 h 12739"/>
                  <a:gd name="T2" fmla="*/ 4469 w 12765"/>
                  <a:gd name="T3" fmla="*/ 7970 h 12739"/>
                  <a:gd name="T4" fmla="*/ 1369 w 12765"/>
                  <a:gd name="T5" fmla="*/ 5163 h 12739"/>
                  <a:gd name="T6" fmla="*/ 0 w 12765"/>
                  <a:gd name="T7" fmla="*/ 6438 h 12739"/>
                  <a:gd name="T8" fmla="*/ 5357 w 12765"/>
                  <a:gd name="T9" fmla="*/ 12739 h 12739"/>
                  <a:gd name="T10" fmla="*/ 12765 w 12765"/>
                  <a:gd name="T11" fmla="*/ 877 h 12739"/>
                  <a:gd name="T12" fmla="*/ 12436 w 12765"/>
                  <a:gd name="T13" fmla="*/ 0 h 1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65" h="12739">
                    <a:moveTo>
                      <a:pt x="12436" y="0"/>
                    </a:moveTo>
                    <a:cubicBezTo>
                      <a:pt x="8552" y="2754"/>
                      <a:pt x="5734" y="6228"/>
                      <a:pt x="4469" y="7970"/>
                    </a:cubicBezTo>
                    <a:lnTo>
                      <a:pt x="1369" y="5163"/>
                    </a:lnTo>
                    <a:lnTo>
                      <a:pt x="0" y="6438"/>
                    </a:lnTo>
                    <a:lnTo>
                      <a:pt x="5357" y="12739"/>
                    </a:lnTo>
                    <a:cubicBezTo>
                      <a:pt x="6278" y="10010"/>
                      <a:pt x="9199" y="4669"/>
                      <a:pt x="12765" y="877"/>
                    </a:cubicBezTo>
                    <a:lnTo>
                      <a:pt x="12436" y="0"/>
                    </a:lnTo>
                    <a:close/>
                  </a:path>
                </a:pathLst>
              </a:custGeom>
              <a:solidFill>
                <a:srgbClr val="B18D7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sp>
          <p:nvSpPr>
            <p:cNvPr id="11" name="矩形: 圆角 26"/>
            <p:cNvSpPr/>
            <p:nvPr/>
          </p:nvSpPr>
          <p:spPr>
            <a:xfrm>
              <a:off x="4043266" y="1511451"/>
              <a:ext cx="4769757" cy="769257"/>
            </a:xfrm>
            <a:prstGeom prst="roundRect">
              <a:avLst/>
            </a:prstGeom>
            <a:noFill/>
            <a:ln>
              <a:gradFill flip="none" rotWithShape="1">
                <a:gsLst>
                  <a:gs pos="0">
                    <a:srgbClr val="B18D73">
                      <a:alpha val="0"/>
                    </a:srgbClr>
                  </a:gs>
                  <a:gs pos="100000">
                    <a:srgbClr val="7F4E3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69925" y="2002155"/>
            <a:ext cx="1098677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向井穴板中滴加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滴</a:t>
            </a:r>
            <a:r>
              <a:rPr lang="en-US" altLang="zh-CN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Na</a:t>
            </a:r>
            <a:r>
              <a:rPr lang="en-US" sz="28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溶液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，注入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1ml </a:t>
            </a:r>
            <a:r>
              <a:rPr 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28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水溶液，观察现象。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69060" y="3119755"/>
            <a:ext cx="6379845" cy="58356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结论：</a:t>
            </a:r>
            <a:r>
              <a:rPr lang="zh-CN" altLang="en-US" sz="3200" b="1" kern="100" dirty="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溶液变浑浊，生成黄色固体</a:t>
            </a:r>
            <a:endParaRPr lang="en-US" altLang="en-US" sz="3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5" name="矩形 4"/>
          <p:cNvSpPr/>
          <p:nvPr>
            <p:custDataLst>
              <p:tags r:id="rId1"/>
            </p:custDataLst>
          </p:nvPr>
        </p:nvSpPr>
        <p:spPr>
          <a:xfrm>
            <a:off x="932820" y="3106420"/>
            <a:ext cx="152401" cy="609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5215" y="4943475"/>
            <a:ext cx="4924425" cy="6661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p>
            <a:pPr algn="l"/>
            <a:r>
              <a:rPr lang="en-US" sz="3735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735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735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+</a:t>
            </a:r>
            <a:r>
              <a:rPr lang="en-US" altLang="zh-CN" sz="3735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735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3735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735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S=3S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↓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+2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</a:t>
            </a:r>
            <a:endParaRPr lang="en-US" altLang="en-US" sz="3735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7" grpId="0" bldLvl="0" animBg="1"/>
      <p:bldP spid="17" grpId="1" animBg="1"/>
      <p:bldP spid="13" grpId="0"/>
      <p:bldP spid="13" grpId="1"/>
      <p:bldP spid="24" grpId="0" bldLvl="0" animBg="1"/>
      <p:bldP spid="24" grpId="1" animBg="1"/>
      <p:bldP spid="25" grpId="0" bldLvl="0" animBg="1"/>
      <p:bldP spid="25" grpId="1" animBg="1"/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pic>
        <p:nvPicPr>
          <p:cNvPr id="8194" name="Picture 2" descr="2149C28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45" y="878205"/>
            <a:ext cx="10075545" cy="427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直接连接符 37"/>
          <p:cNvCxnSpPr/>
          <p:nvPr/>
        </p:nvCxnSpPr>
        <p:spPr>
          <a:xfrm>
            <a:off x="479133" y="778915"/>
            <a:ext cx="1081798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445644" y="19073"/>
            <a:ext cx="639485" cy="681425"/>
            <a:chOff x="1278794" y="3334906"/>
            <a:chExt cx="914014" cy="973958"/>
          </a:xfrm>
        </p:grpSpPr>
        <p:grpSp>
          <p:nvGrpSpPr>
            <p:cNvPr id="40" name="组合 39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/>
              </a:p>
            </p:txBody>
          </p:sp>
        </p:grpSp>
        <p:sp>
          <p:nvSpPr>
            <p:cNvPr id="42" name="TextBox 61"/>
            <p:cNvSpPr txBox="1"/>
            <p:nvPr/>
          </p:nvSpPr>
          <p:spPr>
            <a:xfrm>
              <a:off x="1443719" y="3591858"/>
              <a:ext cx="442910" cy="717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endParaRPr lang="zh-CN" altLang="en-US" sz="2665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085129" y="127859"/>
            <a:ext cx="3434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二氧化硫性质综合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37710" y="5021358"/>
            <a:ext cx="1744284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zh-CN" altLang="en-US" sz="3200" b="1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现象：</a:t>
            </a:r>
            <a:endParaRPr lang="zh-CN" altLang="en-US" sz="3200" b="1" kern="10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075890" y="5030883"/>
            <a:ext cx="1231651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zh-CN" altLang="en-US" sz="32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褪色</a:t>
            </a:r>
            <a:endParaRPr lang="zh-CN" altLang="en-US" sz="32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606972" y="4971192"/>
            <a:ext cx="1231651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zh-CN" altLang="en-US" sz="32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褪色</a:t>
            </a:r>
            <a:endParaRPr lang="zh-CN" altLang="en-US" sz="32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183861" y="5038502"/>
            <a:ext cx="1231651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zh-CN" altLang="en-US" sz="32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变红</a:t>
            </a:r>
            <a:endParaRPr lang="zh-CN" altLang="en-US" sz="32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70742" y="5011197"/>
            <a:ext cx="208083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zh-CN" altLang="en-US" sz="3200" b="1" kern="100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黄色浑浊</a:t>
            </a:r>
            <a:endParaRPr lang="zh-CN" altLang="en-US" sz="3200" b="1" kern="1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37845" y="5735320"/>
            <a:ext cx="2080895" cy="5835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en-US" altLang="zh-CN" sz="3200" b="1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SO</a:t>
            </a:r>
            <a:r>
              <a:rPr lang="en-US" altLang="zh-CN" sz="3200" b="1" kern="100" baseline="-250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32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性质： </a:t>
            </a:r>
            <a:r>
              <a:rPr lang="zh-CN" altLang="en-US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            </a:t>
            </a:r>
            <a:endParaRPr lang="en-US" altLang="zh-CN" sz="3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896485" y="3103880"/>
            <a:ext cx="986790" cy="611505"/>
          </a:xfrm>
          <a:prstGeom prst="roundRect">
            <a:avLst/>
          </a:prstGeom>
          <a:pattFill prst="pct70">
            <a:fgClr>
              <a:srgbClr val="FA372E"/>
            </a:fgClr>
            <a:bgClr>
              <a:schemeClr val="bg1"/>
            </a:bgClr>
          </a:pattFill>
          <a:ln w="28575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8304530" y="3103880"/>
            <a:ext cx="981710" cy="615315"/>
          </a:xfrm>
          <a:prstGeom prst="roundRect">
            <a:avLst/>
          </a:prstGeom>
          <a:pattFill prst="pct75">
            <a:fgClr>
              <a:srgbClr val="AD0DA7"/>
            </a:fgClr>
            <a:bgClr>
              <a:schemeClr val="bg1"/>
            </a:bgClr>
          </a:pattFill>
          <a:ln w="28575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242945" y="3117215"/>
            <a:ext cx="966470" cy="588010"/>
          </a:xfrm>
          <a:prstGeom prst="roundRect">
            <a:avLst/>
          </a:prstGeom>
          <a:pattFill prst="pct75">
            <a:fgClr>
              <a:srgbClr val="EF29E4"/>
            </a:fgClr>
            <a:bgClr>
              <a:schemeClr val="bg1"/>
            </a:bgClr>
          </a:pattFill>
          <a:ln w="28575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3256280" y="3106420"/>
            <a:ext cx="966470" cy="612775"/>
          </a:xfrm>
          <a:prstGeom prst="roundRect">
            <a:avLst/>
          </a:prstGeom>
          <a:pattFill prst="pct75">
            <a:fgClr>
              <a:srgbClr val="F46F5D"/>
            </a:fgClr>
            <a:bgClr>
              <a:schemeClr val="bg1"/>
            </a:bgClr>
          </a:pattFill>
          <a:ln w="28575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6696075" y="3116580"/>
            <a:ext cx="969645" cy="598805"/>
          </a:xfrm>
          <a:prstGeom prst="roundRect">
            <a:avLst/>
          </a:prstGeom>
          <a:pattFill prst="pct75">
            <a:fgClr>
              <a:srgbClr val="FFFF00"/>
            </a:fgClr>
            <a:bgClr>
              <a:schemeClr val="bg1"/>
            </a:bgClr>
          </a:pattFill>
          <a:ln w="28575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913630" y="5726430"/>
            <a:ext cx="16573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漂白性 </a:t>
            </a:r>
            <a:endParaRPr lang="zh-CN" altLang="en-US" sz="3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369300" y="5781675"/>
            <a:ext cx="17481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还原性</a:t>
            </a:r>
            <a:endParaRPr lang="zh-CN" altLang="en-US" sz="3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635885" y="5721350"/>
            <a:ext cx="23279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酸性氧化物 </a:t>
            </a:r>
            <a:endParaRPr lang="zh-CN" altLang="en-US" sz="3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6610985" y="5765800"/>
            <a:ext cx="1744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spcAft>
                <a:spcPts val="0"/>
              </a:spcAft>
            </a:pPr>
            <a:r>
              <a:rPr lang="zh-CN" altLang="en-US" sz="3200" b="1" kern="1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氧化性</a:t>
            </a:r>
            <a:endParaRPr lang="zh-CN" altLang="en-US" sz="3200" b="1" kern="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14" grpId="0" bldLvl="0" animBg="1"/>
      <p:bldP spid="14" grpId="1" animBg="1"/>
      <p:bldP spid="16" grpId="0" bldLvl="0" animBg="1"/>
      <p:bldP spid="16" grpId="1" animBg="1"/>
      <p:bldP spid="13" grpId="0"/>
      <p:bldP spid="23" grpId="0"/>
      <p:bldP spid="26" grpId="0"/>
      <p:bldP spid="27" grpId="0"/>
      <p:bldP spid="13" grpId="1"/>
      <p:bldP spid="23" grpId="1"/>
      <p:bldP spid="26" grpId="1"/>
      <p:bldP spid="27" grpId="1"/>
      <p:bldP spid="5" grpId="0" animBg="1"/>
      <p:bldP spid="5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矩形 21"/>
          <p:cNvSpPr>
            <a:spLocks noChangeArrowheads="1"/>
          </p:cNvSpPr>
          <p:nvPr/>
        </p:nvSpPr>
        <p:spPr bwMode="auto">
          <a:xfrm>
            <a:off x="6531610" y="4375785"/>
            <a:ext cx="3383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影响气候，无夏之年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Oval 45"/>
          <p:cNvSpPr/>
          <p:nvPr>
            <p:custDataLst>
              <p:tags r:id="rId1"/>
            </p:custDataLst>
          </p:nvPr>
        </p:nvSpPr>
        <p:spPr>
          <a:xfrm>
            <a:off x="2912745" y="1953895"/>
            <a:ext cx="3268345" cy="2881630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Arc 13"/>
          <p:cNvSpPr/>
          <p:nvPr/>
        </p:nvSpPr>
        <p:spPr>
          <a:xfrm>
            <a:off x="2814955" y="1688465"/>
            <a:ext cx="3426460" cy="3426460"/>
          </a:xfrm>
          <a:prstGeom prst="arc">
            <a:avLst>
              <a:gd name="adj1" fmla="val 17896699"/>
              <a:gd name="adj2" fmla="val 3587017"/>
            </a:avLst>
          </a:prstGeom>
          <a:noFill/>
          <a:ln w="19050" cap="rnd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Oval 33"/>
          <p:cNvSpPr/>
          <p:nvPr/>
        </p:nvSpPr>
        <p:spPr>
          <a:xfrm>
            <a:off x="6123940" y="3280410"/>
            <a:ext cx="229235" cy="229235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Oval 34"/>
          <p:cNvSpPr/>
          <p:nvPr/>
        </p:nvSpPr>
        <p:spPr>
          <a:xfrm>
            <a:off x="6160135" y="3316605"/>
            <a:ext cx="156845" cy="15684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7" name="Oval 31"/>
          <p:cNvSpPr/>
          <p:nvPr/>
        </p:nvSpPr>
        <p:spPr>
          <a:xfrm>
            <a:off x="5690870" y="2136140"/>
            <a:ext cx="229235" cy="229235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Oval 32"/>
          <p:cNvSpPr/>
          <p:nvPr/>
        </p:nvSpPr>
        <p:spPr>
          <a:xfrm>
            <a:off x="5727065" y="2172335"/>
            <a:ext cx="156845" cy="15684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9" name="Oval 29"/>
          <p:cNvSpPr/>
          <p:nvPr/>
        </p:nvSpPr>
        <p:spPr>
          <a:xfrm>
            <a:off x="5690870" y="4424045"/>
            <a:ext cx="229235" cy="229235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002060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Oval 30"/>
          <p:cNvSpPr/>
          <p:nvPr/>
        </p:nvSpPr>
        <p:spPr>
          <a:xfrm>
            <a:off x="5727065" y="4460240"/>
            <a:ext cx="156845" cy="156845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kern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4" name="Straight Connector 20"/>
          <p:cNvCxnSpPr/>
          <p:nvPr/>
        </p:nvCxnSpPr>
        <p:spPr>
          <a:xfrm>
            <a:off x="5805170" y="2492375"/>
            <a:ext cx="3598545" cy="0"/>
          </a:xfrm>
          <a:prstGeom prst="line">
            <a:avLst/>
          </a:prstGeom>
          <a:ln>
            <a:gradFill flip="none" rotWithShape="1">
              <a:gsLst>
                <a:gs pos="0">
                  <a:srgbClr val="C9F2EE">
                    <a:alpha val="0"/>
                    <a:lumMod val="45000"/>
                    <a:lumOff val="55000"/>
                  </a:srgbClr>
                </a:gs>
                <a:gs pos="99320">
                  <a:srgbClr val="C9F2EE">
                    <a:alpha val="0"/>
                    <a:lumMod val="45000"/>
                    <a:lumOff val="55000"/>
                  </a:srgbClr>
                </a:gs>
                <a:gs pos="52000">
                  <a:srgbClr val="5BC7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20"/>
          <p:cNvCxnSpPr/>
          <p:nvPr/>
        </p:nvCxnSpPr>
        <p:spPr>
          <a:xfrm>
            <a:off x="6123940" y="3642995"/>
            <a:ext cx="3598545" cy="0"/>
          </a:xfrm>
          <a:prstGeom prst="line">
            <a:avLst/>
          </a:prstGeom>
          <a:ln>
            <a:gradFill flip="none" rotWithShape="1">
              <a:gsLst>
                <a:gs pos="0">
                  <a:srgbClr val="C9F2EE">
                    <a:alpha val="0"/>
                    <a:lumMod val="45000"/>
                    <a:lumOff val="55000"/>
                  </a:srgbClr>
                </a:gs>
                <a:gs pos="99320">
                  <a:srgbClr val="C9F2EE">
                    <a:alpha val="0"/>
                    <a:lumMod val="45000"/>
                    <a:lumOff val="55000"/>
                  </a:srgbClr>
                </a:gs>
                <a:gs pos="52000">
                  <a:srgbClr val="5BC7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20"/>
          <p:cNvCxnSpPr/>
          <p:nvPr/>
        </p:nvCxnSpPr>
        <p:spPr>
          <a:xfrm>
            <a:off x="5640070" y="4836160"/>
            <a:ext cx="3598545" cy="0"/>
          </a:xfrm>
          <a:prstGeom prst="line">
            <a:avLst/>
          </a:prstGeom>
          <a:ln>
            <a:gradFill flip="none" rotWithShape="1">
              <a:gsLst>
                <a:gs pos="0">
                  <a:srgbClr val="C9F2EE">
                    <a:alpha val="0"/>
                    <a:lumMod val="45000"/>
                    <a:lumOff val="55000"/>
                  </a:srgbClr>
                </a:gs>
                <a:gs pos="99320">
                  <a:srgbClr val="C9F2EE">
                    <a:alpha val="0"/>
                    <a:lumMod val="45000"/>
                    <a:lumOff val="55000"/>
                  </a:srgbClr>
                </a:gs>
                <a:gs pos="52000">
                  <a:srgbClr val="5BC7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21"/>
          <p:cNvSpPr>
            <a:spLocks noChangeArrowheads="1"/>
          </p:cNvSpPr>
          <p:nvPr/>
        </p:nvSpPr>
        <p:spPr bwMode="auto">
          <a:xfrm>
            <a:off x="6757035" y="3088640"/>
            <a:ext cx="36023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类致癌物，</a:t>
            </a:r>
            <a:r>
              <a: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危害人体</a:t>
            </a:r>
            <a:endParaRPr lang="zh-CN" altLang="en-US" sz="2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2" name="矩形 21"/>
          <p:cNvSpPr>
            <a:spLocks noChangeArrowheads="1"/>
          </p:cNvSpPr>
          <p:nvPr/>
        </p:nvSpPr>
        <p:spPr bwMode="auto">
          <a:xfrm>
            <a:off x="6531610" y="1989455"/>
            <a:ext cx="356616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800" b="1" spc="160">
                <a:ln w="3175">
                  <a:noFill/>
                  <a:prstDash val="dash"/>
                </a:ln>
                <a:solidFill>
                  <a:srgbClr val="C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形成酸雨，天空死神</a:t>
            </a:r>
            <a:endParaRPr lang="zh-CN" altLang="en-US" sz="2800" b="1" spc="160" dirty="0">
              <a:ln w="3175">
                <a:noFill/>
                <a:prstDash val="dash"/>
              </a:ln>
              <a:solidFill>
                <a:srgbClr val="C00000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189730" y="653415"/>
            <a:ext cx="2163445" cy="105092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200" dirty="0">
                <a:solidFill>
                  <a:srgbClr val="C00000"/>
                </a:solidFill>
                <a:latin typeface="105-上首逍遥体" panose="02010609000101010101" charset="-122"/>
                <a:ea typeface="105-上首逍遥体" panose="02010609000101010101" charset="-122"/>
              </a:rPr>
              <a:t>危害</a:t>
            </a:r>
            <a:endParaRPr lang="zh-CN" altLang="en-US" sz="7200" dirty="0">
              <a:solidFill>
                <a:srgbClr val="C00000"/>
              </a:solidFill>
              <a:latin typeface="105-上首逍遥体" panose="02010609000101010101" charset="-122"/>
              <a:ea typeface="105-上首逍遥体" panose="0201060900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8" grpId="0" bldLvl="0" animBg="1"/>
      <p:bldP spid="18" grpId="1" animBg="1"/>
      <p:bldP spid="27" grpId="0" bldLvl="0" animBg="1"/>
      <p:bldP spid="28" grpId="0" bldLvl="0" animBg="1"/>
      <p:bldP spid="42" grpId="0"/>
      <p:bldP spid="27" grpId="1" animBg="1"/>
      <p:bldP spid="28" grpId="1" animBg="1"/>
      <p:bldP spid="42" grpId="1"/>
      <p:bldP spid="25" grpId="0" bldLvl="0" animBg="1"/>
      <p:bldP spid="26" grpId="0" bldLvl="0" animBg="1"/>
      <p:bldP spid="39" grpId="0"/>
      <p:bldP spid="25" grpId="1" animBg="1"/>
      <p:bldP spid="26" grpId="1" animBg="1"/>
      <p:bldP spid="39" grpId="1"/>
      <p:bldP spid="8" grpId="0"/>
      <p:bldP spid="29" grpId="0" bldLvl="0" animBg="1"/>
      <p:bldP spid="30" grpId="0" bldLvl="0" animBg="1"/>
      <p:bldP spid="8" grpId="1"/>
      <p:bldP spid="29" grpId="1" animBg="1"/>
      <p:bldP spid="30" grpId="1" animBg="1"/>
      <p:bldP spid="6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21"/>
          <p:cNvSpPr>
            <a:spLocks noChangeArrowheads="1"/>
          </p:cNvSpPr>
          <p:nvPr/>
        </p:nvSpPr>
        <p:spPr bwMode="auto">
          <a:xfrm>
            <a:off x="1348105" y="5114925"/>
            <a:ext cx="64947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石油加工、金属提炼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不可或缺的溶剂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21"/>
          <p:cNvSpPr>
            <a:spLocks noChangeArrowheads="1"/>
          </p:cNvSpPr>
          <p:nvPr/>
        </p:nvSpPr>
        <p:spPr bwMode="auto">
          <a:xfrm>
            <a:off x="1896745" y="2118360"/>
            <a:ext cx="4097020" cy="501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食品行业</a:t>
            </a:r>
            <a:r>
              <a:rPr lang="en-US" alt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举足轻重</a:t>
            </a:r>
            <a:r>
              <a:rPr sz="28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的添加剂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21"/>
          <p:cNvSpPr>
            <a:spLocks noChangeArrowheads="1"/>
          </p:cNvSpPr>
          <p:nvPr/>
        </p:nvSpPr>
        <p:spPr bwMode="auto">
          <a:xfrm>
            <a:off x="572770" y="2915285"/>
            <a:ext cx="554545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工业之母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硫酸的前体、药品原料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Oval 45"/>
          <p:cNvSpPr/>
          <p:nvPr/>
        </p:nvSpPr>
        <p:spPr>
          <a:xfrm>
            <a:off x="6265545" y="1953895"/>
            <a:ext cx="3268345" cy="288163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endParaRPr kumimoji="0" lang="id-ID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Arc 9"/>
          <p:cNvSpPr/>
          <p:nvPr/>
        </p:nvSpPr>
        <p:spPr>
          <a:xfrm flipH="1" flipV="1">
            <a:off x="6167755" y="1688465"/>
            <a:ext cx="3426460" cy="3426460"/>
          </a:xfrm>
          <a:prstGeom prst="arc">
            <a:avLst>
              <a:gd name="adj1" fmla="val 16524023"/>
              <a:gd name="adj2" fmla="val 5134696"/>
            </a:avLst>
          </a:prstGeom>
          <a:noFill/>
          <a:ln w="19050" cap="rnd" cmpd="sng" algn="ctr">
            <a:solidFill>
              <a:srgbClr val="00206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Oval 39"/>
          <p:cNvSpPr/>
          <p:nvPr/>
        </p:nvSpPr>
        <p:spPr>
          <a:xfrm>
            <a:off x="7014210" y="1741805"/>
            <a:ext cx="229235" cy="229235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5BC7BA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Oval 40"/>
          <p:cNvSpPr/>
          <p:nvPr/>
        </p:nvSpPr>
        <p:spPr>
          <a:xfrm>
            <a:off x="7050405" y="1778000"/>
            <a:ext cx="156845" cy="156845"/>
          </a:xfrm>
          <a:prstGeom prst="ellipse">
            <a:avLst/>
          </a:prstGeom>
          <a:solidFill>
            <a:srgbClr val="C9F2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sz="28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1" name="Oval 37"/>
          <p:cNvSpPr/>
          <p:nvPr/>
        </p:nvSpPr>
        <p:spPr>
          <a:xfrm>
            <a:off x="6064885" y="3168015"/>
            <a:ext cx="229235" cy="229235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5BC7BA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Oval 38"/>
          <p:cNvSpPr/>
          <p:nvPr/>
        </p:nvSpPr>
        <p:spPr>
          <a:xfrm>
            <a:off x="6101080" y="3204210"/>
            <a:ext cx="156845" cy="156845"/>
          </a:xfrm>
          <a:prstGeom prst="ellipse">
            <a:avLst/>
          </a:prstGeom>
          <a:solidFill>
            <a:srgbClr val="C9F2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sz="28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Oval 35"/>
          <p:cNvSpPr/>
          <p:nvPr/>
        </p:nvSpPr>
        <p:spPr>
          <a:xfrm>
            <a:off x="6292850" y="2374900"/>
            <a:ext cx="229235" cy="229235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5BC7BA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Oval 36"/>
          <p:cNvSpPr/>
          <p:nvPr/>
        </p:nvSpPr>
        <p:spPr>
          <a:xfrm>
            <a:off x="6329680" y="2411095"/>
            <a:ext cx="156845" cy="156845"/>
          </a:xfrm>
          <a:prstGeom prst="ellipse">
            <a:avLst/>
          </a:prstGeom>
          <a:solidFill>
            <a:srgbClr val="C9F2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lstStyle/>
          <a:p>
            <a:pPr algn="ctr" defTabSz="914400"/>
            <a:endParaRPr lang="en-US" sz="28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31" name="Straight Connector 20"/>
          <p:cNvCxnSpPr/>
          <p:nvPr/>
        </p:nvCxnSpPr>
        <p:spPr>
          <a:xfrm>
            <a:off x="3644900" y="1999615"/>
            <a:ext cx="3598545" cy="0"/>
          </a:xfrm>
          <a:prstGeom prst="line">
            <a:avLst/>
          </a:prstGeom>
          <a:ln>
            <a:gradFill flip="none" rotWithShape="1">
              <a:gsLst>
                <a:gs pos="0">
                  <a:srgbClr val="C9F2EE">
                    <a:alpha val="0"/>
                    <a:lumMod val="45000"/>
                    <a:lumOff val="55000"/>
                  </a:srgbClr>
                </a:gs>
                <a:gs pos="99320">
                  <a:srgbClr val="C9F2EE">
                    <a:alpha val="0"/>
                    <a:lumMod val="45000"/>
                    <a:lumOff val="55000"/>
                  </a:srgbClr>
                </a:gs>
                <a:gs pos="52000">
                  <a:srgbClr val="5BC7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20"/>
          <p:cNvCxnSpPr/>
          <p:nvPr/>
        </p:nvCxnSpPr>
        <p:spPr>
          <a:xfrm>
            <a:off x="3352800" y="2619375"/>
            <a:ext cx="3598545" cy="0"/>
          </a:xfrm>
          <a:prstGeom prst="line">
            <a:avLst/>
          </a:prstGeom>
          <a:ln>
            <a:gradFill flip="none" rotWithShape="1">
              <a:gsLst>
                <a:gs pos="0">
                  <a:srgbClr val="C9F2EE">
                    <a:alpha val="0"/>
                    <a:lumMod val="45000"/>
                    <a:lumOff val="55000"/>
                  </a:srgbClr>
                </a:gs>
                <a:gs pos="99320">
                  <a:srgbClr val="C9F2EE">
                    <a:alpha val="0"/>
                    <a:lumMod val="45000"/>
                    <a:lumOff val="55000"/>
                  </a:srgbClr>
                </a:gs>
                <a:gs pos="52000">
                  <a:srgbClr val="5BC7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20"/>
          <p:cNvCxnSpPr/>
          <p:nvPr/>
        </p:nvCxnSpPr>
        <p:spPr>
          <a:xfrm>
            <a:off x="2978785" y="3397250"/>
            <a:ext cx="3598545" cy="0"/>
          </a:xfrm>
          <a:prstGeom prst="line">
            <a:avLst/>
          </a:prstGeom>
          <a:ln>
            <a:gradFill flip="none" rotWithShape="1">
              <a:gsLst>
                <a:gs pos="0">
                  <a:srgbClr val="C9F2EE">
                    <a:alpha val="0"/>
                    <a:lumMod val="45000"/>
                    <a:lumOff val="55000"/>
                  </a:srgbClr>
                </a:gs>
                <a:gs pos="99320">
                  <a:srgbClr val="C9F2EE">
                    <a:alpha val="0"/>
                    <a:lumMod val="45000"/>
                    <a:lumOff val="55000"/>
                  </a:srgbClr>
                </a:gs>
                <a:gs pos="52000">
                  <a:srgbClr val="5BC7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38"/>
          <p:cNvSpPr/>
          <p:nvPr/>
        </p:nvSpPr>
        <p:spPr>
          <a:xfrm>
            <a:off x="6613125" y="4567757"/>
            <a:ext cx="156611" cy="156611"/>
          </a:xfrm>
          <a:prstGeom prst="ellipse">
            <a:avLst/>
          </a:prstGeom>
          <a:solidFill>
            <a:srgbClr val="C9F2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p>
            <a:pPr algn="ctr" defTabSz="914400"/>
            <a:endParaRPr lang="en-US" sz="28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5" name="Oval 37"/>
          <p:cNvSpPr/>
          <p:nvPr/>
        </p:nvSpPr>
        <p:spPr>
          <a:xfrm>
            <a:off x="6206490" y="3919220"/>
            <a:ext cx="229235" cy="229235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5BC7BA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Oval 38"/>
          <p:cNvSpPr/>
          <p:nvPr/>
        </p:nvSpPr>
        <p:spPr>
          <a:xfrm>
            <a:off x="6242685" y="3955415"/>
            <a:ext cx="156845" cy="156845"/>
          </a:xfrm>
          <a:prstGeom prst="ellipse">
            <a:avLst/>
          </a:prstGeom>
          <a:solidFill>
            <a:srgbClr val="C9F2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p>
            <a:pPr algn="ctr" defTabSz="914400"/>
            <a:endParaRPr lang="en-US" sz="28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47" name="Straight Connector 20"/>
          <p:cNvCxnSpPr/>
          <p:nvPr/>
        </p:nvCxnSpPr>
        <p:spPr>
          <a:xfrm>
            <a:off x="3120390" y="4119245"/>
            <a:ext cx="3598545" cy="0"/>
          </a:xfrm>
          <a:prstGeom prst="line">
            <a:avLst/>
          </a:prstGeom>
          <a:ln>
            <a:gradFill flip="none" rotWithShape="1">
              <a:gsLst>
                <a:gs pos="0">
                  <a:srgbClr val="C9F2EE">
                    <a:alpha val="0"/>
                    <a:lumMod val="45000"/>
                    <a:lumOff val="55000"/>
                  </a:srgbClr>
                </a:gs>
                <a:gs pos="99320">
                  <a:srgbClr val="C9F2EE">
                    <a:alpha val="0"/>
                    <a:lumMod val="45000"/>
                    <a:lumOff val="55000"/>
                  </a:srgbClr>
                </a:gs>
                <a:gs pos="52000">
                  <a:srgbClr val="5BC7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21"/>
          <p:cNvSpPr>
            <a:spLocks noChangeArrowheads="1"/>
          </p:cNvSpPr>
          <p:nvPr/>
        </p:nvSpPr>
        <p:spPr bwMode="auto">
          <a:xfrm>
            <a:off x="2416175" y="3639820"/>
            <a:ext cx="37509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农业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消毒剂和保鲜剂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Oval 37"/>
          <p:cNvSpPr/>
          <p:nvPr/>
        </p:nvSpPr>
        <p:spPr>
          <a:xfrm>
            <a:off x="6623685" y="4523740"/>
            <a:ext cx="229235" cy="229235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5BC7BA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Oval 38"/>
          <p:cNvSpPr/>
          <p:nvPr/>
        </p:nvSpPr>
        <p:spPr>
          <a:xfrm>
            <a:off x="6659880" y="4559935"/>
            <a:ext cx="156845" cy="156845"/>
          </a:xfrm>
          <a:prstGeom prst="ellipse">
            <a:avLst/>
          </a:prstGeom>
          <a:solidFill>
            <a:srgbClr val="C9F2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p>
            <a:pPr algn="ctr" defTabSz="914400"/>
            <a:endParaRPr lang="en-US" sz="28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1" name="矩形 21"/>
          <p:cNvSpPr>
            <a:spLocks noChangeArrowheads="1"/>
          </p:cNvSpPr>
          <p:nvPr/>
        </p:nvSpPr>
        <p:spPr bwMode="auto">
          <a:xfrm>
            <a:off x="4118610" y="1508760"/>
            <a:ext cx="28327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漂白大师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2" name="Straight Connector 20"/>
          <p:cNvCxnSpPr/>
          <p:nvPr/>
        </p:nvCxnSpPr>
        <p:spPr>
          <a:xfrm>
            <a:off x="3300095" y="4801235"/>
            <a:ext cx="3598545" cy="0"/>
          </a:xfrm>
          <a:prstGeom prst="line">
            <a:avLst/>
          </a:prstGeom>
          <a:ln>
            <a:gradFill flip="none" rotWithShape="1">
              <a:gsLst>
                <a:gs pos="0">
                  <a:srgbClr val="C9F2EE">
                    <a:alpha val="0"/>
                    <a:lumMod val="45000"/>
                    <a:lumOff val="55000"/>
                  </a:srgbClr>
                </a:gs>
                <a:gs pos="99320">
                  <a:srgbClr val="C9F2EE">
                    <a:alpha val="0"/>
                    <a:lumMod val="45000"/>
                    <a:lumOff val="55000"/>
                  </a:srgbClr>
                </a:gs>
                <a:gs pos="52000">
                  <a:srgbClr val="5BC7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21"/>
          <p:cNvSpPr>
            <a:spLocks noChangeArrowheads="1"/>
          </p:cNvSpPr>
          <p:nvPr/>
        </p:nvSpPr>
        <p:spPr bwMode="auto">
          <a:xfrm>
            <a:off x="1738630" y="4309745"/>
            <a:ext cx="47015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环保</a:t>
            </a:r>
            <a:r>
              <a:rPr lang="en-US" altLang="zh-CN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除尘和除氰化物的利器</a:t>
            </a:r>
            <a:endParaRPr lang="zh-CN" altLang="en-US" sz="28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4" name="Straight Connector 20"/>
          <p:cNvCxnSpPr/>
          <p:nvPr/>
        </p:nvCxnSpPr>
        <p:spPr>
          <a:xfrm>
            <a:off x="4409440" y="5612130"/>
            <a:ext cx="3598545" cy="0"/>
          </a:xfrm>
          <a:prstGeom prst="line">
            <a:avLst/>
          </a:prstGeom>
          <a:ln>
            <a:gradFill flip="none" rotWithShape="1">
              <a:gsLst>
                <a:gs pos="0">
                  <a:srgbClr val="C9F2EE">
                    <a:alpha val="0"/>
                    <a:lumMod val="45000"/>
                    <a:lumOff val="55000"/>
                  </a:srgbClr>
                </a:gs>
                <a:gs pos="99320">
                  <a:srgbClr val="C9F2EE">
                    <a:alpha val="0"/>
                    <a:lumMod val="45000"/>
                    <a:lumOff val="55000"/>
                  </a:srgbClr>
                </a:gs>
                <a:gs pos="52000">
                  <a:srgbClr val="5BC7BA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38"/>
          <p:cNvSpPr/>
          <p:nvPr/>
        </p:nvSpPr>
        <p:spPr>
          <a:xfrm>
            <a:off x="7639285" y="5051627"/>
            <a:ext cx="156611" cy="156611"/>
          </a:xfrm>
          <a:prstGeom prst="ellipse">
            <a:avLst/>
          </a:prstGeom>
          <a:solidFill>
            <a:srgbClr val="C9F2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p>
            <a:pPr algn="ctr" defTabSz="914400"/>
            <a:endParaRPr lang="en-US" sz="28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6" name="Oval 37"/>
          <p:cNvSpPr/>
          <p:nvPr/>
        </p:nvSpPr>
        <p:spPr>
          <a:xfrm>
            <a:off x="7649845" y="5007610"/>
            <a:ext cx="229235" cy="229235"/>
          </a:xfrm>
          <a:prstGeom prst="ellipse">
            <a:avLst/>
          </a:prstGeom>
          <a:solidFill>
            <a:sysClr val="window" lastClr="FFFFFF"/>
          </a:solidFill>
          <a:ln w="15875" cap="flat" cmpd="sng" algn="ctr">
            <a:solidFill>
              <a:srgbClr val="5BC7BA"/>
            </a:solidFill>
            <a:prstDash val="solid"/>
            <a:miter lim="800000"/>
            <a:tailEnd type="triangle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7" name="Oval 38"/>
          <p:cNvSpPr/>
          <p:nvPr/>
        </p:nvSpPr>
        <p:spPr>
          <a:xfrm>
            <a:off x="7686040" y="5043805"/>
            <a:ext cx="156845" cy="156845"/>
          </a:xfrm>
          <a:prstGeom prst="ellipse">
            <a:avLst/>
          </a:prstGeom>
          <a:solidFill>
            <a:srgbClr val="C9F2E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tIns="1005840" rtlCol="0" anchor="ctr"/>
          <a:p>
            <a:pPr algn="ctr" defTabSz="914400"/>
            <a:endParaRPr lang="en-US" sz="2800" kern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8892540" y="657860"/>
            <a:ext cx="1965960" cy="72580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200" b="1" dirty="0">
                <a:solidFill>
                  <a:srgbClr val="002060"/>
                </a:solidFill>
                <a:latin typeface="105-上首逍遥体" panose="02010609000101010101" charset="-122"/>
                <a:ea typeface="105-上首逍遥体" panose="02010609000101010101" charset="-122"/>
              </a:rPr>
              <a:t>用途</a:t>
            </a:r>
            <a:endParaRPr lang="zh-CN" altLang="en-US" sz="7200" b="1" dirty="0">
              <a:solidFill>
                <a:srgbClr val="002060"/>
              </a:solidFill>
              <a:latin typeface="105-上首逍遥体" panose="02010609000101010101" charset="-122"/>
              <a:ea typeface="105-上首逍遥体" panose="0201060900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6" grpId="1" animBg="1"/>
      <p:bldP spid="17" grpId="0" bldLvl="0" animBg="1"/>
      <p:bldP spid="17" grpId="1" animBg="1"/>
      <p:bldP spid="11" grpId="0"/>
      <p:bldP spid="19" grpId="0" bldLvl="0" animBg="1"/>
      <p:bldP spid="20" grpId="0" bldLvl="0" animBg="1"/>
      <p:bldP spid="11" grpId="1"/>
      <p:bldP spid="19" grpId="1" animBg="1"/>
      <p:bldP spid="20" grpId="1" animBg="1"/>
      <p:bldP spid="14" grpId="0"/>
      <p:bldP spid="23" grpId="0" bldLvl="0" animBg="1"/>
      <p:bldP spid="24" grpId="0" bldLvl="0" animBg="1"/>
      <p:bldP spid="14" grpId="1"/>
      <p:bldP spid="23" grpId="1" animBg="1"/>
      <p:bldP spid="24" grpId="1" animBg="1"/>
      <p:bldP spid="21" grpId="0" bldLvl="0" animBg="1"/>
      <p:bldP spid="22" grpId="0" bldLvl="0" animBg="1"/>
      <p:bldP spid="51" grpId="0"/>
      <p:bldP spid="21" grpId="1" animBg="1"/>
      <p:bldP spid="22" grpId="1" animBg="1"/>
      <p:bldP spid="51" grpId="1"/>
      <p:bldP spid="45" grpId="0" bldLvl="0" animBg="1"/>
      <p:bldP spid="46" grpId="0" bldLvl="0" animBg="1"/>
      <p:bldP spid="48" grpId="0"/>
      <p:bldP spid="45" grpId="1" animBg="1"/>
      <p:bldP spid="46" grpId="1" animBg="1"/>
      <p:bldP spid="48" grpId="1"/>
      <p:bldP spid="44" grpId="0" bldLvl="0" animBg="1"/>
      <p:bldP spid="49" grpId="0" bldLvl="0" animBg="1"/>
      <p:bldP spid="50" grpId="0" bldLvl="0" animBg="1"/>
      <p:bldP spid="53" grpId="0"/>
      <p:bldP spid="44" grpId="1" animBg="1"/>
      <p:bldP spid="49" grpId="1" animBg="1"/>
      <p:bldP spid="50" grpId="1" animBg="1"/>
      <p:bldP spid="53" grpId="1"/>
      <p:bldP spid="5" grpId="0"/>
      <p:bldP spid="55" grpId="0" bldLvl="0" animBg="1"/>
      <p:bldP spid="56" grpId="0" bldLvl="0" animBg="1"/>
      <p:bldP spid="57" grpId="0" bldLvl="0" animBg="1"/>
      <p:bldP spid="5" grpId="1"/>
      <p:bldP spid="55" grpId="1" animBg="1"/>
      <p:bldP spid="56" grpId="1" animBg="1"/>
      <p:bldP spid="57" grpId="1" animBg="1"/>
      <p:bldP spid="6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5675630" y="1216660"/>
            <a:ext cx="5619115" cy="982980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A77065"/>
            </a:solidFill>
          </a:ln>
        </p:spPr>
        <p:txBody>
          <a:bodyPr wrap="square" lIns="180000" tIns="72000" rIns="180000" bIns="72000" rtlCol="0" anchor="ctr" anchorCtr="0">
            <a:no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1400" spc="200" dirty="0">
              <a:latin typeface="+mn-ea"/>
            </a:endParaRPr>
          </a:p>
        </p:txBody>
      </p:sp>
      <p:cxnSp>
        <p:nvCxnSpPr>
          <p:cNvPr id="16" name="Straight Connector 25"/>
          <p:cNvCxnSpPr/>
          <p:nvPr/>
        </p:nvCxnSpPr>
        <p:spPr>
          <a:xfrm flipH="1">
            <a:off x="2416361" y="3111831"/>
            <a:ext cx="1959462" cy="0"/>
          </a:xfrm>
          <a:prstGeom prst="line">
            <a:avLst/>
          </a:prstGeom>
          <a:ln w="19050">
            <a:solidFill>
              <a:srgbClr val="B78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21"/>
          <p:cNvSpPr/>
          <p:nvPr/>
        </p:nvSpPr>
        <p:spPr>
          <a:xfrm flipH="1">
            <a:off x="2775585" y="1721485"/>
            <a:ext cx="1965960" cy="3039745"/>
          </a:xfrm>
          <a:prstGeom prst="arc">
            <a:avLst>
              <a:gd name="adj1" fmla="val 16200000"/>
              <a:gd name="adj2" fmla="val 5347820"/>
            </a:avLst>
          </a:prstGeom>
          <a:ln w="19050">
            <a:solidFill>
              <a:srgbClr val="A77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31"/>
          <p:cNvSpPr/>
          <p:nvPr/>
        </p:nvSpPr>
        <p:spPr>
          <a:xfrm flipH="1">
            <a:off x="3694430" y="1433830"/>
            <a:ext cx="1345565" cy="5035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+mn-ea"/>
            </a:endParaRPr>
          </a:p>
        </p:txBody>
      </p:sp>
      <p:sp>
        <p:nvSpPr>
          <p:cNvPr id="20" name="Sev01"/>
          <p:cNvSpPr>
            <a:spLocks noChangeAspect="1"/>
          </p:cNvSpPr>
          <p:nvPr/>
        </p:nvSpPr>
        <p:spPr>
          <a:xfrm flipH="1">
            <a:off x="199390" y="1965325"/>
            <a:ext cx="2576195" cy="247459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2" name="Rounded Rectangle 31"/>
          <p:cNvSpPr/>
          <p:nvPr/>
        </p:nvSpPr>
        <p:spPr>
          <a:xfrm flipH="1">
            <a:off x="3694430" y="2849880"/>
            <a:ext cx="1345565" cy="5035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latin typeface="+mn-ea"/>
            </a:endParaRPr>
          </a:p>
        </p:txBody>
      </p:sp>
      <p:sp>
        <p:nvSpPr>
          <p:cNvPr id="23" name="Rounded Rectangle 31"/>
          <p:cNvSpPr/>
          <p:nvPr/>
        </p:nvSpPr>
        <p:spPr>
          <a:xfrm flipH="1">
            <a:off x="3721735" y="4501515"/>
            <a:ext cx="1318895" cy="50355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54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4" name="矩形: 圆角 23"/>
          <p:cNvSpPr/>
          <p:nvPr/>
        </p:nvSpPr>
        <p:spPr>
          <a:xfrm>
            <a:off x="5675630" y="2599690"/>
            <a:ext cx="5619115" cy="927735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B78554"/>
            </a:solidFill>
          </a:ln>
        </p:spPr>
        <p:txBody>
          <a:bodyPr wrap="square" lIns="180000" tIns="72000" rIns="180000" bIns="72000" rtlCol="0" anchor="ctr" anchorCtr="0">
            <a:no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1400" spc="200" dirty="0">
              <a:latin typeface="+mn-ea"/>
            </a:endParaRPr>
          </a:p>
        </p:txBody>
      </p:sp>
      <p:sp>
        <p:nvSpPr>
          <p:cNvPr id="25" name="矩形: 圆角 24"/>
          <p:cNvSpPr/>
          <p:nvPr/>
        </p:nvSpPr>
        <p:spPr>
          <a:xfrm>
            <a:off x="5675630" y="3807460"/>
            <a:ext cx="5619750" cy="1795145"/>
          </a:xfrm>
          <a:prstGeom prst="roundRect">
            <a:avLst>
              <a:gd name="adj" fmla="val 0"/>
            </a:avLst>
          </a:prstGeom>
          <a:noFill/>
          <a:ln w="15875">
            <a:solidFill>
              <a:srgbClr val="A77065"/>
            </a:solidFill>
          </a:ln>
        </p:spPr>
        <p:txBody>
          <a:bodyPr wrap="square" lIns="180000" tIns="72000" rIns="180000" bIns="72000" rtlCol="0" anchor="ctr" anchorCtr="0">
            <a:no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1400" spc="200" dirty="0">
              <a:latin typeface="+mn-ea"/>
            </a:endParaRP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5024434" y="1707891"/>
            <a:ext cx="651511" cy="1"/>
          </a:xfrm>
          <a:prstGeom prst="line">
            <a:avLst/>
          </a:prstGeom>
          <a:ln w="19050">
            <a:solidFill>
              <a:srgbClr val="A77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024434" y="3134056"/>
            <a:ext cx="651511" cy="1"/>
          </a:xfrm>
          <a:prstGeom prst="line">
            <a:avLst/>
          </a:prstGeom>
          <a:ln w="19050">
            <a:solidFill>
              <a:srgbClr val="B785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flipV="1">
            <a:off x="5024434" y="4775387"/>
            <a:ext cx="651511" cy="1"/>
          </a:xfrm>
          <a:prstGeom prst="line">
            <a:avLst/>
          </a:prstGeom>
          <a:ln w="19050">
            <a:solidFill>
              <a:srgbClr val="A77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1"/>
          <p:cNvSpPr>
            <a:spLocks noChangeArrowheads="1"/>
          </p:cNvSpPr>
          <p:nvPr/>
        </p:nvSpPr>
        <p:spPr bwMode="auto">
          <a:xfrm>
            <a:off x="3672840" y="4467860"/>
            <a:ext cx="14020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抗氧化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21"/>
          <p:cNvSpPr>
            <a:spLocks noChangeArrowheads="1"/>
          </p:cNvSpPr>
          <p:nvPr/>
        </p:nvSpPr>
        <p:spPr bwMode="auto">
          <a:xfrm>
            <a:off x="5675630" y="4635500"/>
            <a:ext cx="5446395" cy="75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矩形 21"/>
          <p:cNvSpPr>
            <a:spLocks noChangeArrowheads="1"/>
          </p:cNvSpPr>
          <p:nvPr/>
        </p:nvSpPr>
        <p:spPr bwMode="auto">
          <a:xfrm>
            <a:off x="3904615" y="1414145"/>
            <a:ext cx="9956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防腐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21"/>
          <p:cNvSpPr>
            <a:spLocks noChangeArrowheads="1"/>
          </p:cNvSpPr>
          <p:nvPr/>
        </p:nvSpPr>
        <p:spPr bwMode="auto">
          <a:xfrm>
            <a:off x="3743960" y="2802255"/>
            <a:ext cx="99568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漂白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"/>
          <p:cNvSpPr/>
          <p:nvPr>
            <p:custDataLst>
              <p:tags r:id="rId2"/>
            </p:custDataLst>
          </p:nvPr>
        </p:nvSpPr>
        <p:spPr>
          <a:xfrm>
            <a:off x="625480" y="429895"/>
            <a:ext cx="152401" cy="609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37895" y="455930"/>
            <a:ext cx="74282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2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2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被称为</a:t>
            </a:r>
            <a:r>
              <a:rPr 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化妆品性的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食品</a:t>
            </a:r>
            <a:r>
              <a:rPr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添加剂</a:t>
            </a:r>
            <a:r>
              <a:rPr lang="en-US" sz="32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en-US" sz="32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799455" y="1347470"/>
            <a:ext cx="545528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spcBef>
                <a:spcPct val="0"/>
              </a:spcBef>
              <a:buFontTx/>
              <a:buNone/>
            </a:pPr>
            <a:r>
              <a:rPr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二氧化硫可以</a:t>
            </a:r>
            <a:r>
              <a:rPr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降低溶液的ph值</a:t>
            </a:r>
            <a:r>
              <a:rPr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降低</a:t>
            </a:r>
            <a:r>
              <a:rPr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微生物活性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影响微生物代谢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681980" y="2679065"/>
            <a:ext cx="572960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spcBef>
                <a:spcPct val="0"/>
              </a:spcBef>
              <a:buFontTx/>
              <a:buNone/>
            </a:pPr>
            <a:r>
              <a:rPr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二氧化硫可与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食品中</a:t>
            </a:r>
            <a:r>
              <a:rPr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有色物质作用，从而对食品</a:t>
            </a:r>
            <a:r>
              <a:rPr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进行漂白</a:t>
            </a:r>
            <a:r>
              <a:rPr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651500" y="3881755"/>
            <a:ext cx="5730240" cy="17214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 eaLnBrk="1" hangingPunct="1">
              <a:spcBef>
                <a:spcPct val="0"/>
              </a:spcBef>
              <a:buFontTx/>
              <a:buNone/>
            </a:pPr>
            <a:r>
              <a:rPr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二氧化硫可破坏酶的氧化系统，阻止氧化作用，使果实中的单宁物质</a:t>
            </a:r>
            <a:r>
              <a:rPr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不致被氧化而变成棕褐色</a:t>
            </a:r>
            <a:r>
              <a:rPr lang="zh-CN"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可使果干、果脯等具有美好的外观</a:t>
            </a:r>
            <a:r>
              <a:rPr lang="zh-CN"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</a:t>
            </a:r>
            <a:r>
              <a:rPr sz="2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尚可保存果实中的维生素C</a:t>
            </a:r>
            <a:r>
              <a:rPr sz="2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37" name="图片 6"/>
          <p:cNvPicPr/>
          <p:nvPr userDrawn="1"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82332"/>
          </a:xfrm>
          <a:prstGeom prst="rect">
            <a:avLst/>
          </a:prstGeom>
        </p:spPr>
      </p:pic>
      <p:pic>
        <p:nvPicPr>
          <p:cNvPr id="38" name="图片 5"/>
          <p:cNvPicPr/>
          <p:nvPr userDrawn="1"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112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17" grpId="0" bldLvl="0" animBg="1"/>
      <p:bldP spid="18" grpId="0" bldLvl="0" animBg="1"/>
      <p:bldP spid="20" grpId="0" bldLvl="0" animBg="1"/>
      <p:bldP spid="22" grpId="0" bldLvl="0" animBg="1"/>
      <p:bldP spid="9" grpId="0"/>
      <p:bldP spid="12" grpId="0"/>
      <p:bldP spid="17" grpId="1" animBg="1"/>
      <p:bldP spid="18" grpId="1" animBg="1"/>
      <p:bldP spid="20" grpId="1" animBg="1"/>
      <p:bldP spid="22" grpId="1" animBg="1"/>
      <p:bldP spid="9" grpId="1"/>
      <p:bldP spid="12" grpId="1"/>
      <p:bldP spid="15" grpId="0" bldLvl="0" animBg="1"/>
      <p:bldP spid="33" grpId="0"/>
      <p:bldP spid="15" grpId="1" animBg="1"/>
      <p:bldP spid="33" grpId="1"/>
      <p:bldP spid="24" grpId="0" bldLvl="0" animBg="1"/>
      <p:bldP spid="34" grpId="0"/>
      <p:bldP spid="24" grpId="1" animBg="1"/>
      <p:bldP spid="34" grpId="1"/>
      <p:bldP spid="23" grpId="0" bldLvl="0" animBg="1"/>
      <p:bldP spid="25" grpId="0" bldLvl="0" animBg="1"/>
      <p:bldP spid="3" grpId="0"/>
      <p:bldP spid="6" grpId="0"/>
      <p:bldP spid="35" grpId="0"/>
      <p:bldP spid="23" grpId="1" animBg="1"/>
      <p:bldP spid="25" grpId="1" animBg="1"/>
      <p:bldP spid="3" grpId="1"/>
      <p:bldP spid="6" grpId="1"/>
      <p:bldP spid="3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2964180" y="330200"/>
            <a:ext cx="6889750" cy="95440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zh-CN" altLang="zh-CN" sz="3735" b="1" kern="1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如何鉴别</a:t>
            </a:r>
            <a:r>
              <a:rPr lang="en-US" altLang="zh-CN" sz="3735" b="1" kern="1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</a:t>
            </a:r>
            <a:r>
              <a:rPr lang="en-US" altLang="zh-CN" sz="3735" b="1" kern="100" baseline="-25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zh-CN" sz="3735" b="1" kern="1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、</a:t>
            </a:r>
            <a:r>
              <a:rPr lang="en-US" altLang="zh-CN" sz="3735" b="1" kern="1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altLang="zh-CN" sz="3735" b="1" kern="100" baseline="-25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zh-CN" sz="3735" b="1" kern="1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混合气体？</a:t>
            </a:r>
            <a:endParaRPr lang="zh-CN" altLang="zh-CN" sz="3735" b="1" kern="100" dirty="0" smtClean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56034" name="Picture 2" descr="H2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0" y="2301875"/>
            <a:ext cx="10125710" cy="3367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080260" y="1718310"/>
            <a:ext cx="1794510" cy="583565"/>
          </a:xfrm>
          <a:prstGeom prst="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zh-CN" sz="3200" b="1" kern="100" dirty="0"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检验</a:t>
            </a:r>
            <a:r>
              <a:rPr lang="en-US" sz="3200" b="1" kern="100" dirty="0"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200" b="1" kern="100" baseline="-25000" dirty="0"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endParaRPr lang="en-US" sz="3200" b="1" kern="100" baseline="-25000" dirty="0"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99255" y="1718310"/>
            <a:ext cx="1857375" cy="58356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zh-CN" sz="3200" b="1" kern="100" dirty="0"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除去</a:t>
            </a:r>
            <a:r>
              <a:rPr lang="en-US" sz="3200" b="1" kern="100" dirty="0"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200" b="1" kern="100" baseline="-25000" dirty="0"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endParaRPr lang="en-US" sz="3200" b="1" kern="100" baseline="-25000" dirty="0"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81115" y="1284605"/>
            <a:ext cx="2317115" cy="113728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>
            <a:noAutofit/>
          </a:bodyPr>
          <a:p>
            <a:r>
              <a:rPr lang="zh-CN" sz="3200" b="1" kern="100" dirty="0"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检验</a:t>
            </a:r>
            <a:r>
              <a:rPr lang="en-US" sz="3200" b="1" kern="100" dirty="0"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200" b="1" kern="100" baseline="-25000" dirty="0"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3200" b="1" kern="100" dirty="0"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是否被除尽</a:t>
            </a:r>
            <a:endParaRPr lang="zh-CN" sz="3200" b="1" kern="100" dirty="0"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10140" y="1994535"/>
            <a:ext cx="2000250" cy="5918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sz="3200" b="1" kern="100" baseline="-25000" dirty="0"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53500" y="1718310"/>
            <a:ext cx="1823085" cy="58356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 rtlCol="0" anchor="t">
            <a:spAutoFit/>
          </a:bodyPr>
          <a:p>
            <a:r>
              <a:rPr lang="zh-CN" sz="3200" b="1" kern="100" dirty="0"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检验</a:t>
            </a:r>
            <a:r>
              <a:rPr lang="en-US" sz="3200" b="1" kern="100" dirty="0"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CO</a:t>
            </a:r>
            <a:r>
              <a:rPr lang="en-US" sz="3200" b="1" kern="100" baseline="-25000" dirty="0"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endParaRPr lang="en-US" altLang="en-US" sz="3200" b="1" kern="100" baseline="-25000" dirty="0"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919605" y="5243830"/>
            <a:ext cx="14757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sz="3200" b="1" kern="100">
                <a:solidFill>
                  <a:srgbClr val="002060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褪色</a:t>
            </a:r>
            <a:endParaRPr lang="zh-CN" sz="3200" b="1" kern="100">
              <a:solidFill>
                <a:srgbClr val="002060"/>
              </a:solidFill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80180" y="5267960"/>
            <a:ext cx="24009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sz="3200" b="1" kern="100">
                <a:solidFill>
                  <a:srgbClr val="002060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褪色</a:t>
            </a:r>
            <a:r>
              <a:rPr lang="en-US" sz="3200" b="1" kern="100">
                <a:solidFill>
                  <a:srgbClr val="002060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(</a:t>
            </a:r>
            <a:r>
              <a:rPr lang="zh-CN" sz="3200" b="1" kern="100">
                <a:solidFill>
                  <a:srgbClr val="002060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或变浅</a:t>
            </a:r>
            <a:r>
              <a:rPr lang="en-US" sz="3200" b="1" kern="100">
                <a:solidFill>
                  <a:srgbClr val="002060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</a:t>
            </a:r>
            <a:endParaRPr lang="en-US" sz="3200" b="1" kern="100">
              <a:solidFill>
                <a:srgbClr val="002060"/>
              </a:solidFill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947150" y="5391150"/>
            <a:ext cx="1829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 kern="100" dirty="0">
                <a:solidFill>
                  <a:srgbClr val="002060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变浑浊</a:t>
            </a:r>
            <a:endParaRPr lang="zh-CN" sz="3200" b="1" kern="100" dirty="0">
              <a:solidFill>
                <a:srgbClr val="002060"/>
              </a:solidFill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10994" y="763859"/>
            <a:ext cx="2462695" cy="304095"/>
          </a:xfrm>
          <a:prstGeom prst="rect">
            <a:avLst/>
          </a:prstGeom>
          <a:solidFill>
            <a:srgbClr val="EDD1B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7329" y="330377"/>
            <a:ext cx="14020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思考</a:t>
            </a:r>
            <a:endParaRPr lang="zh-CN" altLang="en-US" sz="48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2298066" y="915906"/>
            <a:ext cx="559212" cy="0"/>
          </a:xfrm>
          <a:prstGeom prst="line">
            <a:avLst/>
          </a:prstGeom>
          <a:ln w="38100">
            <a:solidFill>
              <a:srgbClr val="A770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801485" y="5243830"/>
            <a:ext cx="14763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zh-CN" sz="3200" b="1" kern="100">
                <a:solidFill>
                  <a:srgbClr val="002060"/>
                </a:solidFill>
                <a:effectLst/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不褪色</a:t>
            </a:r>
            <a:endParaRPr lang="zh-CN" sz="3200" b="1" kern="100">
              <a:solidFill>
                <a:srgbClr val="002060"/>
              </a:solidFill>
              <a:effectLst/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56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5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/>
      <p:bldP spid="27" grpId="1" animBg="1"/>
      <p:bldP spid="28" grpId="1"/>
      <p:bldP spid="2" grpId="0" animBg="1"/>
      <p:bldP spid="3" grpId="0" animBg="1"/>
      <p:bldP spid="6" grpId="0" animBg="1"/>
      <p:bldP spid="8" grpId="0" animBg="1"/>
      <p:bldP spid="2" grpId="1" animBg="1"/>
      <p:bldP spid="3" grpId="1" animBg="1"/>
      <p:bldP spid="6" grpId="1" animBg="1"/>
      <p:bldP spid="8" grpId="1" animBg="1"/>
      <p:bldP spid="9" grpId="0"/>
      <p:bldP spid="10" grpId="0"/>
      <p:bldP spid="12" grpId="0"/>
      <p:bldP spid="14" grpId="0"/>
      <p:bldP spid="9" grpId="1"/>
      <p:bldP spid="10" grpId="1"/>
      <p:bldP spid="12" grpId="1"/>
      <p:bldP spid="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445825" y="2414349"/>
            <a:ext cx="11409887" cy="203009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</a:t>
            </a:r>
            <a:r>
              <a:rPr lang="en-US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中混有</a:t>
            </a:r>
            <a:r>
              <a:rPr lang="en-US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en-US" altLang="zh-CN" sz="2800" b="1"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时，不会影响</a:t>
            </a:r>
            <a:r>
              <a:rPr lang="en-US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的检验；</a:t>
            </a:r>
            <a:endParaRPr lang="zh-CN" altLang="zh-CN" sz="28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当</a:t>
            </a:r>
            <a:r>
              <a:rPr lang="en-US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en-US" altLang="zh-CN" sz="2800" b="1"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中混有</a:t>
            </a:r>
            <a:r>
              <a:rPr lang="en-US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时会干扰</a:t>
            </a:r>
            <a:r>
              <a:rPr lang="en-US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en-US" altLang="zh-CN" sz="2800" b="1"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的检验，应先检验并除去</a:t>
            </a:r>
            <a:r>
              <a:rPr lang="en-US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2800" b="1"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，再用澄清石灰水检验</a:t>
            </a:r>
            <a:r>
              <a:rPr lang="en-US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</a:t>
            </a:r>
            <a:r>
              <a:rPr lang="en-US" altLang="zh-CN" sz="2800" b="1" kern="100" baseline="-25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气体。</a:t>
            </a:r>
            <a:endParaRPr lang="zh-CN" altLang="zh-CN" sz="2800" b="1" kern="100" dirty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479133" y="778915"/>
            <a:ext cx="1081798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/>
        </p:nvGrpSpPr>
        <p:grpSpPr>
          <a:xfrm>
            <a:off x="445644" y="19073"/>
            <a:ext cx="639485" cy="681425"/>
            <a:chOff x="1278794" y="3334906"/>
            <a:chExt cx="914014" cy="973958"/>
          </a:xfrm>
        </p:grpSpPr>
        <p:grpSp>
          <p:nvGrpSpPr>
            <p:cNvPr id="40" name="组合 39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3" name="同心圆 4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椭圆 43"/>
              <p:cNvSpPr/>
              <p:nvPr/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/>
              </a:p>
            </p:txBody>
          </p:sp>
        </p:grpSp>
        <p:sp>
          <p:nvSpPr>
            <p:cNvPr id="42" name="TextBox 61"/>
            <p:cNvSpPr txBox="1"/>
            <p:nvPr/>
          </p:nvSpPr>
          <p:spPr>
            <a:xfrm>
              <a:off x="1443719" y="3591858"/>
              <a:ext cx="442910" cy="717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endParaRPr lang="zh-CN" altLang="en-US" sz="2665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1085129" y="127859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二氧化硫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3" name="圆角矩形 212"/>
          <p:cNvSpPr/>
          <p:nvPr/>
        </p:nvSpPr>
        <p:spPr>
          <a:xfrm>
            <a:off x="704215" y="1510665"/>
            <a:ext cx="1562100" cy="525780"/>
          </a:xfrm>
          <a:prstGeom prst="roundRect">
            <a:avLst/>
          </a:prstGeom>
          <a:solidFill>
            <a:srgbClr val="008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214" name="圆角矩形 213"/>
          <p:cNvSpPr/>
          <p:nvPr/>
        </p:nvSpPr>
        <p:spPr>
          <a:xfrm>
            <a:off x="739775" y="1530138"/>
            <a:ext cx="1490980" cy="502073"/>
          </a:xfrm>
          <a:prstGeom prst="roundRect">
            <a:avLst/>
          </a:prstGeom>
          <a:solidFill>
            <a:schemeClr val="tx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215" name="圆角矩形 214"/>
          <p:cNvSpPr/>
          <p:nvPr/>
        </p:nvSpPr>
        <p:spPr>
          <a:xfrm>
            <a:off x="768562" y="1565698"/>
            <a:ext cx="1432560" cy="416560"/>
          </a:xfrm>
          <a:prstGeom prst="roundRect">
            <a:avLst/>
          </a:prstGeom>
          <a:solidFill>
            <a:srgbClr val="ECECEC"/>
          </a:solidFill>
          <a:ln>
            <a:noFill/>
          </a:ln>
          <a:effectLst>
            <a:outerShdw blurRad="1270000" dir="2700000" sx="15000" sy="15000" algn="tl" rotWithShape="0">
              <a:prstClr val="black">
                <a:alpha val="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1905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>
              <a:solidFill>
                <a:srgbClr val="FFFFFF"/>
              </a:solidFill>
            </a:endParaRPr>
          </a:p>
        </p:txBody>
      </p:sp>
      <p:sp>
        <p:nvSpPr>
          <p:cNvPr id="216" name="任意多边形 215"/>
          <p:cNvSpPr/>
          <p:nvPr/>
        </p:nvSpPr>
        <p:spPr>
          <a:xfrm>
            <a:off x="704215" y="1512358"/>
            <a:ext cx="298873" cy="245533"/>
          </a:xfrm>
          <a:custGeom>
            <a:avLst/>
            <a:gdLst>
              <a:gd name="connsiteX0" fmla="*/ 93298 w 260988"/>
              <a:gd name="connsiteY0" fmla="*/ 0 h 260988"/>
              <a:gd name="connsiteX1" fmla="*/ 260988 w 260988"/>
              <a:gd name="connsiteY1" fmla="*/ 0 h 260988"/>
              <a:gd name="connsiteX2" fmla="*/ 0 w 260988"/>
              <a:gd name="connsiteY2" fmla="*/ 260988 h 260988"/>
              <a:gd name="connsiteX3" fmla="*/ 0 w 260988"/>
              <a:gd name="connsiteY3" fmla="*/ 93298 h 260988"/>
              <a:gd name="connsiteX4" fmla="*/ 93298 w 260988"/>
              <a:gd name="connsiteY4" fmla="*/ 0 h 26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88" h="260988">
                <a:moveTo>
                  <a:pt x="93298" y="0"/>
                </a:moveTo>
                <a:lnTo>
                  <a:pt x="260988" y="0"/>
                </a:lnTo>
                <a:lnTo>
                  <a:pt x="0" y="260988"/>
                </a:lnTo>
                <a:lnTo>
                  <a:pt x="0" y="93298"/>
                </a:lnTo>
                <a:cubicBezTo>
                  <a:pt x="0" y="41771"/>
                  <a:pt x="41771" y="0"/>
                  <a:pt x="93298" y="0"/>
                </a:cubicBezTo>
                <a:close/>
              </a:path>
            </a:pathLst>
          </a:custGeom>
          <a:solidFill>
            <a:srgbClr val="008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2800"/>
          </a:p>
        </p:txBody>
      </p:sp>
      <p:sp>
        <p:nvSpPr>
          <p:cNvPr id="217" name="任意多边形 216"/>
          <p:cNvSpPr/>
          <p:nvPr/>
        </p:nvSpPr>
        <p:spPr>
          <a:xfrm rot="10800000">
            <a:off x="1964902" y="1793452"/>
            <a:ext cx="298873" cy="245533"/>
          </a:xfrm>
          <a:custGeom>
            <a:avLst/>
            <a:gdLst>
              <a:gd name="connsiteX0" fmla="*/ 93298 w 260988"/>
              <a:gd name="connsiteY0" fmla="*/ 0 h 260988"/>
              <a:gd name="connsiteX1" fmla="*/ 260988 w 260988"/>
              <a:gd name="connsiteY1" fmla="*/ 0 h 260988"/>
              <a:gd name="connsiteX2" fmla="*/ 0 w 260988"/>
              <a:gd name="connsiteY2" fmla="*/ 260988 h 260988"/>
              <a:gd name="connsiteX3" fmla="*/ 0 w 260988"/>
              <a:gd name="connsiteY3" fmla="*/ 93298 h 260988"/>
              <a:gd name="connsiteX4" fmla="*/ 93298 w 260988"/>
              <a:gd name="connsiteY4" fmla="*/ 0 h 260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88" h="260988">
                <a:moveTo>
                  <a:pt x="93298" y="0"/>
                </a:moveTo>
                <a:lnTo>
                  <a:pt x="260988" y="0"/>
                </a:lnTo>
                <a:lnTo>
                  <a:pt x="0" y="260988"/>
                </a:lnTo>
                <a:lnTo>
                  <a:pt x="0" y="93298"/>
                </a:lnTo>
                <a:cubicBezTo>
                  <a:pt x="0" y="41771"/>
                  <a:pt x="41771" y="0"/>
                  <a:pt x="93298" y="0"/>
                </a:cubicBezTo>
                <a:close/>
              </a:path>
            </a:pathLst>
          </a:custGeom>
          <a:solidFill>
            <a:srgbClr val="008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 sz="2800" b="1">
              <a:solidFill>
                <a:srgbClr val="002060"/>
              </a:solidFill>
            </a:endParaRPr>
          </a:p>
        </p:txBody>
      </p:sp>
      <p:sp>
        <p:nvSpPr>
          <p:cNvPr id="242" name="矩形 241"/>
          <p:cNvSpPr/>
          <p:nvPr/>
        </p:nvSpPr>
        <p:spPr>
          <a:xfrm>
            <a:off x="877782" y="1523365"/>
            <a:ext cx="11582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注意：</a:t>
            </a:r>
            <a:endParaRPr lang="zh-CN" altLang="zh-CN" sz="2800" b="1" kern="100" dirty="0">
              <a:solidFill>
                <a:srgbClr val="0085D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3" grpId="0" bldLvl="0" animBg="1"/>
      <p:bldP spid="214" grpId="0" bldLvl="0" animBg="1"/>
      <p:bldP spid="215" grpId="0" bldLvl="0" animBg="1"/>
      <p:bldP spid="216" grpId="0" bldLvl="0" animBg="1"/>
      <p:bldP spid="217" grpId="0" bldLvl="0" animBg="1"/>
      <p:bldP spid="242" grpId="0"/>
      <p:bldP spid="5" grpId="1"/>
      <p:bldP spid="213" grpId="1" animBg="1"/>
      <p:bldP spid="214" grpId="1" animBg="1"/>
      <p:bldP spid="215" grpId="1" animBg="1"/>
      <p:bldP spid="216" grpId="1" animBg="1"/>
      <p:bldP spid="217" grpId="1" animBg="1"/>
      <p:bldP spid="24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/>
        </p:nvCxnSpPr>
        <p:spPr>
          <a:xfrm>
            <a:off x="479133" y="778915"/>
            <a:ext cx="1081798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45644" y="19073"/>
            <a:ext cx="639485" cy="681425"/>
            <a:chOff x="1278794" y="3334906"/>
            <a:chExt cx="914014" cy="973958"/>
          </a:xfrm>
        </p:grpSpPr>
        <p:grpSp>
          <p:nvGrpSpPr>
            <p:cNvPr id="43" name="组合 4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44" name="TextBox 61"/>
            <p:cNvSpPr txBox="1"/>
            <p:nvPr/>
          </p:nvSpPr>
          <p:spPr>
            <a:xfrm>
              <a:off x="1443719" y="3591858"/>
              <a:ext cx="442910" cy="717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665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085129" y="158339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1980" y="913553"/>
            <a:ext cx="10607040" cy="73723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某化学兴趣小组为探究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SO</a:t>
            </a:r>
            <a:r>
              <a:rPr lang="en-US" altLang="zh-CN" sz="2800" b="1" kern="100" baseline="-250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+mn-ea"/>
              </a:rPr>
              <a:t>2</a:t>
            </a:r>
            <a:r>
              <a:rPr lang="zh-CN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  <a:sym typeface="+mn-ea"/>
              </a:rPr>
              <a:t>的性质，按如图所示装置进行实验。</a:t>
            </a:r>
            <a:endParaRPr lang="zh-CN" altLang="zh-CN" sz="2800" b="1" kern="100" dirty="0" smtClean="0"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  <a:sym typeface="+mn-ea"/>
            </a:endParaRPr>
          </a:p>
        </p:txBody>
      </p:sp>
      <p:pic>
        <p:nvPicPr>
          <p:cNvPr id="581677" name="Picture 45" descr="H1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571" y="1505980"/>
            <a:ext cx="6785244" cy="313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91215" y="4642600"/>
            <a:ext cx="11409887" cy="13836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用浓硫酸和亚硫酸钠通过装置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制备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b="1" kern="100" baseline="-250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，写出装置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中发生的化学方程式：</a:t>
            </a:r>
            <a:r>
              <a:rPr lang="en-US" altLang="zh-CN" sz="2800" b="1" kern="100" dirty="0" smtClean="0">
                <a:latin typeface="宋体" panose="02010600030101010101" pitchFamily="2" charset="-122"/>
                <a:ea typeface="Times New Roman" panose="02020603050405020304" charset="0"/>
                <a:cs typeface="Courier New" panose="02070309020205020404" pitchFamily="49" charset="0"/>
              </a:rPr>
              <a:t>________________________________________</a:t>
            </a:r>
            <a:r>
              <a:rPr lang="zh-CN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。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41145" y="5376311"/>
            <a:ext cx="731520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Na</a:t>
            </a:r>
            <a:r>
              <a:rPr lang="en-US" altLang="zh-CN" sz="2800" b="1" kern="100" baseline="-250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SO</a:t>
            </a:r>
            <a:r>
              <a:rPr lang="en-US" altLang="zh-CN" sz="2800" b="1" kern="100" baseline="-250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3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＋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H</a:t>
            </a:r>
            <a:r>
              <a:rPr lang="en-US" altLang="zh-CN" sz="2800" b="1" kern="100" baseline="-250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SO</a:t>
            </a:r>
            <a:r>
              <a:rPr lang="en-US" altLang="zh-CN" sz="2800" b="1" kern="100" baseline="-250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4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浓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)</a:t>
            </a:r>
            <a:r>
              <a:rPr lang="en-US" altLang="zh-CN" sz="2800" b="1" kern="100" spc="-8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==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=Na</a:t>
            </a:r>
            <a:r>
              <a:rPr lang="en-US" altLang="zh-CN" sz="2800" b="1" kern="100" baseline="-250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SO</a:t>
            </a:r>
            <a:r>
              <a:rPr lang="en-US" altLang="zh-CN" sz="2800" b="1" kern="100" baseline="-250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4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＋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SO</a:t>
            </a:r>
            <a:r>
              <a:rPr lang="en-US" altLang="zh-CN" sz="2800" b="1" kern="100" baseline="-250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 dirty="0">
                <a:solidFill>
                  <a:srgbClr val="C00000"/>
                </a:solidFill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charset="0"/>
              </a:rPr>
              <a:t>↑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＋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H</a:t>
            </a:r>
            <a:r>
              <a:rPr lang="en-US" altLang="zh-CN" sz="2800" b="1" kern="100" baseline="-250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2</a:t>
            </a: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O</a:t>
            </a:r>
            <a:endParaRPr lang="zh-CN" altLang="en-US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1547495" y="2456815"/>
            <a:ext cx="8796655" cy="850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7200" b="1" dirty="0">
                <a:solidFill>
                  <a:srgbClr val="002060"/>
                </a:solidFill>
                <a:latin typeface="105-上首逍遥体" panose="02010609000101010101" charset="-122"/>
                <a:ea typeface="105-上首逍遥体" panose="02010609000101010101" charset="-122"/>
              </a:rPr>
              <a:t>谈谈你对</a:t>
            </a:r>
            <a:r>
              <a:rPr lang="en-US" sz="72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7200" b="1" baseline="-2500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7200" b="1" dirty="0">
                <a:solidFill>
                  <a:srgbClr val="002060"/>
                </a:solidFill>
                <a:latin typeface="105-上首逍遥体" panose="02010609000101010101" charset="-122"/>
                <a:ea typeface="105-上首逍遥体" panose="02010609000101010101" charset="-122"/>
              </a:rPr>
              <a:t>的认识？</a:t>
            </a:r>
            <a:endParaRPr lang="zh-CN" altLang="en-US" sz="7200" b="1" dirty="0">
              <a:solidFill>
                <a:srgbClr val="002060"/>
              </a:solidFill>
              <a:latin typeface="105-上首逍遥体" panose="02010609000101010101" charset="-122"/>
              <a:ea typeface="105-上首逍遥体" panose="02010609000101010101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接连接符 37"/>
          <p:cNvCxnSpPr/>
          <p:nvPr/>
        </p:nvCxnSpPr>
        <p:spPr>
          <a:xfrm>
            <a:off x="479133" y="778915"/>
            <a:ext cx="1081798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45644" y="19073"/>
            <a:ext cx="639485" cy="681425"/>
            <a:chOff x="1278794" y="3334906"/>
            <a:chExt cx="914014" cy="973958"/>
          </a:xfrm>
        </p:grpSpPr>
        <p:grpSp>
          <p:nvGrpSpPr>
            <p:cNvPr id="43" name="组合 4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44" name="TextBox 61"/>
            <p:cNvSpPr txBox="1"/>
            <p:nvPr/>
          </p:nvSpPr>
          <p:spPr>
            <a:xfrm>
              <a:off x="1443719" y="3591858"/>
              <a:ext cx="442910" cy="717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2665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085129" y="158339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81677" name="Picture 45" descr="H1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264" y="785467"/>
            <a:ext cx="6785244" cy="313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94508" y="3504547"/>
            <a:ext cx="11409887" cy="2676525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实验过程中，装置</a:t>
            </a: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、</a:t>
            </a: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中产生的现象分别是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、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</a:t>
            </a:r>
            <a:r>
              <a:rPr lang="zh-CN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，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这些现象分别说明</a:t>
            </a: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b="1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具有的性质是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和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。装置</a:t>
            </a: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中发生反应的离子方程式为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</a:t>
            </a:r>
            <a:endParaRPr lang="zh-CN" altLang="zh-CN" sz="2800" b="1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。</a:t>
            </a:r>
            <a:endParaRPr lang="zh-CN" altLang="zh-CN" sz="28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87511" y="3663843"/>
            <a:ext cx="375793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溶液由紫红色变为无色</a:t>
            </a:r>
            <a:endParaRPr lang="zh-CN" altLang="zh-CN" sz="2800" b="1" kern="100" dirty="0">
              <a:solidFill>
                <a:srgbClr val="C00000"/>
              </a:solidFill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61720" y="4266147"/>
            <a:ext cx="232791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出现黄色浑浊</a:t>
            </a:r>
            <a:endParaRPr lang="zh-CN" altLang="zh-CN" sz="2800" b="1" kern="100" dirty="0">
              <a:solidFill>
                <a:srgbClr val="C00000"/>
              </a:solidFill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910059" y="4215484"/>
            <a:ext cx="1255395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还原性</a:t>
            </a:r>
            <a:endParaRPr lang="zh-CN" altLang="zh-CN" sz="2800" b="1" kern="100" dirty="0">
              <a:solidFill>
                <a:srgbClr val="C00000"/>
              </a:solidFill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0588768" y="4215275"/>
            <a:ext cx="1255395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氧化性</a:t>
            </a:r>
            <a:endParaRPr lang="zh-CN" altLang="zh-CN" sz="2800" b="1" kern="100" dirty="0">
              <a:solidFill>
                <a:srgbClr val="C00000"/>
              </a:solidFill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  <p:graphicFrame>
        <p:nvGraphicFramePr>
          <p:cNvPr id="17" name="对象 16"/>
          <p:cNvGraphicFramePr>
            <a:graphicFrameLocks noChangeAspect="1"/>
          </p:cNvGraphicFramePr>
          <p:nvPr/>
        </p:nvGraphicFramePr>
        <p:xfrm>
          <a:off x="6206596" y="4920593"/>
          <a:ext cx="5396500" cy="63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" name="文档" r:id="rId2" imgW="5398135" imgH="640080" progId="Word.Document.12">
                  <p:embed/>
                </p:oleObj>
              </mc:Choice>
              <mc:Fallback>
                <p:oleObj name="文档" r:id="rId2" imgW="5398135" imgH="640080" progId="Word.Document.12">
                  <p:embed/>
                  <p:pic>
                    <p:nvPicPr>
                      <p:cNvPr id="0" name="图片 616519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06596" y="4920593"/>
                        <a:ext cx="5396500" cy="638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/>
        </p:nvGraphicFramePr>
        <p:xfrm>
          <a:off x="791915" y="5558459"/>
          <a:ext cx="2456995" cy="638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" name="文档" r:id="rId4" imgW="2465705" imgH="640080" progId="Word.Document.12">
                  <p:embed/>
                </p:oleObj>
              </mc:Choice>
              <mc:Fallback>
                <p:oleObj name="文档" r:id="rId4" imgW="2465705" imgH="640080" progId="Word.Document.12">
                  <p:embed/>
                  <p:pic>
                    <p:nvPicPr>
                      <p:cNvPr id="0" name="图片 61652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1915" y="5558459"/>
                        <a:ext cx="2456995" cy="638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38" name="直接连接符 37"/>
          <p:cNvCxnSpPr/>
          <p:nvPr/>
        </p:nvCxnSpPr>
        <p:spPr>
          <a:xfrm>
            <a:off x="479133" y="778915"/>
            <a:ext cx="1081798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445644" y="19073"/>
            <a:ext cx="639485" cy="681425"/>
            <a:chOff x="1278794" y="3334906"/>
            <a:chExt cx="914014" cy="973958"/>
          </a:xfrm>
        </p:grpSpPr>
        <p:grpSp>
          <p:nvGrpSpPr>
            <p:cNvPr id="43" name="组合 42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5" name="同心圆 4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392112" y="760411"/>
                <a:ext cx="3825872" cy="3825872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/>
              </a:p>
            </p:txBody>
          </p:sp>
        </p:grpSp>
        <p:sp>
          <p:nvSpPr>
            <p:cNvPr id="44" name="TextBox 61"/>
            <p:cNvSpPr txBox="1"/>
            <p:nvPr/>
          </p:nvSpPr>
          <p:spPr>
            <a:xfrm>
              <a:off x="1443719" y="3591858"/>
              <a:ext cx="442910" cy="717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endParaRPr lang="zh-CN" altLang="en-US" sz="2665" dirty="0">
                <a:latin typeface="Watford DB" pitchFamily="2" charset="0"/>
                <a:ea typeface="造字工房劲黑（非商用）常规体" pitchFamily="50" charset="-122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085129" y="158339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  <a:endParaRPr lang="zh-CN" altLang="en-US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75788" y="745393"/>
            <a:ext cx="11409887" cy="138366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装置</a:t>
            </a: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的目的是探究</a:t>
            </a: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b="1" kern="10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与品红作用的可逆性，请写出实验操作及现象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___________________________________________________________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。</a:t>
            </a:r>
            <a:endParaRPr lang="zh-CN" altLang="zh-CN" sz="28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81677" name="Picture 45" descr="H11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92" y="2615588"/>
            <a:ext cx="6651547" cy="307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33307" y="1405023"/>
            <a:ext cx="11259308" cy="138366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待品红溶液完全褪色后，关闭分液漏斗的旋塞，点燃酒精灯加热，无色溶液恢复红色</a:t>
            </a:r>
            <a:endParaRPr lang="zh-CN" altLang="zh-CN" sz="2800" b="1" kern="100" dirty="0">
              <a:solidFill>
                <a:srgbClr val="C00000"/>
              </a:solidFill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5347" y="2615353"/>
            <a:ext cx="5704840" cy="73723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(4)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尾气可采用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</a:t>
            </a:r>
            <a:r>
              <a:rPr lang="zh-CN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溶液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吸收。</a:t>
            </a:r>
            <a:endParaRPr lang="zh-CN" altLang="zh-CN" sz="28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66596" y="2737441"/>
            <a:ext cx="1170940" cy="521970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2800" b="1" kern="100" dirty="0" err="1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NaOH</a:t>
            </a:r>
            <a:endParaRPr lang="en-US" altLang="zh-CN" sz="2800" b="1" kern="100" dirty="0" err="1">
              <a:solidFill>
                <a:srgbClr val="C00000"/>
              </a:solidFill>
              <a:latin typeface="Times New Roman" panose="02020603050405020304" charset="0"/>
              <a:ea typeface="方正中等线简体" panose="03000509000000000000" pitchFamily="65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9740" y="3578860"/>
            <a:ext cx="5079153" cy="3491653"/>
          </a:xfrm>
          <a:prstGeom prst="rect">
            <a:avLst/>
          </a:prstGeom>
        </p:spPr>
        <p:txBody>
          <a:bodyPr wrap="square">
            <a:noAutofit/>
          </a:bodyPr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kern="100" spc="-9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(5)</a:t>
            </a:r>
            <a:r>
              <a:rPr lang="zh-CN" altLang="zh-CN" sz="2800" b="1" kern="100" spc="-9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除去</a:t>
            </a:r>
            <a:r>
              <a:rPr lang="en-US" altLang="zh-CN" sz="2800" b="1" kern="100" spc="-9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</a:t>
            </a:r>
            <a:r>
              <a:rPr lang="en-US" altLang="zh-CN" sz="2800" b="1" kern="100" spc="-9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spc="-9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中含有的少量</a:t>
            </a:r>
            <a:r>
              <a:rPr lang="en-US" altLang="zh-CN" sz="2800" b="1" kern="100" spc="-9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SO</a:t>
            </a:r>
            <a:r>
              <a:rPr lang="en-US" altLang="zh-CN" sz="2800" b="1" kern="100" spc="-90" baseline="-25000" dirty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b="1" kern="100" spc="-9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可选择通过</a:t>
            </a:r>
            <a:r>
              <a:rPr lang="en-US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</a:t>
            </a:r>
            <a:endParaRPr lang="en-US" altLang="zh-CN" sz="2800" b="1" kern="100" dirty="0" smtClean="0">
              <a:latin typeface="Times New Roman" panose="02020603050405020304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溶液</a:t>
            </a:r>
            <a:r>
              <a:rPr lang="zh-CN" altLang="zh-CN" sz="2800" b="1" kern="100" dirty="0"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。</a:t>
            </a:r>
            <a:endParaRPr lang="zh-CN" altLang="zh-CN" sz="2800" b="1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082829" y="4351881"/>
            <a:ext cx="2921635" cy="95313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饱和的碳酸氢钠</a:t>
            </a:r>
            <a:endParaRPr lang="zh-CN" altLang="zh-CN" sz="2800" b="1" kern="100" dirty="0">
              <a:solidFill>
                <a:srgbClr val="C00000"/>
              </a:solidFill>
              <a:latin typeface="Times New Roman" panose="02020603050405020304" charset="0"/>
              <a:ea typeface="方正中等线简体" panose="03000509000000000000" pitchFamily="65" charset="-122"/>
              <a:cs typeface="Times New Roman" panose="02020603050405020304" charset="0"/>
            </a:endParaRPr>
          </a:p>
          <a:p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(</a:t>
            </a:r>
            <a:r>
              <a:rPr lang="zh-CN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或酸性</a:t>
            </a:r>
            <a:r>
              <a:rPr lang="zh-CN" altLang="zh-CN" sz="2800" b="1" kern="100" dirty="0" smtClean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Times New Roman" panose="02020603050405020304" charset="0"/>
              </a:rPr>
              <a:t>高锰酸钾</a:t>
            </a:r>
            <a:r>
              <a:rPr lang="en-US" altLang="zh-CN" sz="2800" b="1" kern="100" dirty="0" smtClean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</a:rPr>
              <a:t>)</a:t>
            </a:r>
            <a:endParaRPr lang="zh-CN" altLang="en-US" sz="2800" b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1658197" y="757132"/>
            <a:ext cx="3637280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7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3735" b="1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lang="zh-CN" altLang="en-US" sz="37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物理性质</a:t>
            </a:r>
            <a:endParaRPr lang="zh-CN" altLang="en-US" sz="373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996" name="Freeform 183"/>
          <p:cNvSpPr>
            <a:spLocks noEditPoints="1"/>
          </p:cNvSpPr>
          <p:nvPr/>
        </p:nvSpPr>
        <p:spPr bwMode="auto">
          <a:xfrm>
            <a:off x="1065107" y="2125768"/>
            <a:ext cx="642620" cy="589280"/>
          </a:xfrm>
          <a:custGeom>
            <a:avLst/>
            <a:gdLst>
              <a:gd name="T0" fmla="*/ 200 w 200"/>
              <a:gd name="T1" fmla="*/ 62 h 178"/>
              <a:gd name="T2" fmla="*/ 176 w 200"/>
              <a:gd name="T3" fmla="*/ 39 h 178"/>
              <a:gd name="T4" fmla="*/ 171 w 200"/>
              <a:gd name="T5" fmla="*/ 39 h 178"/>
              <a:gd name="T6" fmla="*/ 171 w 200"/>
              <a:gd name="T7" fmla="*/ 38 h 178"/>
              <a:gd name="T8" fmla="*/ 135 w 200"/>
              <a:gd name="T9" fmla="*/ 3 h 178"/>
              <a:gd name="T10" fmla="*/ 106 w 200"/>
              <a:gd name="T11" fmla="*/ 16 h 178"/>
              <a:gd name="T12" fmla="*/ 70 w 200"/>
              <a:gd name="T13" fmla="*/ 0 h 178"/>
              <a:gd name="T14" fmla="*/ 24 w 200"/>
              <a:gd name="T15" fmla="*/ 45 h 178"/>
              <a:gd name="T16" fmla="*/ 26 w 200"/>
              <a:gd name="T17" fmla="*/ 59 h 178"/>
              <a:gd name="T18" fmla="*/ 0 w 200"/>
              <a:gd name="T19" fmla="*/ 89 h 178"/>
              <a:gd name="T20" fmla="*/ 31 w 200"/>
              <a:gd name="T21" fmla="*/ 119 h 178"/>
              <a:gd name="T22" fmla="*/ 43 w 200"/>
              <a:gd name="T23" fmla="*/ 117 h 178"/>
              <a:gd name="T24" fmla="*/ 60 w 200"/>
              <a:gd name="T25" fmla="*/ 133 h 178"/>
              <a:gd name="T26" fmla="*/ 61 w 200"/>
              <a:gd name="T27" fmla="*/ 133 h 178"/>
              <a:gd name="T28" fmla="*/ 73 w 200"/>
              <a:gd name="T29" fmla="*/ 143 h 178"/>
              <a:gd name="T30" fmla="*/ 84 w 200"/>
              <a:gd name="T31" fmla="*/ 131 h 178"/>
              <a:gd name="T32" fmla="*/ 77 w 200"/>
              <a:gd name="T33" fmla="*/ 122 h 178"/>
              <a:gd name="T34" fmla="*/ 78 w 200"/>
              <a:gd name="T35" fmla="*/ 116 h 178"/>
              <a:gd name="T36" fmla="*/ 78 w 200"/>
              <a:gd name="T37" fmla="*/ 115 h 178"/>
              <a:gd name="T38" fmla="*/ 88 w 200"/>
              <a:gd name="T39" fmla="*/ 117 h 178"/>
              <a:gd name="T40" fmla="*/ 92 w 200"/>
              <a:gd name="T41" fmla="*/ 117 h 178"/>
              <a:gd name="T42" fmla="*/ 97 w 200"/>
              <a:gd name="T43" fmla="*/ 131 h 178"/>
              <a:gd name="T44" fmla="*/ 89 w 200"/>
              <a:gd name="T45" fmla="*/ 141 h 178"/>
              <a:gd name="T46" fmla="*/ 99 w 200"/>
              <a:gd name="T47" fmla="*/ 151 h 178"/>
              <a:gd name="T48" fmla="*/ 109 w 200"/>
              <a:gd name="T49" fmla="*/ 140 h 178"/>
              <a:gd name="T50" fmla="*/ 109 w 200"/>
              <a:gd name="T51" fmla="*/ 139 h 178"/>
              <a:gd name="T52" fmla="*/ 117 w 200"/>
              <a:gd name="T53" fmla="*/ 140 h 178"/>
              <a:gd name="T54" fmla="*/ 142 w 200"/>
              <a:gd name="T55" fmla="*/ 116 h 178"/>
              <a:gd name="T56" fmla="*/ 152 w 200"/>
              <a:gd name="T57" fmla="*/ 117 h 178"/>
              <a:gd name="T58" fmla="*/ 177 w 200"/>
              <a:gd name="T59" fmla="*/ 93 h 178"/>
              <a:gd name="T60" fmla="*/ 175 w 200"/>
              <a:gd name="T61" fmla="*/ 84 h 178"/>
              <a:gd name="T62" fmla="*/ 176 w 200"/>
              <a:gd name="T63" fmla="*/ 84 h 178"/>
              <a:gd name="T64" fmla="*/ 200 w 200"/>
              <a:gd name="T65" fmla="*/ 62 h 178"/>
              <a:gd name="T66" fmla="*/ 117 w 200"/>
              <a:gd name="T67" fmla="*/ 147 h 178"/>
              <a:gd name="T68" fmla="*/ 120 w 200"/>
              <a:gd name="T69" fmla="*/ 145 h 178"/>
              <a:gd name="T70" fmla="*/ 117 w 200"/>
              <a:gd name="T71" fmla="*/ 143 h 178"/>
              <a:gd name="T72" fmla="*/ 114 w 200"/>
              <a:gd name="T73" fmla="*/ 145 h 178"/>
              <a:gd name="T74" fmla="*/ 117 w 200"/>
              <a:gd name="T75" fmla="*/ 147 h 178"/>
              <a:gd name="T76" fmla="*/ 116 w 200"/>
              <a:gd name="T77" fmla="*/ 168 h 178"/>
              <a:gd name="T78" fmla="*/ 111 w 200"/>
              <a:gd name="T79" fmla="*/ 173 h 178"/>
              <a:gd name="T80" fmla="*/ 117 w 200"/>
              <a:gd name="T81" fmla="*/ 178 h 178"/>
              <a:gd name="T82" fmla="*/ 122 w 200"/>
              <a:gd name="T83" fmla="*/ 173 h 178"/>
              <a:gd name="T84" fmla="*/ 116 w 200"/>
              <a:gd name="T85" fmla="*/ 168 h 178"/>
              <a:gd name="T86" fmla="*/ 116 w 200"/>
              <a:gd name="T87" fmla="*/ 155 h 178"/>
              <a:gd name="T88" fmla="*/ 111 w 200"/>
              <a:gd name="T89" fmla="*/ 150 h 178"/>
              <a:gd name="T90" fmla="*/ 106 w 200"/>
              <a:gd name="T91" fmla="*/ 155 h 178"/>
              <a:gd name="T92" fmla="*/ 111 w 200"/>
              <a:gd name="T93" fmla="*/ 160 h 178"/>
              <a:gd name="T94" fmla="*/ 116 w 200"/>
              <a:gd name="T95" fmla="*/ 155 h 178"/>
              <a:gd name="T96" fmla="*/ 97 w 200"/>
              <a:gd name="T97" fmla="*/ 156 h 178"/>
              <a:gd name="T98" fmla="*/ 89 w 200"/>
              <a:gd name="T99" fmla="*/ 164 h 178"/>
              <a:gd name="T100" fmla="*/ 98 w 200"/>
              <a:gd name="T101" fmla="*/ 172 h 178"/>
              <a:gd name="T102" fmla="*/ 106 w 200"/>
              <a:gd name="T103" fmla="*/ 163 h 178"/>
              <a:gd name="T104" fmla="*/ 97 w 200"/>
              <a:gd name="T105" fmla="*/ 1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0" h="178">
                <a:moveTo>
                  <a:pt x="200" y="62"/>
                </a:moveTo>
                <a:cubicBezTo>
                  <a:pt x="200" y="49"/>
                  <a:pt x="189" y="39"/>
                  <a:pt x="176" y="39"/>
                </a:cubicBezTo>
                <a:cubicBezTo>
                  <a:pt x="174" y="39"/>
                  <a:pt x="172" y="39"/>
                  <a:pt x="171" y="39"/>
                </a:cubicBezTo>
                <a:cubicBezTo>
                  <a:pt x="171" y="39"/>
                  <a:pt x="171" y="38"/>
                  <a:pt x="171" y="38"/>
                </a:cubicBezTo>
                <a:cubicBezTo>
                  <a:pt x="171" y="18"/>
                  <a:pt x="155" y="3"/>
                  <a:pt x="135" y="3"/>
                </a:cubicBezTo>
                <a:cubicBezTo>
                  <a:pt x="123" y="3"/>
                  <a:pt x="113" y="8"/>
                  <a:pt x="106" y="16"/>
                </a:cubicBezTo>
                <a:cubicBezTo>
                  <a:pt x="98" y="6"/>
                  <a:pt x="85" y="0"/>
                  <a:pt x="70" y="0"/>
                </a:cubicBezTo>
                <a:cubicBezTo>
                  <a:pt x="45" y="0"/>
                  <a:pt x="24" y="20"/>
                  <a:pt x="24" y="45"/>
                </a:cubicBezTo>
                <a:cubicBezTo>
                  <a:pt x="24" y="50"/>
                  <a:pt x="25" y="55"/>
                  <a:pt x="26" y="59"/>
                </a:cubicBezTo>
                <a:cubicBezTo>
                  <a:pt x="11" y="62"/>
                  <a:pt x="0" y="74"/>
                  <a:pt x="0" y="89"/>
                </a:cubicBezTo>
                <a:cubicBezTo>
                  <a:pt x="0" y="106"/>
                  <a:pt x="14" y="119"/>
                  <a:pt x="31" y="119"/>
                </a:cubicBezTo>
                <a:cubicBezTo>
                  <a:pt x="36" y="119"/>
                  <a:pt x="39" y="119"/>
                  <a:pt x="43" y="117"/>
                </a:cubicBezTo>
                <a:cubicBezTo>
                  <a:pt x="44" y="126"/>
                  <a:pt x="51" y="133"/>
                  <a:pt x="60" y="133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2" y="138"/>
                  <a:pt x="67" y="143"/>
                  <a:pt x="73" y="143"/>
                </a:cubicBezTo>
                <a:cubicBezTo>
                  <a:pt x="79" y="143"/>
                  <a:pt x="84" y="137"/>
                  <a:pt x="84" y="131"/>
                </a:cubicBezTo>
                <a:cubicBezTo>
                  <a:pt x="84" y="127"/>
                  <a:pt x="81" y="123"/>
                  <a:pt x="77" y="122"/>
                </a:cubicBezTo>
                <a:cubicBezTo>
                  <a:pt x="78" y="120"/>
                  <a:pt x="78" y="118"/>
                  <a:pt x="78" y="116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81" y="116"/>
                  <a:pt x="84" y="117"/>
                  <a:pt x="88" y="117"/>
                </a:cubicBezTo>
                <a:cubicBezTo>
                  <a:pt x="89" y="117"/>
                  <a:pt x="90" y="117"/>
                  <a:pt x="92" y="117"/>
                </a:cubicBezTo>
                <a:cubicBezTo>
                  <a:pt x="92" y="122"/>
                  <a:pt x="94" y="127"/>
                  <a:pt x="97" y="131"/>
                </a:cubicBezTo>
                <a:cubicBezTo>
                  <a:pt x="92" y="132"/>
                  <a:pt x="88" y="136"/>
                  <a:pt x="89" y="141"/>
                </a:cubicBezTo>
                <a:cubicBezTo>
                  <a:pt x="89" y="146"/>
                  <a:pt x="93" y="151"/>
                  <a:pt x="99" y="151"/>
                </a:cubicBezTo>
                <a:cubicBezTo>
                  <a:pt x="105" y="150"/>
                  <a:pt x="109" y="146"/>
                  <a:pt x="109" y="140"/>
                </a:cubicBezTo>
                <a:cubicBezTo>
                  <a:pt x="109" y="140"/>
                  <a:pt x="109" y="139"/>
                  <a:pt x="109" y="139"/>
                </a:cubicBezTo>
                <a:cubicBezTo>
                  <a:pt x="111" y="140"/>
                  <a:pt x="114" y="140"/>
                  <a:pt x="117" y="140"/>
                </a:cubicBezTo>
                <a:cubicBezTo>
                  <a:pt x="131" y="140"/>
                  <a:pt x="142" y="129"/>
                  <a:pt x="142" y="116"/>
                </a:cubicBezTo>
                <a:cubicBezTo>
                  <a:pt x="145" y="117"/>
                  <a:pt x="148" y="117"/>
                  <a:pt x="152" y="117"/>
                </a:cubicBezTo>
                <a:cubicBezTo>
                  <a:pt x="166" y="117"/>
                  <a:pt x="177" y="106"/>
                  <a:pt x="177" y="93"/>
                </a:cubicBezTo>
                <a:cubicBezTo>
                  <a:pt x="177" y="90"/>
                  <a:pt x="176" y="87"/>
                  <a:pt x="175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89" y="84"/>
                  <a:pt x="200" y="74"/>
                  <a:pt x="200" y="62"/>
                </a:cubicBezTo>
                <a:close/>
                <a:moveTo>
                  <a:pt x="117" y="147"/>
                </a:moveTo>
                <a:cubicBezTo>
                  <a:pt x="119" y="147"/>
                  <a:pt x="120" y="146"/>
                  <a:pt x="120" y="145"/>
                </a:cubicBezTo>
                <a:cubicBezTo>
                  <a:pt x="120" y="144"/>
                  <a:pt x="118" y="142"/>
                  <a:pt x="117" y="143"/>
                </a:cubicBezTo>
                <a:cubicBezTo>
                  <a:pt x="116" y="143"/>
                  <a:pt x="114" y="144"/>
                  <a:pt x="114" y="145"/>
                </a:cubicBezTo>
                <a:cubicBezTo>
                  <a:pt x="115" y="146"/>
                  <a:pt x="116" y="148"/>
                  <a:pt x="117" y="147"/>
                </a:cubicBezTo>
                <a:close/>
                <a:moveTo>
                  <a:pt x="116" y="168"/>
                </a:moveTo>
                <a:cubicBezTo>
                  <a:pt x="113" y="168"/>
                  <a:pt x="111" y="170"/>
                  <a:pt x="111" y="173"/>
                </a:cubicBezTo>
                <a:cubicBezTo>
                  <a:pt x="111" y="176"/>
                  <a:pt x="114" y="178"/>
                  <a:pt x="117" y="178"/>
                </a:cubicBezTo>
                <a:cubicBezTo>
                  <a:pt x="120" y="178"/>
                  <a:pt x="122" y="175"/>
                  <a:pt x="122" y="173"/>
                </a:cubicBezTo>
                <a:cubicBezTo>
                  <a:pt x="122" y="170"/>
                  <a:pt x="119" y="167"/>
                  <a:pt x="116" y="168"/>
                </a:cubicBezTo>
                <a:close/>
                <a:moveTo>
                  <a:pt x="116" y="155"/>
                </a:moveTo>
                <a:cubicBezTo>
                  <a:pt x="116" y="152"/>
                  <a:pt x="114" y="150"/>
                  <a:pt x="111" y="150"/>
                </a:cubicBezTo>
                <a:cubicBezTo>
                  <a:pt x="108" y="150"/>
                  <a:pt x="106" y="152"/>
                  <a:pt x="106" y="155"/>
                </a:cubicBezTo>
                <a:cubicBezTo>
                  <a:pt x="106" y="158"/>
                  <a:pt x="108" y="161"/>
                  <a:pt x="111" y="160"/>
                </a:cubicBezTo>
                <a:cubicBezTo>
                  <a:pt x="114" y="160"/>
                  <a:pt x="117" y="158"/>
                  <a:pt x="116" y="155"/>
                </a:cubicBezTo>
                <a:close/>
                <a:moveTo>
                  <a:pt x="97" y="156"/>
                </a:moveTo>
                <a:cubicBezTo>
                  <a:pt x="92" y="156"/>
                  <a:pt x="89" y="159"/>
                  <a:pt x="89" y="164"/>
                </a:cubicBezTo>
                <a:cubicBezTo>
                  <a:pt x="89" y="168"/>
                  <a:pt x="93" y="172"/>
                  <a:pt x="98" y="172"/>
                </a:cubicBezTo>
                <a:cubicBezTo>
                  <a:pt x="102" y="172"/>
                  <a:pt x="106" y="168"/>
                  <a:pt x="106" y="163"/>
                </a:cubicBezTo>
                <a:cubicBezTo>
                  <a:pt x="106" y="159"/>
                  <a:pt x="102" y="155"/>
                  <a:pt x="97" y="156"/>
                </a:cubicBez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</a:ln>
        </p:spPr>
        <p:txBody>
          <a:bodyPr/>
          <a:p>
            <a:endParaRPr lang="zh-CN" altLang="en-US" sz="2400"/>
          </a:p>
        </p:txBody>
      </p:sp>
      <p:sp>
        <p:nvSpPr>
          <p:cNvPr id="7" name="Freeform 183"/>
          <p:cNvSpPr>
            <a:spLocks noEditPoints="1"/>
          </p:cNvSpPr>
          <p:nvPr/>
        </p:nvSpPr>
        <p:spPr bwMode="auto">
          <a:xfrm>
            <a:off x="1047327" y="4011295"/>
            <a:ext cx="642620" cy="589280"/>
          </a:xfrm>
          <a:custGeom>
            <a:avLst/>
            <a:gdLst>
              <a:gd name="T0" fmla="*/ 200 w 200"/>
              <a:gd name="T1" fmla="*/ 62 h 178"/>
              <a:gd name="T2" fmla="*/ 176 w 200"/>
              <a:gd name="T3" fmla="*/ 39 h 178"/>
              <a:gd name="T4" fmla="*/ 171 w 200"/>
              <a:gd name="T5" fmla="*/ 39 h 178"/>
              <a:gd name="T6" fmla="*/ 171 w 200"/>
              <a:gd name="T7" fmla="*/ 38 h 178"/>
              <a:gd name="T8" fmla="*/ 135 w 200"/>
              <a:gd name="T9" fmla="*/ 3 h 178"/>
              <a:gd name="T10" fmla="*/ 106 w 200"/>
              <a:gd name="T11" fmla="*/ 16 h 178"/>
              <a:gd name="T12" fmla="*/ 70 w 200"/>
              <a:gd name="T13" fmla="*/ 0 h 178"/>
              <a:gd name="T14" fmla="*/ 24 w 200"/>
              <a:gd name="T15" fmla="*/ 45 h 178"/>
              <a:gd name="T16" fmla="*/ 26 w 200"/>
              <a:gd name="T17" fmla="*/ 59 h 178"/>
              <a:gd name="T18" fmla="*/ 0 w 200"/>
              <a:gd name="T19" fmla="*/ 89 h 178"/>
              <a:gd name="T20" fmla="*/ 31 w 200"/>
              <a:gd name="T21" fmla="*/ 119 h 178"/>
              <a:gd name="T22" fmla="*/ 43 w 200"/>
              <a:gd name="T23" fmla="*/ 117 h 178"/>
              <a:gd name="T24" fmla="*/ 60 w 200"/>
              <a:gd name="T25" fmla="*/ 133 h 178"/>
              <a:gd name="T26" fmla="*/ 61 w 200"/>
              <a:gd name="T27" fmla="*/ 133 h 178"/>
              <a:gd name="T28" fmla="*/ 73 w 200"/>
              <a:gd name="T29" fmla="*/ 143 h 178"/>
              <a:gd name="T30" fmla="*/ 84 w 200"/>
              <a:gd name="T31" fmla="*/ 131 h 178"/>
              <a:gd name="T32" fmla="*/ 77 w 200"/>
              <a:gd name="T33" fmla="*/ 122 h 178"/>
              <a:gd name="T34" fmla="*/ 78 w 200"/>
              <a:gd name="T35" fmla="*/ 116 h 178"/>
              <a:gd name="T36" fmla="*/ 78 w 200"/>
              <a:gd name="T37" fmla="*/ 115 h 178"/>
              <a:gd name="T38" fmla="*/ 88 w 200"/>
              <a:gd name="T39" fmla="*/ 117 h 178"/>
              <a:gd name="T40" fmla="*/ 92 w 200"/>
              <a:gd name="T41" fmla="*/ 117 h 178"/>
              <a:gd name="T42" fmla="*/ 97 w 200"/>
              <a:gd name="T43" fmla="*/ 131 h 178"/>
              <a:gd name="T44" fmla="*/ 89 w 200"/>
              <a:gd name="T45" fmla="*/ 141 h 178"/>
              <a:gd name="T46" fmla="*/ 99 w 200"/>
              <a:gd name="T47" fmla="*/ 151 h 178"/>
              <a:gd name="T48" fmla="*/ 109 w 200"/>
              <a:gd name="T49" fmla="*/ 140 h 178"/>
              <a:gd name="T50" fmla="*/ 109 w 200"/>
              <a:gd name="T51" fmla="*/ 139 h 178"/>
              <a:gd name="T52" fmla="*/ 117 w 200"/>
              <a:gd name="T53" fmla="*/ 140 h 178"/>
              <a:gd name="T54" fmla="*/ 142 w 200"/>
              <a:gd name="T55" fmla="*/ 116 h 178"/>
              <a:gd name="T56" fmla="*/ 152 w 200"/>
              <a:gd name="T57" fmla="*/ 117 h 178"/>
              <a:gd name="T58" fmla="*/ 177 w 200"/>
              <a:gd name="T59" fmla="*/ 93 h 178"/>
              <a:gd name="T60" fmla="*/ 175 w 200"/>
              <a:gd name="T61" fmla="*/ 84 h 178"/>
              <a:gd name="T62" fmla="*/ 176 w 200"/>
              <a:gd name="T63" fmla="*/ 84 h 178"/>
              <a:gd name="T64" fmla="*/ 200 w 200"/>
              <a:gd name="T65" fmla="*/ 62 h 178"/>
              <a:gd name="T66" fmla="*/ 117 w 200"/>
              <a:gd name="T67" fmla="*/ 147 h 178"/>
              <a:gd name="T68" fmla="*/ 120 w 200"/>
              <a:gd name="T69" fmla="*/ 145 h 178"/>
              <a:gd name="T70" fmla="*/ 117 w 200"/>
              <a:gd name="T71" fmla="*/ 143 h 178"/>
              <a:gd name="T72" fmla="*/ 114 w 200"/>
              <a:gd name="T73" fmla="*/ 145 h 178"/>
              <a:gd name="T74" fmla="*/ 117 w 200"/>
              <a:gd name="T75" fmla="*/ 147 h 178"/>
              <a:gd name="T76" fmla="*/ 116 w 200"/>
              <a:gd name="T77" fmla="*/ 168 h 178"/>
              <a:gd name="T78" fmla="*/ 111 w 200"/>
              <a:gd name="T79" fmla="*/ 173 h 178"/>
              <a:gd name="T80" fmla="*/ 117 w 200"/>
              <a:gd name="T81" fmla="*/ 178 h 178"/>
              <a:gd name="T82" fmla="*/ 122 w 200"/>
              <a:gd name="T83" fmla="*/ 173 h 178"/>
              <a:gd name="T84" fmla="*/ 116 w 200"/>
              <a:gd name="T85" fmla="*/ 168 h 178"/>
              <a:gd name="T86" fmla="*/ 116 w 200"/>
              <a:gd name="T87" fmla="*/ 155 h 178"/>
              <a:gd name="T88" fmla="*/ 111 w 200"/>
              <a:gd name="T89" fmla="*/ 150 h 178"/>
              <a:gd name="T90" fmla="*/ 106 w 200"/>
              <a:gd name="T91" fmla="*/ 155 h 178"/>
              <a:gd name="T92" fmla="*/ 111 w 200"/>
              <a:gd name="T93" fmla="*/ 160 h 178"/>
              <a:gd name="T94" fmla="*/ 116 w 200"/>
              <a:gd name="T95" fmla="*/ 155 h 178"/>
              <a:gd name="T96" fmla="*/ 97 w 200"/>
              <a:gd name="T97" fmla="*/ 156 h 178"/>
              <a:gd name="T98" fmla="*/ 89 w 200"/>
              <a:gd name="T99" fmla="*/ 164 h 178"/>
              <a:gd name="T100" fmla="*/ 98 w 200"/>
              <a:gd name="T101" fmla="*/ 172 h 178"/>
              <a:gd name="T102" fmla="*/ 106 w 200"/>
              <a:gd name="T103" fmla="*/ 163 h 178"/>
              <a:gd name="T104" fmla="*/ 97 w 200"/>
              <a:gd name="T105" fmla="*/ 1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0" h="178">
                <a:moveTo>
                  <a:pt x="200" y="62"/>
                </a:moveTo>
                <a:cubicBezTo>
                  <a:pt x="200" y="49"/>
                  <a:pt x="189" y="39"/>
                  <a:pt x="176" y="39"/>
                </a:cubicBezTo>
                <a:cubicBezTo>
                  <a:pt x="174" y="39"/>
                  <a:pt x="172" y="39"/>
                  <a:pt x="171" y="39"/>
                </a:cubicBezTo>
                <a:cubicBezTo>
                  <a:pt x="171" y="39"/>
                  <a:pt x="171" y="38"/>
                  <a:pt x="171" y="38"/>
                </a:cubicBezTo>
                <a:cubicBezTo>
                  <a:pt x="171" y="18"/>
                  <a:pt x="155" y="3"/>
                  <a:pt x="135" y="3"/>
                </a:cubicBezTo>
                <a:cubicBezTo>
                  <a:pt x="123" y="3"/>
                  <a:pt x="113" y="8"/>
                  <a:pt x="106" y="16"/>
                </a:cubicBezTo>
                <a:cubicBezTo>
                  <a:pt x="98" y="6"/>
                  <a:pt x="85" y="0"/>
                  <a:pt x="70" y="0"/>
                </a:cubicBezTo>
                <a:cubicBezTo>
                  <a:pt x="45" y="0"/>
                  <a:pt x="24" y="20"/>
                  <a:pt x="24" y="45"/>
                </a:cubicBezTo>
                <a:cubicBezTo>
                  <a:pt x="24" y="50"/>
                  <a:pt x="25" y="55"/>
                  <a:pt x="26" y="59"/>
                </a:cubicBezTo>
                <a:cubicBezTo>
                  <a:pt x="11" y="62"/>
                  <a:pt x="0" y="74"/>
                  <a:pt x="0" y="89"/>
                </a:cubicBezTo>
                <a:cubicBezTo>
                  <a:pt x="0" y="106"/>
                  <a:pt x="14" y="119"/>
                  <a:pt x="31" y="119"/>
                </a:cubicBezTo>
                <a:cubicBezTo>
                  <a:pt x="36" y="119"/>
                  <a:pt x="39" y="119"/>
                  <a:pt x="43" y="117"/>
                </a:cubicBezTo>
                <a:cubicBezTo>
                  <a:pt x="44" y="126"/>
                  <a:pt x="51" y="133"/>
                  <a:pt x="60" y="133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2" y="138"/>
                  <a:pt x="67" y="143"/>
                  <a:pt x="73" y="143"/>
                </a:cubicBezTo>
                <a:cubicBezTo>
                  <a:pt x="79" y="143"/>
                  <a:pt x="84" y="137"/>
                  <a:pt x="84" y="131"/>
                </a:cubicBezTo>
                <a:cubicBezTo>
                  <a:pt x="84" y="127"/>
                  <a:pt x="81" y="123"/>
                  <a:pt x="77" y="122"/>
                </a:cubicBezTo>
                <a:cubicBezTo>
                  <a:pt x="78" y="120"/>
                  <a:pt x="78" y="118"/>
                  <a:pt x="78" y="116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81" y="116"/>
                  <a:pt x="84" y="117"/>
                  <a:pt x="88" y="117"/>
                </a:cubicBezTo>
                <a:cubicBezTo>
                  <a:pt x="89" y="117"/>
                  <a:pt x="90" y="117"/>
                  <a:pt x="92" y="117"/>
                </a:cubicBezTo>
                <a:cubicBezTo>
                  <a:pt x="92" y="122"/>
                  <a:pt x="94" y="127"/>
                  <a:pt x="97" y="131"/>
                </a:cubicBezTo>
                <a:cubicBezTo>
                  <a:pt x="92" y="132"/>
                  <a:pt x="88" y="136"/>
                  <a:pt x="89" y="141"/>
                </a:cubicBezTo>
                <a:cubicBezTo>
                  <a:pt x="89" y="146"/>
                  <a:pt x="93" y="151"/>
                  <a:pt x="99" y="151"/>
                </a:cubicBezTo>
                <a:cubicBezTo>
                  <a:pt x="105" y="150"/>
                  <a:pt x="109" y="146"/>
                  <a:pt x="109" y="140"/>
                </a:cubicBezTo>
                <a:cubicBezTo>
                  <a:pt x="109" y="140"/>
                  <a:pt x="109" y="139"/>
                  <a:pt x="109" y="139"/>
                </a:cubicBezTo>
                <a:cubicBezTo>
                  <a:pt x="111" y="140"/>
                  <a:pt x="114" y="140"/>
                  <a:pt x="117" y="140"/>
                </a:cubicBezTo>
                <a:cubicBezTo>
                  <a:pt x="131" y="140"/>
                  <a:pt x="142" y="129"/>
                  <a:pt x="142" y="116"/>
                </a:cubicBezTo>
                <a:cubicBezTo>
                  <a:pt x="145" y="117"/>
                  <a:pt x="148" y="117"/>
                  <a:pt x="152" y="117"/>
                </a:cubicBezTo>
                <a:cubicBezTo>
                  <a:pt x="166" y="117"/>
                  <a:pt x="177" y="106"/>
                  <a:pt x="177" y="93"/>
                </a:cubicBezTo>
                <a:cubicBezTo>
                  <a:pt x="177" y="90"/>
                  <a:pt x="176" y="87"/>
                  <a:pt x="175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89" y="84"/>
                  <a:pt x="200" y="74"/>
                  <a:pt x="200" y="62"/>
                </a:cubicBezTo>
                <a:close/>
                <a:moveTo>
                  <a:pt x="117" y="147"/>
                </a:moveTo>
                <a:cubicBezTo>
                  <a:pt x="119" y="147"/>
                  <a:pt x="120" y="146"/>
                  <a:pt x="120" y="145"/>
                </a:cubicBezTo>
                <a:cubicBezTo>
                  <a:pt x="120" y="144"/>
                  <a:pt x="118" y="142"/>
                  <a:pt x="117" y="143"/>
                </a:cubicBezTo>
                <a:cubicBezTo>
                  <a:pt x="116" y="143"/>
                  <a:pt x="114" y="144"/>
                  <a:pt x="114" y="145"/>
                </a:cubicBezTo>
                <a:cubicBezTo>
                  <a:pt x="115" y="146"/>
                  <a:pt x="116" y="148"/>
                  <a:pt x="117" y="147"/>
                </a:cubicBezTo>
                <a:close/>
                <a:moveTo>
                  <a:pt x="116" y="168"/>
                </a:moveTo>
                <a:cubicBezTo>
                  <a:pt x="113" y="168"/>
                  <a:pt x="111" y="170"/>
                  <a:pt x="111" y="173"/>
                </a:cubicBezTo>
                <a:cubicBezTo>
                  <a:pt x="111" y="176"/>
                  <a:pt x="114" y="178"/>
                  <a:pt x="117" y="178"/>
                </a:cubicBezTo>
                <a:cubicBezTo>
                  <a:pt x="120" y="178"/>
                  <a:pt x="122" y="175"/>
                  <a:pt x="122" y="173"/>
                </a:cubicBezTo>
                <a:cubicBezTo>
                  <a:pt x="122" y="170"/>
                  <a:pt x="119" y="167"/>
                  <a:pt x="116" y="168"/>
                </a:cubicBezTo>
                <a:close/>
                <a:moveTo>
                  <a:pt x="116" y="155"/>
                </a:moveTo>
                <a:cubicBezTo>
                  <a:pt x="116" y="152"/>
                  <a:pt x="114" y="150"/>
                  <a:pt x="111" y="150"/>
                </a:cubicBezTo>
                <a:cubicBezTo>
                  <a:pt x="108" y="150"/>
                  <a:pt x="106" y="152"/>
                  <a:pt x="106" y="155"/>
                </a:cubicBezTo>
                <a:cubicBezTo>
                  <a:pt x="106" y="158"/>
                  <a:pt x="108" y="161"/>
                  <a:pt x="111" y="160"/>
                </a:cubicBezTo>
                <a:cubicBezTo>
                  <a:pt x="114" y="160"/>
                  <a:pt x="117" y="158"/>
                  <a:pt x="116" y="155"/>
                </a:cubicBezTo>
                <a:close/>
                <a:moveTo>
                  <a:pt x="97" y="156"/>
                </a:moveTo>
                <a:cubicBezTo>
                  <a:pt x="92" y="156"/>
                  <a:pt x="89" y="159"/>
                  <a:pt x="89" y="164"/>
                </a:cubicBezTo>
                <a:cubicBezTo>
                  <a:pt x="89" y="168"/>
                  <a:pt x="93" y="172"/>
                  <a:pt x="98" y="172"/>
                </a:cubicBezTo>
                <a:cubicBezTo>
                  <a:pt x="102" y="172"/>
                  <a:pt x="106" y="168"/>
                  <a:pt x="106" y="163"/>
                </a:cubicBezTo>
                <a:cubicBezTo>
                  <a:pt x="106" y="159"/>
                  <a:pt x="102" y="155"/>
                  <a:pt x="97" y="156"/>
                </a:cubicBez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</a:ln>
        </p:spPr>
        <p:txBody>
          <a:bodyPr/>
          <a:p>
            <a:endParaRPr lang="zh-CN" altLang="en-US" sz="2400"/>
          </a:p>
        </p:txBody>
      </p:sp>
      <p:sp>
        <p:nvSpPr>
          <p:cNvPr id="8" name="Freeform 183"/>
          <p:cNvSpPr>
            <a:spLocks noEditPoints="1"/>
          </p:cNvSpPr>
          <p:nvPr/>
        </p:nvSpPr>
        <p:spPr bwMode="auto">
          <a:xfrm>
            <a:off x="1032087" y="3083348"/>
            <a:ext cx="642620" cy="589280"/>
          </a:xfrm>
          <a:custGeom>
            <a:avLst/>
            <a:gdLst>
              <a:gd name="T0" fmla="*/ 200 w 200"/>
              <a:gd name="T1" fmla="*/ 62 h 178"/>
              <a:gd name="T2" fmla="*/ 176 w 200"/>
              <a:gd name="T3" fmla="*/ 39 h 178"/>
              <a:gd name="T4" fmla="*/ 171 w 200"/>
              <a:gd name="T5" fmla="*/ 39 h 178"/>
              <a:gd name="T6" fmla="*/ 171 w 200"/>
              <a:gd name="T7" fmla="*/ 38 h 178"/>
              <a:gd name="T8" fmla="*/ 135 w 200"/>
              <a:gd name="T9" fmla="*/ 3 h 178"/>
              <a:gd name="T10" fmla="*/ 106 w 200"/>
              <a:gd name="T11" fmla="*/ 16 h 178"/>
              <a:gd name="T12" fmla="*/ 70 w 200"/>
              <a:gd name="T13" fmla="*/ 0 h 178"/>
              <a:gd name="T14" fmla="*/ 24 w 200"/>
              <a:gd name="T15" fmla="*/ 45 h 178"/>
              <a:gd name="T16" fmla="*/ 26 w 200"/>
              <a:gd name="T17" fmla="*/ 59 h 178"/>
              <a:gd name="T18" fmla="*/ 0 w 200"/>
              <a:gd name="T19" fmla="*/ 89 h 178"/>
              <a:gd name="T20" fmla="*/ 31 w 200"/>
              <a:gd name="T21" fmla="*/ 119 h 178"/>
              <a:gd name="T22" fmla="*/ 43 w 200"/>
              <a:gd name="T23" fmla="*/ 117 h 178"/>
              <a:gd name="T24" fmla="*/ 60 w 200"/>
              <a:gd name="T25" fmla="*/ 133 h 178"/>
              <a:gd name="T26" fmla="*/ 61 w 200"/>
              <a:gd name="T27" fmla="*/ 133 h 178"/>
              <a:gd name="T28" fmla="*/ 73 w 200"/>
              <a:gd name="T29" fmla="*/ 143 h 178"/>
              <a:gd name="T30" fmla="*/ 84 w 200"/>
              <a:gd name="T31" fmla="*/ 131 h 178"/>
              <a:gd name="T32" fmla="*/ 77 w 200"/>
              <a:gd name="T33" fmla="*/ 122 h 178"/>
              <a:gd name="T34" fmla="*/ 78 w 200"/>
              <a:gd name="T35" fmla="*/ 116 h 178"/>
              <a:gd name="T36" fmla="*/ 78 w 200"/>
              <a:gd name="T37" fmla="*/ 115 h 178"/>
              <a:gd name="T38" fmla="*/ 88 w 200"/>
              <a:gd name="T39" fmla="*/ 117 h 178"/>
              <a:gd name="T40" fmla="*/ 92 w 200"/>
              <a:gd name="T41" fmla="*/ 117 h 178"/>
              <a:gd name="T42" fmla="*/ 97 w 200"/>
              <a:gd name="T43" fmla="*/ 131 h 178"/>
              <a:gd name="T44" fmla="*/ 89 w 200"/>
              <a:gd name="T45" fmla="*/ 141 h 178"/>
              <a:gd name="T46" fmla="*/ 99 w 200"/>
              <a:gd name="T47" fmla="*/ 151 h 178"/>
              <a:gd name="T48" fmla="*/ 109 w 200"/>
              <a:gd name="T49" fmla="*/ 140 h 178"/>
              <a:gd name="T50" fmla="*/ 109 w 200"/>
              <a:gd name="T51" fmla="*/ 139 h 178"/>
              <a:gd name="T52" fmla="*/ 117 w 200"/>
              <a:gd name="T53" fmla="*/ 140 h 178"/>
              <a:gd name="T54" fmla="*/ 142 w 200"/>
              <a:gd name="T55" fmla="*/ 116 h 178"/>
              <a:gd name="T56" fmla="*/ 152 w 200"/>
              <a:gd name="T57" fmla="*/ 117 h 178"/>
              <a:gd name="T58" fmla="*/ 177 w 200"/>
              <a:gd name="T59" fmla="*/ 93 h 178"/>
              <a:gd name="T60" fmla="*/ 175 w 200"/>
              <a:gd name="T61" fmla="*/ 84 h 178"/>
              <a:gd name="T62" fmla="*/ 176 w 200"/>
              <a:gd name="T63" fmla="*/ 84 h 178"/>
              <a:gd name="T64" fmla="*/ 200 w 200"/>
              <a:gd name="T65" fmla="*/ 62 h 178"/>
              <a:gd name="T66" fmla="*/ 117 w 200"/>
              <a:gd name="T67" fmla="*/ 147 h 178"/>
              <a:gd name="T68" fmla="*/ 120 w 200"/>
              <a:gd name="T69" fmla="*/ 145 h 178"/>
              <a:gd name="T70" fmla="*/ 117 w 200"/>
              <a:gd name="T71" fmla="*/ 143 h 178"/>
              <a:gd name="T72" fmla="*/ 114 w 200"/>
              <a:gd name="T73" fmla="*/ 145 h 178"/>
              <a:gd name="T74" fmla="*/ 117 w 200"/>
              <a:gd name="T75" fmla="*/ 147 h 178"/>
              <a:gd name="T76" fmla="*/ 116 w 200"/>
              <a:gd name="T77" fmla="*/ 168 h 178"/>
              <a:gd name="T78" fmla="*/ 111 w 200"/>
              <a:gd name="T79" fmla="*/ 173 h 178"/>
              <a:gd name="T80" fmla="*/ 117 w 200"/>
              <a:gd name="T81" fmla="*/ 178 h 178"/>
              <a:gd name="T82" fmla="*/ 122 w 200"/>
              <a:gd name="T83" fmla="*/ 173 h 178"/>
              <a:gd name="T84" fmla="*/ 116 w 200"/>
              <a:gd name="T85" fmla="*/ 168 h 178"/>
              <a:gd name="T86" fmla="*/ 116 w 200"/>
              <a:gd name="T87" fmla="*/ 155 h 178"/>
              <a:gd name="T88" fmla="*/ 111 w 200"/>
              <a:gd name="T89" fmla="*/ 150 h 178"/>
              <a:gd name="T90" fmla="*/ 106 w 200"/>
              <a:gd name="T91" fmla="*/ 155 h 178"/>
              <a:gd name="T92" fmla="*/ 111 w 200"/>
              <a:gd name="T93" fmla="*/ 160 h 178"/>
              <a:gd name="T94" fmla="*/ 116 w 200"/>
              <a:gd name="T95" fmla="*/ 155 h 178"/>
              <a:gd name="T96" fmla="*/ 97 w 200"/>
              <a:gd name="T97" fmla="*/ 156 h 178"/>
              <a:gd name="T98" fmla="*/ 89 w 200"/>
              <a:gd name="T99" fmla="*/ 164 h 178"/>
              <a:gd name="T100" fmla="*/ 98 w 200"/>
              <a:gd name="T101" fmla="*/ 172 h 178"/>
              <a:gd name="T102" fmla="*/ 106 w 200"/>
              <a:gd name="T103" fmla="*/ 163 h 178"/>
              <a:gd name="T104" fmla="*/ 97 w 200"/>
              <a:gd name="T105" fmla="*/ 1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0" h="178">
                <a:moveTo>
                  <a:pt x="200" y="62"/>
                </a:moveTo>
                <a:cubicBezTo>
                  <a:pt x="200" y="49"/>
                  <a:pt x="189" y="39"/>
                  <a:pt x="176" y="39"/>
                </a:cubicBezTo>
                <a:cubicBezTo>
                  <a:pt x="174" y="39"/>
                  <a:pt x="172" y="39"/>
                  <a:pt x="171" y="39"/>
                </a:cubicBezTo>
                <a:cubicBezTo>
                  <a:pt x="171" y="39"/>
                  <a:pt x="171" y="38"/>
                  <a:pt x="171" y="38"/>
                </a:cubicBezTo>
                <a:cubicBezTo>
                  <a:pt x="171" y="18"/>
                  <a:pt x="155" y="3"/>
                  <a:pt x="135" y="3"/>
                </a:cubicBezTo>
                <a:cubicBezTo>
                  <a:pt x="123" y="3"/>
                  <a:pt x="113" y="8"/>
                  <a:pt x="106" y="16"/>
                </a:cubicBezTo>
                <a:cubicBezTo>
                  <a:pt x="98" y="6"/>
                  <a:pt x="85" y="0"/>
                  <a:pt x="70" y="0"/>
                </a:cubicBezTo>
                <a:cubicBezTo>
                  <a:pt x="45" y="0"/>
                  <a:pt x="24" y="20"/>
                  <a:pt x="24" y="45"/>
                </a:cubicBezTo>
                <a:cubicBezTo>
                  <a:pt x="24" y="50"/>
                  <a:pt x="25" y="55"/>
                  <a:pt x="26" y="59"/>
                </a:cubicBezTo>
                <a:cubicBezTo>
                  <a:pt x="11" y="62"/>
                  <a:pt x="0" y="74"/>
                  <a:pt x="0" y="89"/>
                </a:cubicBezTo>
                <a:cubicBezTo>
                  <a:pt x="0" y="106"/>
                  <a:pt x="14" y="119"/>
                  <a:pt x="31" y="119"/>
                </a:cubicBezTo>
                <a:cubicBezTo>
                  <a:pt x="36" y="119"/>
                  <a:pt x="39" y="119"/>
                  <a:pt x="43" y="117"/>
                </a:cubicBezTo>
                <a:cubicBezTo>
                  <a:pt x="44" y="126"/>
                  <a:pt x="51" y="133"/>
                  <a:pt x="60" y="133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2" y="138"/>
                  <a:pt x="67" y="143"/>
                  <a:pt x="73" y="143"/>
                </a:cubicBezTo>
                <a:cubicBezTo>
                  <a:pt x="79" y="143"/>
                  <a:pt x="84" y="137"/>
                  <a:pt x="84" y="131"/>
                </a:cubicBezTo>
                <a:cubicBezTo>
                  <a:pt x="84" y="127"/>
                  <a:pt x="81" y="123"/>
                  <a:pt x="77" y="122"/>
                </a:cubicBezTo>
                <a:cubicBezTo>
                  <a:pt x="78" y="120"/>
                  <a:pt x="78" y="118"/>
                  <a:pt x="78" y="116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81" y="116"/>
                  <a:pt x="84" y="117"/>
                  <a:pt x="88" y="117"/>
                </a:cubicBezTo>
                <a:cubicBezTo>
                  <a:pt x="89" y="117"/>
                  <a:pt x="90" y="117"/>
                  <a:pt x="92" y="117"/>
                </a:cubicBezTo>
                <a:cubicBezTo>
                  <a:pt x="92" y="122"/>
                  <a:pt x="94" y="127"/>
                  <a:pt x="97" y="131"/>
                </a:cubicBezTo>
                <a:cubicBezTo>
                  <a:pt x="92" y="132"/>
                  <a:pt x="88" y="136"/>
                  <a:pt x="89" y="141"/>
                </a:cubicBezTo>
                <a:cubicBezTo>
                  <a:pt x="89" y="146"/>
                  <a:pt x="93" y="151"/>
                  <a:pt x="99" y="151"/>
                </a:cubicBezTo>
                <a:cubicBezTo>
                  <a:pt x="105" y="150"/>
                  <a:pt x="109" y="146"/>
                  <a:pt x="109" y="140"/>
                </a:cubicBezTo>
                <a:cubicBezTo>
                  <a:pt x="109" y="140"/>
                  <a:pt x="109" y="139"/>
                  <a:pt x="109" y="139"/>
                </a:cubicBezTo>
                <a:cubicBezTo>
                  <a:pt x="111" y="140"/>
                  <a:pt x="114" y="140"/>
                  <a:pt x="117" y="140"/>
                </a:cubicBezTo>
                <a:cubicBezTo>
                  <a:pt x="131" y="140"/>
                  <a:pt x="142" y="129"/>
                  <a:pt x="142" y="116"/>
                </a:cubicBezTo>
                <a:cubicBezTo>
                  <a:pt x="145" y="117"/>
                  <a:pt x="148" y="117"/>
                  <a:pt x="152" y="117"/>
                </a:cubicBezTo>
                <a:cubicBezTo>
                  <a:pt x="166" y="117"/>
                  <a:pt x="177" y="106"/>
                  <a:pt x="177" y="93"/>
                </a:cubicBezTo>
                <a:cubicBezTo>
                  <a:pt x="177" y="90"/>
                  <a:pt x="176" y="87"/>
                  <a:pt x="175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89" y="84"/>
                  <a:pt x="200" y="74"/>
                  <a:pt x="200" y="62"/>
                </a:cubicBezTo>
                <a:close/>
                <a:moveTo>
                  <a:pt x="117" y="147"/>
                </a:moveTo>
                <a:cubicBezTo>
                  <a:pt x="119" y="147"/>
                  <a:pt x="120" y="146"/>
                  <a:pt x="120" y="145"/>
                </a:cubicBezTo>
                <a:cubicBezTo>
                  <a:pt x="120" y="144"/>
                  <a:pt x="118" y="142"/>
                  <a:pt x="117" y="143"/>
                </a:cubicBezTo>
                <a:cubicBezTo>
                  <a:pt x="116" y="143"/>
                  <a:pt x="114" y="144"/>
                  <a:pt x="114" y="145"/>
                </a:cubicBezTo>
                <a:cubicBezTo>
                  <a:pt x="115" y="146"/>
                  <a:pt x="116" y="148"/>
                  <a:pt x="117" y="147"/>
                </a:cubicBezTo>
                <a:close/>
                <a:moveTo>
                  <a:pt x="116" y="168"/>
                </a:moveTo>
                <a:cubicBezTo>
                  <a:pt x="113" y="168"/>
                  <a:pt x="111" y="170"/>
                  <a:pt x="111" y="173"/>
                </a:cubicBezTo>
                <a:cubicBezTo>
                  <a:pt x="111" y="176"/>
                  <a:pt x="114" y="178"/>
                  <a:pt x="117" y="178"/>
                </a:cubicBezTo>
                <a:cubicBezTo>
                  <a:pt x="120" y="178"/>
                  <a:pt x="122" y="175"/>
                  <a:pt x="122" y="173"/>
                </a:cubicBezTo>
                <a:cubicBezTo>
                  <a:pt x="122" y="170"/>
                  <a:pt x="119" y="167"/>
                  <a:pt x="116" y="168"/>
                </a:cubicBezTo>
                <a:close/>
                <a:moveTo>
                  <a:pt x="116" y="155"/>
                </a:moveTo>
                <a:cubicBezTo>
                  <a:pt x="116" y="152"/>
                  <a:pt x="114" y="150"/>
                  <a:pt x="111" y="150"/>
                </a:cubicBezTo>
                <a:cubicBezTo>
                  <a:pt x="108" y="150"/>
                  <a:pt x="106" y="152"/>
                  <a:pt x="106" y="155"/>
                </a:cubicBezTo>
                <a:cubicBezTo>
                  <a:pt x="106" y="158"/>
                  <a:pt x="108" y="161"/>
                  <a:pt x="111" y="160"/>
                </a:cubicBezTo>
                <a:cubicBezTo>
                  <a:pt x="114" y="160"/>
                  <a:pt x="117" y="158"/>
                  <a:pt x="116" y="155"/>
                </a:cubicBezTo>
                <a:close/>
                <a:moveTo>
                  <a:pt x="97" y="156"/>
                </a:moveTo>
                <a:cubicBezTo>
                  <a:pt x="92" y="156"/>
                  <a:pt x="89" y="159"/>
                  <a:pt x="89" y="164"/>
                </a:cubicBezTo>
                <a:cubicBezTo>
                  <a:pt x="89" y="168"/>
                  <a:pt x="93" y="172"/>
                  <a:pt x="98" y="172"/>
                </a:cubicBezTo>
                <a:cubicBezTo>
                  <a:pt x="102" y="172"/>
                  <a:pt x="106" y="168"/>
                  <a:pt x="106" y="163"/>
                </a:cubicBezTo>
                <a:cubicBezTo>
                  <a:pt x="106" y="159"/>
                  <a:pt x="102" y="155"/>
                  <a:pt x="97" y="156"/>
                </a:cubicBezTo>
                <a:close/>
              </a:path>
            </a:pathLst>
          </a:custGeom>
          <a:noFill/>
          <a:ln w="9525">
            <a:solidFill>
              <a:schemeClr val="accent1"/>
            </a:solidFill>
            <a:round/>
          </a:ln>
        </p:spPr>
        <p:txBody>
          <a:bodyPr/>
          <a:p>
            <a:endParaRPr lang="zh-CN" altLang="en-US" sz="2400"/>
          </a:p>
        </p:txBody>
      </p:sp>
      <p:sp>
        <p:nvSpPr>
          <p:cNvPr id="9" name="文本框 8"/>
          <p:cNvSpPr txBox="1"/>
          <p:nvPr/>
        </p:nvSpPr>
        <p:spPr>
          <a:xfrm>
            <a:off x="1882987" y="2125768"/>
            <a:ext cx="1808480" cy="583565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none" rtlCol="0">
            <a:spAutoFit/>
          </a:bodyPr>
          <a:p>
            <a:pPr algn="l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无色气体</a:t>
            </a:r>
            <a:endParaRPr lang="zh-CN" altLang="en-US" sz="3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82987" y="3079115"/>
            <a:ext cx="2621280" cy="583565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none" rtlCol="0">
            <a:spAutoFit/>
          </a:bodyPr>
          <a:p>
            <a:pPr algn="l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有刺激性气味</a:t>
            </a:r>
            <a:endParaRPr lang="zh-CN" altLang="en-US" sz="32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82987" y="4011295"/>
            <a:ext cx="2621280" cy="583565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txBody>
          <a:bodyPr wrap="none" rtlCol="0">
            <a:spAutoFit/>
          </a:bodyPr>
          <a:p>
            <a:pPr algn="l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密度比空气大</a:t>
            </a:r>
            <a:endParaRPr lang="zh-CN" altLang="en-US" sz="3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1" t="31146" r="6573" b="21032"/>
          <a:stretch>
            <a:fillRect/>
          </a:stretch>
        </p:blipFill>
        <p:spPr>
          <a:xfrm rot="5400000">
            <a:off x="5644515" y="3124200"/>
            <a:ext cx="3775710" cy="1777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4" t="23300" r="997" b="8725"/>
          <a:stretch>
            <a:fillRect/>
          </a:stretch>
        </p:blipFill>
        <p:spPr>
          <a:xfrm rot="5400000">
            <a:off x="8518525" y="2971800"/>
            <a:ext cx="3752850" cy="2059305"/>
          </a:xfrm>
          <a:prstGeom prst="rect">
            <a:avLst/>
          </a:prstGeom>
        </p:spPr>
      </p:pic>
      <p:sp>
        <p:nvSpPr>
          <p:cNvPr id="14" name="右箭头 13"/>
          <p:cNvSpPr/>
          <p:nvPr/>
        </p:nvSpPr>
        <p:spPr>
          <a:xfrm>
            <a:off x="8315960" y="3945890"/>
            <a:ext cx="952500" cy="111125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Freeform 183"/>
          <p:cNvSpPr>
            <a:spLocks noEditPoints="1"/>
          </p:cNvSpPr>
          <p:nvPr/>
        </p:nvSpPr>
        <p:spPr bwMode="auto">
          <a:xfrm>
            <a:off x="1015577" y="4943687"/>
            <a:ext cx="642620" cy="589280"/>
          </a:xfrm>
          <a:custGeom>
            <a:avLst/>
            <a:gdLst>
              <a:gd name="T0" fmla="*/ 200 w 200"/>
              <a:gd name="T1" fmla="*/ 62 h 178"/>
              <a:gd name="T2" fmla="*/ 176 w 200"/>
              <a:gd name="T3" fmla="*/ 39 h 178"/>
              <a:gd name="T4" fmla="*/ 171 w 200"/>
              <a:gd name="T5" fmla="*/ 39 h 178"/>
              <a:gd name="T6" fmla="*/ 171 w 200"/>
              <a:gd name="T7" fmla="*/ 38 h 178"/>
              <a:gd name="T8" fmla="*/ 135 w 200"/>
              <a:gd name="T9" fmla="*/ 3 h 178"/>
              <a:gd name="T10" fmla="*/ 106 w 200"/>
              <a:gd name="T11" fmla="*/ 16 h 178"/>
              <a:gd name="T12" fmla="*/ 70 w 200"/>
              <a:gd name="T13" fmla="*/ 0 h 178"/>
              <a:gd name="T14" fmla="*/ 24 w 200"/>
              <a:gd name="T15" fmla="*/ 45 h 178"/>
              <a:gd name="T16" fmla="*/ 26 w 200"/>
              <a:gd name="T17" fmla="*/ 59 h 178"/>
              <a:gd name="T18" fmla="*/ 0 w 200"/>
              <a:gd name="T19" fmla="*/ 89 h 178"/>
              <a:gd name="T20" fmla="*/ 31 w 200"/>
              <a:gd name="T21" fmla="*/ 119 h 178"/>
              <a:gd name="T22" fmla="*/ 43 w 200"/>
              <a:gd name="T23" fmla="*/ 117 h 178"/>
              <a:gd name="T24" fmla="*/ 60 w 200"/>
              <a:gd name="T25" fmla="*/ 133 h 178"/>
              <a:gd name="T26" fmla="*/ 61 w 200"/>
              <a:gd name="T27" fmla="*/ 133 h 178"/>
              <a:gd name="T28" fmla="*/ 73 w 200"/>
              <a:gd name="T29" fmla="*/ 143 h 178"/>
              <a:gd name="T30" fmla="*/ 84 w 200"/>
              <a:gd name="T31" fmla="*/ 131 h 178"/>
              <a:gd name="T32" fmla="*/ 77 w 200"/>
              <a:gd name="T33" fmla="*/ 122 h 178"/>
              <a:gd name="T34" fmla="*/ 78 w 200"/>
              <a:gd name="T35" fmla="*/ 116 h 178"/>
              <a:gd name="T36" fmla="*/ 78 w 200"/>
              <a:gd name="T37" fmla="*/ 115 h 178"/>
              <a:gd name="T38" fmla="*/ 88 w 200"/>
              <a:gd name="T39" fmla="*/ 117 h 178"/>
              <a:gd name="T40" fmla="*/ 92 w 200"/>
              <a:gd name="T41" fmla="*/ 117 h 178"/>
              <a:gd name="T42" fmla="*/ 97 w 200"/>
              <a:gd name="T43" fmla="*/ 131 h 178"/>
              <a:gd name="T44" fmla="*/ 89 w 200"/>
              <a:gd name="T45" fmla="*/ 141 h 178"/>
              <a:gd name="T46" fmla="*/ 99 w 200"/>
              <a:gd name="T47" fmla="*/ 151 h 178"/>
              <a:gd name="T48" fmla="*/ 109 w 200"/>
              <a:gd name="T49" fmla="*/ 140 h 178"/>
              <a:gd name="T50" fmla="*/ 109 w 200"/>
              <a:gd name="T51" fmla="*/ 139 h 178"/>
              <a:gd name="T52" fmla="*/ 117 w 200"/>
              <a:gd name="T53" fmla="*/ 140 h 178"/>
              <a:gd name="T54" fmla="*/ 142 w 200"/>
              <a:gd name="T55" fmla="*/ 116 h 178"/>
              <a:gd name="T56" fmla="*/ 152 w 200"/>
              <a:gd name="T57" fmla="*/ 117 h 178"/>
              <a:gd name="T58" fmla="*/ 177 w 200"/>
              <a:gd name="T59" fmla="*/ 93 h 178"/>
              <a:gd name="T60" fmla="*/ 175 w 200"/>
              <a:gd name="T61" fmla="*/ 84 h 178"/>
              <a:gd name="T62" fmla="*/ 176 w 200"/>
              <a:gd name="T63" fmla="*/ 84 h 178"/>
              <a:gd name="T64" fmla="*/ 200 w 200"/>
              <a:gd name="T65" fmla="*/ 62 h 178"/>
              <a:gd name="T66" fmla="*/ 117 w 200"/>
              <a:gd name="T67" fmla="*/ 147 h 178"/>
              <a:gd name="T68" fmla="*/ 120 w 200"/>
              <a:gd name="T69" fmla="*/ 145 h 178"/>
              <a:gd name="T70" fmla="*/ 117 w 200"/>
              <a:gd name="T71" fmla="*/ 143 h 178"/>
              <a:gd name="T72" fmla="*/ 114 w 200"/>
              <a:gd name="T73" fmla="*/ 145 h 178"/>
              <a:gd name="T74" fmla="*/ 117 w 200"/>
              <a:gd name="T75" fmla="*/ 147 h 178"/>
              <a:gd name="T76" fmla="*/ 116 w 200"/>
              <a:gd name="T77" fmla="*/ 168 h 178"/>
              <a:gd name="T78" fmla="*/ 111 w 200"/>
              <a:gd name="T79" fmla="*/ 173 h 178"/>
              <a:gd name="T80" fmla="*/ 117 w 200"/>
              <a:gd name="T81" fmla="*/ 178 h 178"/>
              <a:gd name="T82" fmla="*/ 122 w 200"/>
              <a:gd name="T83" fmla="*/ 173 h 178"/>
              <a:gd name="T84" fmla="*/ 116 w 200"/>
              <a:gd name="T85" fmla="*/ 168 h 178"/>
              <a:gd name="T86" fmla="*/ 116 w 200"/>
              <a:gd name="T87" fmla="*/ 155 h 178"/>
              <a:gd name="T88" fmla="*/ 111 w 200"/>
              <a:gd name="T89" fmla="*/ 150 h 178"/>
              <a:gd name="T90" fmla="*/ 106 w 200"/>
              <a:gd name="T91" fmla="*/ 155 h 178"/>
              <a:gd name="T92" fmla="*/ 111 w 200"/>
              <a:gd name="T93" fmla="*/ 160 h 178"/>
              <a:gd name="T94" fmla="*/ 116 w 200"/>
              <a:gd name="T95" fmla="*/ 155 h 178"/>
              <a:gd name="T96" fmla="*/ 97 w 200"/>
              <a:gd name="T97" fmla="*/ 156 h 178"/>
              <a:gd name="T98" fmla="*/ 89 w 200"/>
              <a:gd name="T99" fmla="*/ 164 h 178"/>
              <a:gd name="T100" fmla="*/ 98 w 200"/>
              <a:gd name="T101" fmla="*/ 172 h 178"/>
              <a:gd name="T102" fmla="*/ 106 w 200"/>
              <a:gd name="T103" fmla="*/ 163 h 178"/>
              <a:gd name="T104" fmla="*/ 97 w 200"/>
              <a:gd name="T105" fmla="*/ 1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0" h="178">
                <a:moveTo>
                  <a:pt x="200" y="62"/>
                </a:moveTo>
                <a:cubicBezTo>
                  <a:pt x="200" y="49"/>
                  <a:pt x="189" y="39"/>
                  <a:pt x="176" y="39"/>
                </a:cubicBezTo>
                <a:cubicBezTo>
                  <a:pt x="174" y="39"/>
                  <a:pt x="172" y="39"/>
                  <a:pt x="171" y="39"/>
                </a:cubicBezTo>
                <a:cubicBezTo>
                  <a:pt x="171" y="39"/>
                  <a:pt x="171" y="38"/>
                  <a:pt x="171" y="38"/>
                </a:cubicBezTo>
                <a:cubicBezTo>
                  <a:pt x="171" y="18"/>
                  <a:pt x="155" y="3"/>
                  <a:pt x="135" y="3"/>
                </a:cubicBezTo>
                <a:cubicBezTo>
                  <a:pt x="123" y="3"/>
                  <a:pt x="113" y="8"/>
                  <a:pt x="106" y="16"/>
                </a:cubicBezTo>
                <a:cubicBezTo>
                  <a:pt x="98" y="6"/>
                  <a:pt x="85" y="0"/>
                  <a:pt x="70" y="0"/>
                </a:cubicBezTo>
                <a:cubicBezTo>
                  <a:pt x="45" y="0"/>
                  <a:pt x="24" y="20"/>
                  <a:pt x="24" y="45"/>
                </a:cubicBezTo>
                <a:cubicBezTo>
                  <a:pt x="24" y="50"/>
                  <a:pt x="25" y="55"/>
                  <a:pt x="26" y="59"/>
                </a:cubicBezTo>
                <a:cubicBezTo>
                  <a:pt x="11" y="62"/>
                  <a:pt x="0" y="74"/>
                  <a:pt x="0" y="89"/>
                </a:cubicBezTo>
                <a:cubicBezTo>
                  <a:pt x="0" y="106"/>
                  <a:pt x="14" y="119"/>
                  <a:pt x="31" y="119"/>
                </a:cubicBezTo>
                <a:cubicBezTo>
                  <a:pt x="36" y="119"/>
                  <a:pt x="39" y="119"/>
                  <a:pt x="43" y="117"/>
                </a:cubicBezTo>
                <a:cubicBezTo>
                  <a:pt x="44" y="126"/>
                  <a:pt x="51" y="133"/>
                  <a:pt x="60" y="133"/>
                </a:cubicBezTo>
                <a:cubicBezTo>
                  <a:pt x="61" y="133"/>
                  <a:pt x="61" y="133"/>
                  <a:pt x="61" y="133"/>
                </a:cubicBezTo>
                <a:cubicBezTo>
                  <a:pt x="62" y="138"/>
                  <a:pt x="67" y="143"/>
                  <a:pt x="73" y="143"/>
                </a:cubicBezTo>
                <a:cubicBezTo>
                  <a:pt x="79" y="143"/>
                  <a:pt x="84" y="137"/>
                  <a:pt x="84" y="131"/>
                </a:cubicBezTo>
                <a:cubicBezTo>
                  <a:pt x="84" y="127"/>
                  <a:pt x="81" y="123"/>
                  <a:pt x="77" y="122"/>
                </a:cubicBezTo>
                <a:cubicBezTo>
                  <a:pt x="78" y="120"/>
                  <a:pt x="78" y="118"/>
                  <a:pt x="78" y="116"/>
                </a:cubicBezTo>
                <a:cubicBezTo>
                  <a:pt x="78" y="115"/>
                  <a:pt x="78" y="115"/>
                  <a:pt x="78" y="115"/>
                </a:cubicBezTo>
                <a:cubicBezTo>
                  <a:pt x="81" y="116"/>
                  <a:pt x="84" y="117"/>
                  <a:pt x="88" y="117"/>
                </a:cubicBezTo>
                <a:cubicBezTo>
                  <a:pt x="89" y="117"/>
                  <a:pt x="90" y="117"/>
                  <a:pt x="92" y="117"/>
                </a:cubicBezTo>
                <a:cubicBezTo>
                  <a:pt x="92" y="122"/>
                  <a:pt x="94" y="127"/>
                  <a:pt x="97" y="131"/>
                </a:cubicBezTo>
                <a:cubicBezTo>
                  <a:pt x="92" y="132"/>
                  <a:pt x="88" y="136"/>
                  <a:pt x="89" y="141"/>
                </a:cubicBezTo>
                <a:cubicBezTo>
                  <a:pt x="89" y="146"/>
                  <a:pt x="93" y="151"/>
                  <a:pt x="99" y="151"/>
                </a:cubicBezTo>
                <a:cubicBezTo>
                  <a:pt x="105" y="150"/>
                  <a:pt x="109" y="146"/>
                  <a:pt x="109" y="140"/>
                </a:cubicBezTo>
                <a:cubicBezTo>
                  <a:pt x="109" y="140"/>
                  <a:pt x="109" y="139"/>
                  <a:pt x="109" y="139"/>
                </a:cubicBezTo>
                <a:cubicBezTo>
                  <a:pt x="111" y="140"/>
                  <a:pt x="114" y="140"/>
                  <a:pt x="117" y="140"/>
                </a:cubicBezTo>
                <a:cubicBezTo>
                  <a:pt x="131" y="140"/>
                  <a:pt x="142" y="129"/>
                  <a:pt x="142" y="116"/>
                </a:cubicBezTo>
                <a:cubicBezTo>
                  <a:pt x="145" y="117"/>
                  <a:pt x="148" y="117"/>
                  <a:pt x="152" y="117"/>
                </a:cubicBezTo>
                <a:cubicBezTo>
                  <a:pt x="166" y="117"/>
                  <a:pt x="177" y="106"/>
                  <a:pt x="177" y="93"/>
                </a:cubicBezTo>
                <a:cubicBezTo>
                  <a:pt x="177" y="90"/>
                  <a:pt x="176" y="87"/>
                  <a:pt x="175" y="84"/>
                </a:cubicBezTo>
                <a:cubicBezTo>
                  <a:pt x="176" y="84"/>
                  <a:pt x="176" y="84"/>
                  <a:pt x="176" y="84"/>
                </a:cubicBezTo>
                <a:cubicBezTo>
                  <a:pt x="189" y="84"/>
                  <a:pt x="200" y="74"/>
                  <a:pt x="200" y="62"/>
                </a:cubicBezTo>
                <a:close/>
                <a:moveTo>
                  <a:pt x="117" y="147"/>
                </a:moveTo>
                <a:cubicBezTo>
                  <a:pt x="119" y="147"/>
                  <a:pt x="120" y="146"/>
                  <a:pt x="120" y="145"/>
                </a:cubicBezTo>
                <a:cubicBezTo>
                  <a:pt x="120" y="144"/>
                  <a:pt x="118" y="142"/>
                  <a:pt x="117" y="143"/>
                </a:cubicBezTo>
                <a:cubicBezTo>
                  <a:pt x="116" y="143"/>
                  <a:pt x="114" y="144"/>
                  <a:pt x="114" y="145"/>
                </a:cubicBezTo>
                <a:cubicBezTo>
                  <a:pt x="115" y="146"/>
                  <a:pt x="116" y="148"/>
                  <a:pt x="117" y="147"/>
                </a:cubicBezTo>
                <a:close/>
                <a:moveTo>
                  <a:pt x="116" y="168"/>
                </a:moveTo>
                <a:cubicBezTo>
                  <a:pt x="113" y="168"/>
                  <a:pt x="111" y="170"/>
                  <a:pt x="111" y="173"/>
                </a:cubicBezTo>
                <a:cubicBezTo>
                  <a:pt x="111" y="176"/>
                  <a:pt x="114" y="178"/>
                  <a:pt x="117" y="178"/>
                </a:cubicBezTo>
                <a:cubicBezTo>
                  <a:pt x="120" y="178"/>
                  <a:pt x="122" y="175"/>
                  <a:pt x="122" y="173"/>
                </a:cubicBezTo>
                <a:cubicBezTo>
                  <a:pt x="122" y="170"/>
                  <a:pt x="119" y="167"/>
                  <a:pt x="116" y="168"/>
                </a:cubicBezTo>
                <a:close/>
                <a:moveTo>
                  <a:pt x="116" y="155"/>
                </a:moveTo>
                <a:cubicBezTo>
                  <a:pt x="116" y="152"/>
                  <a:pt x="114" y="150"/>
                  <a:pt x="111" y="150"/>
                </a:cubicBezTo>
                <a:cubicBezTo>
                  <a:pt x="108" y="150"/>
                  <a:pt x="106" y="152"/>
                  <a:pt x="106" y="155"/>
                </a:cubicBezTo>
                <a:cubicBezTo>
                  <a:pt x="106" y="158"/>
                  <a:pt x="108" y="161"/>
                  <a:pt x="111" y="160"/>
                </a:cubicBezTo>
                <a:cubicBezTo>
                  <a:pt x="114" y="160"/>
                  <a:pt x="117" y="158"/>
                  <a:pt x="116" y="155"/>
                </a:cubicBezTo>
                <a:close/>
                <a:moveTo>
                  <a:pt x="97" y="156"/>
                </a:moveTo>
                <a:cubicBezTo>
                  <a:pt x="92" y="156"/>
                  <a:pt x="89" y="159"/>
                  <a:pt x="89" y="164"/>
                </a:cubicBezTo>
                <a:cubicBezTo>
                  <a:pt x="89" y="168"/>
                  <a:pt x="93" y="172"/>
                  <a:pt x="98" y="172"/>
                </a:cubicBezTo>
                <a:cubicBezTo>
                  <a:pt x="102" y="172"/>
                  <a:pt x="106" y="168"/>
                  <a:pt x="106" y="163"/>
                </a:cubicBezTo>
                <a:cubicBezTo>
                  <a:pt x="106" y="159"/>
                  <a:pt x="102" y="155"/>
                  <a:pt x="97" y="156"/>
                </a:cubicBezTo>
                <a:close/>
              </a:path>
            </a:pathLst>
          </a:custGeom>
          <a:noFill/>
          <a:ln w="9525">
            <a:solidFill>
              <a:schemeClr val="accent3">
                <a:lumMod val="75000"/>
              </a:schemeClr>
            </a:solidFill>
            <a:round/>
          </a:ln>
        </p:spPr>
        <p:txBody>
          <a:bodyPr/>
          <a:p>
            <a:endParaRPr lang="zh-CN" altLang="en-US" sz="2400"/>
          </a:p>
        </p:txBody>
      </p:sp>
      <p:sp>
        <p:nvSpPr>
          <p:cNvPr id="12" name="文本框 11"/>
          <p:cNvSpPr txBox="1"/>
          <p:nvPr/>
        </p:nvSpPr>
        <p:spPr>
          <a:xfrm>
            <a:off x="1851237" y="4943687"/>
            <a:ext cx="3902075" cy="58356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none" rtlCol="0">
            <a:spAutoFit/>
          </a:bodyPr>
          <a:p>
            <a:pPr algn="l"/>
            <a:r>
              <a:rPr lang="en-US" sz="32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2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易溶于水(1∶40)</a:t>
            </a:r>
            <a:endParaRPr lang="zh-CN" altLang="en-US" sz="3200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842010" y="640715"/>
            <a:ext cx="4578350" cy="876935"/>
            <a:chOff x="4043266" y="1511451"/>
            <a:chExt cx="4769757" cy="769257"/>
          </a:xfrm>
        </p:grpSpPr>
        <p:grpSp>
          <p:nvGrpSpPr>
            <p:cNvPr id="15" name="组合 14"/>
            <p:cNvGrpSpPr/>
            <p:nvPr/>
          </p:nvGrpSpPr>
          <p:grpSpPr>
            <a:xfrm>
              <a:off x="4166999" y="1639076"/>
              <a:ext cx="527595" cy="527595"/>
              <a:chOff x="6962140" y="1521823"/>
              <a:chExt cx="809897" cy="809897"/>
            </a:xfrm>
            <a:effectLst>
              <a:outerShdw blurRad="63500" sx="102000" sy="102000" algn="ctr" rotWithShape="0">
                <a:schemeClr val="accent2">
                  <a:alpha val="34000"/>
                </a:schemeClr>
              </a:outerShdw>
            </a:effectLst>
          </p:grpSpPr>
          <p:sp>
            <p:nvSpPr>
              <p:cNvPr id="16" name="椭圆 15"/>
              <p:cNvSpPr/>
              <p:nvPr/>
            </p:nvSpPr>
            <p:spPr>
              <a:xfrm>
                <a:off x="6962140" y="1521823"/>
                <a:ext cx="809897" cy="809897"/>
              </a:xfrm>
              <a:prstGeom prst="ellipse">
                <a:avLst/>
              </a:prstGeom>
              <a:noFill/>
              <a:ln>
                <a:solidFill>
                  <a:srgbClr val="B18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confont-1043-169336"/>
              <p:cNvSpPr/>
              <p:nvPr/>
            </p:nvSpPr>
            <p:spPr>
              <a:xfrm>
                <a:off x="7124134" y="1684332"/>
                <a:ext cx="485909" cy="484879"/>
              </a:xfrm>
              <a:custGeom>
                <a:avLst/>
                <a:gdLst>
                  <a:gd name="T0" fmla="*/ 12436 w 12765"/>
                  <a:gd name="T1" fmla="*/ 0 h 12739"/>
                  <a:gd name="T2" fmla="*/ 4469 w 12765"/>
                  <a:gd name="T3" fmla="*/ 7970 h 12739"/>
                  <a:gd name="T4" fmla="*/ 1369 w 12765"/>
                  <a:gd name="T5" fmla="*/ 5163 h 12739"/>
                  <a:gd name="T6" fmla="*/ 0 w 12765"/>
                  <a:gd name="T7" fmla="*/ 6438 h 12739"/>
                  <a:gd name="T8" fmla="*/ 5357 w 12765"/>
                  <a:gd name="T9" fmla="*/ 12739 h 12739"/>
                  <a:gd name="T10" fmla="*/ 12765 w 12765"/>
                  <a:gd name="T11" fmla="*/ 877 h 12739"/>
                  <a:gd name="T12" fmla="*/ 12436 w 12765"/>
                  <a:gd name="T13" fmla="*/ 0 h 1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65" h="12739">
                    <a:moveTo>
                      <a:pt x="12436" y="0"/>
                    </a:moveTo>
                    <a:cubicBezTo>
                      <a:pt x="8552" y="2754"/>
                      <a:pt x="5734" y="6228"/>
                      <a:pt x="4469" y="7970"/>
                    </a:cubicBezTo>
                    <a:lnTo>
                      <a:pt x="1369" y="5163"/>
                    </a:lnTo>
                    <a:lnTo>
                      <a:pt x="0" y="6438"/>
                    </a:lnTo>
                    <a:lnTo>
                      <a:pt x="5357" y="12739"/>
                    </a:lnTo>
                    <a:cubicBezTo>
                      <a:pt x="6278" y="10010"/>
                      <a:pt x="9199" y="4669"/>
                      <a:pt x="12765" y="877"/>
                    </a:cubicBezTo>
                    <a:lnTo>
                      <a:pt x="12436" y="0"/>
                    </a:lnTo>
                    <a:close/>
                  </a:path>
                </a:pathLst>
              </a:custGeom>
              <a:solidFill>
                <a:srgbClr val="B18D7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矩形: 圆角 26"/>
            <p:cNvSpPr/>
            <p:nvPr/>
          </p:nvSpPr>
          <p:spPr>
            <a:xfrm>
              <a:off x="4043266" y="1511451"/>
              <a:ext cx="4769757" cy="769257"/>
            </a:xfrm>
            <a:prstGeom prst="roundRect">
              <a:avLst/>
            </a:prstGeom>
            <a:noFill/>
            <a:ln>
              <a:gradFill flip="none" rotWithShape="1">
                <a:gsLst>
                  <a:gs pos="0">
                    <a:srgbClr val="B18D73">
                      <a:alpha val="0"/>
                    </a:srgbClr>
                  </a:gs>
                  <a:gs pos="100000">
                    <a:srgbClr val="7F4E3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11" grpId="0" bldLvl="0" animBg="1"/>
      <p:bldP spid="7" grpId="1" animBg="1"/>
      <p:bldP spid="11" grpId="1" animBg="1"/>
      <p:bldP spid="14" grpId="0" bldLvl="0" animBg="1"/>
      <p:bldP spid="30" grpId="0" bldLvl="0" animBg="1"/>
      <p:bldP spid="34996" grpId="0" bldLvl="0" animBg="1"/>
      <p:bldP spid="8" grpId="0" bldLvl="0" animBg="1"/>
      <p:bldP spid="9" grpId="0" bldLvl="0" animBg="1"/>
      <p:bldP spid="10" grpId="0" bldLvl="0" animBg="1"/>
      <p:bldP spid="30" grpId="1" animBg="1"/>
      <p:bldP spid="34996" grpId="1" animBg="1"/>
      <p:bldP spid="8" grpId="1" animBg="1"/>
      <p:bldP spid="9" grpId="1" animBg="1"/>
      <p:bldP spid="10" grpId="1" animBg="1"/>
      <p:bldP spid="2" grpId="0" bldLvl="0" animBg="1"/>
      <p:bldP spid="12" grpId="0" bldLvl="0" animBg="1"/>
      <p:bldP spid="2" grpId="1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21765" y="3700780"/>
            <a:ext cx="4504055" cy="64516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p>
            <a:pPr indent="0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600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+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3600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zh-CN" altLang="en-US" sz="36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MS PMincho" pitchFamily="18" charset="-128"/>
              </a:rPr>
              <a:t>⇌</a:t>
            </a: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3600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600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</a:t>
            </a:r>
            <a:endParaRPr lang="en-US" altLang="en-US" sz="3600" b="1" baseline="-25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67460" y="4672965"/>
            <a:ext cx="4786630" cy="645160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p>
            <a:pPr indent="0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2H</a:t>
            </a:r>
            <a:r>
              <a:rPr lang="en-US" sz="3600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600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+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</a:t>
            </a:r>
            <a:r>
              <a:rPr lang="en-US" sz="3600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3600" b="1" kern="100" dirty="0">
                <a:solidFill>
                  <a:srgbClr val="C00000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MS PMincho" pitchFamily="18" charset="-128"/>
              </a:rPr>
              <a:t>=</a:t>
            </a:r>
            <a:r>
              <a:rPr lang="en-US" sz="3600" b="1" kern="100" dirty="0">
                <a:solidFill>
                  <a:schemeClr val="tx1"/>
                </a:solidFill>
                <a:latin typeface="Times New Roman" panose="02020603050405020304" charset="0"/>
                <a:ea typeface="方正中等线简体" panose="03000509000000000000" pitchFamily="65" charset="-122"/>
                <a:cs typeface="Courier New" panose="02070309020205020404" pitchFamily="49" charset="0"/>
                <a:sym typeface="MS PMincho" pitchFamily="18" charset="-128"/>
              </a:rPr>
              <a:t>2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3600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600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4</a:t>
            </a:r>
            <a:endParaRPr lang="en-US" altLang="en-US" sz="3600" b="1" baseline="-25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6" name="Object 902"/>
          <p:cNvSpPr txBox="1"/>
          <p:nvPr>
            <p:custDataLst>
              <p:tags r:id="rId1"/>
            </p:custDataLst>
          </p:nvPr>
        </p:nvSpPr>
        <p:spPr>
          <a:xfrm>
            <a:off x="7155815" y="4345940"/>
            <a:ext cx="4266565" cy="572770"/>
          </a:xfrm>
          <a:prstGeom prst="rect">
            <a:avLst/>
          </a:prstGeom>
        </p:spPr>
        <p:txBody>
          <a:bodyPr vert="horz" lIns="63500" tIns="25400" rIns="63500" bIns="25400" rtlCol="0" anchor="t" anchorCtr="0">
            <a:noAutofit/>
          </a:bodyPr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32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形成酸雨的主要路径</a:t>
            </a:r>
            <a:r>
              <a:rPr lang="en-US" altLang="zh-CN" sz="3200" b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  </a:t>
            </a:r>
            <a:endParaRPr lang="zh-CN" altLang="en-US" sz="3200" b="1" spc="160">
              <a:solidFill>
                <a:schemeClr val="accent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69060" y="2799715"/>
            <a:ext cx="5224145" cy="58356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结论：</a:t>
            </a:r>
            <a:r>
              <a:rPr lang="en-US" sz="32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2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的水溶液显酸性</a:t>
            </a:r>
            <a:endParaRPr lang="en-US" altLang="en-US" sz="3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7" name="right-arrows_87462"/>
          <p:cNvSpPr>
            <a:spLocks noChangeAspect="1"/>
          </p:cNvSpPr>
          <p:nvPr/>
        </p:nvSpPr>
        <p:spPr bwMode="auto">
          <a:xfrm>
            <a:off x="508000" y="1299845"/>
            <a:ext cx="579755" cy="391160"/>
          </a:xfrm>
          <a:custGeom>
            <a:avLst/>
            <a:gdLst>
              <a:gd name="connsiteX0" fmla="*/ 313167 w 607640"/>
              <a:gd name="connsiteY0" fmla="*/ 0 h 409915"/>
              <a:gd name="connsiteX1" fmla="*/ 343771 w 607640"/>
              <a:gd name="connsiteY1" fmla="*/ 8929 h 409915"/>
              <a:gd name="connsiteX2" fmla="*/ 580124 w 607640"/>
              <a:gd name="connsiteY2" fmla="*/ 155479 h 409915"/>
              <a:gd name="connsiteX3" fmla="*/ 580124 w 607640"/>
              <a:gd name="connsiteY3" fmla="*/ 254528 h 409915"/>
              <a:gd name="connsiteX4" fmla="*/ 343771 w 607640"/>
              <a:gd name="connsiteY4" fmla="*/ 401078 h 409915"/>
              <a:gd name="connsiteX5" fmla="*/ 313167 w 607640"/>
              <a:gd name="connsiteY5" fmla="*/ 409915 h 409915"/>
              <a:gd name="connsiteX6" fmla="*/ 259610 w 607640"/>
              <a:gd name="connsiteY6" fmla="*/ 375395 h 409915"/>
              <a:gd name="connsiteX7" fmla="*/ 361378 w 607640"/>
              <a:gd name="connsiteY7" fmla="*/ 312246 h 409915"/>
              <a:gd name="connsiteX8" fmla="*/ 421111 w 607640"/>
              <a:gd name="connsiteY8" fmla="*/ 205004 h 409915"/>
              <a:gd name="connsiteX9" fmla="*/ 361378 w 607640"/>
              <a:gd name="connsiteY9" fmla="*/ 97761 h 409915"/>
              <a:gd name="connsiteX10" fmla="*/ 259610 w 607640"/>
              <a:gd name="connsiteY10" fmla="*/ 34612 h 409915"/>
              <a:gd name="connsiteX11" fmla="*/ 313167 w 607640"/>
              <a:gd name="connsiteY11" fmla="*/ 0 h 409915"/>
              <a:gd name="connsiteX12" fmla="*/ 58537 w 607640"/>
              <a:gd name="connsiteY12" fmla="*/ 0 h 409915"/>
              <a:gd name="connsiteX13" fmla="*/ 89142 w 607640"/>
              <a:gd name="connsiteY13" fmla="*/ 8929 h 409915"/>
              <a:gd name="connsiteX14" fmla="*/ 325502 w 607640"/>
              <a:gd name="connsiteY14" fmla="*/ 155479 h 409915"/>
              <a:gd name="connsiteX15" fmla="*/ 325502 w 607640"/>
              <a:gd name="connsiteY15" fmla="*/ 254528 h 409915"/>
              <a:gd name="connsiteX16" fmla="*/ 89142 w 607640"/>
              <a:gd name="connsiteY16" fmla="*/ 401078 h 409915"/>
              <a:gd name="connsiteX17" fmla="*/ 58537 w 607640"/>
              <a:gd name="connsiteY17" fmla="*/ 409915 h 409915"/>
              <a:gd name="connsiteX18" fmla="*/ 0 w 607640"/>
              <a:gd name="connsiteY18" fmla="*/ 351553 h 409915"/>
              <a:gd name="connsiteX19" fmla="*/ 0 w 607640"/>
              <a:gd name="connsiteY19" fmla="*/ 58454 h 409915"/>
              <a:gd name="connsiteX20" fmla="*/ 58537 w 607640"/>
              <a:gd name="connsiteY20" fmla="*/ 0 h 40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7640" h="409915">
                <a:moveTo>
                  <a:pt x="313167" y="0"/>
                </a:moveTo>
                <a:cubicBezTo>
                  <a:pt x="323399" y="0"/>
                  <a:pt x="334000" y="2762"/>
                  <a:pt x="343771" y="8929"/>
                </a:cubicBezTo>
                <a:lnTo>
                  <a:pt x="580124" y="155479"/>
                </a:lnTo>
                <a:cubicBezTo>
                  <a:pt x="616812" y="178308"/>
                  <a:pt x="616812" y="231699"/>
                  <a:pt x="580124" y="254528"/>
                </a:cubicBezTo>
                <a:lnTo>
                  <a:pt x="343771" y="401078"/>
                </a:lnTo>
                <a:cubicBezTo>
                  <a:pt x="334000" y="407153"/>
                  <a:pt x="323399" y="409915"/>
                  <a:pt x="313167" y="409915"/>
                </a:cubicBezTo>
                <a:cubicBezTo>
                  <a:pt x="290399" y="409915"/>
                  <a:pt x="269013" y="396383"/>
                  <a:pt x="259610" y="375395"/>
                </a:cubicBezTo>
                <a:lnTo>
                  <a:pt x="361378" y="312246"/>
                </a:lnTo>
                <a:cubicBezTo>
                  <a:pt x="398804" y="289049"/>
                  <a:pt x="421111" y="248913"/>
                  <a:pt x="421111" y="205004"/>
                </a:cubicBezTo>
                <a:cubicBezTo>
                  <a:pt x="421111" y="161002"/>
                  <a:pt x="398804" y="120959"/>
                  <a:pt x="361378" y="97761"/>
                </a:cubicBezTo>
                <a:lnTo>
                  <a:pt x="259610" y="34612"/>
                </a:lnTo>
                <a:cubicBezTo>
                  <a:pt x="269013" y="13532"/>
                  <a:pt x="290399" y="0"/>
                  <a:pt x="313167" y="0"/>
                </a:cubicBezTo>
                <a:close/>
                <a:moveTo>
                  <a:pt x="58537" y="0"/>
                </a:moveTo>
                <a:cubicBezTo>
                  <a:pt x="68769" y="0"/>
                  <a:pt x="79370" y="2762"/>
                  <a:pt x="89142" y="8929"/>
                </a:cubicBezTo>
                <a:lnTo>
                  <a:pt x="325502" y="155479"/>
                </a:lnTo>
                <a:cubicBezTo>
                  <a:pt x="362283" y="178308"/>
                  <a:pt x="362283" y="231699"/>
                  <a:pt x="325502" y="254528"/>
                </a:cubicBezTo>
                <a:lnTo>
                  <a:pt x="89142" y="401078"/>
                </a:lnTo>
                <a:cubicBezTo>
                  <a:pt x="79370" y="407153"/>
                  <a:pt x="68769" y="409915"/>
                  <a:pt x="58537" y="409915"/>
                </a:cubicBezTo>
                <a:cubicBezTo>
                  <a:pt x="28116" y="409915"/>
                  <a:pt x="0" y="385705"/>
                  <a:pt x="0" y="351553"/>
                </a:cubicBezTo>
                <a:lnTo>
                  <a:pt x="0" y="58454"/>
                </a:lnTo>
                <a:cubicBezTo>
                  <a:pt x="0" y="24210"/>
                  <a:pt x="28116" y="0"/>
                  <a:pt x="5853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21"/>
          <p:cNvSpPr>
            <a:spLocks noChangeArrowheads="1"/>
          </p:cNvSpPr>
          <p:nvPr/>
        </p:nvSpPr>
        <p:spPr bwMode="auto">
          <a:xfrm>
            <a:off x="1139190" y="1174115"/>
            <a:ext cx="64623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探究一：验证</a:t>
            </a:r>
            <a:r>
              <a:rPr 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28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具有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酸性氧化物的性质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3720" y="1762125"/>
            <a:ext cx="1084072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向井穴板中滴加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紫色石蕊试液，注入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1ml</a:t>
            </a:r>
            <a:r>
              <a:rPr lang="en-US" altLang="zh-CN" sz="28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 </a:t>
            </a:r>
            <a:r>
              <a:rPr 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28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水溶液，观察现象。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>
            <a:off x="1559772" y="294852"/>
            <a:ext cx="3637280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7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3735" b="1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lang="zh-CN" altLang="en-US" sz="37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化学性质</a:t>
            </a:r>
            <a:endParaRPr lang="zh-CN" altLang="en-US" sz="373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43585" y="178435"/>
            <a:ext cx="4578350" cy="876935"/>
            <a:chOff x="4043266" y="1511451"/>
            <a:chExt cx="4769757" cy="769257"/>
          </a:xfrm>
        </p:grpSpPr>
        <p:grpSp>
          <p:nvGrpSpPr>
            <p:cNvPr id="15" name="组合 14"/>
            <p:cNvGrpSpPr/>
            <p:nvPr/>
          </p:nvGrpSpPr>
          <p:grpSpPr>
            <a:xfrm>
              <a:off x="4166999" y="1639076"/>
              <a:ext cx="527595" cy="527595"/>
              <a:chOff x="6962140" y="1521823"/>
              <a:chExt cx="809897" cy="809897"/>
            </a:xfrm>
            <a:effectLst>
              <a:outerShdw blurRad="63500" sx="102000" sy="102000" algn="ctr" rotWithShape="0">
                <a:schemeClr val="accent2">
                  <a:alpha val="34000"/>
                </a:schemeClr>
              </a:outerShdw>
            </a:effectLst>
          </p:grpSpPr>
          <p:sp>
            <p:nvSpPr>
              <p:cNvPr id="16" name="椭圆 15"/>
              <p:cNvSpPr/>
              <p:nvPr/>
            </p:nvSpPr>
            <p:spPr>
              <a:xfrm>
                <a:off x="6962140" y="1521823"/>
                <a:ext cx="809897" cy="809897"/>
              </a:xfrm>
              <a:prstGeom prst="ellipse">
                <a:avLst/>
              </a:prstGeom>
              <a:noFill/>
              <a:ln>
                <a:solidFill>
                  <a:srgbClr val="B18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17" name="iconfont-1043-169336"/>
              <p:cNvSpPr/>
              <p:nvPr/>
            </p:nvSpPr>
            <p:spPr>
              <a:xfrm>
                <a:off x="7124134" y="1684332"/>
                <a:ext cx="485909" cy="484879"/>
              </a:xfrm>
              <a:custGeom>
                <a:avLst/>
                <a:gdLst>
                  <a:gd name="T0" fmla="*/ 12436 w 12765"/>
                  <a:gd name="T1" fmla="*/ 0 h 12739"/>
                  <a:gd name="T2" fmla="*/ 4469 w 12765"/>
                  <a:gd name="T3" fmla="*/ 7970 h 12739"/>
                  <a:gd name="T4" fmla="*/ 1369 w 12765"/>
                  <a:gd name="T5" fmla="*/ 5163 h 12739"/>
                  <a:gd name="T6" fmla="*/ 0 w 12765"/>
                  <a:gd name="T7" fmla="*/ 6438 h 12739"/>
                  <a:gd name="T8" fmla="*/ 5357 w 12765"/>
                  <a:gd name="T9" fmla="*/ 12739 h 12739"/>
                  <a:gd name="T10" fmla="*/ 12765 w 12765"/>
                  <a:gd name="T11" fmla="*/ 877 h 12739"/>
                  <a:gd name="T12" fmla="*/ 12436 w 12765"/>
                  <a:gd name="T13" fmla="*/ 0 h 1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65" h="12739">
                    <a:moveTo>
                      <a:pt x="12436" y="0"/>
                    </a:moveTo>
                    <a:cubicBezTo>
                      <a:pt x="8552" y="2754"/>
                      <a:pt x="5734" y="6228"/>
                      <a:pt x="4469" y="7970"/>
                    </a:cubicBezTo>
                    <a:lnTo>
                      <a:pt x="1369" y="5163"/>
                    </a:lnTo>
                    <a:lnTo>
                      <a:pt x="0" y="6438"/>
                    </a:lnTo>
                    <a:lnTo>
                      <a:pt x="5357" y="12739"/>
                    </a:lnTo>
                    <a:cubicBezTo>
                      <a:pt x="6278" y="10010"/>
                      <a:pt x="9199" y="4669"/>
                      <a:pt x="12765" y="877"/>
                    </a:cubicBezTo>
                    <a:lnTo>
                      <a:pt x="12436" y="0"/>
                    </a:lnTo>
                    <a:close/>
                  </a:path>
                </a:pathLst>
              </a:custGeom>
              <a:solidFill>
                <a:srgbClr val="B18D7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sp>
          <p:nvSpPr>
            <p:cNvPr id="18" name="矩形: 圆角 26"/>
            <p:cNvSpPr/>
            <p:nvPr/>
          </p:nvSpPr>
          <p:spPr>
            <a:xfrm>
              <a:off x="4043266" y="1511451"/>
              <a:ext cx="4769757" cy="769257"/>
            </a:xfrm>
            <a:prstGeom prst="roundRect">
              <a:avLst/>
            </a:prstGeom>
            <a:noFill/>
            <a:ln>
              <a:gradFill flip="none" rotWithShape="1">
                <a:gsLst>
                  <a:gs pos="0">
                    <a:srgbClr val="B18D73">
                      <a:alpha val="0"/>
                    </a:srgbClr>
                  </a:gs>
                  <a:gs pos="100000">
                    <a:srgbClr val="7F4E3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19" name="矩形 4"/>
          <p:cNvSpPr/>
          <p:nvPr>
            <p:custDataLst>
              <p:tags r:id="rId2"/>
            </p:custDataLst>
          </p:nvPr>
        </p:nvSpPr>
        <p:spPr>
          <a:xfrm>
            <a:off x="932820" y="2786380"/>
            <a:ext cx="152401" cy="609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0" name="右大括号 19"/>
          <p:cNvSpPr/>
          <p:nvPr/>
        </p:nvSpPr>
        <p:spPr>
          <a:xfrm>
            <a:off x="5925820" y="3912235"/>
            <a:ext cx="790575" cy="1499235"/>
          </a:xfrm>
          <a:prstGeom prst="rightBrace">
            <a:avLst>
              <a:gd name="adj1" fmla="val 18232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9" grpId="0" bldLvl="0" animBg="1"/>
      <p:bldP spid="9" grpId="1" animBg="1"/>
      <p:bldP spid="13" grpId="0"/>
      <p:bldP spid="13" grpId="1"/>
      <p:bldP spid="27" grpId="0" bldLvl="0" animBg="1"/>
      <p:bldP spid="32" grpId="0"/>
      <p:bldP spid="27" grpId="1" animBg="1"/>
      <p:bldP spid="32" grpId="1"/>
      <p:bldP spid="30" grpId="0" bldLvl="0" animBg="1"/>
      <p:bldP spid="30" grpId="1" animBg="1"/>
      <p:bldP spid="19" grpId="0" bldLvl="0" animBg="1"/>
      <p:bldP spid="19" grpId="1" animBg="1"/>
      <p:bldP spid="6" grpId="0"/>
      <p:bldP spid="20" grpId="0" bldLvl="0" animBg="1"/>
      <p:bldP spid="6" grpId="1"/>
      <p:bldP spid="2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21030" y="3269827"/>
            <a:ext cx="6615007" cy="6661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p>
            <a:pPr indent="0"/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+Ca(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OH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)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=Ca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   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↓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+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</a:t>
            </a:r>
            <a:endParaRPr lang="en-US" altLang="en-US" sz="3735" b="1" baseline="-25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0528" y="4165177"/>
            <a:ext cx="4283287" cy="6661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p>
            <a:pPr indent="0"/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+Ca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=Ca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  </a:t>
            </a:r>
            <a:endParaRPr lang="en-US" altLang="en-US" sz="3735" b="1" baseline="-25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直角双向箭头 9"/>
          <p:cNvSpPr/>
          <p:nvPr/>
        </p:nvSpPr>
        <p:spPr>
          <a:xfrm>
            <a:off x="4801235" y="3695700"/>
            <a:ext cx="1154430" cy="1135380"/>
          </a:xfrm>
          <a:prstGeom prst="leftUpArrow">
            <a:avLst>
              <a:gd name="adj1" fmla="val 25000"/>
              <a:gd name="adj2" fmla="val 25000"/>
              <a:gd name="adj3" fmla="val 3659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5519420" y="4274820"/>
            <a:ext cx="4676775" cy="7296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p>
            <a:pPr>
              <a:spcBef>
                <a:spcPct val="50000"/>
              </a:spcBef>
            </a:pPr>
            <a:r>
              <a:rPr 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工业上减少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200" b="1" baseline="-2500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排放原理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9925" y="1758315"/>
            <a:ext cx="1130300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向井穴板中滴加</a:t>
            </a:r>
            <a:r>
              <a:rPr lang="en-US" altLang="zh-CN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滴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澄清石灰水，注入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ml </a:t>
            </a:r>
            <a:r>
              <a:rPr 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28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水溶液，观察现象。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21030" y="5020522"/>
            <a:ext cx="6615007" cy="666115"/>
          </a:xfrm>
          <a:prstGeom prst="rect">
            <a:avLst/>
          </a:prstGeom>
          <a:noFill/>
        </p:spPr>
        <p:txBody>
          <a:bodyPr vert="horz" wrap="square" rtlCol="0" anchor="t">
            <a:spAutoFit/>
          </a:bodyPr>
          <a:p>
            <a:pPr indent="0"/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+2Na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OH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=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Na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3</a:t>
            </a:r>
            <a:r>
              <a:rPr lang="en-US" altLang="zh-CN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+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H</a:t>
            </a:r>
            <a:r>
              <a:rPr lang="en-US" sz="3735" b="1" baseline="-250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73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O</a:t>
            </a:r>
            <a:endParaRPr lang="en-US" altLang="en-US" sz="3735" b="1" baseline="-25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2" name="直角上箭头 11"/>
          <p:cNvSpPr/>
          <p:nvPr/>
        </p:nvSpPr>
        <p:spPr>
          <a:xfrm flipH="1">
            <a:off x="5685155" y="5545455"/>
            <a:ext cx="1463675" cy="742315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Text Box 37"/>
          <p:cNvSpPr txBox="1">
            <a:spLocks noChangeArrowheads="1"/>
          </p:cNvSpPr>
          <p:nvPr/>
        </p:nvSpPr>
        <p:spPr bwMode="auto">
          <a:xfrm>
            <a:off x="6335395" y="5702300"/>
            <a:ext cx="3860800" cy="72961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rgbClr val="00206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noAutofit/>
          </a:bodyPr>
          <a:p>
            <a:pPr>
              <a:spcBef>
                <a:spcPct val="50000"/>
              </a:spcBef>
            </a:pPr>
            <a:r>
              <a:rPr lang="zh-CN" sz="32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实验室处理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200" b="1" baseline="-2500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3200" b="1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尾气</a:t>
            </a:r>
            <a:endParaRPr lang="zh-CN" altLang="en-US" sz="3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5" name="right-arrows_87462"/>
          <p:cNvSpPr>
            <a:spLocks noChangeAspect="1"/>
          </p:cNvSpPr>
          <p:nvPr/>
        </p:nvSpPr>
        <p:spPr bwMode="auto">
          <a:xfrm>
            <a:off x="508000" y="1299845"/>
            <a:ext cx="579755" cy="391160"/>
          </a:xfrm>
          <a:custGeom>
            <a:avLst/>
            <a:gdLst>
              <a:gd name="connsiteX0" fmla="*/ 313167 w 607640"/>
              <a:gd name="connsiteY0" fmla="*/ 0 h 409915"/>
              <a:gd name="connsiteX1" fmla="*/ 343771 w 607640"/>
              <a:gd name="connsiteY1" fmla="*/ 8929 h 409915"/>
              <a:gd name="connsiteX2" fmla="*/ 580124 w 607640"/>
              <a:gd name="connsiteY2" fmla="*/ 155479 h 409915"/>
              <a:gd name="connsiteX3" fmla="*/ 580124 w 607640"/>
              <a:gd name="connsiteY3" fmla="*/ 254528 h 409915"/>
              <a:gd name="connsiteX4" fmla="*/ 343771 w 607640"/>
              <a:gd name="connsiteY4" fmla="*/ 401078 h 409915"/>
              <a:gd name="connsiteX5" fmla="*/ 313167 w 607640"/>
              <a:gd name="connsiteY5" fmla="*/ 409915 h 409915"/>
              <a:gd name="connsiteX6" fmla="*/ 259610 w 607640"/>
              <a:gd name="connsiteY6" fmla="*/ 375395 h 409915"/>
              <a:gd name="connsiteX7" fmla="*/ 361378 w 607640"/>
              <a:gd name="connsiteY7" fmla="*/ 312246 h 409915"/>
              <a:gd name="connsiteX8" fmla="*/ 421111 w 607640"/>
              <a:gd name="connsiteY8" fmla="*/ 205004 h 409915"/>
              <a:gd name="connsiteX9" fmla="*/ 361378 w 607640"/>
              <a:gd name="connsiteY9" fmla="*/ 97761 h 409915"/>
              <a:gd name="connsiteX10" fmla="*/ 259610 w 607640"/>
              <a:gd name="connsiteY10" fmla="*/ 34612 h 409915"/>
              <a:gd name="connsiteX11" fmla="*/ 313167 w 607640"/>
              <a:gd name="connsiteY11" fmla="*/ 0 h 409915"/>
              <a:gd name="connsiteX12" fmla="*/ 58537 w 607640"/>
              <a:gd name="connsiteY12" fmla="*/ 0 h 409915"/>
              <a:gd name="connsiteX13" fmla="*/ 89142 w 607640"/>
              <a:gd name="connsiteY13" fmla="*/ 8929 h 409915"/>
              <a:gd name="connsiteX14" fmla="*/ 325502 w 607640"/>
              <a:gd name="connsiteY14" fmla="*/ 155479 h 409915"/>
              <a:gd name="connsiteX15" fmla="*/ 325502 w 607640"/>
              <a:gd name="connsiteY15" fmla="*/ 254528 h 409915"/>
              <a:gd name="connsiteX16" fmla="*/ 89142 w 607640"/>
              <a:gd name="connsiteY16" fmla="*/ 401078 h 409915"/>
              <a:gd name="connsiteX17" fmla="*/ 58537 w 607640"/>
              <a:gd name="connsiteY17" fmla="*/ 409915 h 409915"/>
              <a:gd name="connsiteX18" fmla="*/ 0 w 607640"/>
              <a:gd name="connsiteY18" fmla="*/ 351553 h 409915"/>
              <a:gd name="connsiteX19" fmla="*/ 0 w 607640"/>
              <a:gd name="connsiteY19" fmla="*/ 58454 h 409915"/>
              <a:gd name="connsiteX20" fmla="*/ 58537 w 607640"/>
              <a:gd name="connsiteY20" fmla="*/ 0 h 40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7640" h="409915">
                <a:moveTo>
                  <a:pt x="313167" y="0"/>
                </a:moveTo>
                <a:cubicBezTo>
                  <a:pt x="323399" y="0"/>
                  <a:pt x="334000" y="2762"/>
                  <a:pt x="343771" y="8929"/>
                </a:cubicBezTo>
                <a:lnTo>
                  <a:pt x="580124" y="155479"/>
                </a:lnTo>
                <a:cubicBezTo>
                  <a:pt x="616812" y="178308"/>
                  <a:pt x="616812" y="231699"/>
                  <a:pt x="580124" y="254528"/>
                </a:cubicBezTo>
                <a:lnTo>
                  <a:pt x="343771" y="401078"/>
                </a:lnTo>
                <a:cubicBezTo>
                  <a:pt x="334000" y="407153"/>
                  <a:pt x="323399" y="409915"/>
                  <a:pt x="313167" y="409915"/>
                </a:cubicBezTo>
                <a:cubicBezTo>
                  <a:pt x="290399" y="409915"/>
                  <a:pt x="269013" y="396383"/>
                  <a:pt x="259610" y="375395"/>
                </a:cubicBezTo>
                <a:lnTo>
                  <a:pt x="361378" y="312246"/>
                </a:lnTo>
                <a:cubicBezTo>
                  <a:pt x="398804" y="289049"/>
                  <a:pt x="421111" y="248913"/>
                  <a:pt x="421111" y="205004"/>
                </a:cubicBezTo>
                <a:cubicBezTo>
                  <a:pt x="421111" y="161002"/>
                  <a:pt x="398804" y="120959"/>
                  <a:pt x="361378" y="97761"/>
                </a:cubicBezTo>
                <a:lnTo>
                  <a:pt x="259610" y="34612"/>
                </a:lnTo>
                <a:cubicBezTo>
                  <a:pt x="269013" y="13532"/>
                  <a:pt x="290399" y="0"/>
                  <a:pt x="313167" y="0"/>
                </a:cubicBezTo>
                <a:close/>
                <a:moveTo>
                  <a:pt x="58537" y="0"/>
                </a:moveTo>
                <a:cubicBezTo>
                  <a:pt x="68769" y="0"/>
                  <a:pt x="79370" y="2762"/>
                  <a:pt x="89142" y="8929"/>
                </a:cubicBezTo>
                <a:lnTo>
                  <a:pt x="325502" y="155479"/>
                </a:lnTo>
                <a:cubicBezTo>
                  <a:pt x="362283" y="178308"/>
                  <a:pt x="362283" y="231699"/>
                  <a:pt x="325502" y="254528"/>
                </a:cubicBezTo>
                <a:lnTo>
                  <a:pt x="89142" y="401078"/>
                </a:lnTo>
                <a:cubicBezTo>
                  <a:pt x="79370" y="407153"/>
                  <a:pt x="68769" y="409915"/>
                  <a:pt x="58537" y="409915"/>
                </a:cubicBezTo>
                <a:cubicBezTo>
                  <a:pt x="28116" y="409915"/>
                  <a:pt x="0" y="385705"/>
                  <a:pt x="0" y="351553"/>
                </a:cubicBezTo>
                <a:lnTo>
                  <a:pt x="0" y="58454"/>
                </a:lnTo>
                <a:cubicBezTo>
                  <a:pt x="0" y="24210"/>
                  <a:pt x="28116" y="0"/>
                  <a:pt x="5853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 21"/>
          <p:cNvSpPr>
            <a:spLocks noChangeArrowheads="1"/>
          </p:cNvSpPr>
          <p:nvPr/>
        </p:nvSpPr>
        <p:spPr bwMode="auto">
          <a:xfrm>
            <a:off x="1139190" y="1174115"/>
            <a:ext cx="64623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探究一：验证</a:t>
            </a:r>
            <a:r>
              <a:rPr 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28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具有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酸性氧化物的性质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1559772" y="294852"/>
            <a:ext cx="3637280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7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3735" b="1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lang="zh-CN" altLang="en-US" sz="37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化学性质</a:t>
            </a:r>
            <a:endParaRPr lang="zh-CN" altLang="en-US" sz="373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43585" y="178435"/>
            <a:ext cx="4578350" cy="876935"/>
            <a:chOff x="4043266" y="1511451"/>
            <a:chExt cx="4769757" cy="769257"/>
          </a:xfrm>
        </p:grpSpPr>
        <p:grpSp>
          <p:nvGrpSpPr>
            <p:cNvPr id="19" name="组合 18"/>
            <p:cNvGrpSpPr/>
            <p:nvPr/>
          </p:nvGrpSpPr>
          <p:grpSpPr>
            <a:xfrm>
              <a:off x="4166999" y="1639076"/>
              <a:ext cx="527595" cy="527595"/>
              <a:chOff x="6962140" y="1521823"/>
              <a:chExt cx="809897" cy="809897"/>
            </a:xfrm>
            <a:effectLst>
              <a:outerShdw blurRad="63500" sx="102000" sy="102000" algn="ctr" rotWithShape="0">
                <a:schemeClr val="accent2">
                  <a:alpha val="34000"/>
                </a:schemeClr>
              </a:outerShdw>
            </a:effectLst>
          </p:grpSpPr>
          <p:sp>
            <p:nvSpPr>
              <p:cNvPr id="20" name="椭圆 19"/>
              <p:cNvSpPr/>
              <p:nvPr/>
            </p:nvSpPr>
            <p:spPr>
              <a:xfrm>
                <a:off x="6962140" y="1521823"/>
                <a:ext cx="809897" cy="809897"/>
              </a:xfrm>
              <a:prstGeom prst="ellipse">
                <a:avLst/>
              </a:prstGeom>
              <a:noFill/>
              <a:ln>
                <a:solidFill>
                  <a:srgbClr val="B18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1" name="iconfont-1043-169336"/>
              <p:cNvSpPr/>
              <p:nvPr/>
            </p:nvSpPr>
            <p:spPr>
              <a:xfrm>
                <a:off x="7124134" y="1684332"/>
                <a:ext cx="485909" cy="484879"/>
              </a:xfrm>
              <a:custGeom>
                <a:avLst/>
                <a:gdLst>
                  <a:gd name="T0" fmla="*/ 12436 w 12765"/>
                  <a:gd name="T1" fmla="*/ 0 h 12739"/>
                  <a:gd name="T2" fmla="*/ 4469 w 12765"/>
                  <a:gd name="T3" fmla="*/ 7970 h 12739"/>
                  <a:gd name="T4" fmla="*/ 1369 w 12765"/>
                  <a:gd name="T5" fmla="*/ 5163 h 12739"/>
                  <a:gd name="T6" fmla="*/ 0 w 12765"/>
                  <a:gd name="T7" fmla="*/ 6438 h 12739"/>
                  <a:gd name="T8" fmla="*/ 5357 w 12765"/>
                  <a:gd name="T9" fmla="*/ 12739 h 12739"/>
                  <a:gd name="T10" fmla="*/ 12765 w 12765"/>
                  <a:gd name="T11" fmla="*/ 877 h 12739"/>
                  <a:gd name="T12" fmla="*/ 12436 w 12765"/>
                  <a:gd name="T13" fmla="*/ 0 h 1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65" h="12739">
                    <a:moveTo>
                      <a:pt x="12436" y="0"/>
                    </a:moveTo>
                    <a:cubicBezTo>
                      <a:pt x="8552" y="2754"/>
                      <a:pt x="5734" y="6228"/>
                      <a:pt x="4469" y="7970"/>
                    </a:cubicBezTo>
                    <a:lnTo>
                      <a:pt x="1369" y="5163"/>
                    </a:lnTo>
                    <a:lnTo>
                      <a:pt x="0" y="6438"/>
                    </a:lnTo>
                    <a:lnTo>
                      <a:pt x="5357" y="12739"/>
                    </a:lnTo>
                    <a:cubicBezTo>
                      <a:pt x="6278" y="10010"/>
                      <a:pt x="9199" y="4669"/>
                      <a:pt x="12765" y="877"/>
                    </a:cubicBezTo>
                    <a:lnTo>
                      <a:pt x="12436" y="0"/>
                    </a:lnTo>
                    <a:close/>
                  </a:path>
                </a:pathLst>
              </a:custGeom>
              <a:solidFill>
                <a:srgbClr val="B18D7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sp>
          <p:nvSpPr>
            <p:cNvPr id="22" name="矩形: 圆角 26"/>
            <p:cNvSpPr/>
            <p:nvPr/>
          </p:nvSpPr>
          <p:spPr>
            <a:xfrm>
              <a:off x="4043266" y="1511451"/>
              <a:ext cx="4769757" cy="769257"/>
            </a:xfrm>
            <a:prstGeom prst="roundRect">
              <a:avLst/>
            </a:prstGeom>
            <a:noFill/>
            <a:ln>
              <a:gradFill flip="none" rotWithShape="1">
                <a:gsLst>
                  <a:gs pos="0">
                    <a:srgbClr val="B18D73">
                      <a:alpha val="0"/>
                    </a:srgbClr>
                  </a:gs>
                  <a:gs pos="100000">
                    <a:srgbClr val="7F4E3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369060" y="2753995"/>
            <a:ext cx="6379845" cy="58356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结论：</a:t>
            </a:r>
            <a:r>
              <a:rPr lang="zh-CN" altLang="en-US" sz="3200" b="1" kern="100" dirty="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溶液变浑浊，生成白色沉淀</a:t>
            </a:r>
            <a:endParaRPr lang="en-US" altLang="en-US" sz="3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5" name="矩形 4"/>
          <p:cNvSpPr/>
          <p:nvPr>
            <p:custDataLst>
              <p:tags r:id="rId1"/>
            </p:custDataLst>
          </p:nvPr>
        </p:nvSpPr>
        <p:spPr>
          <a:xfrm>
            <a:off x="932820" y="2740660"/>
            <a:ext cx="152401" cy="609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7" grpId="1"/>
      <p:bldP spid="10" grpId="0" bldLvl="0" animBg="1"/>
      <p:bldP spid="9" grpId="0" bldLvl="0" animBg="1"/>
      <p:bldP spid="10" grpId="1" animBg="1"/>
      <p:bldP spid="9" grpId="1" animBg="1"/>
      <p:bldP spid="13" grpId="0"/>
      <p:bldP spid="13" grpId="1"/>
      <p:bldP spid="11" grpId="0"/>
      <p:bldP spid="11" grpId="1"/>
      <p:bldP spid="12" grpId="0" bldLvl="0" animBg="1"/>
      <p:bldP spid="14" grpId="0" bldLvl="0" animBg="1"/>
      <p:bldP spid="12" grpId="1" animBg="1"/>
      <p:bldP spid="14" grpId="1" animBg="1"/>
      <p:bldP spid="15" grpId="0" bldLvl="0" animBg="1"/>
      <p:bldP spid="16" grpId="0"/>
      <p:bldP spid="15" grpId="1" animBg="1"/>
      <p:bldP spid="16" grpId="1"/>
      <p:bldP spid="17" grpId="0" bldLvl="0" animBg="1"/>
      <p:bldP spid="17" grpId="1" animBg="1"/>
      <p:bldP spid="24" grpId="0" bldLvl="0" animBg="1"/>
      <p:bldP spid="24" grpId="1" animBg="1"/>
      <p:bldP spid="25" grpId="0" bldLvl="0" animBg="1"/>
      <p:bldP spid="2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right-arrows_87462"/>
          <p:cNvSpPr>
            <a:spLocks noChangeAspect="1"/>
          </p:cNvSpPr>
          <p:nvPr/>
        </p:nvSpPr>
        <p:spPr bwMode="auto">
          <a:xfrm>
            <a:off x="231140" y="1334770"/>
            <a:ext cx="579755" cy="391160"/>
          </a:xfrm>
          <a:custGeom>
            <a:avLst/>
            <a:gdLst>
              <a:gd name="connsiteX0" fmla="*/ 313167 w 607640"/>
              <a:gd name="connsiteY0" fmla="*/ 0 h 409915"/>
              <a:gd name="connsiteX1" fmla="*/ 343771 w 607640"/>
              <a:gd name="connsiteY1" fmla="*/ 8929 h 409915"/>
              <a:gd name="connsiteX2" fmla="*/ 580124 w 607640"/>
              <a:gd name="connsiteY2" fmla="*/ 155479 h 409915"/>
              <a:gd name="connsiteX3" fmla="*/ 580124 w 607640"/>
              <a:gd name="connsiteY3" fmla="*/ 254528 h 409915"/>
              <a:gd name="connsiteX4" fmla="*/ 343771 w 607640"/>
              <a:gd name="connsiteY4" fmla="*/ 401078 h 409915"/>
              <a:gd name="connsiteX5" fmla="*/ 313167 w 607640"/>
              <a:gd name="connsiteY5" fmla="*/ 409915 h 409915"/>
              <a:gd name="connsiteX6" fmla="*/ 259610 w 607640"/>
              <a:gd name="connsiteY6" fmla="*/ 375395 h 409915"/>
              <a:gd name="connsiteX7" fmla="*/ 361378 w 607640"/>
              <a:gd name="connsiteY7" fmla="*/ 312246 h 409915"/>
              <a:gd name="connsiteX8" fmla="*/ 421111 w 607640"/>
              <a:gd name="connsiteY8" fmla="*/ 205004 h 409915"/>
              <a:gd name="connsiteX9" fmla="*/ 361378 w 607640"/>
              <a:gd name="connsiteY9" fmla="*/ 97761 h 409915"/>
              <a:gd name="connsiteX10" fmla="*/ 259610 w 607640"/>
              <a:gd name="connsiteY10" fmla="*/ 34612 h 409915"/>
              <a:gd name="connsiteX11" fmla="*/ 313167 w 607640"/>
              <a:gd name="connsiteY11" fmla="*/ 0 h 409915"/>
              <a:gd name="connsiteX12" fmla="*/ 58537 w 607640"/>
              <a:gd name="connsiteY12" fmla="*/ 0 h 409915"/>
              <a:gd name="connsiteX13" fmla="*/ 89142 w 607640"/>
              <a:gd name="connsiteY13" fmla="*/ 8929 h 409915"/>
              <a:gd name="connsiteX14" fmla="*/ 325502 w 607640"/>
              <a:gd name="connsiteY14" fmla="*/ 155479 h 409915"/>
              <a:gd name="connsiteX15" fmla="*/ 325502 w 607640"/>
              <a:gd name="connsiteY15" fmla="*/ 254528 h 409915"/>
              <a:gd name="connsiteX16" fmla="*/ 89142 w 607640"/>
              <a:gd name="connsiteY16" fmla="*/ 401078 h 409915"/>
              <a:gd name="connsiteX17" fmla="*/ 58537 w 607640"/>
              <a:gd name="connsiteY17" fmla="*/ 409915 h 409915"/>
              <a:gd name="connsiteX18" fmla="*/ 0 w 607640"/>
              <a:gd name="connsiteY18" fmla="*/ 351553 h 409915"/>
              <a:gd name="connsiteX19" fmla="*/ 0 w 607640"/>
              <a:gd name="connsiteY19" fmla="*/ 58454 h 409915"/>
              <a:gd name="connsiteX20" fmla="*/ 58537 w 607640"/>
              <a:gd name="connsiteY20" fmla="*/ 0 h 40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7640" h="409915">
                <a:moveTo>
                  <a:pt x="313167" y="0"/>
                </a:moveTo>
                <a:cubicBezTo>
                  <a:pt x="323399" y="0"/>
                  <a:pt x="334000" y="2762"/>
                  <a:pt x="343771" y="8929"/>
                </a:cubicBezTo>
                <a:lnTo>
                  <a:pt x="580124" y="155479"/>
                </a:lnTo>
                <a:cubicBezTo>
                  <a:pt x="616812" y="178308"/>
                  <a:pt x="616812" y="231699"/>
                  <a:pt x="580124" y="254528"/>
                </a:cubicBezTo>
                <a:lnTo>
                  <a:pt x="343771" y="401078"/>
                </a:lnTo>
                <a:cubicBezTo>
                  <a:pt x="334000" y="407153"/>
                  <a:pt x="323399" y="409915"/>
                  <a:pt x="313167" y="409915"/>
                </a:cubicBezTo>
                <a:cubicBezTo>
                  <a:pt x="290399" y="409915"/>
                  <a:pt x="269013" y="396383"/>
                  <a:pt x="259610" y="375395"/>
                </a:cubicBezTo>
                <a:lnTo>
                  <a:pt x="361378" y="312246"/>
                </a:lnTo>
                <a:cubicBezTo>
                  <a:pt x="398804" y="289049"/>
                  <a:pt x="421111" y="248913"/>
                  <a:pt x="421111" y="205004"/>
                </a:cubicBezTo>
                <a:cubicBezTo>
                  <a:pt x="421111" y="161002"/>
                  <a:pt x="398804" y="120959"/>
                  <a:pt x="361378" y="97761"/>
                </a:cubicBezTo>
                <a:lnTo>
                  <a:pt x="259610" y="34612"/>
                </a:lnTo>
                <a:cubicBezTo>
                  <a:pt x="269013" y="13532"/>
                  <a:pt x="290399" y="0"/>
                  <a:pt x="313167" y="0"/>
                </a:cubicBezTo>
                <a:close/>
                <a:moveTo>
                  <a:pt x="58537" y="0"/>
                </a:moveTo>
                <a:cubicBezTo>
                  <a:pt x="68769" y="0"/>
                  <a:pt x="79370" y="2762"/>
                  <a:pt x="89142" y="8929"/>
                </a:cubicBezTo>
                <a:lnTo>
                  <a:pt x="325502" y="155479"/>
                </a:lnTo>
                <a:cubicBezTo>
                  <a:pt x="362283" y="178308"/>
                  <a:pt x="362283" y="231699"/>
                  <a:pt x="325502" y="254528"/>
                </a:cubicBezTo>
                <a:lnTo>
                  <a:pt x="89142" y="401078"/>
                </a:lnTo>
                <a:cubicBezTo>
                  <a:pt x="79370" y="407153"/>
                  <a:pt x="68769" y="409915"/>
                  <a:pt x="58537" y="409915"/>
                </a:cubicBezTo>
                <a:cubicBezTo>
                  <a:pt x="28116" y="409915"/>
                  <a:pt x="0" y="385705"/>
                  <a:pt x="0" y="351553"/>
                </a:cubicBezTo>
                <a:lnTo>
                  <a:pt x="0" y="58454"/>
                </a:lnTo>
                <a:cubicBezTo>
                  <a:pt x="0" y="24210"/>
                  <a:pt x="28116" y="0"/>
                  <a:pt x="58537" y="0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矩形 21"/>
          <p:cNvSpPr>
            <a:spLocks noChangeArrowheads="1"/>
          </p:cNvSpPr>
          <p:nvPr/>
        </p:nvSpPr>
        <p:spPr bwMode="auto">
          <a:xfrm>
            <a:off x="862330" y="1209040"/>
            <a:ext cx="46843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探究二：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验证</a:t>
            </a:r>
            <a:r>
              <a:rPr 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28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具有漂白性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1"/>
          <a:stretch>
            <a:fillRect/>
          </a:stretch>
        </p:blipFill>
        <p:spPr>
          <a:xfrm>
            <a:off x="3496945" y="4191635"/>
            <a:ext cx="1825625" cy="1987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424940" y="2270125"/>
            <a:ext cx="4297680" cy="130492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2400" b="1"/>
              <a:t>品红</a:t>
            </a:r>
            <a:r>
              <a:rPr lang="zh-CN" altLang="en-US" sz="2400"/>
              <a:t>是一种化学染料，匀染性好，常用于羊毛、丝绸织物和锦纶织物的染色以及皮革、纸张、肥皂、木材、医药和化妆品的着色，还用于生物着色。</a:t>
            </a:r>
            <a:endParaRPr lang="zh-CN" altLang="en-US" sz="2400"/>
          </a:p>
        </p:txBody>
      </p:sp>
      <p:sp>
        <p:nvSpPr>
          <p:cNvPr id="22" name="淘宝店chenying0907出品 13"/>
          <p:cNvSpPr/>
          <p:nvPr/>
        </p:nvSpPr>
        <p:spPr bwMode="auto">
          <a:xfrm>
            <a:off x="559435" y="2026920"/>
            <a:ext cx="821055" cy="507365"/>
          </a:xfrm>
          <a:custGeom>
            <a:avLst/>
            <a:gdLst>
              <a:gd name="T0" fmla="*/ 39 w 46"/>
              <a:gd name="T1" fmla="*/ 0 h 40"/>
              <a:gd name="T2" fmla="*/ 7 w 46"/>
              <a:gd name="T3" fmla="*/ 0 h 40"/>
              <a:gd name="T4" fmla="*/ 0 w 46"/>
              <a:gd name="T5" fmla="*/ 7 h 40"/>
              <a:gd name="T6" fmla="*/ 0 w 46"/>
              <a:gd name="T7" fmla="*/ 33 h 40"/>
              <a:gd name="T8" fmla="*/ 7 w 46"/>
              <a:gd name="T9" fmla="*/ 40 h 40"/>
              <a:gd name="T10" fmla="*/ 39 w 46"/>
              <a:gd name="T11" fmla="*/ 40 h 40"/>
              <a:gd name="T12" fmla="*/ 46 w 46"/>
              <a:gd name="T13" fmla="*/ 33 h 40"/>
              <a:gd name="T14" fmla="*/ 46 w 46"/>
              <a:gd name="T15" fmla="*/ 7 h 40"/>
              <a:gd name="T16" fmla="*/ 39 w 46"/>
              <a:gd name="T17" fmla="*/ 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40">
                <a:moveTo>
                  <a:pt x="39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7"/>
                  <a:pt x="3" y="40"/>
                  <a:pt x="7" y="40"/>
                </a:cubicBezTo>
                <a:cubicBezTo>
                  <a:pt x="39" y="40"/>
                  <a:pt x="39" y="40"/>
                  <a:pt x="39" y="40"/>
                </a:cubicBezTo>
                <a:cubicBezTo>
                  <a:pt x="43" y="40"/>
                  <a:pt x="46" y="37"/>
                  <a:pt x="46" y="33"/>
                </a:cubicBezTo>
                <a:cubicBezTo>
                  <a:pt x="46" y="7"/>
                  <a:pt x="46" y="7"/>
                  <a:pt x="46" y="7"/>
                </a:cubicBezTo>
                <a:cubicBezTo>
                  <a:pt x="46" y="3"/>
                  <a:pt x="43" y="0"/>
                  <a:pt x="39" y="0"/>
                </a:cubicBezTo>
                <a:close/>
              </a:path>
            </a:pathLst>
          </a:custGeom>
          <a:solidFill>
            <a:srgbClr val="002060"/>
          </a:solidFill>
          <a:ln w="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Bebas" pitchFamily="2" charset="0"/>
              </a:rPr>
              <a:t>资料</a:t>
            </a:r>
            <a:endParaRPr lang="zh-CN" altLang="en-US" sz="2400" b="1" dirty="0">
              <a:solidFill>
                <a:schemeClr val="bg1"/>
              </a:solidFill>
              <a:latin typeface="Bebas" pitchFamily="2" charset="0"/>
            </a:endParaRPr>
          </a:p>
        </p:txBody>
      </p:sp>
      <p:sp>
        <p:nvSpPr>
          <p:cNvPr id="19" name="淘宝店chenying0907出品 10"/>
          <p:cNvSpPr/>
          <p:nvPr/>
        </p:nvSpPr>
        <p:spPr bwMode="auto">
          <a:xfrm>
            <a:off x="1380490" y="2161540"/>
            <a:ext cx="4342130" cy="575310"/>
          </a:xfrm>
          <a:custGeom>
            <a:avLst/>
            <a:gdLst>
              <a:gd name="T0" fmla="*/ 201 w 201"/>
              <a:gd name="T1" fmla="*/ 88 h 88"/>
              <a:gd name="T2" fmla="*/ 201 w 201"/>
              <a:gd name="T3" fmla="*/ 0 h 88"/>
              <a:gd name="T4" fmla="*/ 0 w 201"/>
              <a:gd name="T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" h="88">
                <a:moveTo>
                  <a:pt x="201" y="88"/>
                </a:moveTo>
                <a:lnTo>
                  <a:pt x="201" y="0"/>
                </a:lnTo>
                <a:lnTo>
                  <a:pt x="0" y="0"/>
                </a:lnTo>
              </a:path>
            </a:pathLst>
          </a:custGeom>
          <a:noFill/>
          <a:ln w="12700" cap="flat">
            <a:solidFill>
              <a:srgbClr val="002060"/>
            </a:solidFill>
            <a:prstDash val="solid"/>
            <a:miter lim="800000"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sp>
        <p:nvSpPr>
          <p:cNvPr id="12" name="矩形 21"/>
          <p:cNvSpPr>
            <a:spLocks noChangeArrowheads="1"/>
          </p:cNvSpPr>
          <p:nvPr/>
        </p:nvSpPr>
        <p:spPr bwMode="auto">
          <a:xfrm>
            <a:off x="762000" y="5449570"/>
            <a:ext cx="9146540" cy="104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1559772" y="294852"/>
            <a:ext cx="3637280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7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3735" b="1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lang="zh-CN" altLang="en-US" sz="37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化学性质</a:t>
            </a:r>
            <a:endParaRPr lang="zh-CN" altLang="en-US" sz="373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43585" y="178435"/>
            <a:ext cx="4578350" cy="876935"/>
            <a:chOff x="4043266" y="1511451"/>
            <a:chExt cx="4769757" cy="769257"/>
          </a:xfrm>
        </p:grpSpPr>
        <p:grpSp>
          <p:nvGrpSpPr>
            <p:cNvPr id="2" name="组合 1"/>
            <p:cNvGrpSpPr/>
            <p:nvPr/>
          </p:nvGrpSpPr>
          <p:grpSpPr>
            <a:xfrm>
              <a:off x="4166999" y="1639076"/>
              <a:ext cx="527595" cy="527595"/>
              <a:chOff x="6962140" y="1521823"/>
              <a:chExt cx="809897" cy="809897"/>
            </a:xfrm>
            <a:effectLst>
              <a:outerShdw blurRad="63500" sx="102000" sy="102000" algn="ctr" rotWithShape="0">
                <a:schemeClr val="accent2">
                  <a:alpha val="34000"/>
                </a:schemeClr>
              </a:outerShdw>
            </a:effectLst>
          </p:grpSpPr>
          <p:sp>
            <p:nvSpPr>
              <p:cNvPr id="20" name="椭圆 19"/>
              <p:cNvSpPr/>
              <p:nvPr/>
            </p:nvSpPr>
            <p:spPr>
              <a:xfrm>
                <a:off x="6962140" y="1521823"/>
                <a:ext cx="809897" cy="809897"/>
              </a:xfrm>
              <a:prstGeom prst="ellipse">
                <a:avLst/>
              </a:prstGeom>
              <a:noFill/>
              <a:ln>
                <a:solidFill>
                  <a:srgbClr val="B18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21" name="iconfont-1043-169336"/>
              <p:cNvSpPr/>
              <p:nvPr/>
            </p:nvSpPr>
            <p:spPr>
              <a:xfrm>
                <a:off x="7124134" y="1684332"/>
                <a:ext cx="485909" cy="484879"/>
              </a:xfrm>
              <a:custGeom>
                <a:avLst/>
                <a:gdLst>
                  <a:gd name="T0" fmla="*/ 12436 w 12765"/>
                  <a:gd name="T1" fmla="*/ 0 h 12739"/>
                  <a:gd name="T2" fmla="*/ 4469 w 12765"/>
                  <a:gd name="T3" fmla="*/ 7970 h 12739"/>
                  <a:gd name="T4" fmla="*/ 1369 w 12765"/>
                  <a:gd name="T5" fmla="*/ 5163 h 12739"/>
                  <a:gd name="T6" fmla="*/ 0 w 12765"/>
                  <a:gd name="T7" fmla="*/ 6438 h 12739"/>
                  <a:gd name="T8" fmla="*/ 5357 w 12765"/>
                  <a:gd name="T9" fmla="*/ 12739 h 12739"/>
                  <a:gd name="T10" fmla="*/ 12765 w 12765"/>
                  <a:gd name="T11" fmla="*/ 877 h 12739"/>
                  <a:gd name="T12" fmla="*/ 12436 w 12765"/>
                  <a:gd name="T13" fmla="*/ 0 h 1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65" h="12739">
                    <a:moveTo>
                      <a:pt x="12436" y="0"/>
                    </a:moveTo>
                    <a:cubicBezTo>
                      <a:pt x="8552" y="2754"/>
                      <a:pt x="5734" y="6228"/>
                      <a:pt x="4469" y="7970"/>
                    </a:cubicBezTo>
                    <a:lnTo>
                      <a:pt x="1369" y="5163"/>
                    </a:lnTo>
                    <a:lnTo>
                      <a:pt x="0" y="6438"/>
                    </a:lnTo>
                    <a:lnTo>
                      <a:pt x="5357" y="12739"/>
                    </a:lnTo>
                    <a:cubicBezTo>
                      <a:pt x="6278" y="10010"/>
                      <a:pt x="9199" y="4669"/>
                      <a:pt x="12765" y="877"/>
                    </a:cubicBezTo>
                    <a:lnTo>
                      <a:pt x="12436" y="0"/>
                    </a:lnTo>
                    <a:close/>
                  </a:path>
                </a:pathLst>
              </a:custGeom>
              <a:solidFill>
                <a:srgbClr val="B18D7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sp>
          <p:nvSpPr>
            <p:cNvPr id="3" name="矩形: 圆角 26"/>
            <p:cNvSpPr/>
            <p:nvPr/>
          </p:nvSpPr>
          <p:spPr>
            <a:xfrm>
              <a:off x="4043266" y="1511451"/>
              <a:ext cx="4769757" cy="769257"/>
            </a:xfrm>
            <a:prstGeom prst="roundRect">
              <a:avLst/>
            </a:prstGeom>
            <a:noFill/>
            <a:ln>
              <a:gradFill flip="none" rotWithShape="1">
                <a:gsLst>
                  <a:gs pos="0">
                    <a:srgbClr val="B18D73">
                      <a:alpha val="0"/>
                    </a:srgbClr>
                  </a:gs>
                  <a:gs pos="100000">
                    <a:srgbClr val="7F4E3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pic>
        <p:nvPicPr>
          <p:cNvPr id="102" name="图片 101"/>
          <p:cNvPicPr/>
          <p:nvPr/>
        </p:nvPicPr>
        <p:blipFill>
          <a:blip r:embed="rId2"/>
          <a:srcRect l="14361" t="16774" r="68578"/>
          <a:stretch>
            <a:fillRect/>
          </a:stretch>
        </p:blipFill>
        <p:spPr>
          <a:xfrm>
            <a:off x="6095365" y="1112520"/>
            <a:ext cx="2125980" cy="5975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/>
          <p:nvPr/>
        </p:nvPicPr>
        <p:blipFill>
          <a:blip r:embed="rId2"/>
          <a:srcRect l="45472" t="16774" r="36713"/>
          <a:stretch>
            <a:fillRect/>
          </a:stretch>
        </p:blipFill>
        <p:spPr>
          <a:xfrm>
            <a:off x="9972040" y="1112520"/>
            <a:ext cx="2219960" cy="5975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/>
          <p:nvPr/>
        </p:nvPicPr>
        <p:blipFill>
          <a:blip r:embed="rId2"/>
          <a:srcRect l="31045" t="16774" r="53774"/>
          <a:stretch>
            <a:fillRect/>
          </a:stretch>
        </p:blipFill>
        <p:spPr>
          <a:xfrm>
            <a:off x="8174355" y="1112520"/>
            <a:ext cx="1891665" cy="59759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1268095" y="4299585"/>
            <a:ext cx="1858010" cy="17614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19" grpId="0" bldLvl="0" animBg="1"/>
      <p:bldP spid="6" grpId="0"/>
      <p:bldP spid="6" grpId="1"/>
      <p:bldP spid="27" grpId="0" bldLvl="0" animBg="1"/>
      <p:bldP spid="32" grpId="0"/>
      <p:bldP spid="27" grpId="1" animBg="1"/>
      <p:bldP spid="32" grpId="1"/>
      <p:bldP spid="17" grpId="0" bldLvl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" name="直接连接符 325634"/>
          <p:cNvSpPr>
            <a:spLocks noChangeShapeType="1"/>
          </p:cNvSpPr>
          <p:nvPr/>
        </p:nvSpPr>
        <p:spPr bwMode="auto">
          <a:xfrm>
            <a:off x="895350" y="2108200"/>
            <a:ext cx="635" cy="26250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64" name="直接连接符 325635"/>
          <p:cNvSpPr>
            <a:spLocks noChangeShapeType="1"/>
          </p:cNvSpPr>
          <p:nvPr/>
        </p:nvSpPr>
        <p:spPr bwMode="auto">
          <a:xfrm>
            <a:off x="895350" y="4737100"/>
            <a:ext cx="5241290" cy="120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65" name="直接连接符 325636"/>
          <p:cNvSpPr>
            <a:spLocks noChangeShapeType="1"/>
          </p:cNvSpPr>
          <p:nvPr/>
        </p:nvSpPr>
        <p:spPr bwMode="auto">
          <a:xfrm>
            <a:off x="6132830" y="2108200"/>
            <a:ext cx="635" cy="26250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66" name="直接连接符 325637"/>
          <p:cNvSpPr>
            <a:spLocks noChangeShapeType="1"/>
          </p:cNvSpPr>
          <p:nvPr/>
        </p:nvSpPr>
        <p:spPr bwMode="auto">
          <a:xfrm flipV="1">
            <a:off x="941070" y="2345055"/>
            <a:ext cx="5191125" cy="7620"/>
          </a:xfrm>
          <a:prstGeom prst="line">
            <a:avLst/>
          </a:prstGeom>
          <a:noFill/>
          <a:ln w="38100">
            <a:solidFill>
              <a:srgbClr val="0000FF"/>
            </a:solidFill>
            <a:prstDash val="lgDash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68" name="文本框 325639"/>
          <p:cNvSpPr txBox="1">
            <a:spLocks noChangeArrowheads="1"/>
          </p:cNvSpPr>
          <p:nvPr/>
        </p:nvSpPr>
        <p:spPr bwMode="auto">
          <a:xfrm>
            <a:off x="1054735" y="1968500"/>
            <a:ext cx="796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800">
                <a:solidFill>
                  <a:srgbClr val="FF3300"/>
                </a:solidFill>
                <a:latin typeface="Tahoma" panose="020B0604030504040204" pitchFamily="34" charset="0"/>
              </a:rPr>
              <a:t>液 面</a:t>
            </a:r>
            <a:endParaRPr lang="zh-CN" altLang="en-US" sz="1800">
              <a:solidFill>
                <a:srgbClr val="FF3300"/>
              </a:solidFill>
              <a:latin typeface="Tahoma" panose="020B0604030504040204" pitchFamily="34" charset="0"/>
            </a:endParaRPr>
          </a:p>
        </p:txBody>
      </p:sp>
      <p:sp>
        <p:nvSpPr>
          <p:cNvPr id="76" name="椭圆 75"/>
          <p:cNvSpPr>
            <a:spLocks noChangeArrowheads="1"/>
          </p:cNvSpPr>
          <p:nvPr/>
        </p:nvSpPr>
        <p:spPr bwMode="auto">
          <a:xfrm rot="20179163">
            <a:off x="1767205" y="2827655"/>
            <a:ext cx="556895" cy="33718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800"/>
              <a:t>H</a:t>
            </a:r>
            <a:r>
              <a:rPr lang="en-US" altLang="zh-CN" sz="1800" baseline="-25000"/>
              <a:t>2</a:t>
            </a:r>
            <a:r>
              <a:rPr lang="en-US" altLang="zh-CN" sz="1800"/>
              <a:t>O</a:t>
            </a:r>
            <a:endParaRPr lang="en-US" altLang="zh-CN" sz="1800" b="0" baseline="30000"/>
          </a:p>
        </p:txBody>
      </p:sp>
      <p:sp>
        <p:nvSpPr>
          <p:cNvPr id="98" name="椭圆 97"/>
          <p:cNvSpPr>
            <a:spLocks noChangeArrowheads="1"/>
          </p:cNvSpPr>
          <p:nvPr/>
        </p:nvSpPr>
        <p:spPr bwMode="auto">
          <a:xfrm rot="20179163">
            <a:off x="1259840" y="3737610"/>
            <a:ext cx="556895" cy="33718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800"/>
              <a:t>H</a:t>
            </a:r>
            <a:r>
              <a:rPr lang="en-US" altLang="zh-CN" sz="1800" baseline="-25000"/>
              <a:t>2</a:t>
            </a:r>
            <a:r>
              <a:rPr lang="en-US" altLang="zh-CN" sz="1800"/>
              <a:t>O</a:t>
            </a:r>
            <a:endParaRPr lang="en-US" altLang="zh-CN" sz="1800" b="0" baseline="30000"/>
          </a:p>
        </p:txBody>
      </p:sp>
      <p:sp>
        <p:nvSpPr>
          <p:cNvPr id="99" name="椭圆 98"/>
          <p:cNvSpPr>
            <a:spLocks noChangeArrowheads="1"/>
          </p:cNvSpPr>
          <p:nvPr/>
        </p:nvSpPr>
        <p:spPr bwMode="auto">
          <a:xfrm rot="20179163">
            <a:off x="4790440" y="4098290"/>
            <a:ext cx="556895" cy="33718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800"/>
              <a:t>H</a:t>
            </a:r>
            <a:r>
              <a:rPr lang="en-US" altLang="zh-CN" sz="1800" baseline="-25000"/>
              <a:t>2</a:t>
            </a:r>
            <a:r>
              <a:rPr lang="en-US" altLang="zh-CN" sz="1800"/>
              <a:t>O</a:t>
            </a:r>
            <a:endParaRPr lang="en-US" altLang="zh-CN" sz="1800" b="0" baseline="30000"/>
          </a:p>
        </p:txBody>
      </p:sp>
      <p:sp>
        <p:nvSpPr>
          <p:cNvPr id="101" name="椭圆 100"/>
          <p:cNvSpPr>
            <a:spLocks noChangeArrowheads="1"/>
          </p:cNvSpPr>
          <p:nvPr/>
        </p:nvSpPr>
        <p:spPr bwMode="auto">
          <a:xfrm rot="20179163">
            <a:off x="2702560" y="2720340"/>
            <a:ext cx="556895" cy="33718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800"/>
              <a:t>H</a:t>
            </a:r>
            <a:r>
              <a:rPr lang="en-US" altLang="zh-CN" sz="1800" baseline="-25000"/>
              <a:t>2</a:t>
            </a:r>
            <a:r>
              <a:rPr lang="en-US" altLang="zh-CN" sz="1800"/>
              <a:t>O</a:t>
            </a:r>
            <a:endParaRPr lang="en-US" altLang="zh-CN" sz="1800" b="0" baseline="30000"/>
          </a:p>
        </p:txBody>
      </p:sp>
      <p:sp>
        <p:nvSpPr>
          <p:cNvPr id="102" name="椭圆 101"/>
          <p:cNvSpPr>
            <a:spLocks noChangeArrowheads="1"/>
          </p:cNvSpPr>
          <p:nvPr/>
        </p:nvSpPr>
        <p:spPr bwMode="auto">
          <a:xfrm rot="20179163">
            <a:off x="3542030" y="3940810"/>
            <a:ext cx="556895" cy="33718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800"/>
              <a:t>H</a:t>
            </a:r>
            <a:r>
              <a:rPr lang="en-US" altLang="zh-CN" sz="1800" baseline="-25000"/>
              <a:t>2</a:t>
            </a:r>
            <a:r>
              <a:rPr lang="en-US" altLang="zh-CN" sz="1800"/>
              <a:t>O</a:t>
            </a:r>
            <a:endParaRPr lang="en-US" altLang="zh-CN" sz="1800" b="0" baseline="30000"/>
          </a:p>
        </p:txBody>
      </p:sp>
      <p:sp>
        <p:nvSpPr>
          <p:cNvPr id="5" name="椭圆 4"/>
          <p:cNvSpPr>
            <a:spLocks noChangeArrowheads="1"/>
          </p:cNvSpPr>
          <p:nvPr/>
        </p:nvSpPr>
        <p:spPr bwMode="auto">
          <a:xfrm rot="1468775">
            <a:off x="1827530" y="1075055"/>
            <a:ext cx="756920" cy="52133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2400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endParaRPr lang="en-US" altLang="zh-CN" sz="2400" b="0" baseline="-25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" name="椭圆 7"/>
          <p:cNvSpPr>
            <a:spLocks noChangeArrowheads="1"/>
          </p:cNvSpPr>
          <p:nvPr/>
        </p:nvSpPr>
        <p:spPr bwMode="auto">
          <a:xfrm rot="20179163">
            <a:off x="2846070" y="3346450"/>
            <a:ext cx="556895" cy="33718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800"/>
              <a:t>H</a:t>
            </a:r>
            <a:r>
              <a:rPr lang="en-US" altLang="zh-CN" sz="1800" baseline="-25000"/>
              <a:t>2</a:t>
            </a:r>
            <a:r>
              <a:rPr lang="en-US" altLang="zh-CN" sz="1800"/>
              <a:t>O</a:t>
            </a:r>
            <a:endParaRPr lang="en-US" altLang="zh-CN" sz="1800" b="0" baseline="30000"/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 rot="20179163">
            <a:off x="2053590" y="3864610"/>
            <a:ext cx="556895" cy="33718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800"/>
              <a:t>H</a:t>
            </a:r>
            <a:r>
              <a:rPr lang="en-US" altLang="zh-CN" sz="1800" baseline="-25000"/>
              <a:t>2</a:t>
            </a:r>
            <a:r>
              <a:rPr lang="en-US" altLang="zh-CN" sz="1800"/>
              <a:t>O</a:t>
            </a:r>
            <a:endParaRPr lang="en-US" altLang="zh-CN" sz="1800" b="0" baseline="30000"/>
          </a:p>
        </p:txBody>
      </p:sp>
      <p:sp>
        <p:nvSpPr>
          <p:cNvPr id="10" name="椭圆 9"/>
          <p:cNvSpPr>
            <a:spLocks noChangeArrowheads="1"/>
          </p:cNvSpPr>
          <p:nvPr/>
        </p:nvSpPr>
        <p:spPr bwMode="auto">
          <a:xfrm rot="20179163">
            <a:off x="4223385" y="2907030"/>
            <a:ext cx="556895" cy="33718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800"/>
              <a:t>H</a:t>
            </a:r>
            <a:r>
              <a:rPr lang="en-US" altLang="zh-CN" sz="1800" baseline="-25000"/>
              <a:t>2</a:t>
            </a:r>
            <a:r>
              <a:rPr lang="en-US" altLang="zh-CN" sz="1800"/>
              <a:t>O</a:t>
            </a:r>
            <a:endParaRPr lang="en-US" altLang="zh-CN" sz="1800" b="0" baseline="30000"/>
          </a:p>
        </p:txBody>
      </p:sp>
      <p:sp>
        <p:nvSpPr>
          <p:cNvPr id="11" name="椭圆 10"/>
          <p:cNvSpPr>
            <a:spLocks noChangeArrowheads="1"/>
          </p:cNvSpPr>
          <p:nvPr/>
        </p:nvSpPr>
        <p:spPr bwMode="auto">
          <a:xfrm rot="20179163">
            <a:off x="5045710" y="3312795"/>
            <a:ext cx="556895" cy="33718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1800"/>
              <a:t>H</a:t>
            </a:r>
            <a:r>
              <a:rPr lang="en-US" altLang="zh-CN" sz="1800" baseline="-25000"/>
              <a:t>2</a:t>
            </a:r>
            <a:r>
              <a:rPr lang="en-US" altLang="zh-CN" sz="1800"/>
              <a:t>O</a:t>
            </a:r>
            <a:endParaRPr lang="en-US" altLang="zh-CN" sz="1800" b="0" baseline="30000"/>
          </a:p>
        </p:txBody>
      </p:sp>
      <p:sp>
        <p:nvSpPr>
          <p:cNvPr id="12" name="椭圆 11"/>
          <p:cNvSpPr>
            <a:spLocks noChangeArrowheads="1"/>
          </p:cNvSpPr>
          <p:nvPr/>
        </p:nvSpPr>
        <p:spPr bwMode="auto">
          <a:xfrm rot="1468775">
            <a:off x="2736215" y="608965"/>
            <a:ext cx="748030" cy="5359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2400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endParaRPr lang="en-US" altLang="zh-CN" sz="2400" b="0" baseline="-25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椭圆 12"/>
          <p:cNvSpPr>
            <a:spLocks noChangeArrowheads="1"/>
          </p:cNvSpPr>
          <p:nvPr/>
        </p:nvSpPr>
        <p:spPr bwMode="auto">
          <a:xfrm rot="1468775">
            <a:off x="2900045" y="1284605"/>
            <a:ext cx="748030" cy="5359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2400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endParaRPr lang="en-US" altLang="zh-CN" sz="2400" b="0" baseline="-25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4" name="椭圆 13"/>
          <p:cNvSpPr>
            <a:spLocks noChangeArrowheads="1"/>
          </p:cNvSpPr>
          <p:nvPr/>
        </p:nvSpPr>
        <p:spPr bwMode="auto">
          <a:xfrm rot="1468775">
            <a:off x="2107565" y="1757045"/>
            <a:ext cx="748030" cy="5359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2400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endParaRPr lang="en-US" altLang="zh-CN" sz="2400" b="0" baseline="-25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5" name="椭圆 14"/>
          <p:cNvSpPr>
            <a:spLocks noChangeArrowheads="1"/>
          </p:cNvSpPr>
          <p:nvPr/>
        </p:nvSpPr>
        <p:spPr bwMode="auto">
          <a:xfrm>
            <a:off x="2668905" y="3079750"/>
            <a:ext cx="1210310" cy="7016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SO</a:t>
            </a:r>
            <a:r>
              <a:rPr lang="en-US" altLang="zh-CN" sz="28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2800" b="0" baseline="-25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椭圆 25"/>
          <p:cNvSpPr>
            <a:spLocks noChangeArrowheads="1"/>
          </p:cNvSpPr>
          <p:nvPr/>
        </p:nvSpPr>
        <p:spPr bwMode="auto">
          <a:xfrm>
            <a:off x="2118995" y="3737610"/>
            <a:ext cx="1210310" cy="701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品红</a:t>
            </a:r>
            <a:endParaRPr lang="zh-CN" altLang="en-US" sz="2800" b="0" baseline="300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7" name="椭圆 26"/>
          <p:cNvSpPr>
            <a:spLocks noChangeArrowheads="1"/>
          </p:cNvSpPr>
          <p:nvPr/>
        </p:nvSpPr>
        <p:spPr bwMode="auto">
          <a:xfrm>
            <a:off x="3141345" y="3675380"/>
            <a:ext cx="1210310" cy="701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SO</a:t>
            </a:r>
            <a:r>
              <a:rPr lang="en-US" altLang="zh-CN" sz="28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2800" b="0" baseline="-25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5" name="椭圆 44"/>
          <p:cNvSpPr>
            <a:spLocks noChangeArrowheads="1"/>
          </p:cNvSpPr>
          <p:nvPr/>
        </p:nvSpPr>
        <p:spPr bwMode="auto">
          <a:xfrm>
            <a:off x="1536065" y="3311525"/>
            <a:ext cx="1210310" cy="701675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SO</a:t>
            </a:r>
            <a:r>
              <a:rPr lang="en-US" altLang="zh-CN" sz="28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2800" b="0" baseline="-25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2" name="椭圆 71"/>
          <p:cNvSpPr>
            <a:spLocks noChangeArrowheads="1"/>
          </p:cNvSpPr>
          <p:nvPr/>
        </p:nvSpPr>
        <p:spPr bwMode="auto">
          <a:xfrm>
            <a:off x="4525010" y="747395"/>
            <a:ext cx="1210310" cy="7016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品红</a:t>
            </a:r>
            <a:endParaRPr lang="zh-CN" altLang="en-US" sz="2800" b="0" baseline="300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9" name="椭圆 48"/>
          <p:cNvSpPr>
            <a:spLocks noChangeArrowheads="1"/>
          </p:cNvSpPr>
          <p:nvPr/>
        </p:nvSpPr>
        <p:spPr bwMode="auto">
          <a:xfrm rot="1468775">
            <a:off x="3852545" y="2519680"/>
            <a:ext cx="748030" cy="5359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2400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endParaRPr lang="en-US" altLang="zh-CN" sz="2400" b="0" baseline="-25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椭圆 2"/>
          <p:cNvSpPr>
            <a:spLocks noChangeArrowheads="1"/>
          </p:cNvSpPr>
          <p:nvPr/>
        </p:nvSpPr>
        <p:spPr bwMode="auto">
          <a:xfrm>
            <a:off x="5215255" y="1258570"/>
            <a:ext cx="1210310" cy="7016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品红</a:t>
            </a:r>
            <a:endParaRPr lang="zh-CN" altLang="en-US" sz="2800" b="0" baseline="300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椭圆 3"/>
          <p:cNvSpPr>
            <a:spLocks noChangeArrowheads="1"/>
          </p:cNvSpPr>
          <p:nvPr/>
        </p:nvSpPr>
        <p:spPr bwMode="auto">
          <a:xfrm>
            <a:off x="5928995" y="747395"/>
            <a:ext cx="1210310" cy="7016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品红</a:t>
            </a:r>
            <a:endParaRPr lang="zh-CN" altLang="en-US" sz="2800" b="0" baseline="300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5835015" y="1729740"/>
            <a:ext cx="1210310" cy="7016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品红</a:t>
            </a:r>
            <a:endParaRPr lang="zh-CN" altLang="en-US" sz="2800" b="0" baseline="300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1205230" y="2983865"/>
            <a:ext cx="1210310" cy="7016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品红</a:t>
            </a:r>
            <a:endParaRPr lang="zh-CN" altLang="en-US" sz="2800" b="0" baseline="300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椭圆 15"/>
          <p:cNvSpPr>
            <a:spLocks noChangeArrowheads="1"/>
          </p:cNvSpPr>
          <p:nvPr/>
        </p:nvSpPr>
        <p:spPr bwMode="auto">
          <a:xfrm>
            <a:off x="2415540" y="3087370"/>
            <a:ext cx="1210310" cy="7016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品红</a:t>
            </a:r>
            <a:endParaRPr lang="zh-CN" altLang="en-US" sz="2800" b="0" baseline="300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>
            <a:spLocks noChangeArrowheads="1"/>
          </p:cNvSpPr>
          <p:nvPr/>
        </p:nvSpPr>
        <p:spPr bwMode="auto">
          <a:xfrm>
            <a:off x="1398905" y="3638550"/>
            <a:ext cx="1210310" cy="7016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品红</a:t>
            </a:r>
            <a:endParaRPr lang="zh-CN" altLang="en-US" sz="2800" b="0" baseline="300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椭圆 17"/>
          <p:cNvSpPr>
            <a:spLocks noChangeArrowheads="1"/>
          </p:cNvSpPr>
          <p:nvPr/>
        </p:nvSpPr>
        <p:spPr bwMode="auto">
          <a:xfrm>
            <a:off x="2609215" y="3789045"/>
            <a:ext cx="1210310" cy="701675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品红</a:t>
            </a:r>
            <a:endParaRPr lang="zh-CN" altLang="en-US" sz="2800" b="0" baseline="300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9" name="椭圆 18"/>
          <p:cNvSpPr>
            <a:spLocks noChangeArrowheads="1"/>
          </p:cNvSpPr>
          <p:nvPr/>
        </p:nvSpPr>
        <p:spPr bwMode="auto">
          <a:xfrm>
            <a:off x="1717675" y="2973705"/>
            <a:ext cx="1210310" cy="701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H</a:t>
            </a:r>
            <a:r>
              <a:rPr lang="en-US" altLang="zh-CN" sz="28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SO</a:t>
            </a:r>
            <a:r>
              <a:rPr lang="en-US" altLang="zh-CN" sz="2800" baseline="-2500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2800" b="0" baseline="-25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椭圆 19"/>
          <p:cNvSpPr>
            <a:spLocks noChangeArrowheads="1"/>
          </p:cNvSpPr>
          <p:nvPr/>
        </p:nvSpPr>
        <p:spPr bwMode="auto">
          <a:xfrm>
            <a:off x="2548890" y="2841625"/>
            <a:ext cx="1210310" cy="701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品红</a:t>
            </a:r>
            <a:endParaRPr lang="zh-CN" altLang="en-US" sz="2800" b="0" baseline="300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椭圆 20"/>
          <p:cNvSpPr>
            <a:spLocks noChangeArrowheads="1"/>
          </p:cNvSpPr>
          <p:nvPr/>
        </p:nvSpPr>
        <p:spPr bwMode="auto">
          <a:xfrm rot="1468775">
            <a:off x="4645025" y="3317240"/>
            <a:ext cx="748030" cy="53594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60000"/>
                    <a:lumOff val="40000"/>
                  </a:schemeClr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2400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endParaRPr lang="en-US" altLang="zh-CN" sz="2400" b="0" baseline="-25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2" name="椭圆 21"/>
          <p:cNvSpPr>
            <a:spLocks noChangeArrowheads="1"/>
          </p:cNvSpPr>
          <p:nvPr/>
        </p:nvSpPr>
        <p:spPr bwMode="auto">
          <a:xfrm>
            <a:off x="4369435" y="2436495"/>
            <a:ext cx="1210310" cy="701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品红</a:t>
            </a:r>
            <a:endParaRPr lang="zh-CN" altLang="en-US" sz="2800" b="0" baseline="300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椭圆 22"/>
          <p:cNvSpPr>
            <a:spLocks noChangeArrowheads="1"/>
          </p:cNvSpPr>
          <p:nvPr/>
        </p:nvSpPr>
        <p:spPr bwMode="auto">
          <a:xfrm>
            <a:off x="3775075" y="3155315"/>
            <a:ext cx="1210310" cy="70167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zh-CN" alt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品红</a:t>
            </a:r>
            <a:endParaRPr lang="zh-CN" altLang="en-US" sz="2800" b="0" baseline="300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椭圆 23"/>
          <p:cNvSpPr>
            <a:spLocks noChangeArrowheads="1"/>
          </p:cNvSpPr>
          <p:nvPr/>
        </p:nvSpPr>
        <p:spPr bwMode="auto">
          <a:xfrm rot="1468775">
            <a:off x="4228465" y="2562225"/>
            <a:ext cx="756920" cy="52133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2400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endParaRPr lang="en-US" altLang="zh-CN" sz="2400" b="0" baseline="-25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5" name="椭圆 24"/>
          <p:cNvSpPr>
            <a:spLocks noChangeArrowheads="1"/>
          </p:cNvSpPr>
          <p:nvPr/>
        </p:nvSpPr>
        <p:spPr bwMode="auto">
          <a:xfrm rot="1468775">
            <a:off x="3894455" y="2891155"/>
            <a:ext cx="748030" cy="5359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2400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endParaRPr lang="en-US" altLang="zh-CN" sz="2400" b="0" baseline="-25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28" name="椭圆 27"/>
          <p:cNvSpPr>
            <a:spLocks noChangeArrowheads="1"/>
          </p:cNvSpPr>
          <p:nvPr/>
        </p:nvSpPr>
        <p:spPr bwMode="auto">
          <a:xfrm rot="1468775">
            <a:off x="4966970" y="2971800"/>
            <a:ext cx="748030" cy="5359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2400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endParaRPr lang="en-US" altLang="zh-CN" sz="2400" b="0" baseline="-25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1" name="椭圆 30"/>
          <p:cNvSpPr>
            <a:spLocks noChangeArrowheads="1"/>
          </p:cNvSpPr>
          <p:nvPr/>
        </p:nvSpPr>
        <p:spPr bwMode="auto">
          <a:xfrm rot="1468775">
            <a:off x="4508500" y="3244215"/>
            <a:ext cx="748030" cy="53594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Font typeface="Arial" panose="020B0604020202020204" pitchFamily="34" charset="0"/>
              <a:defRPr sz="31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zh-CN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S</a:t>
            </a:r>
            <a:r>
              <a:rPr lang="zh-CN" altLang="en-US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</a:t>
            </a:r>
            <a:r>
              <a:rPr lang="en-US" altLang="zh-CN" sz="2400" baseline="-250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endParaRPr lang="en-US" altLang="zh-CN" sz="2400" b="0" baseline="-25000" dirty="0" smtClean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236460" y="809625"/>
            <a:ext cx="4262755" cy="9201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2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漂白微观过程</a:t>
            </a:r>
            <a:endParaRPr lang="zh-CN" altLang="en-US" sz="32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722745" y="2436495"/>
            <a:ext cx="4759960" cy="1160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>
              <a:buNone/>
            </a:pP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与</a:t>
            </a:r>
            <a:r>
              <a:rPr lang="en-US" sz="280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有机色质</a:t>
            </a:r>
            <a:r>
              <a:rPr 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内部</a:t>
            </a:r>
            <a:r>
              <a:rPr 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“生色团”“化合”成无色物质</a:t>
            </a:r>
            <a:r>
              <a:rPr lang="zh-CN" altLang="en-US" sz="28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，是化学变化。</a:t>
            </a:r>
            <a:endParaRPr lang="zh-CN" altLang="en-US" sz="280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595745" y="5243830"/>
            <a:ext cx="380809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>
              <a:buNone/>
            </a:pP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特点：</a:t>
            </a:r>
            <a:r>
              <a:rPr 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可逆、不持久</a:t>
            </a:r>
            <a:endParaRPr lang="en-US" altLang="en-US" sz="2800" b="1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722745" y="3966210"/>
            <a:ext cx="4112895" cy="116776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none" rtlCol="0">
            <a:noAutofit/>
          </a:bodyPr>
          <a:p>
            <a:r>
              <a:rPr lang="zh-CN" altLang="en-US" sz="32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注意：</a:t>
            </a:r>
            <a:endParaRPr lang="zh-CN" altLang="en-US" sz="3200" b="1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  <a:p>
            <a:r>
              <a:rPr lang="en-US" sz="3200" b="1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200" b="1" baseline="-2500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en-US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不能漂白石蕊溶液</a:t>
            </a:r>
            <a:endParaRPr lang="en-US" altLang="en-US" sz="3200" b="1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00" name="图片 99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35255" y="4490720"/>
            <a:ext cx="6858000" cy="24815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640625 -0.0136111 L -0.00901042 -0.025 L -0.00260417 -0.025 L 0.00385417 -0.0227778 L 0.0102604 -0.0113889 L 0.00385417 -0.00222222 L -0.00130208 -0.0136111 L 0.00125 -0.0273148 L 0.00765625 -0.0296296 L 0.0140625 -0.025 L 0.0153646 -0.0136111 L 0.0153646 0 L 0.0140625 0.0114815 L 0.00765625 0.0160185 L 0.00125 0.0160185 L -0.00260417 0.00462963 L 0.00385417 0.00231481 L 0.0102604 0.00231481 L 0.0166667 0.00685185 L 0.0102604 0.0182407 L 0.00385417 0.0228704 L -0.00260417 0.0228704 L -0.00901042 0.0228704 L -0.0154167 0.0228704 L -0.0218229 0.0205556 L -0.024375 0.00916667 L -0.0179687 0 L -0.0115625 0 L -0.00515625 0 L -0.00130208 0.0114815 L -0.00770833 0.0137037 L -0.0141146 0.00916667 L -0.0205208 0.00231481 L -0.0359375 0.00231481 " pathEditMode="relative" ptsTypes="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640625 -0.0136111 L -0.00901042 -0.025 L -0.00260417 -0.025 L 0.00385417 -0.0227778 L 0.0102604 -0.0113889 L 0.00385417 -0.00222222 L -0.00130208 -0.0136111 L 0.00125 -0.0273148 L 0.00765625 -0.0296296 L 0.0140625 -0.025 L 0.0153646 -0.0136111 L 0.0153646 0 L 0.0140625 0.0114815 L 0.00765625 0.0160185 L 0.00125 0.0160185 L -0.00260417 0.00462963 L 0.00385417 0.00231481 L 0.0102604 0.00231481 L 0.0166667 0.00685185 L 0.0102604 0.0182407 L 0.00385417 0.0228704 L -0.00260417 0.0228704 L -0.00901042 0.0228704 L -0.0154167 0.0228704 L -0.0218229 0.0205556 L -0.024375 0.00916667 L -0.0179687 0 L -0.0115625 0 L -0.00515625 0 L -0.00130208 0.0114815 L -0.00770833 0.0137037 L -0.0141146 0.00916667 L -0.0205208 0.00231481 L -0.0359375 0.00231481 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640625 -0.0136111 L -0.00901042 -0.025 L -0.00260417 -0.025 L 0.00385417 -0.0227778 L 0.0102604 -0.0113889 L 0.00385417 -0.00222222 L -0.00130208 -0.0136111 L 0.00125 -0.0273148 L 0.00765625 -0.0296296 L 0.0140625 -0.025 L 0.0153646 -0.0136111 L 0.0153646 0 L 0.0140625 0.0114815 L 0.00765625 0.0160185 L 0.00125 0.0160185 L -0.00260417 0.00462963 L 0.00385417 0.00231481 L 0.0102604 0.00231481 L 0.0166667 0.00685185 L 0.0102604 0.0182407 L 0.00385417 0.0228704 L -0.00260417 0.0228704 L -0.00901042 0.0228704 L -0.0154167 0.0228704 L -0.0218229 0.0205556 L -0.024375 0.00916667 L -0.0179687 0 L -0.0115625 0 L -0.00515625 0 L -0.00130208 0.0114815 L -0.00770833 0.0137037 L -0.0141146 0.00916667 L -0.0205208 0.00231481 L -0.0359375 0.00231481 " pathEditMode="relative" ptsTypes="">
                                      <p:cBhvr>
                                        <p:cTn id="1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640625 -0.0136111 L -0.00901042 -0.025 L -0.00260417 -0.025 L 0.00385417 -0.0227778 L 0.0102604 -0.0113889 L 0.00385417 -0.00222222 L -0.00130208 -0.0136111 L 0.00125 -0.0273148 L 0.00765625 -0.0296296 L 0.0140625 -0.025 L 0.0153646 -0.0136111 L 0.0153646 0 L 0.0140625 0.0114815 L 0.00765625 0.0160185 L 0.00125 0.0160185 L -0.00260417 0.00462963 L 0.00385417 0.00231481 L 0.0102604 0.00231481 L 0.0166667 0.00685185 L 0.0102604 0.0182407 L 0.00385417 0.0228704 L -0.00260417 0.0228704 L -0.00901042 0.0228704 L -0.0154167 0.0228704 L -0.0218229 0.0205556 L -0.024375 0.00916667 L -0.0179687 0 L -0.0115625 0 L -0.00515625 0 L -0.00130208 0.0114815 L -0.00770833 0.0137037 L -0.0141146 0.00916667 L -0.0205208 0.00231481 L -0.0359375 0.00231481 " pathEditMode="relative" ptsTypes="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30208 -0.0113889 L 0.00255208 -0.0227778 L 0.00895833 -0.0227778 L 0.00895833 -0.0113889 L 0.00255208 -0.00453704 L 0 -0.0159259 L 0.00640625 -0.0227778 L 0.0128125 -0.025 L 0.0192188 -0.025 L 0.0217708 -0.0136111 L 0.0205208 -0.00222222 L 0.0153646 0.00916667 L 0.00895833 0.0182407 L 0.00255208 0.0182407 L -0.00385417 0.00916667 L -0.0102604 0.00231481 L -0.0115625 -0.00907407 L -0.0115625 -0.020463 L -0.00510417 -0.0273148 L -0.00510417 -0.0159259 L -0.00770833 -0.00453704 L -0.0141146 0.00231481 L -0.0141146 -0.00907407 L -0.00770833 -0.0181481 L -0.00130208 -0.020463 L 0.00510417 -0.0227778 L 0.0115625 -0.0227778 " pathEditMode="relative" ptsTypes="">
                                      <p:cBhvr>
                                        <p:cTn id="1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30208 -0.0113889 L 0.00255208 -0.0227778 L 0.00895833 -0.0227778 L 0.00895833 -0.0113889 L 0.00255208 -0.00453704 L 0 -0.0159259 L 0.00640625 -0.0227778 L 0.0128125 -0.025 L 0.0192188 -0.025 L 0.0217708 -0.0136111 L 0.0205208 -0.00222222 L 0.0153646 0.00916667 L 0.00895833 0.0182407 L 0.00255208 0.0182407 L -0.00385417 0.00916667 L -0.0102604 0.00231481 L -0.0115625 -0.00907407 L -0.0115625 -0.020463 L -0.00510417 -0.0273148 L -0.00510417 -0.0159259 L -0.00770833 -0.00453704 L -0.0141146 0.00231481 L -0.0141146 -0.00907407 L -0.00770833 -0.0181481 L -0.00130208 -0.020463 L 0.00510417 -0.0227778 L 0.0115625 -0.0227778 " pathEditMode="relative" ptsTypes="">
                                      <p:cBhvr>
                                        <p:cTn id="16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30208 -0.0113889 L 0.00255208 -0.0227778 L 0.00895833 -0.0227778 L 0.00895833 -0.0113889 L 0.00255208 -0.00453704 L 0 -0.0159259 L 0.00640625 -0.0227778 L 0.0128125 -0.025 L 0.0192188 -0.025 L 0.0217708 -0.0136111 L 0.0205208 -0.00222222 L 0.0153646 0.00916667 L 0.00895833 0.0182407 L 0.00255208 0.0182407 L -0.00385417 0.00916667 L -0.0102604 0.00231481 L -0.0115625 -0.00907407 L -0.0115625 -0.020463 L -0.00510417 -0.0273148 L -0.00510417 -0.0159259 L -0.00770833 -0.00453704 L -0.0141146 0.00231481 L -0.0141146 -0.00907407 L -0.00770833 -0.0181481 L -0.00130208 -0.020463 L 0.00510417 -0.0227778 L 0.0115625 -0.0227778 " pathEditMode="relative" ptsTypes="">
                                      <p:cBhvr>
                                        <p:cTn id="1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30208 -0.0113889 L 0.00255208 -0.0227778 L 0.00895833 -0.0227778 L 0.00895833 -0.0113889 L 0.00255208 -0.00453704 L 0 -0.0159259 L 0.00640625 -0.0227778 L 0.0128125 -0.025 L 0.0192188 -0.025 L 0.0217708 -0.0136111 L 0.0205208 -0.00222222 L 0.0153646 0.00916667 L 0.00895833 0.0182407 L 0.00255208 0.0182407 L -0.00385417 0.00916667 L -0.0102604 0.00231481 L -0.0115625 -0.00907407 L -0.0115625 -0.020463 L -0.00510417 -0.0273148 L -0.00510417 -0.0159259 L -0.00770833 -0.00453704 L -0.0141146 0.00231481 L -0.0141146 -0.00907407 L -0.00770833 -0.0181481 L -0.00130208 -0.020463 L 0.00510417 -0.0227778 L 0.0115625 -0.0227778 " pathEditMode="relative" ptsTypes="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130208 -0.0113889 L 0.00255208 -0.0227778 L 0.00895833 -0.0227778 L 0.00895833 -0.0113889 L 0.00255208 -0.00453704 L 0 -0.0159259 L 0.00640625 -0.0227778 L 0.0128125 -0.025 L 0.0192188 -0.025 L 0.0217708 -0.0136111 L 0.0205208 -0.00222222 L 0.0153646 0.00916667 L 0.00895833 0.0182407 L 0.00255208 0.0182407 L -0.00385417 0.00916667 L -0.0102604 0.00231481 L -0.0115625 -0.00907407 L -0.0115625 -0.020463 L -0.00510417 -0.0273148 L -0.00510417 -0.0159259 L -0.00770833 -0.00453704 L -0.0141146 0.00231481 L -0.0141146 -0.00907407 L -0.00770833 -0.0181481 L -0.00130208 -0.020463 L 0.00510417 -0.0227778 L 0.0115625 -0.0227778 " pathEditMode="relative" ptsTypes="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4375 0.0532412 L 0.0448437 0.0465341 L 0.05125 0.0431122 L 0.0576563 0.0396902 L 0.0653646 0.0364052 L 0.0717708 0.0364052 L 0.0781771 0.0498191 L 0.0845833 0.0666551 L 0.0858854 0.0834911 L 0.0781771 0.0869131 L 0.0730729 0.0700771 L 0.0704687 0.0532412 L 0.0769271 0.0431122 L 0.0845833 0.0364052 L 0.0922917 0.0295613 L 0.0986979 0.0295613 L 0.106406 0.0295613 L 0.112812 0.0364052 L 0.119219 0.0498191 L 0.120469 0.0666551 L 0.120469 0.0834911 L 0.119219 0.103749 L 0.115365 0.124006 L 0.108958 0.140843 L 0.102552 0.144128 L 0.0961458 0.144128 L 0.0897396 0.137421 L 0.0858854 0.117163 L 0.0922917 0.103749 L 0.0986979 0.103749 L 0.105104 0.113878 L 0.108958 0.130714 L 0.11151 0.14755 L 0.11151 0.167808 L 0.11151 0.184642 L 0.108958 0.20148 L 0.105104 0.218317 L 0.0986979 0.228445 L 0.0922917 0.235152 L 0.0858854 0.238573 L 0.0794792 0.238573 L 0.0730729 0.238573 L 0.0666667 0.23173 L 0.0589583 0.214894 L 0.0525521 0.198058 L 0.05 0.181222 L 0.0564062 0.177936 L 0.0640625 0.194772 L 0.0692188 0.214894 L 0.0743229 0.23173 L 0.075625 0.248567 L 0.0769271 0.265538 L 0.0769271 0.282375 L 0.0769271 0.29921 L 0.0717708 0.319331 L 0.0640625 0.33959 L 0.0576563 0.353139 L 0.05 0.366554 L 0.0435937 0.373261 L 0.0371354 0.373261 L 0.0307292 0.363132 L 0.025625 0.346297 L 0.0243229 0.32946 L 0.0307292 0.326175 L 0.0371354 0.326175 L 0.0448437 0.332883 L 0.05125 0.33959 L 0.0576563 0.353139 L 0.0628125 0.369976 L 0.0640625 0.386811 L 0.0602604 0.403648 L 0.0538021 0.417061 L 0.0473958 0.417061 L 0.0397396 0.417061 L 0.0320312 0.413777 L 0.0243229 0.410355 L 0.0166667 0.400226 L 0.0089583 0.393518 L 0.00125 0.383389 L -0.0038542 0.366554 L -0.0115625 0.359846 " pathEditMode="relative" rAng="0" ptsTypes="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7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9211 0.0636374 L 0.0483991 0.0578775 L 0.052877 0.0549388 L 0.0573556 0.0520002 L 0.0627436 0.0491789 L 0.0672215 0.0491789 L 0.0716993 0.0606986 L 0.0761779 0.075157 L 0.077088 0.0896154 L 0.0716993 0.0925541 L 0.0681316 0.0780958 L 0.0663114 0.0636374 L 0.0708256 0.0549388 L 0.0761779 0.0491789 L 0.0815659 0.0433016 L 0.0860438 0.0433016 L 0.0914325 0.0433016 L 0.0959104 0.0491789 L 0.100388 0.0606986 L 0.101262 0.075157 L 0.101262 0.0896154 L 0.100388 0.107012 L 0.0976943 0.12441 L 0.0932164 0.138867 L 0.0887378 0.141689 L 0.0842599 0.141689 L 0.079782 0.13593 L 0.077088 0.118532 L 0.0815659 0.107012 L 0.0860438 0.107012 L 0.0905224 0.115711 L 0.0932164 0.13017 L 0.0950003 0.144627 L 0.0950003 0.162026 L 0.0950003 0.176484 L 0.0932164 0.190943 L 0.0905224 0.2054 L 0.0860438 0.214099 L 0.0815659 0.219859 L 0.077088 0.222796 L 0.0726102 0.222796 L 0.0681316 0.222796 L 0.0636537 0.21692 L 0.0582657 0.202461 L 0.0537871 0.188004 L 0.0520032 0.173545 L 0.0564818 0.170725 L 0.0618335 0.185182 L 0.0654376 0.202461 L 0.0690053 0.21692 L 0.0699155 0.231378 L 0.0708256 0.245954 L 0.0708256 0.260412 L 0.0708256 0.274871 L 0.0672215 0.29215 L 0.0618335 0.309547 L 0.0573556 0.321184 L 0.0520032 0.332703 L 0.0475254 0.338463 L 0.043011 0.338463 L 0.0385329 0.329766 L 0.034965 0.315307 L 0.0340548 0.300849 L 0.0385329 0.298028 L 0.043011 0.298028 L 0.0483991 0.303788 L 0.052877 0.309547 L 0.0573556 0.321184 L 0.0609597 0.335642 L 0.0618335 0.350101 L 0.0591758 0.364559 L 0.0546609 0.376079 L 0.050183 0.376079 L 0.0448313 0.376079 L 0.0394431 0.373258 L 0.0340548 0.370319 L 0.028703 0.361621 L 0.0233147 0.355861 L 0.0179265 0.347162 L 0.0143586 0.332703 L 0.00897041 0.326944 " pathEditMode="relative" rAng="0" ptsTypes="">
                                      <p:cBhvr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14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4692 -0.025 L 0.0768752 -0.0295371 L 0.0832812 -0.0318519 L 0.0896882 -0.0341667 L 0.0973962 -0.036389 L 0.103802 -0.036389 L 0.110208 -0.0273148 L 0.116615 -0.015926 L 0.117917 -0.00453705 L 0.110208 -0.00222225 L 0.105104 -0.0136111 L 0.1025 -0.025 L 0.108958 -0.0318519 L 0.116615 -0.036389 L 0.124323 -0.0410186 L 0.130729 -0.0410186 L 0.138438 -0.0410186 L 0.144844 -0.036389 L 0.15125 -0.0273148 L 0.1525 -0.015926 L 0.1525 -0.00453705 L 0.15125 0.00916661 L 0.147396 0.0228703 L 0.14099 0.0342593 L 0.134583 0.0364814 L 0.128177 0.0364814 L 0.121771 0.0319443 L 0.117917 0.0182406 L 0.124323 0.00916661 L 0.130729 0.00916661 L 0.137136 0.0160184 L 0.14099 0.0274073 L 0.143542 0.0387962 L 0.143542 0.0524999 L 0.143542 0.0638888 L 0.14099 0.0752779 L 0.137136 0.0866668 L 0.130729 0.0935185 L 0.124323 0.0980555 L 0.117917 0.10037 L 0.111511 0.10037 L 0.105104 0.10037 L 0.0986982 0.0957405 L 0.0909902 0.0843518 L 0.0845832 0.0729629 L 0.0820312 0.0615741 L 0.0884382 0.0593518 L 0.0960942 0.0707407 L 0.10125 0.0843518 L 0.106354 0.0957405 L 0.107656 0.10713 L 0.108958 0.118611 L 0.108958 0.13 L 0.108958 0.141389 L 0.103802 0.155 L 0.0960942 0.168704 L 0.0896882 0.17787 L 0.0820312 0.186944 L 0.0756252 0.191481 L 0.0691672 0.191481 L 0.0627612 0.18463 L 0.0576562 0.173241 L 0.0563542 0.161852 L 0.0627612 0.15963 L 0.0691672 0.15963 L 0.0768752 0.164167 L 0.0832812 0.168704 L 0.0896882 0.17787 L 0.0948442 0.189259 L 0.0960942 0.200648 L 0.0922922 0.212037 L 0.0858332 0.221111 L 0.0794272 0.221111 L 0.0717712 0.221111 L 0.0640632 0.218889 L 0.0563542 0.216574 L 0.0486979 0.209722 L 0.0409896 0.205185 L 0.0332813 0.198333 L 0.0281771 0.186944 L 0.0204688 0.182407 " pathEditMode="relative" rAng="0" ptsTypes="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15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2708 -0.00352033 L -0.0128646 -0.00896441 L -0.00645838 -0.011742 L -5.20833e-05 -0.0145196 L 0.00765622 -0.0171862 L 0.0140624 -0.0171862 L 0.0204687 -0.00629788 L 0.026875 0.00736788 L 0.0281771 0.0210339 L 0.0204687 0.0238115 L 0.0153646 0.0101457 L 0.0127603 -0.00352033 L 0.0192187 -0.011742 L 0.026875 -0.0171862 L 0.0345833 -0.0227413 L 0.0409895 -0.0227413 L 0.0486978 -0.0227413 L 0.0551041 -0.0171862 L 0.0615104 -0.00629788 L 0.0627604 0.00736788 L 0.0627604 0.0210339 L 0.0615104 0.0374774 L 0.0576562 0.0539209 L 0.0512499 0.0675867 L 0.0448437 0.0702532 L 0.0384374 0.0702532 L 0.0320312 0.064809 L 0.0281771 0.0483656 L 0.0345833 0.0374774 L 0.0409895 0.0374774 L 0.0473958 0.0456991 L 0.0512499 0.059365 L 0.053802 0.0730308 L 0.053802 0.0894741 L 0.053802 0.10314 L 0.0512499 0.116807 L 0.0473958 0.130473 L 0.0409895 0.138694 L 0.0345833 0.144139 L 0.0281771 0.146915 L 0.0217708 0.146915 L 0.0153646 0.146915 L 0.00895832 0.141361 L 0.00124992 0.127695 L -0.00515628 0.114029 L -0.00770839 0.100362 L -0.00130218 0.0976961 L 0.00635412 0.111361 L 0.0115104 0.127695 L 0.0166145 0.141361 L 0.0179166 0.155027 L 0.0192187 0.168803 L 0.0192187 0.182469 L 0.0192187 0.196135 L 0.0140624 0.212467 L 0.00635412 0.228911 L -5.20833e-05 0.23991 L -0.00770839 0.250798 L -0.0141146 0.256242 L -0.0205729 0.256242 L -0.0269792 0.248021 L -0.0320834 0.234355 L -0.0333855 0.220689 L -0.0269792 0.218023 L -0.0205729 0.218023 L -0.0128646 0.223467 L -0.00645838 0.228911 L -5.20833e-05 0.23991 L 0.00510412 0.253576 L 0.00635412 0.267242 L 0.00255202 0.280908 L -0.00390628 0.291796 L -0.0103125 0.291796 L -0.0179688 0.291796 L -0.0256771 0.28913 L -0.0333855 0.286352 L -0.0410417 0.27813 L -0.0487501 0.272686 L -0.0564584 0.264464 L -0.0615626 0.250798 L -0.0692709 0.245354 " pathEditMode="relative" rAng="0" ptsTypes="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1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8" presetClass="exit" presetSubtype="1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70833 -0.00231481 L -0.0153646 -0.00231481 L -0.024375 -0.00231481 L -0.0346354 0 L -0.0410417 0.00222222 L -0.0474479 0.00453704 L -0.0538542 0.00685185 L -0.0641146 0.00685185 L -0.0705208 0.0113889 L -0.0769271 0.0159259 L -0.0846354 0.025 L -0.0910417 0.0364815 L -0.0961458 0.0478704 L -0.102552 0.0592593 L -0.105104 0.0706481 L -0.106406 0.0842593 L -0.106406 0.0957407 L -0.103854 0.10713 L -0.111562 0.097963 L -0.117969 0.097963 L -0.125625 0.097963 L -0.132031 0.097963 L -0.13974 0.097963 L -0.147448 0.1025 L -0.15 0.113889 L -0.15 0.127593 L -0.142292 0.138981 L -0.138437 0.15037 L -0.132031 0.155 L -0.125625 0.161759 L -0.123073 0.15037 L -0.120521 0.138981 L -0.125625 0.127593 L -0.132031 0.123056 L -0.138437 0.120741 L -0.146146 0.120741 L -0.153854 0.120741 L -0.161563 0.123056 L -0.169219 0.127593 L -0.175625 0.134444 L -0.180781 0.148148 L -0.180781 0.159537 L -0.183333 0.170926 L -0.184635 0.18463 L -0.182031 0.196019 L -0.175625 0.20963 L -0.167969 0.218796 L -0.16026 0.22787 L -0.166667 0.221019 L -0.174375 0.218796 L -0.184635 0.218796 L -0.196146 0.218796 L -0.202552 0.218796 L -0.21026 0.218796 L -0.216667 0.22787 L -0.217969 0.243889 L -0.215365 0.2575 L -0.207708 0.268889 L -0.201302 0.275741 L -0.193594 0.284907 L -0.187187 0.289444 L -0.180781 0.289444 L -0.174375 0.289444 L -0.166667 0.28713 L -0.16026 0.280278 L -0.153854 0.275741 L -0.146146 0.266667 L -0.138437 0.262037 L -0.132031 0.259815 L -0.132031 0.248426 L -0.138437 0.246111 L -0.144896 0.246111 L -0.151302 0.246111 L -0.158958 0.246111 L -0.167969 0.246111 L -0.175625 0.246111 L -0.185885 0.246111 L -0.194896 0.246111 L -0.201302 0.246111 L -0.21026 0.246111 L -0.219219 0.246111 L -0.226927 0.246111 L -0.233333 0.243889 L -0.23974 0.241574 L -0.246146 0.239259 L -0.252552 0.237037 L -0.258958 0.234722 " pathEditMode="relative" ptsTypes="">
                                      <p:cBhvr>
                                        <p:cTn id="8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70833 -0.00231481 L -0.0153646 -0.00231481 L -0.024375 -0.00231481 L -0.0346354 0 L -0.0410417 0.00222222 L -0.0474479 0.00453704 L -0.0538542 0.00685185 L -0.0641146 0.00685185 L -0.0705208 0.0113889 L -0.0769271 0.0159259 L -0.0846354 0.025 L -0.0910417 0.0364815 L -0.0961458 0.0478704 L -0.102552 0.0592593 L -0.105104 0.0706481 L -0.106406 0.0842593 L -0.106406 0.0957407 L -0.103854 0.10713 L -0.111562 0.097963 L -0.117969 0.097963 L -0.125625 0.097963 L -0.132031 0.097963 L -0.13974 0.097963 L -0.147448 0.1025 L -0.15 0.113889 L -0.15 0.127593 L -0.142292 0.138981 L -0.138437 0.15037 L -0.132031 0.155 L -0.125625 0.161759 L -0.123073 0.15037 L -0.120521 0.138981 L -0.125625 0.127593 L -0.132031 0.123056 L -0.138437 0.120741 L -0.146146 0.120741 L -0.153854 0.120741 L -0.161563 0.123056 L -0.169219 0.127593 L -0.175625 0.134444 L -0.180781 0.148148 L -0.180781 0.159537 L -0.183333 0.170926 L -0.184635 0.18463 L -0.182031 0.196019 L -0.175625 0.20963 L -0.167969 0.218796 L -0.16026 0.22787 L -0.166667 0.221019 L -0.174375 0.218796 L -0.184635 0.218796 L -0.196146 0.218796 L -0.202552 0.218796 L -0.21026 0.218796 L -0.216667 0.22787 L -0.217969 0.243889 L -0.215365 0.2575 L -0.207708 0.268889 L -0.201302 0.275741 L -0.193594 0.284907 L -0.187187 0.289444 L -0.180781 0.289444 L -0.174375 0.289444 L -0.166667 0.28713 L -0.16026 0.280278 L -0.153854 0.275741 L -0.146146 0.266667 L -0.138437 0.262037 L -0.132031 0.259815 L -0.132031 0.248426 L -0.138437 0.246111 L -0.144896 0.246111 L -0.151302 0.246111 L -0.158958 0.246111 L -0.167969 0.246111 L -0.175625 0.246111 L -0.185885 0.246111 L -0.194896 0.246111 L -0.201302 0.246111 L -0.21026 0.246111 L -0.219219 0.246111 L -0.226927 0.246111 L -0.233333 0.243889 L -0.23974 0.241574 L -0.246146 0.239259 L -0.252552 0.237037 L -0.258958 0.234722 " pathEditMode="relative" ptsTypes="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70833 -0.00231481 L -0.0153646 -0.00231481 L -0.024375 -0.00231481 L -0.0346354 0 L -0.0410417 0.00222222 L -0.0474479 0.00453704 L -0.0538542 0.00685185 L -0.0641146 0.00685185 L -0.0705208 0.0113889 L -0.0769271 0.0159259 L -0.0846354 0.025 L -0.0910417 0.0364815 L -0.0961458 0.0478704 L -0.102552 0.0592593 L -0.105104 0.0706481 L -0.106406 0.0842593 L -0.106406 0.0957407 L -0.103854 0.10713 L -0.111562 0.097963 L -0.117969 0.097963 L -0.125625 0.097963 L -0.132031 0.097963 L -0.13974 0.097963 L -0.147448 0.1025 L -0.15 0.113889 L -0.15 0.127593 L -0.142292 0.138981 L -0.138437 0.15037 L -0.132031 0.155 L -0.125625 0.161759 L -0.123073 0.15037 L -0.120521 0.138981 L -0.125625 0.127593 L -0.132031 0.123056 L -0.138437 0.120741 L -0.146146 0.120741 L -0.153854 0.120741 L -0.161563 0.123056 L -0.169219 0.127593 L -0.175625 0.134444 L -0.180781 0.148148 L -0.180781 0.159537 L -0.183333 0.170926 L -0.184635 0.18463 L -0.182031 0.196019 L -0.175625 0.20963 L -0.167969 0.218796 L -0.16026 0.22787 L -0.166667 0.221019 L -0.174375 0.218796 L -0.184635 0.218796 L -0.196146 0.218796 L -0.202552 0.218796 L -0.21026 0.218796 L -0.216667 0.22787 L -0.217969 0.243889 L -0.215365 0.2575 L -0.207708 0.268889 L -0.201302 0.275741 L -0.193594 0.284907 L -0.187187 0.289444 L -0.180781 0.289444 L -0.174375 0.289444 L -0.166667 0.28713 L -0.16026 0.280278 L -0.153854 0.275741 L -0.146146 0.266667 L -0.138437 0.262037 L -0.132031 0.259815 L -0.132031 0.248426 L -0.138437 0.246111 L -0.144896 0.246111 L -0.151302 0.246111 L -0.158958 0.246111 L -0.167969 0.246111 L -0.175625 0.246111 L -0.185885 0.246111 L -0.194896 0.246111 L -0.201302 0.246111 L -0.21026 0.246111 L -0.219219 0.246111 L -0.226927 0.246111 L -0.233333 0.243889 L -0.23974 0.241574 L -0.246146 0.239259 L -0.252552 0.237037 L -0.258958 0.234722 " pathEditMode="relative" ptsTypes="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2588e-05 L -0.00770833 -0.00222222 L -0.0153646 -0.00222222 L -0.024375 -0.00222222 L -0.0346354 9.2588e-05 L -0.0410417 0.00231481 L -0.0474479 0.00462963 L -0.0538542 0.00694445 L -0.0641146 0.00694445 L -0.0705208 0.0114815 L -0.0769271 0.0160185 L -0.0846354 0.0250926 L -0.0910417 0.0365741 L -0.0961458 0.047963 L -0.102552 0.0593519 L -0.105104 0.0707407 L -0.106406 0.0843519 L -0.106406 0.0958333 L -0.103854 0.107223 L -0.111562 0.0980558 L -0.117969 0.0980558 L -0.125625 0.0980558 L -0.132031 0.0980558 L -0.13974 0.0980558 L -0.147448 0.102593 L -0.15 0.113982 L -0.15 0.127686 L -0.142292 0.139074 L -0.138437 0.150463 L -0.132031 0.155093 L -0.125625 0.161852 L -0.123073 0.150463 L -0.120521 0.139074 L -0.125625 0.127686 L -0.132031 0.123149 L -0.138437 0.120834 L -0.146146 0.120834 L -0.153854 0.120834 L -0.161563 0.123149 L -0.169219 0.127686 L -0.175625 0.134537 L -0.180781 0.148241 L -0.180781 0.15963 L -0.183333 0.171019 L -0.184635 0.184723 L -0.182031 0.196112 L -0.175625 0.209723 L -0.167969 0.218889 L -0.16026 0.227963 L -0.166667 0.221112 L -0.174375 0.218889 L -0.184635 0.218889 L -0.196146 0.218889 L -0.202552 0.218889 L -0.21026 0.218889 L -0.216667 0.227963 L -0.217969 0.243982 L -0.215365 0.257593 L -0.207708 0.268982 L -0.201302 0.275834 L -0.193594 0.285 L -0.187187 0.289537 L -0.180781 0.289537 L -0.174375 0.289537 L -0.166667 0.287223 L -0.16026 0.280371 L -0.153854 0.275834 L -0.146146 0.26676 L -0.138437 0.26213 L -0.132031 0.259908 L -0.132031 0.248519 L -0.138437 0.246204 L -0.144896 0.246204 L -0.151302 0.246204 L -0.158958 0.246204 L -0.167969 0.246204 L -0.175625 0.246204 L -0.185885 0.246204 L -0.194896 0.246204 L -0.201302 0.246204 L -0.21026 0.246204 L -0.219219 0.246204 L -0.226927 0.246204 L -0.233333 0.243982 L -0.23974 0.241667 L -0.246146 0.239352 L -0.252552 0.23713 L -0.258958 0.234815 " pathEditMode="relative" rAng="0" ptsTypes="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xit" presetSubtype="4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422 -0.00592792 L 0.0525533 -0.0209174 L 0.0525533 -0.035907 L 0.0481186 -0.0539432 L 0.0436387 -0.0689327 L 0.0380726 -0.0749041 L 0.0313753 -0.0749041 L 0.0247232 -0.0719794 L 0.0180259 -0.0599146 L 0.0146772 -0.0418784 L 0.0168946 -0.0268888 L 0.023592 -0.0118994 L 0.0269406 -0.0299355 L 0.0269406 -0.0479717 L 0.0269406 -0.0629612 L 0.0258093 -0.0779508 L 0.0224607 -0.0958651 L 0.0158086 -0.10793 L 0.0079799 -0.110977 L 0.002414 -0.113901 L -0.00202081 -0.0989118 L -0.00202081 -0.0839223 L -0.00202081 -0.0658861 L 0.0013278 -0.0479717 L -0.0031521 -0.0629612 L -0.0087181 -0.0658861 L -0.0142841 -0.0629612 L -0.0154154 -0.0449251 L -0.0120667 -0.0299355 L -0.0065008 -0.014946 L -0.000934703 -0.00288127 L 0.0046765 0.00309018 L 0.01246 0.0090616 L 0.0180259 0.00601496 L 0.023592 -0.00592792 L 0.0247232 -0.0209174 L 0.0247232 -0.0389537 L 0.0224607 -0.0539432 " pathEditMode="relative" rAng="0" ptsTypes="">
                                      <p:cBhvr>
                                        <p:cTn id="19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-46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5937 0.0775 L -0.0435937 0.0661111 L -0.0435937 0.0524074 L -0.0448958 0.0410185 L -0.0448958 0.0296296 L -0.0410416 0.0182407 L -0.0320833 0.00907411 L -0.0230729 0.0023148 L -0.0154166 -1.05964e-08 L -0.00770833 -1.05964e-08 L -4.3092e-08 -1.05964e-08 L 0.00640625 0.00907411 L 0.0115104 0.0227778 L 0.0140626 0.0364815 L 0.0140626 0.0478704 L 0.00765625 0.0547222 L 0.00124996 0.0592593 L -0.00640625 0.0615741 L -0.0128124 0.0592593 L -0.0128124 0.0478704 L -0.0102604 0.0341667 L -0.00640625 0.0227778 L 0.00124996 0.0113889 L 0.00895835 0.0068519 L 0.0179167 0.0068519 L 0.024323 0.0068519 L 0.0307292 0.0068519 L 0.0422917 0.0113889 L 0.048698 0.0137037 L 0.0551042 0.0159259 L 0.0615103 0.0250926 L 0.0628123 0.0387037 L 0.0602603 0.0500926 L 0.0551042 0.0615741 L 0.048698 0.0661111 L 0.0422917 0.0683333 L 0.0358855 0.0706482 L 0.0294792 0.0706482 L 0.023073 0.0706482 L 0.0140626 0.0706482 L 0.00765625 0.0706482 L -4.3092e-08 0.0706482 L -0.00770833 0.0706482 L -0.0115625 0.0843519 L -0.00770833 0.0957407 L -4.3092e-08 0.100278 L 0.00640625 0.104815 L 0.0128125 0.104815 L 0.0205209 0.104815 L 0.0269271 0.104815 L 0.0333334 0.100278 " pathEditMode="relative" rAng="0" ptsTypes="">
                                      <p:cBhvr>
                                        <p:cTn id="2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-25"/>
                                    </p:animMotion>
                                  </p:childTnLst>
                                </p:cTn>
                              </p:par>
                              <p:par>
                                <p:cTn id="20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113889 L 0 -0.0296296 L 0 -0.0433333 L 0.00130208 -0.0547222 L 0.00510417 -0.0683333 L 0.0115625 -0.082037 L 0.0192188 -0.0888889 L 0.025625 -0.0888889 L 0.0320312 -0.0798148 L 0.0384375 -0.0683333 L 0.0397396 -0.0569444 L 0.0410417 -0.0433333 L 0.0358854 -0.0319444 L 0.0282292 -0.0296296 L 0.0205208 -0.0296296 L 0.0141146 -0.0364815 L 0.0128125 -0.0501852 L 0.0128125 -0.0637963 L 0.0128125 -0.0775 L 0.0141146 -0.0888889 L 0.0192188 -0.10713 L 0.025625 -0.120833 L 0.0269271 -0.132222 L 0.0307813 -0.143611 L 0.0358854 -0.157222 L 0.0422917 -0.166389 L 0.0486979 -0.157222 L 0.0538542 -0.143611 L 0.0551042 -0.132222 L 0.0538542 -0.120833 L 0.0474479 -0.12537 L 0.0435937 -0.136759 L 0.0410417 -0.148148 L 0.0410417 -0.161852 L 0.0410417 -0.177778 L 0.0435937 -0.189167 " pathEditMode="relative" ptsTypes="">
                                      <p:cBhvr>
                                        <p:cTn id="2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625 0 L 0.0191667 -0.00685185 L 0.0102083 -0.0159259 L 0.00125 -0.0182407 L -0.0077083 -0.0182407 L -0.0167188 -0.0182407 L -0.023125 -0.0182407 L -0.0295312 -0.0182407 L -0.0397917 -0.0182407 L -0.0461979 -0.0182407 L -0.0526042 -0.0137037 L -0.0526042 0 L -0.0539063 0.0137037 L -0.0500521 0.0250926 L -0.0551563 0.00685185 L -0.0603125 -0.0113889 L -0.0667187 -0.0296296 L -0.0679687 -0.0410185 L -0.0679687 -0.0524074 L -0.0705729 -0.0661111 L -0.074375 -0.0798148 L -0.080833 -0.0888889 L -0.08724 -0.0934259 L -0.093646 -0.0934259 L -0.100052 -0.0888889 L -0.09875 -0.0775 L -0.093646 -0.0637963 L -0.085937 -0.0547222 L -0.079531 -0.0524074 L -0.0718229 -0.0547222 L -0.0679687 -0.0661111 L -0.0654167 -0.0775 L -0.0654167 -0.0912037 L -0.0692708 -0.102593 L -0.075677 -0.10713 L -0.082083 -0.109444 L -0.089792 -0.109444 L -0.100052 -0.109444 L -0.107708 -0.109444 L -0.115417 -0.109444 L -0.121823 -0.100278 L -0.126979 -0.0866667 L -0.126979 -0.072963 L -0.126979 -0.0592593 L -0.126979 -0.0433333 L -0.119271 -0.0364815 L -0.112865 -0.0319444 L -0.106458 -0.0274074 L -0.100052 -0.0227778 L -0.093646 -0.0227778 L -0.085937 -0.0227778 L -0.078229 -0.0182407 L -0.0718229 -0.0205556 " pathEditMode="relative" rAng="0" ptsTypes="">
                                      <p:cBhvr>
                                        <p:cTn id="2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-42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65625 -0.0113889 L -0.00895833 -0.0227778 L -0.0102083 -0.0364815 L -0.0102083 -0.0501852 L -0.0102083 -0.0615741 L -0.00255208 -0.0751852 L 0.00515625 -0.082037 L 0.0115625 -0.0866667 L 0.0205208 -0.0866667 L 0.0295312 -0.0866667 L 0.0371875 -0.0866667 L 0.0423438 -0.0751852 L 0.0435937 -0.0615741 L 0.0435937 -0.0501852 L 0.0435937 -0.0364815 L 0.0384896 -0.0250926 L 0.0320833 -0.0250926 L 0.0256771 -0.0250926 L 0.0179687 -0.0341667 L 0.0128646 -0.0455556 L 0.00901042 -0.0592593 L 0.00901042 -0.072963 L 0.0102604 -0.0912037 L 0.0128646 -0.102593 L 0.0192708 -0.116296 L 0.0256771 -0.12537 L 0.0320833 -0.134444 L 0.0384896 -0.136759 L 0.0461979 -0.139074 L 0.0526042 -0.139074 L 0.0615625 -0.139074 L 0.0679687 -0.136759 L 0.0756771 -0.12537 L 0.0807813 -0.111667 L 0.0820833 -0.0980556 L 0.0795313 -0.0843519 L 0.073125 -0.082037 L 0.0692708 -0.0934259 L 0.0628646 -0.113981 L 0.0577083 -0.134444 L 0.0538542 -0.145926 L 0.04875 -0.157315 L 0.0474479 -0.168704 L 0.0435937 -0.18463 L 0.0410417 -0.20287 L 0.0397917 -0.214259 L 0.0371875 -0.225648 L 0.0371875 -0.237037 L 0.0333333 -0.250741 L 0.024375 -0.26213 L 0.0166667 -0.268981 L 0.00901042 -0.275833 L 0.00260417 -0.278056 L -0.00640625 -0.278056 L -0.0102083 -0.264444 L -0.0128125 -0.252963 L -0.0140625 -0.239352 L -0.0140625 -0.225648 L -0.00640625 -0.216574 L 0.00130208 -0.209722 L 0.00770833 -0.207407 L 0.0141146 -0.207407 L 0.0205208 -0.216574 L 0.0282292 -0.227963 L 0.0346354 -0.241574 L 0.0384896 -0.252963 L 0.0410417 -0.266667 L 0.0410417 -0.278056 L 0.0410417 -0.289444 L 0.0384896 -0.300833 L 0.0307813 -0.31 L 0.024375 -0.312222 L 0.0179687 -0.314537 L 0.0115625 -0.314537 L 0 -0.314537 L -0.0115104 -0.314537 L -0.0192188 -0.314537 L -0.025625 -0.314537 L -0.0371354 -0.314537 L -0.0435417 -0.314537 L -0.05125 -0.314537 L -0.0576563 -0.312222 L -0.0640625 -0.307685 L -0.0717708 -0.298611 L -0.0794792 -0.289444 L -0.0820313 -0.278056 L -0.0858854 -0.266667 L -0.0897396 -0.255278 L -0.0871354 -0.271204 L -0.0845833 -0.289444 L -0.0845833 -0.300833 L -0.0833333 -0.312222 L -0.0794792 -0.325926 L -0.0781771 -0.337315 L -0.0845833 -0.348704 L -0.0909896 -0.353333 L -0.0986979 -0.355556 L -0.105104 -0.35787 L -0.112812 -0.360093 L -0.120469 -0.360093 " pathEditMode="relative" ptsTypes="">
                                      <p:cBhvr>
                                        <p:cTn id="20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7737e-06 L -0.00765625 -0.0118148 L -0.00895833 -0.0236342 L -0.0102083 -0.0378559 L -0.0102083 -0.0520776 L -0.0102083 -0.063897 L -0.00255208 -0.0780225 L 0.00515625 -0.0851333 L 0.0115625 -0.089938 L 0.0205208 -0.089938 L 0.0295312 -0.089938 L 0.0371875 -0.089938 L 0.0423438 -0.0780225 L 0.0435937 -0.063897 L 0.0435937 -0.0520776 L 0.0435937 -0.0378559 L 0.0384896 -0.0260365 L 0.0320833 -0.0260365 L 0.0256771 -0.0260365 L 0.0179687 -0.0354536 L 0.0128646 -0.047273 L 0.00901042 -0.0614947 L 0.00901042 -0.0757163 L 0.0102604 -0.0946465 L 0.0128646 -0.106466 L 0.0192708 -0.120687 L 0.0256771 -0.130104 L 0.0320833 -0.139521 L 0.0384896 -0.141924 L 0.0461979 -0.144326 L 0.0526042 -0.144326 L 0.0615625 -0.144326 L 0.0679687 -0.141924 L 0.0756771 -0.130104 L 0.0807813 -0.115883 L 0.0820833 -0.101757 L 0.0795313 -0.0875357 L 0.073125 -0.0851333 L 0.0692708 -0.0969527 L 0.0628646 -0.118285 L 0.0577083 -0.139521 L 0.0538542 -0.151437 L 0.04875 -0.163257 L 0.0474479 -0.175076 L 0.0435937 -0.191604 L 0.0410417 -0.210534 L 0.0397917 -0.222353 L 0.0371875 -0.234173 L 0.0371875 -0.245992 L 0.0333333 -0.260214 L 0.024375 -0.272034 L 0.0166667 -0.279144 L 0.00901042 -0.286255 L 0.00260417 -0.288562 L -0.00640625 -0.288562 L -0.0102083 -0.274435 L -0.0128125 -0.26252 L -0.0140625 -0.248395 L -0.0140625 -0.234173 L -0.00640625 -0.224756 L 0.00130208 -0.217645 L 0.00770833 -0.215242 L 0.0141146 -0.215242 L 0.0205208 -0.224756 L 0.0282292 -0.236575 L 0.0346354 -0.250701 L 0.0384896 -0.26252 L 0.0410417 -0.276742 L 0.0410417 -0.288562 L 0.0410417 -0.30038 L 0.0384896 -0.3122 L 0.0307813 -0.321713 L 0.024375 -0.324019 L 0.0179687 -0.326422 L 0.0115625 -0.326422 L 0 -0.326422 L -0.0115104 -0.326422 L -0.0192188 -0.326422 L -0.025625 -0.326422 L -0.0371354 -0.326422 L -0.0435417 -0.326422 L -0.05125 -0.326422 L -0.0576563 -0.324019 L -0.0640625 -0.319311 L -0.0717708 -0.309894 L -0.0794792 -0.30038 L -0.0820313 -0.288562 L -0.0858854 -0.276742 L -0.0897396 -0.264923 L -0.0871354 -0.281451 L -0.0845833 -0.30038 L -0.0845833 -0.3122 L -0.0833333 -0.324019 L -0.0794792 -0.338241 L -0.0781771 -0.350061 L -0.0845833 -0.36188 L -0.0909896 -0.366684 L -0.0986979 -0.368991 L -0.105104 -0.371392 L -0.112812 -0.3737 L -0.120469 -0.3737 " pathEditMode="relative" rAng="0" ptsTypes="">
                                      <p:cBhvr>
                                        <p:cTn id="20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186"/>
                                    </p:animMotion>
                                  </p:childTnLst>
                                </p:cTn>
                              </p:par>
                              <p:par>
                                <p:cTn id="21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65625 -0.0113889 L -0.00895833 -0.0227778 L -0.0102083 -0.0364815 L -0.0102083 -0.0501852 L -0.0102083 -0.0615741 L -0.00255208 -0.0751852 L 0.00515625 -0.082037 L 0.0115625 -0.0866667 L 0.0205208 -0.0866667 L 0.0295312 -0.0866667 L 0.0371875 -0.0866667 L 0.0423438 -0.0751852 L 0.0435937 -0.0615741 L 0.0435937 -0.0501852 L 0.0435937 -0.0364815 L 0.0384896 -0.0250926 L 0.0320833 -0.0250926 L 0.0256771 -0.0250926 L 0.0179687 -0.0341667 L 0.0128646 -0.0455556 L 0.00901042 -0.0592593 L 0.00901042 -0.072963 L 0.0102604 -0.0912037 L 0.0128646 -0.102593 L 0.0192708 -0.116296 L 0.0256771 -0.12537 L 0.0320833 -0.134444 L 0.0384896 -0.136759 L 0.0461979 -0.139074 L 0.0526042 -0.139074 L 0.0615625 -0.139074 L 0.0679687 -0.136759 L 0.0756771 -0.12537 L 0.0807813 -0.111667 L 0.0820833 -0.0980556 L 0.0795313 -0.0843519 L 0.073125 -0.082037 L 0.0692708 -0.0934259 L 0.0628646 -0.113981 L 0.0577083 -0.134444 L 0.0538542 -0.145926 L 0.04875 -0.157315 L 0.0474479 -0.168704 L 0.0435937 -0.18463 L 0.0410417 -0.20287 L 0.0397917 -0.214259 L 0.0371875 -0.225648 L 0.0371875 -0.237037 L 0.0333333 -0.250741 L 0.024375 -0.26213 L 0.0166667 -0.268981 L 0.00901042 -0.275833 L 0.00260417 -0.278056 L -0.00640625 -0.278056 L -0.0102083 -0.264444 L -0.0128125 -0.252963 L -0.0140625 -0.239352 L -0.0140625 -0.225648 L -0.00640625 -0.216574 L 0.00130208 -0.209722 L 0.00770833 -0.207407 L 0.0141146 -0.207407 L 0.0205208 -0.216574 L 0.0282292 -0.227963 L 0.0346354 -0.241574 L 0.0384896 -0.252963 L 0.0410417 -0.266667 L 0.0410417 -0.278056 L 0.0410417 -0.289444 L 0.0384896 -0.300833 L 0.0307813 -0.31 L 0.024375 -0.312222 L 0.0179687 -0.314537 L 0.0115625 -0.314537 L 0 -0.314537 L -0.0115104 -0.314537 L -0.0192188 -0.314537 L -0.025625 -0.314537 L -0.0371354 -0.314537 L -0.0435417 -0.314537 L -0.05125 -0.314537 L -0.0576563 -0.312222 L -0.0640625 -0.307685 L -0.0717708 -0.298611 L -0.0794792 -0.289444 L -0.0820313 -0.278056 L -0.0858854 -0.266667 L -0.0897396 -0.255278 L -0.0871354 -0.271204 L -0.0845833 -0.289444 L -0.0845833 -0.300833 L -0.0833333 -0.312222 L -0.0794792 -0.325926 L -0.0781771 -0.337315 L -0.0845833 -0.348704 L -0.0909896 -0.353333 L -0.0986979 -0.355556 L -0.105104 -0.35787 L -0.112812 -0.360093 L -0.120469 -0.360093 " pathEditMode="relative" ptsTypes="">
                                      <p:cBhvr>
                                        <p:cTn id="2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765625 -0.0113889 L -0.00895833 -0.0227778 L -0.0102083 -0.0364815 L -0.0102083 -0.0501852 L -0.0102083 -0.0615741 L -0.00255208 -0.0751852 L 0.00515625 -0.082037 L 0.0115625 -0.0866667 L 0.0205208 -0.0866667 L 0.0295312 -0.0866667 L 0.0371875 -0.0866667 L 0.0423438 -0.0751852 L 0.0435937 -0.0615741 L 0.0435937 -0.0501852 L 0.0435937 -0.0364815 L 0.0384896 -0.0250926 L 0.0320833 -0.0250926 L 0.0256771 -0.0250926 L 0.0179687 -0.0341667 L 0.0128646 -0.0455556 L 0.00901042 -0.0592593 L 0.00901042 -0.072963 L 0.0102604 -0.0912037 L 0.0128646 -0.102593 L 0.0192708 -0.116296 L 0.0256771 -0.12537 L 0.0320833 -0.134444 L 0.0384896 -0.136759 L 0.0461979 -0.139074 L 0.0526042 -0.139074 L 0.0615625 -0.139074 L 0.0679687 -0.136759 L 0.0756771 -0.12537 L 0.0807813 -0.111667 L 0.0820833 -0.0980556 L 0.0795313 -0.0843519 L 0.073125 -0.082037 L 0.0692708 -0.0934259 L 0.0628646 -0.113981 L 0.0577083 -0.134444 L 0.0538542 -0.145926 L 0.04875 -0.157315 L 0.0474479 -0.168704 L 0.0435937 -0.18463 L 0.0410417 -0.20287 L 0.0397917 -0.214259 L 0.0371875 -0.225648 L 0.0371875 -0.237037 L 0.0333333 -0.250741 L 0.024375 -0.26213 L 0.0166667 -0.268981 L 0.00901042 -0.275833 L 0.00260417 -0.278056 L -0.00640625 -0.278056 L -0.0102083 -0.264444 L -0.0128125 -0.252963 L -0.0140625 -0.239352 L -0.0140625 -0.225648 L -0.00640625 -0.216574 L 0.00130208 -0.209722 L 0.00770833 -0.207407 L 0.0141146 -0.207407 L 0.0205208 -0.216574 L 0.0282292 -0.227963 L 0.0346354 -0.241574 L 0.0384896 -0.252963 L 0.0410417 -0.266667 L 0.0410417 -0.278056 L 0.0410417 -0.289444 L 0.0384896 -0.300833 L 0.0307813 -0.31 L 0.024375 -0.312222 L 0.0179687 -0.314537 L 0.0115625 -0.314537 L 0 -0.314537 L -0.0115104 -0.314537 L -0.0192188 -0.314537 L -0.025625 -0.314537 L -0.0371354 -0.314537 L -0.0435417 -0.314537 L -0.05125 -0.314537 L -0.0576563 -0.312222 L -0.0640625 -0.307685 L -0.0717708 -0.298611 L -0.0794792 -0.289444 L -0.0820313 -0.278056 L -0.0858854 -0.266667 L -0.0897396 -0.255278 L -0.0871354 -0.271204 L -0.0845833 -0.289444 L -0.0845833 -0.300833 L -0.0833333 -0.312222 L -0.0794792 -0.325926 L -0.0781771 -0.337315 L -0.0845833 -0.348704 L -0.0909896 -0.353333 L -0.0986979 -0.355556 L -0.105104 -0.35787 L -0.112812 -0.360093 L -0.120469 -0.360093 " pathEditMode="relative" ptsTypes="">
                                      <p:cBhvr>
                                        <p:cTn id="21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 animBg="1"/>
      <p:bldP spid="72" grpId="1" animBg="1"/>
      <p:bldP spid="45" grpId="1" animBg="1"/>
      <p:bldP spid="76" grpId="0" bldLvl="0" animBg="1"/>
      <p:bldP spid="8" grpId="0" bldLvl="0" animBg="1"/>
      <p:bldP spid="102" grpId="0" bldLvl="0" animBg="1"/>
      <p:bldP spid="11" grpId="0" bldLvl="0" animBg="1"/>
      <p:bldP spid="98" grpId="0" bldLvl="0" animBg="1"/>
      <p:bldP spid="99" grpId="0" bldLvl="0" animBg="1"/>
      <p:bldP spid="101" grpId="0" bldLvl="0" animBg="1"/>
      <p:bldP spid="9" grpId="0" bldLvl="0" animBg="1"/>
      <p:bldP spid="10" grpId="0" bldLvl="0" animBg="1"/>
      <p:bldP spid="12" grpId="0" bldLvl="0" animBg="1"/>
      <p:bldP spid="5" grpId="0" bldLvl="0" animBg="1"/>
      <p:bldP spid="14" grpId="0" bldLvl="0" animBg="1"/>
      <p:bldP spid="13" grpId="0" bldLvl="0" animBg="1"/>
      <p:bldP spid="5" grpId="1" bldLvl="0" animBg="1"/>
      <p:bldP spid="14" grpId="1" bldLvl="0" animBg="1"/>
      <p:bldP spid="45" grpId="2" bldLvl="0" animBg="1"/>
      <p:bldP spid="15" grpId="2" bldLvl="0" animBg="1"/>
      <p:bldP spid="72" grpId="2" bldLvl="0" animBg="1"/>
      <p:bldP spid="3" grpId="0" bldLvl="0" animBg="1"/>
      <p:bldP spid="4" grpId="0" bldLvl="0" animBg="1"/>
      <p:bldP spid="6" grpId="0" bldLvl="0" animBg="1"/>
      <p:bldP spid="72" grpId="3" bldLvl="0" animBg="1"/>
      <p:bldP spid="3" grpId="1" bldLvl="0" animBg="1"/>
      <p:bldP spid="4" grpId="1" bldLvl="0" animBg="1"/>
      <p:bldP spid="6" grpId="1" bldLvl="0" animBg="1"/>
      <p:bldP spid="49" grpId="0" bldLvl="0" animBg="1"/>
      <p:bldP spid="21" grpId="0" bldLvl="0" animBg="1"/>
      <p:bldP spid="22" grpId="0" bldLvl="0" animBg="1"/>
      <p:bldP spid="23" grpId="0" bldLvl="0" animBg="1"/>
      <p:bldP spid="49" grpId="1" animBg="1"/>
      <p:bldP spid="21" grpId="1" animBg="1"/>
      <p:bldP spid="22" grpId="1" animBg="1"/>
      <p:bldP spid="23" grpId="1" animBg="1"/>
      <p:bldP spid="26" grpId="0" bldLvl="0" animBg="1"/>
      <p:bldP spid="27" grpId="0" bldLvl="0" animBg="1"/>
      <p:bldP spid="19" grpId="0" bldLvl="0" animBg="1"/>
      <p:bldP spid="20" grpId="0" bldLvl="0" animBg="1"/>
      <p:bldP spid="26" grpId="1" animBg="1"/>
      <p:bldP spid="27" grpId="1" animBg="1"/>
      <p:bldP spid="19" grpId="1" animBg="1"/>
      <p:bldP spid="20" grpId="1" animBg="1"/>
      <p:bldP spid="26" grpId="2" bldLvl="0" animBg="1"/>
      <p:bldP spid="27" grpId="2" bldLvl="0" animBg="1"/>
      <p:bldP spid="49" grpId="2" bldLvl="0" animBg="1"/>
      <p:bldP spid="19" grpId="2" bldLvl="0" animBg="1"/>
      <p:bldP spid="20" grpId="2" bldLvl="0" animBg="1"/>
      <p:bldP spid="21" grpId="2" bldLvl="0" animBg="1"/>
      <p:bldP spid="22" grpId="2" bldLvl="0" animBg="1"/>
      <p:bldP spid="23" grpId="2" bldLvl="0" animBg="1"/>
      <p:bldP spid="7" grpId="0" bldLvl="0" animBg="1"/>
      <p:bldP spid="16" grpId="0" bldLvl="0" animBg="1"/>
      <p:bldP spid="17" grpId="0" bldLvl="0" animBg="1"/>
      <p:bldP spid="18" grpId="0" bldLvl="0" animBg="1"/>
      <p:bldP spid="24" grpId="0" bldLvl="0" animBg="1"/>
      <p:bldP spid="25" grpId="0" bldLvl="0" animBg="1"/>
      <p:bldP spid="28" grpId="0" bldLvl="0" animBg="1"/>
      <p:bldP spid="31" grpId="0" bldLvl="0" animBg="1"/>
      <p:bldP spid="7" grpId="1" animBg="1"/>
      <p:bldP spid="16" grpId="1" animBg="1"/>
      <p:bldP spid="17" grpId="1" animBg="1"/>
      <p:bldP spid="18" grpId="1" animBg="1"/>
      <p:bldP spid="24" grpId="1" animBg="1"/>
      <p:bldP spid="25" grpId="1" animBg="1"/>
      <p:bldP spid="28" grpId="1" animBg="1"/>
      <p:bldP spid="31" grpId="1" animBg="1"/>
      <p:bldP spid="7" grpId="2" bldLvl="0" animBg="1"/>
      <p:bldP spid="16" grpId="2" bldLvl="0" animBg="1"/>
      <p:bldP spid="17" grpId="2" bldLvl="0" animBg="1"/>
      <p:bldP spid="18" grpId="2" bldLvl="0" animBg="1"/>
      <p:bldP spid="24" grpId="2" bldLvl="0" animBg="1"/>
      <p:bldP spid="25" grpId="2" bldLvl="0" animBg="1"/>
      <p:bldP spid="28" grpId="2" bldLvl="0" animBg="1"/>
      <p:bldP spid="31" grpId="2" bldLvl="0" animBg="1"/>
      <p:bldP spid="5" grpId="2" bldLvl="0" animBg="1"/>
      <p:bldP spid="12" grpId="1" bldLvl="0" animBg="1"/>
      <p:bldP spid="13" grpId="1" bldLvl="0" animBg="1"/>
      <p:bldP spid="14" grpId="2" bldLvl="0" animBg="1"/>
      <p:bldP spid="72" grpId="4" bldLvl="0" animBg="1"/>
      <p:bldP spid="3" grpId="2" bldLvl="0" animBg="1"/>
      <p:bldP spid="4" grpId="2" bldLvl="0" animBg="1"/>
      <p:bldP spid="6" grpId="2" bldLvl="0" animBg="1"/>
      <p:bldP spid="15" grpId="3" bldLvl="0" animBg="1"/>
      <p:bldP spid="45" grpId="3" bldLvl="0" animBg="1"/>
      <p:bldP spid="12" grpId="2" bldLvl="0" animBg="1"/>
      <p:bldP spid="13" grpId="2" bldLvl="0" animBg="1"/>
      <p:bldP spid="35" grpId="0"/>
      <p:bldP spid="35" grpId="1"/>
      <p:bldP spid="36" grpId="0"/>
      <p:bldP spid="36" grpId="1"/>
      <p:bldP spid="37" grpId="0" bldLvl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79425" y="1040130"/>
            <a:ext cx="11102340" cy="1578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indent="0">
              <a:lnSpc>
                <a:spcPct val="150000"/>
              </a:lnSpc>
            </a:pPr>
            <a:r>
              <a:rPr lang="en-US" sz="32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32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可使某些有色物质</a:t>
            </a:r>
            <a:r>
              <a:rPr 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如品红溶液</a:t>
            </a:r>
            <a:r>
              <a:rPr lang="en-US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</a:t>
            </a:r>
            <a:r>
              <a:rPr lang="zh-CN" sz="32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生成不稳定的无色物质，</a:t>
            </a:r>
            <a:r>
              <a:rPr lang="zh-CN" sz="32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若加热，可恢复原来的颜色。</a:t>
            </a:r>
            <a:endParaRPr lang="zh-CN" altLang="en-US" sz="32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Picture 4" descr="P105049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70925" y="2781768"/>
            <a:ext cx="4945360" cy="31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1744940" y="5902003"/>
            <a:ext cx="4399992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3735" b="1" dirty="0">
                <a:latin typeface="楷体" panose="02010609060101010101" charset="-122"/>
                <a:ea typeface="楷体" panose="02010609060101010101" charset="-122"/>
              </a:rPr>
              <a:t>新书与旧书</a:t>
            </a:r>
            <a:endParaRPr lang="zh-CN" sz="3735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17" name="Picture 3" descr="P1050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1653" y="2778264"/>
            <a:ext cx="4785272" cy="318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6500271" y="5921176"/>
            <a:ext cx="3860800" cy="666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3735" b="1" dirty="0">
                <a:latin typeface="楷体" panose="02010609060101010101" charset="-122"/>
                <a:ea typeface="楷体" panose="02010609060101010101" charset="-122"/>
              </a:rPr>
              <a:t>新草帽与旧草帽</a:t>
            </a:r>
            <a:endParaRPr lang="zh-CN" sz="3735" b="1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 animBg="1"/>
      <p:bldP spid="13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right-arrows_87462"/>
          <p:cNvSpPr>
            <a:spLocks noChangeAspect="1"/>
          </p:cNvSpPr>
          <p:nvPr/>
        </p:nvSpPr>
        <p:spPr bwMode="auto">
          <a:xfrm>
            <a:off x="650875" y="1223645"/>
            <a:ext cx="579755" cy="391160"/>
          </a:xfrm>
          <a:custGeom>
            <a:avLst/>
            <a:gdLst>
              <a:gd name="connsiteX0" fmla="*/ 313167 w 607640"/>
              <a:gd name="connsiteY0" fmla="*/ 0 h 409915"/>
              <a:gd name="connsiteX1" fmla="*/ 343771 w 607640"/>
              <a:gd name="connsiteY1" fmla="*/ 8929 h 409915"/>
              <a:gd name="connsiteX2" fmla="*/ 580124 w 607640"/>
              <a:gd name="connsiteY2" fmla="*/ 155479 h 409915"/>
              <a:gd name="connsiteX3" fmla="*/ 580124 w 607640"/>
              <a:gd name="connsiteY3" fmla="*/ 254528 h 409915"/>
              <a:gd name="connsiteX4" fmla="*/ 343771 w 607640"/>
              <a:gd name="connsiteY4" fmla="*/ 401078 h 409915"/>
              <a:gd name="connsiteX5" fmla="*/ 313167 w 607640"/>
              <a:gd name="connsiteY5" fmla="*/ 409915 h 409915"/>
              <a:gd name="connsiteX6" fmla="*/ 259610 w 607640"/>
              <a:gd name="connsiteY6" fmla="*/ 375395 h 409915"/>
              <a:gd name="connsiteX7" fmla="*/ 361378 w 607640"/>
              <a:gd name="connsiteY7" fmla="*/ 312246 h 409915"/>
              <a:gd name="connsiteX8" fmla="*/ 421111 w 607640"/>
              <a:gd name="connsiteY8" fmla="*/ 205004 h 409915"/>
              <a:gd name="connsiteX9" fmla="*/ 361378 w 607640"/>
              <a:gd name="connsiteY9" fmla="*/ 97761 h 409915"/>
              <a:gd name="connsiteX10" fmla="*/ 259610 w 607640"/>
              <a:gd name="connsiteY10" fmla="*/ 34612 h 409915"/>
              <a:gd name="connsiteX11" fmla="*/ 313167 w 607640"/>
              <a:gd name="connsiteY11" fmla="*/ 0 h 409915"/>
              <a:gd name="connsiteX12" fmla="*/ 58537 w 607640"/>
              <a:gd name="connsiteY12" fmla="*/ 0 h 409915"/>
              <a:gd name="connsiteX13" fmla="*/ 89142 w 607640"/>
              <a:gd name="connsiteY13" fmla="*/ 8929 h 409915"/>
              <a:gd name="connsiteX14" fmla="*/ 325502 w 607640"/>
              <a:gd name="connsiteY14" fmla="*/ 155479 h 409915"/>
              <a:gd name="connsiteX15" fmla="*/ 325502 w 607640"/>
              <a:gd name="connsiteY15" fmla="*/ 254528 h 409915"/>
              <a:gd name="connsiteX16" fmla="*/ 89142 w 607640"/>
              <a:gd name="connsiteY16" fmla="*/ 401078 h 409915"/>
              <a:gd name="connsiteX17" fmla="*/ 58537 w 607640"/>
              <a:gd name="connsiteY17" fmla="*/ 409915 h 409915"/>
              <a:gd name="connsiteX18" fmla="*/ 0 w 607640"/>
              <a:gd name="connsiteY18" fmla="*/ 351553 h 409915"/>
              <a:gd name="connsiteX19" fmla="*/ 0 w 607640"/>
              <a:gd name="connsiteY19" fmla="*/ 58454 h 409915"/>
              <a:gd name="connsiteX20" fmla="*/ 58537 w 607640"/>
              <a:gd name="connsiteY20" fmla="*/ 0 h 40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7640" h="409915">
                <a:moveTo>
                  <a:pt x="313167" y="0"/>
                </a:moveTo>
                <a:cubicBezTo>
                  <a:pt x="323399" y="0"/>
                  <a:pt x="334000" y="2762"/>
                  <a:pt x="343771" y="8929"/>
                </a:cubicBezTo>
                <a:lnTo>
                  <a:pt x="580124" y="155479"/>
                </a:lnTo>
                <a:cubicBezTo>
                  <a:pt x="616812" y="178308"/>
                  <a:pt x="616812" y="231699"/>
                  <a:pt x="580124" y="254528"/>
                </a:cubicBezTo>
                <a:lnTo>
                  <a:pt x="343771" y="401078"/>
                </a:lnTo>
                <a:cubicBezTo>
                  <a:pt x="334000" y="407153"/>
                  <a:pt x="323399" y="409915"/>
                  <a:pt x="313167" y="409915"/>
                </a:cubicBezTo>
                <a:cubicBezTo>
                  <a:pt x="290399" y="409915"/>
                  <a:pt x="269013" y="396383"/>
                  <a:pt x="259610" y="375395"/>
                </a:cubicBezTo>
                <a:lnTo>
                  <a:pt x="361378" y="312246"/>
                </a:lnTo>
                <a:cubicBezTo>
                  <a:pt x="398804" y="289049"/>
                  <a:pt x="421111" y="248913"/>
                  <a:pt x="421111" y="205004"/>
                </a:cubicBezTo>
                <a:cubicBezTo>
                  <a:pt x="421111" y="161002"/>
                  <a:pt x="398804" y="120959"/>
                  <a:pt x="361378" y="97761"/>
                </a:cubicBezTo>
                <a:lnTo>
                  <a:pt x="259610" y="34612"/>
                </a:lnTo>
                <a:cubicBezTo>
                  <a:pt x="269013" y="13532"/>
                  <a:pt x="290399" y="0"/>
                  <a:pt x="313167" y="0"/>
                </a:cubicBezTo>
                <a:close/>
                <a:moveTo>
                  <a:pt x="58537" y="0"/>
                </a:moveTo>
                <a:cubicBezTo>
                  <a:pt x="68769" y="0"/>
                  <a:pt x="79370" y="2762"/>
                  <a:pt x="89142" y="8929"/>
                </a:cubicBezTo>
                <a:lnTo>
                  <a:pt x="325502" y="155479"/>
                </a:lnTo>
                <a:cubicBezTo>
                  <a:pt x="362283" y="178308"/>
                  <a:pt x="362283" y="231699"/>
                  <a:pt x="325502" y="254528"/>
                </a:cubicBezTo>
                <a:lnTo>
                  <a:pt x="89142" y="401078"/>
                </a:lnTo>
                <a:cubicBezTo>
                  <a:pt x="79370" y="407153"/>
                  <a:pt x="68769" y="409915"/>
                  <a:pt x="58537" y="409915"/>
                </a:cubicBezTo>
                <a:cubicBezTo>
                  <a:pt x="28116" y="409915"/>
                  <a:pt x="0" y="385705"/>
                  <a:pt x="0" y="351553"/>
                </a:cubicBezTo>
                <a:lnTo>
                  <a:pt x="0" y="58454"/>
                </a:lnTo>
                <a:cubicBezTo>
                  <a:pt x="0" y="24210"/>
                  <a:pt x="28116" y="0"/>
                  <a:pt x="58537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矩形 21"/>
          <p:cNvSpPr>
            <a:spLocks noChangeArrowheads="1"/>
          </p:cNvSpPr>
          <p:nvPr/>
        </p:nvSpPr>
        <p:spPr bwMode="auto">
          <a:xfrm>
            <a:off x="1460500" y="1144270"/>
            <a:ext cx="46843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探究三：</a:t>
            </a: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验证</a:t>
            </a:r>
            <a:r>
              <a:rPr 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28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具有还原性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0875" y="1903095"/>
            <a:ext cx="691451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spcBef>
                <a:spcPct val="0"/>
              </a:spcBef>
              <a:buFontTx/>
              <a:buNone/>
            </a:pPr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操作：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向井穴板中滴加</a:t>
            </a:r>
            <a:r>
              <a:rPr lang="en-US" altLang="zh-CN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滴</a:t>
            </a:r>
            <a:r>
              <a:rPr lang="zh-CN" altLang="en-US" sz="2800" b="1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KMnO₄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溶液，注入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1ml </a:t>
            </a:r>
            <a:r>
              <a:rPr lang="en-US" sz="28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SO</a:t>
            </a:r>
            <a:r>
              <a:rPr lang="en-US" sz="2800" b="1" baseline="-2500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2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水溶液，观察现象。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6253" y="3960820"/>
            <a:ext cx="1277440" cy="46037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spcAft>
                <a:spcPts val="0"/>
              </a:spcAft>
            </a:pPr>
            <a:r>
              <a:rPr lang="zh-CN" altLang="en-US" sz="2400" b="1" kern="100" dirty="0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结论：</a:t>
            </a:r>
            <a:endParaRPr lang="zh-CN" altLang="en-US" sz="2400" b="1" kern="100" dirty="0"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699507" y="3698800"/>
            <a:ext cx="7449573" cy="737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 kern="1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SO</a:t>
            </a:r>
            <a:r>
              <a:rPr lang="en-US" altLang="zh-CN" sz="2800" b="1" kern="100" baseline="-250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2</a:t>
            </a:r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具有还原性，可被</a:t>
            </a:r>
            <a:r>
              <a:rPr lang="zh-CN" altLang="en-US" sz="2800" b="1" dirty="0">
                <a:solidFill>
                  <a:srgbClr val="C00000"/>
                </a:solidFill>
                <a:latin typeface="Times New Roman" panose="02020603050405020304" charset="0"/>
                <a:cs typeface="Times New Roman" panose="02020603050405020304" charset="0"/>
              </a:rPr>
              <a:t>KMnO₄ </a:t>
            </a:r>
            <a:r>
              <a:rPr lang="zh-CN" altLang="en-US" sz="2800" b="1" kern="100" dirty="0">
                <a:solidFill>
                  <a:srgbClr val="C0000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</a:rPr>
              <a:t>氧化</a:t>
            </a:r>
            <a:endParaRPr lang="zh-CN" altLang="en-US" sz="2800" b="1" kern="100" dirty="0">
              <a:solidFill>
                <a:srgbClr val="C00000"/>
              </a:solidFill>
              <a:latin typeface="Times New Roman" panose="0202060305040502030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7875" y="4404995"/>
            <a:ext cx="1143825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3200" b="1" dirty="0">
                <a:latin typeface="Times New Roman" panose="02020603050405020304" charset="0"/>
                <a:cs typeface="Times New Roman" panose="02020603050405020304" charset="0"/>
              </a:rPr>
              <a:t>2KMnO₄ + 5SO₂ + 2H₂O = 2K</a:t>
            </a:r>
            <a:r>
              <a:rPr lang="en-US" altLang="zh-CN" sz="3200" b="1" baseline="-25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3200" b="1" dirty="0">
                <a:latin typeface="Times New Roman" panose="02020603050405020304" charset="0"/>
                <a:cs typeface="Times New Roman" panose="02020603050405020304" charset="0"/>
              </a:rPr>
              <a:t>SO₄ + 2MnSO₄ + 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3200" b="1" dirty="0">
                <a:latin typeface="Times New Roman" panose="02020603050405020304" charset="0"/>
                <a:cs typeface="Times New Roman" panose="02020603050405020304" charset="0"/>
              </a:rPr>
              <a:t>H₂SO₄</a:t>
            </a:r>
            <a:endParaRPr lang="zh-CN" alt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01" name="图片 100"/>
          <p:cNvPicPr/>
          <p:nvPr/>
        </p:nvPicPr>
        <p:blipFill>
          <a:blip r:embed="rId1"/>
          <a:stretch>
            <a:fillRect/>
          </a:stretch>
        </p:blipFill>
        <p:spPr>
          <a:xfrm>
            <a:off x="7879715" y="656590"/>
            <a:ext cx="4053840" cy="3780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37"/>
          <p:cNvSpPr txBox="1">
            <a:spLocks noChangeArrowheads="1"/>
          </p:cNvSpPr>
          <p:nvPr/>
        </p:nvSpPr>
        <p:spPr bwMode="auto">
          <a:xfrm>
            <a:off x="1559772" y="294852"/>
            <a:ext cx="3637280" cy="66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7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SO</a:t>
            </a:r>
            <a:r>
              <a:rPr lang="en-US" altLang="zh-CN" sz="3735" b="1" baseline="-250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lang="zh-CN" altLang="en-US" sz="3735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化学性质</a:t>
            </a:r>
            <a:endParaRPr lang="zh-CN" altLang="en-US" sz="3735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43585" y="178435"/>
            <a:ext cx="4578350" cy="876935"/>
            <a:chOff x="4043266" y="1511451"/>
            <a:chExt cx="4769757" cy="769257"/>
          </a:xfrm>
        </p:grpSpPr>
        <p:grpSp>
          <p:nvGrpSpPr>
            <p:cNvPr id="2" name="组合 1"/>
            <p:cNvGrpSpPr/>
            <p:nvPr/>
          </p:nvGrpSpPr>
          <p:grpSpPr>
            <a:xfrm>
              <a:off x="4166999" y="1639076"/>
              <a:ext cx="527595" cy="527595"/>
              <a:chOff x="6962140" y="1521823"/>
              <a:chExt cx="809897" cy="809897"/>
            </a:xfrm>
            <a:effectLst>
              <a:outerShdw blurRad="63500" sx="102000" sy="102000" algn="ctr" rotWithShape="0">
                <a:schemeClr val="accent2">
                  <a:alpha val="34000"/>
                </a:schemeClr>
              </a:outerShdw>
            </a:effectLst>
          </p:grpSpPr>
          <p:sp>
            <p:nvSpPr>
              <p:cNvPr id="20" name="椭圆 19"/>
              <p:cNvSpPr/>
              <p:nvPr/>
            </p:nvSpPr>
            <p:spPr>
              <a:xfrm>
                <a:off x="6962140" y="1521823"/>
                <a:ext cx="809897" cy="809897"/>
              </a:xfrm>
              <a:prstGeom prst="ellipse">
                <a:avLst/>
              </a:prstGeom>
              <a:noFill/>
              <a:ln>
                <a:solidFill>
                  <a:srgbClr val="B18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  <p:sp>
            <p:nvSpPr>
              <p:cNvPr id="3" name="iconfont-1043-169336"/>
              <p:cNvSpPr/>
              <p:nvPr/>
            </p:nvSpPr>
            <p:spPr>
              <a:xfrm>
                <a:off x="7124134" y="1684332"/>
                <a:ext cx="485909" cy="484879"/>
              </a:xfrm>
              <a:custGeom>
                <a:avLst/>
                <a:gdLst>
                  <a:gd name="T0" fmla="*/ 12436 w 12765"/>
                  <a:gd name="T1" fmla="*/ 0 h 12739"/>
                  <a:gd name="T2" fmla="*/ 4469 w 12765"/>
                  <a:gd name="T3" fmla="*/ 7970 h 12739"/>
                  <a:gd name="T4" fmla="*/ 1369 w 12765"/>
                  <a:gd name="T5" fmla="*/ 5163 h 12739"/>
                  <a:gd name="T6" fmla="*/ 0 w 12765"/>
                  <a:gd name="T7" fmla="*/ 6438 h 12739"/>
                  <a:gd name="T8" fmla="*/ 5357 w 12765"/>
                  <a:gd name="T9" fmla="*/ 12739 h 12739"/>
                  <a:gd name="T10" fmla="*/ 12765 w 12765"/>
                  <a:gd name="T11" fmla="*/ 877 h 12739"/>
                  <a:gd name="T12" fmla="*/ 12436 w 12765"/>
                  <a:gd name="T13" fmla="*/ 0 h 12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65" h="12739">
                    <a:moveTo>
                      <a:pt x="12436" y="0"/>
                    </a:moveTo>
                    <a:cubicBezTo>
                      <a:pt x="8552" y="2754"/>
                      <a:pt x="5734" y="6228"/>
                      <a:pt x="4469" y="7970"/>
                    </a:cubicBezTo>
                    <a:lnTo>
                      <a:pt x="1369" y="5163"/>
                    </a:lnTo>
                    <a:lnTo>
                      <a:pt x="0" y="6438"/>
                    </a:lnTo>
                    <a:lnTo>
                      <a:pt x="5357" y="12739"/>
                    </a:lnTo>
                    <a:cubicBezTo>
                      <a:pt x="6278" y="10010"/>
                      <a:pt x="9199" y="4669"/>
                      <a:pt x="12765" y="877"/>
                    </a:cubicBezTo>
                    <a:lnTo>
                      <a:pt x="12436" y="0"/>
                    </a:lnTo>
                    <a:close/>
                  </a:path>
                </a:pathLst>
              </a:custGeom>
              <a:solidFill>
                <a:srgbClr val="B18D7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en-US"/>
              </a:p>
            </p:txBody>
          </p:sp>
        </p:grpSp>
        <p:sp>
          <p:nvSpPr>
            <p:cNvPr id="9" name="矩形: 圆角 26"/>
            <p:cNvSpPr/>
            <p:nvPr/>
          </p:nvSpPr>
          <p:spPr>
            <a:xfrm>
              <a:off x="4043266" y="1511451"/>
              <a:ext cx="4769757" cy="769257"/>
            </a:xfrm>
            <a:prstGeom prst="roundRect">
              <a:avLst/>
            </a:prstGeom>
            <a:noFill/>
            <a:ln>
              <a:gradFill flip="none" rotWithShape="1">
                <a:gsLst>
                  <a:gs pos="0">
                    <a:srgbClr val="B18D73">
                      <a:alpha val="0"/>
                    </a:srgbClr>
                  </a:gs>
                  <a:gs pos="100000">
                    <a:srgbClr val="7F4E3C"/>
                  </a:gs>
                </a:gsLst>
                <a:lin ang="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321435" y="3144520"/>
            <a:ext cx="4645660" cy="58356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结论：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KMnO₄</a:t>
            </a:r>
            <a:r>
              <a:rPr lang="zh-CN" altLang="en-US" sz="3200" b="1" kern="100" dirty="0">
                <a:solidFill>
                  <a:srgbClr val="002060"/>
                </a:solidFill>
                <a:latin typeface="Times New Roman" panose="02020603050405020304" charset="0"/>
                <a:ea typeface="微软雅黑" panose="020B0503020204020204" pitchFamily="34" charset="-122"/>
                <a:cs typeface="Times New Roman" panose="02020603050405020304" charset="0"/>
                <a:sym typeface="+mn-ea"/>
              </a:rPr>
              <a:t>溶液褪色</a:t>
            </a:r>
            <a:endParaRPr lang="en-US" altLang="en-US" sz="32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5" name="矩形 4"/>
          <p:cNvSpPr/>
          <p:nvPr>
            <p:custDataLst>
              <p:tags r:id="rId2"/>
            </p:custDataLst>
          </p:nvPr>
        </p:nvSpPr>
        <p:spPr>
          <a:xfrm>
            <a:off x="885195" y="3131185"/>
            <a:ext cx="152401" cy="6096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53745" y="5004435"/>
            <a:ext cx="11438255" cy="58356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r>
              <a:rPr lang="zh-CN" altLang="en-US" sz="3200" b="1" dirty="0">
                <a:latin typeface="Times New Roman" panose="02020603050405020304" charset="0"/>
                <a:cs typeface="Times New Roman" panose="02020603050405020304" charset="0"/>
              </a:rPr>
              <a:t>2MnO₄</a:t>
            </a:r>
            <a:r>
              <a:rPr lang="en-US" altLang="zh-CN" sz="3200" b="1" baseline="30000" dirty="0">
                <a:latin typeface="Times New Roman" panose="02020603050405020304" charset="0"/>
                <a:cs typeface="Times New Roman" panose="02020603050405020304" charset="0"/>
              </a:rPr>
              <a:t>-</a:t>
            </a:r>
            <a:r>
              <a:rPr lang="zh-CN" altLang="en-US" sz="3200" b="1" baseline="30000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 b="1" dirty="0">
                <a:latin typeface="Times New Roman" panose="02020603050405020304" charset="0"/>
                <a:cs typeface="Times New Roman" panose="02020603050405020304" charset="0"/>
              </a:rPr>
              <a:t>+ 5SO₂ + 2H₂O = </a:t>
            </a:r>
            <a:r>
              <a:rPr lang="en-US" sz="3200" b="1" dirty="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zh-CN" altLang="en-US" sz="3200" b="1" dirty="0">
                <a:latin typeface="Times New Roman" panose="02020603050405020304" charset="0"/>
                <a:cs typeface="Times New Roman" panose="02020603050405020304" charset="0"/>
              </a:rPr>
              <a:t>SO₄</a:t>
            </a:r>
            <a:r>
              <a:rPr lang="en-US" altLang="zh-CN" sz="3200" b="1" baseline="30000" dirty="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3200" b="1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zh-CN" altLang="en-US" sz="3200" b="1" dirty="0">
                <a:latin typeface="Times New Roman" panose="02020603050405020304" charset="0"/>
                <a:cs typeface="Times New Roman" panose="02020603050405020304" charset="0"/>
              </a:rPr>
              <a:t> + 2Mn</a:t>
            </a:r>
            <a:r>
              <a:rPr lang="en-US" altLang="zh-CN" sz="3200" b="1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</a:t>
            </a:r>
            <a:r>
              <a:rPr lang="en-US" altLang="zh-CN" sz="3200" b="1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+</a:t>
            </a:r>
            <a:r>
              <a:rPr lang="zh-CN" altLang="en-US" sz="3200" b="1" dirty="0">
                <a:latin typeface="Times New Roman" panose="02020603050405020304" charset="0"/>
                <a:cs typeface="Times New Roman" panose="02020603050405020304" charset="0"/>
              </a:rPr>
              <a:t> + </a:t>
            </a:r>
            <a:r>
              <a:rPr lang="en-US" altLang="zh-CN" sz="3200" b="1" dirty="0"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3200" b="1" dirty="0">
                <a:latin typeface="Times New Roman" panose="02020603050405020304" charset="0"/>
                <a:cs typeface="Times New Roman" panose="02020603050405020304" charset="0"/>
              </a:rPr>
              <a:t>H</a:t>
            </a:r>
            <a:r>
              <a:rPr lang="en-US" altLang="zh-CN" sz="3200" b="1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+</a:t>
            </a:r>
            <a:endParaRPr lang="zh-CN" alt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5" grpId="0"/>
      <p:bldP spid="31" grpId="0"/>
      <p:bldP spid="8" grpId="0"/>
      <p:bldP spid="17" grpId="0" bldLvl="0" animBg="1"/>
      <p:bldP spid="17" grpId="1" animBg="1"/>
      <p:bldP spid="24" grpId="0" bldLvl="0" animBg="1"/>
      <p:bldP spid="24" grpId="1" animBg="1"/>
      <p:bldP spid="25" grpId="0" bldLvl="0" animBg="1"/>
      <p:bldP spid="25" grpId="1" animBg="1"/>
      <p:bldP spid="4" grpId="0"/>
    </p:bld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605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605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TEMPLATE_THUMBS_INDEX" val="1、4、7、9、11、12、13、14、15、16、19、22、26、30、31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605"/>
</p:tagLst>
</file>

<file path=ppt/tags/tag142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4605_1*a*1"/>
  <p:tag name="KSO_WM_TEMPLATE_CATEGORY" val="custom"/>
  <p:tag name="KSO_WM_TEMPLATE_INDEX" val="20204605"/>
  <p:tag name="KSO_WM_UNIT_LAYERLEVEL" val="1"/>
  <p:tag name="KSO_WM_TAG_VERSION" val="1.0"/>
  <p:tag name="KSO_WM_BEAUTIFY_FLAG" val="#wm#"/>
  <p:tag name="KSO_WM_UNIT_PRESET_TEXT" val="团队业绩报告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TEMPLATE_THUMBS_INDEX" val="1、4、7、9、11、12、13、14、15、16、19、22、26、30、31"/>
  <p:tag name="KSO_WM_SLIDE_ID" val="custom2020460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4605"/>
  <p:tag name="KSO_WM_SLIDE_LAYOUT" val="a_b"/>
  <p:tag name="KSO_WM_SLIDE_LAYOUT_CNT" val="1_1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4605"/>
</p:tagLst>
</file>

<file path=ppt/tags/tag145.xml><?xml version="1.0" encoding="utf-8"?>
<p:tagLst xmlns:p="http://schemas.openxmlformats.org/presentationml/2006/main">
  <p:tag name="KSO_WM_BEAUTIFY_FLAG" val="#wm#"/>
  <p:tag name="KSO_WM_TEMPLATE_CATEGORY" val="diagram"/>
  <p:tag name="KSO_WM_TEMPLATE_INDEX" val="20213341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可添加副标题"/>
  <p:tag name="KSO_WM_UNIT_NOCLEAR" val="0"/>
  <p:tag name="KSO_WM_UNIT_SHOW_EDIT_AREA_INDICATION" val="1"/>
  <p:tag name="KSO_WM_UNIT_VALUE" val="43"/>
  <p:tag name="KSO_WM_UNIT_HIGHLIGHT" val="0"/>
  <p:tag name="KSO_WM_UNIT_COMPATIBLE" val="0"/>
  <p:tag name="KSO_WM_UNIT_DIAGRAM_ISNUMVISUAL" val="0"/>
  <p:tag name="KSO_WM_UNIT_DIAGRAM_ISREFERUNIT" val="0"/>
  <p:tag name="KSO_WM_UNIT_ID" val="diagram20213165_1*b*1"/>
  <p:tag name="KSO_WM_TEMPLATE_CATEGORY" val="diagram"/>
  <p:tag name="KSO_WM_TEMPLATE_INDEX" val="20213165"/>
  <p:tag name="KSO_WM_UNIT_LAYERLEVEL" val="1"/>
  <p:tag name="KSO_WM_TAG_VERSION" val="1.0"/>
  <p:tag name="KSO_WM_UNIT_DEFAULT_FONT" val="18;24;2"/>
  <p:tag name="KSO_WM_UNIT_BLOCK" val="0"/>
  <p:tag name="KSO_WM_UNIT_DEC_AREA_ID" val="cb40ce292a994cc395a7f6b545e79223"/>
  <p:tag name="KSO_WM_CHIP_GROUPID" val="5f0681562c9c209bb8bb14eb"/>
  <p:tag name="KSO_WM_CHIP_XID" val="5f0681562c9c209bb8bb14ec"/>
  <p:tag name="KSO_WM_CHIP_FILLAREA_FILL_RULE" val="{&quot;fill_align&quot;:&quot;ct&quot;,&quot;fill_mode&quot;:&quot;full&quot;,&quot;sacle_strategy&quot;:&quot;smart&quot;}"/>
  <p:tag name="KSO_WM_ASSEMBLE_CHIP_INDEX" val="36126a2e8980475db4b73e5e8941dacf"/>
  <p:tag name="KSO_WM_UNIT_TEXT_FILL_FORE_SCHEMECOLOR_INDEX_BRIGHTNESS" val="-0.25"/>
  <p:tag name="KSO_WM_UNIT_TEXT_FILL_FORE_SCHEMECOLOR_INDEX" val="14"/>
  <p:tag name="KSO_WM_UNIT_TEXT_FILL_TYPE" val="1"/>
  <p:tag name="KSO_WM_TEMPLATE_ASSEMBLE_XID" val="60656ef74054ed1e2fb8017d"/>
  <p:tag name="KSO_WM_TEMPLATE_ASSEMBLE_GROUPID" val="60656ef74054ed1e2fb8017d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796_1*i*1"/>
  <p:tag name="KSO_WM_TEMPLATE_CATEGORY" val="diagram"/>
  <p:tag name="KSO_WM_TEMPLATE_INDEX" val="20214796"/>
  <p:tag name="KSO_WM_UNIT_LAYERLEVEL" val="1"/>
  <p:tag name="KSO_WM_TAG_VERSION" val="1.0"/>
  <p:tag name="KSO_WM_UNIT_BLOCK" val="0"/>
  <p:tag name="KSO_WM_UNIT_SM_LIMIT_TYPE" val="2"/>
  <p:tag name="KSO_WM_UNIT_DEC_AREA_ID" val="25071e9ba4ac420a9b9c98504f2d225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708d94747e3ea6e292a800"/>
  <p:tag name="KSO_WM_CHIP_XID" val="5f708d94747e3ea6e292a80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fa04054ed1e2fb80d95"/>
  <p:tag name="KSO_WM_TEMPLATE_ASSEMBLE_GROUPID" val="60656fa04054ed1e2fb80d95"/>
</p:tagLst>
</file>

<file path=ppt/tags/tag148.xml><?xml version="1.0" encoding="utf-8"?>
<p:tagLst xmlns:p="http://schemas.openxmlformats.org/presentationml/2006/main">
  <p:tag name="KSO_WM_BEAUTIFY_FLAG" val="#wm#"/>
  <p:tag name="KSO_WM_TEMPLATE_CATEGORY" val="custom"/>
  <p:tag name="KSO_WM_TEMPLATE_INDEX" val="20204605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796_1*i*1"/>
  <p:tag name="KSO_WM_TEMPLATE_CATEGORY" val="diagram"/>
  <p:tag name="KSO_WM_TEMPLATE_INDEX" val="20214796"/>
  <p:tag name="KSO_WM_UNIT_LAYERLEVEL" val="1"/>
  <p:tag name="KSO_WM_TAG_VERSION" val="1.0"/>
  <p:tag name="KSO_WM_UNIT_BLOCK" val="0"/>
  <p:tag name="KSO_WM_UNIT_SM_LIMIT_TYPE" val="2"/>
  <p:tag name="KSO_WM_UNIT_DEC_AREA_ID" val="25071e9ba4ac420a9b9c98504f2d225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708d94747e3ea6e292a800"/>
  <p:tag name="KSO_WM_CHIP_XID" val="5f708d94747e3ea6e292a80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fa04054ed1e2fb80d95"/>
  <p:tag name="KSO_WM_TEMPLATE_ASSEMBLE_GROUPID" val="60656fa04054ed1e2fb80d95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#wm#"/>
  <p:tag name="KSO_WM_TEMPLATE_CATEGORY" val="custom"/>
  <p:tag name="KSO_WM_TEMPLATE_INDEX" val="20204605"/>
</p:tagLst>
</file>

<file path=ppt/tags/tag151.xml><?xml version="1.0" encoding="utf-8"?>
<p:tagLst xmlns:p="http://schemas.openxmlformats.org/presentationml/2006/main">
  <p:tag name="KSO_WM_BEAUTIFY_FLAG" val="#wm#"/>
  <p:tag name="KSO_WM_TEMPLATE_CATEGORY" val="diagram"/>
  <p:tag name="KSO_WM_TEMPLATE_INDEX" val="20213341"/>
</p:tagLst>
</file>

<file path=ppt/tags/tag152.xml><?xml version="1.0" encoding="utf-8"?>
<p:tagLst xmlns:p="http://schemas.openxmlformats.org/presentationml/2006/main">
  <p:tag name="KSO_WM_UNIT_PLACING_PICTURE_USER_VIEWPORT" val="{&quot;height&quot;:5985,&quot;width&quot;:10800}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796_1*i*1"/>
  <p:tag name="KSO_WM_TEMPLATE_CATEGORY" val="diagram"/>
  <p:tag name="KSO_WM_TEMPLATE_INDEX" val="20214796"/>
  <p:tag name="KSO_WM_UNIT_LAYERLEVEL" val="1"/>
  <p:tag name="KSO_WM_TAG_VERSION" val="1.0"/>
  <p:tag name="KSO_WM_UNIT_BLOCK" val="0"/>
  <p:tag name="KSO_WM_UNIT_SM_LIMIT_TYPE" val="2"/>
  <p:tag name="KSO_WM_UNIT_DEC_AREA_ID" val="25071e9ba4ac420a9b9c98504f2d225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708d94747e3ea6e292a800"/>
  <p:tag name="KSO_WM_CHIP_XID" val="5f708d94747e3ea6e292a80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fa04054ed1e2fb80d95"/>
  <p:tag name="KSO_WM_TEMPLATE_ASSEMBLE_GROUPID" val="60656fa04054ed1e2fb80d95"/>
</p:tagLst>
</file>

<file path=ppt/tags/tag154.xml><?xml version="1.0" encoding="utf-8"?>
<p:tagLst xmlns:p="http://schemas.openxmlformats.org/presentationml/2006/main">
  <p:tag name="KSO_WM_BEAUTIFY_FLAG" val="#wm#"/>
  <p:tag name="KSO_WM_TEMPLATE_CATEGORY" val="diagram"/>
  <p:tag name="KSO_WM_TEMPLATE_INDEX" val="20213341"/>
</p:tagLst>
</file>

<file path=ppt/tags/tag15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5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4796_1*i*1"/>
  <p:tag name="KSO_WM_TEMPLATE_CATEGORY" val="diagram"/>
  <p:tag name="KSO_WM_TEMPLATE_INDEX" val="20214796"/>
  <p:tag name="KSO_WM_UNIT_LAYERLEVEL" val="1"/>
  <p:tag name="KSO_WM_TAG_VERSION" val="1.0"/>
  <p:tag name="KSO_WM_UNIT_BLOCK" val="0"/>
  <p:tag name="KSO_WM_UNIT_SM_LIMIT_TYPE" val="2"/>
  <p:tag name="KSO_WM_UNIT_DEC_AREA_ID" val="25071e9ba4ac420a9b9c98504f2d225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708d94747e3ea6e292a800"/>
  <p:tag name="KSO_WM_CHIP_XID" val="5f708d94747e3ea6e292a80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fa04054ed1e2fb80d95"/>
  <p:tag name="KSO_WM_TEMPLATE_ASSEMBLE_GROUPID" val="60656fa04054ed1e2fb80d95"/>
</p:tagLst>
</file>

<file path=ppt/tags/tag164.xml><?xml version="1.0" encoding="utf-8"?>
<p:tagLst xmlns:p="http://schemas.openxmlformats.org/presentationml/2006/main">
  <p:tag name="KSO_WM_UNIT_PLACING_PICTURE_USER_VIEWPORT" val="{&quot;height&quot;:4538,&quot;width&quot;:5147}"/>
</p:tagLst>
</file>

<file path=ppt/tags/tag165.xml><?xml version="1.0" encoding="utf-8"?>
<p:tagLst xmlns:p="http://schemas.openxmlformats.org/presentationml/2006/main">
  <p:tag name="KSO_WM_BEAUTIFY_FLAG" val="#wm#"/>
  <p:tag name="KSO_WM_TEMPLATE_CATEGORY" val="diagram"/>
  <p:tag name="KSO_WM_TEMPLATE_INDEX" val="20213341"/>
</p:tagLst>
</file>

<file path=ppt/tags/tag166.xml><?xml version="1.0" encoding="utf-8"?>
<p:tagLst xmlns:p="http://schemas.openxmlformats.org/presentationml/2006/main">
  <p:tag name="KSO_WM_BEAUTIFY_FLAG" val="#wm#"/>
  <p:tag name="KSO_WM_TEMPLATE_CATEGORY" val="diagram"/>
  <p:tag name="KSO_WM_TEMPLATE_INDEX" val="2021334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4796_1*i*1"/>
  <p:tag name="KSO_WM_TEMPLATE_CATEGORY" val="diagram"/>
  <p:tag name="KSO_WM_TEMPLATE_INDEX" val="20214796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25071e9ba4ac420a9b9c98504f2d225f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f708d94747e3ea6e292a800"/>
  <p:tag name="KSO_WM_CHIP_XID" val="5f708d94747e3ea6e292a80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0"/>
  <p:tag name="KSO_WM_TEMPLATE_ASSEMBLE_XID" val="60656fa04054ed1e2fb80d95"/>
  <p:tag name="KSO_WM_TEMPLATE_ASSEMBLE_GROUPID" val="60656fa04054ed1e2fb80d95"/>
</p:tagLst>
</file>

<file path=ppt/tags/tag1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PLACING_PICTURE_USER_VIEWPORT" val="{&quot;height&quot;:3552.1338582677163,&quot;width&quot;:10684.925984251968}"/>
</p:tagLst>
</file>

<file path=ppt/tags/tag171.xml><?xml version="1.0" encoding="utf-8"?>
<p:tagLst xmlns:p="http://schemas.openxmlformats.org/presentationml/2006/main">
  <p:tag name="KSO_WPP_MARK_KEY" val="17d695d4-2e27-4aac-9f6b-6f08faaa2d44"/>
  <p:tag name="COMMONDATA" val="eyJoZGlkIjoiYjJlNThhZDFjOTk4ZjdjMDA5NWI1Yjk4MmRhMjMxNTYifQ==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ysClr val="windowText" lastClr="000000"/>
      </a:dk1>
      <a:lt1>
        <a:sysClr val="window" lastClr="FFFFFF"/>
      </a:lt1>
      <a:dk2>
        <a:srgbClr val="E3E5E8"/>
      </a:dk2>
      <a:lt2>
        <a:srgbClr val="FFFFFF"/>
      </a:lt2>
      <a:accent1>
        <a:srgbClr val="406898"/>
      </a:accent1>
      <a:accent2>
        <a:srgbClr val="4A89B6"/>
      </a:accent2>
      <a:accent3>
        <a:srgbClr val="53AAD5"/>
      </a:accent3>
      <a:accent4>
        <a:srgbClr val="4DAFBE"/>
      </a:accent4>
      <a:accent5>
        <a:srgbClr val="389873"/>
      </a:accent5>
      <a:accent6>
        <a:srgbClr val="228227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2141</Words>
  <Application>WPS 演示</Application>
  <PresentationFormat>宽屏</PresentationFormat>
  <Paragraphs>325</Paragraphs>
  <Slides>21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49" baseType="lpstr">
      <vt:lpstr>Arial</vt:lpstr>
      <vt:lpstr>宋体</vt:lpstr>
      <vt:lpstr>Wingdings</vt:lpstr>
      <vt:lpstr>微软雅黑</vt:lpstr>
      <vt:lpstr>汉仪旗黑-85S</vt:lpstr>
      <vt:lpstr>黑体</vt:lpstr>
      <vt:lpstr>Times New Roman</vt:lpstr>
      <vt:lpstr>105-上首逍遥体</vt:lpstr>
      <vt:lpstr>方正中等线简体</vt:lpstr>
      <vt:lpstr>Courier New</vt:lpstr>
      <vt:lpstr>MS PMincho</vt:lpstr>
      <vt:lpstr>Calibri</vt:lpstr>
      <vt:lpstr>Bebas</vt:lpstr>
      <vt:lpstr>Segoe Print</vt:lpstr>
      <vt:lpstr>Tahoma</vt:lpstr>
      <vt:lpstr>楷体</vt:lpstr>
      <vt:lpstr>Arial Unicode MS</vt:lpstr>
      <vt:lpstr>Watford DB</vt:lpstr>
      <vt:lpstr>造字工房劲黑（非商用）常规体</vt:lpstr>
      <vt:lpstr>Segoe UI</vt:lpstr>
      <vt:lpstr>Wingdings</vt:lpstr>
      <vt:lpstr>等线 Light</vt:lpstr>
      <vt:lpstr>等线</vt:lpstr>
      <vt:lpstr>HOT-Ninja Std R</vt:lpstr>
      <vt:lpstr>自定义设计方案</vt:lpstr>
      <vt:lpstr>1_Office 主题​​</vt:lpstr>
      <vt:lpstr>Word.Document.12</vt:lpstr>
      <vt:lpstr>Word.Document.12</vt:lpstr>
      <vt:lpstr>SO2知多少？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留白</cp:lastModifiedBy>
  <cp:revision>121</cp:revision>
  <dcterms:created xsi:type="dcterms:W3CDTF">2022-05-12T09:09:00Z</dcterms:created>
  <dcterms:modified xsi:type="dcterms:W3CDTF">2022-11-30T04:32:55Z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C3D72EE6381A4CEE850CE203A8C87050</vt:lpwstr>
  </property>
  <property fmtid="{D5CDD505-2E9C-101B-9397-08002B2CF9AE}" pid="3" name="KSOProductBuildVer">
    <vt:lpwstr>2052-11.1.0.12763</vt:lpwstr>
  </property>
</Properties>
</file>