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72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69" r:id="rId17"/>
    <p:sldId id="270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 autoAdjust="0"/>
    <p:restoredTop sz="94660"/>
  </p:normalViewPr>
  <p:slideViewPr>
    <p:cSldViewPr snapToGrid="0">
      <p:cViewPr varScale="1">
        <p:scale>
          <a:sx n="83" d="100"/>
          <a:sy n="83" d="100"/>
        </p:scale>
        <p:origin x="542" y="-4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B111DB-4046-4DEE-8117-2B0052206013}" type="datetimeFigureOut">
              <a:rPr lang="zh-CN" altLang="en-US" smtClean="0"/>
              <a:t>2022/11/16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6F1FF-93BE-4BD6-BBF2-303DCD49345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6268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页面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统一为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16:9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宽幅画面比例尺寸；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统一格式为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或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PPTX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dirty="0" smtClean="0"/>
              <a:t>请注意：</a:t>
            </a:r>
            <a:endParaRPr lang="en-US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dirty="0" smtClean="0"/>
              <a:t>1. </a:t>
            </a:r>
            <a:r>
              <a:rPr lang="zh-CN" altLang="en-US" dirty="0" smtClean="0"/>
              <a:t>课名：微软雅黑</a:t>
            </a:r>
            <a:r>
              <a:rPr lang="en-US" altLang="zh-CN" dirty="0" smtClean="0"/>
              <a:t>48</a:t>
            </a:r>
            <a:r>
              <a:rPr lang="zh-CN" altLang="en-US" dirty="0" smtClean="0"/>
              <a:t>号字；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sz="1200" b="0" dirty="0" smtClean="0"/>
              <a:t>（第一课时）</a:t>
            </a:r>
            <a:r>
              <a:rPr lang="zh-CN" altLang="en-US" dirty="0" smtClean="0"/>
              <a:t>：微软雅黑</a:t>
            </a:r>
            <a:r>
              <a:rPr lang="en-US" altLang="zh-CN" dirty="0" smtClean="0"/>
              <a:t>32</a:t>
            </a:r>
            <a:r>
              <a:rPr lang="zh-CN" altLang="en-US" dirty="0" smtClean="0"/>
              <a:t>号字；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dirty="0" smtClean="0"/>
              <a:t>3.</a:t>
            </a:r>
            <a:r>
              <a:rPr lang="zh-CN" altLang="en-US" dirty="0" smtClean="0"/>
              <a:t>学校名称：请填写全称；</a:t>
            </a:r>
            <a:endParaRPr lang="en-US" altLang="zh-CN" b="1" dirty="0" smtClean="0"/>
          </a:p>
          <a:p>
            <a:r>
              <a:rPr lang="en-US" altLang="zh-CN" dirty="0" smtClean="0"/>
              <a:t>4.</a:t>
            </a:r>
            <a:r>
              <a:rPr lang="zh-CN" altLang="en-US" dirty="0" smtClean="0"/>
              <a:t>学科、年级、主讲人、学校：华文楷体</a:t>
            </a:r>
            <a:r>
              <a:rPr lang="en-US" altLang="zh-CN" dirty="0" smtClean="0"/>
              <a:t>28</a:t>
            </a:r>
            <a:r>
              <a:rPr lang="zh-CN" altLang="en-US" dirty="0" smtClean="0"/>
              <a:t>号字（具体根据文字量可适当调整）。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英文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dirty="0" smtClean="0"/>
              <a:t>1.</a:t>
            </a:r>
            <a:r>
              <a:rPr lang="zh-CN" altLang="en-US" dirty="0" smtClean="0"/>
              <a:t>课名：字体以</a:t>
            </a:r>
            <a:r>
              <a:rPr lang="en-US" altLang="zh-CN" dirty="0" smtClean="0"/>
              <a:t>Times New Roman</a:t>
            </a:r>
            <a:r>
              <a:rPr lang="zh-CN" altLang="en-US" dirty="0" smtClean="0"/>
              <a:t>为主，字号一般使用</a:t>
            </a:r>
            <a:r>
              <a:rPr lang="en-US" altLang="zh-CN" dirty="0" smtClean="0"/>
              <a:t>32—36</a:t>
            </a:r>
            <a:r>
              <a:rPr lang="zh-CN" altLang="en-US" dirty="0" smtClean="0"/>
              <a:t>号，特别强调可以用</a:t>
            </a:r>
            <a:r>
              <a:rPr lang="en-US" altLang="zh-CN" dirty="0" smtClean="0"/>
              <a:t>40</a:t>
            </a:r>
            <a:r>
              <a:rPr lang="zh-CN" altLang="en-US" dirty="0" smtClean="0"/>
              <a:t>号；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（</a:t>
            </a:r>
            <a:r>
              <a:rPr lang="en-US" altLang="zh-CN" dirty="0" smtClean="0"/>
              <a:t>Period</a:t>
            </a:r>
            <a:r>
              <a:rPr lang="en-US" altLang="zh-CN" baseline="0" dirty="0" smtClean="0"/>
              <a:t> 1</a:t>
            </a:r>
            <a:r>
              <a:rPr lang="zh-CN" altLang="en-US" dirty="0" smtClean="0"/>
              <a:t>）：字体使用</a:t>
            </a:r>
            <a:r>
              <a:rPr lang="en-US" altLang="zh-CN" dirty="0" smtClean="0"/>
              <a:t>Arial</a:t>
            </a:r>
            <a:r>
              <a:rPr lang="zh-CN" altLang="en-US" dirty="0" smtClean="0"/>
              <a:t>，字号为</a:t>
            </a:r>
            <a:r>
              <a:rPr lang="en-US" altLang="zh-CN" dirty="0" smtClean="0"/>
              <a:t>28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正文一般用</a:t>
            </a:r>
            <a:r>
              <a:rPr lang="en-US" altLang="zh-CN" dirty="0" smtClean="0"/>
              <a:t>24—28</a:t>
            </a:r>
            <a:r>
              <a:rPr lang="zh-CN" altLang="en-US" dirty="0" smtClean="0"/>
              <a:t>号，特别强调可用</a:t>
            </a:r>
            <a:r>
              <a:rPr lang="en-US" altLang="zh-CN" dirty="0" smtClean="0"/>
              <a:t>32</a:t>
            </a:r>
            <a:r>
              <a:rPr lang="zh-CN" altLang="en-US" dirty="0" smtClean="0"/>
              <a:t>号。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注意标点的规范（例如：中文省略号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……，可用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Shift+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数字键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打出中文省略号，英文省略号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540E3B-F9C0-48B6-A129-4D327DD3065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4222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3787727" y="3619499"/>
            <a:ext cx="7273974" cy="1056835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主讲人：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85A6CA-0CF8-4C0F-A4EF-5C6C0D45FAAD}" type="datetimeFigureOut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2022/11/16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E8A902-E013-4FF5-9CBD-78113C784026}" type="slidenum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53079" y="2830103"/>
            <a:ext cx="409575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27123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E8A902-E013-4FF5-9CBD-78113C784026}" type="slidenum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</p:txBody>
      </p:sp>
      <p:sp>
        <p:nvSpPr>
          <p:cNvPr id="7" name="文本框 6"/>
          <p:cNvSpPr txBox="1"/>
          <p:nvPr userDrawn="1"/>
        </p:nvSpPr>
        <p:spPr>
          <a:xfrm>
            <a:off x="431800" y="365125"/>
            <a:ext cx="2133600" cy="714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</p:txBody>
      </p:sp>
      <p:sp>
        <p:nvSpPr>
          <p:cNvPr id="8" name="文本框 7"/>
          <p:cNvSpPr txBox="1"/>
          <p:nvPr userDrawn="1"/>
        </p:nvSpPr>
        <p:spPr>
          <a:xfrm>
            <a:off x="7790180" y="121920"/>
            <a:ext cx="3768090" cy="645160"/>
          </a:xfrm>
          <a:prstGeom prst="rect">
            <a:avLst/>
          </a:prstGeom>
          <a:solidFill>
            <a:srgbClr val="3B5643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622919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仅标题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6666" y="573617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文本框 2"/>
          <p:cNvSpPr txBox="1"/>
          <p:nvPr userDrawn="1"/>
        </p:nvSpPr>
        <p:spPr>
          <a:xfrm>
            <a:off x="7790180" y="121920"/>
            <a:ext cx="3768090" cy="645160"/>
          </a:xfrm>
          <a:prstGeom prst="rect">
            <a:avLst/>
          </a:prstGeom>
          <a:solidFill>
            <a:srgbClr val="3B5643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204252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318864"/>
      </p:ext>
    </p:extLst>
  </p:cSld>
  <p:clrMapOvr>
    <a:masterClrMapping/>
  </p:clrMapOvr>
  <p:transition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448513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0973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6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7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3.png"/><Relationship Id="rId7" Type="http://schemas.openxmlformats.org/officeDocument/2006/relationships/image" Target="../media/image42.emf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47.emf"/><Relationship Id="rId4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9.png"/><Relationship Id="rId5" Type="http://schemas.openxmlformats.org/officeDocument/2006/relationships/image" Target="../media/image51.emf"/><Relationship Id="rId4" Type="http://schemas.openxmlformats.org/officeDocument/2006/relationships/oleObject" Target="../embeddings/oleObject9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2.png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17" Type="http://schemas.openxmlformats.org/officeDocument/2006/relationships/image" Target="../media/image33.png"/><Relationship Id="rId2" Type="http://schemas.openxmlformats.org/officeDocument/2006/relationships/image" Target="../media/image18.png"/><Relationship Id="rId16" Type="http://schemas.openxmlformats.org/officeDocument/2006/relationships/image" Target="../media/image3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5" Type="http://schemas.openxmlformats.org/officeDocument/2006/relationships/image" Target="../media/image3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png"/><Relationship Id="rId3" Type="http://schemas.openxmlformats.org/officeDocument/2006/relationships/image" Target="../media/image34.png"/><Relationship Id="rId7" Type="http://schemas.openxmlformats.org/officeDocument/2006/relationships/image" Target="../media/image170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0.png"/><Relationship Id="rId11" Type="http://schemas.openxmlformats.org/officeDocument/2006/relationships/image" Target="../media/image210.png"/><Relationship Id="rId5" Type="http://schemas.openxmlformats.org/officeDocument/2006/relationships/image" Target="../media/image35.png"/><Relationship Id="rId10" Type="http://schemas.openxmlformats.org/officeDocument/2006/relationships/image" Target="../media/image200.png"/><Relationship Id="rId4" Type="http://schemas.openxmlformats.org/officeDocument/2006/relationships/image" Target="NULL" TargetMode="External"/><Relationship Id="rId9" Type="http://schemas.openxmlformats.org/officeDocument/2006/relationships/image" Target="../media/image19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055688" y="2336749"/>
            <a:ext cx="10080625" cy="1006475"/>
          </a:xfrm>
        </p:spPr>
        <p:txBody>
          <a:bodyPr>
            <a:normAutofit fontScale="90000"/>
          </a:bodyPr>
          <a:lstStyle/>
          <a:p>
            <a:pPr fontAlgn="auto">
              <a:lnSpc>
                <a:spcPct val="150000"/>
              </a:lnSpc>
            </a:pPr>
            <a:r>
              <a:rPr lang="zh-CN" sz="4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6.2　指数函数（第一课时）</a:t>
            </a:r>
            <a:br>
              <a:rPr lang="zh-CN" sz="4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sz="4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指数函数的图象与性质</a:t>
            </a:r>
            <a:r>
              <a:rPr lang="en-US" altLang="zh-CN" sz="4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/>
            </a:r>
            <a:br>
              <a:rPr lang="en-US" altLang="zh-CN" sz="4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</a:br>
            <a:r>
              <a:rPr kumimoji="0" lang="zh-CN" sz="4800" b="1" i="0" u="none" strike="noStrike" cap="none" spc="0" normalizeH="0" baseline="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kumimoji="0" lang="zh-CN" sz="4800" b="1" i="0" u="none" strike="noStrike" cap="none" spc="0" normalizeH="0" baseline="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zh-CN" sz="48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475067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矩形 1"/>
          <p:cNvSpPr/>
          <p:nvPr/>
        </p:nvSpPr>
        <p:spPr>
          <a:xfrm>
            <a:off x="314428" y="866009"/>
            <a:ext cx="11647487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49375" algn="l"/>
                <a:tab pos="2700655" algn="l"/>
                <a:tab pos="4050030" algn="l"/>
              </a:tabLst>
              <a:defRPr/>
            </a:pPr>
            <a:r>
              <a:rPr kumimoji="0" lang="zh-CN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Arial"/>
              </a:rPr>
              <a:t>基础自测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49375" algn="l"/>
                <a:tab pos="2700655" algn="l"/>
                <a:tab pos="4050030" algn="l"/>
              </a:tabLst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Arial"/>
              </a:rPr>
              <a:t>[</a:t>
            </a:r>
            <a:r>
              <a:rPr kumimoji="0" lang="zh-CN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Arial"/>
              </a:rPr>
              <a:t>判断题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Arial"/>
              </a:rPr>
              <a:t>]</a:t>
            </a:r>
            <a:endParaRPr kumimoji="0" lang="zh-CN" altLang="zh-CN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宋体" panose="02010600030101010101" pitchFamily="2" charset="-122"/>
              <a:ea typeface="Courier New" panose="02070309020205020404" pitchFamily="49" charset="0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矩形 1"/>
              <p:cNvSpPr>
                <a:spLocks noChangeArrowheads="1"/>
              </p:cNvSpPr>
              <p:nvPr/>
            </p:nvSpPr>
            <p:spPr bwMode="auto">
              <a:xfrm>
                <a:off x="660400" y="1805616"/>
                <a:ext cx="11531600" cy="34009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marL="252095" marR="0" lvl="0" indent="-457200" algn="just" defTabSz="914400" rtl="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610485" algn="l"/>
                  </a:tabLst>
                  <a:defRPr/>
                </a:pPr>
                <a:r>
                  <a:rPr kumimoji="0" lang="en-US" altLang="zh-CN" sz="2800" b="0" i="0" u="none" strike="noStrike" kern="1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/>
                    <a:ea typeface="宋体" panose="02010600030101010101" pitchFamily="2" charset="-122"/>
                    <a:cs typeface="Courier New" panose="02070309020205020404"/>
                  </a:rPr>
                  <a:t>1.</a:t>
                </a:r>
                <a:r>
                  <a:rPr kumimoji="0" lang="zh-CN" altLang="en-US" sz="2800" b="0" i="0" u="none" strike="noStrike" kern="1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/>
                    <a:ea typeface="宋体" panose="02010600030101010101" pitchFamily="2" charset="-122"/>
                    <a:cs typeface="Courier New" panose="02070309020205020404"/>
                  </a:rPr>
                  <a:t>指数函数的图像与</a:t>
                </a:r>
                <a14:m>
                  <m:oMath xmlns:m="http://schemas.openxmlformats.org/officeDocument/2006/math">
                    <m:r>
                      <a:rPr kumimoji="0" lang="en-US" altLang="zh-CN" sz="2800" b="0" i="1" u="none" strike="noStrike" kern="1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  <a:cs typeface="Courier New" panose="02070309020205020404"/>
                      </a:rPr>
                      <m:t>𝑥</m:t>
                    </m:r>
                    <m:r>
                      <a:rPr kumimoji="0" lang="zh-CN" altLang="en-US" sz="2800" b="0" i="1" u="none" strike="noStrike" kern="1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  <a:cs typeface="Courier New" panose="02070309020205020404"/>
                      </a:rPr>
                      <m:t>轴</m:t>
                    </m:r>
                  </m:oMath>
                </a14:m>
                <a:r>
                  <a:rPr kumimoji="0" lang="zh-CN" altLang="en-US" sz="2800" b="0" i="0" u="none" strike="noStrike" kern="1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/>
                    <a:ea typeface="宋体" panose="02010600030101010101" pitchFamily="2" charset="-122"/>
                    <a:cs typeface="Courier New" panose="02070309020205020404"/>
                  </a:rPr>
                  <a:t>永不相交</a:t>
                </a:r>
                <a:r>
                  <a:rPr kumimoji="0" lang="en-US" altLang="zh-CN" sz="2800" b="0" i="0" u="none" strike="noStrike" kern="1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/>
                    <a:ea typeface="宋体" panose="02010600030101010101" pitchFamily="2" charset="-122"/>
                    <a:cs typeface="Courier New" panose="02070309020205020404"/>
                  </a:rPr>
                  <a:t>.(</a:t>
                </a:r>
                <a:r>
                  <a:rPr kumimoji="0" lang="en-US" altLang="zh-CN" sz="2800" b="0" i="0" u="none" strike="noStrike" kern="1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/>
                  </a:rPr>
                  <a:t>    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/>
                    <a:ea typeface="宋体" panose="02010600030101010101" pitchFamily="2" charset="-122"/>
                    <a:cs typeface="Courier New" panose="02070309020205020404"/>
                  </a:rPr>
                  <a:t>)</a:t>
                </a:r>
                <a:endParaRPr kumimoji="0" lang="zh-CN" altLang="zh-CN" sz="1100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Courier New" panose="02070309020205020404"/>
                </a:endParaRPr>
              </a:p>
              <a:p>
                <a:pPr marL="252095" marR="0" lvl="0" indent="-457200" algn="just" defTabSz="914400" rtl="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610485" algn="l"/>
                  </a:tabLst>
                  <a:defRPr/>
                </a:pPr>
                <a:endParaRPr kumimoji="0" lang="en-US" altLang="zh-CN" sz="2800" b="0" i="0" u="none" strike="noStrike" kern="1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/>
                  <a:ea typeface="宋体" panose="02010600030101010101" pitchFamily="2" charset="-122"/>
                  <a:cs typeface="Courier New" panose="02070309020205020404"/>
                </a:endParaRPr>
              </a:p>
              <a:p>
                <a:pPr marL="252095" marR="0" lvl="0" indent="-457200" algn="just" defTabSz="914400" rtl="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610485" algn="l"/>
                  </a:tabLst>
                  <a:defRPr/>
                </a:pPr>
                <a:r>
                  <a:rPr kumimoji="0" lang="en-US" altLang="zh-CN" sz="2800" b="0" i="0" u="none" strike="noStrike" kern="1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/>
                    <a:ea typeface="宋体" panose="02010600030101010101" pitchFamily="2" charset="-122"/>
                    <a:cs typeface="Courier New" panose="02070309020205020404"/>
                  </a:rPr>
                  <a:t>2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/>
                    <a:ea typeface="宋体" panose="02010600030101010101" pitchFamily="2" charset="-122"/>
                    <a:cs typeface="Courier New" panose="02070309020205020404"/>
                  </a:rPr>
                  <a:t>.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/>
                    <a:ea typeface="宋体" panose="02010600030101010101" pitchFamily="2" charset="-122"/>
                    <a:cs typeface="Times New Roman" panose="02020603050405020304"/>
                  </a:rPr>
                  <a:t>函数</a:t>
                </a:r>
                <a:r>
                  <a:rPr kumimoji="0" lang="en-US" altLang="zh-CN" sz="2800" b="0" i="1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/>
                    <a:ea typeface="宋体" panose="02010600030101010101" pitchFamily="2" charset="-122"/>
                    <a:cs typeface="Courier New" panose="02070309020205020404"/>
                  </a:rPr>
                  <a:t>y</a:t>
                </a:r>
                <a:r>
                  <a:rPr kumimoji="0" lang="zh-CN" altLang="zh-CN" sz="2800" b="0" i="0" u="none" strike="noStrike" kern="1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/>
                    <a:ea typeface="宋体" panose="02010600030101010101" pitchFamily="2" charset="-122"/>
                    <a:cs typeface="Times New Roman" panose="02020603050405020304"/>
                  </a:rPr>
                  <a:t>＝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altLang="zh-CN" sz="2800" b="0" i="1" u="none" strike="noStrike" kern="1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/>
                          </a:rPr>
                        </m:ctrlPr>
                      </m:sSupPr>
                      <m:e>
                        <m:r>
                          <a:rPr kumimoji="0" lang="en-US" altLang="zh-CN" sz="2800" b="0" i="1" u="none" strike="noStrike" kern="1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/>
                          </a:rPr>
                          <m:t>2</m:t>
                        </m:r>
                      </m:e>
                      <m:sup>
                        <m:r>
                          <a:rPr kumimoji="0" lang="en-US" altLang="zh-CN" sz="2800" b="0" i="1" u="none" strike="noStrike" kern="1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/>
                          </a:rPr>
                          <m:t>−</m:t>
                        </m:r>
                        <m:r>
                          <a:rPr kumimoji="0" lang="en-US" altLang="zh-CN" sz="2800" b="0" i="1" u="none" strike="noStrike" kern="1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/>
                          </a:rPr>
                          <m:t>𝑥</m:t>
                        </m:r>
                      </m:sup>
                    </m:sSup>
                  </m:oMath>
                </a14:m>
                <a:r>
                  <a:rPr kumimoji="0" lang="zh-CN" altLang="en-US" sz="2800" b="0" i="0" u="none" strike="noStrike" kern="1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/>
                    <a:ea typeface="宋体" panose="02010600030101010101" pitchFamily="2" charset="-122"/>
                    <a:cs typeface="Courier New" panose="02070309020205020404"/>
                  </a:rPr>
                  <a:t>在</a:t>
                </a:r>
                <a14:m>
                  <m:oMath xmlns:m="http://schemas.openxmlformats.org/officeDocument/2006/math">
                    <m:r>
                      <a:rPr kumimoji="0" lang="en-US" altLang="zh-CN" sz="2800" b="0" i="1" u="none" strike="noStrike" kern="1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Courier New" panose="02070309020205020404"/>
                      </a:rPr>
                      <m:t>𝑅</m:t>
                    </m:r>
                  </m:oMath>
                </a14:m>
                <a:r>
                  <a:rPr kumimoji="0" lang="zh-CN" altLang="en-US" sz="2800" b="0" i="0" u="none" strike="noStrike" kern="1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/>
                    <a:ea typeface="宋体" panose="02010600030101010101" pitchFamily="2" charset="-122"/>
                    <a:cs typeface="Courier New" panose="02070309020205020404"/>
                  </a:rPr>
                  <a:t>上为增函数</a:t>
                </a:r>
                <a:r>
                  <a:rPr kumimoji="0" lang="en-US" altLang="zh-CN" sz="2800" b="0" i="0" u="none" strike="noStrike" kern="1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/>
                    <a:ea typeface="宋体" panose="02010600030101010101" pitchFamily="2" charset="-122"/>
                    <a:cs typeface="Courier New" panose="02070309020205020404"/>
                  </a:rPr>
                  <a:t>.(</a:t>
                </a:r>
                <a:r>
                  <a:rPr kumimoji="0" lang="en-US" altLang="zh-CN" sz="2800" b="0" i="0" u="none" strike="noStrike" kern="1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/>
                  </a:rPr>
                  <a:t>    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/>
                    <a:ea typeface="宋体" panose="02010600030101010101" pitchFamily="2" charset="-122"/>
                    <a:cs typeface="Courier New" panose="02070309020205020404"/>
                  </a:rPr>
                  <a:t>)</a:t>
                </a:r>
                <a:endParaRPr kumimoji="0" lang="zh-CN" altLang="zh-CN" sz="1100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Courier New" panose="02070309020205020404"/>
                </a:endParaRPr>
              </a:p>
              <a:p>
                <a:pPr marL="252095" marR="0" lvl="0" indent="-457200" algn="just" defTabSz="914400" rtl="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610485" algn="l"/>
                  </a:tabLst>
                  <a:defRPr/>
                </a:pPr>
                <a:endParaRPr kumimoji="0" lang="en-US" altLang="zh-CN" sz="2800" b="0" i="0" u="none" strike="noStrike" kern="1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/>
                  <a:ea typeface="宋体" panose="02010600030101010101" pitchFamily="2" charset="-122"/>
                  <a:cs typeface="Courier New" panose="02070309020205020404"/>
                </a:endParaRPr>
              </a:p>
              <a:p>
                <a:pPr marL="252095" marR="0" lvl="0" indent="-457200" algn="just" defTabSz="914400" rtl="0" eaLnBrk="1" fontAlgn="base" latinLnBrk="0" hangingPunct="1">
                  <a:lnSpc>
                    <a:spcPct val="150000"/>
                  </a:lnSpc>
                  <a:spcBef>
                    <a:spcPts val="6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610485" algn="l"/>
                  </a:tabLst>
                  <a:defRPr/>
                </a:pPr>
                <a:r>
                  <a:rPr kumimoji="0" lang="en-US" altLang="zh-CN" sz="2800" b="0" i="0" u="none" strike="noStrike" kern="1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/>
                    <a:ea typeface="宋体" panose="02010600030101010101" pitchFamily="2" charset="-122"/>
                    <a:cs typeface="Courier New" panose="02070309020205020404"/>
                  </a:rPr>
                  <a:t>3.</a:t>
                </a:r>
                <a:r>
                  <a:rPr kumimoji="0" lang="en-US" altLang="zh-CN" sz="2800" b="0" i="1" u="none" strike="noStrike" kern="1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/>
                    <a:ea typeface="宋体" panose="02010600030101010101" pitchFamily="2" charset="-122"/>
                    <a:cs typeface="Courier New" panose="02070309020205020404"/>
                  </a:rPr>
                  <a:t>y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/>
                    <a:ea typeface="宋体" panose="02010600030101010101" pitchFamily="2" charset="-122"/>
                    <a:cs typeface="Times New Roman" panose="02020603050405020304"/>
                  </a:rPr>
                  <a:t>＝</a:t>
                </a:r>
                <a:r>
                  <a:rPr kumimoji="0" lang="en-US" altLang="zh-CN" sz="2800" b="0" i="1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/>
                    <a:ea typeface="宋体" panose="02010600030101010101" pitchFamily="2" charset="-122"/>
                    <a:cs typeface="Courier New" panose="02070309020205020404"/>
                  </a:rPr>
                  <a:t>a</a:t>
                </a:r>
                <a:r>
                  <a:rPr kumimoji="0" lang="en-US" altLang="zh-CN" sz="2800" b="0" i="1" u="none" strike="noStrike" kern="1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/>
                    <a:ea typeface="宋体" panose="02010600030101010101" pitchFamily="2" charset="-122"/>
                    <a:cs typeface="Courier New" panose="02070309020205020404"/>
                  </a:rPr>
                  <a:t>x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/>
                    <a:ea typeface="宋体" panose="02010600030101010101" pitchFamily="2" charset="-122"/>
                    <a:cs typeface="Courier New" panose="02070309020205020404"/>
                  </a:rPr>
                  <a:t>(</a:t>
                </a:r>
                <a:r>
                  <a:rPr kumimoji="0" lang="en-US" altLang="zh-CN" sz="2800" b="0" i="1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/>
                    <a:ea typeface="宋体" panose="02010600030101010101" pitchFamily="2" charset="-122"/>
                    <a:cs typeface="Courier New" panose="02070309020205020404"/>
                  </a:rPr>
                  <a:t>a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/>
                    <a:ea typeface="宋体" panose="02010600030101010101" pitchFamily="2" charset="-122"/>
                    <a:cs typeface="Courier New" panose="02070309020205020404"/>
                  </a:rPr>
                  <a:t>&gt;0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/>
                    <a:ea typeface="宋体" panose="02010600030101010101" pitchFamily="2" charset="-122"/>
                    <a:cs typeface="Times New Roman" panose="02020603050405020304"/>
                  </a:rPr>
                  <a:t>且</a:t>
                </a:r>
                <a:r>
                  <a:rPr kumimoji="0" lang="en-US" altLang="zh-CN" sz="2800" b="0" i="1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/>
                    <a:ea typeface="宋体" panose="02010600030101010101" pitchFamily="2" charset="-122"/>
                    <a:cs typeface="Courier New" panose="02070309020205020404"/>
                  </a:rPr>
                  <a:t>a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/>
                  </a:rPr>
                  <a:t>≠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/>
                    <a:ea typeface="宋体" panose="02010600030101010101" pitchFamily="2" charset="-122"/>
                    <a:cs typeface="Courier New" panose="02070309020205020404"/>
                  </a:rPr>
                  <a:t>1)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/>
                    <a:ea typeface="宋体" panose="02010600030101010101" pitchFamily="2" charset="-122"/>
                    <a:cs typeface="Times New Roman" panose="02020603050405020304"/>
                  </a:rPr>
                  <a:t>的最小值为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/>
                    <a:ea typeface="宋体" panose="02010600030101010101" pitchFamily="2" charset="-122"/>
                    <a:cs typeface="Courier New" panose="02070309020205020404"/>
                  </a:rPr>
                  <a:t>0.(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/>
                  </a:rPr>
                  <a:t>    </a:t>
                </a:r>
                <a:r>
                  <a:rPr kumimoji="0" lang="en-US" altLang="zh-CN" sz="2800" b="0" i="0" u="none" strike="noStrike" kern="1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/>
                    <a:ea typeface="宋体" panose="02010600030101010101" pitchFamily="2" charset="-122"/>
                    <a:cs typeface="Courier New" panose="02070309020205020404"/>
                  </a:rPr>
                  <a:t>)</a:t>
                </a:r>
                <a:endParaRPr kumimoji="0" lang="zh-CN" altLang="zh-CN" sz="1100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Courier New" panose="02070309020205020404"/>
                </a:endParaRPr>
              </a:p>
            </p:txBody>
          </p:sp>
        </mc:Choice>
        <mc:Fallback xmlns="">
          <p:sp>
            <p:nvSpPr>
              <p:cNvPr id="14" name="矩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0400" y="1805616"/>
                <a:ext cx="11531600" cy="3400931"/>
              </a:xfrm>
              <a:prstGeom prst="rect">
                <a:avLst/>
              </a:prstGeom>
              <a:blipFill>
                <a:blip r:embed="rId2"/>
                <a:stretch>
                  <a:fillRect l="-1057" b="-179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矩形 7"/>
          <p:cNvSpPr/>
          <p:nvPr/>
        </p:nvSpPr>
        <p:spPr>
          <a:xfrm>
            <a:off x="6109748" y="1917453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√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899647" y="4597987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×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429734" y="3224708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×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/>
              <p:cNvSpPr txBox="1"/>
              <p:nvPr/>
            </p:nvSpPr>
            <p:spPr>
              <a:xfrm>
                <a:off x="670412" y="2572129"/>
                <a:ext cx="9861755" cy="800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/>
                    <a:ea typeface="黑体" panose="02010609060101010101" pitchFamily="49" charset="-122"/>
                    <a:cs typeface="Times New Roman" panose="02020603050405020304"/>
                  </a:rPr>
                  <a:t>提示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/>
                    <a:ea typeface="黑体" panose="02010609060101010101" pitchFamily="49" charset="-122"/>
                    <a:cs typeface="Times New Roman" panose="02020603050405020304"/>
                  </a:rPr>
                  <a:t> 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/>
                    <a:ea typeface="仿宋_GB2312"/>
                    <a:cs typeface="Times New Roman" panose="02020603050405020304"/>
                  </a:rPr>
                  <a:t>指数函数</a:t>
                </a:r>
                <a:r>
                  <a:rPr kumimoji="0" lang="zh-CN" altLang="en-US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/>
                    <a:ea typeface="仿宋_GB2312"/>
                    <a:cs typeface="Times New Roman" panose="02020603050405020304"/>
                  </a:rPr>
                  <a:t>的值域为</a:t>
                </a:r>
                <a:r>
                  <a:rPr kumimoji="0" lang="en-US" altLang="zh-CN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Arial"/>
                  </a:rPr>
                  <a:t>(0</a:t>
                </a:r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Arial"/>
                  </a:rPr>
                  <a:t>，＋∞</a:t>
                </a:r>
                <a:r>
                  <a:rPr kumimoji="0" lang="en-US" altLang="zh-CN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Arial"/>
                  </a:rPr>
                  <a:t>)</a:t>
                </a:r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Arial"/>
                  </a:rPr>
                  <a:t>，故与</a:t>
                </a:r>
                <a14:m>
                  <m:oMath xmlns:m="http://schemas.openxmlformats.org/officeDocument/2006/math">
                    <m:r>
                      <a:rPr kumimoji="0" lang="en-US" altLang="zh-CN" sz="2800" b="0" i="1" u="none" strike="noStrike" kern="1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Courier New" panose="02070309020205020404"/>
                      </a:rPr>
                      <m:t>𝑥</m:t>
                    </m:r>
                  </m:oMath>
                </a14:m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Arial"/>
                  </a:rPr>
                  <a:t>轴永不相交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/>
                    <a:ea typeface="仿宋_GB2312"/>
                    <a:cs typeface="Courier New" panose="02070309020205020404"/>
                  </a:rPr>
                  <a:t>.</a:t>
                </a:r>
                <a:endParaRPr kumimoji="0" lang="zh-CN" altLang="zh-CN" sz="1100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Courier New" panose="02070309020205020404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</p:txBody>
          </p:sp>
        </mc:Choice>
        <mc:Fallback xmlns="">
          <p:sp>
            <p:nvSpPr>
              <p:cNvPr id="2" name="文本框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412" y="2572129"/>
                <a:ext cx="9861755" cy="800219"/>
              </a:xfrm>
              <a:prstGeom prst="rect">
                <a:avLst/>
              </a:prstGeom>
              <a:blipFill>
                <a:blip r:embed="rId3"/>
                <a:stretch>
                  <a:fillRect l="-1298" t="-1068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/>
              <p:cNvSpPr txBox="1"/>
              <p:nvPr/>
            </p:nvSpPr>
            <p:spPr>
              <a:xfrm>
                <a:off x="650748" y="3826762"/>
                <a:ext cx="10722331" cy="9777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/>
                    <a:ea typeface="黑体" panose="02010609060101010101" pitchFamily="49" charset="-122"/>
                    <a:cs typeface="Times New Roman" panose="02020603050405020304"/>
                  </a:rPr>
                  <a:t>提示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/>
                    <a:ea typeface="黑体" panose="02010609060101010101" pitchFamily="49" charset="-122"/>
                    <a:cs typeface="Times New Roman" panose="02020603050405020304"/>
                  </a:rPr>
                  <a:t> </a:t>
                </a:r>
                <a:r>
                  <a:rPr kumimoji="0" lang="en-US" altLang="zh-CN" sz="2800" b="0" i="1" u="none" strike="noStrike" kern="1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/>
                    <a:ea typeface="宋体" panose="02010600030101010101" pitchFamily="2" charset="-122"/>
                    <a:cs typeface="Courier New" panose="02070309020205020404"/>
                  </a:rPr>
                  <a:t>y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/>
                    <a:ea typeface="宋体" panose="02010600030101010101" pitchFamily="2" charset="-122"/>
                    <a:cs typeface="Times New Roman" panose="02020603050405020304"/>
                  </a:rPr>
                  <a:t>＝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altLang="zh-CN" sz="2800" b="0" i="1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/>
                          </a:rPr>
                        </m:ctrlPr>
                      </m:sSupPr>
                      <m:e>
                        <m:r>
                          <a:rPr kumimoji="0" lang="en-US" altLang="zh-CN" sz="2800" b="0" i="1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/>
                          </a:rPr>
                          <m:t>2</m:t>
                        </m:r>
                      </m:e>
                      <m:sup>
                        <m:r>
                          <a:rPr kumimoji="0" lang="en-US" altLang="zh-CN" sz="2800" b="0" i="1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/>
                          </a:rPr>
                          <m:t>−</m:t>
                        </m:r>
                        <m:r>
                          <a:rPr kumimoji="0" lang="en-US" altLang="zh-CN" sz="2800" b="0" i="1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/>
                          </a:rPr>
                          <m:t>𝑥</m:t>
                        </m:r>
                      </m:sup>
                    </m:sSup>
                    <m:r>
                      <a:rPr kumimoji="0" lang="en-US" altLang="zh-CN" sz="2800" b="0" i="0" u="none" strike="noStrike" kern="1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Times New Roman" panose="02020603050405020304"/>
                      </a:rPr>
                      <m:t>=</m:t>
                    </m:r>
                    <m:sSup>
                      <m:sSupPr>
                        <m:ctrlPr>
                          <a:rPr kumimoji="0" lang="en-US" altLang="zh-CN" sz="2800" b="0" i="1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/>
                          </a:rPr>
                        </m:ctrlPr>
                      </m:sSupPr>
                      <m:e>
                        <m:r>
                          <a:rPr kumimoji="0" lang="en-US" altLang="zh-CN" sz="2800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/>
                          </a:rPr>
                          <m:t>(</m:t>
                        </m:r>
                        <m:f>
                          <m:fPr>
                            <m:ctrlPr>
                              <a:rPr kumimoji="0" lang="en-US" altLang="zh-CN" sz="2800" b="0" i="1" u="none" strike="noStrike" kern="1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/>
                              </a:rPr>
                            </m:ctrlPr>
                          </m:fPr>
                          <m:num>
                            <m:r>
                              <a:rPr kumimoji="0" lang="en-US" altLang="zh-CN" sz="2800" b="0" i="1" u="none" strike="noStrike" kern="1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altLang="zh-CN" sz="2800" b="0" i="1" u="none" strike="noStrike" kern="1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/>
                              </a:rPr>
                              <m:t>2</m:t>
                            </m:r>
                          </m:den>
                        </m:f>
                        <m:r>
                          <a:rPr kumimoji="0" lang="en-US" altLang="zh-CN" sz="2800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/>
                          </a:rPr>
                          <m:t>)</m:t>
                        </m:r>
                      </m:e>
                      <m:sup>
                        <m:r>
                          <a:rPr kumimoji="0" lang="en-US" altLang="zh-CN" sz="2800" b="0" i="1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/>
                          </a:rPr>
                          <m:t>𝑥</m:t>
                        </m:r>
                      </m:sup>
                    </m:sSup>
                    <m:r>
                      <a:rPr kumimoji="0" lang="zh-CN" altLang="en-US" sz="2800" b="0" i="1" u="none" strike="noStrike" kern="1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Times New Roman" panose="02020603050405020304"/>
                      </a:rPr>
                      <m:t>是</m:t>
                    </m:r>
                  </m:oMath>
                </a14:m>
                <a:r>
                  <a:rPr kumimoji="0" lang="zh-CN" altLang="en-US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/>
                    <a:ea typeface="仿宋_GB2312"/>
                    <a:cs typeface="Courier New" panose="02070309020205020404"/>
                  </a:rPr>
                  <a:t>减函数</a:t>
                </a:r>
                <a:r>
                  <a:rPr kumimoji="0" lang="en-US" altLang="zh-CN" sz="18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/>
                    <a:ea typeface="仿宋_GB2312"/>
                    <a:cs typeface="Courier New" panose="02070309020205020404"/>
                  </a:rPr>
                  <a:t>.</a:t>
                </a:r>
                <a:endParaRPr kumimoji="0" lang="zh-CN" altLang="zh-CN" sz="900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Courier New" panose="02070309020205020404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</p:txBody>
          </p:sp>
        </mc:Choice>
        <mc:Fallback xmlns=""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748" y="3826762"/>
                <a:ext cx="10722331" cy="977704"/>
              </a:xfrm>
              <a:prstGeom prst="rect">
                <a:avLst/>
              </a:prstGeom>
              <a:blipFill>
                <a:blip r:embed="rId4"/>
                <a:stretch>
                  <a:fillRect l="-1194" t="-62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文本框 3"/>
          <p:cNvSpPr txBox="1"/>
          <p:nvPr/>
        </p:nvSpPr>
        <p:spPr>
          <a:xfrm>
            <a:off x="674329" y="5235876"/>
            <a:ext cx="1146441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Times New Roman" panose="02020603050405020304"/>
              </a:rPr>
              <a:t>提示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Times New Roman" panose="02020603050405020304"/>
              </a:rPr>
              <a:t> 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仿宋_GB2312"/>
                <a:cs typeface="Times New Roman" panose="02020603050405020304"/>
              </a:rPr>
              <a:t>因为指数函数的图象都在</a:t>
            </a:r>
            <a:r>
              <a:rPr kumimoji="0" lang="en-US" altLang="zh-CN" sz="2800" b="0" i="1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仿宋_GB2312"/>
                <a:cs typeface="Courier New" panose="02070309020205020404"/>
              </a:rPr>
              <a:t>x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仿宋_GB2312"/>
                <a:cs typeface="Times New Roman" panose="02020603050405020304"/>
              </a:rPr>
              <a:t>轴上方，值域为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仿宋_GB2312"/>
                <a:cs typeface="Courier New" panose="02070309020205020404"/>
              </a:rPr>
              <a:t>(0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仿宋_GB2312"/>
                <a:cs typeface="Times New Roman" panose="02020603050405020304"/>
              </a:rPr>
              <a:t>，＋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仿宋_GB2312"/>
                <a:cs typeface="Times New Roman" panose="02020603050405020304"/>
              </a:rPr>
              <a:t>∞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仿宋_GB2312"/>
                <a:cs typeface="Courier New" panose="02070309020205020404"/>
              </a:rPr>
              <a:t>)</a:t>
            </a:r>
            <a:r>
              <a:rPr kumimoji="0" lang="zh-CN" altLang="zh-CN" sz="28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仿宋_GB2312"/>
                <a:cs typeface="Times New Roman" panose="02020603050405020304"/>
              </a:rPr>
              <a:t>，没有最小值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仿宋_GB2312"/>
                <a:cs typeface="Courier New" panose="02070309020205020404"/>
              </a:rPr>
              <a:t>.</a:t>
            </a:r>
            <a:endParaRPr kumimoji="0" lang="zh-CN" altLang="zh-CN" sz="10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10804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  <p:bldP spid="11" grpId="0"/>
      <p:bldP spid="2" grpId="0"/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/>
          <p:cNvGraphicFramePr>
            <a:graphicFrameLocks noChangeAspect="1"/>
          </p:cNvGraphicFramePr>
          <p:nvPr>
            <p:extLst/>
          </p:nvPr>
        </p:nvGraphicFramePr>
        <p:xfrm>
          <a:off x="1127435" y="1616281"/>
          <a:ext cx="10506075" cy="346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文档" r:id="rId3" imgW="10506414" imgH="3463478" progId="Word.Document.8">
                  <p:embed/>
                </p:oleObj>
              </mc:Choice>
              <mc:Fallback>
                <p:oleObj name="文档" r:id="rId3" imgW="10506414" imgH="3463478" progId="Word.Document.8">
                  <p:embed/>
                  <p:pic>
                    <p:nvPicPr>
                      <p:cNvPr id="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435" y="1616281"/>
                        <a:ext cx="10506075" cy="346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9475241" y="2279439"/>
            <a:ext cx="9175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863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defTabSz="863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863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863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863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284413" indent="1588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741613" indent="1588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198813" indent="1588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656013" indent="1588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863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D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104933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033074"/>
              </p:ext>
            </p:extLst>
          </p:nvPr>
        </p:nvGraphicFramePr>
        <p:xfrm>
          <a:off x="489774" y="1836267"/>
          <a:ext cx="10506075" cy="319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文档" r:id="rId3" imgW="10506414" imgH="3199220" progId="Word.Document.8">
                  <p:embed/>
                </p:oleObj>
              </mc:Choice>
              <mc:Fallback>
                <p:oleObj name="文档" r:id="rId3" imgW="10506414" imgH="3199220" progId="Word.Document.8">
                  <p:embed/>
                  <p:pic>
                    <p:nvPicPr>
                      <p:cNvPr id="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774" y="1836267"/>
                        <a:ext cx="10506075" cy="3198813"/>
                      </a:xfrm>
                      <a:prstGeom prst="rect">
                        <a:avLst/>
                      </a:prstGeom>
                      <a:solidFill>
                        <a:srgbClr val="F2F2F2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图片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857" y="1836267"/>
            <a:ext cx="10210210" cy="511666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9910618" y="2447636"/>
            <a:ext cx="1445449" cy="77585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5018" y="1768290"/>
            <a:ext cx="1400000" cy="647619"/>
          </a:xfrm>
          <a:prstGeom prst="rect">
            <a:avLst/>
          </a:prstGeom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522975" y="1836267"/>
            <a:ext cx="9175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863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defTabSz="863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863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863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863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284413" indent="1588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741613" indent="1588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198813" indent="1588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656013" indent="1588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863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B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19941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84" y="1065422"/>
            <a:ext cx="5895238" cy="140952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298" y="2545928"/>
            <a:ext cx="2704762" cy="113333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0739" y="2564975"/>
            <a:ext cx="2685714" cy="1114286"/>
          </a:xfrm>
          <a:prstGeom prst="rect">
            <a:avLst/>
          </a:prstGeom>
        </p:spPr>
      </p:pic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837354" y="4191527"/>
          <a:ext cx="10506075" cy="1385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文档" r:id="rId6" imgW="10506414" imgH="1387627" progId="Word.Document.8">
                  <p:embed/>
                </p:oleObj>
              </mc:Choice>
              <mc:Fallback>
                <p:oleObj name="文档" r:id="rId6" imgW="10506414" imgH="1387627" progId="Word.Document.8">
                  <p:embed/>
                  <p:pic>
                    <p:nvPicPr>
                      <p:cNvPr id="2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7354" y="4191527"/>
                        <a:ext cx="10506075" cy="1385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图片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797" y="2670918"/>
            <a:ext cx="1911368" cy="83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3419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19" y="952311"/>
            <a:ext cx="3083730" cy="1292126"/>
          </a:xfrm>
          <a:prstGeom prst="rect">
            <a:avLst/>
          </a:prstGeom>
        </p:spPr>
      </p:pic>
      <p:graphicFrame>
        <p:nvGraphicFramePr>
          <p:cNvPr id="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1085685"/>
              </p:ext>
            </p:extLst>
          </p:nvPr>
        </p:nvGraphicFramePr>
        <p:xfrm>
          <a:off x="604373" y="2394238"/>
          <a:ext cx="11298180" cy="38864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Document" r:id="rId4" imgW="10526710" imgH="3613086" progId="Word.Document.8">
                  <p:embed/>
                </p:oleObj>
              </mc:Choice>
              <mc:Fallback>
                <p:oleObj name="Document" r:id="rId4" imgW="10526710" imgH="3613086" progId="Word.Document.8">
                  <p:embed/>
                  <p:pic>
                    <p:nvPicPr>
                      <p:cNvPr id="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373" y="2394238"/>
                        <a:ext cx="11298180" cy="38864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61065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6861617"/>
              </p:ext>
            </p:extLst>
          </p:nvPr>
        </p:nvGraphicFramePr>
        <p:xfrm>
          <a:off x="1754908" y="2193974"/>
          <a:ext cx="11397673" cy="4945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Document" r:id="rId3" imgW="10526710" imgH="4560528" progId="Word.Document.8">
                  <p:embed/>
                </p:oleObj>
              </mc:Choice>
              <mc:Fallback>
                <p:oleObj name="Document" r:id="rId3" imgW="10526710" imgH="4560528" progId="Word.Document.8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4908" y="2193974"/>
                        <a:ext cx="11397673" cy="49457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183" y="2036186"/>
            <a:ext cx="819048" cy="771429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35224" y="1016000"/>
            <a:ext cx="2324343" cy="102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2725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6032" y="1222425"/>
            <a:ext cx="2797237" cy="1160556"/>
          </a:xfrm>
          <a:prstGeom prst="rect">
            <a:avLst/>
          </a:prstGeom>
        </p:spPr>
      </p:pic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2394397"/>
              </p:ext>
            </p:extLst>
          </p:nvPr>
        </p:nvGraphicFramePr>
        <p:xfrm>
          <a:off x="1662113" y="2514600"/>
          <a:ext cx="10599737" cy="534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Document" r:id="rId4" imgW="10526710" imgH="5296747" progId="Word.Document.8">
                  <p:embed/>
                </p:oleObj>
              </mc:Choice>
              <mc:Fallback>
                <p:oleObj name="Document" r:id="rId4" imgW="10526710" imgH="5296747" progId="Word.Document.8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2113" y="2514600"/>
                        <a:ext cx="10599737" cy="534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856" y="2650890"/>
            <a:ext cx="951176" cy="89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9633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图片 7"/>
          <p:cNvPicPr>
            <a:picLocks noChangeAspect="1"/>
          </p:cNvPicPr>
          <p:nvPr/>
        </p:nvPicPr>
        <p:blipFill>
          <a:blip r:embed="rId2"/>
          <a:srcRect t="14223" b="14223"/>
          <a:stretch>
            <a:fillRect/>
          </a:stretch>
        </p:blipFill>
        <p:spPr>
          <a:xfrm>
            <a:off x="31742" y="1675270"/>
            <a:ext cx="12142801" cy="36661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文本框 11"/>
          <p:cNvSpPr txBox="1"/>
          <p:nvPr/>
        </p:nvSpPr>
        <p:spPr>
          <a:xfrm>
            <a:off x="4174038" y="2319627"/>
            <a:ext cx="6468965" cy="92329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6000" b="1" i="0" u="none" strike="noStrike" kern="1200" cap="none" spc="0" normalizeH="0" baseline="0" noProof="0">
                <a:ln>
                  <a:noFill/>
                </a:ln>
                <a:solidFill>
                  <a:srgbClr val="40920A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/>
                <a:sym typeface="Arial" panose="020B0604020202020204" pitchFamily="34" charset="0"/>
              </a:rPr>
              <a:t>谢   谢  观  看  </a:t>
            </a:r>
          </a:p>
        </p:txBody>
      </p:sp>
      <p:pic>
        <p:nvPicPr>
          <p:cNvPr id="44034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0591800" y="12344400"/>
            <a:ext cx="330200" cy="241300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4114021631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矩形 1"/>
          <p:cNvSpPr/>
          <p:nvPr/>
        </p:nvSpPr>
        <p:spPr>
          <a:xfrm>
            <a:off x="227013" y="1249363"/>
            <a:ext cx="11647487" cy="558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619250" algn="l"/>
              </a:tabLst>
              <a:defRPr/>
            </a:pPr>
            <a:r>
              <a:rPr kumimoji="0" lang="zh-CN" altLang="zh-C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Arial"/>
              </a:rPr>
              <a:t>新知探究</a:t>
            </a: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宋体" panose="02010600030101010101" pitchFamily="2" charset="-122"/>
              <a:ea typeface="黑体" panose="02010609060101010101" pitchFamily="49" charset="-122"/>
              <a:cs typeface="Arial"/>
            </a:endParaRPr>
          </a:p>
        </p:txBody>
      </p:sp>
      <p:pic>
        <p:nvPicPr>
          <p:cNvPr id="10244" name="Picture 2" descr="情景引入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3075" y="2073275"/>
            <a:ext cx="1482725" cy="4159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 1"/>
          <p:cNvSpPr>
            <a:spLocks noChangeArrowheads="1"/>
          </p:cNvSpPr>
          <p:nvPr/>
        </p:nvSpPr>
        <p:spPr bwMode="auto">
          <a:xfrm>
            <a:off x="722313" y="2449513"/>
            <a:ext cx="8588835" cy="221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0485" algn="l"/>
              </a:tabLst>
              <a:defRPr/>
            </a:pP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楷体_GB2312"/>
                <a:cs typeface="Times New Roman" panose="02020603050405020304"/>
              </a:rPr>
              <a:t>        </a:t>
            </a:r>
            <a:r>
              <a:rPr kumimoji="0" lang="zh-CN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楷体_GB2312"/>
                <a:cs typeface="Times New Roman" panose="02020603050405020304"/>
              </a:rPr>
              <a:t>将</a:t>
            </a:r>
            <a:r>
              <a:rPr kumimoji="0" lang="zh-CN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楷体_GB2312"/>
                <a:cs typeface="Times New Roman" panose="02020603050405020304"/>
              </a:rPr>
              <a:t>一张报纸连续对折，折叠次数</a:t>
            </a:r>
            <a:r>
              <a:rPr kumimoji="0" lang="en-US" altLang="zh-CN" sz="3200" b="0" i="1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楷体_GB2312"/>
                <a:cs typeface="Courier New" panose="02070309020205020404"/>
              </a:rPr>
              <a:t>x</a:t>
            </a:r>
            <a:r>
              <a:rPr kumimoji="0" lang="zh-CN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楷体_GB2312"/>
                <a:cs typeface="Times New Roman" panose="02020603050405020304"/>
              </a:rPr>
              <a:t>与对应的层数</a:t>
            </a:r>
            <a:r>
              <a:rPr kumimoji="0" lang="en-US" altLang="zh-CN" sz="3200" b="0" i="1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楷体_GB2312"/>
                <a:cs typeface="Courier New" panose="02070309020205020404"/>
              </a:rPr>
              <a:t>y</a:t>
            </a:r>
            <a:r>
              <a:rPr kumimoji="0" lang="zh-CN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楷体_GB2312"/>
                <a:cs typeface="Times New Roman" panose="02020603050405020304"/>
              </a:rPr>
              <a:t>间存在什么关系？对折后的面积</a:t>
            </a:r>
            <a:r>
              <a:rPr kumimoji="0" lang="en-US" altLang="zh-CN" sz="3200" b="0" i="1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楷体_GB2312"/>
                <a:cs typeface="Courier New" panose="02070309020205020404"/>
              </a:rPr>
              <a:t>S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楷体_GB2312"/>
                <a:cs typeface="Courier New" panose="02070309020205020404"/>
              </a:rPr>
              <a:t>(</a:t>
            </a:r>
            <a:r>
              <a:rPr kumimoji="0" lang="zh-CN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楷体_GB2312"/>
                <a:cs typeface="Times New Roman" panose="02020603050405020304"/>
              </a:rPr>
              <a:t>设原面积为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楷体_GB2312"/>
                <a:cs typeface="Courier New" panose="02070309020205020404"/>
              </a:rPr>
              <a:t>1)</a:t>
            </a:r>
            <a:r>
              <a:rPr kumimoji="0" lang="zh-CN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楷体_GB2312"/>
                <a:cs typeface="Times New Roman" panose="02020603050405020304"/>
              </a:rPr>
              <a:t>与折叠的次数有怎样的关系？</a:t>
            </a:r>
            <a:endParaRPr kumimoji="0" lang="zh-CN" altLang="zh-CN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/>
            </a:endParaRPr>
          </a:p>
        </p:txBody>
      </p:sp>
      <p:pic>
        <p:nvPicPr>
          <p:cNvPr id="10246" name="Picture 7" descr="补1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462295" y="2374900"/>
            <a:ext cx="2412205" cy="2000454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9306744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7800679"/>
              </p:ext>
            </p:extLst>
          </p:nvPr>
        </p:nvGraphicFramePr>
        <p:xfrm>
          <a:off x="-1317628" y="1182255"/>
          <a:ext cx="12364319" cy="650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文档" r:id="rId3" imgW="10722831" imgH="5541074" progId="Word.Document.12">
                  <p:embed/>
                </p:oleObj>
              </mc:Choice>
              <mc:Fallback>
                <p:oleObj name="文档" r:id="rId3" imgW="10722831" imgH="5541074" progId="Word.Document.12">
                  <p:embed/>
                  <p:pic>
                    <p:nvPicPr>
                      <p:cNvPr id="11266" name="对象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1317628" y="1182255"/>
                        <a:ext cx="12364319" cy="65013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/>
          <p:cNvSpPr/>
          <p:nvPr/>
        </p:nvSpPr>
        <p:spPr>
          <a:xfrm>
            <a:off x="4227870" y="2025446"/>
            <a:ext cx="5928853" cy="81607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144891" y="2985859"/>
            <a:ext cx="5928853" cy="81607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227870" y="4081540"/>
            <a:ext cx="5928853" cy="81607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468545" y="4928608"/>
            <a:ext cx="5928853" cy="81607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530701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对象 1"/>
          <p:cNvGraphicFramePr>
            <a:graphicFrameLocks noChangeAspect="1"/>
          </p:cNvGraphicFramePr>
          <p:nvPr>
            <p:extLst/>
          </p:nvPr>
        </p:nvGraphicFramePr>
        <p:xfrm>
          <a:off x="750888" y="1893888"/>
          <a:ext cx="10396537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文档" r:id="rId3" imgW="10722831" imgH="2565612" progId="Word.Document.12">
                  <p:embed/>
                </p:oleObj>
              </mc:Choice>
              <mc:Fallback>
                <p:oleObj name="文档" r:id="rId3" imgW="10722831" imgH="2565612" progId="Word.Document.12">
                  <p:embed/>
                  <p:pic>
                    <p:nvPicPr>
                      <p:cNvPr id="12290" name="对象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0888" y="1893888"/>
                        <a:ext cx="10396537" cy="24923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 1"/>
          <p:cNvSpPr>
            <a:spLocks noChangeArrowheads="1"/>
          </p:cNvSpPr>
          <p:nvPr/>
        </p:nvSpPr>
        <p:spPr bwMode="auto">
          <a:xfrm>
            <a:off x="669131" y="4600369"/>
            <a:ext cx="108648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0485" algn="l"/>
              </a:tabLst>
              <a:defRPr/>
            </a:pPr>
            <a:r>
              <a:rPr kumimoji="0" lang="zh-CN" altLang="en-US" sz="2400" b="0" i="0" u="none" strike="noStrike" kern="1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Times New Roman" panose="02020603050405020304"/>
              </a:rPr>
              <a:t>问题 </a:t>
            </a:r>
            <a:r>
              <a:rPr kumimoji="0" lang="en-US" altLang="zh-CN" sz="2400" b="0" i="0" u="none" strike="noStrike" kern="1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Times New Roman" panose="02020603050405020304"/>
              </a:rPr>
              <a:t>2</a:t>
            </a:r>
            <a:r>
              <a:rPr kumimoji="0" lang="zh-CN" altLang="en-US" sz="2400" b="0" i="0" u="none" strike="noStrike" kern="1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Times New Roman" panose="02020603050405020304"/>
              </a:rPr>
              <a:t>    </a:t>
            </a:r>
            <a:r>
              <a:rPr kumimoji="0" lang="zh-CN" altLang="en-US" sz="24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Times New Roman" panose="02020603050405020304"/>
              </a:rPr>
              <a:t>我们可以将这类函数一般化吗？</a:t>
            </a:r>
            <a:endParaRPr kumimoji="0" lang="zh-CN" altLang="zh-CN" sz="105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/>
            </a:endParaRPr>
          </a:p>
        </p:txBody>
      </p:sp>
    </p:spTree>
    <p:extLst>
      <p:ext uri="{BB962C8B-B14F-4D97-AF65-F5344CB8AC3E}">
        <p14:creationId xmlns:p14="http://schemas.microsoft.com/office/powerpoint/2010/main" val="13841810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五边形 6"/>
          <p:cNvSpPr/>
          <p:nvPr/>
        </p:nvSpPr>
        <p:spPr>
          <a:xfrm rot="10800000">
            <a:off x="4216264" y="3852861"/>
            <a:ext cx="7104184" cy="1765403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</p:txBody>
      </p:sp>
      <p:sp>
        <p:nvSpPr>
          <p:cNvPr id="15" name="矩形 1"/>
          <p:cNvSpPr>
            <a:spLocks noChangeArrowheads="1"/>
          </p:cNvSpPr>
          <p:nvPr/>
        </p:nvSpPr>
        <p:spPr bwMode="auto">
          <a:xfrm>
            <a:off x="470156" y="1688742"/>
            <a:ext cx="11415097" cy="737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0485" algn="l"/>
              </a:tabLst>
              <a:defRPr/>
            </a:pP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宋体" panose="02010600030101010101" pitchFamily="2" charset="-122"/>
                <a:cs typeface="Courier New" panose="02070309020205020404"/>
              </a:rPr>
              <a:t>1.</a:t>
            </a:r>
            <a:r>
              <a:rPr kumimoji="0" lang="zh-CN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Times New Roman" panose="02020603050405020304"/>
              </a:rPr>
              <a:t>指数函数的概念</a:t>
            </a:r>
            <a:endParaRPr kumimoji="0" lang="zh-CN" altLang="zh-CN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/>
            </a:endParaRPr>
          </a:p>
        </p:txBody>
      </p:sp>
      <p:graphicFrame>
        <p:nvGraphicFramePr>
          <p:cNvPr id="13315" name="对象 1"/>
          <p:cNvGraphicFramePr>
            <a:graphicFrameLocks noChangeAspect="1"/>
          </p:cNvGraphicFramePr>
          <p:nvPr>
            <p:extLst/>
          </p:nvPr>
        </p:nvGraphicFramePr>
        <p:xfrm>
          <a:off x="681171" y="2684001"/>
          <a:ext cx="15910063" cy="1168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文档" r:id="rId3" imgW="10722831" imgH="793432" progId="Word.Document.12">
                  <p:embed/>
                </p:oleObj>
              </mc:Choice>
              <mc:Fallback>
                <p:oleObj name="文档" r:id="rId3" imgW="10722831" imgH="793432" progId="Word.Document.12">
                  <p:embed/>
                  <p:pic>
                    <p:nvPicPr>
                      <p:cNvPr id="13315" name="对象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1171" y="2684001"/>
                        <a:ext cx="15910063" cy="116886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16" name="Picture 7" descr="知识梳理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4963" y="1089025"/>
            <a:ext cx="1403350" cy="381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矩形 1"/>
          <p:cNvSpPr/>
          <p:nvPr/>
        </p:nvSpPr>
        <p:spPr>
          <a:xfrm>
            <a:off x="4995991" y="4012288"/>
            <a:ext cx="554473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Calibri"/>
                <a:ea typeface="宋体" panose="02010600030101010101" pitchFamily="2" charset="-122"/>
                <a:cs typeface="Arial"/>
              </a:rPr>
              <a:t>定义域，值域，图像</a:t>
            </a:r>
            <a:endParaRPr kumimoji="0" lang="en-US" altLang="zh-CN" sz="4400" b="1" i="0" u="none" strike="noStrike" kern="1200" cap="none" spc="0" normalizeH="0" baseline="0" noProof="0" dirty="0" smtClean="0">
              <a:ln w="9525">
                <a:solidFill>
                  <a:prstClr val="white"/>
                </a:solidFill>
                <a:prstDash val="solid"/>
              </a:ln>
              <a:solidFill>
                <a:srgbClr val="4472C4"/>
              </a:solidFill>
              <a:effectLst>
                <a:outerShdw blurRad="12700" dist="38100" dir="2700000" algn="tl" rotWithShape="0">
                  <a:srgbClr val="4472C4">
                    <a:lumMod val="60000"/>
                    <a:lumOff val="40000"/>
                  </a:srgbClr>
                </a:outerShdw>
              </a:effectLst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Calibri"/>
                <a:ea typeface="宋体" panose="02010600030101010101" pitchFamily="2" charset="-122"/>
                <a:cs typeface="Arial"/>
              </a:rPr>
              <a:t>单调性，奇偶性</a:t>
            </a:r>
            <a:endParaRPr kumimoji="0" lang="zh-CN" altLang="en-US" sz="4400" b="1" i="0" u="none" strike="noStrike" kern="1200" cap="none" spc="0" normalizeH="0" baseline="0" noProof="0" dirty="0">
              <a:ln w="9525">
                <a:solidFill>
                  <a:prstClr val="white"/>
                </a:solidFill>
                <a:prstDash val="solid"/>
              </a:ln>
              <a:solidFill>
                <a:srgbClr val="4472C4"/>
              </a:solidFill>
              <a:effectLst>
                <a:outerShdw blurRad="12700" dist="38100" dir="2700000" algn="tl" rotWithShape="0">
                  <a:srgbClr val="4472C4">
                    <a:lumMod val="60000"/>
                    <a:lumOff val="40000"/>
                  </a:srgbClr>
                </a:outerShdw>
              </a:effectLst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</p:txBody>
      </p:sp>
      <p:sp>
        <p:nvSpPr>
          <p:cNvPr id="6" name="云形 5"/>
          <p:cNvSpPr/>
          <p:nvPr/>
        </p:nvSpPr>
        <p:spPr>
          <a:xfrm>
            <a:off x="1036638" y="3781287"/>
            <a:ext cx="2934420" cy="1976418"/>
          </a:xfrm>
          <a:prstGeom prst="cloud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-268517" y="4183029"/>
            <a:ext cx="554473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宋体" panose="02010600030101010101" pitchFamily="2" charset="-122"/>
                <a:cs typeface="Arial"/>
              </a:rPr>
              <a:t>从哪些方面</a:t>
            </a:r>
            <a:endParaRPr kumimoji="0" lang="en-US" altLang="zh-CN" sz="2800" b="0" i="0" u="none" strike="noStrike" kern="1200" cap="none" spc="0" normalizeH="0" baseline="0" noProof="0" dirty="0" smtClean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宋体" panose="02010600030101010101" pitchFamily="2" charset="-122"/>
                <a:cs typeface="Arial"/>
              </a:rPr>
              <a:t>来研究</a:t>
            </a:r>
            <a:r>
              <a:rPr kumimoji="0" lang="zh-CN" altLang="en-US" sz="4400" b="0" i="0" u="none" strike="noStrike" kern="1200" cap="none" spc="0" normalizeH="0" baseline="0" noProof="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宋体" panose="02010600030101010101" pitchFamily="2" charset="-122"/>
                <a:cs typeface="Arial"/>
              </a:rPr>
              <a:t>？</a:t>
            </a:r>
            <a:endParaRPr kumimoji="0" lang="zh-CN" altLang="en-US" sz="4400" b="1" i="0" u="none" strike="noStrike" kern="1200" cap="none" spc="0" normalizeH="0" baseline="0" noProof="0" dirty="0">
              <a:ln w="9525">
                <a:solidFill>
                  <a:prstClr val="white"/>
                </a:solidFill>
                <a:prstDash val="solid"/>
              </a:ln>
              <a:solidFill>
                <a:srgbClr val="4472C4"/>
              </a:solidFill>
              <a:effectLst>
                <a:outerShdw blurRad="12700" dist="38100" dir="2700000" algn="tl" rotWithShape="0">
                  <a:srgbClr val="4472C4">
                    <a:lumMod val="60000"/>
                    <a:lumOff val="40000"/>
                  </a:srgbClr>
                </a:outerShdw>
              </a:effectLst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69378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  <p:bldP spid="6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14513" y="2597605"/>
            <a:ext cx="296748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zh-CN" alt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学生活动</a:t>
            </a:r>
            <a:endParaRPr lang="en-US" altLang="zh-CN" sz="5400" b="1" cap="none" spc="0" dirty="0" smtClean="0">
              <a:ln w="9525">
                <a:solidFill>
                  <a:schemeClr val="bg1"/>
                </a:solidFill>
                <a:prstDash val="solid"/>
              </a:ln>
              <a:blipFill>
                <a:blip r:embed="rId2"/>
                <a:tile tx="0" ty="0" sx="100000" sy="100000" flip="none" algn="tl"/>
              </a:blip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ctr"/>
            <a:r>
              <a:rPr lang="zh-CN" altLang="en-US" sz="5400" b="1" dirty="0">
                <a:ln w="9525">
                  <a:solidFill>
                    <a:schemeClr val="bg1"/>
                  </a:solidFill>
                  <a:prstDash val="solid"/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画图</a:t>
            </a:r>
            <a:endParaRPr lang="zh-CN" altLang="en-US" sz="5400" b="1" cap="none" spc="0" dirty="0">
              <a:ln w="9525">
                <a:solidFill>
                  <a:schemeClr val="bg1"/>
                </a:solidFill>
                <a:prstDash val="solid"/>
              </a:ln>
              <a:blipFill>
                <a:blip r:embed="rId2"/>
                <a:tile tx="0" ty="0" sx="100000" sy="100000" flip="none" algn="tl"/>
              </a:blip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" name="矩形 2"/>
          <p:cNvSpPr/>
          <p:nvPr/>
        </p:nvSpPr>
        <p:spPr>
          <a:xfrm>
            <a:off x="4717898" y="1373152"/>
            <a:ext cx="57502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列表、描点、连线</a:t>
            </a:r>
            <a:endParaRPr lang="zh-CN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3279028" y="4434340"/>
                <a:ext cx="1583579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kumimoji="0" lang="en-US" altLang="zh-CN" sz="3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0" lang="en-US" altLang="zh-CN" sz="3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0" lang="en-US" altLang="zh-CN" sz="3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0" lang="en-US" altLang="zh-CN" sz="3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kumimoji="0" lang="en-US" altLang="zh-CN" sz="3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9028" y="4434340"/>
                <a:ext cx="1583579" cy="923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/>
              <p:cNvSpPr txBox="1"/>
              <p:nvPr/>
            </p:nvSpPr>
            <p:spPr>
              <a:xfrm>
                <a:off x="3279028" y="2903746"/>
                <a:ext cx="1583579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kumimoji="0" lang="en-US" altLang="zh-CN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0" lang="en-US" altLang="zh-CN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0" lang="en-US" altLang="zh-CN" sz="3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0" lang="en-US" altLang="zh-CN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kumimoji="0" lang="en-US" altLang="zh-CN" sz="3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kumimoji="0" lang="zh-CN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</p:txBody>
          </p:sp>
        </mc:Choice>
        <mc:Fallback xmlns=""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9028" y="2903746"/>
                <a:ext cx="1583579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/>
              <p:cNvSpPr txBox="1"/>
              <p:nvPr/>
            </p:nvSpPr>
            <p:spPr>
              <a:xfrm>
                <a:off x="6344234" y="3891731"/>
                <a:ext cx="2165776" cy="16480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kumimoji="0" lang="en-US" altLang="zh-CN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0" lang="en-US" altLang="zh-CN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0" lang="en-US" altLang="zh-CN" sz="3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0" lang="en-US" altLang="zh-CN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kumimoji="0" lang="en-US" altLang="zh-CN" sz="36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0" lang="en-US" altLang="zh-CN" sz="36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0" lang="en-US" altLang="zh-CN" sz="36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kumimoji="0" lang="en-US" altLang="zh-CN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kumimoji="0" lang="en-US" altLang="zh-CN" sz="3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kumimoji="0" lang="zh-CN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</p:txBody>
          </p:sp>
        </mc:Choice>
        <mc:Fallback xmlns=""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4234" y="3891731"/>
                <a:ext cx="2165776" cy="164808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/>
              <p:cNvSpPr txBox="1"/>
              <p:nvPr/>
            </p:nvSpPr>
            <p:spPr>
              <a:xfrm>
                <a:off x="6344234" y="2413334"/>
                <a:ext cx="2165776" cy="165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kumimoji="0" lang="en-US" altLang="zh-CN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0" lang="en-US" altLang="zh-CN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0" lang="en-US" altLang="zh-CN" sz="3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0" lang="en-US" altLang="zh-CN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kumimoji="0" lang="en-US" altLang="zh-CN" sz="36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0" lang="en-US" altLang="zh-CN" sz="36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0" lang="en-US" altLang="zh-CN" sz="36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kumimoji="0" lang="en-US" altLang="zh-CN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kumimoji="0" lang="en-US" altLang="zh-CN" sz="3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</p:txBody>
          </p:sp>
        </mc:Choice>
        <mc:Fallback xmlns=""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4234" y="2413334"/>
                <a:ext cx="2165776" cy="165346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33240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042163"/>
              </p:ext>
            </p:extLst>
          </p:nvPr>
        </p:nvGraphicFramePr>
        <p:xfrm>
          <a:off x="908374" y="1222350"/>
          <a:ext cx="10366475" cy="476673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73295">
                  <a:extLst>
                    <a:ext uri="{9D8B030D-6E8A-4147-A177-3AD203B41FA5}">
                      <a16:colId xmlns:a16="http://schemas.microsoft.com/office/drawing/2014/main" val="3464984205"/>
                    </a:ext>
                  </a:extLst>
                </a:gridCol>
                <a:gridCol w="1331943">
                  <a:extLst>
                    <a:ext uri="{9D8B030D-6E8A-4147-A177-3AD203B41FA5}">
                      <a16:colId xmlns:a16="http://schemas.microsoft.com/office/drawing/2014/main" val="3232157409"/>
                    </a:ext>
                  </a:extLst>
                </a:gridCol>
                <a:gridCol w="1611674">
                  <a:extLst>
                    <a:ext uri="{9D8B030D-6E8A-4147-A177-3AD203B41FA5}">
                      <a16:colId xmlns:a16="http://schemas.microsoft.com/office/drawing/2014/main" val="2814804492"/>
                    </a:ext>
                  </a:extLst>
                </a:gridCol>
                <a:gridCol w="2900516">
                  <a:extLst>
                    <a:ext uri="{9D8B030D-6E8A-4147-A177-3AD203B41FA5}">
                      <a16:colId xmlns:a16="http://schemas.microsoft.com/office/drawing/2014/main" val="3077898211"/>
                    </a:ext>
                  </a:extLst>
                </a:gridCol>
                <a:gridCol w="2449047">
                  <a:extLst>
                    <a:ext uri="{9D8B030D-6E8A-4147-A177-3AD203B41FA5}">
                      <a16:colId xmlns:a16="http://schemas.microsoft.com/office/drawing/2014/main" val="3720739340"/>
                    </a:ext>
                  </a:extLst>
                </a:gridCol>
              </a:tblGrid>
              <a:tr h="95334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354274"/>
                  </a:ext>
                </a:extLst>
              </a:tr>
              <a:tr h="95334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784897"/>
                  </a:ext>
                </a:extLst>
              </a:tr>
              <a:tr h="95334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727124"/>
                  </a:ext>
                </a:extLst>
              </a:tr>
              <a:tr h="95334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392503"/>
                  </a:ext>
                </a:extLst>
              </a:tr>
              <a:tr h="953347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37778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/>
              <p:cNvSpPr txBox="1"/>
              <p:nvPr/>
            </p:nvSpPr>
            <p:spPr>
              <a:xfrm>
                <a:off x="1307397" y="3217570"/>
                <a:ext cx="1337187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kumimoji="0" lang="en-US" altLang="zh-CN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0" lang="en-US" altLang="zh-CN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0" lang="en-US" altLang="zh-CN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0" lang="en-US" altLang="zh-CN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kumimoji="0" lang="en-US" altLang="zh-CN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</p:txBody>
          </p:sp>
        </mc:Choice>
        <mc:Fallback xmlns=""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7397" y="3217570"/>
                <a:ext cx="1337187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/>
              <p:cNvSpPr txBox="1"/>
              <p:nvPr/>
            </p:nvSpPr>
            <p:spPr>
              <a:xfrm>
                <a:off x="1307398" y="2278288"/>
                <a:ext cx="1337187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kumimoji="0" lang="en-US" altLang="zh-CN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0" lang="en-US" altLang="zh-CN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0" lang="en-US" altLang="zh-CN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0" lang="en-US" altLang="zh-CN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kumimoji="0" lang="en-US" altLang="zh-CN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</p:txBody>
          </p:sp>
        </mc:Choice>
        <mc:Fallback xmlns=""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7398" y="2278288"/>
                <a:ext cx="1337187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1074049" y="3780795"/>
                <a:ext cx="1828799" cy="13022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kumimoji="0" lang="en-US" altLang="zh-CN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0" lang="en-US" altLang="zh-CN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0" lang="en-US" altLang="zh-CN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0" lang="en-US" altLang="zh-CN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kumimoji="0" lang="en-US" altLang="zh-CN" sz="2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0" lang="en-US" altLang="zh-CN" sz="2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0" lang="en-US" altLang="zh-CN" sz="2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kumimoji="0" lang="en-US" altLang="zh-CN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kumimoji="0" lang="en-US" altLang="zh-CN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4049" y="3780795"/>
                <a:ext cx="1828799" cy="130228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/>
              <p:cNvSpPr txBox="1"/>
              <p:nvPr/>
            </p:nvSpPr>
            <p:spPr>
              <a:xfrm>
                <a:off x="1074384" y="4756537"/>
                <a:ext cx="1828799" cy="13022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kumimoji="0" lang="en-US" altLang="zh-CN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0" lang="en-US" altLang="zh-CN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0" lang="en-US" altLang="zh-CN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0" lang="en-US" altLang="zh-CN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kumimoji="0" lang="en-US" altLang="zh-CN" sz="2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0" lang="en-US" altLang="zh-CN" sz="2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0" lang="en-US" altLang="zh-CN" sz="2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kumimoji="0" lang="en-US" altLang="zh-CN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kumimoji="0" lang="en-US" altLang="zh-CN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</p:txBody>
          </p:sp>
        </mc:Choice>
        <mc:Fallback xmlns=""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4384" y="4756537"/>
                <a:ext cx="1828799" cy="130228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/>
          <p:cNvSpPr txBox="1"/>
          <p:nvPr/>
        </p:nvSpPr>
        <p:spPr>
          <a:xfrm>
            <a:off x="3009424" y="1293724"/>
            <a:ext cx="1337187" cy="664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/>
              </a:rPr>
              <a:t>定义域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688284" y="1309988"/>
            <a:ext cx="1337187" cy="664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/>
              </a:rPr>
              <a:t>值域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656744" y="1306920"/>
            <a:ext cx="1337187" cy="664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/>
              </a:rPr>
              <a:t>单调性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400174" y="1290324"/>
            <a:ext cx="1337187" cy="664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/>
              </a:rPr>
              <a:t>奇偶性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/>
              <p:cNvSpPr txBox="1"/>
              <p:nvPr/>
            </p:nvSpPr>
            <p:spPr>
              <a:xfrm>
                <a:off x="3000187" y="2278288"/>
                <a:ext cx="1337187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kumimoji="0" lang="en-US" altLang="zh-CN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</p:txBody>
          </p:sp>
        </mc:Choice>
        <mc:Fallback xmlns="">
          <p:sp>
            <p:nvSpPr>
              <p:cNvPr id="11" name="文本框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0187" y="2278288"/>
                <a:ext cx="1337187" cy="73866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/>
              <p:cNvSpPr txBox="1"/>
              <p:nvPr/>
            </p:nvSpPr>
            <p:spPr>
              <a:xfrm>
                <a:off x="2978883" y="3217570"/>
                <a:ext cx="1337187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kumimoji="0" lang="en-US" altLang="zh-CN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</p:txBody>
          </p:sp>
        </mc:Choice>
        <mc:Fallback xmlns="">
          <p:sp>
            <p:nvSpPr>
              <p:cNvPr id="13" name="文本框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8883" y="3217570"/>
                <a:ext cx="1337187" cy="73866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/>
              <p:cNvSpPr txBox="1"/>
              <p:nvPr/>
            </p:nvSpPr>
            <p:spPr>
              <a:xfrm>
                <a:off x="3000186" y="4180737"/>
                <a:ext cx="1337187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kumimoji="0" lang="en-US" altLang="zh-CN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</p:txBody>
          </p:sp>
        </mc:Choice>
        <mc:Fallback xmlns="">
          <p:sp>
            <p:nvSpPr>
              <p:cNvPr id="14" name="文本框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0186" y="4180737"/>
                <a:ext cx="1337187" cy="73866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/>
              <p:cNvSpPr txBox="1"/>
              <p:nvPr/>
            </p:nvSpPr>
            <p:spPr>
              <a:xfrm>
                <a:off x="3000186" y="5083075"/>
                <a:ext cx="1337187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kumimoji="0" lang="en-US" altLang="zh-CN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</p:txBody>
          </p:sp>
        </mc:Choice>
        <mc:Fallback xmlns="">
          <p:sp>
            <p:nvSpPr>
              <p:cNvPr id="15" name="文本框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0186" y="5083075"/>
                <a:ext cx="1337187" cy="73866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/>
              <p:cNvSpPr txBox="1"/>
              <p:nvPr/>
            </p:nvSpPr>
            <p:spPr>
              <a:xfrm>
                <a:off x="4435698" y="2292213"/>
                <a:ext cx="1337187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kumimoji="0" lang="en-US" altLang="zh-CN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(0,+</m:t>
                      </m:r>
                      <m:r>
                        <a:rPr kumimoji="0" lang="en-US" altLang="zh-CN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∞)</m:t>
                      </m:r>
                    </m:oMath>
                  </m:oMathPara>
                </a14:m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</p:txBody>
          </p:sp>
        </mc:Choice>
        <mc:Fallback xmlns="">
          <p:sp>
            <p:nvSpPr>
              <p:cNvPr id="16" name="文本框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5698" y="2292213"/>
                <a:ext cx="1337187" cy="73866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本框 16"/>
              <p:cNvSpPr txBox="1"/>
              <p:nvPr/>
            </p:nvSpPr>
            <p:spPr>
              <a:xfrm>
                <a:off x="4438974" y="3225579"/>
                <a:ext cx="1337187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kumimoji="0" lang="en-US" altLang="zh-CN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(0,+</m:t>
                      </m:r>
                      <m:r>
                        <a:rPr kumimoji="0" lang="en-US" altLang="zh-CN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∞)</m:t>
                      </m:r>
                    </m:oMath>
                  </m:oMathPara>
                </a14:m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</p:txBody>
          </p:sp>
        </mc:Choice>
        <mc:Fallback xmlns="">
          <p:sp>
            <p:nvSpPr>
              <p:cNvPr id="17" name="文本框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8974" y="3225579"/>
                <a:ext cx="1337187" cy="73866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/>
              <p:cNvSpPr txBox="1"/>
              <p:nvPr/>
            </p:nvSpPr>
            <p:spPr>
              <a:xfrm>
                <a:off x="4438973" y="4180737"/>
                <a:ext cx="1337187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kumimoji="0" lang="en-US" altLang="zh-CN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(0,+</m:t>
                      </m:r>
                      <m:r>
                        <a:rPr kumimoji="0" lang="en-US" altLang="zh-CN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∞)</m:t>
                      </m:r>
                    </m:oMath>
                  </m:oMathPara>
                </a14:m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</p:txBody>
          </p:sp>
        </mc:Choice>
        <mc:Fallback xmlns="">
          <p:sp>
            <p:nvSpPr>
              <p:cNvPr id="18" name="文本框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8973" y="4180737"/>
                <a:ext cx="1337187" cy="73866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本框 18"/>
              <p:cNvSpPr txBox="1"/>
              <p:nvPr/>
            </p:nvSpPr>
            <p:spPr>
              <a:xfrm>
                <a:off x="4438972" y="5147727"/>
                <a:ext cx="1337187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kumimoji="0" lang="en-US" altLang="zh-CN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(0,+</m:t>
                      </m:r>
                      <m:r>
                        <a:rPr kumimoji="0" lang="en-US" altLang="zh-CN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∞)</m:t>
                      </m:r>
                    </m:oMath>
                  </m:oMathPara>
                </a14:m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</p:txBody>
          </p:sp>
        </mc:Choice>
        <mc:Fallback xmlns="">
          <p:sp>
            <p:nvSpPr>
              <p:cNvPr id="19" name="文本框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8972" y="5147727"/>
                <a:ext cx="1337187" cy="73866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文本框 19"/>
          <p:cNvSpPr txBox="1"/>
          <p:nvPr/>
        </p:nvSpPr>
        <p:spPr>
          <a:xfrm>
            <a:off x="8856001" y="3236385"/>
            <a:ext cx="24601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/>
              </a:rPr>
              <a:t>非奇非偶函数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文本框 20"/>
              <p:cNvSpPr txBox="1"/>
              <p:nvPr/>
            </p:nvSpPr>
            <p:spPr>
              <a:xfrm>
                <a:off x="6094069" y="2269052"/>
                <a:ext cx="161741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kumimoji="0" lang="zh-CN" altLang="en-US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在</m:t>
                      </m:r>
                      <m:r>
                        <a:rPr kumimoji="0" lang="en-US" altLang="zh-CN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kumimoji="0" lang="zh-CN" altLang="en-US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上</m:t>
                      </m:r>
                      <m:r>
                        <a:rPr kumimoji="0" lang="zh-CN" altLang="en-US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是</m:t>
                      </m:r>
                      <m:r>
                        <a:rPr kumimoji="0" lang="zh-CN" altLang="en-US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增</m:t>
                      </m:r>
                      <m:r>
                        <a:rPr kumimoji="0" lang="zh-CN" altLang="en-US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函数</m:t>
                      </m:r>
                    </m:oMath>
                  </m:oMathPara>
                </a14:m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</p:txBody>
          </p:sp>
        </mc:Choice>
        <mc:Fallback xmlns="">
          <p:sp>
            <p:nvSpPr>
              <p:cNvPr id="21" name="文本框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4069" y="2269052"/>
                <a:ext cx="1617410" cy="738664"/>
              </a:xfrm>
              <a:prstGeom prst="rect">
                <a:avLst/>
              </a:prstGeom>
              <a:blipFill>
                <a:blip r:embed="rId14"/>
                <a:stretch>
                  <a:fillRect r="-5056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文本框 21"/>
              <p:cNvSpPr txBox="1"/>
              <p:nvPr/>
            </p:nvSpPr>
            <p:spPr>
              <a:xfrm>
                <a:off x="6094069" y="3240146"/>
                <a:ext cx="161741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kumimoji="0" lang="zh-CN" altLang="en-US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在</m:t>
                      </m:r>
                      <m:r>
                        <a:rPr kumimoji="0" lang="en-US" altLang="zh-CN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kumimoji="0" lang="zh-CN" altLang="en-US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上</m:t>
                      </m:r>
                      <m:r>
                        <a:rPr kumimoji="0" lang="zh-CN" altLang="en-US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是</m:t>
                      </m:r>
                      <m:r>
                        <a:rPr kumimoji="0" lang="zh-CN" altLang="en-US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增</m:t>
                      </m:r>
                      <m:r>
                        <a:rPr kumimoji="0" lang="zh-CN" altLang="en-US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函数</m:t>
                      </m:r>
                    </m:oMath>
                  </m:oMathPara>
                </a14:m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</p:txBody>
          </p:sp>
        </mc:Choice>
        <mc:Fallback xmlns="">
          <p:sp>
            <p:nvSpPr>
              <p:cNvPr id="22" name="文本框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4069" y="3240146"/>
                <a:ext cx="1617410" cy="738664"/>
              </a:xfrm>
              <a:prstGeom prst="rect">
                <a:avLst/>
              </a:prstGeom>
              <a:blipFill>
                <a:blip r:embed="rId15"/>
                <a:stretch>
                  <a:fillRect r="-5056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文本框 22"/>
              <p:cNvSpPr txBox="1"/>
              <p:nvPr/>
            </p:nvSpPr>
            <p:spPr>
              <a:xfrm>
                <a:off x="6091612" y="5136363"/>
                <a:ext cx="161741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kumimoji="0" lang="zh-CN" altLang="en-US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在</m:t>
                      </m:r>
                      <m:r>
                        <a:rPr kumimoji="0" lang="en-US" altLang="zh-CN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kumimoji="0" lang="zh-CN" altLang="en-US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上</m:t>
                      </m:r>
                      <m:r>
                        <a:rPr kumimoji="0" lang="zh-CN" altLang="en-US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是</m:t>
                      </m:r>
                      <m:r>
                        <a:rPr kumimoji="0" lang="zh-CN" altLang="en-US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减</m:t>
                      </m:r>
                      <m:r>
                        <a:rPr kumimoji="0" lang="zh-CN" altLang="en-US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函数</m:t>
                      </m:r>
                    </m:oMath>
                  </m:oMathPara>
                </a14:m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</p:txBody>
          </p:sp>
        </mc:Choice>
        <mc:Fallback xmlns="">
          <p:sp>
            <p:nvSpPr>
              <p:cNvPr id="23" name="文本框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1612" y="5136363"/>
                <a:ext cx="1617410" cy="738664"/>
              </a:xfrm>
              <a:prstGeom prst="rect">
                <a:avLst/>
              </a:prstGeom>
              <a:blipFill>
                <a:blip r:embed="rId16"/>
                <a:stretch>
                  <a:fillRect r="-50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文本框 23"/>
              <p:cNvSpPr txBox="1"/>
              <p:nvPr/>
            </p:nvSpPr>
            <p:spPr>
              <a:xfrm>
                <a:off x="6091612" y="4189541"/>
                <a:ext cx="161741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kumimoji="0" lang="zh-CN" altLang="en-US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在</m:t>
                      </m:r>
                      <m:r>
                        <a:rPr kumimoji="0" lang="en-US" altLang="zh-CN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kumimoji="0" lang="zh-CN" altLang="en-US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上</m:t>
                      </m:r>
                      <m:r>
                        <a:rPr kumimoji="0" lang="zh-CN" altLang="en-US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是</m:t>
                      </m:r>
                      <m:r>
                        <a:rPr kumimoji="0" lang="zh-CN" altLang="en-US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减</m:t>
                      </m:r>
                      <m:r>
                        <a:rPr kumimoji="0" lang="zh-CN" altLang="en-US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函数</m:t>
                      </m:r>
                    </m:oMath>
                  </m:oMathPara>
                </a14:m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</p:txBody>
          </p:sp>
        </mc:Choice>
        <mc:Fallback xmlns="">
          <p:sp>
            <p:nvSpPr>
              <p:cNvPr id="24" name="文本框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1612" y="4189541"/>
                <a:ext cx="1617410" cy="738664"/>
              </a:xfrm>
              <a:prstGeom prst="rect">
                <a:avLst/>
              </a:prstGeom>
              <a:blipFill>
                <a:blip r:embed="rId17"/>
                <a:stretch>
                  <a:fillRect r="-50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文本框 25"/>
          <p:cNvSpPr txBox="1"/>
          <p:nvPr/>
        </p:nvSpPr>
        <p:spPr>
          <a:xfrm>
            <a:off x="8860918" y="5129255"/>
            <a:ext cx="24601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/>
              </a:rPr>
              <a:t>非奇非偶函数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8865017" y="4171069"/>
            <a:ext cx="24601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/>
              </a:rPr>
              <a:t>非奇非偶函数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8870755" y="2271436"/>
            <a:ext cx="24601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/>
              </a:rPr>
              <a:t>非奇非偶函数</a:t>
            </a:r>
          </a:p>
        </p:txBody>
      </p:sp>
    </p:spTree>
    <p:extLst>
      <p:ext uri="{BB962C8B-B14F-4D97-AF65-F5344CB8AC3E}">
        <p14:creationId xmlns:p14="http://schemas.microsoft.com/office/powerpoint/2010/main" val="2282440198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6" grpId="0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0矩形 1"/>
          <p:cNvSpPr>
            <a:spLocks noChangeArrowheads="1"/>
          </p:cNvSpPr>
          <p:nvPr/>
        </p:nvSpPr>
        <p:spPr bwMode="auto">
          <a:xfrm>
            <a:off x="280988" y="793750"/>
            <a:ext cx="108648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0485" algn="l"/>
              </a:tabLst>
              <a:defRPr/>
            </a:pPr>
            <a:r>
              <a:rPr kumimoji="0" lang="en-US" altLang="zh-CN" sz="2400" b="0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宋体" panose="02010600030101010101" pitchFamily="2" charset="-122"/>
                <a:cs typeface="Courier New" panose="02070309020205020404"/>
              </a:rPr>
              <a:t>2.</a:t>
            </a:r>
            <a:r>
              <a:rPr kumimoji="0" lang="zh-CN" altLang="zh-CN" sz="2400" b="0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Times New Roman" panose="02020603050405020304"/>
              </a:rPr>
              <a:t>指数函数的</a:t>
            </a:r>
            <a:r>
              <a:rPr kumimoji="0" lang="zh-CN" altLang="zh-CN" sz="2400" b="0" i="0" u="sng" strike="noStrike" kern="100" cap="none" spc="0" normalizeH="0" baseline="0" noProof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Times New Roman" panose="02020603050405020304"/>
              </a:rPr>
              <a:t>图象和性质</a:t>
            </a:r>
            <a:endParaRPr kumimoji="0" lang="zh-CN" altLang="zh-CN" sz="1050" b="0" i="0" u="none" strike="noStrike" kern="100" cap="none" spc="0" normalizeH="0" baseline="0" noProof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/>
          </p:nvPr>
        </p:nvGraphicFramePr>
        <p:xfrm>
          <a:off x="928200" y="1444705"/>
          <a:ext cx="10147300" cy="4655593"/>
        </p:xfrm>
        <a:graphic>
          <a:graphicData uri="http://schemas.openxmlformats.org/drawingml/2006/table">
            <a:tbl>
              <a:tblPr/>
              <a:tblGrid>
                <a:gridCol w="679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6673">
                  <a:extLst>
                    <a:ext uri="{9D8B030D-6E8A-4147-A177-3AD203B41FA5}">
                      <a16:colId xmlns:a16="http://schemas.microsoft.com/office/drawing/2014/main" val="1091676369"/>
                    </a:ext>
                  </a:extLst>
                </a:gridCol>
                <a:gridCol w="3798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828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3654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610485" algn="l"/>
                        </a:tabLst>
                      </a:pPr>
                      <a:r>
                        <a:rPr lang="en-US" sz="2400" i="1" kern="100" dirty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 </a:t>
                      </a:r>
                      <a:endParaRPr lang="zh-CN" sz="1000" kern="100" dirty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610485" algn="l"/>
                        </a:tabLst>
                      </a:pPr>
                      <a:r>
                        <a:rPr lang="en-US" sz="2400" i="1" kern="100" dirty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a</a:t>
                      </a:r>
                      <a:r>
                        <a:rPr lang="en-US" sz="2400" kern="100" dirty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&gt;1</a:t>
                      </a:r>
                      <a:endParaRPr lang="zh-CN" sz="1000" kern="100" dirty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610485" algn="l"/>
                        </a:tabLst>
                      </a:pPr>
                      <a:r>
                        <a:rPr lang="en-US" sz="24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0&lt;</a:t>
                      </a:r>
                      <a:r>
                        <a:rPr lang="en-US" sz="24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a</a:t>
                      </a:r>
                      <a:r>
                        <a:rPr lang="en-US" sz="24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&lt;1</a:t>
                      </a:r>
                      <a:endParaRPr lang="zh-CN" sz="100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3763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610485" algn="l"/>
                        </a:tabLst>
                      </a:pPr>
                      <a:r>
                        <a:rPr lang="zh-CN" sz="2400" b="1" kern="100" dirty="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图象</a:t>
                      </a:r>
                      <a:endParaRPr lang="zh-CN" sz="1000" b="1" kern="100" dirty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610485" algn="l"/>
                        </a:tabLst>
                      </a:pPr>
                      <a:endParaRPr lang="en-US" sz="2400" kern="100" dirty="0">
                        <a:effectLst/>
                        <a:latin typeface="Times New Roman" panose="02020603050405020304"/>
                        <a:cs typeface="Courier New" panose="02070309020205020404"/>
                      </a:endParaRP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610485" algn="l"/>
                        </a:tabLst>
                      </a:pPr>
                      <a:endParaRPr lang="en-US" sz="2400" kern="100" dirty="0">
                        <a:effectLst/>
                        <a:latin typeface="Times New Roman" panose="02020603050405020304"/>
                        <a:cs typeface="Courier New" panose="02070309020205020404"/>
                      </a:endParaRP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730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610485" algn="l"/>
                        </a:tabLst>
                      </a:pPr>
                      <a:r>
                        <a:rPr lang="zh-CN" altLang="en-US" sz="2400" b="1" kern="100" dirty="0" smtClean="0">
                          <a:effectLst/>
                          <a:latin typeface="宋体" panose="02010600030101010101" pitchFamily="2" charset="-122"/>
                          <a:cs typeface="Courier New" panose="02070309020205020404"/>
                        </a:rPr>
                        <a:t>性质</a:t>
                      </a:r>
                      <a:endParaRPr lang="zh-CN" sz="2400" b="1" kern="100" dirty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610485" algn="l"/>
                        </a:tabLst>
                      </a:pPr>
                      <a:r>
                        <a:rPr lang="zh-CN" altLang="en-US" sz="2400" b="1" kern="100" dirty="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定义域</a:t>
                      </a:r>
                      <a:endParaRPr lang="en-US" sz="2400" b="1" kern="100" dirty="0">
                        <a:effectLst/>
                        <a:latin typeface="Times New Roman" panose="02020603050405020304"/>
                        <a:cs typeface="Courier New" panose="02070309020205020404"/>
                      </a:endParaRP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610485" algn="l"/>
                        </a:tabLst>
                      </a:pPr>
                      <a:endParaRPr lang="en-US" sz="2400" b="1" kern="100" dirty="0">
                        <a:effectLst/>
                        <a:latin typeface="Times New Roman" panose="02020603050405020304"/>
                        <a:cs typeface="Courier New" panose="02070309020205020404"/>
                      </a:endParaRP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610485" algn="l"/>
                        </a:tabLst>
                      </a:pPr>
                      <a:endParaRPr lang="en-US" sz="2400" kern="100" dirty="0">
                        <a:effectLst/>
                        <a:latin typeface="Times New Roman" panose="02020603050405020304"/>
                        <a:cs typeface="Courier New" panose="02070309020205020404"/>
                      </a:endParaRP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0278326"/>
                  </a:ext>
                </a:extLst>
              </a:tr>
              <a:tr h="59773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610485" algn="l"/>
                        </a:tabLst>
                      </a:pPr>
                      <a:r>
                        <a:rPr lang="zh-CN" altLang="en-US" sz="2400" b="1" kern="100" dirty="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值域</a:t>
                      </a:r>
                      <a:endParaRPr lang="en-US" sz="2400" b="1" kern="100" dirty="0">
                        <a:effectLst/>
                        <a:latin typeface="Times New Roman" panose="02020603050405020304"/>
                        <a:cs typeface="Courier New" panose="02070309020205020404"/>
                      </a:endParaRP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610485" algn="l"/>
                        </a:tabLst>
                      </a:pPr>
                      <a:endParaRPr lang="en-US" sz="2400" b="1" kern="100" dirty="0">
                        <a:effectLst/>
                        <a:latin typeface="Times New Roman" panose="02020603050405020304"/>
                        <a:cs typeface="Courier New" panose="02070309020205020404"/>
                      </a:endParaRP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9780163"/>
                  </a:ext>
                </a:extLst>
              </a:tr>
              <a:tr h="59773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610485" algn="l"/>
                        </a:tabLst>
                      </a:pPr>
                      <a:r>
                        <a:rPr lang="zh-CN" altLang="en-US" sz="2400" b="1" kern="100" dirty="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定点</a:t>
                      </a:r>
                      <a:endParaRPr lang="en-US" sz="2400" b="1" kern="100" dirty="0">
                        <a:effectLst/>
                        <a:latin typeface="Times New Roman" panose="02020603050405020304"/>
                        <a:cs typeface="Courier New" panose="02070309020205020404"/>
                      </a:endParaRP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/>
                        <a:t>图像过定点</a:t>
                      </a:r>
                      <a:r>
                        <a:rPr lang="zh-CN" altLang="en-US" sz="2400" b="1" u="sng" baseline="0" dirty="0" smtClean="0"/>
                        <a:t>                  </a:t>
                      </a:r>
                      <a:r>
                        <a:rPr lang="zh-CN" altLang="en-US" sz="2400" b="1" u="none" baseline="0" dirty="0" smtClean="0"/>
                        <a:t> </a:t>
                      </a:r>
                      <a:r>
                        <a:rPr lang="en-US" altLang="zh-CN" sz="2400" b="1" u="none" baseline="0" dirty="0" smtClean="0"/>
                        <a:t>, </a:t>
                      </a:r>
                      <a:r>
                        <a:rPr lang="zh-CN" altLang="en-US" sz="2400" b="1" u="none" baseline="0" dirty="0" smtClean="0"/>
                        <a:t>图像在</a:t>
                      </a:r>
                      <a:r>
                        <a:rPr lang="en-US" altLang="zh-CN" sz="2400" b="1" u="none" baseline="0" dirty="0" smtClean="0"/>
                        <a:t>x</a:t>
                      </a:r>
                      <a:r>
                        <a:rPr lang="zh-CN" altLang="en-US" sz="2400" b="1" u="none" baseline="0" dirty="0" smtClean="0"/>
                        <a:t>轴的</a:t>
                      </a:r>
                      <a:r>
                        <a:rPr lang="zh-CN" altLang="en-US" sz="2400" b="1" u="sng" baseline="0" dirty="0" smtClean="0"/>
                        <a:t>        </a:t>
                      </a:r>
                      <a:r>
                        <a:rPr lang="zh-CN" altLang="en-US" sz="2400" b="1" u="none" baseline="0" dirty="0" smtClean="0"/>
                        <a:t>方</a:t>
                      </a:r>
                      <a:r>
                        <a:rPr lang="en-US" altLang="zh-CN" sz="2400" b="1" u="sng" baseline="0" dirty="0" smtClean="0">
                          <a:solidFill>
                            <a:schemeClr val="tx1"/>
                          </a:solidFill>
                        </a:rPr>
                        <a:t>                  </a:t>
                      </a:r>
                      <a:r>
                        <a:rPr lang="en-US" altLang="zh-CN" sz="2400" b="1" u="sng" baseline="0" dirty="0" smtClean="0"/>
                        <a:t> </a:t>
                      </a:r>
                      <a:endParaRPr lang="zh-CN" altLang="en-US" sz="2400" b="1" dirty="0"/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4862974"/>
                  </a:ext>
                </a:extLst>
              </a:tr>
            </a:tbl>
          </a:graphicData>
        </a:graphic>
      </p:graphicFrame>
      <p:pic>
        <p:nvPicPr>
          <p:cNvPr id="14354" name="Picture 7" descr="E:\陈丽\2020\课件\创新同步\2020（秋）数学 必修 第一册 苏教版（新教材新标准）\教师word文档\xj44.TIF"/>
          <p:cNvPicPr>
            <a:picLocks noChangeAspect="1"/>
          </p:cNvPicPr>
          <p:nvPr/>
        </p:nvPicPr>
        <p:blipFill>
          <a:blip r:embed="rId2" r:link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37912" y="1916888"/>
            <a:ext cx="2986021" cy="235009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355" name="Picture 6" descr="E:\陈丽\2020\课件\创新同步\2020（秋）数学 必修 第一册 苏教版（新教材新标准）\教师word文档\xj45.TIF"/>
          <p:cNvPicPr>
            <a:picLocks noChangeAspect="1"/>
          </p:cNvPicPr>
          <p:nvPr/>
        </p:nvPicPr>
        <p:blipFill>
          <a:blip r:embed="rId4" r:link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73359" y="2042349"/>
            <a:ext cx="2894369" cy="212850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558404" y="4303587"/>
            <a:ext cx="9175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863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defTabSz="863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863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863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863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284413" indent="1588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741613" indent="1588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198813" indent="1588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656013" indent="1588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863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R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Arial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6063173" y="4887721"/>
            <a:ext cx="15792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863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defTabSz="863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863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863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863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284413" indent="1588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741613" indent="1588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198813" indent="1588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656013" indent="1588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863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(0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，＋∞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)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5971706" y="5404074"/>
            <a:ext cx="8739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863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defTabSz="863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863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863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863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284413" indent="1588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741613" indent="1588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198813" indent="1588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656013" indent="1588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863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(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0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,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Arial"/>
              </a:rPr>
              <a:t>1)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Arial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8920544" y="5416867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863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defTabSz="863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863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863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863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284413" indent="1588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741613" indent="1588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198813" indent="1588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656013" indent="1588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863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Arial"/>
              </a:rPr>
              <a:t>上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16056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8" name="表格 17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849542" y="1021913"/>
              <a:ext cx="10418226" cy="5078755"/>
            </p:xfrm>
            <a:graphic>
              <a:graphicData uri="http://schemas.openxmlformats.org/drawingml/2006/table">
                <a:tbl>
                  <a:tblPr/>
                  <a:tblGrid>
                    <a:gridCol w="69767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23696">
                      <a:extLst>
                        <a:ext uri="{9D8B030D-6E8A-4147-A177-3AD203B41FA5}">
                          <a16:colId xmlns:a16="http://schemas.microsoft.com/office/drawing/2014/main" val="1091676369"/>
                        </a:ext>
                      </a:extLst>
                    </a:gridCol>
                    <a:gridCol w="389968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439716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535380"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ct val="0"/>
                            </a:spcAft>
                            <a:tabLst>
                              <a:tab pos="2610485" algn="l"/>
                            </a:tabLst>
                          </a:pPr>
                          <a:r>
                            <a:rPr lang="en-US" sz="2400" i="1" kern="100" dirty="0">
                              <a:effectLst/>
                              <a:latin typeface="Times New Roman" panose="02020603050405020304"/>
                              <a:cs typeface="Courier New" panose="02070309020205020404"/>
                            </a:rPr>
                            <a:t> </a:t>
                          </a:r>
                          <a:endParaRPr lang="zh-CN" sz="1000" kern="100" dirty="0">
                            <a:effectLst/>
                            <a:latin typeface="宋体" panose="02010600030101010101" pitchFamily="2" charset="-122"/>
                            <a:cs typeface="Courier New" panose="02070309020205020404"/>
                          </a:endParaRPr>
                        </a:p>
                      </a:txBody>
                      <a:tcPr marL="68576" marR="6857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ct val="0"/>
                            </a:spcAft>
                            <a:tabLst>
                              <a:tab pos="2610485" algn="l"/>
                            </a:tabLst>
                          </a:pPr>
                          <a:r>
                            <a:rPr lang="en-US" sz="2400" i="1" kern="100" dirty="0">
                              <a:effectLst/>
                              <a:latin typeface="Times New Roman" panose="02020603050405020304"/>
                              <a:cs typeface="Courier New" panose="02070309020205020404"/>
                            </a:rPr>
                            <a:t>a</a:t>
                          </a:r>
                          <a:r>
                            <a:rPr lang="en-US" sz="2400" kern="100" dirty="0">
                              <a:effectLst/>
                              <a:latin typeface="Times New Roman" panose="02020603050405020304"/>
                              <a:cs typeface="Courier New" panose="02070309020205020404"/>
                            </a:rPr>
                            <a:t>&gt;1</a:t>
                          </a:r>
                          <a:endParaRPr lang="zh-CN" sz="1000" kern="100" dirty="0">
                            <a:effectLst/>
                            <a:latin typeface="宋体" panose="02010600030101010101" pitchFamily="2" charset="-122"/>
                            <a:cs typeface="Courier New" panose="02070309020205020404"/>
                          </a:endParaRPr>
                        </a:p>
                      </a:txBody>
                      <a:tcPr marL="68576" marR="6857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ct val="0"/>
                            </a:spcAft>
                            <a:tabLst>
                              <a:tab pos="2610485" algn="l"/>
                            </a:tabLst>
                          </a:pPr>
                          <a:r>
                            <a:rPr lang="en-US" sz="2400" kern="100">
                              <a:effectLst/>
                              <a:latin typeface="Times New Roman" panose="02020603050405020304"/>
                              <a:cs typeface="Courier New" panose="02070309020205020404"/>
                            </a:rPr>
                            <a:t>0&lt;</a:t>
                          </a:r>
                          <a:r>
                            <a:rPr lang="en-US" sz="2400" i="1" kern="100">
                              <a:effectLst/>
                              <a:latin typeface="Times New Roman" panose="02020603050405020304"/>
                              <a:cs typeface="Courier New" panose="02070309020205020404"/>
                            </a:rPr>
                            <a:t>a</a:t>
                          </a:r>
                          <a:r>
                            <a:rPr lang="en-US" sz="2400" kern="100">
                              <a:effectLst/>
                              <a:latin typeface="Times New Roman" panose="02020603050405020304"/>
                              <a:cs typeface="Courier New" panose="02070309020205020404"/>
                            </a:rPr>
                            <a:t>&lt;1</a:t>
                          </a:r>
                          <a:endParaRPr lang="zh-CN" sz="1000" kern="100">
                            <a:effectLst/>
                            <a:latin typeface="宋体" panose="02010600030101010101" pitchFamily="2" charset="-122"/>
                            <a:cs typeface="Courier New" panose="02070309020205020404"/>
                          </a:endParaRPr>
                        </a:p>
                      </a:txBody>
                      <a:tcPr marL="68576" marR="6857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232945"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ct val="0"/>
                            </a:spcAft>
                            <a:tabLst>
                              <a:tab pos="2610485" algn="l"/>
                            </a:tabLst>
                          </a:pPr>
                          <a:r>
                            <a:rPr lang="zh-CN" sz="2400" b="1" kern="100" dirty="0">
                              <a:effectLst/>
                              <a:latin typeface="Times New Roman" panose="02020603050405020304"/>
                              <a:cs typeface="Times New Roman" panose="02020603050405020304"/>
                            </a:rPr>
                            <a:t>图象</a:t>
                          </a:r>
                          <a:endParaRPr lang="zh-CN" sz="1000" b="1" kern="100" dirty="0">
                            <a:effectLst/>
                            <a:latin typeface="宋体" panose="02010600030101010101" pitchFamily="2" charset="-122"/>
                            <a:cs typeface="Courier New" panose="02070309020205020404"/>
                          </a:endParaRPr>
                        </a:p>
                      </a:txBody>
                      <a:tcPr marL="68576" marR="6857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ct val="0"/>
                            </a:spcAft>
                            <a:tabLst>
                              <a:tab pos="2610485" algn="l"/>
                            </a:tabLst>
                          </a:pPr>
                          <a:endParaRPr lang="en-US" sz="2400" kern="100" dirty="0">
                            <a:effectLst/>
                            <a:latin typeface="Times New Roman" panose="02020603050405020304"/>
                            <a:cs typeface="Courier New" panose="02070309020205020404"/>
                          </a:endParaRPr>
                        </a:p>
                      </a:txBody>
                      <a:tcPr marL="68576" marR="6857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ct val="0"/>
                            </a:spcAft>
                            <a:tabLst>
                              <a:tab pos="2610485" algn="l"/>
                            </a:tabLst>
                          </a:pPr>
                          <a:endParaRPr lang="en-US" sz="2400" kern="100" dirty="0">
                            <a:effectLst/>
                            <a:latin typeface="Times New Roman" panose="02020603050405020304"/>
                            <a:cs typeface="Courier New" panose="02070309020205020404"/>
                          </a:endParaRPr>
                        </a:p>
                      </a:txBody>
                      <a:tcPr marL="68576" marR="6857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070761"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ct val="0"/>
                            </a:spcAft>
                            <a:tabLst>
                              <a:tab pos="2610485" algn="l"/>
                            </a:tabLst>
                          </a:pPr>
                          <a:r>
                            <a:rPr lang="zh-CN" altLang="en-US" sz="2400" b="1" kern="100" dirty="0" smtClean="0">
                              <a:effectLst/>
                              <a:latin typeface="宋体" panose="02010600030101010101" pitchFamily="2" charset="-122"/>
                              <a:cs typeface="Courier New" panose="02070309020205020404"/>
                            </a:rPr>
                            <a:t>性质</a:t>
                          </a:r>
                          <a:endParaRPr lang="zh-CN" sz="2400" b="1" kern="100" dirty="0">
                            <a:effectLst/>
                            <a:latin typeface="宋体" panose="02010600030101010101" pitchFamily="2" charset="-122"/>
                            <a:cs typeface="Courier New" panose="02070309020205020404"/>
                          </a:endParaRPr>
                        </a:p>
                      </a:txBody>
                      <a:tcPr marL="68576" marR="6857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ct val="0"/>
                            </a:spcAft>
                            <a:tabLst>
                              <a:tab pos="2610485" algn="l"/>
                            </a:tabLst>
                          </a:pPr>
                          <a:r>
                            <a:rPr lang="zh-CN" altLang="en-US" sz="2400" b="1" kern="100" dirty="0" smtClean="0">
                              <a:effectLst/>
                              <a:latin typeface="Times New Roman" panose="02020603050405020304"/>
                              <a:cs typeface="Courier New" panose="02070309020205020404"/>
                            </a:rPr>
                            <a:t>函数值的范围</a:t>
                          </a:r>
                          <a:endParaRPr lang="en-US" sz="2400" b="1" kern="100" dirty="0">
                            <a:effectLst/>
                            <a:latin typeface="Times New Roman" panose="02020603050405020304"/>
                            <a:cs typeface="Courier New" panose="02070309020205020404"/>
                          </a:endParaRPr>
                        </a:p>
                      </a:txBody>
                      <a:tcPr marL="68576" marR="6857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ct val="0"/>
                            </a:spcAft>
                            <a:tabLst>
                              <a:tab pos="2610485" algn="l"/>
                            </a:tabLst>
                          </a:pPr>
                          <a:endParaRPr lang="en-US" sz="2400" b="1" kern="100" dirty="0">
                            <a:effectLst/>
                            <a:latin typeface="Times New Roman" panose="02020603050405020304"/>
                            <a:cs typeface="Courier New" panose="02070309020205020404"/>
                          </a:endParaRPr>
                        </a:p>
                      </a:txBody>
                      <a:tcPr marL="68576" marR="6857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ct val="0"/>
                            </a:spcAft>
                            <a:tabLst>
                              <a:tab pos="2610485" algn="l"/>
                            </a:tabLst>
                          </a:pPr>
                          <a:endParaRPr lang="en-US" sz="2400" kern="100" dirty="0">
                            <a:effectLst/>
                            <a:latin typeface="Times New Roman" panose="02020603050405020304"/>
                            <a:cs typeface="Courier New" panose="02070309020205020404"/>
                          </a:endParaRPr>
                        </a:p>
                      </a:txBody>
                      <a:tcPr marL="68576" marR="6857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210278326"/>
                      </a:ext>
                    </a:extLst>
                  </a:tr>
                  <a:tr h="599945"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ct val="0"/>
                            </a:spcAft>
                            <a:tabLst>
                              <a:tab pos="2610485" algn="l"/>
                            </a:tabLst>
                          </a:pPr>
                          <a:r>
                            <a:rPr lang="zh-CN" altLang="en-US" sz="2400" b="1" kern="100" dirty="0" smtClean="0">
                              <a:effectLst/>
                              <a:latin typeface="Times New Roman" panose="02020603050405020304"/>
                              <a:cs typeface="Courier New" panose="02070309020205020404"/>
                            </a:rPr>
                            <a:t>单调性</a:t>
                          </a:r>
                          <a:endParaRPr lang="en-US" sz="2400" b="1" kern="100" dirty="0">
                            <a:effectLst/>
                            <a:latin typeface="Times New Roman" panose="02020603050405020304"/>
                            <a:cs typeface="Courier New" panose="02070309020205020404"/>
                          </a:endParaRPr>
                        </a:p>
                      </a:txBody>
                      <a:tcPr marL="68576" marR="6857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0000"/>
                            </a:lnSpc>
                            <a:spcAft>
                              <a:spcPct val="0"/>
                            </a:spcAft>
                            <a:tabLst>
                              <a:tab pos="2610485" algn="l"/>
                            </a:tabLst>
                          </a:pPr>
                          <a:r>
                            <a:rPr lang="zh-CN" altLang="en-US" sz="2400" b="1" kern="100" dirty="0" smtClean="0">
                              <a:effectLst/>
                              <a:latin typeface="Times New Roman" panose="02020603050405020304"/>
                              <a:cs typeface="Courier New" panose="02070309020205020404"/>
                            </a:rPr>
                            <a:t> 在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2400" b="1" i="1" kern="100" smtClean="0">
                                  <a:effectLst/>
                                  <a:latin typeface="Cambria Math" panose="02040503050406030204" pitchFamily="18" charset="0"/>
                                  <a:cs typeface="Courier New" panose="02070309020205020404"/>
                                </a:rPr>
                                <m:t>(−</m:t>
                              </m:r>
                              <m:r>
                                <a:rPr lang="en-US" altLang="zh-CN" sz="2400" b="1" i="1" kern="100" smtClean="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ourier New" panose="02070309020205020404"/>
                                </a:rPr>
                                <m:t>∞,+∞</m:t>
                              </m:r>
                              <m:r>
                                <a:rPr lang="en-US" altLang="zh-CN" sz="2400" b="1" i="1" kern="100" smtClean="0">
                                  <a:effectLst/>
                                  <a:latin typeface="Cambria Math" panose="02040503050406030204" pitchFamily="18" charset="0"/>
                                  <a:cs typeface="Courier New" panose="02070309020205020404"/>
                                </a:rPr>
                                <m:t>)</m:t>
                              </m:r>
                            </m:oMath>
                          </a14:m>
                          <a:r>
                            <a:rPr lang="zh-CN" altLang="en-US" sz="2400" b="1" kern="100" dirty="0" smtClean="0">
                              <a:effectLst/>
                              <a:latin typeface="Times New Roman" panose="02020603050405020304"/>
                              <a:cs typeface="Courier New" panose="02070309020205020404"/>
                            </a:rPr>
                            <a:t>上是</a:t>
                          </a:r>
                          <a:endParaRPr lang="en-US" sz="2400" b="1" kern="100" dirty="0">
                            <a:effectLst/>
                            <a:latin typeface="Times New Roman" panose="02020603050405020304"/>
                            <a:cs typeface="Courier New" panose="02070309020205020404"/>
                          </a:endParaRPr>
                        </a:p>
                      </a:txBody>
                      <a:tcPr marL="68576" marR="6857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sz="2400" b="1" kern="100" dirty="0" smtClean="0">
                              <a:effectLst/>
                              <a:latin typeface="Times New Roman" panose="02020603050405020304"/>
                              <a:cs typeface="Courier New" panose="02070309020205020404"/>
                            </a:rPr>
                            <a:t>   在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2400" b="1" i="1" kern="100" smtClean="0">
                                  <a:effectLst/>
                                  <a:latin typeface="Cambria Math" panose="02040503050406030204" pitchFamily="18" charset="0"/>
                                  <a:cs typeface="Courier New" panose="02070309020205020404"/>
                                </a:rPr>
                                <m:t>(−</m:t>
                              </m:r>
                              <m:r>
                                <a:rPr lang="en-US" altLang="zh-CN" sz="2400" b="1" i="1" kern="100" smtClean="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ourier New" panose="02070309020205020404"/>
                                </a:rPr>
                                <m:t>∞,+∞</m:t>
                              </m:r>
                              <m:r>
                                <a:rPr lang="en-US" altLang="zh-CN" sz="2400" b="1" i="1" kern="100" smtClean="0">
                                  <a:effectLst/>
                                  <a:latin typeface="Cambria Math" panose="02040503050406030204" pitchFamily="18" charset="0"/>
                                  <a:cs typeface="Courier New" panose="02070309020205020404"/>
                                </a:rPr>
                                <m:t>)</m:t>
                              </m:r>
                            </m:oMath>
                          </a14:m>
                          <a:r>
                            <a:rPr lang="zh-CN" altLang="en-US" sz="2400" b="1" kern="100" dirty="0" smtClean="0">
                              <a:effectLst/>
                              <a:latin typeface="Times New Roman" panose="02020603050405020304"/>
                              <a:cs typeface="Courier New" panose="02070309020205020404"/>
                            </a:rPr>
                            <a:t>上是</a:t>
                          </a:r>
                          <a:endParaRPr lang="en-US" altLang="zh-CN" sz="2400" b="1" kern="100" dirty="0">
                            <a:effectLst/>
                            <a:latin typeface="Times New Roman" panose="02020603050405020304"/>
                            <a:cs typeface="Courier New" panose="02070309020205020404"/>
                          </a:endParaRPr>
                        </a:p>
                      </a:txBody>
                      <a:tcPr marL="68576" marR="6857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19780163"/>
                      </a:ext>
                    </a:extLst>
                  </a:tr>
                  <a:tr h="599945"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ct val="0"/>
                            </a:spcAft>
                            <a:tabLst>
                              <a:tab pos="2610485" algn="l"/>
                            </a:tabLst>
                          </a:pPr>
                          <a:r>
                            <a:rPr lang="zh-CN" altLang="en-US" sz="2400" b="1" kern="100" dirty="0" smtClean="0">
                              <a:effectLst/>
                              <a:latin typeface="Times New Roman" panose="02020603050405020304"/>
                              <a:cs typeface="Courier New" panose="02070309020205020404"/>
                            </a:rPr>
                            <a:t>奇偶性</a:t>
                          </a:r>
                          <a:endParaRPr lang="en-US" sz="2400" b="1" kern="100" dirty="0">
                            <a:effectLst/>
                            <a:latin typeface="Times New Roman" panose="02020603050405020304"/>
                            <a:cs typeface="Courier New" panose="02070309020205020404"/>
                          </a:endParaRPr>
                        </a:p>
                      </a:txBody>
                      <a:tcPr marL="68576" marR="6857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endParaRPr lang="zh-CN" altLang="en-US" sz="2400" b="1" dirty="0"/>
                        </a:p>
                      </a:txBody>
                      <a:tcPr marL="68576" marR="6857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348629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8" name="表格 17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849542" y="1021913"/>
              <a:ext cx="10418226" cy="5038976"/>
            </p:xfrm>
            <a:graphic>
              <a:graphicData uri="http://schemas.openxmlformats.org/drawingml/2006/table">
                <a:tbl>
                  <a:tblPr/>
                  <a:tblGrid>
                    <a:gridCol w="69767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23696">
                      <a:extLst>
                        <a:ext uri="{9D8B030D-6E8A-4147-A177-3AD203B41FA5}">
                          <a16:colId xmlns:a16="http://schemas.microsoft.com/office/drawing/2014/main" val="1091676369"/>
                        </a:ext>
                      </a:extLst>
                    </a:gridCol>
                    <a:gridCol w="389968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439716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535380"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ct val="0"/>
                            </a:spcAft>
                            <a:tabLst>
                              <a:tab pos="2610485" algn="l"/>
                            </a:tabLst>
                          </a:pPr>
                          <a:r>
                            <a:rPr lang="en-US" sz="2400" i="1" kern="100" dirty="0">
                              <a:effectLst/>
                              <a:latin typeface="Times New Roman" panose="02020603050405020304"/>
                              <a:cs typeface="Courier New" panose="02070309020205020404"/>
                            </a:rPr>
                            <a:t> </a:t>
                          </a:r>
                          <a:endParaRPr lang="zh-CN" sz="1000" kern="100" dirty="0">
                            <a:effectLst/>
                            <a:latin typeface="宋体" panose="02010600030101010101" pitchFamily="2" charset="-122"/>
                            <a:cs typeface="Courier New" panose="02070309020205020404"/>
                          </a:endParaRPr>
                        </a:p>
                      </a:txBody>
                      <a:tcPr marL="68576" marR="6857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ct val="0"/>
                            </a:spcAft>
                            <a:tabLst>
                              <a:tab pos="2610485" algn="l"/>
                            </a:tabLst>
                          </a:pPr>
                          <a:r>
                            <a:rPr lang="en-US" sz="2400" i="1" kern="100" dirty="0">
                              <a:effectLst/>
                              <a:latin typeface="Times New Roman" panose="02020603050405020304"/>
                              <a:cs typeface="Courier New" panose="02070309020205020404"/>
                            </a:rPr>
                            <a:t>a</a:t>
                          </a:r>
                          <a:r>
                            <a:rPr lang="en-US" sz="2400" kern="100" dirty="0">
                              <a:effectLst/>
                              <a:latin typeface="Times New Roman" panose="02020603050405020304"/>
                              <a:cs typeface="Courier New" panose="02070309020205020404"/>
                            </a:rPr>
                            <a:t>&gt;1</a:t>
                          </a:r>
                          <a:endParaRPr lang="zh-CN" sz="1000" kern="100" dirty="0">
                            <a:effectLst/>
                            <a:latin typeface="宋体" panose="02010600030101010101" pitchFamily="2" charset="-122"/>
                            <a:cs typeface="Courier New" panose="02070309020205020404"/>
                          </a:endParaRPr>
                        </a:p>
                      </a:txBody>
                      <a:tcPr marL="68576" marR="6857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ct val="0"/>
                            </a:spcAft>
                            <a:tabLst>
                              <a:tab pos="2610485" algn="l"/>
                            </a:tabLst>
                          </a:pPr>
                          <a:r>
                            <a:rPr lang="en-US" sz="2400" kern="100">
                              <a:effectLst/>
                              <a:latin typeface="Times New Roman" panose="02020603050405020304"/>
                              <a:cs typeface="Courier New" panose="02070309020205020404"/>
                            </a:rPr>
                            <a:t>0&lt;</a:t>
                          </a:r>
                          <a:r>
                            <a:rPr lang="en-US" sz="2400" i="1" kern="100">
                              <a:effectLst/>
                              <a:latin typeface="Times New Roman" panose="02020603050405020304"/>
                              <a:cs typeface="Courier New" panose="02070309020205020404"/>
                            </a:rPr>
                            <a:t>a</a:t>
                          </a:r>
                          <a:r>
                            <a:rPr lang="en-US" sz="2400" kern="100">
                              <a:effectLst/>
                              <a:latin typeface="Times New Roman" panose="02020603050405020304"/>
                              <a:cs typeface="Courier New" panose="02070309020205020404"/>
                            </a:rPr>
                            <a:t>&lt;1</a:t>
                          </a:r>
                          <a:endParaRPr lang="zh-CN" sz="1000" kern="100">
                            <a:effectLst/>
                            <a:latin typeface="宋体" panose="02010600030101010101" pitchFamily="2" charset="-122"/>
                            <a:cs typeface="Courier New" panose="02070309020205020404"/>
                          </a:endParaRPr>
                        </a:p>
                      </a:txBody>
                      <a:tcPr marL="68576" marR="6857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232945"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ct val="0"/>
                            </a:spcAft>
                            <a:tabLst>
                              <a:tab pos="2610485" algn="l"/>
                            </a:tabLst>
                          </a:pPr>
                          <a:r>
                            <a:rPr lang="zh-CN" sz="2400" b="1" kern="100" dirty="0">
                              <a:effectLst/>
                              <a:latin typeface="Times New Roman" panose="02020603050405020304"/>
                              <a:cs typeface="Times New Roman" panose="02020603050405020304"/>
                            </a:rPr>
                            <a:t>图象</a:t>
                          </a:r>
                          <a:endParaRPr lang="zh-CN" sz="1000" b="1" kern="100" dirty="0">
                            <a:effectLst/>
                            <a:latin typeface="宋体" panose="02010600030101010101" pitchFamily="2" charset="-122"/>
                            <a:cs typeface="Courier New" panose="02070309020205020404"/>
                          </a:endParaRPr>
                        </a:p>
                      </a:txBody>
                      <a:tcPr marL="68576" marR="6857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ct val="0"/>
                            </a:spcAft>
                            <a:tabLst>
                              <a:tab pos="2610485" algn="l"/>
                            </a:tabLst>
                          </a:pPr>
                          <a:endParaRPr lang="en-US" sz="2400" kern="100" dirty="0">
                            <a:effectLst/>
                            <a:latin typeface="Times New Roman" panose="02020603050405020304"/>
                            <a:cs typeface="Courier New" panose="02070309020205020404"/>
                          </a:endParaRPr>
                        </a:p>
                      </a:txBody>
                      <a:tcPr marL="68576" marR="6857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ct val="0"/>
                            </a:spcAft>
                            <a:tabLst>
                              <a:tab pos="2610485" algn="l"/>
                            </a:tabLst>
                          </a:pPr>
                          <a:endParaRPr lang="en-US" sz="2400" kern="100" dirty="0">
                            <a:effectLst/>
                            <a:latin typeface="Times New Roman" panose="02020603050405020304"/>
                            <a:cs typeface="Courier New" panose="02070309020205020404"/>
                          </a:endParaRPr>
                        </a:p>
                      </a:txBody>
                      <a:tcPr marL="68576" marR="6857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070761"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ct val="0"/>
                            </a:spcAft>
                            <a:tabLst>
                              <a:tab pos="2610485" algn="l"/>
                            </a:tabLst>
                          </a:pPr>
                          <a:r>
                            <a:rPr lang="zh-CN" altLang="en-US" sz="2400" b="1" kern="100" dirty="0" smtClean="0">
                              <a:effectLst/>
                              <a:latin typeface="宋体" panose="02010600030101010101" pitchFamily="2" charset="-122"/>
                              <a:cs typeface="Courier New" panose="02070309020205020404"/>
                            </a:rPr>
                            <a:t>性质</a:t>
                          </a:r>
                          <a:endParaRPr lang="zh-CN" sz="2400" b="1" kern="100" dirty="0">
                            <a:effectLst/>
                            <a:latin typeface="宋体" panose="02010600030101010101" pitchFamily="2" charset="-122"/>
                            <a:cs typeface="Courier New" panose="02070309020205020404"/>
                          </a:endParaRPr>
                        </a:p>
                      </a:txBody>
                      <a:tcPr marL="68576" marR="6857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ct val="0"/>
                            </a:spcAft>
                            <a:tabLst>
                              <a:tab pos="2610485" algn="l"/>
                            </a:tabLst>
                          </a:pPr>
                          <a:r>
                            <a:rPr lang="zh-CN" altLang="en-US" sz="2400" b="1" kern="100" dirty="0" smtClean="0">
                              <a:effectLst/>
                              <a:latin typeface="Times New Roman" panose="02020603050405020304"/>
                              <a:cs typeface="Courier New" panose="02070309020205020404"/>
                            </a:rPr>
                            <a:t>函数</a:t>
                          </a:r>
                          <a:r>
                            <a:rPr lang="zh-CN" altLang="en-US" sz="2400" b="1" kern="100" dirty="0" smtClean="0">
                              <a:effectLst/>
                              <a:latin typeface="Times New Roman" panose="02020603050405020304"/>
                              <a:cs typeface="Courier New" panose="02070309020205020404"/>
                            </a:rPr>
                            <a:t>值的范围</a:t>
                          </a:r>
                          <a:endParaRPr lang="en-US" sz="2400" b="1" kern="100" dirty="0">
                            <a:effectLst/>
                            <a:latin typeface="Times New Roman" panose="02020603050405020304"/>
                            <a:cs typeface="Courier New" panose="02070309020205020404"/>
                          </a:endParaRPr>
                        </a:p>
                      </a:txBody>
                      <a:tcPr marL="68576" marR="6857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ct val="0"/>
                            </a:spcAft>
                            <a:tabLst>
                              <a:tab pos="2610485" algn="l"/>
                            </a:tabLst>
                          </a:pPr>
                          <a:endParaRPr lang="en-US" sz="2400" b="1" kern="100" dirty="0">
                            <a:effectLst/>
                            <a:latin typeface="Times New Roman" panose="02020603050405020304"/>
                            <a:cs typeface="Courier New" panose="02070309020205020404"/>
                          </a:endParaRPr>
                        </a:p>
                      </a:txBody>
                      <a:tcPr marL="68576" marR="6857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ct val="0"/>
                            </a:spcAft>
                            <a:tabLst>
                              <a:tab pos="2610485" algn="l"/>
                            </a:tabLst>
                          </a:pPr>
                          <a:endParaRPr lang="en-US" sz="2400" kern="100" dirty="0">
                            <a:effectLst/>
                            <a:latin typeface="Times New Roman" panose="02020603050405020304"/>
                            <a:cs typeface="Courier New" panose="02070309020205020404"/>
                          </a:endParaRPr>
                        </a:p>
                      </a:txBody>
                      <a:tcPr marL="68576" marR="6857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210278326"/>
                      </a:ext>
                    </a:extLst>
                  </a:tr>
                  <a:tr h="599945"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ct val="0"/>
                            </a:spcAft>
                            <a:tabLst>
                              <a:tab pos="2610485" algn="l"/>
                            </a:tabLst>
                          </a:pPr>
                          <a:r>
                            <a:rPr lang="zh-CN" altLang="en-US" sz="2400" b="1" kern="100" dirty="0" smtClean="0">
                              <a:effectLst/>
                              <a:latin typeface="Times New Roman" panose="02020603050405020304"/>
                              <a:cs typeface="Courier New" panose="02070309020205020404"/>
                            </a:rPr>
                            <a:t>单调性</a:t>
                          </a:r>
                          <a:endParaRPr lang="en-US" sz="2400" b="1" kern="100" dirty="0">
                            <a:effectLst/>
                            <a:latin typeface="Times New Roman" panose="02020603050405020304"/>
                            <a:cs typeface="Courier New" panose="02070309020205020404"/>
                          </a:endParaRPr>
                        </a:p>
                      </a:txBody>
                      <a:tcPr marL="68576" marR="6857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76" marR="6857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4531" t="-644898" r="-113125" b="-1183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76" marR="6857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36981" t="-644898" r="-277" b="-1183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19780163"/>
                      </a:ext>
                    </a:extLst>
                  </a:tr>
                  <a:tr h="599945"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ct val="0"/>
                            </a:spcAft>
                            <a:tabLst>
                              <a:tab pos="2610485" algn="l"/>
                            </a:tabLst>
                          </a:pPr>
                          <a:r>
                            <a:rPr lang="zh-CN" altLang="en-US" sz="2400" b="1" kern="100" dirty="0" smtClean="0">
                              <a:effectLst/>
                              <a:latin typeface="Times New Roman" panose="02020603050405020304"/>
                              <a:cs typeface="Courier New" panose="02070309020205020404"/>
                            </a:rPr>
                            <a:t>奇偶性</a:t>
                          </a:r>
                          <a:endParaRPr lang="en-US" sz="2400" b="1" kern="100" dirty="0">
                            <a:effectLst/>
                            <a:latin typeface="Times New Roman" panose="02020603050405020304"/>
                            <a:cs typeface="Courier New" panose="02070309020205020404"/>
                          </a:endParaRPr>
                        </a:p>
                      </a:txBody>
                      <a:tcPr marL="68576" marR="6857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endParaRPr lang="zh-CN" altLang="en-US" sz="2400" b="1" dirty="0"/>
                        </a:p>
                      </a:txBody>
                      <a:tcPr marL="68576" marR="6857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34862974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9" name="Picture 7" descr="E:\陈丽\2020\课件\创新同步\2020（秋）数学 必修 第一册 苏教版（新教材新标准）\教师word文档\xj44.TIF"/>
          <p:cNvPicPr>
            <a:picLocks noChangeAspect="1"/>
          </p:cNvPicPr>
          <p:nvPr/>
        </p:nvPicPr>
        <p:blipFill>
          <a:blip r:embed="rId3" r:link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11769" y="1595172"/>
            <a:ext cx="2811423" cy="221267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" name="Picture 6" descr="E:\陈丽\2020\课件\创新同步\2020（秋）数学 必修 第一册 苏教版（新教材新标准）\教师word文档\xj45.TIF"/>
          <p:cNvPicPr>
            <a:picLocks noChangeAspect="1"/>
          </p:cNvPicPr>
          <p:nvPr/>
        </p:nvPicPr>
        <p:blipFill>
          <a:blip r:embed="rId5" r:link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66762" y="1625439"/>
            <a:ext cx="2810535" cy="2066854"/>
          </a:xfrm>
          <a:prstGeom prst="rect">
            <a:avLst/>
          </a:prstGeom>
          <a:noFill/>
          <a:ln w="9525"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/>
              <p:cNvSpPr txBox="1"/>
              <p:nvPr/>
            </p:nvSpPr>
            <p:spPr>
              <a:xfrm>
                <a:off x="3198542" y="3876675"/>
                <a:ext cx="3077497" cy="1231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宋体" panose="02010600030101010101" pitchFamily="2" charset="-122"/>
                    <a:cs typeface="Arial"/>
                  </a:rPr>
                  <a:t>当</a:t>
                </a:r>
                <a14:m>
                  <m:oMath xmlns:m="http://schemas.openxmlformats.org/officeDocument/2006/math">
                    <m:r>
                      <a:rPr kumimoji="0" lang="en-US" altLang="zh-CN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𝑥</m:t>
                    </m:r>
                    <m:r>
                      <a:rPr kumimoji="0" lang="en-US" altLang="zh-CN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&gt;0</m:t>
                    </m:r>
                    <m:r>
                      <a:rPr kumimoji="0" lang="zh-CN" alt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时</m:t>
                    </m:r>
                  </m:oMath>
                </a14:m>
                <a:r>
                  <a:rPr kumimoji="0" lang="zh-CN" alt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宋体" panose="02010600030101010101" pitchFamily="2" charset="-122"/>
                    <a:cs typeface="Arial"/>
                  </a:rPr>
                  <a:t>，</a:t>
                </a:r>
                <a:endParaRPr kumimoji="0" lang="en-US" altLang="zh-CN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宋体" panose="02010600030101010101" pitchFamily="2" charset="-122"/>
                    <a:cs typeface="Arial"/>
                  </a:rPr>
                  <a:t>当</a:t>
                </a:r>
                <a14:m>
                  <m:oMath xmlns:m="http://schemas.openxmlformats.org/officeDocument/2006/math">
                    <m:r>
                      <a:rPr kumimoji="0" lang="en-US" altLang="zh-CN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𝑥</m:t>
                    </m:r>
                    <m:r>
                      <a:rPr kumimoji="0" lang="en-US" altLang="zh-CN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&lt;0</m:t>
                    </m:r>
                    <m:r>
                      <a:rPr kumimoji="0" lang="zh-CN" alt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时</m:t>
                    </m:r>
                  </m:oMath>
                </a14:m>
                <a:r>
                  <a:rPr kumimoji="0" lang="zh-CN" alt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宋体" panose="02010600030101010101" pitchFamily="2" charset="-122"/>
                    <a:cs typeface="Arial"/>
                  </a:rPr>
                  <a:t>，</a:t>
                </a:r>
                <a:endParaRPr kumimoji="0" lang="en-US" altLang="zh-CN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</p:txBody>
          </p:sp>
        </mc:Choice>
        <mc:Fallback xmlns=""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8542" y="3876675"/>
                <a:ext cx="3077497" cy="1231106"/>
              </a:xfrm>
              <a:prstGeom prst="rect">
                <a:avLst/>
              </a:prstGeom>
              <a:blipFill>
                <a:blip r:embed="rId6"/>
                <a:stretch>
                  <a:fillRect l="-4158" t="-74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文本框 26"/>
              <p:cNvSpPr txBox="1"/>
              <p:nvPr/>
            </p:nvSpPr>
            <p:spPr>
              <a:xfrm>
                <a:off x="5034483" y="3818040"/>
                <a:ext cx="115121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altLang="zh-CN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0" lang="en-US" altLang="zh-CN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</p:txBody>
          </p:sp>
        </mc:Choice>
        <mc:Fallback xmlns="">
          <p:sp>
            <p:nvSpPr>
              <p:cNvPr id="27" name="文本框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4483" y="3818040"/>
                <a:ext cx="1151212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文本框 27"/>
              <p:cNvSpPr txBox="1"/>
              <p:nvPr/>
            </p:nvSpPr>
            <p:spPr>
              <a:xfrm>
                <a:off x="8918145" y="3818040"/>
                <a:ext cx="17774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altLang="zh-CN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0&lt;</m:t>
                      </m:r>
                      <m:r>
                        <a:rPr kumimoji="0" lang="en-US" altLang="zh-CN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0" lang="en-US" altLang="zh-CN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</p:txBody>
          </p:sp>
        </mc:Choice>
        <mc:Fallback xmlns="">
          <p:sp>
            <p:nvSpPr>
              <p:cNvPr id="28" name="文本框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8145" y="3818040"/>
                <a:ext cx="1777418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文本框 28"/>
              <p:cNvSpPr txBox="1"/>
              <p:nvPr/>
            </p:nvSpPr>
            <p:spPr>
              <a:xfrm>
                <a:off x="7086290" y="3876601"/>
                <a:ext cx="3077497" cy="1231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宋体" panose="02010600030101010101" pitchFamily="2" charset="-122"/>
                    <a:cs typeface="Arial"/>
                  </a:rPr>
                  <a:t>当</a:t>
                </a:r>
                <a14:m>
                  <m:oMath xmlns:m="http://schemas.openxmlformats.org/officeDocument/2006/math">
                    <m:r>
                      <a:rPr kumimoji="0" lang="en-US" altLang="zh-CN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𝑥</m:t>
                    </m:r>
                    <m:r>
                      <a:rPr kumimoji="0" lang="en-US" altLang="zh-CN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&gt;0</m:t>
                    </m:r>
                    <m:r>
                      <a:rPr kumimoji="0" lang="zh-CN" alt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时</m:t>
                    </m:r>
                  </m:oMath>
                </a14:m>
                <a:r>
                  <a:rPr kumimoji="0" lang="zh-CN" alt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宋体" panose="02010600030101010101" pitchFamily="2" charset="-122"/>
                    <a:cs typeface="Arial"/>
                  </a:rPr>
                  <a:t>，</a:t>
                </a:r>
                <a:endParaRPr kumimoji="0" lang="en-US" altLang="zh-CN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宋体" panose="02010600030101010101" pitchFamily="2" charset="-122"/>
                    <a:cs typeface="Arial"/>
                  </a:rPr>
                  <a:t>当</a:t>
                </a:r>
                <a14:m>
                  <m:oMath xmlns:m="http://schemas.openxmlformats.org/officeDocument/2006/math">
                    <m:r>
                      <a:rPr kumimoji="0" lang="en-US" altLang="zh-CN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𝑥</m:t>
                    </m:r>
                    <m:r>
                      <a:rPr kumimoji="0" lang="en-US" altLang="zh-CN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&lt;0</m:t>
                    </m:r>
                    <m:r>
                      <a:rPr kumimoji="0" lang="zh-CN" alt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时</m:t>
                    </m:r>
                  </m:oMath>
                </a14:m>
                <a:r>
                  <a:rPr kumimoji="0" lang="zh-CN" alt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宋体" panose="02010600030101010101" pitchFamily="2" charset="-122"/>
                    <a:cs typeface="Arial"/>
                  </a:rPr>
                  <a:t>，</a:t>
                </a:r>
                <a:endParaRPr kumimoji="0" lang="en-US" altLang="zh-CN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</p:txBody>
          </p:sp>
        </mc:Choice>
        <mc:Fallback xmlns="">
          <p:sp>
            <p:nvSpPr>
              <p:cNvPr id="29" name="文本框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290" y="3876601"/>
                <a:ext cx="3077497" cy="1231106"/>
              </a:xfrm>
              <a:prstGeom prst="rect">
                <a:avLst/>
              </a:prstGeom>
              <a:blipFill>
                <a:blip r:embed="rId9"/>
                <a:stretch>
                  <a:fillRect l="-3960" t="-74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文本框 29"/>
              <p:cNvSpPr txBox="1"/>
              <p:nvPr/>
            </p:nvSpPr>
            <p:spPr>
              <a:xfrm>
                <a:off x="4998951" y="4260370"/>
                <a:ext cx="17774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altLang="zh-CN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0&lt;</m:t>
                      </m:r>
                      <m:r>
                        <a:rPr kumimoji="0" lang="en-US" altLang="zh-CN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0" lang="en-US" altLang="zh-CN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</p:txBody>
          </p:sp>
        </mc:Choice>
        <mc:Fallback xmlns="">
          <p:sp>
            <p:nvSpPr>
              <p:cNvPr id="30" name="文本框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8951" y="4260370"/>
                <a:ext cx="1777418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文本框 30"/>
              <p:cNvSpPr txBox="1"/>
              <p:nvPr/>
            </p:nvSpPr>
            <p:spPr>
              <a:xfrm>
                <a:off x="8967403" y="4244706"/>
                <a:ext cx="115121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altLang="zh-CN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0" lang="en-US" altLang="zh-CN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Arial"/>
                </a:endParaRPr>
              </a:p>
            </p:txBody>
          </p:sp>
        </mc:Choice>
        <mc:Fallback xmlns="">
          <p:sp>
            <p:nvSpPr>
              <p:cNvPr id="31" name="文本框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7403" y="4244706"/>
                <a:ext cx="1151212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文本框 31"/>
          <p:cNvSpPr txBox="1"/>
          <p:nvPr/>
        </p:nvSpPr>
        <p:spPr>
          <a:xfrm>
            <a:off x="5361873" y="4922719"/>
            <a:ext cx="141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/>
              </a:rPr>
              <a:t>增函数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9418976" y="4924346"/>
            <a:ext cx="141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/>
              </a:rPr>
              <a:t>减函数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5719379" y="5518126"/>
            <a:ext cx="2599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/>
              </a:rPr>
              <a:t>非奇非偶函数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</p:txBody>
      </p:sp>
      <p:cxnSp>
        <p:nvCxnSpPr>
          <p:cNvPr id="35" name="直接连接符 34"/>
          <p:cNvCxnSpPr/>
          <p:nvPr/>
        </p:nvCxnSpPr>
        <p:spPr>
          <a:xfrm>
            <a:off x="5034483" y="4294631"/>
            <a:ext cx="124155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>
            <a:off x="5094297" y="4741999"/>
            <a:ext cx="1586868" cy="698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 flipV="1">
            <a:off x="8875369" y="4294631"/>
            <a:ext cx="1890954" cy="1268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>
            <a:off x="8922231" y="4741999"/>
            <a:ext cx="124155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>
            <a:off x="5425592" y="5381095"/>
            <a:ext cx="124155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直接连接符 44"/>
          <p:cNvCxnSpPr/>
          <p:nvPr/>
        </p:nvCxnSpPr>
        <p:spPr>
          <a:xfrm>
            <a:off x="9497837" y="5381095"/>
            <a:ext cx="124155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 flipV="1">
            <a:off x="5610089" y="5964797"/>
            <a:ext cx="2511145" cy="285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01064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0" grpId="0"/>
      <p:bldP spid="31" grpId="0"/>
      <p:bldP spid="32" grpId="0"/>
      <p:bldP spid="33" grpId="0"/>
      <p:bldP spid="34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537</Words>
  <Application>Microsoft Office PowerPoint</Application>
  <PresentationFormat>宽屏</PresentationFormat>
  <Paragraphs>105</Paragraphs>
  <Slides>17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17</vt:i4>
      </vt:variant>
    </vt:vector>
  </HeadingPairs>
  <TitlesOfParts>
    <vt:vector size="33" baseType="lpstr">
      <vt:lpstr>等线</vt:lpstr>
      <vt:lpstr>仿宋_GB2312</vt:lpstr>
      <vt:lpstr>黑体</vt:lpstr>
      <vt:lpstr>华文楷体</vt:lpstr>
      <vt:lpstr>楷体_GB2312</vt:lpstr>
      <vt:lpstr>宋体</vt:lpstr>
      <vt:lpstr>微软雅黑</vt:lpstr>
      <vt:lpstr>Arial</vt:lpstr>
      <vt:lpstr>Calibri</vt:lpstr>
      <vt:lpstr>Cambria Math</vt:lpstr>
      <vt:lpstr>Courier New</vt:lpstr>
      <vt:lpstr>Times New Roman</vt:lpstr>
      <vt:lpstr>Office 主题</vt:lpstr>
      <vt:lpstr>文档</vt:lpstr>
      <vt:lpstr>Document</vt:lpstr>
      <vt:lpstr>Microsoft Word 97 - 2003 文档</vt:lpstr>
      <vt:lpstr>6.2　指数函数（第一课时） 指数函数的图象与性质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6.2　指数函数（第一课时） 指数函数的图象与性质  </dc:title>
  <dc:creator>Windows 用户</dc:creator>
  <cp:lastModifiedBy>Windows 用户</cp:lastModifiedBy>
  <cp:revision>11</cp:revision>
  <dcterms:created xsi:type="dcterms:W3CDTF">2022-11-15T09:55:29Z</dcterms:created>
  <dcterms:modified xsi:type="dcterms:W3CDTF">2022-11-16T09:35:10Z</dcterms:modified>
</cp:coreProperties>
</file>