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3" r:id="rId2"/>
    <p:sldId id="953" r:id="rId3"/>
    <p:sldId id="603" r:id="rId4"/>
    <p:sldId id="963" r:id="rId5"/>
    <p:sldId id="956" r:id="rId6"/>
    <p:sldId id="957" r:id="rId7"/>
    <p:sldId id="964" r:id="rId8"/>
    <p:sldId id="958" r:id="rId9"/>
    <p:sldId id="959" r:id="rId10"/>
    <p:sldId id="960" r:id="rId11"/>
    <p:sldId id="961" r:id="rId12"/>
    <p:sldId id="962" r:id="rId13"/>
    <p:sldId id="261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赵 亚坤" initials="赵" lastIdx="1" clrIdx="0">
    <p:extLst>
      <p:ext uri="{19B8F6BF-5375-455C-9EA6-DF929625EA0E}">
        <p15:presenceInfo xmlns:p15="http://schemas.microsoft.com/office/powerpoint/2012/main" userId="5d7a3b6d6c8d96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>
        <p:guide orient="horz" pos="2232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71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635" y="0"/>
            <a:ext cx="12192635" cy="581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35010" y="121191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84130" y="266501"/>
            <a:ext cx="216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nedrive\&#26700;&#38754;\2.ggb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nedrive\&#26700;&#38754;\&#20197;a&#20026;&#24213;.ggb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D:\onedrive\&#26700;&#38754;\2.ggb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35" y="2752727"/>
            <a:ext cx="12192635" cy="410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588" y="2754929"/>
            <a:ext cx="12192635" cy="4105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1519" y="3488801"/>
            <a:ext cx="48598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+mj-ea"/>
                <a:ea typeface="+mj-ea"/>
                <a:sym typeface="+mn-ea"/>
              </a:rPr>
              <a:t>      6.3  </a:t>
            </a:r>
            <a:r>
              <a:rPr lang="zh-CN" altLang="en-US" sz="3200" dirty="0">
                <a:latin typeface="+mj-ea"/>
                <a:ea typeface="+mj-ea"/>
                <a:sym typeface="+mn-ea"/>
              </a:rPr>
              <a:t>对数</a:t>
            </a:r>
            <a:r>
              <a:rPr lang="zh-CN" altLang="zh-CN" sz="3200" dirty="0">
                <a:latin typeface="+mj-ea"/>
                <a:ea typeface="+mj-ea"/>
                <a:sym typeface="+mn-ea"/>
              </a:rPr>
              <a:t>函数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52048" y="1702371"/>
            <a:ext cx="6013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/>
              <a:t>第</a:t>
            </a:r>
            <a:r>
              <a:rPr lang="en-US" altLang="zh-CN" sz="2800" b="1" dirty="0"/>
              <a:t>6</a:t>
            </a:r>
            <a:r>
              <a:rPr lang="zh-CN" altLang="zh-CN" sz="2800" b="1" dirty="0"/>
              <a:t>章</a:t>
            </a:r>
            <a:r>
              <a:rPr lang="en-US" altLang="zh-CN" sz="2800" b="1" dirty="0"/>
              <a:t> </a:t>
            </a:r>
            <a:r>
              <a:rPr lang="zh-CN" altLang="en-US" sz="2800" b="1" dirty="0"/>
              <a:t>幂函数、指数函数和对数函数</a:t>
            </a:r>
            <a:r>
              <a:rPr lang="en-US" altLang="zh-CN" sz="3200" b="1" dirty="0"/>
              <a:t>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7" y="534672"/>
            <a:ext cx="5789295" cy="57892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DDCB1F9-3956-5C37-4CD9-E268248D72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4703"/>
                <a:ext cx="11253186" cy="55022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例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3 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比较下列各组值的大小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	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5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5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	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0.3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1.8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0.3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2.7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	(3)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5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与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6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	(4)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e>
                    </m:func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e>
                    </m:func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	(5)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	(6)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0.3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1.8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2.7</m:t>
                        </m:r>
                      </m:e>
                    </m:func>
                  </m:oMath>
                </a14:m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DDCB1F9-3956-5C37-4CD9-E268248D7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4703"/>
                <a:ext cx="11253186" cy="5502260"/>
              </a:xfrm>
              <a:blipFill>
                <a:blip r:embed="rId2"/>
                <a:stretch>
                  <a:fillRect l="-1138" t="-1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E5B8688-8AD0-9BCC-9A73-32F054E4FA1E}"/>
              </a:ext>
            </a:extLst>
          </p:cNvPr>
          <p:cNvSpPr txBox="1"/>
          <p:nvPr/>
        </p:nvSpPr>
        <p:spPr>
          <a:xfrm>
            <a:off x="706277" y="54189"/>
            <a:ext cx="166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例题讲解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FE7CA8-384D-B37C-F8FE-8D3648DC0C73}"/>
              </a:ext>
            </a:extLst>
          </p:cNvPr>
          <p:cNvSpPr txBox="1"/>
          <p:nvPr/>
        </p:nvSpPr>
        <p:spPr>
          <a:xfrm>
            <a:off x="7093257" y="1038085"/>
            <a:ext cx="40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同底数的利用对数的单调性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D161F4-29FF-934C-668D-DD9058482B71}"/>
              </a:ext>
            </a:extLst>
          </p:cNvPr>
          <p:cNvSpPr txBox="1"/>
          <p:nvPr/>
        </p:nvSpPr>
        <p:spPr>
          <a:xfrm>
            <a:off x="5808954" y="2964168"/>
            <a:ext cx="638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同真数的利用对数函数的图像或者用换底公式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47F84F-4111-0BB4-06B6-BF89EFB44CC6}"/>
              </a:ext>
            </a:extLst>
          </p:cNvPr>
          <p:cNvSpPr txBox="1"/>
          <p:nvPr/>
        </p:nvSpPr>
        <p:spPr>
          <a:xfrm>
            <a:off x="5950997" y="4101483"/>
            <a:ext cx="532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底数和真数都不同，找中间量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或者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11D760-DDC1-AFE7-1B62-D0561F11FCFA}"/>
              </a:ext>
            </a:extLst>
          </p:cNvPr>
          <p:cNvSpPr txBox="1"/>
          <p:nvPr/>
        </p:nvSpPr>
        <p:spPr>
          <a:xfrm>
            <a:off x="3604334" y="1207363"/>
            <a:ext cx="59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&lt;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A23A91-6103-81EA-7C8A-63A07318B032}"/>
              </a:ext>
            </a:extLst>
          </p:cNvPr>
          <p:cNvSpPr txBox="1"/>
          <p:nvPr/>
        </p:nvSpPr>
        <p:spPr>
          <a:xfrm>
            <a:off x="4102963" y="1792138"/>
            <a:ext cx="59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&gt;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1C36865-750B-D1FE-A219-CE25E9729185}"/>
              </a:ext>
            </a:extLst>
          </p:cNvPr>
          <p:cNvSpPr txBox="1"/>
          <p:nvPr/>
        </p:nvSpPr>
        <p:spPr>
          <a:xfrm>
            <a:off x="3659080" y="2841058"/>
            <a:ext cx="59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&lt;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D00C09-05A9-9058-BAAE-FD6C93868DF9}"/>
              </a:ext>
            </a:extLst>
          </p:cNvPr>
          <p:cNvSpPr txBox="1"/>
          <p:nvPr/>
        </p:nvSpPr>
        <p:spPr>
          <a:xfrm>
            <a:off x="3650202" y="3516708"/>
            <a:ext cx="59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&gt;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CAAC03-F51B-C354-2ED2-E4B1259D527F}"/>
              </a:ext>
            </a:extLst>
          </p:cNvPr>
          <p:cNvSpPr txBox="1"/>
          <p:nvPr/>
        </p:nvSpPr>
        <p:spPr>
          <a:xfrm>
            <a:off x="4113320" y="4039927"/>
            <a:ext cx="59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&lt;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85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C332482-CBE8-050F-79E6-259304D3C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336"/>
            <a:ext cx="10515600" cy="547562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本节课我们都学了哪些内容？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(1) </a:t>
            </a:r>
            <a:r>
              <a:rPr lang="zh-CN" altLang="en-US" dirty="0"/>
              <a:t>对数函数的概念、图像及性质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r>
              <a:rPr lang="en-US" altLang="zh-CN" dirty="0"/>
              <a:t>	(2) </a:t>
            </a:r>
            <a:r>
              <a:rPr lang="zh-CN" altLang="en-US" dirty="0"/>
              <a:t>用对数函数的知识求定义域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r>
              <a:rPr lang="en-US" altLang="zh-CN" dirty="0"/>
              <a:t>	(3) </a:t>
            </a:r>
            <a:r>
              <a:rPr lang="zh-CN" altLang="en-US" dirty="0"/>
              <a:t>利用对数函数的单调性比较两个对数的大小</a:t>
            </a:r>
            <a:r>
              <a:rPr lang="en-US" altLang="zh-CN" dirty="0"/>
              <a:t>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5170F1D-7DF7-0227-4933-C9365FAE928A}"/>
              </a:ext>
            </a:extLst>
          </p:cNvPr>
          <p:cNvSpPr txBox="1"/>
          <p:nvPr/>
        </p:nvSpPr>
        <p:spPr>
          <a:xfrm>
            <a:off x="706277" y="54189"/>
            <a:ext cx="166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27856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1950F67-8481-A4A5-32EB-0BFCEF0A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357ACD5-926E-7300-D8CA-D345DBC7D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课时分层作业（二十七）删掉</a:t>
            </a:r>
            <a:r>
              <a:rPr lang="en-US" altLang="zh-CN" dirty="0"/>
              <a:t>13</a:t>
            </a:r>
            <a:r>
              <a:rPr lang="zh-CN" altLang="en-US" dirty="0"/>
              <a:t>，</a:t>
            </a:r>
            <a:r>
              <a:rPr lang="en-US" altLang="zh-CN" dirty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10311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10" y="814705"/>
            <a:ext cx="5228590" cy="5228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7496011" y="3027556"/>
            <a:ext cx="30043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>
                <a:solidFill>
                  <a:srgbClr val="FF0000"/>
                </a:solidFill>
              </a:rPr>
              <a:t>谢谢</a:t>
            </a:r>
            <a:r>
              <a:rPr lang="en-US" altLang="zh-CN" sz="8800">
                <a:solidFill>
                  <a:srgbClr val="FF0000"/>
                </a:solidFill>
              </a:rPr>
              <a:t>~</a:t>
            </a:r>
            <a:endParaRPr lang="zh-CN" altLang="en-US" sz="8800">
              <a:solidFill>
                <a:srgbClr val="FF0000"/>
              </a:solidFill>
            </a:endParaRPr>
          </a:p>
        </p:txBody>
      </p:sp>
      <p:pic>
        <p:nvPicPr>
          <p:cNvPr id="1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661900" y="10642600"/>
            <a:ext cx="304800" cy="228600"/>
          </a:xfrm>
          <a:prstGeom prst="cube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0388600"/>
            <a:ext cx="317500" cy="241300"/>
          </a:xfrm>
          <a:prstGeom prst="cube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366500" y="10553700"/>
            <a:ext cx="304800" cy="228600"/>
          </a:xfrm>
          <a:prstGeom prst="cube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706100" y="122428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C6736C4-9707-BE73-A0B5-1BFEDA40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7" y="47872"/>
            <a:ext cx="1468772" cy="582831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情景引入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FE3688-1448-730D-D8FB-43040CA80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7532" y="1070615"/>
                <a:ext cx="10515600" cy="550635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在细胞分裂过程中，细胞个数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是分裂次数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的指数函数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b="0" dirty="0"/>
                  <a:t> </a:t>
                </a:r>
                <a:r>
                  <a:rPr lang="zh-CN" altLang="en-US" b="0" dirty="0"/>
                  <a:t>。</a:t>
                </a:r>
                <a:endParaRPr lang="en-US" altLang="zh-CN" b="0" dirty="0"/>
              </a:p>
              <a:p>
                <a:r>
                  <a:rPr lang="zh-CN" altLang="en-US" b="0" dirty="0"/>
                  <a:t>放射性物质经过的时间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b="0" dirty="0"/>
                  <a:t> </a:t>
                </a:r>
                <a:r>
                  <a:rPr lang="zh-CN" altLang="en-US" b="0" dirty="0"/>
                  <a:t>（单位：年）与物质的剩余量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b="0" dirty="0"/>
                  <a:t> </a:t>
                </a:r>
                <a:r>
                  <a:rPr lang="zh-CN" altLang="en-US" b="0" dirty="0"/>
                  <a:t>的关系式为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0.84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b="0" dirty="0"/>
                  <a:t> </a:t>
                </a:r>
                <a:r>
                  <a:rPr lang="zh-CN" altLang="en-US" b="0" dirty="0"/>
                  <a:t>。</a:t>
                </a:r>
                <a:endParaRPr lang="en-US" altLang="zh-CN" b="0" dirty="0"/>
              </a:p>
              <a:p>
                <a:r>
                  <a:rPr lang="zh-CN" altLang="en-US" b="0" dirty="0"/>
                  <a:t>思考</a:t>
                </a:r>
                <a:r>
                  <a:rPr lang="en-US" altLang="zh-CN" b="0" dirty="0"/>
                  <a:t>1</a:t>
                </a:r>
                <a:r>
                  <a:rPr lang="zh-CN" altLang="en-US" b="0" dirty="0"/>
                  <a:t>：如果知道细胞个数，如何求分裂次数？如果知道放射性物质的剩余量，如何求经过了多少年？</a:t>
                </a:r>
                <a:endParaRPr lang="en-US" altLang="zh-CN" b="0" dirty="0"/>
              </a:p>
              <a:p>
                <a:endParaRPr lang="en-US" altLang="zh-CN" dirty="0"/>
              </a:p>
              <a:p>
                <a:endParaRPr lang="en-US" altLang="zh-CN" b="0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FE3688-1448-730D-D8FB-43040CA80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532" y="1070615"/>
                <a:ext cx="10515600" cy="5506354"/>
              </a:xfrm>
              <a:blipFill>
                <a:blip r:embed="rId2"/>
                <a:stretch>
                  <a:fillRect l="-1043" t="-2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头: 右 1">
            <a:extLst>
              <a:ext uri="{FF2B5EF4-FFF2-40B4-BE49-F238E27FC236}">
                <a16:creationId xmlns:a16="http://schemas.microsoft.com/office/drawing/2014/main" id="{006A2733-B6F2-5B76-4153-D7596C120F20}"/>
              </a:ext>
            </a:extLst>
          </p:cNvPr>
          <p:cNvSpPr/>
          <p:nvPr/>
        </p:nvSpPr>
        <p:spPr>
          <a:xfrm>
            <a:off x="3338819" y="4287072"/>
            <a:ext cx="1392572" cy="153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99FB1C-99B8-4C5A-61F3-C6F140070F74}"/>
                  </a:ext>
                </a:extLst>
              </p:cNvPr>
              <p:cNvSpPr txBox="1"/>
              <p:nvPr/>
            </p:nvSpPr>
            <p:spPr>
              <a:xfrm>
                <a:off x="1627114" y="4048321"/>
                <a:ext cx="12499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99FB1C-99B8-4C5A-61F3-C6F140070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14" y="4048321"/>
                <a:ext cx="124995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6BBEEB-DC55-1E51-9E8B-39787449D651}"/>
                  </a:ext>
                </a:extLst>
              </p:cNvPr>
              <p:cNvSpPr txBox="1"/>
              <p:nvPr/>
            </p:nvSpPr>
            <p:spPr>
              <a:xfrm>
                <a:off x="5034881" y="4101968"/>
                <a:ext cx="1798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6BBEEB-DC55-1E51-9E8B-39787449D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81" y="4101968"/>
                <a:ext cx="17980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610235-4144-924C-2586-CC57C0A7FC08}"/>
                  </a:ext>
                </a:extLst>
              </p:cNvPr>
              <p:cNvSpPr txBox="1"/>
              <p:nvPr/>
            </p:nvSpPr>
            <p:spPr>
              <a:xfrm>
                <a:off x="1354473" y="4871148"/>
                <a:ext cx="17952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0.84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610235-4144-924C-2586-CC57C0A7F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73" y="4871148"/>
                <a:ext cx="17952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右 9">
            <a:extLst>
              <a:ext uri="{FF2B5EF4-FFF2-40B4-BE49-F238E27FC236}">
                <a16:creationId xmlns:a16="http://schemas.microsoft.com/office/drawing/2014/main" id="{8877E108-44C6-9759-79FE-6D8D1B750465}"/>
              </a:ext>
            </a:extLst>
          </p:cNvPr>
          <p:cNvSpPr/>
          <p:nvPr/>
        </p:nvSpPr>
        <p:spPr>
          <a:xfrm>
            <a:off x="3338819" y="5101971"/>
            <a:ext cx="1392572" cy="153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FF09134-2809-7E3F-81A6-A3080A6C58FE}"/>
                  </a:ext>
                </a:extLst>
              </p:cNvPr>
              <p:cNvSpPr txBox="1"/>
              <p:nvPr/>
            </p:nvSpPr>
            <p:spPr>
              <a:xfrm>
                <a:off x="4886587" y="4869894"/>
                <a:ext cx="2217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0.84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FF09134-2809-7E3F-81A6-A3080A6C5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587" y="4869894"/>
                <a:ext cx="22174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右 11">
            <a:extLst>
              <a:ext uri="{FF2B5EF4-FFF2-40B4-BE49-F238E27FC236}">
                <a16:creationId xmlns:a16="http://schemas.microsoft.com/office/drawing/2014/main" id="{3483E84B-A402-04F8-8E7B-827FFF95B28E}"/>
              </a:ext>
            </a:extLst>
          </p:cNvPr>
          <p:cNvSpPr/>
          <p:nvPr/>
        </p:nvSpPr>
        <p:spPr>
          <a:xfrm>
            <a:off x="7136411" y="4287072"/>
            <a:ext cx="1392572" cy="153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A4096B8-6C34-B163-BE48-BB6C257FDA78}"/>
                  </a:ext>
                </a:extLst>
              </p:cNvPr>
              <p:cNvSpPr txBox="1"/>
              <p:nvPr/>
            </p:nvSpPr>
            <p:spPr>
              <a:xfrm>
                <a:off x="8698160" y="4048321"/>
                <a:ext cx="1879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A4096B8-6C34-B163-BE48-BB6C257FD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160" y="4048321"/>
                <a:ext cx="187913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586ED193-7007-F169-50B4-BBEE83E93C4B}"/>
              </a:ext>
            </a:extLst>
          </p:cNvPr>
          <p:cNvSpPr/>
          <p:nvPr/>
        </p:nvSpPr>
        <p:spPr>
          <a:xfrm>
            <a:off x="7136411" y="5101971"/>
            <a:ext cx="1392572" cy="153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4A5F1A-72E5-0D70-DD83-3AD65D7D4AC3}"/>
                  </a:ext>
                </a:extLst>
              </p:cNvPr>
              <p:cNvSpPr txBox="1"/>
              <p:nvPr/>
            </p:nvSpPr>
            <p:spPr>
              <a:xfrm>
                <a:off x="8528983" y="4869894"/>
                <a:ext cx="2217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0.84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4A5F1A-72E5-0D70-DD83-3AD65D7D4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983" y="4869894"/>
                <a:ext cx="221748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288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46917" y="95536"/>
            <a:ext cx="223722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讲授新课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12" name="文本框 82958"/>
          <p:cNvSpPr txBox="1"/>
          <p:nvPr/>
        </p:nvSpPr>
        <p:spPr>
          <a:xfrm>
            <a:off x="2257425" y="6064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8738" y="967581"/>
            <a:ext cx="59315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一、</a:t>
            </a:r>
            <a:r>
              <a:rPr 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对数函数的概念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BF548E2-99BD-7BF2-93AF-31CBC983EAA8}"/>
                  </a:ext>
                </a:extLst>
              </p:cNvPr>
              <p:cNvSpPr txBox="1"/>
              <p:nvPr/>
            </p:nvSpPr>
            <p:spPr>
              <a:xfrm>
                <a:off x="620785" y="2162959"/>
                <a:ext cx="110593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kern="100" dirty="0"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kern="100" dirty="0"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zh-CN" altLang="zh-CN" sz="2400" b="1" kern="100" dirty="0"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定义</a:t>
                </a:r>
                <a:r>
                  <a:rPr lang="en-US" altLang="zh-CN" sz="2400" b="1" kern="100" dirty="0"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400" b="1" kern="100" dirty="0"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函数 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1" i="1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altLang="zh-CN" sz="2400" b="1" kern="100" dirty="0"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altLang="zh-CN" sz="2400" b="1" kern="100" dirty="0"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400" b="1" kern="100" dirty="0"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CN" sz="2400" b="1" kern="100" dirty="0"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b="1" kern="100" dirty="0"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叫做对数函数</a:t>
                </a:r>
                <a:r>
                  <a:rPr lang="en-US" altLang="zh-CN" sz="2400" b="1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zh-CN" altLang="zh-CN" sz="2400" b="1" kern="100" dirty="0"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它的定义域是 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4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,+∞)</m:t>
                    </m:r>
                  </m:oMath>
                </a14:m>
                <a:r>
                  <a:rPr lang="en-US" altLang="zh-CN" sz="2400" b="1" kern="100" dirty="0"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b="1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BF548E2-99BD-7BF2-93AF-31CBC983E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5" y="2162959"/>
                <a:ext cx="11059381" cy="461665"/>
              </a:xfrm>
              <a:prstGeom prst="rect">
                <a:avLst/>
              </a:prstGeom>
              <a:blipFill>
                <a:blip r:embed="rId2"/>
                <a:stretch>
                  <a:fillRect l="-882" t="-15789" b="-3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94C64DA-8667-3684-217A-A4FAB8067D05}"/>
                  </a:ext>
                </a:extLst>
              </p:cNvPr>
              <p:cNvSpPr txBox="1"/>
              <p:nvPr/>
            </p:nvSpPr>
            <p:spPr>
              <a:xfrm>
                <a:off x="620785" y="2971800"/>
                <a:ext cx="110593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2</a:t>
                </a:r>
                <a:r>
                  <a:rPr lang="zh-CN" altLang="en-US" sz="2400" dirty="0"/>
                  <a:t>、特殊的对数函数</a:t>
                </a:r>
                <a:endParaRPr lang="en-US" altLang="zh-CN" sz="2400" dirty="0"/>
              </a:p>
              <a:p>
                <a:r>
                  <a:rPr lang="en-US" altLang="zh-CN" sz="2400" dirty="0"/>
                  <a:t>   (1) </a:t>
                </a:r>
                <a:r>
                  <a:rPr lang="zh-CN" altLang="en-US" sz="2400" dirty="0"/>
                  <a:t>常用对数函数：以 </a:t>
                </a:r>
                <a:r>
                  <a:rPr lang="en-US" altLang="zh-CN" sz="2400" dirty="0"/>
                  <a:t>10 </a:t>
                </a:r>
                <a:r>
                  <a:rPr lang="zh-CN" altLang="en-US" sz="2400" dirty="0"/>
                  <a:t>为底的对数函数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   (2) </a:t>
                </a:r>
                <a:r>
                  <a:rPr lang="zh-CN" altLang="en-US" sz="2400" dirty="0"/>
                  <a:t>自然对数函数：以无理数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/>
                  <a:t>为底的对数函数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zh-CN" sz="2400" dirty="0"/>
                  <a:t> 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94C64DA-8667-3684-217A-A4FAB8067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5" y="2971800"/>
                <a:ext cx="11059381" cy="1200329"/>
              </a:xfrm>
              <a:prstGeom prst="rect">
                <a:avLst/>
              </a:prstGeom>
              <a:blipFill>
                <a:blip r:embed="rId3"/>
                <a:stretch>
                  <a:fillRect l="-882" t="-4592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6D41A22-C883-C41B-C2ED-BFBF6E45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活动探究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3FD52232-4EAB-9BC2-8BD3-E40583504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描点作图，画出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/>
                  <a:t> 以及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/>
                  <a:t> 的图像。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观察图像，当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在不同的范围时，函数图像有什么不同？</a:t>
                </a: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3FD52232-4EAB-9BC2-8BD3-E40583504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动作按钮: 前进或下一项 5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0F746FE5-6D72-B456-DFB6-6C48761479AB}"/>
              </a:ext>
            </a:extLst>
          </p:cNvPr>
          <p:cNvSpPr/>
          <p:nvPr/>
        </p:nvSpPr>
        <p:spPr>
          <a:xfrm>
            <a:off x="11780668" y="6542843"/>
            <a:ext cx="411332" cy="3151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DB6727-B762-BF54-F560-CA1297DD470B}"/>
              </a:ext>
            </a:extLst>
          </p:cNvPr>
          <p:cNvSpPr/>
          <p:nvPr/>
        </p:nvSpPr>
        <p:spPr>
          <a:xfrm>
            <a:off x="351608" y="67469"/>
            <a:ext cx="223722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讲授新课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573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85EB21B-26DC-2197-4CF6-D9938E944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306"/>
              </p:ext>
            </p:extLst>
          </p:nvPr>
        </p:nvGraphicFramePr>
        <p:xfrm>
          <a:off x="2030027" y="1673332"/>
          <a:ext cx="8131946" cy="4791090"/>
        </p:xfrm>
        <a:graphic>
          <a:graphicData uri="http://schemas.openxmlformats.org/drawingml/2006/table">
            <a:tbl>
              <a:tblPr/>
              <a:tblGrid>
                <a:gridCol w="1665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3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i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i="1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&gt;1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0&lt;</a:t>
                      </a:r>
                      <a:r>
                        <a:rPr lang="en-US" sz="2400" i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&lt;1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图象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endParaRPr lang="en-US" sz="2400" kern="100" dirty="0">
                        <a:effectLst/>
                        <a:latin typeface="Times New Roman" panose="02020603050405020304"/>
                        <a:cs typeface="Courier New" panose="02070309020205020404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endParaRPr lang="en-US" sz="2400" kern="100" dirty="0">
                        <a:effectLst/>
                        <a:latin typeface="Times New Roman" panose="02020603050405020304"/>
                        <a:cs typeface="Courier New" panose="02070309020205020404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 descr="E:\陈丽\2020\课件\创新同步\2020（秋）数学 必修 第一册 苏教版（新教材新标准）\教师word文档\xj46.TIF">
            <a:extLst>
              <a:ext uri="{FF2B5EF4-FFF2-40B4-BE49-F238E27FC236}">
                <a16:creationId xmlns:a16="http://schemas.microsoft.com/office/drawing/2014/main" id="{85D70209-3B37-C093-0458-810C5657F41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2075" y="3642064"/>
            <a:ext cx="2572376" cy="20047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E:\陈丽\2020\课件\创新同步\2020（秋）数学 必修 第一册 苏教版（新教材新标准）\教师word文档\xj47.TIF">
            <a:extLst>
              <a:ext uri="{FF2B5EF4-FFF2-40B4-BE49-F238E27FC236}">
                <a16:creationId xmlns:a16="http://schemas.microsoft.com/office/drawing/2014/main" id="{27B8218E-C682-69BC-6E5C-FCC8DC02F0E3}"/>
              </a:ext>
            </a:extLst>
          </p:cNvPr>
          <p:cNvPicPr>
            <a:picLocks noChangeAspect="1"/>
          </p:cNvPicPr>
          <p:nvPr/>
        </p:nvPicPr>
        <p:blipFill>
          <a:blip r:embed="rId4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695" y="3543533"/>
            <a:ext cx="2735608" cy="23260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FBCE8BD-3035-3FC0-70D2-19AE7C5B62DB}"/>
              </a:ext>
            </a:extLst>
          </p:cNvPr>
          <p:cNvSpPr txBox="1"/>
          <p:nvPr/>
        </p:nvSpPr>
        <p:spPr>
          <a:xfrm>
            <a:off x="706277" y="54189"/>
            <a:ext cx="166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讲授新课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A4D5FB-47FE-B246-ACD4-A365050B1D08}"/>
              </a:ext>
            </a:extLst>
          </p:cNvPr>
          <p:cNvSpPr txBox="1"/>
          <p:nvPr/>
        </p:nvSpPr>
        <p:spPr>
          <a:xfrm>
            <a:off x="444910" y="770042"/>
            <a:ext cx="505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二、对数函数地图像及性质</a:t>
            </a:r>
          </a:p>
        </p:txBody>
      </p:sp>
    </p:spTree>
    <p:extLst>
      <p:ext uri="{BB962C8B-B14F-4D97-AF65-F5344CB8AC3E}">
        <p14:creationId xmlns:p14="http://schemas.microsoft.com/office/powerpoint/2010/main" val="2882002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5C28CCD-CFEE-93DC-4505-93356E9AB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30175"/>
              </p:ext>
            </p:extLst>
          </p:nvPr>
        </p:nvGraphicFramePr>
        <p:xfrm>
          <a:off x="505437" y="1259681"/>
          <a:ext cx="10982325" cy="4338638"/>
        </p:xfrm>
        <a:graphic>
          <a:graphicData uri="http://schemas.openxmlformats.org/drawingml/2006/table">
            <a:tbl>
              <a:tblPr/>
              <a:tblGrid>
                <a:gridCol w="574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6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122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i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i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定义域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kumimoji="0" lang="en-US" altLang="zh-CN" sz="2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  <a:sym typeface="Times New Roman" panose="02020603050405020304"/>
                        </a:rPr>
                        <a:t>______________</a:t>
                      </a:r>
                      <a:endParaRPr kumimoji="0" lang="zh-CN" sz="2400" b="0" i="0" u="none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值域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kumimoji="0" lang="en-US" altLang="zh-CN" sz="2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  <a:sym typeface="Times New Roman" panose="02020603050405020304"/>
                        </a:rPr>
                        <a:t>____</a:t>
                      </a:r>
                      <a:endParaRPr kumimoji="0" lang="zh-CN" sz="2400" b="0" i="0" u="none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1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过定点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过定点</a:t>
                      </a:r>
                      <a:r>
                        <a:rPr kumimoji="0" lang="en-US" altLang="zh-CN" sz="2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1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函数值的变化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当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0&lt;</a:t>
                      </a:r>
                      <a:r>
                        <a:rPr lang="en-US" sz="2400" i="1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x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&lt;1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时，</a:t>
                      </a:r>
                      <a:r>
                        <a:rPr kumimoji="0" lang="en-US" altLang="zh-CN" sz="2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________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endParaRPr lang="en-US" altLang="zh-CN" sz="2400" kern="100" dirty="0">
                        <a:effectLst/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当</a:t>
                      </a:r>
                      <a:r>
                        <a:rPr lang="en-US" sz="2400" i="1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x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&gt;1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时，</a:t>
                      </a:r>
                      <a:r>
                        <a:rPr kumimoji="0" lang="en-US" altLang="zh-CN" sz="2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________</a:t>
                      </a:r>
                      <a:endParaRPr kumimoji="0" lang="zh-CN" sz="2400" b="0" i="0" u="none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当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0&lt;</a:t>
                      </a:r>
                      <a:r>
                        <a:rPr lang="en-US" sz="2400" i="1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x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&lt;1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时，</a:t>
                      </a:r>
                      <a:r>
                        <a:rPr kumimoji="0" lang="en-US" altLang="zh-CN" sz="2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________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endParaRPr lang="en-US" altLang="zh-CN" sz="2400" kern="100" dirty="0">
                        <a:effectLst/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当</a:t>
                      </a:r>
                      <a:r>
                        <a:rPr lang="en-US" sz="2400" i="1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x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&gt;1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时，</a:t>
                      </a:r>
                      <a:r>
                        <a:rPr kumimoji="0" lang="en-US" altLang="zh-CN" sz="2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________</a:t>
                      </a:r>
                      <a:endParaRPr kumimoji="0" lang="zh-CN" sz="2400" b="0" i="0" u="none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1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单调性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在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(0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，＋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∞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上是</a:t>
                      </a:r>
                      <a:r>
                        <a:rPr kumimoji="0" lang="en-US" altLang="zh-CN" sz="2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________</a:t>
                      </a:r>
                      <a:endParaRPr kumimoji="0" lang="zh-CN" sz="2400" b="0" i="0" u="none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在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(0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，＋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∞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上是</a:t>
                      </a:r>
                      <a:r>
                        <a:rPr kumimoji="0" lang="en-US" altLang="zh-CN" sz="2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________</a:t>
                      </a:r>
                      <a:endParaRPr kumimoji="0" lang="zh-CN" sz="2400" b="0" i="0" u="none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54397" marR="5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985D183E-0E34-2520-66B3-BF3CDBA43606}"/>
              </a:ext>
            </a:extLst>
          </p:cNvPr>
          <p:cNvSpPr/>
          <p:nvPr/>
        </p:nvSpPr>
        <p:spPr>
          <a:xfrm>
            <a:off x="6582700" y="1345198"/>
            <a:ext cx="1382713" cy="576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0485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(0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，＋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∞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)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Courier New" panose="02070309020205020404"/>
              <a:sym typeface="Times New Roman" panose="02020603050405020304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A8FD58-E9C2-4CF8-00EF-179FC1F6CB0C}"/>
              </a:ext>
            </a:extLst>
          </p:cNvPr>
          <p:cNvSpPr/>
          <p:nvPr/>
        </p:nvSpPr>
        <p:spPr>
          <a:xfrm>
            <a:off x="7004664" y="2113426"/>
            <a:ext cx="538784" cy="57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0485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R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Courier New" panose="02070309020205020404"/>
              <a:sym typeface="Times New Roman" panose="02020603050405020304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D8B071-BC15-EC38-4003-61E13CC110D4}"/>
              </a:ext>
            </a:extLst>
          </p:cNvPr>
          <p:cNvSpPr/>
          <p:nvPr/>
        </p:nvSpPr>
        <p:spPr>
          <a:xfrm>
            <a:off x="6980683" y="2884829"/>
            <a:ext cx="10080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(1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，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0)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4A2F9D-66E0-E4FB-6D16-FE4E2DFF9231}"/>
              </a:ext>
            </a:extLst>
          </p:cNvPr>
          <p:cNvSpPr/>
          <p:nvPr/>
        </p:nvSpPr>
        <p:spPr>
          <a:xfrm>
            <a:off x="5075639" y="3679240"/>
            <a:ext cx="6492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y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&lt;0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04F7ECF-9217-72E7-4437-ACF818097E0C}"/>
              </a:ext>
            </a:extLst>
          </p:cNvPr>
          <p:cNvSpPr/>
          <p:nvPr/>
        </p:nvSpPr>
        <p:spPr>
          <a:xfrm>
            <a:off x="4750995" y="4176816"/>
            <a:ext cx="6492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y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&gt;0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B82051-0AC6-5C72-BDDA-9BF51BB633FC}"/>
              </a:ext>
            </a:extLst>
          </p:cNvPr>
          <p:cNvSpPr/>
          <p:nvPr/>
        </p:nvSpPr>
        <p:spPr>
          <a:xfrm>
            <a:off x="9693445" y="3679240"/>
            <a:ext cx="6492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y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&gt;0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46587A3-B31A-E70D-F48A-C3BE3657D82F}"/>
              </a:ext>
            </a:extLst>
          </p:cNvPr>
          <p:cNvSpPr/>
          <p:nvPr/>
        </p:nvSpPr>
        <p:spPr>
          <a:xfrm>
            <a:off x="9693445" y="4176816"/>
            <a:ext cx="6492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y</a:t>
            </a:r>
            <a:r>
              <a:rPr kumimoji="0" lang="en-US" altLang="zh-CN" sz="2400" b="0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&lt;0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B523F3-2657-984D-8FC4-B0B993204688}"/>
              </a:ext>
            </a:extLst>
          </p:cNvPr>
          <p:cNvSpPr/>
          <p:nvPr/>
        </p:nvSpPr>
        <p:spPr>
          <a:xfrm>
            <a:off x="5619088" y="4981263"/>
            <a:ext cx="11128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增函数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28A4A6-F38C-4C55-48C8-EDB7D30B4CDC}"/>
              </a:ext>
            </a:extLst>
          </p:cNvPr>
          <p:cNvSpPr/>
          <p:nvPr/>
        </p:nvSpPr>
        <p:spPr>
          <a:xfrm>
            <a:off x="9858067" y="4981262"/>
            <a:ext cx="11128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减函数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F0DFD4D-B45B-6040-782B-E44B7E949B92}"/>
              </a:ext>
            </a:extLst>
          </p:cNvPr>
          <p:cNvSpPr txBox="1"/>
          <p:nvPr/>
        </p:nvSpPr>
        <p:spPr>
          <a:xfrm>
            <a:off x="706277" y="54189"/>
            <a:ext cx="166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讲授新课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DD3F686-D913-720C-43FC-567DFB36CDFA}"/>
              </a:ext>
            </a:extLst>
          </p:cNvPr>
          <p:cNvSpPr txBox="1"/>
          <p:nvPr/>
        </p:nvSpPr>
        <p:spPr>
          <a:xfrm>
            <a:off x="4434381" y="712442"/>
            <a:ext cx="312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对数函数的性质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070AC79-177B-B79C-FB7E-DCB43096FB26}"/>
              </a:ext>
            </a:extLst>
          </p:cNvPr>
          <p:cNvSpPr txBox="1"/>
          <p:nvPr/>
        </p:nvSpPr>
        <p:spPr>
          <a:xfrm>
            <a:off x="11601596" y="3165380"/>
            <a:ext cx="458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同侧为正</a:t>
            </a:r>
          </a:p>
        </p:txBody>
      </p:sp>
    </p:spTree>
    <p:extLst>
      <p:ext uri="{BB962C8B-B14F-4D97-AF65-F5344CB8AC3E}">
        <p14:creationId xmlns:p14="http://schemas.microsoft.com/office/powerpoint/2010/main" val="1019497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D6E3E33-3C12-1098-EA45-ADFC600C4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4198"/>
                <a:ext cx="10515600" cy="5102765"/>
              </a:xfrm>
            </p:spPr>
            <p:txBody>
              <a:bodyPr/>
              <a:lstStyle/>
              <a:p>
                <a:r>
                  <a:rPr lang="zh-CN" altLang="en-US" dirty="0"/>
                  <a:t>思考：再次观察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/>
                  <a:t> 以及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/>
                  <a:t> 的图像，你还能发现什么？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和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的图像关于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轴对称。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r>
                  <a:rPr lang="zh-CN" altLang="en-US" dirty="0">
                    <a:solidFill>
                      <a:srgbClr val="FF0000"/>
                    </a:solidFill>
                  </a:rPr>
                  <a:t>都以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轴为渐近线。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r>
                  <a:rPr lang="zh-CN" altLang="en-US" dirty="0">
                    <a:solidFill>
                      <a:srgbClr val="FF0000"/>
                    </a:solidFill>
                  </a:rPr>
                  <a:t>在第一象限内，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越大，图像越靠近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轴。</a:t>
                </a:r>
              </a:p>
            </p:txBody>
          </p:sp>
        </mc:Choice>
        <mc:Fallback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D6E3E33-3C12-1098-EA45-ADFC600C4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4198"/>
                <a:ext cx="10515600" cy="5102765"/>
              </a:xfrm>
              <a:blipFill>
                <a:blip r:embed="rId2"/>
                <a:stretch>
                  <a:fillRect l="-1043" t="-2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444BD2C-C2AE-F01F-DAF0-6D0DEAB289B3}"/>
              </a:ext>
            </a:extLst>
          </p:cNvPr>
          <p:cNvSpPr txBox="1"/>
          <p:nvPr/>
        </p:nvSpPr>
        <p:spPr>
          <a:xfrm>
            <a:off x="706277" y="89700"/>
            <a:ext cx="166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讲授新课</a:t>
            </a:r>
          </a:p>
        </p:txBody>
      </p:sp>
      <p:sp>
        <p:nvSpPr>
          <p:cNvPr id="7" name="动作按钮: 前进或下一项 6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751BB863-38FA-1593-4674-619C53EDAD39}"/>
              </a:ext>
            </a:extLst>
          </p:cNvPr>
          <p:cNvSpPr/>
          <p:nvPr/>
        </p:nvSpPr>
        <p:spPr>
          <a:xfrm>
            <a:off x="11890160" y="6568528"/>
            <a:ext cx="301840" cy="2894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2B623F1A-358A-2CFC-F7AD-7680644C9331}"/>
              </a:ext>
            </a:extLst>
          </p:cNvPr>
          <p:cNvSpPr/>
          <p:nvPr/>
        </p:nvSpPr>
        <p:spPr>
          <a:xfrm>
            <a:off x="11780668" y="551365"/>
            <a:ext cx="411332" cy="3151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619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900CD3AC-5EAA-74AC-84B1-F218A47864DB}"/>
              </a:ext>
            </a:extLst>
          </p:cNvPr>
          <p:cNvSpPr/>
          <p:nvPr/>
        </p:nvSpPr>
        <p:spPr>
          <a:xfrm>
            <a:off x="3343765" y="2556769"/>
            <a:ext cx="4749553" cy="331137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D6CEADB-E15A-B783-55E7-20E5B8215F26}"/>
                  </a:ext>
                </a:extLst>
              </p:cNvPr>
              <p:cNvSpPr txBox="1"/>
              <p:nvPr/>
            </p:nvSpPr>
            <p:spPr>
              <a:xfrm>
                <a:off x="6395936" y="3244334"/>
                <a:ext cx="1405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D6CEADB-E15A-B783-55E7-20E5B8215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936" y="3244334"/>
                <a:ext cx="140564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C12C965-C152-FA94-FD16-A441B99349FE}"/>
                  </a:ext>
                </a:extLst>
              </p:cNvPr>
              <p:cNvSpPr txBox="1"/>
              <p:nvPr/>
            </p:nvSpPr>
            <p:spPr>
              <a:xfrm>
                <a:off x="6687671" y="3750013"/>
                <a:ext cx="1405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C12C965-C152-FA94-FD16-A441B9934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71" y="3750013"/>
                <a:ext cx="140564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7C9A7FE-8DA7-FAA0-DA99-1BDDEE734A9F}"/>
                  </a:ext>
                </a:extLst>
              </p:cNvPr>
              <p:cNvSpPr txBox="1"/>
              <p:nvPr/>
            </p:nvSpPr>
            <p:spPr>
              <a:xfrm>
                <a:off x="6785041" y="4665823"/>
                <a:ext cx="1405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7C9A7FE-8DA7-FAA0-DA99-1BDDEE734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1" y="4665823"/>
                <a:ext cx="140564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1B24E15-E05B-BD69-2605-372E8C878E1D}"/>
                  </a:ext>
                </a:extLst>
              </p:cNvPr>
              <p:cNvSpPr txBox="1"/>
              <p:nvPr/>
            </p:nvSpPr>
            <p:spPr>
              <a:xfrm>
                <a:off x="6687670" y="5312589"/>
                <a:ext cx="1405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1B24E15-E05B-BD69-2605-372E8C878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70" y="5312589"/>
                <a:ext cx="1405648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E56FAB0-E203-762D-57A4-369984BDD0BC}"/>
                  </a:ext>
                </a:extLst>
              </p:cNvPr>
              <p:cNvSpPr txBox="1"/>
              <p:nvPr/>
            </p:nvSpPr>
            <p:spPr>
              <a:xfrm>
                <a:off x="941615" y="1363525"/>
                <a:ext cx="7151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例</a:t>
                </a:r>
                <a:r>
                  <a:rPr lang="en-US" altLang="zh-CN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  </a:t>
                </a:r>
                <a:r>
                  <a:rPr lang="zh-CN" altLang="en-US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试比较下图中底数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的大小。</a:t>
                </a: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E56FAB0-E203-762D-57A4-369984BDD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15" y="1363525"/>
                <a:ext cx="7151703" cy="523220"/>
              </a:xfrm>
              <a:prstGeom prst="rect">
                <a:avLst/>
              </a:prstGeom>
              <a:blipFill>
                <a:blip r:embed="rId9"/>
                <a:stretch>
                  <a:fillRect l="-1704" t="-15116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3BB4006-EB29-223C-8B24-5DB3B3BF5CBA}"/>
                  </a:ext>
                </a:extLst>
              </p:cNvPr>
              <p:cNvSpPr txBox="1"/>
              <p:nvPr/>
            </p:nvSpPr>
            <p:spPr>
              <a:xfrm>
                <a:off x="8433046" y="3750013"/>
                <a:ext cx="2920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3BB4006-EB29-223C-8B24-5DB3B3BF5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046" y="3750013"/>
                <a:ext cx="2920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3BC9EF6E-F183-B461-815F-F8B1F8385137}"/>
              </a:ext>
            </a:extLst>
          </p:cNvPr>
          <p:cNvSpPr txBox="1"/>
          <p:nvPr/>
        </p:nvSpPr>
        <p:spPr>
          <a:xfrm>
            <a:off x="706277" y="54189"/>
            <a:ext cx="166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讲授新课</a:t>
            </a:r>
          </a:p>
        </p:txBody>
      </p:sp>
    </p:spTree>
    <p:extLst>
      <p:ext uri="{BB962C8B-B14F-4D97-AF65-F5344CB8AC3E}">
        <p14:creationId xmlns:p14="http://schemas.microsoft.com/office/powerpoint/2010/main" val="368016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10">
                <a:extLst>
                  <a:ext uri="{FF2B5EF4-FFF2-40B4-BE49-F238E27FC236}">
                    <a16:creationId xmlns:a16="http://schemas.microsoft.com/office/drawing/2014/main" id="{93B1CA9B-040C-B0DD-B608-BFBCB6CB9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4702"/>
                <a:ext cx="10515600" cy="60545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例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2  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求下列函数的定义域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    (1)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    (2)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b>
                        </m:sSub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(−4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+8)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    (3)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(1−2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11" name="内容占位符 10">
                <a:extLst>
                  <a:ext uri="{FF2B5EF4-FFF2-40B4-BE49-F238E27FC236}">
                    <a16:creationId xmlns:a16="http://schemas.microsoft.com/office/drawing/2014/main" id="{93B1CA9B-040C-B0DD-B608-BFBCB6CB9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4702"/>
                <a:ext cx="10515600" cy="6054571"/>
              </a:xfrm>
              <a:blipFill>
                <a:blip r:embed="rId2"/>
                <a:stretch>
                  <a:fillRect l="-1217" t="-1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D60BA9C7-D9A7-B5F0-15C5-1200B08DC8A2}"/>
              </a:ext>
            </a:extLst>
          </p:cNvPr>
          <p:cNvSpPr txBox="1"/>
          <p:nvPr/>
        </p:nvSpPr>
        <p:spPr>
          <a:xfrm>
            <a:off x="706277" y="54189"/>
            <a:ext cx="166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例题讲解</a:t>
            </a:r>
          </a:p>
        </p:txBody>
      </p:sp>
    </p:spTree>
    <p:extLst>
      <p:ext uri="{BB962C8B-B14F-4D97-AF65-F5344CB8AC3E}">
        <p14:creationId xmlns:p14="http://schemas.microsoft.com/office/powerpoint/2010/main" val="39258812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WExNTE1NWI2NjJkMDY0ZjE0MTM3OThmZWVkYmM0MDgifQ=="/>
  <p:tag name="KSO_WPP_MARK_KEY" val="671267f3-b0d3-494e-8f3a-cdaae03c892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649</Words>
  <Application>Microsoft Office PowerPoint</Application>
  <PresentationFormat>宽屏</PresentationFormat>
  <Paragraphs>103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Calibri</vt:lpstr>
      <vt:lpstr>Cambria Math</vt:lpstr>
      <vt:lpstr>Times New Roman</vt:lpstr>
      <vt:lpstr>Office 主题</vt:lpstr>
      <vt:lpstr>PowerPoint 演示文稿</vt:lpstr>
      <vt:lpstr>情景引入</vt:lpstr>
      <vt:lpstr>PowerPoint 演示文稿</vt:lpstr>
      <vt:lpstr>活动探究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赵 亚坤</cp:lastModifiedBy>
  <cp:revision>18</cp:revision>
  <cp:lastPrinted>2022-10-28T09:14:01Z</cp:lastPrinted>
  <dcterms:created xsi:type="dcterms:W3CDTF">2022-10-28T09:14:01Z</dcterms:created>
  <dcterms:modified xsi:type="dcterms:W3CDTF">2022-11-21T14:01:57Z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