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4" r:id="rId4"/>
  </p:sldMasterIdLst>
  <p:notesMasterIdLst>
    <p:notesMasterId r:id="rId9"/>
  </p:notesMasterIdLst>
  <p:sldIdLst>
    <p:sldId id="392" r:id="rId5"/>
    <p:sldId id="339" r:id="rId6"/>
    <p:sldId id="355" r:id="rId7"/>
    <p:sldId id="302" r:id="rId8"/>
    <p:sldId id="372" r:id="rId10"/>
    <p:sldId id="356" r:id="rId11"/>
    <p:sldId id="357" r:id="rId12"/>
    <p:sldId id="360" r:id="rId13"/>
    <p:sldId id="359" r:id="rId14"/>
    <p:sldId id="361" r:id="rId15"/>
    <p:sldId id="364" r:id="rId16"/>
    <p:sldId id="362" r:id="rId17"/>
    <p:sldId id="271" r:id="rId18"/>
    <p:sldId id="363" r:id="rId19"/>
    <p:sldId id="365" r:id="rId20"/>
    <p:sldId id="366" r:id="rId21"/>
    <p:sldId id="367" r:id="rId22"/>
    <p:sldId id="368" r:id="rId23"/>
    <p:sldId id="370" r:id="rId24"/>
    <p:sldId id="369" r:id="rId25"/>
    <p:sldId id="390" r:id="rId26"/>
    <p:sldId id="414" r:id="rId27"/>
    <p:sldId id="39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用户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BEEBD"/>
    <a:srgbClr val="F5E7B8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00"/>
        <p:guide pos="35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/>
          <p:nvPr>
            <p:ph type="sldImg" idx="4294967295"/>
          </p:nvPr>
        </p:nvSpPr>
        <p:spPr>
          <a:xfrm>
            <a:off x="2986088" y="887412"/>
            <a:ext cx="4262438" cy="2398712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7171" name="备注占位符 2"/>
          <p:cNvSpPr/>
          <p:nvPr>
            <p:ph type="body" idx="4294967295"/>
          </p:nvPr>
        </p:nvSpPr>
        <p:spPr>
          <a:xfrm>
            <a:off x="1023938" y="3417888"/>
            <a:ext cx="8186738" cy="27971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7172" name="灯片编号占位符 3"/>
          <p:cNvSpPr/>
          <p:nvPr>
            <p:ph type="sldNum"/>
          </p:nvPr>
        </p:nvSpPr>
        <p:spPr>
          <a:xfrm>
            <a:off x="5797550" y="6746875"/>
            <a:ext cx="4433888" cy="357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r>
              <a:rPr lang="en-US" altLang="en-US" sz="1200"/>
              <a:t>*</a:t>
            </a:r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/>
          <p:nvPr>
            <p:ph type="sldImg" idx="4294967295"/>
          </p:nvPr>
        </p:nvSpPr>
        <p:spPr>
          <a:xfrm>
            <a:off x="2986088" y="887412"/>
            <a:ext cx="4262438" cy="2398712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7171" name="备注占位符 2"/>
          <p:cNvSpPr/>
          <p:nvPr>
            <p:ph type="body" idx="4294967295"/>
          </p:nvPr>
        </p:nvSpPr>
        <p:spPr>
          <a:xfrm>
            <a:off x="1023938" y="3417888"/>
            <a:ext cx="8186738" cy="27971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7172" name="灯片编号占位符 3"/>
          <p:cNvSpPr/>
          <p:nvPr>
            <p:ph type="sldNum"/>
          </p:nvPr>
        </p:nvSpPr>
        <p:spPr>
          <a:xfrm>
            <a:off x="5797550" y="6746875"/>
            <a:ext cx="4433888" cy="357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r>
              <a:rPr lang="en-US" altLang="en-US" sz="1200"/>
              <a:t>*</a:t>
            </a:r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/>
          <p:nvPr>
            <p:ph type="sldImg" idx="4294967295"/>
          </p:nvPr>
        </p:nvSpPr>
        <p:spPr>
          <a:xfrm>
            <a:off x="2986088" y="887412"/>
            <a:ext cx="4262438" cy="2398712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7171" name="备注占位符 2"/>
          <p:cNvSpPr/>
          <p:nvPr>
            <p:ph type="body" idx="4294967295"/>
          </p:nvPr>
        </p:nvSpPr>
        <p:spPr>
          <a:xfrm>
            <a:off x="1023938" y="3417888"/>
            <a:ext cx="8186738" cy="27971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7172" name="灯片编号占位符 3"/>
          <p:cNvSpPr/>
          <p:nvPr>
            <p:ph type="sldNum"/>
          </p:nvPr>
        </p:nvSpPr>
        <p:spPr>
          <a:xfrm>
            <a:off x="5797550" y="6746875"/>
            <a:ext cx="4433888" cy="357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r>
              <a:rPr lang="en-US" altLang="en-US" sz="1200"/>
              <a:t>*</a:t>
            </a:r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2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5" name="正文级别 1…"/>
          <p:cNvSpPr txBox="1">
            <a:spLocks noGrp="1"/>
          </p:cNvSpPr>
          <p:nvPr>
            <p:ph idx="1" hasCustomPrompt="1"/>
          </p:nvPr>
        </p:nvSpPr>
        <p:spPr>
          <a:xfrm>
            <a:off x="1551929" y="2053198"/>
            <a:ext cx="7614369" cy="35412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buBlip>
                <a:blip r:embed="rId2"/>
              </a:buBlip>
            </a:lvl2pPr>
            <a:lvl3pPr marL="6731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00965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1346200" indent="0">
              <a:buFont typeface="Arial" panose="020B0604020202020204" pitchFamily="34" charset="0"/>
              <a:buNone/>
              <a:defRPr b="0">
                <a:solidFill>
                  <a:srgbClr val="FFFFFF">
                    <a:alpha val="80000"/>
                  </a:srgb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r>
              <a:rPr err="1"/>
              <a:t>正文级别 1</a:t>
            </a:r>
            <a:endParaRPr err="1"/>
          </a:p>
          <a:p>
            <a:pPr lvl="2"/>
            <a:r>
              <a:rPr err="1"/>
              <a:t>正文级别 3</a:t>
            </a:r>
            <a:endParaRPr err="1"/>
          </a:p>
          <a:p>
            <a:pPr lvl="3"/>
            <a:r>
              <a:rPr err="1"/>
              <a:t>正文级别 4</a:t>
            </a:r>
            <a:endParaRPr err="1"/>
          </a:p>
          <a:p>
            <a:pPr lvl="4"/>
            <a:r>
              <a:rPr err="1"/>
              <a:t>正文级别 5</a:t>
            </a:r>
            <a:endParaRPr err="1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0" name="Rectangl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7" name="Rectangl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8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DejaVu Sans" charset="2"/>
                <a:ea typeface="方正书宋_GBK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DejaVu Sans" charset="2"/>
                <a:ea typeface="方正书宋_GBK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DejaVu Sans" charset="2"/>
                <a:ea typeface="方正书宋_GBK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DejaVu Sans" charset="2"/>
                <a:ea typeface="方正书宋_GBK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DejaVu Sans" charset="2"/>
                <a:ea typeface="方正书宋_GBK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DejaVu Sans" charset="2"/>
                <a:ea typeface="方正书宋_GBK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DejaVu Sans" charset="2"/>
                <a:ea typeface="方正书宋_GBK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2"/>
                </a:solidFill>
                <a:latin typeface="DejaVu Sans" charset="2"/>
                <a:ea typeface="方正书宋_GBK" pitchFamily="2" charset="-122"/>
              </a:defRPr>
            </a:lvl9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/>
          <p:nvPr>
            <p:ph type="body" idx="9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eaLnBrk="1" hangingPunct="1"/>
            <a:fld id="{5F8A7AAE-81D9-49F7-AFDD-A0719145A3F6}" type="datetime1">
              <a:rPr lang="en-US" altLang="en-US" sz="1400"/>
            </a:fld>
            <a:endParaRPr lang="en-US" altLang="en-US" sz="14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ctr" eaLnBrk="1" hangingPunct="1"/>
            <a:endParaRPr lang="en-US" altLang="en-US" sz="14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2pPr>
            <a:lvl3pPr marL="1143000" lvl="2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3pPr>
            <a:lvl4pPr marL="1600200" lvl="3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4pPr>
            <a:lvl5pPr marL="2057400" lvl="4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DejaVu Sans" charset="2"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DejaVu Sans" charset="2"/>
              <a:buNone/>
              <a:defRPr lang="zh-CN" altLang="en-US" b="0" i="0" u="none" kern="1200" baseline="0">
                <a:solidFill>
                  <a:schemeClr val="tx1"/>
                </a:solidFill>
                <a:latin typeface="DejaVu Sans" charset="2"/>
                <a:ea typeface="方正书宋_GBK" pitchFamily="2" charset="-122"/>
                <a:cs typeface="+mn-cs"/>
              </a:defRPr>
            </a:lvl9pPr>
          </a:lstStyle>
          <a:p>
            <a:pPr marL="0" lvl="0" indent="0" algn="r" eaLnBrk="1" hangingPunct="1"/>
            <a:fld id="{3658D640-AE4E-4F77-AEBC-B89E42396A3B}" type="slidenum">
              <a:rPr lang="en-US" altLang="en-US" sz="1400"/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ejaVu Sans" charset="2"/>
          <a:ea typeface="方正书宋_GBK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ejaVu Sans" charset="2"/>
          <a:ea typeface="方正书宋_GBK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ejaVu Sans" charset="2"/>
          <a:ea typeface="方正书宋_GBK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ejaVu Sans" charset="2"/>
          <a:ea typeface="方正书宋_GBK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ejaVu Sans" charset="2"/>
          <a:ea typeface="方正书宋_GBK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ejaVu Sans" charset="2"/>
          <a:ea typeface="方正书宋_GBK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ejaVu Sans" charset="2"/>
          <a:ea typeface="方正书宋_GBK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ejaVu Sans" charset="2"/>
          <a:ea typeface="方正书宋_GBK" pitchFamily="2" charset="-122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DejaVu Sans" charset="2"/>
        <a:buNone/>
        <a:defRPr kumimoji="0"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DejaVu Sans" charset="2"/>
        <a:buNone/>
        <a:defRPr kumimoji="0" sz="1800" b="0" i="0" u="none" kern="1200" baseline="0">
          <a:solidFill>
            <a:schemeClr val="tx1"/>
          </a:solidFill>
          <a:latin typeface="DejaVu Sans" charset="2"/>
          <a:ea typeface="方正书宋_GBK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DejaVu Sans" charset="2"/>
        <a:buNone/>
        <a:defRPr kumimoji="0" sz="1800" b="0" i="0" u="none" kern="1200" baseline="0">
          <a:solidFill>
            <a:schemeClr val="tx1"/>
          </a:solidFill>
          <a:latin typeface="DejaVu Sans" charset="2"/>
          <a:ea typeface="方正书宋_GBK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DejaVu Sans" charset="2"/>
        <a:buNone/>
        <a:defRPr kumimoji="0" sz="1800" b="0" i="0" u="none" kern="1200" baseline="0">
          <a:solidFill>
            <a:schemeClr val="tx1"/>
          </a:solidFill>
          <a:latin typeface="DejaVu Sans" charset="2"/>
          <a:ea typeface="方正书宋_GBK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DejaVu Sans" charset="2"/>
        <a:buNone/>
        <a:defRPr kumimoji="0" sz="1800" b="0" i="0" u="none" kern="1200" baseline="0">
          <a:solidFill>
            <a:schemeClr val="tx1"/>
          </a:solidFill>
          <a:latin typeface="DejaVu Sans" charset="2"/>
          <a:ea typeface="方正书宋_GBK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charset="2"/>
        <a:buNone/>
        <a:defRPr b="0" i="0" u="none" kern="1200" baseline="0">
          <a:solidFill>
            <a:schemeClr val="tx1"/>
          </a:solidFill>
          <a:latin typeface="DejaVu Sans" charset="2"/>
          <a:ea typeface="方正书宋_GBK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charset="2"/>
        <a:buNone/>
        <a:defRPr b="0" i="0" u="none" kern="1200" baseline="0">
          <a:solidFill>
            <a:schemeClr val="tx1"/>
          </a:solidFill>
          <a:latin typeface="DejaVu Sans" charset="2"/>
          <a:ea typeface="方正书宋_GBK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charset="2"/>
        <a:buNone/>
        <a:defRPr b="0" i="0" u="none" kern="1200" baseline="0">
          <a:solidFill>
            <a:schemeClr val="tx1"/>
          </a:solidFill>
          <a:latin typeface="DejaVu Sans" charset="2"/>
          <a:ea typeface="方正书宋_GBK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charset="2"/>
        <a:buNone/>
        <a:defRPr b="0" i="0" u="none" kern="1200" baseline="0">
          <a:solidFill>
            <a:schemeClr val="tx1"/>
          </a:solidFill>
          <a:latin typeface="DejaVu Sans" charset="2"/>
          <a:ea typeface="方正书宋_GBK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1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8113" y="1815465"/>
            <a:ext cx="909129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hedge between 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keeps friendship green!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3" descr="2506512725_e43d3f7ed21"/>
          <p:cNvPicPr/>
          <p:nvPr/>
        </p:nvPicPr>
        <p:blipFill>
          <a:blip r:embed="rId1"/>
          <a:stretch>
            <a:fillRect/>
          </a:stretch>
        </p:blipFill>
        <p:spPr>
          <a:xfrm>
            <a:off x="427990" y="1861820"/>
            <a:ext cx="6232525" cy="414782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147" name="TextBox 24"/>
          <p:cNvSpPr/>
          <p:nvPr/>
        </p:nvSpPr>
        <p:spPr>
          <a:xfrm>
            <a:off x="7038340" y="349250"/>
            <a:ext cx="5793740" cy="4523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endParaRPr lang="en-US" altLang="zh-CN" sz="4800" dirty="0">
              <a:solidFill>
                <a:srgbClr val="2F2F2F">
                  <a:lumMod val="75000"/>
                  <a:lumOff val="25000"/>
                </a:srgbClr>
              </a:solidFill>
              <a:effectLst/>
              <a:latin typeface="Arial Rounded MT Bold" panose="020F0704030504030204" pitchFamily="34" charset="0"/>
              <a:ea typeface="仓耳今楷05-6763 W05" panose="02020400000000000000" pitchFamily="18" charset="-122"/>
              <a:cs typeface="Arial Black" panose="020B0A04020102020204" charset="0"/>
              <a:sym typeface="+mn-lt"/>
            </a:endParaRPr>
          </a:p>
          <a:p>
            <a:pPr marL="0" lvl="0" indent="0" eaLnBrk="1" hangingPunct="1"/>
            <a:endParaRPr lang="en-US" altLang="zh-CN" sz="4800" b="1">
              <a:latin typeface="Monotype Corsiva" panose="03010101010201010101" pitchFamily="66" charset="0"/>
            </a:endParaRPr>
          </a:p>
          <a:p>
            <a:pPr marL="0" lvl="0" indent="0" eaLnBrk="1" hangingPunct="1"/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otype Corsiva" panose="03010101010201010101" pitchFamily="66" charset="0"/>
              </a:rPr>
              <a:t>After </a:t>
            </a:r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otype Corsiva" panose="03010101010201010101" pitchFamily="66" charset="0"/>
            </a:endParaRPr>
          </a:p>
          <a:p>
            <a:pPr marL="0" lvl="0" indent="0" eaLnBrk="1" hangingPunct="1"/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otype Corsiva" panose="03010101010201010101" pitchFamily="66" charset="0"/>
              </a:rPr>
              <a:t>Twenty Years</a:t>
            </a:r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otype Corsiva" panose="03010101010201010101" pitchFamily="66" charset="0"/>
            </a:endParaRPr>
          </a:p>
          <a:p>
            <a:pPr marL="0" lvl="0" indent="0" eaLnBrk="1" hangingPunct="1"/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otype Corsiva" panose="03010101010201010101" pitchFamily="66" charset="0"/>
            </a:endParaRPr>
          </a:p>
          <a:p>
            <a:pPr marL="0" lvl="0" indent="0" eaLnBrk="1" hangingPunct="1"/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otype Corsiva" panose="03010101010201010101" pitchFamily="66" charset="0"/>
              </a:rPr>
              <a:t>By O. Henry</a:t>
            </a:r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otype Corsiva" panose="03010101010201010101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9300" y="116840"/>
            <a:ext cx="1048829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can change a person’s choice!</a:t>
            </a:r>
            <a:endParaRPr lang="en-US" altLang="zh-CN" sz="36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2500" y="823595"/>
            <a:ext cx="6562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O. Henry-style ending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658495" y="334645"/>
            <a:ext cx="172720" cy="114617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37"/>
          <p:cNvSpPr/>
          <p:nvPr/>
        </p:nvSpPr>
        <p:spPr>
          <a:xfrm>
            <a:off x="3590925" y="5153025"/>
            <a:ext cx="2174875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 sz="3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矩形 30"/>
          <p:cNvSpPr/>
          <p:nvPr/>
        </p:nvSpPr>
        <p:spPr>
          <a:xfrm>
            <a:off x="6334125" y="2097088"/>
            <a:ext cx="3128962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20" name="矩形 24"/>
          <p:cNvSpPr/>
          <p:nvPr/>
        </p:nvSpPr>
        <p:spPr>
          <a:xfrm>
            <a:off x="3590925" y="1400175"/>
            <a:ext cx="2173288" cy="58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9221" name="直接连接符 7"/>
          <p:cNvCxnSpPr/>
          <p:nvPr/>
        </p:nvCxnSpPr>
        <p:spPr>
          <a:xfrm>
            <a:off x="1679575" y="4359275"/>
            <a:ext cx="560388" cy="1120775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</p:spPr>
      </p:cxnSp>
      <p:cxnSp>
        <p:nvCxnSpPr>
          <p:cNvPr id="9222" name="直接连接符 5"/>
          <p:cNvCxnSpPr/>
          <p:nvPr/>
        </p:nvCxnSpPr>
        <p:spPr>
          <a:xfrm flipV="1">
            <a:off x="1565275" y="1725612"/>
            <a:ext cx="609600" cy="102235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</p:spPr>
      </p:cxnSp>
      <p:sp>
        <p:nvSpPr>
          <p:cNvPr id="9223" name="椭圆 3"/>
          <p:cNvSpPr/>
          <p:nvPr/>
        </p:nvSpPr>
        <p:spPr>
          <a:xfrm>
            <a:off x="393700" y="2690812"/>
            <a:ext cx="1781175" cy="177958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24" name="文本框 4"/>
          <p:cNvSpPr/>
          <p:nvPr/>
        </p:nvSpPr>
        <p:spPr>
          <a:xfrm>
            <a:off x="492125" y="3089275"/>
            <a:ext cx="168275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endParaRPr lang="en-US" altLang="zh-CN" sz="36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25" name="直接连接符 6"/>
          <p:cNvCxnSpPr/>
          <p:nvPr/>
        </p:nvCxnSpPr>
        <p:spPr>
          <a:xfrm flipV="1">
            <a:off x="2174875" y="3441700"/>
            <a:ext cx="1366838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</p:spPr>
      </p:cxnSp>
      <p:cxnSp>
        <p:nvCxnSpPr>
          <p:cNvPr id="9226" name="直接连接符 8"/>
          <p:cNvCxnSpPr/>
          <p:nvPr/>
        </p:nvCxnSpPr>
        <p:spPr>
          <a:xfrm flipV="1">
            <a:off x="2239962" y="5446712"/>
            <a:ext cx="1350962" cy="635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</p:spPr>
      </p:cxnSp>
      <p:cxnSp>
        <p:nvCxnSpPr>
          <p:cNvPr id="9227" name="直接连接符 9"/>
          <p:cNvCxnSpPr/>
          <p:nvPr/>
        </p:nvCxnSpPr>
        <p:spPr>
          <a:xfrm>
            <a:off x="2174875" y="1725612"/>
            <a:ext cx="1447800" cy="3175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</p:spPr>
      </p:cxnSp>
      <p:sp>
        <p:nvSpPr>
          <p:cNvPr id="9228" name="文本框 14"/>
          <p:cNvSpPr/>
          <p:nvPr/>
        </p:nvSpPr>
        <p:spPr>
          <a:xfrm>
            <a:off x="3590925" y="1400175"/>
            <a:ext cx="2652712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en-US" altLang="zh-CN" sz="3600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3600" b="1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文本框 16"/>
          <p:cNvSpPr/>
          <p:nvPr/>
        </p:nvSpPr>
        <p:spPr>
          <a:xfrm>
            <a:off x="3425825" y="309562"/>
            <a:ext cx="2174875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solidFill>
                  <a:schemeClr val="bg1"/>
                </a:solidFill>
              </a:rPr>
              <a:t>Setting</a:t>
            </a:r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9230" name="左大括号 18"/>
          <p:cNvSpPr/>
          <p:nvPr/>
        </p:nvSpPr>
        <p:spPr>
          <a:xfrm>
            <a:off x="5765800" y="1287462"/>
            <a:ext cx="509588" cy="1258888"/>
          </a:xfrm>
          <a:prstGeom prst="leftBrace">
            <a:avLst>
              <a:gd name="adj1" fmla="val 8338"/>
              <a:gd name="adj2" fmla="val 49991"/>
            </a:avLst>
          </a:prstGeom>
          <a:noFill/>
          <a:ln w="6350">
            <a:solidFill>
              <a:schemeClr val="accent1"/>
            </a:solidFill>
            <a:round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/>
          </a:p>
        </p:txBody>
      </p:sp>
      <p:sp>
        <p:nvSpPr>
          <p:cNvPr id="9231" name="左大括号 19"/>
          <p:cNvSpPr/>
          <p:nvPr/>
        </p:nvSpPr>
        <p:spPr>
          <a:xfrm>
            <a:off x="5765800" y="3795712"/>
            <a:ext cx="560388" cy="2682875"/>
          </a:xfrm>
          <a:prstGeom prst="leftBrace">
            <a:avLst>
              <a:gd name="adj1" fmla="val 8334"/>
              <a:gd name="adj2" fmla="val 50000"/>
            </a:avLst>
          </a:prstGeom>
          <a:noFill/>
          <a:ln w="6350">
            <a:solidFill>
              <a:schemeClr val="accent1"/>
            </a:solidFill>
            <a:round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/>
          </a:p>
        </p:txBody>
      </p:sp>
      <p:sp>
        <p:nvSpPr>
          <p:cNvPr id="9232" name="矩形 21"/>
          <p:cNvSpPr/>
          <p:nvPr/>
        </p:nvSpPr>
        <p:spPr>
          <a:xfrm>
            <a:off x="6275388" y="1131888"/>
            <a:ext cx="3128962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33" name="文本框 26"/>
          <p:cNvSpPr/>
          <p:nvPr/>
        </p:nvSpPr>
        <p:spPr>
          <a:xfrm>
            <a:off x="7123112" y="1143000"/>
            <a:ext cx="1598612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4" name="文本框 27"/>
          <p:cNvSpPr/>
          <p:nvPr/>
        </p:nvSpPr>
        <p:spPr>
          <a:xfrm>
            <a:off x="7140575" y="2106295"/>
            <a:ext cx="213677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5" name="文本框 29"/>
          <p:cNvSpPr/>
          <p:nvPr/>
        </p:nvSpPr>
        <p:spPr>
          <a:xfrm>
            <a:off x="4052888" y="5153025"/>
            <a:ext cx="1598612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/>
              <a:t>plot</a:t>
            </a:r>
            <a:endParaRPr lang="en-US" altLang="zh-CN" sz="3600"/>
          </a:p>
        </p:txBody>
      </p:sp>
      <p:sp>
        <p:nvSpPr>
          <p:cNvPr id="9236" name="矩形 32"/>
          <p:cNvSpPr/>
          <p:nvPr/>
        </p:nvSpPr>
        <p:spPr>
          <a:xfrm>
            <a:off x="6288088" y="6207125"/>
            <a:ext cx="3128962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37" name="矩形 33"/>
          <p:cNvSpPr/>
          <p:nvPr/>
        </p:nvSpPr>
        <p:spPr>
          <a:xfrm>
            <a:off x="6288088" y="5453062"/>
            <a:ext cx="3128962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38" name="矩形 34"/>
          <p:cNvSpPr/>
          <p:nvPr/>
        </p:nvSpPr>
        <p:spPr>
          <a:xfrm>
            <a:off x="6288088" y="4654550"/>
            <a:ext cx="3128962" cy="53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39" name="矩形 35"/>
          <p:cNvSpPr/>
          <p:nvPr/>
        </p:nvSpPr>
        <p:spPr>
          <a:xfrm>
            <a:off x="6288088" y="3708400"/>
            <a:ext cx="3128962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40" name="矩形 36"/>
          <p:cNvSpPr/>
          <p:nvPr/>
        </p:nvSpPr>
        <p:spPr>
          <a:xfrm>
            <a:off x="3590925" y="2951162"/>
            <a:ext cx="2174875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41" name="矩形 31"/>
          <p:cNvSpPr/>
          <p:nvPr/>
        </p:nvSpPr>
        <p:spPr>
          <a:xfrm>
            <a:off x="6288088" y="2951162"/>
            <a:ext cx="3128962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42" name="文本框 28"/>
          <p:cNvSpPr/>
          <p:nvPr/>
        </p:nvSpPr>
        <p:spPr>
          <a:xfrm>
            <a:off x="7186612" y="2960688"/>
            <a:ext cx="1471612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3" name="文本框 15"/>
          <p:cNvSpPr/>
          <p:nvPr/>
        </p:nvSpPr>
        <p:spPr>
          <a:xfrm>
            <a:off x="3590925" y="2898775"/>
            <a:ext cx="2322512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 </a:t>
            </a:r>
            <a:endParaRPr lang="en-US" altLang="zh-CN" sz="360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44" name="直接连接符 38"/>
          <p:cNvCxnSpPr/>
          <p:nvPr/>
        </p:nvCxnSpPr>
        <p:spPr>
          <a:xfrm>
            <a:off x="5765800" y="3248025"/>
            <a:ext cx="560388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</p:spPr>
      </p:cxnSp>
      <p:sp>
        <p:nvSpPr>
          <p:cNvPr id="9245" name="文本框 39"/>
          <p:cNvSpPr/>
          <p:nvPr/>
        </p:nvSpPr>
        <p:spPr>
          <a:xfrm>
            <a:off x="6592888" y="4654550"/>
            <a:ext cx="305117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6" name="文本框 40"/>
          <p:cNvSpPr/>
          <p:nvPr/>
        </p:nvSpPr>
        <p:spPr>
          <a:xfrm>
            <a:off x="7081838" y="5480050"/>
            <a:ext cx="1598612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Climax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7" name="文本框 41"/>
          <p:cNvSpPr/>
          <p:nvPr/>
        </p:nvSpPr>
        <p:spPr>
          <a:xfrm>
            <a:off x="7042150" y="6218555"/>
            <a:ext cx="2124075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Ending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8" name="文本框 42"/>
          <p:cNvSpPr/>
          <p:nvPr/>
        </p:nvSpPr>
        <p:spPr>
          <a:xfrm>
            <a:off x="6702425" y="3765550"/>
            <a:ext cx="2578100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9" name="圆角矩形 43"/>
          <p:cNvSpPr/>
          <p:nvPr/>
        </p:nvSpPr>
        <p:spPr>
          <a:xfrm>
            <a:off x="3476625" y="196850"/>
            <a:ext cx="5603875" cy="7588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08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marR="0" lvl="0" indent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50" name="文本框 44"/>
          <p:cNvSpPr/>
          <p:nvPr/>
        </p:nvSpPr>
        <p:spPr>
          <a:xfrm>
            <a:off x="3590925" y="187325"/>
            <a:ext cx="5459412" cy="6451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r>
              <a:rPr lang="en-US" altLang="zh-C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twenty years</a:t>
            </a:r>
            <a:endParaRPr lang="en-US" altLang="zh-CN" sz="3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8830" y="1250950"/>
            <a:ext cx="113931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1.Why had the man chosen to leave New York before? </a:t>
            </a:r>
            <a:endParaRPr lang="en-US" altLang="zh-CN" sz="36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zh-C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80" y="0"/>
            <a:ext cx="775271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Read and think (para.1-10)</a:t>
            </a:r>
            <a:endParaRPr lang="en-US" altLang="zh-CN" sz="3600" b="1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1055" y="2395220"/>
            <a:ext cx="1124775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solidFill>
                  <a:schemeClr val="tx1"/>
                </a:solidFill>
                <a:effectLst/>
              </a:rPr>
              <a:t>2. From his appearance and narration, what kind of people do you think the man and Jimmy are?</a:t>
            </a:r>
            <a:endParaRPr lang="en-US" altLang="zh-CN" sz="36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8830" y="1261110"/>
            <a:ext cx="113309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600">
                <a:solidFill>
                  <a:srgbClr val="33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1.Why had the man chosen to leave New York before? </a:t>
            </a:r>
            <a:endParaRPr lang="en-US" altLang="zh-CN" sz="3600">
              <a:solidFill>
                <a:srgbClr val="3333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zh-CN" sz="3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80" y="0"/>
            <a:ext cx="775271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Read and think (para.1-10)</a:t>
            </a:r>
            <a:endParaRPr lang="en-US" altLang="zh-CN" sz="3600" b="1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35380" y="2049780"/>
            <a:ext cx="10994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He had chosen to travel to </a:t>
            </a:r>
            <a:r>
              <a:rPr lang="en-US" altLang="zh-CN" sz="3200">
                <a:solidFill>
                  <a:srgbClr val="FF0000"/>
                </a:solidFill>
              </a:rPr>
              <a:t>the West</a:t>
            </a:r>
            <a:r>
              <a:rPr lang="en-US" altLang="zh-CN" sz="3200"/>
              <a:t> to make his fortune.</a:t>
            </a:r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547370" y="2851150"/>
            <a:ext cx="1137983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link: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the West: In the early 1800s, America’s Westward Expansion</a:t>
            </a:r>
            <a:r>
              <a:rPr lang="zh-CN" altLang="en-US" sz="3200">
                <a:latin typeface="Arial" panose="020B0604020202020204" pitchFamily="34" charset="0"/>
                <a:cs typeface="Arial" panose="020B0604020202020204" pitchFamily="34" charset="0"/>
              </a:rPr>
              <a:t>（西部扩张）</a:t>
            </a:r>
            <a:r>
              <a:rPr lang="en-US" altLang="zh-CN" sz="3200">
                <a:latin typeface="Arial" panose="020B0604020202020204" pitchFamily="34" charset="0"/>
                <a:cs typeface="Arial" panose="020B0604020202020204" pitchFamily="34" charset="0"/>
              </a:rPr>
              <a:t> started. During the expansion, many people went to exploit the West to make money. New York is located in the north-east of the US and was already a big city by then.</a:t>
            </a:r>
            <a:endParaRPr lang="en-US" altLang="zh-C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3980" y="0"/>
            <a:ext cx="775271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Read and think (para.1-10)</a:t>
            </a:r>
            <a:endParaRPr lang="en-US" altLang="zh-CN" sz="3600" b="1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855" y="914400"/>
            <a:ext cx="1143063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solidFill>
                  <a:schemeClr val="accent1"/>
                </a:solidFill>
                <a:effectLst/>
              </a:rPr>
              <a:t>2. From his appearance and narration, what kind of people do you think the man and Jimmy are?</a:t>
            </a:r>
            <a:endParaRPr lang="en-US" altLang="zh-CN" sz="3600">
              <a:solidFill>
                <a:schemeClr val="accent1"/>
              </a:solidFill>
              <a:effectLst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38200" y="2302510"/>
          <a:ext cx="10515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7829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/>
                        <a:t>the man</a:t>
                      </a:r>
                      <a:endParaRPr lang="en-US" altLang="zh-CN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/>
                        <a:t>Jimmy</a:t>
                      </a:r>
                      <a:endParaRPr lang="en-US" altLang="zh-CN" sz="3200"/>
                    </a:p>
                  </a:txBody>
                  <a:tcPr/>
                </a:tc>
              </a:tr>
              <a:tr h="342836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561455" y="3681730"/>
            <a:ext cx="42703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the truest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the most reliable fellow</a:t>
            </a:r>
            <a:endParaRPr lang="en-US" altLang="zh-CN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deserving the wait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246505" y="3072765"/>
            <a:ext cx="4391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smart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1246505" y="3448685"/>
            <a:ext cx="4300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had many fights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1246505" y="4650740"/>
            <a:ext cx="4300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ambitious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1237615" y="5065395"/>
            <a:ext cx="4056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adventurous</a:t>
            </a:r>
            <a:endParaRPr lang="en-US" altLang="zh-CN" sz="2800"/>
          </a:p>
        </p:txBody>
      </p:sp>
      <p:sp>
        <p:nvSpPr>
          <p:cNvPr id="11" name="文本框 10"/>
          <p:cNvSpPr txBox="1"/>
          <p:nvPr/>
        </p:nvSpPr>
        <p:spPr>
          <a:xfrm>
            <a:off x="1237615" y="3862070"/>
            <a:ext cx="3919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rich and successful</a:t>
            </a:r>
            <a:endParaRPr lang="en-US" altLang="zh-CN" sz="2800"/>
          </a:p>
        </p:txBody>
      </p:sp>
      <p:sp>
        <p:nvSpPr>
          <p:cNvPr id="12" name="文本框 11"/>
          <p:cNvSpPr txBox="1"/>
          <p:nvPr/>
        </p:nvSpPr>
        <p:spPr>
          <a:xfrm>
            <a:off x="1246505" y="4257040"/>
            <a:ext cx="4047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poor taste</a:t>
            </a:r>
            <a:endParaRPr lang="en-US" altLang="zh-CN" sz="2800"/>
          </a:p>
        </p:txBody>
      </p:sp>
      <p:sp>
        <p:nvSpPr>
          <p:cNvPr id="13" name="文本框 12"/>
          <p:cNvSpPr txBox="1"/>
          <p:nvPr/>
        </p:nvSpPr>
        <p:spPr>
          <a:xfrm>
            <a:off x="1246505" y="5441315"/>
            <a:ext cx="3469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/>
              <a:t>had strong faith in his friend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8830" y="1261110"/>
            <a:ext cx="7791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Do you think Jimmy will come to the appointment?</a:t>
            </a:r>
            <a:endParaRPr lang="en-US" altLang="zh-CN" sz="3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80" y="0"/>
            <a:ext cx="347281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Predict</a:t>
            </a:r>
            <a:endParaRPr lang="en-US" altLang="zh-CN" sz="3600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  <p:pic>
        <p:nvPicPr>
          <p:cNvPr id="46082" name="Picture 2" descr="http://img.zcool.cn/community/01f34b582567a2a84a0d304fc59e2f.JPG@900w_1l_2o_100sh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147685" y="2212975"/>
            <a:ext cx="3509010" cy="431863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8830" y="1261110"/>
            <a:ext cx="956627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>
              <a:buClrTx/>
              <a:buSzTx/>
              <a:buFontTx/>
            </a:pPr>
            <a:r>
              <a:rPr lang="en-US" altLang="zh-CN" sz="360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 How many characters are there in this story?</a:t>
            </a:r>
            <a:endParaRPr lang="en-US" altLang="zh-CN" sz="360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6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zh-CN" sz="36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80" y="0"/>
            <a:ext cx="775271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Read and think (para.11-21)</a:t>
            </a:r>
            <a:endParaRPr lang="en-US" altLang="zh-CN" sz="3600" b="1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1055" y="2395220"/>
            <a:ext cx="9655175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solidFill>
                  <a:schemeClr val="tx1"/>
                </a:solidFill>
                <a:effectLst/>
              </a:rPr>
              <a:t>4. Do you like this ending? Give your reasons.</a:t>
            </a:r>
            <a:endParaRPr lang="en-US" altLang="zh-CN" sz="3600">
              <a:solidFill>
                <a:schemeClr val="tx1"/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55" y="2913380"/>
            <a:ext cx="3696970" cy="4282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959485" y="3075940"/>
            <a:ext cx="733361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surprise ending:</a:t>
            </a:r>
            <a:endParaRPr lang="en-US" altLang="zh-CN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altLang="zh-CN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Bob----a criminal</a:t>
            </a:r>
            <a:endParaRPr lang="en-US" altLang="zh-CN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altLang="zh-CN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Jimmy---the policeman on the beat</a:t>
            </a:r>
            <a:endParaRPr lang="en-US" altLang="zh-CN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altLang="zh-CN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                                    (</a:t>
            </a:r>
            <a:r>
              <a:rPr lang="zh-C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在巡逻中）</a:t>
            </a:r>
            <a:endParaRPr lang="zh-CN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altLang="zh-CN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the tall man---- a plain-clothes man</a:t>
            </a:r>
            <a:endParaRPr lang="en-US" altLang="zh-CN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r>
              <a:rPr lang="en-US" altLang="zh-CN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                           (</a:t>
            </a:r>
            <a:r>
              <a:rPr lang="zh-C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便衣警察）</a:t>
            </a:r>
            <a:endParaRPr lang="zh-CN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8830" y="977265"/>
            <a:ext cx="9566275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>
              <a:buClrTx/>
              <a:buSzTx/>
              <a:buFontTx/>
            </a:pPr>
            <a:r>
              <a:rPr lang="en-US" altLang="zh-CN" sz="360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Imagine you were Jimmy, what would you choose when you found out Bob was the wanted criminal: Justice or Friendship?</a:t>
            </a:r>
            <a:endParaRPr lang="en-US" altLang="zh-CN" sz="360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80" y="0"/>
            <a:ext cx="775271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Think and share</a:t>
            </a:r>
            <a:endParaRPr lang="en-US" altLang="zh-CN" sz="3600" b="1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5" y="2528600"/>
            <a:ext cx="3697161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pic39.photophoto.cn/20160614/0017029583021892_b.jpg"/>
          <p:cNvPicPr>
            <a:picLocks noChangeAspect="1" noChangeArrowheads="1"/>
          </p:cNvPicPr>
          <p:nvPr/>
        </p:nvPicPr>
        <p:blipFill>
          <a:blip r:embed="rId2"/>
          <a:srcRect l="4152" t="2585" r="4152" b="2585"/>
          <a:stretch>
            <a:fillRect/>
          </a:stretch>
        </p:blipFill>
        <p:spPr bwMode="auto">
          <a:xfrm>
            <a:off x="1872615" y="2644775"/>
            <a:ext cx="4463415" cy="3295015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4970145" y="4216400"/>
            <a:ext cx="166306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Justice 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71980" y="5393055"/>
            <a:ext cx="1890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Friendship</a:t>
            </a:r>
            <a:endParaRPr lang="en-US" altLang="zh-CN" sz="24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93980" y="0"/>
            <a:ext cx="784225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Conclude and continue the story</a:t>
            </a:r>
            <a:endParaRPr lang="en-US" altLang="zh-CN" sz="3600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1535" y="1836420"/>
            <a:ext cx="101333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1. Bob and Jimmy both chose to fulfill the _______________.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2. Bob chose to be a criminal in order to survive in making his __________________.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3. Jimmy chose to be a______________ in order to keep the social order and earn his living.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4. Jimmy chose to betray the friendship and turned _____________ in. (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告发某人）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495" y="5100955"/>
            <a:ext cx="9950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What would Bob choose to do ? Would Bob choose to understand and forgive Jimmy’s betrayal?</a:t>
            </a:r>
            <a:endParaRPr lang="en-US" altLang="zh-CN" sz="2800"/>
          </a:p>
          <a:p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860030" y="1765935"/>
            <a:ext cx="2495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appointment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6020" y="2649220"/>
            <a:ext cx="2981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fortune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04105" y="3101975"/>
            <a:ext cx="2384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policeman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4900" y="4362450"/>
            <a:ext cx="2099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Bob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4085" y="572770"/>
            <a:ext cx="1032510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can change a person’s choice!</a:t>
            </a:r>
            <a:endParaRPr lang="en-US" altLang="zh-CN" sz="360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2495" y="1075055"/>
            <a:ext cx="6562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O. Henry-style ending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761365" y="619760"/>
            <a:ext cx="172720" cy="1146175"/>
          </a:xfrm>
          <a:prstGeom prst="leftBrace">
            <a:avLst/>
          </a:prstGeom>
          <a:solidFill>
            <a:schemeClr val="tx1"/>
          </a:solidFill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9470" y="824865"/>
            <a:ext cx="9566275" cy="5584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4760"/>
              </a:lnSpc>
              <a:buClrTx/>
              <a:buSzTx/>
              <a:buFontTx/>
            </a:pPr>
            <a:r>
              <a:rPr lang="en-US" altLang="zh-CN" sz="2800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Bob’s heart sank, hands trembling but immediately handcuffed(</a:t>
            </a:r>
            <a:r>
              <a:rPr lang="zh-CN" altLang="en-US" sz="2800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戴上手铐）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looked around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ts val="4760"/>
              </a:lnSpc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Jimmy said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ts val="4760"/>
              </a:lnSpc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murmured.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should have been 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__________________.</a:t>
            </a:r>
            <a:endParaRPr lang="en-US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ts val="4760"/>
              </a:lnSpc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Bob</a:t>
            </a:r>
            <a:r>
              <a:rPr lang="en-US" altLang="zh-CN" sz="280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ts val="4760"/>
              </a:lnSpc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down again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______________________________.</a:t>
            </a:r>
            <a:endParaRPr lang="en-US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ts val="4760"/>
              </a:lnSpc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Indeed, he had gained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____________________________.</a:t>
            </a:r>
            <a:endParaRPr lang="en-US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lnSpc>
                <a:spcPts val="4760"/>
              </a:lnSpc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could change everything, let alone a man’s choice.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80" y="0"/>
            <a:ext cx="1042860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Write your own ending</a:t>
            </a:r>
            <a:endParaRPr lang="en-US" altLang="zh-CN" sz="3600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685B51"/>
            </a:gs>
            <a:gs pos="0">
              <a:srgbClr val="9A928B"/>
            </a:gs>
            <a:gs pos="100000">
              <a:srgbClr val="352416"/>
            </a:gs>
          </a:gsLst>
          <a:lin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347990" y="2843795"/>
            <a:ext cx="1254639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sz="9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vs</a:t>
            </a:r>
            <a:endParaRPr lang="zh-CN" altLang="en-US" sz="9600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98725" y="266065"/>
            <a:ext cx="91287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</a:rPr>
              <a:t>A game</a:t>
            </a:r>
            <a:endParaRPr lang="en-US" altLang="zh-CN" sz="3600" b="1">
              <a:solidFill>
                <a:schemeClr val="bg1"/>
              </a:solidFill>
            </a:endParaRPr>
          </a:p>
          <a:p>
            <a:endParaRPr lang="en-US" altLang="zh-CN" sz="3600" b="1">
              <a:solidFill>
                <a:schemeClr val="bg1"/>
              </a:solidFill>
            </a:endParaRPr>
          </a:p>
          <a:p>
            <a:r>
              <a:rPr lang="en-US" altLang="zh-CN" sz="3600" b="1">
                <a:solidFill>
                  <a:schemeClr val="bg1"/>
                </a:solidFill>
              </a:rPr>
              <a:t>What will you choose?  </a:t>
            </a:r>
            <a:endParaRPr lang="en-US" altLang="zh-CN" sz="3600" b="1">
              <a:solidFill>
                <a:schemeClr val="bg1"/>
              </a:solidFill>
            </a:endParaRPr>
          </a:p>
          <a:p>
            <a:endParaRPr lang="en-US" altLang="zh-CN" sz="3600" b="1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570" y="119380"/>
            <a:ext cx="238315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b="1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Warm-up</a:t>
            </a:r>
            <a:endParaRPr lang="en-US" altLang="zh-CN" sz="3600" b="1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6" name="图片 5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865" y="2418080"/>
            <a:ext cx="4090670" cy="3756025"/>
          </a:xfrm>
          <a:prstGeom prst="rect">
            <a:avLst/>
          </a:prstGeom>
        </p:spPr>
      </p:pic>
      <p:pic>
        <p:nvPicPr>
          <p:cNvPr id="11" name="图片 10" descr="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970" y="2418080"/>
            <a:ext cx="4476115" cy="36106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78115" y="1379855"/>
            <a:ext cx="4007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sym typeface="+mn-ea"/>
              </a:rPr>
              <a:t>In twenty years?</a:t>
            </a:r>
            <a:endParaRPr lang="en-US" altLang="zh-CN" sz="36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5630" y="918845"/>
            <a:ext cx="11168380" cy="5297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4060"/>
              </a:lnSpc>
              <a:buClrTx/>
              <a:buSzTx/>
              <a:buFontTx/>
            </a:pPr>
            <a:r>
              <a:rPr lang="en-US" altLang="zh-CN" sz="2800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Bob’s heart sank, hands trembling but immediately handcuffed(</a:t>
            </a:r>
            <a:r>
              <a:rPr lang="zh-CN" altLang="en-US" sz="2800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戴上手铐）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looked around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in disbelief for his best friend, who once had been so loyal to their friendship, but in vain.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Jimmy said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he couldn’t arrest me himself.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murmured.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should have been 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so foolish to come so far to witness this betrayal.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Bob 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was completely immersed in anger and despair in the cold and unmerciful wind.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down again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at the note in his hand, he caught a glimpse of his oddly set diamand scarfpin.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Indeed, he had gained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something precious at the cost of losing something valuable. Time could change everything, let alone a man’s choice!</a:t>
            </a:r>
            <a:endParaRPr lang="en-US" altLang="zh-CN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80" y="0"/>
            <a:ext cx="571309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My own ending</a:t>
            </a:r>
            <a:endParaRPr lang="en-US" altLang="zh-CN" sz="3600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0760" y="2100898"/>
            <a:ext cx="10093960" cy="765810"/>
          </a:xfrm>
          <a:prstGeom prst="rect">
            <a:avLst/>
          </a:prstGeom>
          <a:gradFill rotWithShape="1">
            <a:gsLst>
              <a:gs pos="0">
                <a:srgbClr val="2D2D8A">
                  <a:shade val="51000"/>
                  <a:satMod val="130000"/>
                </a:srgbClr>
              </a:gs>
              <a:gs pos="80000">
                <a:srgbClr val="2D2D8A">
                  <a:shade val="93000"/>
                  <a:satMod val="130000"/>
                </a:srgbClr>
              </a:gs>
              <a:gs pos="100000">
                <a:srgbClr val="2D2D8A">
                  <a:shade val="94000"/>
                  <a:satMod val="135000"/>
                </a:srgb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14350" indent="-514350" algn="l" eaLnBrk="1">
              <a:lnSpc>
                <a:spcPct val="120000"/>
              </a:lnSpc>
            </a:pPr>
            <a:r>
              <a:rPr lang="en-US" altLang="zh-CN" sz="3600" i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Hoefler Text" panose="02030602050506020203"/>
              </a:rPr>
              <a:t>1.Go on polishing your writing.</a:t>
            </a:r>
            <a:endParaRPr lang="en-US" altLang="zh-CN" sz="3600" i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Hoefler Text" panose="02030602050506020203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000760" y="3015298"/>
            <a:ext cx="10093960" cy="2094230"/>
          </a:xfrm>
          <a:prstGeom prst="rect">
            <a:avLst/>
          </a:prstGeom>
          <a:gradFill rotWithShape="1">
            <a:gsLst>
              <a:gs pos="0">
                <a:srgbClr val="2D2D8A">
                  <a:shade val="51000"/>
                  <a:satMod val="130000"/>
                </a:srgbClr>
              </a:gs>
              <a:gs pos="80000">
                <a:srgbClr val="2D2D8A">
                  <a:shade val="93000"/>
                  <a:satMod val="130000"/>
                </a:srgbClr>
              </a:gs>
              <a:gs pos="100000">
                <a:srgbClr val="2D2D8A">
                  <a:shade val="94000"/>
                  <a:satMod val="135000"/>
                </a:srgb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p>
            <a:pPr marL="514350" indent="-514350" algn="l" eaLnBrk="1">
              <a:lnSpc>
                <a:spcPct val="120000"/>
              </a:lnSpc>
            </a:pPr>
            <a:r>
              <a:rPr kumimoji="0" lang="en-US" altLang="zh-CN" sz="360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2. Read the original story of “ </a:t>
            </a:r>
            <a:r>
              <a:rPr kumimoji="0" lang="en-US" altLang="zh-CN" sz="3600" i="1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After Twenty Years</a:t>
            </a:r>
            <a:r>
              <a:rPr kumimoji="0" lang="en-US" altLang="zh-CN" sz="360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”</a:t>
            </a:r>
            <a:r>
              <a:rPr kumimoji="0" lang="en-US" altLang="zh-CN" sz="3600" i="0" u="none" strike="noStrike" cap="none" spc="0" normalizeH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 to better understand what message O.Henry conveys through this short story.</a:t>
            </a:r>
            <a:endParaRPr kumimoji="0" lang="zh-CN" altLang="en-US" sz="3600" i="0" u="none" strike="noStrike" cap="none" spc="0" normalizeH="0" baseline="0" smtClean="0">
              <a:ln>
                <a:noFill/>
              </a:ln>
              <a:solidFill>
                <a:srgbClr val="EDED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oefler Text" panose="02030602050506020203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80" y="140970"/>
            <a:ext cx="327914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Homework</a:t>
            </a:r>
            <a:endParaRPr lang="en-US" altLang="zh-CN" sz="3600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30350" y="923290"/>
            <a:ext cx="883729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true friend is known 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 the day of adversity.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9715" y="3372485"/>
            <a:ext cx="8632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华文行楷" panose="02010800040101010101" charset="-122"/>
                <a:ea typeface="华文行楷" panose="02010800040101010101" charset="-122"/>
              </a:rPr>
              <a:t>疾风知劲草，患难见真情！</a:t>
            </a:r>
            <a:endParaRPr lang="zh-CN" altLang="en-US" sz="6000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d00.paixin.com/thumbs/1008599/2445738/staff_1024.jpg?watermark/1/image/aHR0cDovL2QwMC5wYWl4aW4uY29tL2RwVG8zNjBfd20ucG5n/dissolve/100/gravity/SouthWest/dx/0/dy/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l="11236" b="7143"/>
          <a:stretch>
            <a:fillRect/>
          </a:stretch>
        </p:blipFill>
        <p:spPr bwMode="auto">
          <a:xfrm>
            <a:off x="2650411" y="164637"/>
            <a:ext cx="7569320" cy="526341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>
              <a:rot lat="19086000" lon="19068000" rev="3108000"/>
            </a:camera>
            <a:lightRig rig="threePt" dir="t"/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1697355" y="2233295"/>
            <a:ext cx="841057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800" b="1" smtClean="0">
                <a:solidFill>
                  <a:srgbClr val="721D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altLang="zh-CN" sz="8800" b="1" smtClean="0">
              <a:solidFill>
                <a:srgbClr val="721D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685B51"/>
            </a:gs>
            <a:gs pos="0">
              <a:srgbClr val="9A928B"/>
            </a:gs>
            <a:gs pos="100000">
              <a:srgbClr val="352416"/>
            </a:gs>
          </a:gsLst>
          <a:lin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347990" y="2843795"/>
            <a:ext cx="1254639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sz="9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vs</a:t>
            </a:r>
            <a:endParaRPr lang="zh-CN" altLang="en-US" sz="9600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图片 5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865" y="2418080"/>
            <a:ext cx="4090670" cy="3675380"/>
          </a:xfrm>
          <a:prstGeom prst="rect">
            <a:avLst/>
          </a:prstGeom>
        </p:spPr>
      </p:pic>
      <p:pic>
        <p:nvPicPr>
          <p:cNvPr id="11" name="图片 10" descr="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170" y="2353310"/>
            <a:ext cx="4476115" cy="36309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0095" y="278765"/>
            <a:ext cx="1047750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44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cs typeface="+mj-lt"/>
              </a:rPr>
              <a:t>Time can change a person’s choice!</a:t>
            </a:r>
            <a:endParaRPr lang="en-US" altLang="zh-CN" sz="4400">
              <a:ln w="12700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33" descr="2506512725_e43d3f7ed21"/>
          <p:cNvPicPr/>
          <p:nvPr/>
        </p:nvPicPr>
        <p:blipFill>
          <a:blip r:embed="rId1"/>
          <a:stretch>
            <a:fillRect/>
          </a:stretch>
        </p:blipFill>
        <p:spPr>
          <a:xfrm>
            <a:off x="69850" y="725488"/>
            <a:ext cx="6808788" cy="51419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6147" name="TextBox 24"/>
          <p:cNvSpPr/>
          <p:nvPr/>
        </p:nvSpPr>
        <p:spPr>
          <a:xfrm>
            <a:off x="7038340" y="349250"/>
            <a:ext cx="5793740" cy="4523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DejaVu Sans" charset="2"/>
                <a:ea typeface="方正书宋_GBK" pitchFamily="2" charset="-122"/>
              </a:defRPr>
            </a:lvl5pPr>
          </a:lstStyle>
          <a:p>
            <a:pPr marL="0" lvl="0" indent="0" eaLnBrk="1" hangingPunct="1"/>
            <a:endParaRPr lang="en-US" altLang="zh-CN" sz="4800" dirty="0">
              <a:solidFill>
                <a:srgbClr val="2F2F2F">
                  <a:lumMod val="75000"/>
                  <a:lumOff val="25000"/>
                </a:srgbClr>
              </a:solidFill>
              <a:effectLst/>
              <a:latin typeface="Arial Rounded MT Bold" panose="020F0704030504030204" pitchFamily="34" charset="0"/>
              <a:ea typeface="仓耳今楷05-6763 W05" panose="02020400000000000000" pitchFamily="18" charset="-122"/>
              <a:cs typeface="Arial Black" panose="020B0A04020102020204" charset="0"/>
              <a:sym typeface="+mn-lt"/>
            </a:endParaRPr>
          </a:p>
          <a:p>
            <a:pPr marL="0" lvl="0" indent="0" eaLnBrk="1" hangingPunct="1"/>
            <a:endParaRPr lang="en-US" altLang="zh-CN" sz="4800" b="1">
              <a:latin typeface="Monotype Corsiva" panose="03010101010201010101" pitchFamily="66" charset="0"/>
            </a:endParaRPr>
          </a:p>
          <a:p>
            <a:pPr marL="0" lvl="0" indent="0" eaLnBrk="1" hangingPunct="1"/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otype Corsiva" panose="03010101010201010101" pitchFamily="66" charset="0"/>
              </a:rPr>
              <a:t>After </a:t>
            </a:r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otype Corsiva" panose="03010101010201010101" pitchFamily="66" charset="0"/>
            </a:endParaRPr>
          </a:p>
          <a:p>
            <a:pPr marL="0" lvl="0" indent="0" eaLnBrk="1" hangingPunct="1"/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otype Corsiva" panose="03010101010201010101" pitchFamily="66" charset="0"/>
              </a:rPr>
              <a:t>Twenty Years</a:t>
            </a:r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otype Corsiva" panose="03010101010201010101" pitchFamily="66" charset="0"/>
            </a:endParaRPr>
          </a:p>
          <a:p>
            <a:pPr marL="0" lvl="0" indent="0" eaLnBrk="1" hangingPunct="1"/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otype Corsiva" panose="03010101010201010101" pitchFamily="66" charset="0"/>
            </a:endParaRPr>
          </a:p>
          <a:p>
            <a:pPr marL="0" lvl="0" indent="0" eaLnBrk="1" hangingPunct="1"/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otype Corsiva" panose="03010101010201010101" pitchFamily="66" charset="0"/>
              </a:rPr>
              <a:t>By O. Henry</a:t>
            </a:r>
            <a:endParaRPr lang="en-US" alt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otype Corsiva" panose="03010101010201010101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2825" y="5770880"/>
            <a:ext cx="454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常州市第五中学</a:t>
            </a:r>
            <a:r>
              <a:rPr lang="en-US" altLang="zh-CN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</a:t>
            </a:r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王海惠</a:t>
            </a:r>
            <a:endParaRPr lang="zh-CN" altLang="en-US" sz="28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6215" y="217170"/>
            <a:ext cx="642493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cs"/>
                <a:ea typeface="黑体" panose="02010609060101010101" pitchFamily="2" charset="-122"/>
                <a:cs typeface="+mj-cs"/>
                <a:sym typeface="Helvetica Neue" panose="02000503000000020004"/>
              </a:rPr>
              <a:t>Learning objectives</a:t>
            </a:r>
            <a:endParaRPr lang="en-US" altLang="zh-CN" sz="3600" b="1" kern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cs"/>
              <a:ea typeface="黑体" panose="02010609060101010101" pitchFamily="2" charset="-122"/>
              <a:cs typeface="+mj-cs"/>
              <a:sym typeface="Helvetica Neue" panose="020005030000000200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055" y="1617980"/>
            <a:ext cx="107619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At the end of the class, you will be able to: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1. get the main idea of the story and understand the elements of a novel and O.Henry-style endings.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2. analyze the personalities of the characters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3. voice your opinions when friendship meets justice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4. write a possible ending to the story based on your understanding of the characters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/>
          <p:nvPr/>
        </p:nvSpPr>
        <p:spPr>
          <a:xfrm>
            <a:off x="4190980" y="4499577"/>
            <a:ext cx="2444750" cy="67967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indent="0" eaLnBrk="1">
              <a:lnSpc>
                <a:spcPts val="4500"/>
              </a:lnSpc>
              <a:spcBef>
                <a:spcPct val="0"/>
              </a:spcBef>
              <a:buNone/>
              <a:defRPr>
                <a:solidFill>
                  <a:srgbClr val="FFFFFF"/>
                </a:solidFill>
              </a:defRPr>
            </a:pPr>
            <a:r>
              <a:rPr lang="en-US" altLang="zh-CN" sz="2800" i="0" smtClean="0">
                <a:solidFill>
                  <a:srgbClr val="FFFFFF"/>
                </a:solidFill>
                <a:effectLst/>
                <a:latin typeface="+mn-lt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  O. Henry</a:t>
            </a:r>
            <a:endParaRPr lang="en-US" altLang="zh-CN" sz="2800" i="0" smtClean="0">
              <a:solidFill>
                <a:srgbClr val="FFFFFF"/>
              </a:solidFill>
              <a:effectLst/>
              <a:latin typeface="+mn-lt"/>
              <a:ea typeface="黑体" panose="0201060906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86810" y="1862455"/>
            <a:ext cx="802005" cy="749935"/>
          </a:xfrm>
          <a:prstGeom prst="ellipse">
            <a:avLst/>
          </a:prstGeom>
          <a:noFill/>
          <a:ln w="76200" cmpd="sng">
            <a:solidFill>
              <a:srgbClr val="FFFFFF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800" i="0" strike="noStrike" noProof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Hoefler Text" panose="02030602050506020203"/>
                <a:cs typeface="Arial" panose="020B0604020202020204" pitchFamily="34" charset="0"/>
              </a:rPr>
              <a:t>1</a:t>
            </a:r>
            <a:endParaRPr lang="en-US" altLang="zh-CN" sz="2800" i="0" strike="noStrike" noProof="1" smtClean="0">
              <a:solidFill>
                <a:srgbClr val="FFFFFF"/>
              </a:solidFill>
              <a:effectLst/>
              <a:latin typeface="Arial" panose="020B0604020202020204" pitchFamily="34" charset="0"/>
              <a:ea typeface="Hoefler Text" panose="02030602050506020203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37687" y="4206871"/>
            <a:ext cx="4456678" cy="749741"/>
            <a:chOff x="6337687" y="4206871"/>
            <a:chExt cx="4456678" cy="749741"/>
          </a:xfrm>
        </p:grpSpPr>
        <p:sp>
          <p:nvSpPr>
            <p:cNvPr id="17" name="椭圆 16"/>
            <p:cNvSpPr/>
            <p:nvPr/>
          </p:nvSpPr>
          <p:spPr>
            <a:xfrm>
              <a:off x="6337687" y="4206871"/>
              <a:ext cx="802271" cy="749741"/>
            </a:xfrm>
            <a:prstGeom prst="ellipse">
              <a:avLst/>
            </a:prstGeom>
            <a:noFill/>
            <a:ln w="76200" cmpd="sng">
              <a:solidFill>
                <a:srgbClr val="FFFFFF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2800" i="0" strike="noStrike" noProof="1" smtClean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Hoefler Text" panose="02030602050506020203"/>
                  <a:cs typeface="Arial" panose="020B0604020202020204" pitchFamily="34" charset="0"/>
                </a:rPr>
                <a:t>4</a:t>
              </a:r>
              <a:endParaRPr lang="en-US" altLang="zh-CN" sz="2800" i="0" strike="noStrike" noProof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Hoefler Text" panose="02030602050506020203"/>
                <a:cs typeface="Arial" panose="020B0604020202020204" pitchFamily="34" charset="0"/>
              </a:endParaRPr>
            </a:p>
          </p:txBody>
        </p:sp>
        <p:sp>
          <p:nvSpPr>
            <p:cNvPr id="18" name="文本框 3"/>
            <p:cNvSpPr txBox="1"/>
            <p:nvPr/>
          </p:nvSpPr>
          <p:spPr>
            <a:xfrm>
              <a:off x="7139958" y="4206871"/>
              <a:ext cx="3654407" cy="57214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algn="l">
                <a:lnSpc>
                  <a:spcPct val="120000"/>
                </a:lnSpc>
                <a:defRPr>
                  <a:solidFill>
                    <a:srgbClr val="FFFFFF"/>
                  </a:solidFill>
                </a:defRPr>
              </a:pPr>
              <a:r>
                <a:rPr lang="en-US" altLang="zh-CN" sz="2800" smtClean="0">
                  <a:solidFill>
                    <a:srgbClr val="FFFFFF"/>
                  </a:solidFill>
                  <a:effectLst/>
                  <a:latin typeface="+mn-lt"/>
                  <a:ea typeface="黑体" panose="02010609060101010101" pitchFamily="2" charset="-122"/>
                  <a:cs typeface="Arial" panose="020B0604020202020204" pitchFamily="34" charset="0"/>
                  <a:sym typeface="+mn-ea"/>
                </a:rPr>
                <a:t>The Gift of the Magi </a:t>
              </a:r>
              <a:endParaRPr lang="en-US" altLang="zh-CN" sz="2800" smtClean="0">
                <a:solidFill>
                  <a:srgbClr val="FFFFFF"/>
                </a:solidFill>
                <a:effectLst/>
                <a:latin typeface="+mn-lt"/>
                <a:ea typeface="黑体" panose="02010609060101010101" pitchFamily="2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6215" y="217170"/>
            <a:ext cx="932624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3600" kern="0" noProof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Helvetica Neue" panose="02000503000000020004"/>
              </a:rPr>
              <a:t>Brief introduction to the Author</a:t>
            </a:r>
            <a:endParaRPr lang="en-US" altLang="zh-CN" sz="3600" b="1" kern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Helvetica Neue" panose="02000503000000020004"/>
            </a:endParaRPr>
          </a:p>
        </p:txBody>
      </p:sp>
      <p:sp>
        <p:nvSpPr>
          <p:cNvPr id="28" name="文本框 3"/>
          <p:cNvSpPr txBox="1"/>
          <p:nvPr/>
        </p:nvSpPr>
        <p:spPr>
          <a:xfrm>
            <a:off x="355600" y="4816158"/>
            <a:ext cx="2109470" cy="76581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p>
            <a:pPr marL="0" indent="0" algn="l" eaLnBrk="1">
              <a:lnSpc>
                <a:spcPct val="120000"/>
              </a:lnSpc>
              <a:spcBef>
                <a:spcPct val="0"/>
              </a:spcBef>
              <a:buNone/>
              <a:defRPr>
                <a:solidFill>
                  <a:srgbClr val="FFFFFF"/>
                </a:solidFill>
              </a:defRPr>
            </a:pPr>
            <a:r>
              <a:rPr lang="en-US" altLang="zh-CN" sz="3600" i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  <a:sym typeface="+mn-ea"/>
              </a:rPr>
              <a:t>O. Henry</a:t>
            </a:r>
            <a:endParaRPr lang="en-US" altLang="zh-CN" sz="3600" i="0" smtClean="0"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26130" y="1252855"/>
            <a:ext cx="86220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William Sydney Porter (1862-1910)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American writer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worked at various jobs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served three years in prison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focused on the everyday life of ordinary people in New York 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known for the surprise endings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http://www.unsv.com/voanews/specialenglish/scripts/2012/05/19/0045/343C30E2-8160-4478-BB97-D3A5F949337A_mw800_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r="7070" b="4167"/>
          <a:stretch>
            <a:fillRect/>
          </a:stretch>
        </p:blipFill>
        <p:spPr bwMode="auto">
          <a:xfrm>
            <a:off x="16510" y="1252855"/>
            <a:ext cx="2746375" cy="3071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iyangcong.com/upload/book/cover/original/c0000672012103117004634469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199456" y="1508787"/>
            <a:ext cx="2195736" cy="29276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4036" name="Picture 4" descr="https://images-cn-8.ssl-images-amazon.com/images/I/51NHtt1X2iL._SY346_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95733" y="1508787"/>
            <a:ext cx="2304256" cy="297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4038" name="Picture 6" descr="http://img35.ddimg.cn/85/21/22896805-1_o.jpg"/>
          <p:cNvPicPr>
            <a:picLocks noChangeAspect="1" noChangeArrowheads="1"/>
          </p:cNvPicPr>
          <p:nvPr/>
        </p:nvPicPr>
        <p:blipFill>
          <a:blip r:embed="rId3"/>
          <a:srcRect l="4123" t="2860" r="5167" b="5620"/>
          <a:stretch>
            <a:fillRect/>
          </a:stretch>
        </p:blipFill>
        <p:spPr bwMode="auto">
          <a:xfrm>
            <a:off x="6288021" y="1508787"/>
            <a:ext cx="2208245" cy="297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4040" name="Picture 8" descr="https://p5.ssl.qhimgs1.com/sdr/400__/t0139a27ae5e85411d5.jpg"/>
          <p:cNvPicPr>
            <a:picLocks noChangeAspect="1" noChangeArrowheads="1"/>
          </p:cNvPicPr>
          <p:nvPr/>
        </p:nvPicPr>
        <p:blipFill>
          <a:blip r:embed="rId4"/>
          <a:srcRect b="6496"/>
          <a:stretch>
            <a:fillRect/>
          </a:stretch>
        </p:blipFill>
        <p:spPr bwMode="auto">
          <a:xfrm>
            <a:off x="8784299" y="1508787"/>
            <a:ext cx="2268521" cy="297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5562" y="289031"/>
            <a:ext cx="374441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err="1" smtClean="0">
                <a:solidFill>
                  <a:srgbClr val="721D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O.Henry’s works </a:t>
            </a:r>
            <a:endParaRPr lang="en-US" altLang="zh-CN" sz="3600" err="1" smtClean="0">
              <a:solidFill>
                <a:srgbClr val="721D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.baike.soso.com/ugc/baikepic2/17609/cut-20180126142415-1664703677_jpg_524_655_47783.jpg/300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570095" y="1845945"/>
            <a:ext cx="2024380" cy="2682240"/>
          </a:xfrm>
          <a:prstGeom prst="rect">
            <a:avLst/>
          </a:prstGeom>
          <a:noFill/>
        </p:spPr>
      </p:pic>
      <p:pic>
        <p:nvPicPr>
          <p:cNvPr id="2052" name="Picture 4" descr="http://p0.qhimg.com/t0116c3f90680a8d3f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947025" y="1894205"/>
            <a:ext cx="1989455" cy="2633345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1368425" y="643890"/>
            <a:ext cx="9413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The three kings of short story in the world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3780" y="4765040"/>
            <a:ext cx="2170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O. Henry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7340" y="4608195"/>
            <a:ext cx="29711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Maupassant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3600">
                <a:latin typeface="Arial" panose="020B0604020202020204" pitchFamily="34" charset="0"/>
                <a:cs typeface="Arial" panose="020B0604020202020204" pitchFamily="34" charset="0"/>
              </a:rPr>
              <a:t>莫泊桑）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48270" y="4608195"/>
            <a:ext cx="24244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Chekhov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en-US" altLang="zh-CN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3600">
                <a:latin typeface="Arial" panose="020B0604020202020204" pitchFamily="34" charset="0"/>
                <a:cs typeface="Arial" panose="020B0604020202020204" pitchFamily="34" charset="0"/>
              </a:rPr>
              <a:t>契诃夫）</a:t>
            </a:r>
            <a:endParaRPr lang="zh-CN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68425" y="1893570"/>
            <a:ext cx="2271395" cy="278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5" r="18003" b="49184"/>
          <a:stretch>
            <a:fillRect/>
          </a:stretch>
        </p:blipFill>
        <p:spPr bwMode="auto">
          <a:xfrm>
            <a:off x="1007435" y="740701"/>
            <a:ext cx="2016224" cy="25922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5010" y="566420"/>
            <a:ext cx="86036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smtClean="0">
                <a:solidFill>
                  <a:srgbClr val="721D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Henry-style endings:</a:t>
            </a:r>
            <a:endParaRPr lang="en-US" altLang="zh-CN" sz="3600" b="1" i="1" smtClean="0">
              <a:solidFill>
                <a:srgbClr val="721D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600" i="1" smtClean="0">
              <a:solidFill>
                <a:srgbClr val="721D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i="1" smtClean="0">
                <a:solidFill>
                  <a:srgbClr val="721D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sudden </a:t>
            </a:r>
            <a:r>
              <a:rPr lang="en-US" altLang="zh-CN" sz="3600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twist </a:t>
            </a:r>
            <a:endParaRPr lang="en-US" altLang="zh-CN" sz="3600" i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600" i="1" smtClean="0">
              <a:solidFill>
                <a:srgbClr val="721D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i="1" smtClean="0">
                <a:solidFill>
                  <a:srgbClr val="721D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zh-CN" sz="3600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unexpected change</a:t>
            </a:r>
            <a:r>
              <a:rPr lang="en-US" altLang="zh-CN" sz="3600" i="1" smtClean="0">
                <a:solidFill>
                  <a:srgbClr val="721D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characters` inner world, experience, destiny</a:t>
            </a:r>
            <a:endParaRPr lang="en-US" altLang="zh-CN" sz="3600" i="1" smtClean="0">
              <a:solidFill>
                <a:srgbClr val="721D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3600" i="1" smtClean="0">
              <a:solidFill>
                <a:srgbClr val="721D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i="1" smtClean="0">
                <a:solidFill>
                  <a:srgbClr val="721D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3600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surprising </a:t>
            </a:r>
            <a:r>
              <a:rPr lang="en-US" altLang="zh-CN" sz="3600" i="1" smtClean="0">
                <a:solidFill>
                  <a:srgbClr val="721D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</a:t>
            </a:r>
            <a:r>
              <a:rPr lang="en-US" altLang="zh-CN" sz="3600" i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understandable</a:t>
            </a:r>
            <a:r>
              <a:rPr lang="en-US" altLang="zh-CN" sz="3600" i="1" smtClean="0">
                <a:solidFill>
                  <a:srgbClr val="721D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</a:t>
            </a:r>
            <a:endParaRPr lang="zh-CN" altLang="en-US" sz="3600" i="1">
              <a:solidFill>
                <a:srgbClr val="721D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3968.9448818897636,&quot;width&quot;:3461.116535433071}"/>
</p:tagLst>
</file>

<file path=ppt/tags/tag64.xml><?xml version="1.0" encoding="utf-8"?>
<p:tagLst xmlns:p="http://schemas.openxmlformats.org/presentationml/2006/main">
  <p:tag name="KSO_WM_UNIT_TABLE_BEAUTIFY" val="smartTable{8f19bd28-7341-476b-9923-7a09418e095f}"/>
</p:tagLst>
</file>

<file path=ppt/tags/tag65.xml><?xml version="1.0" encoding="utf-8"?>
<p:tagLst xmlns:p="http://schemas.openxmlformats.org/presentationml/2006/main">
  <p:tag name="KSO_WM_UNIT_PLACING_PICTURE_USER_VIEWPORT" val="{&quot;height&quot;:8288.83937007874,&quot;width&quot;:11920.18897637795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DejaVu Sans"/>
        <a:ea typeface="方正书宋_GBK"/>
        <a:cs typeface="Arial"/>
      </a:majorFont>
      <a:minorFont>
        <a:latin typeface="DejaVu Sans"/>
        <a:ea typeface="方正书宋_GBK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空白设计模板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4417</Words>
  <Application>WPS 演示</Application>
  <PresentationFormat>宽屏</PresentationFormat>
  <Paragraphs>231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Arial</vt:lpstr>
      <vt:lpstr>宋体</vt:lpstr>
      <vt:lpstr>Wingdings</vt:lpstr>
      <vt:lpstr>Arial</vt:lpstr>
      <vt:lpstr>DejaVu Sans</vt:lpstr>
      <vt:lpstr>Calibri</vt:lpstr>
      <vt:lpstr>方正书宋_GBK</vt:lpstr>
      <vt:lpstr>微软雅黑</vt:lpstr>
      <vt:lpstr>黑体</vt:lpstr>
      <vt:lpstr>Wingdings</vt:lpstr>
      <vt:lpstr>Arial Narrow</vt:lpstr>
      <vt:lpstr>Arial Rounded MT Bold</vt:lpstr>
      <vt:lpstr>仓耳今楷05-6763 W05</vt:lpstr>
      <vt:lpstr>Arial Black</vt:lpstr>
      <vt:lpstr>Monotype Corsiva</vt:lpstr>
      <vt:lpstr>华文行楷</vt:lpstr>
      <vt:lpstr>Helvetica Neue</vt:lpstr>
      <vt:lpstr>Hoefler Text</vt:lpstr>
      <vt:lpstr>Segoe Print</vt:lpstr>
      <vt:lpstr>Arial Unicode MS</vt:lpstr>
      <vt:lpstr>思源黑体 CN Regular</vt:lpstr>
      <vt:lpstr>Office 主题</vt:lpstr>
      <vt:lpstr>2_默认设计模板</vt:lpstr>
      <vt:lpstr>2_空白设计模板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WHH</cp:lastModifiedBy>
  <cp:revision>211</cp:revision>
  <dcterms:created xsi:type="dcterms:W3CDTF">2019-06-19T02:08:00Z</dcterms:created>
  <dcterms:modified xsi:type="dcterms:W3CDTF">2021-12-07T02:01:06Z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E38A5A74284E451BA529424D33F1A294</vt:lpwstr>
  </property>
</Properties>
</file>