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pn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9.png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/>
          <p:nvPr/>
        </p:nvSpPr>
        <p:spPr>
          <a:xfrm>
            <a:off x="1748139" y="1949817"/>
            <a:ext cx="6903719" cy="17678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1750" algn="l" rtl="0" eaLnBrk="0">
              <a:lnSpc>
                <a:spcPts val="3685"/>
              </a:lnSpc>
            </a:pPr>
            <a:r>
              <a:rPr sz="2700" b="1" spc="100" dirty="0">
                <a:solidFill>
                  <a:srgbClr val="5E75B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</a:t>
            </a:r>
            <a:r>
              <a:rPr sz="2700" spc="100" dirty="0">
                <a:solidFill>
                  <a:srgbClr val="5E75B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100" dirty="0">
                <a:ln w="6350" cap="flat" cmpd="sng">
                  <a:solidFill>
                    <a:srgbClr val="5E75BA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5E75B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能够遵守动物园的安全规则</a:t>
            </a:r>
            <a:r>
              <a:rPr sz="2700" spc="70" dirty="0">
                <a:ln w="6350" cap="flat" cmpd="sng">
                  <a:solidFill>
                    <a:srgbClr val="5E75BA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5E75B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en-US" sz="2700" dirty="0"/>
          </a:p>
          <a:p>
            <a:pPr marL="12700" algn="l" rtl="0" eaLnBrk="0">
              <a:lnSpc>
                <a:spcPts val="3685"/>
              </a:lnSpc>
              <a:spcBef>
                <a:spcPts val="1355"/>
              </a:spcBef>
            </a:pPr>
            <a:r>
              <a:rPr sz="2700" b="1" spc="110" dirty="0">
                <a:solidFill>
                  <a:srgbClr val="5E75B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</a:t>
            </a:r>
            <a:r>
              <a:rPr sz="2700" spc="110" dirty="0">
                <a:solidFill>
                  <a:srgbClr val="5E75B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110" dirty="0">
                <a:ln w="6350" cap="flat" cmpd="sng">
                  <a:solidFill>
                    <a:srgbClr val="5E75BA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5E75B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在动物园里不做危险的动作，避免受伤</a:t>
            </a:r>
            <a:r>
              <a:rPr sz="2700" spc="20" dirty="0">
                <a:ln w="6350" cap="flat" cmpd="sng">
                  <a:solidFill>
                    <a:srgbClr val="5E75BA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5E75B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en-US" sz="2700" dirty="0"/>
          </a:p>
          <a:p>
            <a:pPr algn="l" rtl="0" eaLnBrk="0">
              <a:lnSpc>
                <a:spcPct val="106000"/>
              </a:lnSpc>
            </a:pPr>
            <a:endParaRPr lang="en-US" altLang="en-US" sz="1500" dirty="0"/>
          </a:p>
          <a:p>
            <a:pPr marL="17145" algn="l" rtl="0" eaLnBrk="0">
              <a:lnSpc>
                <a:spcPct val="95000"/>
              </a:lnSpc>
              <a:spcBef>
                <a:spcPts val="5"/>
              </a:spcBef>
            </a:pPr>
            <a:r>
              <a:rPr sz="2700" b="1" spc="110" dirty="0">
                <a:solidFill>
                  <a:srgbClr val="5E75B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3.</a:t>
            </a:r>
            <a:r>
              <a:rPr sz="2700" spc="110" dirty="0">
                <a:solidFill>
                  <a:srgbClr val="5E75B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spc="110" dirty="0">
                <a:ln w="6350" cap="flat" cmpd="sng">
                  <a:solidFill>
                    <a:srgbClr val="5E75BA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5E75B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建立初步的安全意识，学会保护自</a:t>
            </a:r>
            <a:r>
              <a:rPr sz="2700" spc="100" dirty="0">
                <a:ln w="6350" cap="flat" cmpd="sng">
                  <a:solidFill>
                    <a:srgbClr val="5E75BA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5E75B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己</a:t>
            </a:r>
            <a:r>
              <a:rPr sz="2700" spc="0" dirty="0">
                <a:ln w="6350" cap="flat" cmpd="sng">
                  <a:solidFill>
                    <a:srgbClr val="5E75BA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5E75B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700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8411" y="217931"/>
            <a:ext cx="2083307" cy="7741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1511028" y="2647252"/>
            <a:ext cx="9568815" cy="763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810"/>
              </a:lnSpc>
            </a:pPr>
            <a:r>
              <a:rPr sz="4400" spc="-10" dirty="0">
                <a:ln w="127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我们来猜一</a:t>
            </a:r>
            <a:r>
              <a:rPr sz="4400" spc="0" dirty="0">
                <a:ln w="127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猜下面这些是什么动物吧！</a:t>
            </a:r>
            <a:endParaRPr lang="en-US" altLang="en-US" sz="4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8515" y="597408"/>
            <a:ext cx="2180844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90738" y="3658870"/>
            <a:ext cx="5875311" cy="302021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12152" y="161049"/>
            <a:ext cx="10525899" cy="403915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7900213" y="5025935"/>
            <a:ext cx="1587589" cy="751776"/>
            <a:chOff x="0" y="0"/>
            <a:chExt cx="1587589" cy="751776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587589" cy="751776"/>
            </a:xfrm>
            <a:prstGeom prst="rect">
              <a:avLst/>
            </a:prstGeom>
          </p:spPr>
        </p:pic>
        <p:sp>
          <p:nvSpPr>
            <p:cNvPr id="12" name="textbox 12"/>
            <p:cNvSpPr/>
            <p:nvPr/>
          </p:nvSpPr>
          <p:spPr>
            <a:xfrm>
              <a:off x="-12700" y="-12700"/>
              <a:ext cx="1613535" cy="8216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8000"/>
                </a:lnSpc>
              </a:pPr>
              <a:endParaRPr lang="en-US" altLang="en-US" sz="1000" dirty="0"/>
            </a:p>
            <a:p>
              <a:pPr marL="19494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3200" spc="-20" dirty="0">
                  <a:ln w="9525" cap="flat" cmpd="sng">
                    <a:solidFill>
                      <a:srgbClr val="7030A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703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热带鱼</a:t>
              </a:r>
              <a:endParaRPr lang="en-US" altLang="en-US" sz="3200" dirty="0"/>
            </a:p>
          </p:txBody>
        </p:sp>
      </p:grpSp>
      <p:sp>
        <p:nvSpPr>
          <p:cNvPr id="13" name="textbox 13"/>
          <p:cNvSpPr/>
          <p:nvPr/>
        </p:nvSpPr>
        <p:spPr>
          <a:xfrm>
            <a:off x="880907" y="3615964"/>
            <a:ext cx="832485" cy="471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200" spc="-30" dirty="0">
                <a:ln w="9525" cap="flat" cmpd="sng">
                  <a:solidFill>
                    <a:srgbClr val="7030A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030A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猴</a:t>
            </a:r>
            <a:r>
              <a:rPr sz="3200" spc="-20" dirty="0">
                <a:ln w="9525" cap="flat" cmpd="sng">
                  <a:solidFill>
                    <a:srgbClr val="7030A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030A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</a:t>
            </a:r>
            <a:endParaRPr lang="en-US" altLang="en-US" sz="3200" dirty="0"/>
          </a:p>
        </p:txBody>
      </p:sp>
      <p:sp>
        <p:nvSpPr>
          <p:cNvPr id="14" name="textbox 14"/>
          <p:cNvSpPr/>
          <p:nvPr/>
        </p:nvSpPr>
        <p:spPr>
          <a:xfrm>
            <a:off x="10230380" y="3480813"/>
            <a:ext cx="833755" cy="4673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200" spc="-20" dirty="0">
                <a:ln w="9525" cap="flat" cmpd="sng">
                  <a:solidFill>
                    <a:srgbClr val="7030A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030A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老虎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5482" y="29832"/>
            <a:ext cx="4516145" cy="330964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8515122" y="3423920"/>
            <a:ext cx="1175613" cy="751776"/>
            <a:chOff x="0" y="0"/>
            <a:chExt cx="1175613" cy="751776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75613" cy="751776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1201419" cy="8191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lang="en-US" altLang="en-US" sz="1000" dirty="0"/>
            </a:p>
            <a:p>
              <a:pPr marL="194310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3200" spc="-30" dirty="0">
                  <a:ln w="9525" cap="flat" cmpd="sng">
                    <a:solidFill>
                      <a:srgbClr val="7030A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703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熊</a:t>
              </a:r>
              <a:r>
                <a:rPr sz="3200" spc="-20" dirty="0">
                  <a:ln w="9525" cap="flat" cmpd="sng">
                    <a:solidFill>
                      <a:srgbClr val="7030A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703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猫</a:t>
              </a:r>
              <a:endParaRPr lang="en-US" altLang="en-US" sz="3200" dirty="0"/>
            </a:p>
          </p:txBody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11595" y="102857"/>
            <a:ext cx="4625365" cy="337124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8124482" y="5271516"/>
            <a:ext cx="1175613" cy="751776"/>
            <a:chOff x="0" y="0"/>
            <a:chExt cx="1175613" cy="751776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175613" cy="751776"/>
            </a:xfrm>
            <a:prstGeom prst="rect">
              <a:avLst/>
            </a:prstGeom>
          </p:spPr>
        </p:pic>
        <p:sp>
          <p:nvSpPr>
            <p:cNvPr id="21" name="textbox 21"/>
            <p:cNvSpPr/>
            <p:nvPr/>
          </p:nvSpPr>
          <p:spPr>
            <a:xfrm>
              <a:off x="-12700" y="-12700"/>
              <a:ext cx="1201419" cy="8191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1905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7030A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703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鹦鹉</a:t>
              </a:r>
              <a:endParaRPr lang="en-US" altLang="en-US" sz="3200" dirty="0"/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742550" y="3045650"/>
            <a:ext cx="4480560" cy="3659073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2309152" y="3324936"/>
            <a:ext cx="1175613" cy="751776"/>
            <a:chOff x="0" y="0"/>
            <a:chExt cx="1175613" cy="751776"/>
          </a:xfrm>
        </p:grpSpPr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175613" cy="751776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-12700" y="-12700"/>
              <a:ext cx="1201419" cy="82105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marL="19113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3200" spc="-20" dirty="0">
                  <a:ln w="9525" cap="flat" cmpd="sng">
                    <a:solidFill>
                      <a:srgbClr val="7030A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703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狮</a:t>
              </a:r>
              <a:r>
                <a:rPr sz="3200" spc="-10" dirty="0">
                  <a:ln w="9525" cap="flat" cmpd="sng">
                    <a:solidFill>
                      <a:srgbClr val="7030A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703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子</a:t>
              </a:r>
              <a:endParaRPr lang="en-US" altLang="en-US" sz="3200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path"/>
          <p:cNvSpPr/>
          <p:nvPr/>
        </p:nvSpPr>
        <p:spPr>
          <a:xfrm>
            <a:off x="1943100" y="437388"/>
            <a:ext cx="8209788" cy="1016508"/>
          </a:xfrm>
          <a:custGeom>
            <a:avLst/>
            <a:gdLst/>
            <a:ahLst/>
            <a:cxnLst/>
            <a:rect l="0" t="0" r="0" b="0"/>
            <a:pathLst>
              <a:path w="12928" h="1600">
                <a:moveTo>
                  <a:pt x="0" y="225"/>
                </a:moveTo>
                <a:cubicBezTo>
                  <a:pt x="0" y="101"/>
                  <a:pt x="101" y="0"/>
                  <a:pt x="225" y="0"/>
                </a:cubicBezTo>
                <a:lnTo>
                  <a:pt x="2155" y="0"/>
                </a:lnTo>
                <a:lnTo>
                  <a:pt x="5387" y="0"/>
                </a:lnTo>
                <a:lnTo>
                  <a:pt x="12703" y="0"/>
                </a:lnTo>
                <a:cubicBezTo>
                  <a:pt x="12827" y="0"/>
                  <a:pt x="12928" y="101"/>
                  <a:pt x="12928" y="225"/>
                </a:cubicBezTo>
                <a:lnTo>
                  <a:pt x="12928" y="789"/>
                </a:lnTo>
                <a:lnTo>
                  <a:pt x="12928" y="1127"/>
                </a:lnTo>
                <a:lnTo>
                  <a:pt x="12928" y="1127"/>
                </a:lnTo>
                <a:cubicBezTo>
                  <a:pt x="12928" y="1251"/>
                  <a:pt x="12827" y="1352"/>
                  <a:pt x="12703" y="1353"/>
                </a:cubicBezTo>
                <a:lnTo>
                  <a:pt x="5387" y="1353"/>
                </a:lnTo>
                <a:lnTo>
                  <a:pt x="2623" y="1600"/>
                </a:lnTo>
                <a:lnTo>
                  <a:pt x="2155" y="1353"/>
                </a:lnTo>
                <a:lnTo>
                  <a:pt x="225" y="1353"/>
                </a:lnTo>
                <a:cubicBezTo>
                  <a:pt x="101" y="1352"/>
                  <a:pt x="0" y="1251"/>
                  <a:pt x="0" y="1127"/>
                </a:cubicBezTo>
                <a:lnTo>
                  <a:pt x="0" y="1127"/>
                </a:lnTo>
                <a:lnTo>
                  <a:pt x="0" y="789"/>
                </a:lnTo>
                <a:lnTo>
                  <a:pt x="0" y="225"/>
                </a:ln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8" name="table 28"/>
          <p:cNvGraphicFramePr>
            <a:graphicFrameLocks noGrp="1"/>
          </p:cNvGraphicFramePr>
          <p:nvPr/>
        </p:nvGraphicFramePr>
        <p:xfrm>
          <a:off x="1934006" y="427990"/>
          <a:ext cx="8227694" cy="1034415"/>
        </p:xfrm>
        <a:graphic>
          <a:graphicData uri="http://schemas.openxmlformats.org/drawingml/2006/table">
            <a:tbl>
              <a:tblPr/>
              <a:tblGrid>
                <a:gridCol w="8227694"/>
              </a:tblGrid>
              <a:tr h="10217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19380" algn="l" rtl="0" eaLnBrk="0">
                        <a:lnSpc>
                          <a:spcPct val="94000"/>
                        </a:lnSpc>
                      </a:pPr>
                      <a:r>
                        <a:rPr sz="2700" spc="-60" dirty="0">
                          <a:ln w="6350" cap="flat" cmpd="sng">
                            <a:solidFill>
                              <a:srgbClr val="FF9900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FF99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鸭爸爸、</a:t>
                      </a:r>
                      <a:r>
                        <a:rPr sz="2700" spc="-60" dirty="0">
                          <a:solidFill>
                            <a:srgbClr val="FF99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2700" spc="-60" dirty="0">
                          <a:ln w="6350" cap="flat" cmpd="sng">
                            <a:solidFill>
                              <a:srgbClr val="FF9900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FF99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鸭妈妈带着小黄鸭和皮皮猴去动物园</a:t>
                      </a:r>
                      <a:r>
                        <a:rPr sz="2700" spc="-30" dirty="0">
                          <a:ln w="6350" cap="flat" cmpd="sng">
                            <a:solidFill>
                              <a:srgbClr val="FF9900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FF99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玩</a:t>
                      </a:r>
                      <a:r>
                        <a:rPr sz="2700" spc="0" dirty="0">
                          <a:ln w="6350" cap="flat" cmpd="sng">
                            <a:solidFill>
                              <a:srgbClr val="FF9900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FF99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啦。</a:t>
                      </a:r>
                      <a:endParaRPr lang="en-US" altLang="en-US" sz="27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1971675" y="155575"/>
            <a:ext cx="6189344" cy="831812"/>
            <a:chOff x="0" y="0"/>
            <a:chExt cx="6189344" cy="831812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189344" cy="831812"/>
            </a:xfrm>
            <a:prstGeom prst="rect">
              <a:avLst/>
            </a:prstGeom>
          </p:spPr>
        </p:pic>
        <p:sp>
          <p:nvSpPr>
            <p:cNvPr id="31" name="textbox 31"/>
            <p:cNvSpPr/>
            <p:nvPr/>
          </p:nvSpPr>
          <p:spPr>
            <a:xfrm>
              <a:off x="-12700" y="-12700"/>
              <a:ext cx="6214745" cy="89153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</a:pPr>
              <a:endParaRPr lang="en-US" altLang="en-US" sz="1000" dirty="0"/>
            </a:p>
            <a:p>
              <a:pPr marL="741045" algn="l" rtl="0" eaLnBrk="0">
                <a:lnSpc>
                  <a:spcPct val="94000"/>
                </a:lnSpc>
                <a:spcBef>
                  <a:spcPts val="0"/>
                </a:spcBef>
              </a:pPr>
              <a:r>
                <a:rPr sz="2700" spc="9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小巫婆诱惑皮皮猴进狮虎山玩</a:t>
              </a:r>
              <a:r>
                <a:rPr sz="2700" spc="7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700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171450" y="153034"/>
            <a:ext cx="8227694" cy="1939163"/>
            <a:chOff x="0" y="0"/>
            <a:chExt cx="8227694" cy="1939163"/>
          </a:xfrm>
        </p:grpSpPr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227694" cy="1939163"/>
            </a:xfrm>
            <a:prstGeom prst="rect">
              <a:avLst/>
            </a:prstGeom>
          </p:spPr>
        </p:pic>
        <p:sp>
          <p:nvSpPr>
            <p:cNvPr id="34" name="textbox 34"/>
            <p:cNvSpPr/>
            <p:nvPr/>
          </p:nvSpPr>
          <p:spPr>
            <a:xfrm>
              <a:off x="-12700" y="-12700"/>
              <a:ext cx="8253094" cy="1995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6000"/>
                </a:lnSpc>
              </a:pPr>
              <a:endParaRPr lang="en-US" altLang="en-US" sz="1000" dirty="0"/>
            </a:p>
            <a:p>
              <a:pPr marL="440690" algn="l" rtl="0" eaLnBrk="0">
                <a:lnSpc>
                  <a:spcPct val="94000"/>
                </a:lnSpc>
                <a:spcBef>
                  <a:spcPts val="0"/>
                </a:spcBef>
              </a:pPr>
              <a:r>
                <a:rPr sz="2300" spc="10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小黄鸭劝皮皮猴不要进去，里面很危险，但皮皮猴还是</a:t>
              </a:r>
              <a:r>
                <a:rPr sz="2300" spc="5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蹿</a:t>
              </a:r>
              <a:endParaRPr lang="en-US" altLang="en-US" sz="23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400" dirty="0"/>
            </a:p>
            <a:p>
              <a:pPr marL="44005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2300" spc="10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进了狮虎山里面，被里面的狮子追赶，好不容易逃</a:t>
              </a:r>
              <a:r>
                <a:rPr sz="2300" spc="6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脱</a:t>
              </a:r>
              <a:r>
                <a:rPr sz="2300" spc="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3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1723389" y="370840"/>
            <a:ext cx="6266179" cy="1124534"/>
            <a:chOff x="0" y="0"/>
            <a:chExt cx="6266179" cy="1124534"/>
          </a:xfrm>
        </p:grpSpPr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266179" cy="1124534"/>
            </a:xfrm>
            <a:prstGeom prst="rect">
              <a:avLst/>
            </a:prstGeom>
          </p:spPr>
        </p:pic>
        <p:sp>
          <p:nvSpPr>
            <p:cNvPr id="37" name="textbox 37"/>
            <p:cNvSpPr/>
            <p:nvPr/>
          </p:nvSpPr>
          <p:spPr>
            <a:xfrm>
              <a:off x="-12700" y="-12700"/>
              <a:ext cx="6291579" cy="11842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lang="en-US" altLang="en-US" sz="1000" dirty="0"/>
            </a:p>
            <a:p>
              <a:pPr marL="420370" algn="l" rtl="0" eaLnBrk="0">
                <a:lnSpc>
                  <a:spcPct val="94000"/>
                </a:lnSpc>
              </a:pPr>
              <a:r>
                <a:rPr sz="2700" spc="9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小巫婆又诱惑皮皮猴进入孔雀园</a:t>
              </a:r>
              <a:r>
                <a:rPr sz="2700" spc="8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700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829945" y="205105"/>
            <a:ext cx="7404100" cy="1944509"/>
            <a:chOff x="0" y="0"/>
            <a:chExt cx="7404100" cy="1944509"/>
          </a:xfrm>
        </p:grpSpPr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404100" cy="1944509"/>
            </a:xfrm>
            <a:prstGeom prst="rect">
              <a:avLst/>
            </a:prstGeom>
          </p:spPr>
        </p:pic>
        <p:sp>
          <p:nvSpPr>
            <p:cNvPr id="40" name="textbox 40"/>
            <p:cNvSpPr/>
            <p:nvPr/>
          </p:nvSpPr>
          <p:spPr>
            <a:xfrm>
              <a:off x="-12700" y="-12700"/>
              <a:ext cx="7429500" cy="20015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lang="en-US" altLang="en-US" sz="1000" dirty="0"/>
            </a:p>
            <a:p>
              <a:pPr marL="363220" algn="l" rtl="0" eaLnBrk="0">
                <a:lnSpc>
                  <a:spcPct val="95000"/>
                </a:lnSpc>
                <a:spcBef>
                  <a:spcPts val="0"/>
                </a:spcBef>
              </a:pPr>
              <a:r>
                <a:rPr sz="2300" spc="10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皮皮猴进去后，孔雀用嘴啄皮皮猴的眼睛，皮皮</a:t>
              </a:r>
              <a:r>
                <a:rPr sz="2300" spc="6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猴</a:t>
              </a:r>
              <a:endParaRPr lang="en-US" altLang="en-US" sz="23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4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376555" algn="l" rtl="0" eaLnBrk="0">
                <a:lnSpc>
                  <a:spcPct val="95000"/>
                </a:lnSpc>
              </a:pPr>
              <a:r>
                <a:rPr sz="2300" spc="9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吓得翻出护栏逃跑，它决定再也不翻护栏了</a:t>
              </a:r>
              <a:r>
                <a:rPr sz="2300" spc="50" dirty="0">
                  <a:ln w="6350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300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62211" y="2346629"/>
            <a:ext cx="5442318" cy="3705720"/>
          </a:xfrm>
          <a:prstGeom prst="rect">
            <a:avLst/>
          </a:prstGeom>
        </p:spPr>
      </p:pic>
      <p:sp>
        <p:nvSpPr>
          <p:cNvPr id="43" name="textbox 43"/>
          <p:cNvSpPr/>
          <p:nvPr/>
        </p:nvSpPr>
        <p:spPr>
          <a:xfrm>
            <a:off x="2030940" y="1495312"/>
            <a:ext cx="8325484" cy="5626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C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鸭爸爸和鸭妈妈要带小黄鸭和皮皮猴去</a:t>
            </a:r>
            <a:r>
              <a:rPr sz="3200" spc="0" dirty="0">
                <a:ln w="9525" cap="flat" cmpd="sng">
                  <a:solidFill>
                    <a:srgbClr val="C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哪里玩?</a:t>
            </a:r>
            <a:endParaRPr lang="en-US" altLang="en-US" sz="3200" dirty="0"/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6092" y="751332"/>
            <a:ext cx="1304543" cy="7818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71515" y="2286000"/>
            <a:ext cx="4413503" cy="309676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1544180" y="2435682"/>
            <a:ext cx="3541496" cy="3015602"/>
            <a:chOff x="0" y="0"/>
            <a:chExt cx="3541496" cy="3015602"/>
          </a:xfrm>
        </p:grpSpPr>
        <p:pic>
          <p:nvPicPr>
            <p:cNvPr id="47" name="picture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541496" cy="3015602"/>
            </a:xfrm>
            <a:prstGeom prst="rect">
              <a:avLst/>
            </a:prstGeom>
          </p:spPr>
        </p:pic>
        <p:sp>
          <p:nvSpPr>
            <p:cNvPr id="48" name="textbox 48"/>
            <p:cNvSpPr/>
            <p:nvPr/>
          </p:nvSpPr>
          <p:spPr>
            <a:xfrm>
              <a:off x="-12700" y="-12700"/>
              <a:ext cx="3567429" cy="308482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3000"/>
                </a:lnSpc>
              </a:pPr>
              <a:endParaRPr lang="en-US" altLang="en-US" sz="1000" dirty="0"/>
            </a:p>
            <a:p>
              <a:pPr marL="26162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3200" spc="-1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皮皮猴被</a:t>
              </a:r>
              <a:r>
                <a:rPr sz="3200" spc="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狮子</a:t>
              </a:r>
              <a:endParaRPr lang="en-US" altLang="en-US" sz="32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marL="262255" algn="l" rtl="0" eaLnBrk="0">
                <a:lnSpc>
                  <a:spcPct val="92000"/>
                </a:lnSpc>
                <a:spcBef>
                  <a:spcPts val="960"/>
                </a:spcBef>
              </a:pPr>
              <a:r>
                <a:rPr sz="3200" spc="-1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追赶，最后</a:t>
              </a:r>
              <a:r>
                <a:rPr sz="3200" spc="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侥</a:t>
              </a:r>
              <a:endParaRPr lang="en-US" altLang="en-US" sz="32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800" dirty="0"/>
            </a:p>
            <a:p>
              <a:pPr marL="264795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3200" spc="-2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幸逃脱</a:t>
              </a:r>
              <a:r>
                <a:rPr sz="3200" spc="-1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3200" dirty="0"/>
            </a:p>
          </p:txBody>
        </p:sp>
      </p:grpSp>
      <p:sp>
        <p:nvSpPr>
          <p:cNvPr id="49" name="textbox 49"/>
          <p:cNvSpPr/>
          <p:nvPr/>
        </p:nvSpPr>
        <p:spPr>
          <a:xfrm>
            <a:off x="2981994" y="1284377"/>
            <a:ext cx="5600065" cy="5626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225"/>
              </a:lnSpc>
            </a:pPr>
            <a:r>
              <a:rPr sz="3200" spc="-70" dirty="0">
                <a:ln w="9525" cap="flat" cmpd="sng">
                  <a:solidFill>
                    <a:srgbClr val="C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皮皮猴在狮虎山发生了什么事</a:t>
            </a:r>
            <a:r>
              <a:rPr sz="3200" spc="0" dirty="0">
                <a:ln w="9525" cap="flat" cmpd="sng">
                  <a:solidFill>
                    <a:srgbClr val="C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6885406" y="1737042"/>
            <a:ext cx="3438106" cy="3607434"/>
            <a:chOff x="0" y="0"/>
            <a:chExt cx="3438106" cy="3607434"/>
          </a:xfrm>
        </p:grpSpPr>
        <p:pic>
          <p:nvPicPr>
            <p:cNvPr id="51" name="picture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438106" cy="3607434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3463925" cy="367410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2000"/>
                </a:lnSpc>
              </a:pPr>
              <a:endParaRPr lang="en-US" altLang="en-US" sz="1000" dirty="0"/>
            </a:p>
            <a:p>
              <a:pPr marL="84328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3200" spc="-5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因为孔雀</a:t>
              </a:r>
              <a:r>
                <a:rPr sz="3200" spc="-1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伸</a:t>
              </a:r>
              <a:endParaRPr lang="en-US" altLang="en-US" sz="32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marL="842645" algn="l" rtl="0" eaLnBrk="0">
                <a:lnSpc>
                  <a:spcPct val="91000"/>
                </a:lnSpc>
                <a:spcBef>
                  <a:spcPts val="960"/>
                </a:spcBef>
              </a:pPr>
              <a:r>
                <a:rPr sz="3200" spc="-5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出尖尖的</a:t>
              </a:r>
              <a:r>
                <a:rPr sz="3200" spc="-1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嘴</a:t>
              </a:r>
              <a:endParaRPr lang="en-US" altLang="en-US" sz="32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marL="853440" algn="l" rtl="0" eaLnBrk="0">
                <a:lnSpc>
                  <a:spcPct val="91000"/>
                </a:lnSpc>
                <a:spcBef>
                  <a:spcPts val="965"/>
                </a:spcBef>
              </a:pPr>
              <a:r>
                <a:rPr sz="3200" spc="-6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巴啄皮皮</a:t>
              </a:r>
              <a:r>
                <a:rPr sz="3200" spc="-5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猴</a:t>
              </a:r>
              <a:endParaRPr lang="en-US" altLang="en-US" sz="32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800" dirty="0"/>
            </a:p>
            <a:p>
              <a:pPr marL="837565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3200" spc="-5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的眼睛</a:t>
              </a:r>
              <a:r>
                <a:rPr sz="3200" spc="-20" dirty="0">
                  <a:ln w="9525" cap="flat" cmpd="sng">
                    <a:solidFill>
                      <a:srgbClr val="FF99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99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3200" dirty="0"/>
            </a:p>
          </p:txBody>
        </p:sp>
      </p:grpSp>
      <p:pic>
        <p:nvPicPr>
          <p:cNvPr id="53" name="picture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43377" y="1041412"/>
            <a:ext cx="6072022" cy="401269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54795" y="1087754"/>
            <a:ext cx="212687" cy="2978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2453561" y="2322455"/>
            <a:ext cx="6771005" cy="23444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100" spc="40" dirty="0">
                <a:solidFill>
                  <a:srgbClr val="BA7041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</a:t>
            </a:r>
            <a:r>
              <a:rPr sz="2100" spc="40" dirty="0">
                <a:solidFill>
                  <a:srgbClr val="BA7041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2100" spc="4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近距离观看动物时，要文明，不能随意挑逗</a:t>
            </a:r>
            <a:r>
              <a:rPr sz="2100" spc="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它们。</a:t>
            </a:r>
            <a:endParaRPr lang="en-US" altLang="en-US" sz="2100" dirty="0"/>
          </a:p>
          <a:p>
            <a:pPr marL="335915" indent="-323215" algn="l" rtl="0" eaLnBrk="0">
              <a:lnSpc>
                <a:spcPct val="126000"/>
              </a:lnSpc>
              <a:spcBef>
                <a:spcPts val="1565"/>
              </a:spcBef>
            </a:pPr>
            <a:r>
              <a:rPr sz="2100" spc="50" dirty="0">
                <a:solidFill>
                  <a:srgbClr val="BA7041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</a:t>
            </a:r>
            <a:r>
              <a:rPr sz="2100" spc="50" dirty="0">
                <a:solidFill>
                  <a:srgbClr val="BA7041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2100" spc="5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到猛兽区参观时，要在游览车内安静地看</a:t>
            </a:r>
            <a:r>
              <a:rPr sz="2100" spc="4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</a:t>
            </a:r>
            <a:r>
              <a:rPr sz="2100" spc="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物，听大</a:t>
            </a:r>
            <a:r>
              <a:rPr sz="2100" spc="0" dirty="0"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100" spc="9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人的话，不随意敲打车窗</a:t>
            </a:r>
            <a:r>
              <a:rPr sz="2100" spc="7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100" dirty="0"/>
          </a:p>
          <a:p>
            <a:pPr algn="l" rtl="0" eaLnBrk="0">
              <a:lnSpc>
                <a:spcPct val="101000"/>
              </a:lnSpc>
            </a:pPr>
            <a:endParaRPr lang="en-US" altLang="en-US" sz="1300" dirty="0"/>
          </a:p>
          <a:p>
            <a:pPr algn="l" rtl="0" eaLnBrk="0">
              <a:lnSpc>
                <a:spcPct val="11000"/>
              </a:lnSpc>
            </a:pPr>
            <a:endParaRPr lang="en-US" altLang="en-US" sz="100" dirty="0"/>
          </a:p>
          <a:p>
            <a:pPr marL="335915" indent="-323215" algn="l" rtl="0" eaLnBrk="0">
              <a:lnSpc>
                <a:spcPct val="126000"/>
              </a:lnSpc>
            </a:pPr>
            <a:r>
              <a:rPr sz="2100" spc="50" dirty="0">
                <a:solidFill>
                  <a:srgbClr val="BA7041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Ø</a:t>
            </a:r>
            <a:r>
              <a:rPr sz="2100" spc="50" dirty="0">
                <a:solidFill>
                  <a:srgbClr val="BA7041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2100" spc="5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不要随便给动物喂食，不要翻越栏杆，不</a:t>
            </a:r>
            <a:r>
              <a:rPr sz="2100" spc="4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</a:t>
            </a:r>
            <a:r>
              <a:rPr sz="2100" spc="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将手伸进</a:t>
            </a:r>
            <a:r>
              <a:rPr sz="2100" spc="0" dirty="0"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100" spc="10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栏网，不要欺负动物，注意动物园里的警示</a:t>
            </a:r>
            <a:r>
              <a:rPr sz="2100" spc="6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牌</a:t>
            </a:r>
            <a:r>
              <a:rPr sz="2100" spc="0" dirty="0">
                <a:ln w="6350" cap="flat" cmpd="sng">
                  <a:solidFill>
                    <a:srgbClr val="BA704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BA70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100" dirty="0"/>
          </a:p>
        </p:txBody>
      </p:sp>
      <p:pic>
        <p:nvPicPr>
          <p:cNvPr id="57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7823" y="1025651"/>
            <a:ext cx="2098547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4729771" y="5137060"/>
            <a:ext cx="4438676" cy="1090764"/>
            <a:chOff x="0" y="0"/>
            <a:chExt cx="4438676" cy="1090764"/>
          </a:xfrm>
        </p:grpSpPr>
        <p:pic>
          <p:nvPicPr>
            <p:cNvPr id="60" name="picture 6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438676" cy="1090764"/>
            </a:xfrm>
            <a:prstGeom prst="rect">
              <a:avLst/>
            </a:prstGeom>
          </p:spPr>
        </p:pic>
        <p:sp>
          <p:nvSpPr>
            <p:cNvPr id="61" name="textbox 61"/>
            <p:cNvSpPr/>
            <p:nvPr/>
          </p:nvSpPr>
          <p:spPr>
            <a:xfrm>
              <a:off x="-12700" y="-12700"/>
              <a:ext cx="4464684" cy="114681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0000"/>
                </a:lnSpc>
              </a:pPr>
              <a:endParaRPr lang="en-US" altLang="en-US" sz="1000" dirty="0"/>
            </a:p>
            <a:p>
              <a:pPr marL="864870" algn="l" rtl="0" eaLnBrk="0">
                <a:lnSpc>
                  <a:spcPct val="95000"/>
                </a:lnSpc>
                <a:spcBef>
                  <a:spcPts val="0"/>
                </a:spcBef>
              </a:pPr>
              <a:r>
                <a:rPr sz="2300" spc="10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在猛兽区参观时随</a:t>
              </a:r>
              <a:r>
                <a:rPr sz="2300" spc="6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便</a:t>
              </a:r>
              <a:endParaRPr lang="en-US" altLang="en-US" sz="23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4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1631315" algn="l" rtl="0" eaLnBrk="0">
                <a:lnSpc>
                  <a:spcPct val="95000"/>
                </a:lnSpc>
              </a:pPr>
              <a:r>
                <a:rPr sz="2300" spc="9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敲打车</a:t>
              </a:r>
              <a:r>
                <a:rPr sz="2300" spc="6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窗</a:t>
              </a:r>
              <a:endParaRPr lang="en-US" altLang="en-US" sz="2300" dirty="0"/>
            </a:p>
          </p:txBody>
        </p:sp>
      </p:grpSp>
      <p:sp>
        <p:nvSpPr>
          <p:cNvPr id="62" name="textbox 62"/>
          <p:cNvSpPr/>
          <p:nvPr/>
        </p:nvSpPr>
        <p:spPr>
          <a:xfrm>
            <a:off x="7085883" y="1872016"/>
            <a:ext cx="2035175" cy="42125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2970"/>
              </a:lnSpc>
            </a:pPr>
            <a:r>
              <a:rPr sz="23400" spc="-1540" dirty="0">
                <a:ln w="7302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endParaRPr lang="en-US" altLang="en-US" sz="2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4804125" y="2566592"/>
            <a:ext cx="2035175" cy="42125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2970"/>
              </a:lnSpc>
            </a:pPr>
            <a:r>
              <a:rPr sz="23400" spc="-1540" dirty="0">
                <a:ln w="7302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endParaRPr lang="en-US" altLang="en-US" sz="23400" dirty="0"/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6881520" y="954557"/>
            <a:ext cx="4048011" cy="865505"/>
            <a:chOff x="0" y="0"/>
            <a:chExt cx="4048011" cy="865505"/>
          </a:xfrm>
        </p:grpSpPr>
        <p:pic>
          <p:nvPicPr>
            <p:cNvPr id="65" name="picture 6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048011" cy="865505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4073525" cy="9271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"/>
                </a:lnSpc>
              </a:pPr>
              <a:endParaRPr lang="en-US" altLang="en-US" sz="100" dirty="0"/>
            </a:p>
            <a:p>
              <a:pPr marL="989330" algn="l" rtl="0" eaLnBrk="0">
                <a:lnSpc>
                  <a:spcPct val="94000"/>
                </a:lnSpc>
              </a:pPr>
              <a:r>
                <a:rPr sz="2700" spc="8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随意逗弄动</a:t>
              </a:r>
              <a:r>
                <a:rPr sz="2700" spc="4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</a:t>
              </a:r>
              <a:endParaRPr lang="en-US" altLang="en-US" sz="2700" dirty="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7099617" y="692467"/>
            <a:ext cx="4439919" cy="1288415"/>
            <a:chOff x="0" y="0"/>
            <a:chExt cx="4439919" cy="1288415"/>
          </a:xfrm>
        </p:grpSpPr>
        <p:pic>
          <p:nvPicPr>
            <p:cNvPr id="68" name="picture 6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439919" cy="1288415"/>
            </a:xfrm>
            <a:prstGeom prst="rect">
              <a:avLst/>
            </a:prstGeom>
          </p:spPr>
        </p:pic>
        <p:sp>
          <p:nvSpPr>
            <p:cNvPr id="69" name="textbox 69"/>
            <p:cNvSpPr/>
            <p:nvPr/>
          </p:nvSpPr>
          <p:spPr>
            <a:xfrm>
              <a:off x="-12700" y="-12700"/>
              <a:ext cx="4465320" cy="13449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7000"/>
                </a:lnSpc>
              </a:pPr>
              <a:endParaRPr lang="en-US" altLang="en-US" sz="1000" dirty="0"/>
            </a:p>
            <a:p>
              <a:pPr marL="861695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2300" spc="10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观赏小动物时与其</a:t>
              </a:r>
              <a:r>
                <a:rPr sz="2300" spc="9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</a:t>
              </a:r>
              <a:endParaRPr lang="en-US" altLang="en-US" sz="23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4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1322705" algn="l" rtl="0" eaLnBrk="0">
                <a:lnSpc>
                  <a:spcPct val="94000"/>
                </a:lnSpc>
              </a:pPr>
              <a:r>
                <a:rPr sz="2300" spc="10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持适当的距</a:t>
              </a:r>
              <a:r>
                <a:rPr sz="2300" spc="5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离</a:t>
              </a:r>
              <a:endParaRPr lang="en-US" altLang="en-US" sz="2300" dirty="0"/>
            </a:p>
          </p:txBody>
        </p:sp>
      </p:grpSp>
      <p:sp>
        <p:nvSpPr>
          <p:cNvPr id="70" name="textbox 70"/>
          <p:cNvSpPr/>
          <p:nvPr/>
        </p:nvSpPr>
        <p:spPr>
          <a:xfrm>
            <a:off x="2648242" y="3113163"/>
            <a:ext cx="1186814" cy="3209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5075"/>
              </a:lnSpc>
            </a:pPr>
            <a:r>
              <a:rPr sz="17900" b="1" spc="-69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√</a:t>
            </a:r>
            <a:endParaRPr lang="en-US" altLang="en-US" sz="17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7965985" y="1817392"/>
            <a:ext cx="1933575" cy="4123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2270"/>
              </a:lnSpc>
            </a:pPr>
            <a:r>
              <a:rPr sz="22200" spc="-14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endParaRPr lang="en-US" altLang="en-US" sz="22200" dirty="0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965961" y="941794"/>
            <a:ext cx="4289767" cy="1147813"/>
            <a:chOff x="0" y="0"/>
            <a:chExt cx="4289767" cy="1147813"/>
          </a:xfrm>
        </p:grpSpPr>
        <p:pic>
          <p:nvPicPr>
            <p:cNvPr id="73" name="picture 7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289767" cy="1147813"/>
            </a:xfrm>
            <a:prstGeom prst="rect">
              <a:avLst/>
            </a:prstGeom>
          </p:spPr>
        </p:pic>
        <p:sp>
          <p:nvSpPr>
            <p:cNvPr id="74" name="textbox 74"/>
            <p:cNvSpPr/>
            <p:nvPr/>
          </p:nvSpPr>
          <p:spPr>
            <a:xfrm>
              <a:off x="-12700" y="-12700"/>
              <a:ext cx="4315459" cy="12033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</a:pPr>
              <a:endParaRPr lang="en-US" altLang="en-US" sz="1000" dirty="0"/>
            </a:p>
            <a:p>
              <a:pPr marL="789940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2300" spc="10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将手伸进栏网给小</a:t>
              </a:r>
              <a:r>
                <a:rPr sz="2300" spc="6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动</a:t>
              </a:r>
              <a:endParaRPr lang="en-US" altLang="en-US" sz="23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400" dirty="0"/>
            </a:p>
            <a:p>
              <a:pPr marL="1704340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2300" spc="9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物喂</a:t>
              </a:r>
              <a:r>
                <a:rPr sz="2300" spc="80" dirty="0">
                  <a:ln w="6350" cap="flat" cmpd="sng">
                    <a:solidFill>
                      <a:srgbClr val="BA704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BA704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食</a:t>
              </a:r>
              <a:endParaRPr lang="en-US" altLang="en-US" sz="2300" dirty="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1344046" y="2545932"/>
            <a:ext cx="9378315" cy="35426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33020" algn="l" rtl="0" eaLnBrk="0">
              <a:lnSpc>
                <a:spcPct val="83000"/>
              </a:lnSpc>
            </a:pPr>
            <a:r>
              <a:rPr sz="2000" spc="-1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1.请一名幼儿当小导游，3名同学为</a:t>
            </a:r>
            <a:r>
              <a:rPr sz="2000" spc="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一组游客，导游带领大家参观动物园。</a:t>
            </a:r>
            <a:endParaRPr lang="en-US" altLang="en-US" sz="2000" dirty="0"/>
          </a:p>
          <a:p>
            <a:pPr marL="13970" indent="10160" algn="l" rtl="0" eaLnBrk="0">
              <a:lnSpc>
                <a:spcPct val="159000"/>
              </a:lnSpc>
              <a:spcBef>
                <a:spcPts val="10"/>
              </a:spcBef>
            </a:pPr>
            <a:r>
              <a:rPr sz="2000" spc="-1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2.游戏开始，导游带</a:t>
            </a:r>
            <a:r>
              <a:rPr sz="2000" spc="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领游客开小汽车，老师播放各种动物图片，其他幼儿边看图片边</a:t>
            </a:r>
            <a:r>
              <a:rPr sz="2000" spc="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2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拍手说儿歌</a:t>
            </a:r>
            <a:r>
              <a:rPr sz="2000" spc="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en-US" sz="2000" dirty="0"/>
          </a:p>
          <a:p>
            <a:pPr marL="2753360" algn="l" rtl="0" eaLnBrk="0">
              <a:lnSpc>
                <a:spcPct val="91000"/>
              </a:lnSpc>
              <a:spcBef>
                <a:spcPts val="1170"/>
              </a:spcBef>
            </a:pPr>
            <a:r>
              <a:rPr sz="200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“动物园里动物多，安全观赏记心</a:t>
            </a:r>
            <a:r>
              <a:rPr sz="200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窝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000" dirty="0"/>
          </a:p>
          <a:p>
            <a:pPr marL="2860675" algn="l" rtl="0" eaLnBrk="0">
              <a:lnSpc>
                <a:spcPct val="91000"/>
              </a:lnSpc>
              <a:spcBef>
                <a:spcPts val="1415"/>
              </a:spcBef>
            </a:pPr>
            <a:r>
              <a:rPr sz="200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见到动物怎么做，快听导游说一说。</a:t>
            </a:r>
            <a:r>
              <a:rPr sz="200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00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en-US" sz="2000" dirty="0"/>
          </a:p>
          <a:p>
            <a:pPr marL="12700" indent="15240" algn="l" rtl="0" eaLnBrk="0">
              <a:lnSpc>
                <a:spcPct val="151000"/>
              </a:lnSpc>
              <a:spcBef>
                <a:spcPts val="225"/>
              </a:spcBef>
            </a:pPr>
            <a:r>
              <a:rPr sz="2000" spc="-1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3.说完最后一句时，老师再次</a:t>
            </a:r>
            <a:r>
              <a:rPr sz="2000" spc="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敲击键盘，画面静止在某一动物，小导游以导游的语气</a:t>
            </a:r>
            <a:r>
              <a:rPr sz="2000" spc="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-1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介绍</a:t>
            </a:r>
            <a:r>
              <a:rPr sz="2000" spc="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该动物及观赏该动物时要注意的安全事项；必要时老师帮助小朋友补充。</a:t>
            </a:r>
            <a:r>
              <a:rPr sz="2000" spc="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sz="2000" spc="-1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sz="2000" spc="0" dirty="0"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一组介绍完毕后，游戏重复进行，直到班级内所有小朋友都参加完毕。</a:t>
            </a:r>
            <a:endParaRPr lang="en-US" altLang="en-US" sz="2000" dirty="0"/>
          </a:p>
        </p:txBody>
      </p:sp>
      <p:pic>
        <p:nvPicPr>
          <p:cNvPr id="77" name="picture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19488" y="259080"/>
            <a:ext cx="1932431" cy="1810511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1940" y="163068"/>
            <a:ext cx="1805939" cy="1292351"/>
          </a:xfrm>
          <a:prstGeom prst="rect">
            <a:avLst/>
          </a:prstGeom>
        </p:spPr>
      </p:pic>
      <p:sp>
        <p:nvSpPr>
          <p:cNvPr id="79" name="textbox 79"/>
          <p:cNvSpPr/>
          <p:nvPr/>
        </p:nvSpPr>
        <p:spPr>
          <a:xfrm>
            <a:off x="4536849" y="969154"/>
            <a:ext cx="2864485" cy="413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700" spc="100" dirty="0">
                <a:ln w="6350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动物园里的小导</a:t>
            </a:r>
            <a:r>
              <a:rPr sz="2700" spc="50" dirty="0">
                <a:ln w="6350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</a:t>
            </a:r>
            <a:endParaRPr lang="en-US" altLang="en-US" sz="2700" dirty="0"/>
          </a:p>
        </p:txBody>
      </p:sp>
      <p:sp>
        <p:nvSpPr>
          <p:cNvPr id="80" name="textbox 80"/>
          <p:cNvSpPr/>
          <p:nvPr/>
        </p:nvSpPr>
        <p:spPr>
          <a:xfrm>
            <a:off x="1342773" y="2037551"/>
            <a:ext cx="1317625" cy="3613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645"/>
              </a:lnSpc>
            </a:pPr>
            <a:r>
              <a:rPr sz="2000" spc="-10" dirty="0">
                <a:ln w="3175" cap="flat" cmpd="sng">
                  <a:solidFill>
                    <a:srgbClr val="0070C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</a:t>
            </a:r>
            <a:r>
              <a:rPr sz="2000" spc="0" dirty="0">
                <a:ln w="3175" cap="flat" cmpd="sng">
                  <a:solidFill>
                    <a:srgbClr val="0070C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70C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戏说明：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5" name="textbox 85"/>
          <p:cNvSpPr/>
          <p:nvPr/>
        </p:nvSpPr>
        <p:spPr>
          <a:xfrm>
            <a:off x="1355699" y="1791156"/>
            <a:ext cx="5501004" cy="44164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9845" algn="l" rtl="0" eaLnBrk="0">
              <a:lnSpc>
                <a:spcPts val="2195"/>
              </a:lnSpc>
            </a:pPr>
            <a:r>
              <a:rPr sz="1700" spc="9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1.小强把自己吃的冰淇淋丢给猴子吃</a:t>
            </a:r>
            <a:r>
              <a:rPr sz="1700" spc="3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marL="80645" algn="l" rtl="0" eaLnBrk="0">
              <a:lnSpc>
                <a:spcPts val="2160"/>
              </a:lnSpc>
              <a:spcBef>
                <a:spcPts val="1050"/>
              </a:spcBef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B.错</a:t>
            </a:r>
            <a:endParaRPr lang="en-US" altLang="en-US" sz="1700" dirty="0"/>
          </a:p>
          <a:p>
            <a:pPr marL="23495" algn="l" rtl="0" eaLnBrk="0">
              <a:lnSpc>
                <a:spcPts val="2185"/>
              </a:lnSpc>
              <a:spcBef>
                <a:spcPts val="1065"/>
              </a:spcBef>
            </a:pPr>
            <a:r>
              <a:rPr sz="1700" spc="9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2.在观看动物时，不能将手伸进栏网</a:t>
            </a:r>
            <a:r>
              <a:rPr sz="1700" spc="8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marL="12700" algn="l" rtl="0" eaLnBrk="0">
              <a:lnSpc>
                <a:spcPts val="2160"/>
              </a:lnSpc>
              <a:spcBef>
                <a:spcPts val="1070"/>
              </a:spcBef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B.错</a:t>
            </a:r>
            <a:endParaRPr lang="en-US" altLang="en-US" sz="1700" dirty="0"/>
          </a:p>
          <a:p>
            <a:pPr marL="27940" algn="l" rtl="0" eaLnBrk="0">
              <a:lnSpc>
                <a:spcPts val="2170"/>
              </a:lnSpc>
              <a:spcBef>
                <a:spcPts val="1065"/>
              </a:spcBef>
            </a:pPr>
            <a:r>
              <a:rPr sz="1700" spc="1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3.在野生动物园参观时，小朋友不能随意逗弄小</a:t>
            </a:r>
            <a:r>
              <a:rPr sz="1700" spc="8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</a:t>
            </a:r>
            <a:r>
              <a:rPr sz="17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物。</a:t>
            </a:r>
            <a:endParaRPr lang="en-US" altLang="en-US" sz="1700" dirty="0"/>
          </a:p>
          <a:p>
            <a:pPr marL="12700" algn="l" rtl="0" eaLnBrk="0">
              <a:lnSpc>
                <a:spcPts val="2160"/>
              </a:lnSpc>
              <a:spcBef>
                <a:spcPts val="1080"/>
              </a:spcBef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B.错</a:t>
            </a:r>
            <a:endParaRPr lang="en-US" altLang="en-US" sz="1700" dirty="0"/>
          </a:p>
          <a:p>
            <a:pPr marL="14605" algn="l" rtl="0" eaLnBrk="0">
              <a:lnSpc>
                <a:spcPts val="2200"/>
              </a:lnSpc>
              <a:spcBef>
                <a:spcPts val="1065"/>
              </a:spcBef>
            </a:pPr>
            <a:r>
              <a:rPr sz="1700" spc="1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4.在动物园游玩时，有些小朋友用小石子扔小动</a:t>
            </a:r>
            <a:r>
              <a:rPr sz="1700" spc="8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</a:t>
            </a:r>
            <a:r>
              <a:rPr sz="17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marL="12700" algn="l" rtl="0" eaLnBrk="0">
              <a:lnSpc>
                <a:spcPts val="2160"/>
              </a:lnSpc>
              <a:spcBef>
                <a:spcPts val="1055"/>
              </a:spcBef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B.错</a:t>
            </a:r>
            <a:endParaRPr lang="en-US" altLang="en-US" sz="1700" dirty="0"/>
          </a:p>
          <a:p>
            <a:pPr marL="29845" algn="l" rtl="0" eaLnBrk="0">
              <a:lnSpc>
                <a:spcPct val="88000"/>
              </a:lnSpc>
              <a:spcBef>
                <a:spcPts val="1050"/>
              </a:spcBef>
            </a:pPr>
            <a:r>
              <a:rPr sz="1700" spc="1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5.在猛兽区参观时，应该坐在浏览车内安静地看</a:t>
            </a:r>
            <a:r>
              <a:rPr sz="1700" spc="6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</a:t>
            </a:r>
            <a:r>
              <a:rPr sz="17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物，</a:t>
            </a:r>
            <a:endParaRPr lang="en-US" altLang="en-US" sz="1700" dirty="0"/>
          </a:p>
          <a:p>
            <a:pPr marL="13335" algn="l" rtl="0" eaLnBrk="0">
              <a:lnSpc>
                <a:spcPts val="3240"/>
              </a:lnSpc>
            </a:pPr>
            <a:r>
              <a:rPr sz="1700" spc="9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不能随便敲打玻璃</a:t>
            </a:r>
            <a:r>
              <a:rPr sz="1700" spc="5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algn="l" rtl="0" eaLnBrk="0">
              <a:lnSpc>
                <a:spcPct val="102000"/>
              </a:lnSpc>
            </a:pPr>
            <a:endParaRPr lang="en-US" altLang="en-US" sz="12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160"/>
              </a:lnSpc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B.错</a:t>
            </a:r>
            <a:endParaRPr lang="en-US" altLang="en-US" sz="1700" dirty="0"/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3692" y="246888"/>
            <a:ext cx="2176272" cy="1485900"/>
          </a:xfrm>
          <a:prstGeom prst="rect">
            <a:avLst/>
          </a:prstGeom>
        </p:spPr>
      </p:pic>
      <p:sp>
        <p:nvSpPr>
          <p:cNvPr id="87" name="textbox 87"/>
          <p:cNvSpPr/>
          <p:nvPr/>
        </p:nvSpPr>
        <p:spPr>
          <a:xfrm>
            <a:off x="6822357" y="5629602"/>
            <a:ext cx="2031364" cy="5251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60"/>
              </a:lnSpc>
            </a:pPr>
            <a:r>
              <a:rPr sz="15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参考答案</a:t>
            </a:r>
            <a:r>
              <a:rPr sz="15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en-US" sz="1500" dirty="0"/>
          </a:p>
          <a:p>
            <a:pPr marL="28575" algn="l" rtl="0" eaLnBrk="0">
              <a:lnSpc>
                <a:spcPct val="89000"/>
              </a:lnSpc>
              <a:spcBef>
                <a:spcPts val="270"/>
              </a:spcBef>
            </a:pPr>
            <a:r>
              <a:rPr sz="15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15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5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5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15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5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5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15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5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5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sz="15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5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5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5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5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973</Words>
  <Application>WPS 演示</Application>
  <PresentationFormat/>
  <Paragraphs>118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Arial</vt:lpstr>
      <vt:lpstr>宋体</vt:lpstr>
      <vt:lpstr>Wingdings</vt:lpstr>
      <vt:lpstr>Arial</vt:lpstr>
      <vt:lpstr>微软雅黑</vt:lpstr>
      <vt:lpstr>Arial Unicode MS</vt:lpstr>
      <vt:lpstr>Calibri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dd</cp:lastModifiedBy>
  <cp:revision>1</cp:revision>
  <dcterms:created xsi:type="dcterms:W3CDTF">2022-11-20T23:28:34Z</dcterms:created>
  <dcterms:modified xsi:type="dcterms:W3CDTF">2022-11-20T23:28:34Z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wqlLaW5nc29mdCBQREYgdG8gV1BTIDgw</vt:lpwstr>
  </property>
  <property fmtid="{D5CDD505-2E9C-101B-9397-08002B2CF9AE}" pid="3" name="Created">
    <vt:filetime>2022-11-21T07:27:45Z</vt:filetime>
  </property>
  <property fmtid="{D5CDD505-2E9C-101B-9397-08002B2CF9AE}" pid="4" name="KSOProductBuildVer">
    <vt:lpwstr>2052-11.1.0.9914</vt:lpwstr>
  </property>
</Properties>
</file>