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8" Type="http://schemas.openxmlformats.org/officeDocument/2006/relationships/slide" Target="slides/slide7.xml"/><Relationship Id="rId7" Type="http://schemas.openxmlformats.org/officeDocument/2006/relationships/slide" Target="slides/slide6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31" Type="http://schemas.openxmlformats.org/officeDocument/2006/relationships/viewProps" Target="viewProps.xml"/><Relationship Id="rId30" Type="http://schemas.openxmlformats.org/officeDocument/2006/relationships/tableStyles" Target="tableStyles.xml"/><Relationship Id="rId3" Type="http://schemas.openxmlformats.org/officeDocument/2006/relationships/slide" Target="slides/slide2.xml"/><Relationship Id="rId29" Type="http://schemas.openxmlformats.org/officeDocument/2006/relationships/presProps" Target="presProps.xml"/><Relationship Id="rId28" Type="http://schemas.openxmlformats.org/officeDocument/2006/relationships/slide" Target="slides/slide27.xml"/><Relationship Id="rId27" Type="http://schemas.openxmlformats.org/officeDocument/2006/relationships/slide" Target="slides/slide26.xml"/><Relationship Id="rId26" Type="http://schemas.openxmlformats.org/officeDocument/2006/relationships/slide" Target="slides/slide25.xml"/><Relationship Id="rId25" Type="http://schemas.openxmlformats.org/officeDocument/2006/relationships/slide" Target="slides/slide24.xml"/><Relationship Id="rId24" Type="http://schemas.openxmlformats.org/officeDocument/2006/relationships/slide" Target="slides/slide23.xml"/><Relationship Id="rId23" Type="http://schemas.openxmlformats.org/officeDocument/2006/relationships/slide" Target="slides/slide22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19" Type="http://schemas.openxmlformats.org/officeDocument/2006/relationships/slide" Target="slides/slide18.xml"/><Relationship Id="rId18" Type="http://schemas.openxmlformats.org/officeDocument/2006/relationships/slide" Target="slides/slide17.xml"/><Relationship Id="rId17" Type="http://schemas.openxmlformats.org/officeDocument/2006/relationships/slide" Target="slides/slide16.xml"/><Relationship Id="rId16" Type="http://schemas.openxmlformats.org/officeDocument/2006/relationships/slide" Target="slides/slide15.xml"/><Relationship Id="rId15" Type="http://schemas.openxmlformats.org/officeDocument/2006/relationships/slide" Target="slides/slide14.xml"/><Relationship Id="rId14" Type="http://schemas.openxmlformats.org/officeDocument/2006/relationships/slide" Target="slides/slide13.xml"/><Relationship Id="rId13" Type="http://schemas.openxmlformats.org/officeDocument/2006/relationships/slide" Target="slides/slide12.xml"/><Relationship Id="rId12" Type="http://schemas.openxmlformats.org/officeDocument/2006/relationships/slide" Target="slides/slide11.xml"/><Relationship Id="rId11" Type="http://schemas.openxmlformats.org/officeDocument/2006/relationships/slide" Target="slides/slide10.xml"/><Relationship Id="rId10" Type="http://schemas.openxmlformats.org/officeDocument/2006/relationships/slide" Target="slides/slide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/>
          <p:nvPr/>
        </p:nvSpPr>
        <p:spPr>
          <a:xfrm>
            <a:off x="2289159" y="2992659"/>
            <a:ext cx="6808469" cy="1050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163"/>
              </a:lnSpc>
              <a:tabLst/>
            </a:pPr>
            <a:endParaRPr lang="Arial" altLang="Arial" sz="100" dirty="0"/>
          </a:p>
          <a:p>
            <a:pPr marL="31868" algn="l" rtl="0" eaLnBrk="0">
              <a:lnSpc>
                <a:spcPct val="94000"/>
              </a:lnSpc>
              <a:tabLst/>
            </a:pPr>
            <a:r>
              <a:rPr sz="2700" b="1" spc="100" dirty="0">
                <a:solidFill>
                  <a:srgbClr val="5E75BA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2700" spc="100" dirty="0">
                <a:solidFill>
                  <a:srgbClr val="5E75BA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spc="100" dirty="0">
                <a:solidFill>
                  <a:srgbClr val="5E75BA">
                    <a:alpha val="100000"/>
                  </a:srgbClr>
                </a:solidFill>
                <a:ln w="6350" cap="flat" cmpd="sng">
                  <a:solidFill>
                    <a:srgbClr a:val="5E75BA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了解宠物可能带来的危险</a:t>
            </a:r>
            <a:r>
              <a:rPr sz="2700" spc="70" dirty="0">
                <a:solidFill>
                  <a:srgbClr val="5E75BA">
                    <a:alpha val="100000"/>
                  </a:srgbClr>
                </a:solidFill>
                <a:ln w="6350" cap="flat" cmpd="sng">
                  <a:solidFill>
                    <a:srgbClr a:val="5E75BA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700" dirty="0"/>
          </a:p>
          <a:p>
            <a:pPr algn="l" rtl="0" eaLnBrk="0">
              <a:lnSpc>
                <a:spcPct val="103000"/>
              </a:lnSpc>
              <a:tabLst/>
            </a:pPr>
            <a:endParaRPr lang="Arial" altLang="Arial" sz="1600" dirty="0"/>
          </a:p>
          <a:p>
            <a:pPr algn="l" rtl="0" eaLnBrk="0">
              <a:lnSpc>
                <a:spcPct val="10136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tabLst/>
            </a:pPr>
            <a:r>
              <a:rPr sz="2700" b="1" spc="30" dirty="0">
                <a:solidFill>
                  <a:srgbClr val="5E75BA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2700" spc="30" dirty="0">
                <a:solidFill>
                  <a:srgbClr val="5E75BA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2700" spc="30" dirty="0">
                <a:solidFill>
                  <a:srgbClr val="5E75BA">
                    <a:alpha val="100000"/>
                  </a:srgbClr>
                </a:solidFill>
                <a:ln w="6350" cap="flat" cmpd="sng">
                  <a:solidFill>
                    <a:srgbClr a:val="5E75BA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知道被宠物抓伤咬伤后的</a:t>
            </a:r>
            <a:r>
              <a:rPr sz="2700" spc="10" dirty="0">
                <a:solidFill>
                  <a:srgbClr val="5E75BA">
                    <a:alpha val="100000"/>
                  </a:srgbClr>
                </a:solidFill>
                <a:ln w="6350" cap="flat" cmpd="sng">
                  <a:solidFill>
                    <a:srgbClr a:val="5E75BA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正</a:t>
            </a:r>
            <a:r>
              <a:rPr sz="2700" spc="0" dirty="0">
                <a:solidFill>
                  <a:srgbClr val="5E75BA">
                    <a:alpha val="100000"/>
                  </a:srgbClr>
                </a:solidFill>
                <a:ln w="6350" cap="flat" cmpd="sng">
                  <a:solidFill>
                    <a:srgbClr a:val="5E75BA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确处理方法。</a:t>
            </a:r>
            <a:endParaRPr lang="Microsoft YaHei" altLang="Microsoft YaHei" sz="2700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01851" y="1104900"/>
            <a:ext cx="2180843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6329236" y="2307925"/>
            <a:ext cx="5642609" cy="32118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337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5000"/>
              </a:lnSpc>
              <a:tabLst/>
            </a:pPr>
            <a:r>
              <a:rPr sz="2700" spc="-3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小手模仿游戏，猜猜是哪</a:t>
            </a:r>
            <a:r>
              <a:rPr sz="2700" spc="-2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种</a:t>
            </a:r>
            <a:r>
              <a:rPr sz="2700" spc="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小动物。</a:t>
            </a:r>
            <a:endParaRPr lang="Microsoft YaHei" altLang="Microsoft YaHei" sz="2700" dirty="0"/>
          </a:p>
          <a:p>
            <a:pPr algn="l" rtl="0" eaLnBrk="0">
              <a:lnSpc>
                <a:spcPct val="11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12000"/>
              </a:lnSpc>
              <a:tabLst/>
            </a:pPr>
            <a:endParaRPr lang="Arial" altLang="Arial" sz="1000" dirty="0"/>
          </a:p>
          <a:p>
            <a:pPr algn="l" rtl="0" eaLnBrk="0">
              <a:lnSpc>
                <a:spcPct val="113000"/>
              </a:lnSpc>
              <a:tabLst/>
            </a:pPr>
            <a:endParaRPr lang="Arial" altLang="Arial" sz="1000" dirty="0"/>
          </a:p>
          <a:p>
            <a:pPr marL="1102294" indent="-264718" algn="l" rtl="0" eaLnBrk="0">
              <a:lnSpc>
                <a:spcPct val="158000"/>
              </a:lnSpc>
              <a:spcBef>
                <a:spcPts val="700"/>
              </a:spcBef>
              <a:tabLst/>
            </a:pP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u</a:t>
            </a:r>
            <a:r>
              <a:rPr sz="23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主讲老师根据上图所示</a:t>
            </a:r>
            <a:r>
              <a:rPr sz="2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做</a:t>
            </a: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出</a:t>
            </a: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23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相应的手影，让学生猜猜</a:t>
            </a:r>
            <a:r>
              <a:rPr sz="2300" spc="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</a:t>
            </a: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sz="2300" spc="1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哪种小动物</a:t>
            </a:r>
            <a:r>
              <a:rPr sz="2300" spc="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Microsoft YaHei" altLang="Microsoft YaHei" sz="23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1000" dirty="0"/>
          </a:p>
          <a:p>
            <a:pPr marL="837576" algn="l" rtl="0" eaLnBrk="0">
              <a:lnSpc>
                <a:spcPts val="2886"/>
              </a:lnSpc>
              <a:spcBef>
                <a:spcPts val="6"/>
              </a:spcBef>
              <a:tabLst/>
            </a:pP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u</a:t>
            </a:r>
            <a:r>
              <a:rPr sz="2300" spc="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教小朋友做这些手影动作</a:t>
            </a:r>
            <a:r>
              <a:rPr sz="23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3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31820" y="1362455"/>
            <a:ext cx="2570987" cy="225704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95325" y="2095880"/>
            <a:ext cx="2465070" cy="228676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718559" y="3619500"/>
            <a:ext cx="2334767" cy="223723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329308" y="4323969"/>
            <a:ext cx="2417825" cy="219532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30124" y="211835"/>
            <a:ext cx="1927860" cy="1389888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6209067" y="523884"/>
            <a:ext cx="1237614" cy="466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9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0000"/>
              </a:lnSpc>
              <a:tabLst/>
            </a:pPr>
            <a:r>
              <a:rPr sz="3200" spc="0" dirty="0">
                <a:solidFill>
                  <a:srgbClr val="FF0000">
                    <a:alpha val="100000"/>
                  </a:srgbClr>
                </a:solidFill>
                <a:ln w="9525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认一认</a:t>
            </a:r>
            <a:endParaRPr lang="Microsoft YaHei" altLang="Microsoft YaHei" sz="3200" dirty="0"/>
          </a:p>
        </p:txBody>
      </p:sp>
      <p:sp>
        <p:nvSpPr>
          <p:cNvPr id="13" name="textbox 13"/>
          <p:cNvSpPr/>
          <p:nvPr/>
        </p:nvSpPr>
        <p:spPr>
          <a:xfrm>
            <a:off x="4867768" y="533653"/>
            <a:ext cx="1238885" cy="459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34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89000"/>
              </a:lnSpc>
              <a:tabLst/>
            </a:pPr>
            <a:r>
              <a:rPr sz="3200" spc="-20" dirty="0">
                <a:solidFill>
                  <a:srgbClr val="FF0000">
                    <a:alpha val="100000"/>
                  </a:srgbClr>
                </a:solidFill>
                <a:ln w="9525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看一</a:t>
            </a:r>
            <a:r>
              <a:rPr sz="3200" spc="-10" dirty="0">
                <a:solidFill>
                  <a:srgbClr val="FF0000">
                    <a:alpha val="100000"/>
                  </a:srgbClr>
                </a:solidFill>
                <a:ln w="9525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看</a:t>
            </a:r>
            <a:endParaRPr lang="Microsoft YaHei" altLang="Microsoft YaHei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117848" y="2305811"/>
            <a:ext cx="3660648" cy="3768852"/>
          </a:xfrm>
          <a:prstGeom prst="rect">
            <a:avLst/>
          </a:prstGeom>
        </p:spPr>
      </p:pic>
      <p:sp>
        <p:nvSpPr>
          <p:cNvPr id="16" name="textbox 16"/>
          <p:cNvSpPr/>
          <p:nvPr/>
        </p:nvSpPr>
        <p:spPr>
          <a:xfrm>
            <a:off x="1574774" y="1607337"/>
            <a:ext cx="8580755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4748"/>
              </a:lnSpc>
              <a:tabLst/>
            </a:pPr>
            <a:r>
              <a:rPr sz="3500" spc="50" dirty="0">
                <a:solidFill>
                  <a:srgbClr val="0070C0">
                    <a:alpha val="100000"/>
                  </a:srgbClr>
                </a:solidFill>
                <a:ln w="9525" cap="flat" cmpd="sng">
                  <a:solidFill>
                    <a:srgbClr a:val="0070C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小朋友们，你心目中的宠物是什么样的</a:t>
            </a:r>
            <a:r>
              <a:rPr sz="3500" spc="10" dirty="0">
                <a:solidFill>
                  <a:srgbClr val="0070C0">
                    <a:alpha val="100000"/>
                  </a:srgbClr>
                </a:solidFill>
                <a:ln w="9525" cap="flat" cmpd="sng">
                  <a:solidFill>
                    <a:srgbClr a:val="0070C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呢</a:t>
            </a:r>
            <a:r>
              <a:rPr sz="3500" spc="0" dirty="0">
                <a:solidFill>
                  <a:srgbClr val="0070C0">
                    <a:alpha val="100000"/>
                  </a:srgbClr>
                </a:solidFill>
                <a:ln w="9525" cap="flat" cmpd="sng">
                  <a:solidFill>
                    <a:srgbClr a:val="0070C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3500" dirty="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1104" y="400811"/>
            <a:ext cx="2365247" cy="1368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797808" y="2580131"/>
            <a:ext cx="5701283" cy="314553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208114" y="48971"/>
            <a:ext cx="3765702" cy="2341067"/>
            <a:chOff x="0" y="0"/>
            <a:chExt cx="3765702" cy="2341067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765702" cy="2341067"/>
            </a:xfrm>
            <a:prstGeom prst="rect">
              <a:avLst/>
            </a:prstGeom>
          </p:spPr>
        </p:pic>
        <p:sp>
          <p:nvSpPr>
            <p:cNvPr id="21" name="textbox 21"/>
            <p:cNvSpPr/>
            <p:nvPr/>
          </p:nvSpPr>
          <p:spPr>
            <a:xfrm>
              <a:off x="-12700" y="-12700"/>
              <a:ext cx="3791584" cy="236664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6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8257"/>
                </a:lnSpc>
                <a:tabLst/>
              </a:pPr>
              <a:endParaRPr lang="Arial" altLang="Arial" sz="100" dirty="0"/>
            </a:p>
            <a:p>
              <a:pPr marL="659204" algn="l" rtl="0" eaLnBrk="0">
                <a:lnSpc>
                  <a:spcPts val="3435"/>
                </a:lnSpc>
                <a:tabLst/>
              </a:pPr>
              <a:r>
                <a:rPr sz="2600" spc="-1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是不是这</a:t>
              </a:r>
              <a:r>
                <a:rPr sz="2600" spc="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样的呢？</a:t>
              </a:r>
              <a:endParaRPr lang="Microsoft YaHei" altLang="Microsoft YaHei" sz="2600" dirty="0"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4023" y="2598420"/>
            <a:ext cx="2613659" cy="31059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66159" y="2459736"/>
            <a:ext cx="4456175" cy="3776471"/>
          </a:xfrm>
          <a:prstGeom prst="rect">
            <a:avLst/>
          </a:prstGeom>
        </p:spPr>
      </p:pic>
      <p:sp>
        <p:nvSpPr>
          <p:cNvPr id="25" name="textbox 25"/>
          <p:cNvSpPr/>
          <p:nvPr/>
        </p:nvSpPr>
        <p:spPr>
          <a:xfrm>
            <a:off x="2400997" y="1698553"/>
            <a:ext cx="7259955" cy="4959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24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4000"/>
              </a:lnSpc>
              <a:tabLst/>
            </a:pPr>
            <a:r>
              <a:rPr sz="3300" spc="-50" dirty="0">
                <a:solidFill>
                  <a:srgbClr val="FF0000">
                    <a:alpha val="100000"/>
                  </a:srgbClr>
                </a:solidFill>
                <a:ln w="9525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它们虽然可爱，但是它们也会伤人哦</a:t>
            </a:r>
            <a:r>
              <a:rPr sz="3300" spc="-20" dirty="0">
                <a:solidFill>
                  <a:srgbClr val="FF0000">
                    <a:alpha val="100000"/>
                  </a:srgbClr>
                </a:solidFill>
                <a:ln w="9525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3300" dirty="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77823" y="687323"/>
            <a:ext cx="2180844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365759" y="182880"/>
            <a:ext cx="3415283" cy="3697223"/>
            <a:chOff x="0" y="0"/>
            <a:chExt cx="3415283" cy="3697223"/>
          </a:xfrm>
        </p:grpSpPr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415283" cy="3697223"/>
            </a:xfrm>
            <a:prstGeom prst="rect">
              <a:avLst/>
            </a:prstGeom>
          </p:spPr>
        </p:pic>
        <p:sp>
          <p:nvSpPr>
            <p:cNvPr id="30" name="textbox 30"/>
            <p:cNvSpPr/>
            <p:nvPr/>
          </p:nvSpPr>
          <p:spPr>
            <a:xfrm>
              <a:off x="-12700" y="-12700"/>
              <a:ext cx="3441065" cy="37534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000" dirty="0"/>
            </a:p>
            <a:p>
              <a:pPr marL="620166" algn="l" rtl="0" eaLnBrk="0">
                <a:lnSpc>
                  <a:spcPct val="94000"/>
                </a:lnSpc>
                <a:spcBef>
                  <a:spcPts val="1"/>
                </a:spcBef>
                <a:tabLst/>
              </a:pP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小黄鸭和小花</a:t>
              </a:r>
              <a:r>
                <a:rPr sz="2300" spc="5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狗</a:t>
              </a:r>
              <a:endParaRPr lang="Microsoft YaHei" altLang="Microsoft YaHei" sz="2300" dirty="0"/>
            </a:p>
            <a:p>
              <a:pPr marL="618947" algn="l" rtl="0" eaLnBrk="0">
                <a:lnSpc>
                  <a:spcPct val="94000"/>
                </a:lnSpc>
                <a:spcBef>
                  <a:spcPts val="1742"/>
                </a:spcBef>
                <a:tabLst/>
              </a:pPr>
              <a:r>
                <a:rPr sz="2300" spc="9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在家里玩皮球</a:t>
              </a:r>
              <a:r>
                <a:rPr sz="2300" spc="2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endParaRPr lang="Microsoft YaHei" altLang="Microsoft YaHei" sz="23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400" dirty="0"/>
            </a:p>
            <a:p>
              <a:pPr algn="l" rtl="0" eaLnBrk="0">
                <a:lnSpc>
                  <a:spcPct val="13827"/>
                </a:lnSpc>
                <a:tabLst/>
              </a:pPr>
              <a:endParaRPr lang="Arial" altLang="Arial" sz="100" dirty="0"/>
            </a:p>
            <a:p>
              <a:pPr marL="618337" algn="l" rtl="0" eaLnBrk="0">
                <a:lnSpc>
                  <a:spcPct val="94000"/>
                </a:lnSpc>
                <a:tabLst/>
              </a:pPr>
              <a:r>
                <a:rPr sz="2300" spc="8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非常开心</a:t>
              </a:r>
              <a:r>
                <a:rPr sz="2300" spc="5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1027176" y="184404"/>
            <a:ext cx="3529583" cy="4462271"/>
            <a:chOff x="0" y="0"/>
            <a:chExt cx="3529583" cy="4462271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53923" y="0"/>
              <a:ext cx="3375659" cy="3361944"/>
            </a:xfrm>
            <a:prstGeom prst="rect">
              <a:avLst/>
            </a:prstGeom>
          </p:spPr>
        </p:pic>
        <p:sp>
          <p:nvSpPr>
            <p:cNvPr id="33" name="path"/>
            <p:cNvSpPr/>
            <p:nvPr/>
          </p:nvSpPr>
          <p:spPr>
            <a:xfrm>
              <a:off x="0" y="3381438"/>
              <a:ext cx="2976372" cy="1080833"/>
            </a:xfrm>
            <a:custGeom>
              <a:avLst/>
              <a:gdLst/>
              <a:ahLst/>
              <a:cxnLst/>
              <a:rect l="0" t="0" r="0" b="0"/>
              <a:pathLst>
                <a:path w="4687" h="1702">
                  <a:moveTo>
                    <a:pt x="0" y="283"/>
                  </a:moveTo>
                  <a:cubicBezTo>
                    <a:pt x="0" y="126"/>
                    <a:pt x="127" y="0"/>
                    <a:pt x="285" y="0"/>
                  </a:cubicBezTo>
                  <a:lnTo>
                    <a:pt x="2051" y="0"/>
                  </a:lnTo>
                  <a:lnTo>
                    <a:pt x="2930" y="0"/>
                  </a:lnTo>
                  <a:lnTo>
                    <a:pt x="3232" y="0"/>
                  </a:lnTo>
                  <a:cubicBezTo>
                    <a:pt x="3388" y="0"/>
                    <a:pt x="3515" y="126"/>
                    <a:pt x="3515" y="283"/>
                  </a:cubicBezTo>
                  <a:lnTo>
                    <a:pt x="3515" y="283"/>
                  </a:lnTo>
                  <a:lnTo>
                    <a:pt x="4687" y="840"/>
                  </a:lnTo>
                  <a:lnTo>
                    <a:pt x="3515" y="708"/>
                  </a:lnTo>
                  <a:lnTo>
                    <a:pt x="3515" y="1418"/>
                  </a:lnTo>
                  <a:cubicBezTo>
                    <a:pt x="3515" y="1575"/>
                    <a:pt x="3388" y="1702"/>
                    <a:pt x="3232" y="1702"/>
                  </a:cubicBezTo>
                  <a:lnTo>
                    <a:pt x="2930" y="1702"/>
                  </a:lnTo>
                  <a:lnTo>
                    <a:pt x="2051" y="1702"/>
                  </a:lnTo>
                  <a:lnTo>
                    <a:pt x="285" y="1702"/>
                  </a:lnTo>
                  <a:cubicBezTo>
                    <a:pt x="127" y="1702"/>
                    <a:pt x="0" y="1575"/>
                    <a:pt x="0" y="1418"/>
                  </a:cubicBezTo>
                  <a:lnTo>
                    <a:pt x="0" y="708"/>
                  </a:lnTo>
                  <a:lnTo>
                    <a:pt x="0" y="283"/>
                  </a:lnTo>
                  <a:lnTo>
                    <a:pt x="0" y="283"/>
                  </a:lnTo>
                </a:path>
              </a:pathLst>
            </a:custGeom>
            <a:solidFill>
              <a:srgbClr val="6096E6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" name="textbox 34"/>
            <p:cNvSpPr/>
            <p:nvPr/>
          </p:nvSpPr>
          <p:spPr>
            <a:xfrm>
              <a:off x="236016" y="372579"/>
              <a:ext cx="2680335" cy="39262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907"/>
                </a:lnSpc>
                <a:tabLst/>
              </a:pPr>
              <a:endParaRPr lang="Arial" altLang="Arial" sz="100" dirty="0"/>
            </a:p>
            <a:p>
              <a:pPr marL="290537" algn="l" rtl="0" eaLnBrk="0">
                <a:lnSpc>
                  <a:spcPct val="94000"/>
                </a:lnSpc>
                <a:tabLst/>
              </a:pP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皮皮猴和小花</a:t>
              </a:r>
              <a:r>
                <a:rPr sz="23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猫</a:t>
              </a:r>
              <a:endParaRPr lang="Microsoft YaHei" altLang="Microsoft YaHei" sz="2300" dirty="0"/>
            </a:p>
            <a:p>
              <a:pPr marL="291452" algn="l" rtl="0" eaLnBrk="0">
                <a:lnSpc>
                  <a:spcPct val="94000"/>
                </a:lnSpc>
                <a:spcBef>
                  <a:spcPts val="1736"/>
                </a:spcBef>
                <a:tabLst/>
              </a:pP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来了，也跟他</a:t>
              </a:r>
              <a:r>
                <a:rPr sz="2300" spc="5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们</a:t>
              </a:r>
              <a:endParaRPr lang="Microsoft YaHei" altLang="Microsoft YaHei" sz="2300" dirty="0"/>
            </a:p>
            <a:p>
              <a:pPr marL="290537" algn="l" rtl="0" eaLnBrk="0">
                <a:lnSpc>
                  <a:spcPct val="94000"/>
                </a:lnSpc>
                <a:spcBef>
                  <a:spcPts val="1717"/>
                </a:spcBef>
                <a:tabLst/>
              </a:pPr>
              <a:r>
                <a:rPr sz="2300" spc="-8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玩起来了。</a:t>
              </a:r>
              <a:r>
                <a:rPr sz="2300" spc="-8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2300" spc="-8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不</a:t>
              </a:r>
              <a:r>
                <a:rPr sz="2300" spc="-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停</a:t>
              </a:r>
              <a:endParaRPr lang="Microsoft YaHei" altLang="Microsoft YaHei" sz="2300" dirty="0"/>
            </a:p>
            <a:p>
              <a:pPr marL="290842" algn="l" rtl="0" eaLnBrk="0">
                <a:lnSpc>
                  <a:spcPct val="95000"/>
                </a:lnSpc>
                <a:spcBef>
                  <a:spcPts val="1704"/>
                </a:spcBef>
                <a:tabLst/>
              </a:pPr>
              <a:r>
                <a:rPr sz="2300" spc="-11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地让小花狗捡球</a:t>
              </a:r>
              <a:r>
                <a:rPr sz="2300" spc="-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  <a:p>
              <a:pPr algn="l" rtl="0" eaLnBrk="0">
                <a:lnSpc>
                  <a:spcPct val="11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3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3000"/>
                </a:lnSpc>
                <a:tabLst/>
              </a:pPr>
              <a:endParaRPr lang="Arial" altLang="Arial" sz="1000" dirty="0"/>
            </a:p>
            <a:p>
              <a:pPr marL="12700" algn="l" rtl="0" eaLnBrk="0">
                <a:lnSpc>
                  <a:spcPct val="98000"/>
                </a:lnSpc>
                <a:spcBef>
                  <a:spcPts val="511"/>
                </a:spcBef>
                <a:tabLst/>
              </a:pPr>
              <a:r>
                <a:rPr sz="1700" spc="9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小花狗，不会叫</a:t>
              </a:r>
              <a:r>
                <a:rPr sz="1700" spc="3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endParaRPr lang="Microsoft YaHei" altLang="Microsoft YaHei" sz="1700" dirty="0"/>
            </a:p>
            <a:p>
              <a:pPr algn="l" rtl="0" eaLnBrk="0">
                <a:lnSpc>
                  <a:spcPct val="104000"/>
                </a:lnSpc>
                <a:tabLst/>
              </a:pPr>
              <a:endParaRPr lang="Arial" altLang="Arial" sz="1000" dirty="0"/>
            </a:p>
            <a:p>
              <a:pPr marL="22072" algn="l" rtl="0" eaLnBrk="0">
                <a:lnSpc>
                  <a:spcPct val="96000"/>
                </a:lnSpc>
                <a:tabLst/>
              </a:pPr>
              <a:r>
                <a:rPr sz="1700" spc="8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叼不着皮球好害臊</a:t>
              </a:r>
              <a:r>
                <a:rPr sz="1700" spc="5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70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7543406" y="973835"/>
            <a:ext cx="2305050" cy="1626108"/>
            <a:chOff x="0" y="0"/>
            <a:chExt cx="2305050" cy="1626108"/>
          </a:xfrm>
        </p:grpSpPr>
        <p:sp>
          <p:nvSpPr>
            <p:cNvPr id="35" name="path"/>
            <p:cNvSpPr/>
            <p:nvPr/>
          </p:nvSpPr>
          <p:spPr>
            <a:xfrm>
              <a:off x="0" y="0"/>
              <a:ext cx="2305050" cy="1626108"/>
            </a:xfrm>
            <a:custGeom>
              <a:avLst/>
              <a:gdLst/>
              <a:ahLst/>
              <a:cxnLst/>
              <a:rect l="0" t="0" r="0" b="0"/>
              <a:pathLst>
                <a:path w="3630" h="2560">
                  <a:moveTo>
                    <a:pt x="0" y="360"/>
                  </a:moveTo>
                  <a:cubicBezTo>
                    <a:pt x="0" y="161"/>
                    <a:pt x="160" y="0"/>
                    <a:pt x="358" y="0"/>
                  </a:cubicBezTo>
                  <a:lnTo>
                    <a:pt x="605" y="0"/>
                  </a:lnTo>
                  <a:lnTo>
                    <a:pt x="1512" y="0"/>
                  </a:lnTo>
                  <a:lnTo>
                    <a:pt x="3271" y="0"/>
                  </a:lnTo>
                  <a:cubicBezTo>
                    <a:pt x="3469" y="0"/>
                    <a:pt x="3630" y="161"/>
                    <a:pt x="3629" y="360"/>
                  </a:cubicBezTo>
                  <a:lnTo>
                    <a:pt x="3629" y="1257"/>
                  </a:lnTo>
                  <a:lnTo>
                    <a:pt x="3630" y="1796"/>
                  </a:lnTo>
                  <a:lnTo>
                    <a:pt x="3629" y="1795"/>
                  </a:lnTo>
                  <a:cubicBezTo>
                    <a:pt x="3630" y="1994"/>
                    <a:pt x="3469" y="2155"/>
                    <a:pt x="3271" y="2155"/>
                  </a:cubicBezTo>
                  <a:lnTo>
                    <a:pt x="1512" y="2155"/>
                  </a:lnTo>
                  <a:lnTo>
                    <a:pt x="1121" y="2560"/>
                  </a:lnTo>
                  <a:lnTo>
                    <a:pt x="605" y="2155"/>
                  </a:lnTo>
                  <a:lnTo>
                    <a:pt x="358" y="2155"/>
                  </a:lnTo>
                  <a:cubicBezTo>
                    <a:pt x="160" y="2155"/>
                    <a:pt x="0" y="1994"/>
                    <a:pt x="0" y="1796"/>
                  </a:cubicBezTo>
                  <a:lnTo>
                    <a:pt x="0" y="1795"/>
                  </a:lnTo>
                  <a:lnTo>
                    <a:pt x="0" y="1257"/>
                  </a:lnTo>
                  <a:lnTo>
                    <a:pt x="0" y="360"/>
                  </a:lnTo>
                </a:path>
              </a:pathLst>
            </a:custGeom>
            <a:solidFill>
              <a:srgbClr val="6096E6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" name="textbox 36"/>
            <p:cNvSpPr/>
            <p:nvPr/>
          </p:nvSpPr>
          <p:spPr>
            <a:xfrm>
              <a:off x="217017" y="175183"/>
              <a:ext cx="2035810" cy="10979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189"/>
                </a:lnSpc>
                <a:tabLst/>
              </a:pPr>
              <a:endParaRPr lang="Arial" altLang="Arial" sz="100" dirty="0"/>
            </a:p>
            <a:p>
              <a:pPr marL="13156" algn="l" rtl="0" eaLnBrk="0">
                <a:lnSpc>
                  <a:spcPct val="97000"/>
                </a:lnSpc>
                <a:tabLst/>
              </a:pPr>
              <a:r>
                <a:rPr sz="1700" spc="9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小花狗，羞羞羞</a:t>
              </a:r>
              <a:r>
                <a:rPr sz="1700" spc="3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endParaRPr lang="Microsoft YaHei" altLang="Microsoft YaHei" sz="1700" dirty="0"/>
            </a:p>
            <a:p>
              <a:pPr marL="22986" algn="l" rtl="0" eaLnBrk="0">
                <a:lnSpc>
                  <a:spcPct val="95000"/>
                </a:lnSpc>
                <a:spcBef>
                  <a:spcPts val="1283"/>
                </a:spcBef>
                <a:tabLst/>
              </a:pPr>
              <a:r>
                <a:rPr sz="1700" spc="8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四处跑，追皮球</a:t>
              </a:r>
              <a:r>
                <a:rPr sz="1700" spc="3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endParaRPr lang="Microsoft YaHei" altLang="Microsoft YaHei" sz="1700" dirty="0"/>
            </a:p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marL="12700" algn="l" rtl="0" eaLnBrk="0">
                <a:lnSpc>
                  <a:spcPct val="96000"/>
                </a:lnSpc>
                <a:spcBef>
                  <a:spcPts val="3"/>
                </a:spcBef>
                <a:tabLst/>
              </a:pPr>
              <a:r>
                <a:rPr sz="1700" spc="-4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追不着皮球摔跟头</a:t>
              </a:r>
              <a:r>
                <a:rPr sz="1700" spc="-30" dirty="0">
                  <a:solidFill>
                    <a:srgbClr val="000000">
                      <a:alpha val="100000"/>
                    </a:srgbClr>
                  </a:solidFill>
                  <a:ln w="3175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17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752856" y="1175003"/>
            <a:ext cx="3320795" cy="3744467"/>
            <a:chOff x="0" y="0"/>
            <a:chExt cx="3320795" cy="3744467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320795" cy="3744467"/>
            </a:xfrm>
            <a:prstGeom prst="rect">
              <a:avLst/>
            </a:prstGeom>
          </p:spPr>
        </p:pic>
        <p:sp>
          <p:nvSpPr>
            <p:cNvPr id="39" name="textbox 39"/>
            <p:cNvSpPr/>
            <p:nvPr/>
          </p:nvSpPr>
          <p:spPr>
            <a:xfrm>
              <a:off x="-12700" y="-12700"/>
              <a:ext cx="3346450" cy="37960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4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5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15000"/>
                </a:lnSpc>
                <a:tabLst/>
              </a:pPr>
              <a:endParaRPr lang="Arial" altLang="Arial" sz="1000" dirty="0"/>
            </a:p>
            <a:p>
              <a:pPr marL="385636" algn="l" rtl="0" eaLnBrk="0">
                <a:lnSpc>
                  <a:spcPct val="96000"/>
                </a:lnSpc>
                <a:spcBef>
                  <a:spcPts val="7"/>
                </a:spcBef>
                <a:tabLst/>
              </a:pPr>
              <a:r>
                <a:rPr sz="21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小花狗急了，这时</a:t>
              </a:r>
              <a:r>
                <a:rPr sz="2100" spc="5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皮</a:t>
              </a:r>
              <a:endParaRPr lang="Microsoft YaHei" altLang="Microsoft YaHei" sz="2100" dirty="0"/>
            </a:p>
            <a:p>
              <a:pPr marL="383964" algn="l" rtl="0" eaLnBrk="0">
                <a:lnSpc>
                  <a:spcPct val="94000"/>
                </a:lnSpc>
                <a:spcBef>
                  <a:spcPts val="1548"/>
                </a:spcBef>
                <a:tabLst/>
              </a:pPr>
              <a:r>
                <a:rPr sz="21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球飞向小黄鸭，小</a:t>
              </a:r>
              <a:r>
                <a:rPr sz="21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黄</a:t>
              </a:r>
              <a:endParaRPr lang="Microsoft YaHei" altLang="Microsoft YaHei" sz="2100" dirty="0"/>
            </a:p>
            <a:p>
              <a:pPr marL="395114" algn="l" rtl="0" eaLnBrk="0">
                <a:lnSpc>
                  <a:spcPct val="95000"/>
                </a:lnSpc>
                <a:spcBef>
                  <a:spcPts val="1583"/>
                </a:spcBef>
                <a:tabLst/>
              </a:pPr>
              <a:r>
                <a:rPr sz="2100" spc="9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鸭一伸手，小花狗</a:t>
              </a:r>
              <a:r>
                <a:rPr sz="21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冲</a:t>
              </a:r>
              <a:endParaRPr lang="Microsoft YaHei" altLang="Microsoft YaHei" sz="2100" dirty="0"/>
            </a:p>
            <a:p>
              <a:pPr marL="384242" algn="l" rtl="0" eaLnBrk="0">
                <a:lnSpc>
                  <a:spcPct val="95000"/>
                </a:lnSpc>
                <a:spcBef>
                  <a:spcPts val="1577"/>
                </a:spcBef>
                <a:tabLst/>
              </a:pPr>
              <a:r>
                <a:rPr sz="21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过去，嘴一张，就</a:t>
              </a:r>
              <a:r>
                <a:rPr sz="21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咬</a:t>
              </a:r>
              <a:endParaRPr lang="Microsoft YaHei" altLang="Microsoft YaHei" sz="2100" dirty="0"/>
            </a:p>
            <a:p>
              <a:pPr algn="l" rtl="0" eaLnBrk="0">
                <a:lnSpc>
                  <a:spcPct val="100000"/>
                </a:lnSpc>
                <a:tabLst/>
              </a:pPr>
              <a:endParaRPr lang="Arial" altLang="Arial" sz="1300" dirty="0"/>
            </a:p>
            <a:p>
              <a:pPr marL="394836" algn="l" rtl="0" eaLnBrk="0">
                <a:lnSpc>
                  <a:spcPct val="94000"/>
                </a:lnSpc>
                <a:spcBef>
                  <a:spcPts val="2"/>
                </a:spcBef>
                <a:tabLst/>
              </a:pPr>
              <a:r>
                <a:rPr sz="2100" spc="7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了小黄鸭的手</a:t>
              </a:r>
              <a:r>
                <a:rPr sz="21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1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1141476" y="147828"/>
            <a:ext cx="3229355" cy="3456431"/>
            <a:chOff x="0" y="0"/>
            <a:chExt cx="3229355" cy="3456431"/>
          </a:xfrm>
        </p:grpSpPr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229355" cy="3456431"/>
            </a:xfrm>
            <a:prstGeom prst="rect">
              <a:avLst/>
            </a:prstGeom>
          </p:spPr>
        </p:pic>
        <p:sp>
          <p:nvSpPr>
            <p:cNvPr id="42" name="textbox 42"/>
            <p:cNvSpPr/>
            <p:nvPr/>
          </p:nvSpPr>
          <p:spPr>
            <a:xfrm>
              <a:off x="-12700" y="-12700"/>
              <a:ext cx="3255009" cy="35121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2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9177"/>
                </a:lnSpc>
                <a:tabLst/>
              </a:pPr>
              <a:endParaRPr lang="Arial" altLang="Arial" sz="100" dirty="0"/>
            </a:p>
            <a:p>
              <a:pPr marL="469341" indent="11582" algn="l" rtl="0" eaLnBrk="0">
                <a:lnSpc>
                  <a:spcPct val="136000"/>
                </a:lnSpc>
                <a:tabLst/>
              </a:pPr>
              <a:r>
                <a:rPr sz="2300" spc="9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鸭妈妈看到了</a:t>
              </a:r>
              <a:r>
                <a:rPr sz="2300" spc="9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sz="2300" spc="7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sz="2300" spc="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</a:t>
              </a: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马上带小黄鸭</a:t>
              </a:r>
              <a:r>
                <a:rPr sz="23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去</a:t>
              </a:r>
              <a:r>
                <a:rPr sz="2300" spc="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</a:t>
              </a: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卫生间用水冲</a:t>
              </a:r>
              <a:r>
                <a:rPr sz="23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洗</a:t>
              </a:r>
              <a:r>
                <a:rPr sz="2300" spc="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</a:t>
              </a:r>
              <a:r>
                <a:rPr sz="2300" spc="10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伤口，还用肥</a:t>
              </a:r>
              <a:r>
                <a:rPr sz="23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皂</a:t>
              </a:r>
              <a:r>
                <a:rPr sz="2300" spc="0" dirty="0">
                  <a:solidFill>
                    <a:srgbClr val="00B0F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</a:t>
              </a:r>
              <a:r>
                <a:rPr sz="2300" spc="8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洗了好半天</a:t>
              </a:r>
              <a:r>
                <a:rPr sz="2300" spc="60" dirty="0">
                  <a:solidFill>
                    <a:srgbClr val="00B0F0">
                      <a:alpha val="100000"/>
                    </a:srgbClr>
                  </a:solidFill>
                  <a:ln w="6350" cap="flat" cmpd="sng">
                    <a:solidFill>
                      <a:srgbClr a:val="00B0F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1569148" y="3953255"/>
            <a:ext cx="3132391" cy="2418588"/>
            <a:chOff x="0" y="0"/>
            <a:chExt cx="3132391" cy="2418588"/>
          </a:xfrm>
        </p:grpSpPr>
        <p:sp>
          <p:nvSpPr>
            <p:cNvPr id="43" name="path"/>
            <p:cNvSpPr/>
            <p:nvPr/>
          </p:nvSpPr>
          <p:spPr>
            <a:xfrm>
              <a:off x="0" y="0"/>
              <a:ext cx="3132391" cy="2418588"/>
            </a:xfrm>
            <a:custGeom>
              <a:avLst/>
              <a:gdLst/>
              <a:ahLst/>
              <a:cxnLst/>
              <a:rect l="0" t="0" r="0" b="0"/>
              <a:pathLst>
                <a:path w="4932" h="3808">
                  <a:moveTo>
                    <a:pt x="634" y="3808"/>
                  </a:moveTo>
                  <a:cubicBezTo>
                    <a:pt x="284" y="3808"/>
                    <a:pt x="0" y="3524"/>
                    <a:pt x="0" y="3173"/>
                  </a:cubicBezTo>
                  <a:lnTo>
                    <a:pt x="0" y="3172"/>
                  </a:lnTo>
                  <a:lnTo>
                    <a:pt x="0" y="2222"/>
                  </a:lnTo>
                  <a:lnTo>
                    <a:pt x="0" y="635"/>
                  </a:lnTo>
                  <a:cubicBezTo>
                    <a:pt x="0" y="285"/>
                    <a:pt x="284" y="0"/>
                    <a:pt x="634" y="0"/>
                  </a:cubicBezTo>
                  <a:lnTo>
                    <a:pt x="2321" y="0"/>
                  </a:lnTo>
                  <a:lnTo>
                    <a:pt x="3317" y="0"/>
                  </a:lnTo>
                  <a:lnTo>
                    <a:pt x="3346" y="0"/>
                  </a:lnTo>
                  <a:cubicBezTo>
                    <a:pt x="3696" y="0"/>
                    <a:pt x="3980" y="285"/>
                    <a:pt x="3980" y="635"/>
                  </a:cubicBezTo>
                  <a:lnTo>
                    <a:pt x="3980" y="2222"/>
                  </a:lnTo>
                  <a:lnTo>
                    <a:pt x="4932" y="2848"/>
                  </a:lnTo>
                  <a:lnTo>
                    <a:pt x="3980" y="3173"/>
                  </a:lnTo>
                  <a:lnTo>
                    <a:pt x="3980" y="3172"/>
                  </a:lnTo>
                  <a:cubicBezTo>
                    <a:pt x="3980" y="3524"/>
                    <a:pt x="3696" y="3808"/>
                    <a:pt x="3346" y="3808"/>
                  </a:cubicBezTo>
                  <a:lnTo>
                    <a:pt x="3317" y="3808"/>
                  </a:lnTo>
                  <a:lnTo>
                    <a:pt x="2321" y="3808"/>
                  </a:lnTo>
                  <a:lnTo>
                    <a:pt x="634" y="3808"/>
                  </a:lnTo>
                </a:path>
              </a:pathLst>
            </a:custGeom>
            <a:solidFill>
              <a:srgbClr val="6096E6">
                <a:alpha val="100000"/>
              </a:srgbClr>
            </a:solidFill>
            <a:ln cap="flat">
              <a:miter lim="0"/>
              <a:noFill/>
              <a:prstDash val="solid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" name="textbox 44"/>
            <p:cNvSpPr/>
            <p:nvPr/>
          </p:nvSpPr>
          <p:spPr>
            <a:xfrm>
              <a:off x="-12700" y="-12700"/>
              <a:ext cx="3157854" cy="24745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2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7804"/>
                </a:lnSpc>
                <a:tabLst/>
              </a:pPr>
              <a:endParaRPr lang="Arial" altLang="Arial" sz="100" dirty="0"/>
            </a:p>
            <a:p>
              <a:pPr marL="189547" algn="l" rtl="0" eaLnBrk="0">
                <a:lnSpc>
                  <a:spcPct val="94000"/>
                </a:lnSpc>
                <a:tabLst/>
              </a:pPr>
              <a:r>
                <a:rPr sz="2300" spc="9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为了防止狂犬病</a:t>
              </a:r>
              <a:r>
                <a:rPr sz="2300" spc="2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，</a:t>
              </a:r>
              <a:endParaRPr lang="Microsoft YaHei" altLang="Microsoft YaHei" sz="2300" dirty="0"/>
            </a:p>
            <a:p>
              <a:pPr marL="188328" algn="l" rtl="0" eaLnBrk="0">
                <a:lnSpc>
                  <a:spcPct val="94000"/>
                </a:lnSpc>
                <a:spcBef>
                  <a:spcPts val="1737"/>
                </a:spcBef>
                <a:tabLst/>
              </a:pPr>
              <a:r>
                <a:rPr sz="2300" spc="10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还要马上去注</a:t>
              </a:r>
              <a:r>
                <a:rPr sz="2300" spc="6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射</a:t>
              </a:r>
              <a:endParaRPr lang="Microsoft YaHei" altLang="Microsoft YaHei" sz="2300" dirty="0"/>
            </a:p>
            <a:p>
              <a:pPr algn="l" rtl="0" eaLnBrk="0">
                <a:lnSpc>
                  <a:spcPct val="102000"/>
                </a:lnSpc>
                <a:tabLst/>
              </a:pPr>
              <a:endParaRPr lang="Arial" altLang="Arial" sz="1400" dirty="0"/>
            </a:p>
            <a:p>
              <a:pPr algn="l" rtl="0" eaLnBrk="0">
                <a:lnSpc>
                  <a:spcPct val="12340"/>
                </a:lnSpc>
                <a:tabLst/>
              </a:pPr>
              <a:endParaRPr lang="Arial" altLang="Arial" sz="100" dirty="0"/>
            </a:p>
            <a:p>
              <a:pPr marL="186194" algn="l" rtl="0" eaLnBrk="0">
                <a:lnSpc>
                  <a:spcPct val="94000"/>
                </a:lnSpc>
                <a:tabLst/>
              </a:pPr>
              <a:r>
                <a:rPr sz="2300" spc="8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狂犬疫苗</a:t>
              </a:r>
              <a:r>
                <a:rPr sz="2300" spc="60" dirty="0">
                  <a:solidFill>
                    <a:srgbClr val="000000">
                      <a:alpha val="100000"/>
                    </a:srgbClr>
                  </a:solidFill>
                  <a:ln w="6350" cap="flat" cmpd="sng">
                    <a:solidFill>
                      <a:srgbClr a:val="00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3138380" y="874083"/>
            <a:ext cx="6028690" cy="4673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430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1000"/>
              </a:lnSpc>
              <a:tabLst/>
            </a:pPr>
            <a:r>
              <a:rPr sz="3200" spc="-160" dirty="0">
                <a:solidFill>
                  <a:srgbClr val="00B0F0">
                    <a:alpha val="100000"/>
                  </a:srgbClr>
                </a:solidFill>
                <a:ln w="9525" cap="flat" cmpd="sng">
                  <a:solidFill>
                    <a:srgbClr a:val="00B0F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鸭妈妈带小黄鸭去注射狂犬疫苗</a:t>
            </a:r>
            <a:r>
              <a:rPr sz="3200" spc="-100" dirty="0">
                <a:solidFill>
                  <a:srgbClr val="00B0F0">
                    <a:alpha val="100000"/>
                  </a:srgbClr>
                </a:solidFill>
                <a:ln w="9525" cap="flat" cmpd="sng">
                  <a:solidFill>
                    <a:srgbClr a:val="00B0F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238755" y="1612392"/>
            <a:ext cx="8753068" cy="4360163"/>
          </a:xfrm>
          <a:prstGeom prst="rect">
            <a:avLst/>
          </a:prstGeom>
        </p:spPr>
      </p:pic>
      <p:sp>
        <p:nvSpPr>
          <p:cNvPr id="50" name="textbox 50"/>
          <p:cNvSpPr/>
          <p:nvPr/>
        </p:nvSpPr>
        <p:spPr>
          <a:xfrm>
            <a:off x="2731237" y="891271"/>
            <a:ext cx="4820284" cy="494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86"/>
              </a:lnSpc>
              <a:tabLst/>
            </a:pPr>
            <a:r>
              <a:rPr sz="2700" b="1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2700" spc="3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小花狗为什么会咬小黄鸭</a:t>
            </a:r>
            <a:r>
              <a:rPr sz="2700" spc="1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呢</a:t>
            </a:r>
            <a:r>
              <a:rPr sz="2700" spc="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053465" y="4610734"/>
            <a:ext cx="3025775" cy="1581785"/>
            <a:chOff x="0" y="0"/>
            <a:chExt cx="3025775" cy="1581785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25775" cy="1581785"/>
            </a:xfrm>
            <a:prstGeom prst="rect">
              <a:avLst/>
            </a:prstGeom>
          </p:spPr>
        </p:pic>
        <p:sp>
          <p:nvSpPr>
            <p:cNvPr id="53" name="textbox 53"/>
            <p:cNvSpPr/>
            <p:nvPr/>
          </p:nvSpPr>
          <p:spPr>
            <a:xfrm>
              <a:off x="-12700" y="-12700"/>
              <a:ext cx="3051175" cy="1635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marL="109405" algn="l" rtl="0" eaLnBrk="0">
                <a:lnSpc>
                  <a:spcPct val="94000"/>
                </a:lnSpc>
                <a:spcBef>
                  <a:spcPts val="4"/>
                </a:spcBef>
                <a:tabLst/>
              </a:pPr>
              <a:r>
                <a:rPr sz="2100" spc="10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用清水清洗伤口，并</a:t>
              </a:r>
              <a:r>
                <a:rPr sz="2100" spc="3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且</a:t>
              </a:r>
              <a:endParaRPr lang="Microsoft YaHei" altLang="Microsoft YaHei" sz="2100" dirty="0"/>
            </a:p>
            <a:p>
              <a:pPr marL="106339" algn="l" rtl="0" eaLnBrk="0">
                <a:lnSpc>
                  <a:spcPct val="94000"/>
                </a:lnSpc>
                <a:spcBef>
                  <a:spcPts val="1594"/>
                </a:spcBef>
                <a:tabLst/>
              </a:pPr>
              <a:r>
                <a:rPr sz="2100" spc="-3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要用肥皂。</a:t>
              </a:r>
              <a:r>
                <a:rPr sz="2100" spc="-30" dirty="0">
                  <a:solidFill>
                    <a:srgbClr val="FF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2100" spc="-3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处理</a:t>
              </a:r>
              <a:r>
                <a:rPr sz="2100" spc="-2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完</a:t>
              </a:r>
              <a:r>
                <a:rPr sz="2100" spc="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还要</a:t>
              </a:r>
              <a:endParaRPr lang="Microsoft YaHei" altLang="Microsoft YaHei" sz="2100" dirty="0"/>
            </a:p>
            <a:p>
              <a:pPr algn="l" rtl="0" eaLnBrk="0">
                <a:lnSpc>
                  <a:spcPct val="101000"/>
                </a:lnSpc>
                <a:tabLst/>
              </a:pPr>
              <a:endParaRPr lang="Arial" altLang="Arial" sz="1300" dirty="0"/>
            </a:p>
            <a:p>
              <a:pPr marL="106617" algn="l" rtl="0" eaLnBrk="0">
                <a:lnSpc>
                  <a:spcPct val="95000"/>
                </a:lnSpc>
                <a:spcBef>
                  <a:spcPts val="1"/>
                </a:spcBef>
                <a:tabLst/>
              </a:pPr>
              <a:r>
                <a:rPr sz="2100" spc="8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去打狂犬疫苗</a:t>
              </a:r>
              <a:r>
                <a:rPr sz="2100" spc="7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100" dirty="0"/>
            </a:p>
          </p:txBody>
        </p:sp>
      </p:grpSp>
      <p:pic>
        <p:nvPicPr>
          <p:cNvPr id="54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116908" y="3709149"/>
            <a:ext cx="2576067" cy="1643049"/>
          </a:xfrm>
          <a:prstGeom prst="rect">
            <a:avLst/>
          </a:prstGeom>
        </p:spPr>
      </p:pic>
      <p:sp>
        <p:nvSpPr>
          <p:cNvPr id="55" name="textbox 55"/>
          <p:cNvSpPr/>
          <p:nvPr/>
        </p:nvSpPr>
        <p:spPr>
          <a:xfrm>
            <a:off x="2958131" y="580756"/>
            <a:ext cx="5906770" cy="494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86"/>
              </a:lnSpc>
              <a:tabLst/>
            </a:pPr>
            <a:r>
              <a:rPr sz="2700" b="1" spc="5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2700" spc="5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鸭妈妈是如何帮小黄鸭处理伤口的</a:t>
            </a:r>
            <a:r>
              <a:rPr sz="2700" spc="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7" name="picture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380324" y="1549146"/>
            <a:ext cx="8945270" cy="4513998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2650998" y="2744165"/>
            <a:ext cx="5452109" cy="22586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531"/>
              </a:lnSpc>
              <a:tabLst/>
            </a:pPr>
            <a:endParaRPr lang="Arial" altLang="Arial" sz="100" dirty="0"/>
          </a:p>
          <a:p>
            <a:pPr marL="603884" algn="l" rtl="0" eaLnBrk="0">
              <a:lnSpc>
                <a:spcPct val="87000"/>
              </a:lnSpc>
              <a:tabLst/>
            </a:pPr>
            <a:r>
              <a:rPr sz="2300" spc="10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狗狗喜欢这件东西才会和你争</a:t>
            </a:r>
            <a:r>
              <a:rPr sz="2300" spc="7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抢</a:t>
            </a:r>
            <a:r>
              <a:rPr sz="2300" spc="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，</a:t>
            </a:r>
            <a:endParaRPr lang="Microsoft YaHei" altLang="Microsoft YaHei" sz="2300" dirty="0"/>
          </a:p>
          <a:p>
            <a:pPr marL="13919" algn="l" rtl="0" eaLnBrk="0">
              <a:lnSpc>
                <a:spcPts val="3739"/>
              </a:lnSpc>
              <a:tabLst/>
            </a:pPr>
            <a:r>
              <a:rPr sz="2300" spc="1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在争抢的过程中，狗狗可能会伤</a:t>
            </a:r>
            <a:r>
              <a:rPr sz="2300" spc="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害到你。</a:t>
            </a:r>
            <a:endParaRPr lang="Microsoft YaHei" altLang="Microsoft YaHei" sz="2300" dirty="0"/>
          </a:p>
          <a:p>
            <a:pPr marL="12700" indent="593013" algn="l" rtl="0" eaLnBrk="0">
              <a:lnSpc>
                <a:spcPct val="137000"/>
              </a:lnSpc>
              <a:spcBef>
                <a:spcPts val="105"/>
              </a:spcBef>
              <a:tabLst/>
            </a:pPr>
            <a:r>
              <a:rPr sz="2300" spc="10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如果你和狗狗玩太激烈的游戏，</a:t>
            </a:r>
            <a:r>
              <a:rPr sz="2300" spc="6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狗</a:t>
            </a:r>
            <a:r>
              <a:rPr sz="2300" spc="0" dirty="0">
                <a:solidFill>
                  <a:srgbClr val="FFFF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2300" spc="10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狗会很兴奋，乱跳乱撞，没法控制，</a:t>
            </a:r>
            <a:r>
              <a:rPr sz="2300" spc="7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有</a:t>
            </a:r>
            <a:r>
              <a:rPr sz="2300" spc="0" dirty="0">
                <a:solidFill>
                  <a:srgbClr val="FFFF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sz="2300" spc="9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时候会误伤你</a:t>
            </a:r>
            <a:r>
              <a:rPr sz="2300" spc="30" dirty="0"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a:val="FFFF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300" dirty="0"/>
          </a:p>
        </p:txBody>
      </p:sp>
      <p:sp>
        <p:nvSpPr>
          <p:cNvPr id="59" name="textbox 59"/>
          <p:cNvSpPr/>
          <p:nvPr/>
        </p:nvSpPr>
        <p:spPr>
          <a:xfrm>
            <a:off x="1675216" y="811473"/>
            <a:ext cx="8498840" cy="106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765"/>
              </a:lnSpc>
              <a:tabLst/>
            </a:pPr>
            <a:endParaRPr lang="Arial" altLang="Arial" sz="100" dirty="0"/>
          </a:p>
          <a:p>
            <a:pPr marL="24768" algn="l" rtl="0" eaLnBrk="0">
              <a:lnSpc>
                <a:spcPct val="85000"/>
              </a:lnSpc>
              <a:tabLst/>
            </a:pPr>
            <a:r>
              <a:rPr sz="2700" b="1" spc="1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3.</a:t>
            </a:r>
            <a:r>
              <a:rPr sz="2700" spc="10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小朋友们，我们能不能和小狗狗争抢东西或玩</a:t>
            </a:r>
            <a:r>
              <a:rPr sz="2700" spc="7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激</a:t>
            </a:r>
            <a:r>
              <a:rPr sz="2700" spc="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烈的</a:t>
            </a:r>
            <a:endParaRPr lang="Microsoft YaHei" altLang="Microsoft YaHei" sz="2700" dirty="0"/>
          </a:p>
          <a:p>
            <a:pPr marL="12700" algn="l" rtl="0" eaLnBrk="0">
              <a:lnSpc>
                <a:spcPts val="5378"/>
              </a:lnSpc>
              <a:tabLst/>
            </a:pPr>
            <a:r>
              <a:rPr sz="2700" spc="9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游戏呢？为什么</a:t>
            </a:r>
            <a:r>
              <a:rPr sz="2700" spc="50" dirty="0">
                <a:solidFill>
                  <a:srgbClr val="000000">
                    <a:alpha val="100000"/>
                  </a:srgbClr>
                </a:solidFill>
                <a:ln w="6350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1" name="textbox 61"/>
          <p:cNvSpPr/>
          <p:nvPr/>
        </p:nvSpPr>
        <p:spPr>
          <a:xfrm>
            <a:off x="3075277" y="2886721"/>
            <a:ext cx="5786754" cy="1717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9123"/>
              </a:lnSpc>
              <a:tabLst/>
            </a:pPr>
            <a:endParaRPr lang="Arial" altLang="Arial" sz="100" dirty="0"/>
          </a:p>
          <a:p>
            <a:pPr marL="445052" indent="-432352" algn="l" rtl="0" eaLnBrk="0">
              <a:lnSpc>
                <a:spcPct val="133000"/>
              </a:lnSpc>
              <a:tabLst/>
            </a:pPr>
            <a:r>
              <a:rPr sz="2700" spc="0" dirty="0">
                <a:solidFill>
                  <a:srgbClr val="FF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u</a:t>
            </a:r>
            <a:r>
              <a:rPr sz="2700" spc="4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家里养小狗、</a:t>
            </a:r>
            <a:r>
              <a:rPr sz="2700" spc="4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2700" spc="4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小猫等宠物应</a:t>
            </a:r>
            <a:r>
              <a:rPr sz="2700" spc="3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该</a:t>
            </a:r>
            <a:r>
              <a:rPr sz="2700" spc="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注意</a:t>
            </a:r>
            <a:r>
              <a:rPr sz="2700" spc="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700" spc="6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什么</a:t>
            </a:r>
            <a:r>
              <a:rPr sz="2700" spc="3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2700" dirty="0"/>
          </a:p>
          <a:p>
            <a:pPr algn="l" rtl="0" eaLnBrk="0">
              <a:lnSpc>
                <a:spcPct val="108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6314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86"/>
              </a:lnSpc>
              <a:tabLst/>
            </a:pPr>
            <a:r>
              <a:rPr sz="2700" spc="0" dirty="0">
                <a:solidFill>
                  <a:srgbClr val="FF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u</a:t>
            </a:r>
            <a:r>
              <a:rPr sz="2700" spc="14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如果被它们咬伤了，需要做什么</a:t>
            </a:r>
            <a:r>
              <a:rPr sz="2700" spc="13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？</a:t>
            </a:r>
            <a:endParaRPr lang="Microsoft YaHei" altLang="Microsoft YaHei" sz="2700" dirty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05483" y="905255"/>
            <a:ext cx="1911095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1953784" y="2260331"/>
            <a:ext cx="8524240" cy="2408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35772" algn="l" rtl="0" eaLnBrk="0">
              <a:lnSpc>
                <a:spcPts val="3686"/>
              </a:lnSpc>
              <a:tabLst/>
            </a:pPr>
            <a:r>
              <a:rPr sz="2700" b="1" spc="90" dirty="0">
                <a:solidFill>
                  <a:srgbClr val="6096E6">
                    <a:alpha val="100000"/>
                  </a:srgbClr>
                </a:solidFill>
                <a:latin typeface="Arial"/>
                <a:ea typeface="Arial"/>
                <a:cs typeface="Arial"/>
              </a:rPr>
              <a:t>1.</a:t>
            </a:r>
            <a:r>
              <a:rPr sz="2700" spc="9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平时不要恶意逗小动物，它们发脾气可是会咬</a:t>
            </a:r>
            <a:r>
              <a:rPr sz="2700" spc="7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人</a:t>
            </a:r>
            <a:r>
              <a:rPr sz="2700" spc="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的！</a:t>
            </a:r>
            <a:endParaRPr lang="Microsoft YaHei" altLang="Microsoft YaHei" sz="2700" dirty="0"/>
          </a:p>
          <a:p>
            <a:pPr marL="12700" indent="3904" algn="l" rtl="0" eaLnBrk="0">
              <a:lnSpc>
                <a:spcPct val="154000"/>
              </a:lnSpc>
              <a:spcBef>
                <a:spcPts val="35"/>
              </a:spcBef>
              <a:tabLst/>
            </a:pPr>
            <a:r>
              <a:rPr sz="2700" b="1" spc="100" dirty="0">
                <a:solidFill>
                  <a:srgbClr val="6096E6">
                    <a:alpha val="100000"/>
                  </a:srgbClr>
                </a:solidFill>
                <a:latin typeface="Arial"/>
                <a:ea typeface="Arial"/>
                <a:cs typeface="Arial"/>
              </a:rPr>
              <a:t>2.</a:t>
            </a:r>
            <a:r>
              <a:rPr sz="2700" spc="10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被咬伤后，一定要告诉大人，伤口处理好后立</a:t>
            </a:r>
            <a:r>
              <a:rPr sz="2700" spc="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刻去</a:t>
            </a:r>
            <a:r>
              <a:rPr sz="2700" spc="0" dirty="0">
                <a:solidFill>
                  <a:srgbClr val="6096E6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sz="2700" spc="8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注射狂犬疫苗</a:t>
            </a:r>
            <a:r>
              <a:rPr sz="2700" spc="7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700" dirty="0"/>
          </a:p>
          <a:p>
            <a:pPr algn="l" rtl="0" eaLnBrk="0">
              <a:lnSpc>
                <a:spcPct val="103000"/>
              </a:lnSpc>
              <a:tabLst/>
            </a:pPr>
            <a:endParaRPr lang="Arial" altLang="Arial" sz="1600" dirty="0"/>
          </a:p>
          <a:p>
            <a:pPr algn="l" rtl="0" eaLnBrk="0">
              <a:lnSpc>
                <a:spcPct val="7178"/>
              </a:lnSpc>
              <a:tabLst/>
            </a:pPr>
            <a:endParaRPr lang="Arial" altLang="Arial" sz="100" dirty="0"/>
          </a:p>
          <a:p>
            <a:pPr marL="14829" algn="l" rtl="0" eaLnBrk="0">
              <a:lnSpc>
                <a:spcPct val="95000"/>
              </a:lnSpc>
              <a:tabLst/>
            </a:pPr>
            <a:r>
              <a:rPr sz="2700" spc="9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记住，注射狂犬疫苗越快越好哦</a:t>
            </a:r>
            <a:r>
              <a:rPr sz="2700" spc="70" dirty="0">
                <a:solidFill>
                  <a:srgbClr val="6096E6">
                    <a:alpha val="100000"/>
                  </a:srgbClr>
                </a:solidFill>
                <a:ln w="6350" cap="flat" cmpd="sng">
                  <a:solidFill>
                    <a:srgbClr a:val="6096E6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700" dirty="0"/>
          </a:p>
        </p:txBody>
      </p:sp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991" y="877823"/>
            <a:ext cx="2180844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8" name="textbox 68"/>
          <p:cNvSpPr/>
          <p:nvPr/>
        </p:nvSpPr>
        <p:spPr>
          <a:xfrm>
            <a:off x="7001089" y="2860965"/>
            <a:ext cx="1696085" cy="460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071"/>
              </a:lnSpc>
              <a:tabLst/>
            </a:pPr>
            <a:r>
              <a:rPr sz="25800" b="1" spc="-1010" dirty="0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√</a:t>
            </a:r>
            <a:endParaRPr lang="Arial" altLang="Arial" sz="25800" dirty="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2581236" y="932179"/>
            <a:ext cx="6275705" cy="807720"/>
            <a:chOff x="0" y="0"/>
            <a:chExt cx="6275705" cy="807720"/>
          </a:xfrm>
        </p:grpSpPr>
        <p:pic>
          <p:nvPicPr>
            <p:cNvPr id="69" name="picture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275705" cy="807720"/>
            </a:xfrm>
            <a:prstGeom prst="rect">
              <a:avLst/>
            </a:prstGeom>
          </p:spPr>
        </p:pic>
        <p:sp>
          <p:nvSpPr>
            <p:cNvPr id="70" name="textbox 70"/>
            <p:cNvSpPr/>
            <p:nvPr/>
          </p:nvSpPr>
          <p:spPr>
            <a:xfrm>
              <a:off x="-12700" y="-12700"/>
              <a:ext cx="6301740" cy="8629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marL="179222" algn="l" rtl="0" eaLnBrk="0">
                <a:lnSpc>
                  <a:spcPct val="95000"/>
                </a:lnSpc>
                <a:spcBef>
                  <a:spcPts val="4"/>
                </a:spcBef>
                <a:tabLst/>
              </a:pPr>
              <a:r>
                <a:rPr sz="2300" spc="10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按时给宠物注射疫苗，减少感染狂犬病几</a:t>
              </a:r>
              <a:r>
                <a:rPr sz="2300" spc="6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率</a:t>
              </a:r>
              <a:r>
                <a:rPr sz="2300" spc="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18616" y="1675993"/>
            <a:ext cx="232727" cy="110807"/>
          </a:xfrm>
          <a:prstGeom prst="rect">
            <a:avLst/>
          </a:prstGeom>
        </p:spPr>
      </p:pic>
      <p:pic>
        <p:nvPicPr>
          <p:cNvPr id="73" name="picture 7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737216" y="887006"/>
            <a:ext cx="3814128" cy="899794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7176134" y="1694814"/>
            <a:ext cx="2437129" cy="50507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9569"/>
              </a:lnSpc>
              <a:tabLst/>
            </a:pPr>
            <a:r>
              <a:rPr sz="28100" spc="-1860" dirty="0">
                <a:solidFill>
                  <a:srgbClr val="FF0000">
                    <a:alpha val="100000"/>
                  </a:srgbClr>
                </a:solidFill>
                <a:ln w="8890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×</a:t>
            </a:r>
            <a:endParaRPr lang="Microsoft YaHei" altLang="Microsoft YaHei" sz="28100" dirty="0"/>
          </a:p>
        </p:txBody>
      </p:sp>
      <p:sp>
        <p:nvSpPr>
          <p:cNvPr id="75" name="textbox 75"/>
          <p:cNvSpPr/>
          <p:nvPr/>
        </p:nvSpPr>
        <p:spPr>
          <a:xfrm>
            <a:off x="3689407" y="1223740"/>
            <a:ext cx="3860800" cy="410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913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3000"/>
              </a:lnSpc>
              <a:tabLst/>
            </a:pPr>
            <a:r>
              <a:rPr sz="2700" spc="-20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故意去挑逗、</a:t>
            </a:r>
            <a:r>
              <a:rPr sz="2700" spc="-20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2700" spc="-20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接近野狗</a:t>
            </a:r>
            <a:r>
              <a:rPr sz="2700" spc="-8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700" dirty="0"/>
          </a:p>
        </p:txBody>
      </p:sp>
      <p:pic>
        <p:nvPicPr>
          <p:cNvPr id="76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30193" y="1462633"/>
            <a:ext cx="193357" cy="324167"/>
          </a:xfrm>
          <a:prstGeom prst="rect">
            <a:avLst/>
          </a:prstGeom>
        </p:spPr>
      </p:pic>
      <p:pic>
        <p:nvPicPr>
          <p:cNvPr id="77" name="picture 7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430193" y="887006"/>
            <a:ext cx="38417" cy="309562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512926" y="1104493"/>
            <a:ext cx="38417" cy="305435"/>
          </a:xfrm>
          <a:prstGeom prst="rect">
            <a:avLst/>
          </a:prstGeom>
        </p:spPr>
      </p:pic>
      <p:sp>
        <p:nvSpPr>
          <p:cNvPr id="79" name="rect"/>
          <p:cNvSpPr/>
          <p:nvPr/>
        </p:nvSpPr>
        <p:spPr>
          <a:xfrm>
            <a:off x="7159231" y="887006"/>
            <a:ext cx="305435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rect"/>
          <p:cNvSpPr/>
          <p:nvPr/>
        </p:nvSpPr>
        <p:spPr>
          <a:xfrm>
            <a:off x="6587731" y="887006"/>
            <a:ext cx="305435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1" name="rect"/>
          <p:cNvSpPr/>
          <p:nvPr/>
        </p:nvSpPr>
        <p:spPr>
          <a:xfrm>
            <a:off x="3730231" y="887006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rect"/>
          <p:cNvSpPr/>
          <p:nvPr/>
        </p:nvSpPr>
        <p:spPr>
          <a:xfrm>
            <a:off x="4873231" y="887006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3" name="rect"/>
          <p:cNvSpPr/>
          <p:nvPr/>
        </p:nvSpPr>
        <p:spPr>
          <a:xfrm>
            <a:off x="6016231" y="887006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rect"/>
          <p:cNvSpPr/>
          <p:nvPr/>
        </p:nvSpPr>
        <p:spPr>
          <a:xfrm>
            <a:off x="4301731" y="887006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5" name="rect"/>
          <p:cNvSpPr/>
          <p:nvPr/>
        </p:nvSpPr>
        <p:spPr>
          <a:xfrm>
            <a:off x="5444731" y="887006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rect"/>
          <p:cNvSpPr/>
          <p:nvPr/>
        </p:nvSpPr>
        <p:spPr>
          <a:xfrm>
            <a:off x="6747116" y="1748383"/>
            <a:ext cx="305435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7" name="rect"/>
          <p:cNvSpPr/>
          <p:nvPr/>
        </p:nvSpPr>
        <p:spPr>
          <a:xfrm>
            <a:off x="3889616" y="1748383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rect"/>
          <p:cNvSpPr/>
          <p:nvPr/>
        </p:nvSpPr>
        <p:spPr>
          <a:xfrm>
            <a:off x="5032616" y="1748383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9" name="rect"/>
          <p:cNvSpPr/>
          <p:nvPr/>
        </p:nvSpPr>
        <p:spPr>
          <a:xfrm>
            <a:off x="5604116" y="1748383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" name="rect"/>
          <p:cNvSpPr/>
          <p:nvPr/>
        </p:nvSpPr>
        <p:spPr>
          <a:xfrm>
            <a:off x="6175616" y="1748383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1" name="rect"/>
          <p:cNvSpPr/>
          <p:nvPr/>
        </p:nvSpPr>
        <p:spPr>
          <a:xfrm>
            <a:off x="4461116" y="1748383"/>
            <a:ext cx="3054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2" name="rect"/>
          <p:cNvSpPr/>
          <p:nvPr/>
        </p:nvSpPr>
        <p:spPr>
          <a:xfrm>
            <a:off x="7512926" y="952093"/>
            <a:ext cx="38417" cy="38735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3" name="rect"/>
          <p:cNvSpPr/>
          <p:nvPr/>
        </p:nvSpPr>
        <p:spPr>
          <a:xfrm>
            <a:off x="3430193" y="1310233"/>
            <a:ext cx="38417" cy="38734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rect"/>
          <p:cNvSpPr/>
          <p:nvPr/>
        </p:nvSpPr>
        <p:spPr>
          <a:xfrm>
            <a:off x="3577831" y="887006"/>
            <a:ext cx="38734" cy="3841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miter lim="0"/>
            <a:noFill/>
            <a:prstDash val="solid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362200" y="1929383"/>
            <a:ext cx="6169152" cy="4317491"/>
          </a:xfrm>
          <a:prstGeom prst="rect">
            <a:avLst/>
          </a:prstGeom>
        </p:spPr>
      </p:pic>
      <p:sp>
        <p:nvSpPr>
          <p:cNvPr id="97" name="textbox 97"/>
          <p:cNvSpPr/>
          <p:nvPr/>
        </p:nvSpPr>
        <p:spPr>
          <a:xfrm>
            <a:off x="7197304" y="2274860"/>
            <a:ext cx="1696085" cy="460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071"/>
              </a:lnSpc>
              <a:tabLst/>
            </a:pPr>
            <a:r>
              <a:rPr sz="25800" b="1" spc="-1010" dirty="0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√</a:t>
            </a:r>
            <a:endParaRPr lang="Arial" altLang="Arial" sz="25800" dirty="0"/>
          </a:p>
        </p:txBody>
      </p:sp>
      <p:sp>
        <p:nvSpPr>
          <p:cNvPr id="98" name="textbox 98"/>
          <p:cNvSpPr/>
          <p:nvPr/>
        </p:nvSpPr>
        <p:spPr>
          <a:xfrm>
            <a:off x="2155189" y="1476914"/>
            <a:ext cx="7332980" cy="3295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32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ct val="95000"/>
              </a:lnSpc>
              <a:tabLst>
                <a:tab pos="179070" algn="l"/>
              </a:tabLst>
            </a:pPr>
            <a:r>
              <a:rPr sz="2100" spc="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sz="2100" spc="10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和宠物接触后，要及时洗手，保持良好的个人卫生习</a:t>
            </a:r>
            <a:r>
              <a:rPr sz="2100" spc="6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惯</a:t>
            </a:r>
            <a:r>
              <a:rPr sz="2100" spc="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r>
              <a:rPr sz="2100" spc="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endParaRPr lang="Microsoft YaHei" altLang="Microsoft YaHei" sz="2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7581593" y="2506965"/>
            <a:ext cx="1696085" cy="460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36071"/>
              </a:lnSpc>
              <a:tabLst/>
            </a:pPr>
            <a:r>
              <a:rPr sz="25800" b="1" spc="-1010" dirty="0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√</a:t>
            </a:r>
            <a:endParaRPr lang="Arial" altLang="Arial" sz="25800" dirty="0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1722627" y="675220"/>
            <a:ext cx="8259902" cy="810209"/>
            <a:chOff x="0" y="0"/>
            <a:chExt cx="8259902" cy="810209"/>
          </a:xfrm>
        </p:grpSpPr>
        <p:pic>
          <p:nvPicPr>
            <p:cNvPr id="101" name="picture 1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259902" cy="810209"/>
            </a:xfrm>
            <a:prstGeom prst="rect">
              <a:avLst/>
            </a:prstGeom>
          </p:spPr>
        </p:pic>
        <p:sp>
          <p:nvSpPr>
            <p:cNvPr id="102" name="textbox 102"/>
            <p:cNvSpPr/>
            <p:nvPr/>
          </p:nvSpPr>
          <p:spPr>
            <a:xfrm>
              <a:off x="-12700" y="-12700"/>
              <a:ext cx="8285480" cy="8648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108000"/>
                </a:lnSpc>
                <a:tabLst/>
              </a:pPr>
              <a:endParaRPr lang="Arial" altLang="Arial" sz="1000" dirty="0"/>
            </a:p>
            <a:p>
              <a:pPr algn="l" rtl="0" eaLnBrk="0">
                <a:lnSpc>
                  <a:spcPct val="7570"/>
                </a:lnSpc>
                <a:tabLst/>
              </a:pPr>
              <a:endParaRPr lang="Arial" altLang="Arial" sz="100" dirty="0"/>
            </a:p>
            <a:p>
              <a:pPr marL="181050" algn="l" rtl="0" eaLnBrk="0">
                <a:lnSpc>
                  <a:spcPct val="95000"/>
                </a:lnSpc>
                <a:tabLst/>
              </a:pPr>
              <a:r>
                <a:rPr sz="2300" spc="-3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做好自家宠物的卫生清洁工作，及时为它们洗澡、</a:t>
              </a:r>
              <a:r>
                <a:rPr sz="2300" spc="-30" dirty="0">
                  <a:solidFill>
                    <a:srgbClr val="FF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</a:t>
              </a:r>
              <a:r>
                <a:rPr sz="2300" spc="-3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修剪毛</a:t>
              </a:r>
              <a:r>
                <a:rPr sz="2300" spc="-1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发</a:t>
              </a:r>
              <a:r>
                <a:rPr sz="2300" spc="0" dirty="0">
                  <a:solidFill>
                    <a:srgbClr val="FF0000">
                      <a:alpha val="100000"/>
                    </a:srgbClr>
                  </a:solidFill>
                  <a:ln w="6350" cap="flat" cmpd="sng">
                    <a:solidFill>
                      <a:srgbClr a:val="FF0000">
                        <a:alpha val="100000"/>
                      </a:srgbClr>
                    </a:solidFill>
                    <a:prstDash a:val="solid"/>
                    <a:miter lim="0"/>
                  </a:ln>
                  <a:latin typeface="Microsoft YaHei"/>
                  <a:ea typeface="Microsoft YaHei"/>
                  <a:cs typeface="Microsoft YaHei"/>
                </a:rPr>
                <a:t>。</a:t>
              </a:r>
              <a:endParaRPr lang="Microsoft YaHei" altLang="Microsoft YaHei" sz="2300" dirty="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3177395" y="2697164"/>
            <a:ext cx="5246370" cy="27679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41"/>
              </a:lnSpc>
              <a:tabLst/>
            </a:pPr>
            <a:endParaRPr lang="Arial" altLang="Arial" sz="100" dirty="0"/>
          </a:p>
          <a:p>
            <a:pPr marL="14354" algn="l" rtl="0" eaLnBrk="0">
              <a:lnSpc>
                <a:spcPct val="83000"/>
              </a:lnSpc>
              <a:tabLst/>
            </a:pPr>
            <a:r>
              <a:rPr sz="2600" spc="-120" dirty="0">
                <a:solidFill>
                  <a:srgbClr val="0066CC">
                    <a:alpha val="100000"/>
                  </a:srgbClr>
                </a:solidFill>
                <a:ln w="6350" cap="flat" cmpd="sng">
                  <a:solidFill>
                    <a:srgbClr a:val="0066CC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小狗小猫很可爱，</a:t>
            </a:r>
            <a:r>
              <a:rPr sz="2600" spc="-12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友善相处勿逗弄</a:t>
            </a:r>
            <a:r>
              <a:rPr sz="2600" spc="-1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600" dirty="0"/>
          </a:p>
          <a:p>
            <a:pPr marL="12700" indent="3308" algn="l" rtl="0" eaLnBrk="0">
              <a:lnSpc>
                <a:spcPct val="202000"/>
              </a:lnSpc>
              <a:spcBef>
                <a:spcPts val="90"/>
              </a:spcBef>
              <a:tabLst/>
            </a:pPr>
            <a:r>
              <a:rPr sz="2600" spc="-30" dirty="0">
                <a:solidFill>
                  <a:srgbClr val="0066CC">
                    <a:alpha val="100000"/>
                  </a:srgbClr>
                </a:solidFill>
                <a:ln w="6350" cap="flat" cmpd="sng">
                  <a:solidFill>
                    <a:srgbClr a:val="0066CC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亲密接触要洗手，</a:t>
            </a:r>
            <a:r>
              <a:rPr sz="2600" spc="-3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以防病菌来侵</a:t>
            </a:r>
            <a:r>
              <a:rPr sz="2600" spc="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袭。</a:t>
            </a:r>
            <a:r>
              <a:rPr sz="2600" spc="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600" spc="-30" dirty="0">
                <a:solidFill>
                  <a:srgbClr val="0066CC">
                    <a:alpha val="100000"/>
                  </a:srgbClr>
                </a:solidFill>
                <a:ln w="6350" cap="flat" cmpd="sng">
                  <a:solidFill>
                    <a:srgbClr a:val="0066CC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若被宠物咬伤后，</a:t>
            </a:r>
            <a:r>
              <a:rPr sz="2600" spc="-3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紧急处理把</a:t>
            </a:r>
            <a:r>
              <a:rPr sz="2600" spc="-1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水</a:t>
            </a:r>
            <a:r>
              <a:rPr sz="2600" spc="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冲。</a:t>
            </a:r>
            <a:r>
              <a:rPr sz="2600" spc="0" dirty="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2600" spc="-120" dirty="0">
                <a:solidFill>
                  <a:srgbClr val="0066CC">
                    <a:alpha val="100000"/>
                  </a:srgbClr>
                </a:solidFill>
                <a:ln w="6350" cap="flat" cmpd="sng">
                  <a:solidFill>
                    <a:srgbClr a:val="0066CC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肥皂泡泡能杀菌，</a:t>
            </a:r>
            <a:r>
              <a:rPr sz="2600" spc="-12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及时送医打疫苗</a:t>
            </a:r>
            <a:r>
              <a:rPr sz="2600" spc="0" dirty="0">
                <a:solidFill>
                  <a:srgbClr val="FF0000">
                    <a:alpha val="100000"/>
                  </a:srgbClr>
                </a:solidFill>
                <a:ln w="6350" cap="flat" cmpd="sng">
                  <a:solidFill>
                    <a:srgbClr a:val="FF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2600" dirty="0"/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536948" y="1170432"/>
            <a:ext cx="2407920" cy="8839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1249743" y="1801838"/>
            <a:ext cx="6127750" cy="35921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27558" algn="l" rtl="0" eaLnBrk="0">
              <a:lnSpc>
                <a:spcPts val="2198"/>
              </a:lnSpc>
              <a:tabLst/>
            </a:pPr>
            <a:r>
              <a:rPr sz="1700" spc="10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1.小明不小心被小猫咬伤了，但是他没有告诉</a:t>
            </a:r>
            <a:r>
              <a:rPr sz="1700" spc="6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妈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妈。</a:t>
            </a:r>
            <a:endParaRPr lang="Microsoft YaHei" altLang="Microsoft YaHei" sz="1700" dirty="0"/>
          </a:p>
          <a:p>
            <a:pPr marL="78587" algn="l" rtl="0" eaLnBrk="0">
              <a:lnSpc>
                <a:spcPts val="2184"/>
              </a:lnSpc>
              <a:spcBef>
                <a:spcPts val="1043"/>
              </a:spcBef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.正确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B.错误</a:t>
            </a:r>
            <a:endParaRPr lang="Microsoft YaHei" altLang="Microsoft YaHei" sz="1700" dirty="0"/>
          </a:p>
          <a:p>
            <a:pPr marL="21158" algn="l" rtl="0" eaLnBrk="0">
              <a:lnSpc>
                <a:spcPts val="2193"/>
              </a:lnSpc>
              <a:spcBef>
                <a:spcPts val="1054"/>
              </a:spcBef>
              <a:tabLst/>
            </a:pPr>
            <a:r>
              <a:rPr sz="1700" spc="10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2.在公园里，小朋友看见别人家的小狗不要恶意逗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弄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700" dirty="0"/>
          </a:p>
          <a:p>
            <a:pPr marL="78587" algn="l" rtl="0" eaLnBrk="0">
              <a:lnSpc>
                <a:spcPts val="2184"/>
              </a:lnSpc>
              <a:spcBef>
                <a:spcPts val="1048"/>
              </a:spcBef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.正确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B.错误</a:t>
            </a:r>
            <a:endParaRPr lang="Microsoft YaHei" altLang="Microsoft YaHei" sz="1700" dirty="0"/>
          </a:p>
          <a:p>
            <a:pPr marL="25730" algn="l" rtl="0" eaLnBrk="0">
              <a:lnSpc>
                <a:spcPts val="2173"/>
              </a:lnSpc>
              <a:spcBef>
                <a:spcPts val="1055"/>
              </a:spcBef>
              <a:tabLst/>
            </a:pPr>
            <a:r>
              <a:rPr sz="1700" spc="6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3.我们应该按时给家里的宠物注射疫苗，并及时为它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们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洗澡。</a:t>
            </a:r>
            <a:endParaRPr lang="Microsoft YaHei" altLang="Microsoft YaHei" sz="1700" dirty="0"/>
          </a:p>
          <a:p>
            <a:pPr marL="78587" algn="l" rtl="0" eaLnBrk="0">
              <a:lnSpc>
                <a:spcPts val="2184"/>
              </a:lnSpc>
              <a:spcBef>
                <a:spcPts val="1066"/>
              </a:spcBef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.正确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B.错误</a:t>
            </a:r>
            <a:endParaRPr lang="Microsoft YaHei" altLang="Microsoft YaHei" sz="1700" dirty="0"/>
          </a:p>
          <a:p>
            <a:pPr marL="12700" algn="l" rtl="0" eaLnBrk="0">
              <a:lnSpc>
                <a:spcPts val="2197"/>
              </a:lnSpc>
              <a:spcBef>
                <a:spcPts val="1054"/>
              </a:spcBef>
              <a:tabLst/>
            </a:pPr>
            <a:r>
              <a:rPr sz="1700" spc="10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4.聪聪和家里的小狗玩了一天，吃晚饭前也不洗</a:t>
            </a:r>
            <a:r>
              <a:rPr sz="1700" spc="8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手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700" dirty="0"/>
          </a:p>
          <a:p>
            <a:pPr marL="78587" algn="l" rtl="0" eaLnBrk="0">
              <a:lnSpc>
                <a:spcPts val="2184"/>
              </a:lnSpc>
              <a:spcBef>
                <a:spcPts val="1045"/>
              </a:spcBef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.正确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sz="1700" spc="2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B.错误</a:t>
            </a:r>
            <a:endParaRPr lang="Microsoft YaHei" altLang="Microsoft YaHei" sz="1700" dirty="0"/>
          </a:p>
          <a:p>
            <a:pPr algn="l" rtl="0" eaLnBrk="0">
              <a:lnSpc>
                <a:spcPct val="109000"/>
              </a:lnSpc>
              <a:tabLst/>
            </a:pPr>
            <a:endParaRPr lang="Arial" altLang="Arial" sz="800" dirty="0"/>
          </a:p>
          <a:p>
            <a:pPr algn="l" rtl="0" eaLnBrk="0">
              <a:lnSpc>
                <a:spcPct val="6115"/>
              </a:lnSpc>
              <a:tabLst/>
            </a:pPr>
            <a:endParaRPr lang="Arial" altLang="Arial" sz="100" dirty="0"/>
          </a:p>
          <a:p>
            <a:pPr marL="27787" algn="l" rtl="0" eaLnBrk="0">
              <a:lnSpc>
                <a:spcPts val="2164"/>
              </a:lnSpc>
              <a:tabLst/>
            </a:pPr>
            <a:r>
              <a:rPr sz="1700" spc="9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5.我们每天给狗狗洗澡，不用注射疫苗</a:t>
            </a:r>
            <a:r>
              <a:rPr sz="1700" spc="40" dirty="0">
                <a:solidFill>
                  <a:srgbClr val="000000">
                    <a:alpha val="100000"/>
                  </a:srgbClr>
                </a:solidFill>
                <a:ln w="3175" cap="flat" cmpd="sng">
                  <a:solidFill>
                    <a:srgbClr a:val="000000">
                      <a:alpha val="100000"/>
                    </a:srgbClr>
                  </a:solidFill>
                  <a:prstDash a:val="solid"/>
                  <a:miter lim="0"/>
                </a:ln>
                <a:latin typeface="Microsoft YaHei"/>
                <a:ea typeface="Microsoft YaHei"/>
                <a:cs typeface="Microsoft YaHei"/>
              </a:rPr>
              <a:t>。</a:t>
            </a:r>
            <a:endParaRPr lang="Microsoft YaHei" altLang="Microsoft YaHei" sz="1700" dirty="0"/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5279" y="192023"/>
            <a:ext cx="2097024" cy="1432559"/>
          </a:xfrm>
          <a:prstGeom prst="rect">
            <a:avLst/>
          </a:prstGeom>
        </p:spPr>
      </p:pic>
      <p:sp>
        <p:nvSpPr>
          <p:cNvPr id="110" name="textbox 110"/>
          <p:cNvSpPr/>
          <p:nvPr/>
        </p:nvSpPr>
        <p:spPr>
          <a:xfrm>
            <a:off x="6431426" y="5416331"/>
            <a:ext cx="1504950" cy="549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2059"/>
              </a:lnSpc>
              <a:tabLst/>
            </a:pPr>
            <a:r>
              <a:rPr sz="1500" spc="8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参考答案</a:t>
            </a:r>
            <a:r>
              <a:rPr sz="1500" spc="6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endParaRPr lang="Microsoft YaHei" altLang="Microsoft YaHei" sz="1500" dirty="0"/>
          </a:p>
          <a:p>
            <a:pPr marL="30728" algn="l" rtl="0" eaLnBrk="0">
              <a:lnSpc>
                <a:spcPct val="99000"/>
              </a:lnSpc>
              <a:spcBef>
                <a:spcPts val="288"/>
              </a:spcBef>
              <a:tabLst/>
            </a:pPr>
            <a:r>
              <a:rPr sz="1500" spc="-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B、A、A、</a:t>
            </a:r>
            <a:r>
              <a:rPr sz="1500" spc="-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B、</a:t>
            </a:r>
            <a:r>
              <a:rPr sz="1500" spc="-9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sz="1500" spc="-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 lang="Microsoft YaHei" altLang="Microsoft YaHei" sz="1500" dirty="0"/>
          </a:p>
        </p:txBody>
      </p:sp>
      <p:sp>
        <p:nvSpPr>
          <p:cNvPr id="111" name="textbox 111"/>
          <p:cNvSpPr/>
          <p:nvPr/>
        </p:nvSpPr>
        <p:spPr>
          <a:xfrm>
            <a:off x="1315631" y="5505386"/>
            <a:ext cx="696594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2184"/>
              </a:lnSpc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700" spc="10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.正</a:t>
            </a:r>
            <a:r>
              <a:rPr sz="1700" spc="7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</a:t>
            </a:r>
            <a:endParaRPr lang="Microsoft YaHei" altLang="Microsoft YaHei" sz="1700" dirty="0"/>
          </a:p>
        </p:txBody>
      </p:sp>
      <p:sp>
        <p:nvSpPr>
          <p:cNvPr id="112" name="textbox 112"/>
          <p:cNvSpPr/>
          <p:nvPr/>
        </p:nvSpPr>
        <p:spPr>
          <a:xfrm>
            <a:off x="2823959" y="5506987"/>
            <a:ext cx="659130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341"/>
              </a:lnSpc>
              <a:tabLst/>
            </a:pPr>
            <a:endParaRPr lang="Arial" altLang="Arial" sz="100" dirty="0"/>
          </a:p>
          <a:p>
            <a:pPr marL="12700" algn="l" rtl="0" eaLnBrk="0">
              <a:lnSpc>
                <a:spcPts val="2161"/>
              </a:lnSpc>
              <a:tabLst/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sz="1700" spc="4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.错</a:t>
            </a:r>
            <a:r>
              <a:rPr sz="1700" spc="30" dirty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误</a:t>
            </a:r>
            <a:endParaRPr lang="Microsoft YaHei" altLang="Microsoft YaHei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wqlLaW5nc29mdCBQREYgdG8gV1BTIDgw</vt:lpwstr>
  </property>
  <property fmtid="{D5CDD505-2E9C-101B-9397-08002B2CF9AE}" pid="3" name="Created">
    <vt:filetime>2022-11-27T14:53:08</vt:filetime>
  </property>
</Properties>
</file>