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18.fntdata" ContentType="application/x-fontdata"/>
  <Override PartName="/ppt/fonts/font19.fntdata" ContentType="application/x-fontdata"/>
  <Override PartName="/ppt/fonts/font2.fntdata" ContentType="application/x-fontdata"/>
  <Override PartName="/ppt/fonts/font20.fntdata" ContentType="application/x-fontdata"/>
  <Override PartName="/ppt/fonts/font21.fntdata" ContentType="application/x-fontdata"/>
  <Override PartName="/ppt/fonts/font22.fntdata" ContentType="application/x-fontdata"/>
  <Override PartName="/ppt/fonts/font23.fntdata" ContentType="application/x-fontdata"/>
  <Override PartName="/ppt/fonts/font24.fntdata" ContentType="application/x-fontdata"/>
  <Override PartName="/ppt/fonts/font25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  <p:sldMasterId id="2147483659" r:id="rId3"/>
  </p:sldMasterIdLst>
  <p:notesMasterIdLst>
    <p:notesMasterId r:id="rId5"/>
  </p:notesMasterIdLst>
  <p:handoutMasterIdLst>
    <p:handoutMasterId r:id="rId29"/>
  </p:handoutMasterIdLst>
  <p:sldIdLst>
    <p:sldId id="430" r:id="rId4"/>
    <p:sldId id="685" r:id="rId6"/>
    <p:sldId id="686" r:id="rId7"/>
    <p:sldId id="687" r:id="rId8"/>
    <p:sldId id="688" r:id="rId9"/>
    <p:sldId id="690" r:id="rId10"/>
    <p:sldId id="691" r:id="rId11"/>
    <p:sldId id="692" r:id="rId12"/>
    <p:sldId id="693" r:id="rId13"/>
    <p:sldId id="694" r:id="rId14"/>
    <p:sldId id="695" r:id="rId15"/>
    <p:sldId id="696" r:id="rId16"/>
    <p:sldId id="446" r:id="rId17"/>
    <p:sldId id="653" r:id="rId18"/>
    <p:sldId id="431" r:id="rId19"/>
    <p:sldId id="654" r:id="rId20"/>
    <p:sldId id="609" r:id="rId21"/>
    <p:sldId id="445" r:id="rId22"/>
    <p:sldId id="709" r:id="rId23"/>
    <p:sldId id="610" r:id="rId24"/>
    <p:sldId id="714" r:id="rId25"/>
    <p:sldId id="655" r:id="rId26"/>
    <p:sldId id="444" r:id="rId27"/>
    <p:sldId id="491" r:id="rId28"/>
  </p:sldIdLst>
  <p:sldSz cx="12192000" cy="6858000" type="screen4x3"/>
  <p:notesSz cx="6858000" cy="9144000"/>
  <p:embeddedFontLst>
    <p:embeddedFont>
      <p:font typeface="微软雅黑" panose="020B0503020204020204" charset="-122"/>
      <p:regular r:id="rId34"/>
    </p:embeddedFont>
    <p:embeddedFont>
      <p:font typeface="黑体" panose="02010609060101010101" charset="-122"/>
      <p:regular r:id="rId35"/>
    </p:embeddedFont>
    <p:embeddedFont>
      <p:font typeface="Arial Black" panose="020B0A04020102020204" charset="0"/>
      <p:bold r:id="rId36"/>
    </p:embeddedFont>
    <p:embeddedFont>
      <p:font typeface="Franklin Gothic Medium" panose="020B0603020102020204" charset="0"/>
      <p:regular r:id="rId37"/>
      <p:italic r:id="rId38"/>
    </p:embeddedFont>
    <p:embeddedFont>
      <p:font typeface="Georgia" panose="02040502050405020303" pitchFamily="18" charset="0"/>
      <p:regular r:id="rId39"/>
      <p:bold r:id="rId40"/>
      <p:italic r:id="rId41"/>
      <p:boldItalic r:id="rId42"/>
    </p:embeddedFont>
    <p:embeddedFont>
      <p:font typeface="Comic Sans MS" panose="030F0702030302020204" pitchFamily="66" charset="0"/>
      <p:regular r:id="rId43"/>
      <p:bold r:id="rId44"/>
      <p:italic r:id="rId45"/>
      <p:boldItalic r:id="rId46"/>
    </p:embeddedFont>
    <p:embeddedFont>
      <p:font typeface="Calibri" panose="020F0502020204030204"/>
      <p:regular r:id="rId47"/>
      <p:bold r:id="rId48"/>
      <p:italic r:id="rId49"/>
      <p:boldItalic r:id="rId50"/>
    </p:embeddedFont>
    <p:embeddedFont>
      <p:font typeface="Calibri" panose="020F0502020204030204" charset="0"/>
      <p:regular r:id="rId51"/>
      <p:bold r:id="rId52"/>
      <p:italic r:id="rId53"/>
      <p:boldItalic r:id="rId54"/>
    </p:embeddedFont>
    <p:embeddedFont>
      <p:font typeface="楷体" panose="02010609060101010101" pitchFamily="49" charset="-122"/>
      <p:regular r:id="rId55"/>
    </p:embeddedFont>
    <p:embeddedFont>
      <p:font typeface="等线" panose="02010600030101010101" charset="-122"/>
      <p:regular r:id="rId56"/>
    </p:embeddedFont>
    <p:embeddedFont>
      <p:font typeface="Calibri Light" panose="020F0302020204030204" charset="0"/>
      <p:regular r:id="rId57"/>
      <p:italic r:id="rId58"/>
    </p:embeddedFont>
  </p:embeddedFontLst>
  <p:custDataLst>
    <p:tags r:id="rId5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80431" initials="8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1AA4"/>
    <a:srgbClr val="A866D4"/>
    <a:srgbClr val="E5603D"/>
    <a:srgbClr val="FC461B"/>
    <a:srgbClr val="F1E4D4"/>
    <a:srgbClr val="FD8B3A"/>
    <a:srgbClr val="5E6191"/>
    <a:srgbClr val="F1765E"/>
    <a:srgbClr val="3F4180"/>
    <a:srgbClr val="DC56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24"/>
    <p:restoredTop sz="94682"/>
  </p:normalViewPr>
  <p:slideViewPr>
    <p:cSldViewPr snapToGrid="0" snapToObjects="1" showGuides="1">
      <p:cViewPr varScale="1">
        <p:scale>
          <a:sx n="119" d="100"/>
          <a:sy n="119" d="100"/>
        </p:scale>
        <p:origin x="584" y="192"/>
      </p:cViewPr>
      <p:guideLst>
        <p:guide orient="horz" pos="2296"/>
        <p:guide pos="38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9" Type="http://schemas.openxmlformats.org/officeDocument/2006/relationships/tags" Target="tags/tag171.xml"/><Relationship Id="rId58" Type="http://schemas.openxmlformats.org/officeDocument/2006/relationships/font" Target="fonts/font25.fntdata"/><Relationship Id="rId57" Type="http://schemas.openxmlformats.org/officeDocument/2006/relationships/font" Target="fonts/font24.fntdata"/><Relationship Id="rId56" Type="http://schemas.openxmlformats.org/officeDocument/2006/relationships/font" Target="fonts/font23.fntdata"/><Relationship Id="rId55" Type="http://schemas.openxmlformats.org/officeDocument/2006/relationships/font" Target="fonts/font22.fntdata"/><Relationship Id="rId54" Type="http://schemas.openxmlformats.org/officeDocument/2006/relationships/font" Target="fonts/font21.fntdata"/><Relationship Id="rId53" Type="http://schemas.openxmlformats.org/officeDocument/2006/relationships/font" Target="fonts/font20.fntdata"/><Relationship Id="rId52" Type="http://schemas.openxmlformats.org/officeDocument/2006/relationships/font" Target="fonts/font19.fntdata"/><Relationship Id="rId51" Type="http://schemas.openxmlformats.org/officeDocument/2006/relationships/font" Target="fonts/font18.fntdata"/><Relationship Id="rId50" Type="http://schemas.openxmlformats.org/officeDocument/2006/relationships/font" Target="fonts/font17.fntdata"/><Relationship Id="rId5" Type="http://schemas.openxmlformats.org/officeDocument/2006/relationships/notesMaster" Target="notesMasters/notesMaster1.xml"/><Relationship Id="rId49" Type="http://schemas.openxmlformats.org/officeDocument/2006/relationships/font" Target="fonts/font16.fntdata"/><Relationship Id="rId48" Type="http://schemas.openxmlformats.org/officeDocument/2006/relationships/font" Target="fonts/font15.fntdata"/><Relationship Id="rId47" Type="http://schemas.openxmlformats.org/officeDocument/2006/relationships/font" Target="fonts/font14.fntdata"/><Relationship Id="rId46" Type="http://schemas.openxmlformats.org/officeDocument/2006/relationships/font" Target="fonts/font13.fntdata"/><Relationship Id="rId45" Type="http://schemas.openxmlformats.org/officeDocument/2006/relationships/font" Target="fonts/font12.fntdata"/><Relationship Id="rId44" Type="http://schemas.openxmlformats.org/officeDocument/2006/relationships/font" Target="fonts/font11.fntdata"/><Relationship Id="rId43" Type="http://schemas.openxmlformats.org/officeDocument/2006/relationships/font" Target="fonts/font10.fntdata"/><Relationship Id="rId42" Type="http://schemas.openxmlformats.org/officeDocument/2006/relationships/font" Target="fonts/font9.fntdata"/><Relationship Id="rId41" Type="http://schemas.openxmlformats.org/officeDocument/2006/relationships/font" Target="fonts/font8.fntdata"/><Relationship Id="rId40" Type="http://schemas.openxmlformats.org/officeDocument/2006/relationships/font" Target="fonts/font7.fntdata"/><Relationship Id="rId4" Type="http://schemas.openxmlformats.org/officeDocument/2006/relationships/slide" Target="slides/slide1.xml"/><Relationship Id="rId39" Type="http://schemas.openxmlformats.org/officeDocument/2006/relationships/font" Target="fonts/font6.fntdata"/><Relationship Id="rId38" Type="http://schemas.openxmlformats.org/officeDocument/2006/relationships/font" Target="fonts/font5.fntdata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F2CF-5EF1-D24F-8F8B-C67282AA038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2.png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image" Target="../media/image1.png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2.png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2.png"/><Relationship Id="rId2" Type="http://schemas.openxmlformats.org/officeDocument/2006/relationships/tags" Target="../tags/tag24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2.png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image" Target="../media/image5.png"/><Relationship Id="rId5" Type="http://schemas.openxmlformats.org/officeDocument/2006/relationships/tags" Target="../tags/tag49.xml"/><Relationship Id="rId4" Type="http://schemas.openxmlformats.org/officeDocument/2006/relationships/image" Target="../media/image4.png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image" Target="../media/image5.png"/><Relationship Id="rId5" Type="http://schemas.openxmlformats.org/officeDocument/2006/relationships/tags" Target="../tags/tag57.xml"/><Relationship Id="rId4" Type="http://schemas.openxmlformats.org/officeDocument/2006/relationships/image" Target="../media/image4.png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image" Target="../media/image1.png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image" Target="../media/image7.png"/><Relationship Id="rId4" Type="http://schemas.openxmlformats.org/officeDocument/2006/relationships/tags" Target="../tags/tag67.xml"/><Relationship Id="rId3" Type="http://schemas.openxmlformats.org/officeDocument/2006/relationships/image" Target="../media/image6.png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image" Target="../media/image5.png"/><Relationship Id="rId4" Type="http://schemas.openxmlformats.org/officeDocument/2006/relationships/tags" Target="../tags/tag72.xml"/><Relationship Id="rId3" Type="http://schemas.openxmlformats.org/officeDocument/2006/relationships/image" Target="../media/image8.png"/><Relationship Id="rId2" Type="http://schemas.openxmlformats.org/officeDocument/2006/relationships/tags" Target="../tags/tag71.xml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4.xml"/><Relationship Id="rId8" Type="http://schemas.openxmlformats.org/officeDocument/2006/relationships/tags" Target="../tags/tag83.xml"/><Relationship Id="rId7" Type="http://schemas.openxmlformats.org/officeDocument/2006/relationships/tags" Target="../tags/tag82.xml"/><Relationship Id="rId6" Type="http://schemas.openxmlformats.org/officeDocument/2006/relationships/image" Target="../media/image7.png"/><Relationship Id="rId5" Type="http://schemas.openxmlformats.org/officeDocument/2006/relationships/tags" Target="../tags/tag81.xml"/><Relationship Id="rId4" Type="http://schemas.openxmlformats.org/officeDocument/2006/relationships/image" Target="../media/image6.png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2" Type="http://schemas.openxmlformats.org/officeDocument/2006/relationships/tags" Target="../tags/tag87.xml"/><Relationship Id="rId11" Type="http://schemas.openxmlformats.org/officeDocument/2006/relationships/tags" Target="../tags/tag86.xml"/><Relationship Id="rId10" Type="http://schemas.openxmlformats.org/officeDocument/2006/relationships/tags" Target="../tags/tag85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image" Target="../media/image7.png"/><Relationship Id="rId5" Type="http://schemas.openxmlformats.org/officeDocument/2006/relationships/tags" Target="../tags/tag90.xml"/><Relationship Id="rId4" Type="http://schemas.openxmlformats.org/officeDocument/2006/relationships/image" Target="../media/image6.png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2" Type="http://schemas.openxmlformats.org/officeDocument/2006/relationships/tags" Target="../tags/tag96.xml"/><Relationship Id="rId11" Type="http://schemas.openxmlformats.org/officeDocument/2006/relationships/tags" Target="../tags/tag95.xml"/><Relationship Id="rId10" Type="http://schemas.openxmlformats.org/officeDocument/2006/relationships/tags" Target="../tags/tag94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tags" Target="../tags/tag101.xml"/><Relationship Id="rId7" Type="http://schemas.openxmlformats.org/officeDocument/2006/relationships/tags" Target="../tags/tag100.xml"/><Relationship Id="rId6" Type="http://schemas.openxmlformats.org/officeDocument/2006/relationships/image" Target="../media/image7.png"/><Relationship Id="rId5" Type="http://schemas.openxmlformats.org/officeDocument/2006/relationships/tags" Target="../tags/tag99.xml"/><Relationship Id="rId4" Type="http://schemas.openxmlformats.org/officeDocument/2006/relationships/image" Target="../media/image6.png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image" Target="../media/image7.png"/><Relationship Id="rId4" Type="http://schemas.openxmlformats.org/officeDocument/2006/relationships/tags" Target="../tags/tag107.xml"/><Relationship Id="rId3" Type="http://schemas.openxmlformats.org/officeDocument/2006/relationships/image" Target="../media/image6.png"/><Relationship Id="rId2" Type="http://schemas.openxmlformats.org/officeDocument/2006/relationships/tags" Target="../tags/tag106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image" Target="../media/image9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0" Type="http://schemas.openxmlformats.org/officeDocument/2006/relationships/tags" Target="../tags/tag124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4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955800" y="2429695"/>
            <a:ext cx="8410619" cy="1219229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7200" spc="600" baseline="0">
                <a:ea typeface="汉仪旗黑-85S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9665" y="0"/>
            <a:ext cx="12187263" cy="685800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1955800" y="3714935"/>
            <a:ext cx="8410619" cy="658883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0640" y="5163820"/>
            <a:ext cx="12151360" cy="16840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4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508500" y="2734310"/>
            <a:ext cx="5298440" cy="759460"/>
          </a:xfrm>
        </p:spPr>
        <p:txBody>
          <a:bodyPr lIns="90000" tIns="46800" rIns="90000" bIns="0" anchor="b" anchorCtr="0">
            <a:normAutofit/>
          </a:bodyPr>
          <a:lstStyle>
            <a:lvl1pPr>
              <a:defRPr sz="4400" u="none" strike="noStrike" kern="1200" cap="none" spc="3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4508500" y="3554095"/>
            <a:ext cx="5298440" cy="1343025"/>
          </a:xfrm>
        </p:spPr>
        <p:txBody>
          <a:bodyPr lIns="90000" tIns="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0640" y="5163820"/>
            <a:ext cx="12151360" cy="16840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0640" y="5163820"/>
            <a:ext cx="12151360" cy="16840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824230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tx2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0640" y="5163820"/>
            <a:ext cx="12151360" cy="16840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3810" y="-6350"/>
            <a:ext cx="12188190" cy="6853555"/>
            <a:chOff x="6" y="-10"/>
            <a:chExt cx="19194" cy="10793"/>
          </a:xfrm>
        </p:grpSpPr>
        <p:pic>
          <p:nvPicPr>
            <p:cNvPr id="12" name="图片 11" descr="C:\Users\kingsoft\Desktop\黄色.png黄色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/>
            <a:srcRect/>
            <a:stretch>
              <a:fillRect/>
            </a:stretch>
          </p:blipFill>
          <p:spPr>
            <a:xfrm>
              <a:off x="6" y="-10"/>
              <a:ext cx="6026" cy="1473"/>
            </a:xfrm>
            <a:prstGeom prst="rect">
              <a:avLst/>
            </a:prstGeom>
          </p:spPr>
        </p:pic>
        <p:pic>
          <p:nvPicPr>
            <p:cNvPr id="14" name="图片 13" descr="图片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/>
            <a:srcRect/>
            <a:stretch>
              <a:fillRect/>
            </a:stretch>
          </p:blipFill>
          <p:spPr>
            <a:xfrm>
              <a:off x="64" y="8393"/>
              <a:ext cx="19136" cy="2391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2"/>
            </p:custDataLst>
          </p:nvPr>
        </p:nvGrpSpPr>
        <p:grpSpPr>
          <a:xfrm>
            <a:off x="3810" y="-6350"/>
            <a:ext cx="12188190" cy="6853555"/>
            <a:chOff x="6" y="-10"/>
            <a:chExt cx="19194" cy="10793"/>
          </a:xfrm>
        </p:grpSpPr>
        <p:pic>
          <p:nvPicPr>
            <p:cNvPr id="12" name="图片 11" descr="C:\Users\kingsoft\Desktop\黄色.png黄色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/>
            <a:srcRect/>
            <a:stretch>
              <a:fillRect/>
            </a:stretch>
          </p:blipFill>
          <p:spPr>
            <a:xfrm>
              <a:off x="6" y="-10"/>
              <a:ext cx="6026" cy="1473"/>
            </a:xfrm>
            <a:prstGeom prst="rect">
              <a:avLst/>
            </a:prstGeom>
          </p:spPr>
        </p:pic>
        <p:pic>
          <p:nvPicPr>
            <p:cNvPr id="14" name="图片 13" descr="图片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/>
            <a:srcRect/>
            <a:stretch>
              <a:fillRect/>
            </a:stretch>
          </p:blipFill>
          <p:spPr>
            <a:xfrm>
              <a:off x="64" y="8393"/>
              <a:ext cx="19136" cy="2391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2203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4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820545" y="2498090"/>
            <a:ext cx="8550275" cy="167005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9600" b="1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9707880" y="6083935"/>
            <a:ext cx="2294890" cy="774065"/>
          </a:xfrm>
          <a:prstGeom prst="rect">
            <a:avLst/>
          </a:prstGeom>
        </p:spPr>
      </p:pic>
      <p:pic>
        <p:nvPicPr>
          <p:cNvPr id="8" name="图片 7" descr="C:\Users\kingsoft\Desktop\黄色.png黄色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rot="10800000" flipH="1" flipV="1">
            <a:off x="-21590" y="-8255"/>
            <a:ext cx="1517015" cy="9061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rgbClr val="EBF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kingsoft\Desktop\黄色.png黄色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 rot="10800000" flipH="1" flipV="1">
            <a:off x="-21590" y="-8255"/>
            <a:ext cx="3707130" cy="906145"/>
          </a:xfrm>
          <a:prstGeom prst="rect">
            <a:avLst/>
          </a:prstGeom>
        </p:spPr>
      </p:pic>
      <p:pic>
        <p:nvPicPr>
          <p:cNvPr id="14" name="图片 13" descr="图片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40640" y="5344160"/>
            <a:ext cx="12151360" cy="1518285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6"/>
            </p:custDataLst>
          </p:nvPr>
        </p:nvSpPr>
        <p:spPr>
          <a:xfrm>
            <a:off x="288290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-35560" y="-4445"/>
            <a:ext cx="504126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14" name="图片 13" descr="图片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flipH="1">
            <a:off x="9707880" y="6083935"/>
            <a:ext cx="2294890" cy="774065"/>
          </a:xfrm>
          <a:prstGeom prst="rect">
            <a:avLst/>
          </a:prstGeom>
        </p:spPr>
      </p:pic>
      <p:pic>
        <p:nvPicPr>
          <p:cNvPr id="11" name="图片 10" descr="C:\Users\kingsoft\Desktop\黄色.png黄色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/>
          <a:srcRect/>
          <a:stretch>
            <a:fillRect/>
          </a:stretch>
        </p:blipFill>
        <p:spPr>
          <a:xfrm rot="10800000" flipH="1" flipV="1">
            <a:off x="-21590" y="-8255"/>
            <a:ext cx="1517015" cy="9061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75885" y="770255"/>
            <a:ext cx="6405245" cy="508762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12" name="图片 11" descr="图片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flipH="1">
            <a:off x="9707880" y="6083935"/>
            <a:ext cx="2294890" cy="774065"/>
          </a:xfrm>
          <a:prstGeom prst="rect">
            <a:avLst/>
          </a:prstGeom>
        </p:spPr>
      </p:pic>
      <p:pic>
        <p:nvPicPr>
          <p:cNvPr id="13" name="图片 12" descr="C:\Users\kingsoft\Desktop\黄色.png黄色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/>
          <a:srcRect/>
          <a:stretch>
            <a:fillRect/>
          </a:stretch>
        </p:blipFill>
        <p:spPr>
          <a:xfrm rot="10800000" flipH="1" flipV="1">
            <a:off x="-21590" y="-8255"/>
            <a:ext cx="1517015" cy="9061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810" y="503999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15" name="图片 14" descr="图片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flipH="1">
            <a:off x="9707880" y="6083935"/>
            <a:ext cx="2294890" cy="774065"/>
          </a:xfrm>
          <a:prstGeom prst="rect">
            <a:avLst/>
          </a:prstGeom>
        </p:spPr>
      </p:pic>
      <p:pic>
        <p:nvPicPr>
          <p:cNvPr id="16" name="图片 15" descr="C:\Users\kingsoft\Desktop\黄色.png黄色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/>
          <a:srcRect/>
          <a:stretch>
            <a:fillRect/>
          </a:stretch>
        </p:blipFill>
        <p:spPr>
          <a:xfrm rot="10800000" flipH="1" flipV="1">
            <a:off x="-21590" y="-8255"/>
            <a:ext cx="1517015" cy="9061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8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9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0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9707880" y="6083935"/>
            <a:ext cx="2294890" cy="774065"/>
          </a:xfrm>
          <a:prstGeom prst="rect">
            <a:avLst/>
          </a:prstGeom>
        </p:spPr>
      </p:pic>
      <p:pic>
        <p:nvPicPr>
          <p:cNvPr id="15" name="图片 14" descr="C:\Users\kingsoft\Desktop\黄色.png黄色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V="1">
            <a:off x="-21590" y="5951855"/>
            <a:ext cx="1517015" cy="90614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6"/>
            </p:custDataLst>
          </p:nvPr>
        </p:nvSpPr>
        <p:spPr>
          <a:xfrm>
            <a:off x="0" y="127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8589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20" name="图片 19" descr="C:\Users\kingsoft\Desktop\黄色.png黄色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flipH="1">
            <a:off x="9434195" y="-6350"/>
            <a:ext cx="2761615" cy="1689100"/>
          </a:xfrm>
          <a:prstGeom prst="rect">
            <a:avLst/>
          </a:prstGeom>
        </p:spPr>
      </p:pic>
      <p:pic>
        <p:nvPicPr>
          <p:cNvPr id="11" name="图片 10" descr="C:\Users\kingsoft\Desktop\黄色.png黄色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rot="10800000" flipH="1">
            <a:off x="0" y="5168900"/>
            <a:ext cx="2761615" cy="1689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6" Type="http://schemas.openxmlformats.org/officeDocument/2006/relationships/theme" Target="../theme/theme2.xml"/><Relationship Id="rId25" Type="http://schemas.openxmlformats.org/officeDocument/2006/relationships/tags" Target="../tags/tag130.xml"/><Relationship Id="rId24" Type="http://schemas.openxmlformats.org/officeDocument/2006/relationships/tags" Target="../tags/tag129.xml"/><Relationship Id="rId23" Type="http://schemas.openxmlformats.org/officeDocument/2006/relationships/tags" Target="../tags/tag128.xml"/><Relationship Id="rId22" Type="http://schemas.openxmlformats.org/officeDocument/2006/relationships/tags" Target="../tags/tag127.xml"/><Relationship Id="rId21" Type="http://schemas.openxmlformats.org/officeDocument/2006/relationships/tags" Target="../tags/tag126.xml"/><Relationship Id="rId20" Type="http://schemas.openxmlformats.org/officeDocument/2006/relationships/tags" Target="../tags/tag125.xml"/><Relationship Id="rId2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6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tags" Target="../tags/tag150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154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57.xml"/><Relationship Id="rId3" Type="http://schemas.openxmlformats.org/officeDocument/2006/relationships/image" Target="../media/image24.png"/><Relationship Id="rId2" Type="http://schemas.openxmlformats.org/officeDocument/2006/relationships/tags" Target="../tags/tag156.xml"/><Relationship Id="rId1" Type="http://schemas.openxmlformats.org/officeDocument/2006/relationships/tags" Target="../tags/tag155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2.xml"/><Relationship Id="rId2" Type="http://schemas.openxmlformats.org/officeDocument/2006/relationships/tags" Target="../tags/tag158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tags" Target="../tags/tag160.xml"/><Relationship Id="rId2" Type="http://schemas.openxmlformats.org/officeDocument/2006/relationships/image" Target="../media/image26.png"/><Relationship Id="rId1" Type="http://schemas.openxmlformats.org/officeDocument/2006/relationships/tags" Target="../tags/tag159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34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164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165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66.xml"/><Relationship Id="rId1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168.xml"/><Relationship Id="rId1" Type="http://schemas.openxmlformats.org/officeDocument/2006/relationships/tags" Target="../tags/tag16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35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36.xml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38.xml"/><Relationship Id="rId1" Type="http://schemas.openxmlformats.org/officeDocument/2006/relationships/tags" Target="../tags/tag13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42.xml"/><Relationship Id="rId1" Type="http://schemas.openxmlformats.org/officeDocument/2006/relationships/image" Target="../media/image17.tif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43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902970" y="1750695"/>
            <a:ext cx="11029315" cy="208407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altLang="zh-CN" sz="6000" dirty="0">
                <a:solidFill>
                  <a:srgbClr val="0070C0"/>
                </a:solidFill>
                <a:latin typeface="Arial Black" panose="020B0A04020102020204" charset="0"/>
                <a:cs typeface="Arial Black" panose="020B0A04020102020204" charset="0"/>
              </a:rPr>
              <a:t>U</a:t>
            </a:r>
            <a:r>
              <a:rPr lang="en-US" altLang="zh-CN" sz="4000" dirty="0">
                <a:solidFill>
                  <a:srgbClr val="0070C0"/>
                </a:solidFill>
                <a:latin typeface="Arial Black" panose="020B0A04020102020204" charset="0"/>
                <a:cs typeface="Arial Black" panose="020B0A04020102020204" charset="0"/>
              </a:rPr>
              <a:t>2</a:t>
            </a:r>
            <a:r>
              <a:rPr lang="en-US" altLang="zh-CN" sz="6000" dirty="0">
                <a:solidFill>
                  <a:srgbClr val="0070C0"/>
                </a:solidFill>
                <a:latin typeface="Arial Black" panose="020B0A04020102020204" charset="0"/>
                <a:cs typeface="Arial Black" panose="020B0A04020102020204" charset="0"/>
              </a:rPr>
              <a:t>&amp;</a:t>
            </a:r>
            <a:r>
              <a:rPr lang="en-US" altLang="zh-CN" sz="4000" dirty="0">
                <a:solidFill>
                  <a:srgbClr val="0070C0"/>
                </a:solidFill>
                <a:latin typeface="Arial Black" panose="020B0A04020102020204" charset="0"/>
                <a:cs typeface="Arial Black" panose="020B0A04020102020204" charset="0"/>
              </a:rPr>
              <a:t>3</a:t>
            </a:r>
            <a:r>
              <a:rPr lang="en-US" altLang="zh-CN" sz="6000" dirty="0">
                <a:solidFill>
                  <a:srgbClr val="0070C0"/>
                </a:solidFill>
                <a:latin typeface="Arial Black" panose="020B0A04020102020204" charset="0"/>
                <a:cs typeface="Arial Black" panose="020B0A04020102020204" charset="0"/>
              </a:rPr>
              <a:t>&amp;</a:t>
            </a:r>
            <a:r>
              <a:rPr lang="en-US" altLang="zh-CN" sz="4000" dirty="0">
                <a:solidFill>
                  <a:srgbClr val="0070C0"/>
                </a:solidFill>
                <a:latin typeface="Arial Black" panose="020B0A04020102020204" charset="0"/>
                <a:cs typeface="Arial Black" panose="020B0A04020102020204" charset="0"/>
              </a:rPr>
              <a:t>4</a:t>
            </a:r>
            <a:r>
              <a:rPr lang="en-US" altLang="zh-CN" sz="6000" dirty="0">
                <a:solidFill>
                  <a:srgbClr val="E5603D"/>
                </a:solidFill>
                <a:latin typeface="Arial Black" panose="020B0A04020102020204" charset="0"/>
                <a:cs typeface="Arial Black" panose="020B0A04020102020204" charset="0"/>
              </a:rPr>
              <a:t>S</a:t>
            </a:r>
            <a:r>
              <a:rPr lang="zh-CN" altLang="en-US" sz="6000" dirty="0">
                <a:solidFill>
                  <a:srgbClr val="E5603D"/>
                </a:solidFill>
                <a:latin typeface="Arial Black" panose="020B0A04020102020204" charset="0"/>
                <a:cs typeface="Arial Black" panose="020B0A04020102020204" charset="0"/>
              </a:rPr>
              <a:t>tudy</a:t>
            </a:r>
            <a:r>
              <a:rPr lang="en-US" altLang="zh-CN" sz="6000" dirty="0">
                <a:solidFill>
                  <a:srgbClr val="E5603D"/>
                </a:solidFill>
                <a:latin typeface="Arial Black" panose="020B0A04020102020204" charset="0"/>
                <a:cs typeface="Arial Black" panose="020B0A04020102020204" charset="0"/>
              </a:rPr>
              <a:t> skils</a:t>
            </a:r>
            <a:br>
              <a:rPr lang="zh-CN" altLang="en-US" sz="5400" dirty="0">
                <a:solidFill>
                  <a:srgbClr val="E5603D"/>
                </a:solidFill>
                <a:latin typeface="Arial Black" panose="020B0A04020102020204" charset="0"/>
                <a:cs typeface="Arial Black" panose="020B0A04020102020204" charset="0"/>
              </a:rPr>
            </a:br>
            <a:r>
              <a:rPr lang="zh-CN" altLang="en-US" sz="5400" dirty="0">
                <a:solidFill>
                  <a:srgbClr val="E5603D"/>
                </a:solidFill>
                <a:latin typeface="Arial Black" panose="020B0A04020102020204" charset="0"/>
                <a:cs typeface="Arial Black" panose="020B0A04020102020204" charset="0"/>
              </a:rPr>
              <a:t>  </a:t>
            </a:r>
            <a:br>
              <a:rPr lang="zh-CN" altLang="en-US" sz="5400" dirty="0">
                <a:solidFill>
                  <a:srgbClr val="E5603D"/>
                </a:solidFill>
                <a:latin typeface="Arial Black" panose="020B0A04020102020204" charset="0"/>
                <a:cs typeface="Arial Black" panose="020B0A04020102020204" charset="0"/>
              </a:rPr>
            </a:br>
            <a:r>
              <a:rPr lang="en-US" sz="4000" dirty="0">
                <a:solidFill>
                  <a:srgbClr val="E5603D"/>
                </a:solidFill>
                <a:latin typeface="Arial Black" panose="020B0A04020102020204" charset="0"/>
                <a:cs typeface="Arial Black" panose="020B0A04020102020204" charset="0"/>
              </a:rPr>
              <a:t>Suffixes</a:t>
            </a:r>
            <a:r>
              <a:rPr lang="zh-CN" altLang="en-US" sz="3200" dirty="0">
                <a:solidFill>
                  <a:srgbClr val="E5603D"/>
                </a:solidFill>
                <a:latin typeface="Arial Black" panose="020B0A04020102020204" charset="0"/>
                <a:cs typeface="Arial Black" panose="020B0A04020102020204" charset="0"/>
              </a:rPr>
              <a:t>（后缀）</a:t>
            </a:r>
            <a:r>
              <a:rPr lang="en-US" sz="4000" dirty="0">
                <a:solidFill>
                  <a:srgbClr val="E5603D"/>
                </a:solidFill>
                <a:latin typeface="Arial Black" panose="020B0A04020102020204" charset="0"/>
                <a:cs typeface="Arial Black" panose="020B0A04020102020204" charset="0"/>
              </a:rPr>
              <a:t> &amp;Prefixes</a:t>
            </a:r>
            <a:r>
              <a:rPr lang="zh-CN" altLang="en-US" sz="3200" dirty="0">
                <a:solidFill>
                  <a:srgbClr val="E5603D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  <a:t>（前缀）</a:t>
            </a:r>
            <a:endParaRPr lang="zh-CN" altLang="en-US" sz="3200" dirty="0">
              <a:solidFill>
                <a:srgbClr val="E5603D"/>
              </a:solidFill>
              <a:latin typeface="Arial Black" panose="020B0A04020102020204" charset="0"/>
              <a:cs typeface="Arial Black" panose="020B0A04020102020204" charset="0"/>
              <a:sym typeface="+mn-ea"/>
            </a:endParaRPr>
          </a:p>
        </p:txBody>
      </p:sp>
      <p:sp>
        <p:nvSpPr>
          <p:cNvPr id="3" name="MH_SubTitle_2"/>
          <p:cNvSpPr/>
          <p:nvPr>
            <p:custDataLst>
              <p:tags r:id="rId2"/>
            </p:custDataLst>
          </p:nvPr>
        </p:nvSpPr>
        <p:spPr>
          <a:xfrm>
            <a:off x="2530475" y="2221865"/>
            <a:ext cx="7131050" cy="114173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Autofit/>
            <a:scene3d>
              <a:camera prst="orthographicFront"/>
              <a:lightRig rig="threePt" dir="t"/>
            </a:scene3d>
          </a:bodyPr>
          <a:p>
            <a:pPr lvl="0" algn="ctr">
              <a:lnSpc>
                <a:spcPct val="80000"/>
              </a:lnSpc>
              <a:buClrTx/>
              <a:buSzTx/>
              <a:buFontTx/>
            </a:pPr>
            <a:r>
              <a:rPr lang="en-US" sz="48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85B81B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Franklin Gothic Medium" panose="020B0603020102020204" charset="0"/>
                <a:ea typeface="黑体" panose="02010609060101010101" charset="-122"/>
                <a:cs typeface="Franklin Gothic Medium" panose="020B0603020102020204" charset="0"/>
                <a:sym typeface="+mn-ea"/>
              </a:rPr>
              <a:t>D</a:t>
            </a:r>
            <a:r>
              <a:rPr sz="48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85B81B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Franklin Gothic Medium" panose="020B0603020102020204" charset="0"/>
                <a:ea typeface="黑体" panose="02010609060101010101" charset="-122"/>
                <a:cs typeface="Franklin Gothic Medium" panose="020B0603020102020204" charset="0"/>
                <a:sym typeface="+mn-ea"/>
              </a:rPr>
              <a:t>erivation</a:t>
            </a:r>
            <a:r>
              <a:rPr sz="32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85B81B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Franklin Gothic Medium" panose="020B0603020102020204" charset="0"/>
                <a:ea typeface="黑体" panose="02010609060101010101" charset="-122"/>
                <a:cs typeface="Franklin Gothic Medium" panose="020B0603020102020204" charset="0"/>
                <a:sym typeface="+mn-ea"/>
              </a:rPr>
              <a:t>（</a:t>
            </a:r>
            <a:r>
              <a:rPr sz="32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85B81B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Franklin Gothic Medium" panose="020B0603020102020204" charset="0"/>
                <a:ea typeface="黑体" panose="02010609060101010101" charset="-122"/>
                <a:cs typeface="Franklin Gothic Medium" panose="020B0603020102020204" charset="0"/>
                <a:sym typeface="+mn-ea"/>
              </a:rPr>
              <a:t>派生词</a:t>
            </a:r>
            <a:r>
              <a:rPr sz="32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85B81B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Franklin Gothic Medium" panose="020B0603020102020204" charset="0"/>
                <a:ea typeface="黑体" panose="02010609060101010101" charset="-122"/>
                <a:cs typeface="Franklin Gothic Medium" panose="020B0603020102020204" charset="0"/>
                <a:sym typeface="+mn-ea"/>
              </a:rPr>
              <a:t>）</a:t>
            </a:r>
            <a:endParaRPr sz="320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85B81B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Franklin Gothic Medium" panose="020B0603020102020204" charset="0"/>
              <a:ea typeface="黑体" panose="02010609060101010101" charset="-122"/>
              <a:cs typeface="Franklin Gothic Medium" panose="020B0603020102020204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4"/>
          <p:cNvSpPr txBox="1"/>
          <p:nvPr/>
        </p:nvSpPr>
        <p:spPr>
          <a:xfrm>
            <a:off x="260840" y="793644"/>
            <a:ext cx="10946131" cy="1586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“daily” and “friendly” both have the suffix “-ly”. </a:t>
            </a:r>
            <a:endParaRPr lang="en-US" altLang="zh-CN" sz="3735" b="1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735" b="1">
                <a:latin typeface="Times New Roman" panose="02020603050405020304" charset="0"/>
                <a:cs typeface="Times New Roman" panose="02020603050405020304" charset="0"/>
              </a:rPr>
              <a:t>T</a:t>
            </a:r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hey are </a:t>
            </a:r>
            <a:r>
              <a:rPr lang="en-US" altLang="zh-CN" sz="3735" b="1" u="sng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3735" b="1" u="sng">
                <a:latin typeface="Times New Roman" panose="02020603050405020304" charset="0"/>
                <a:cs typeface="Times New Roman" panose="02020603050405020304" charset="0"/>
              </a:rPr>
              <a:t>                    </a:t>
            </a:r>
            <a:r>
              <a:rPr lang="zh-CN" altLang="en-US" sz="3735" b="1">
                <a:latin typeface="Times New Roman" panose="02020603050405020304" charset="0"/>
                <a:cs typeface="Times New Roman" panose="02020603050405020304" charset="0"/>
              </a:rPr>
              <a:t> .</a:t>
            </a:r>
            <a:endParaRPr lang="zh-CN" altLang="en-US" sz="3735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334433" y="2712921"/>
            <a:ext cx="11523133" cy="2391410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We can also add “-ly” to some nouns to form adjectives. </a:t>
            </a:r>
            <a:endParaRPr lang="en-US" altLang="zh-CN" sz="3735" b="1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735" b="1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在名词后面加后缀</a:t>
            </a:r>
            <a:r>
              <a:rPr lang="en-US" altLang="zh-CN" sz="3735" b="1" err="1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ly</a:t>
            </a:r>
            <a:r>
              <a:rPr lang="zh-CN" altLang="en-US" sz="3735" b="1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也可以变成形容词！</a:t>
            </a:r>
            <a:endParaRPr lang="zh-CN" altLang="en-US" sz="3735" b="1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735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并不是所有以</a:t>
            </a:r>
            <a:r>
              <a:rPr lang="en-US" altLang="zh-CN" sz="3735" b="1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ly</a:t>
            </a:r>
            <a:r>
              <a:rPr lang="zh-CN" altLang="en-US" sz="3735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结尾的都是副词！</a:t>
            </a:r>
            <a:endParaRPr lang="zh-CN" altLang="en-US" sz="3735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2373485" y="1562873"/>
            <a:ext cx="2187575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735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adjectives</a:t>
            </a:r>
            <a:endParaRPr lang="en-US" altLang="zh-CN" sz="3735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551577" y="2712921"/>
          <a:ext cx="5088890" cy="2909570"/>
        </p:xfrm>
        <a:graphic>
          <a:graphicData uri="http://schemas.openxmlformats.org/drawingml/2006/table">
            <a:tbl>
              <a:tblPr/>
              <a:tblGrid>
                <a:gridCol w="2544445"/>
                <a:gridCol w="2544445"/>
              </a:tblGrid>
              <a:tr h="981710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>
                          <a:solidFill>
                            <a:srgbClr val="FFFFFF"/>
                          </a:solidFill>
                          <a:latin typeface="Times New Roman" panose="02020603050405020304" charset="0"/>
                        </a:rPr>
                        <a:t>Nouns</a:t>
                      </a:r>
                      <a:endParaRPr lang="zh-CN" altLang="en-US" sz="3600" b="1">
                        <a:solidFill>
                          <a:srgbClr val="FFFFFF"/>
                        </a:solidFill>
                        <a:latin typeface="Times New Roman" panose="02020603050405020304" charset="0"/>
                      </a:endParaRPr>
                    </a:p>
                  </a:txBody>
                  <a:tcPr marL="90170" marR="90170" marT="46990" marB="4699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>
                          <a:solidFill>
                            <a:srgbClr val="FFFFFF"/>
                          </a:solidFill>
                          <a:latin typeface="Times New Roman" panose="02020603050405020304" charset="0"/>
                        </a:rPr>
                        <a:t>Adjectives</a:t>
                      </a:r>
                      <a:endParaRPr lang="zh-CN" altLang="en-US" sz="3600" b="1">
                        <a:solidFill>
                          <a:srgbClr val="FFFFFF"/>
                        </a:solidFill>
                        <a:latin typeface="Times New Roman" panose="02020603050405020304" charset="0"/>
                      </a:endParaRPr>
                    </a:p>
                  </a:txBody>
                  <a:tcPr marL="90170" marR="90170" marT="46990" marB="4699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642620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  <a:latin typeface="Times New Roman" panose="02020603050405020304" charset="0"/>
                        </a:rPr>
                        <a:t>friend</a:t>
                      </a:r>
                      <a:endParaRPr lang="zh-CN" altLang="en-US" sz="3600" b="1">
                        <a:solidFill>
                          <a:srgbClr val="000000"/>
                        </a:solidFill>
                        <a:latin typeface="Times New Roman" panose="02020603050405020304" charset="0"/>
                      </a:endParaRPr>
                    </a:p>
                  </a:txBody>
                  <a:tcPr marL="90170" marR="90170" marT="46990" marB="4699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  <a:latin typeface="Times New Roman" panose="02020603050405020304" charset="0"/>
                        </a:rPr>
                        <a:t>friend</a:t>
                      </a:r>
                      <a:r>
                        <a:rPr lang="zh-CN" altLang="en-US" sz="3600" b="1">
                          <a:solidFill>
                            <a:srgbClr val="FF3300"/>
                          </a:solidFill>
                          <a:latin typeface="Times New Roman" panose="02020603050405020304" charset="0"/>
                        </a:rPr>
                        <a:t>ly</a:t>
                      </a:r>
                      <a:endParaRPr lang="zh-CN" altLang="en-US" sz="3600" b="1">
                        <a:solidFill>
                          <a:srgbClr val="FF3300"/>
                        </a:solidFill>
                        <a:latin typeface="Times New Roman" panose="02020603050405020304" charset="0"/>
                      </a:endParaRPr>
                    </a:p>
                  </a:txBody>
                  <a:tcPr marL="90170" marR="90170" marT="46990" marB="4699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42620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  <a:latin typeface="Times New Roman" panose="02020603050405020304" charset="0"/>
                        </a:rPr>
                        <a:t>day</a:t>
                      </a:r>
                      <a:endParaRPr lang="zh-CN" altLang="en-US" sz="3600" b="1">
                        <a:solidFill>
                          <a:srgbClr val="000000"/>
                        </a:solidFill>
                        <a:latin typeface="Times New Roman" panose="02020603050405020304" charset="0"/>
                      </a:endParaRPr>
                    </a:p>
                  </a:txBody>
                  <a:tcPr marL="90170" marR="90170" marT="46990" marB="4699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  <a:latin typeface="Times New Roman" panose="02020603050405020304" charset="0"/>
                        </a:rPr>
                        <a:t>da</a:t>
                      </a:r>
                      <a:r>
                        <a:rPr lang="zh-CN" altLang="en-US" sz="3600" b="1">
                          <a:solidFill>
                            <a:srgbClr val="FF3300"/>
                          </a:solidFill>
                          <a:latin typeface="Times New Roman" panose="02020603050405020304" charset="0"/>
                        </a:rPr>
                        <a:t>ily</a:t>
                      </a:r>
                      <a:endParaRPr lang="zh-CN" altLang="en-US" sz="3600" b="1">
                        <a:solidFill>
                          <a:srgbClr val="FF3300"/>
                        </a:solidFill>
                        <a:latin typeface="Times New Roman" panose="02020603050405020304" charset="0"/>
                      </a:endParaRPr>
                    </a:p>
                  </a:txBody>
                  <a:tcPr marL="90170" marR="90170" marT="46990" marB="4699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642620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  <a:latin typeface="Times New Roman" panose="02020603050405020304" charset="0"/>
                        </a:rPr>
                        <a:t>week</a:t>
                      </a:r>
                      <a:endParaRPr lang="zh-CN" altLang="en-US" sz="3600" b="1">
                        <a:solidFill>
                          <a:srgbClr val="000000"/>
                        </a:solidFill>
                        <a:latin typeface="Times New Roman" panose="02020603050405020304" charset="0"/>
                      </a:endParaRPr>
                    </a:p>
                  </a:txBody>
                  <a:tcPr marL="90170" marR="90170" marT="46990" marB="4699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  <a:latin typeface="Times New Roman" panose="02020603050405020304" charset="0"/>
                        </a:rPr>
                        <a:t>week</a:t>
                      </a:r>
                      <a:r>
                        <a:rPr lang="zh-CN" altLang="en-US" sz="3600" b="1">
                          <a:solidFill>
                            <a:srgbClr val="FF3300"/>
                          </a:solidFill>
                          <a:latin typeface="Times New Roman" panose="02020603050405020304" charset="0"/>
                        </a:rPr>
                        <a:t>ly</a:t>
                      </a:r>
                      <a:endParaRPr lang="zh-CN" altLang="en-US" sz="3600" b="1">
                        <a:solidFill>
                          <a:srgbClr val="FF3300"/>
                        </a:solidFill>
                        <a:latin typeface="Times New Roman" panose="02020603050405020304" charset="0"/>
                      </a:endParaRPr>
                    </a:p>
                  </a:txBody>
                  <a:tcPr marL="90170" marR="90170" marT="46990" marB="4699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6" name="标题 10243"/>
          <p:cNvSpPr>
            <a:spLocks noGrp="1"/>
          </p:cNvSpPr>
          <p:nvPr/>
        </p:nvSpPr>
        <p:spPr>
          <a:xfrm>
            <a:off x="260827" y="5327168"/>
            <a:ext cx="9037501" cy="1079500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lnSpc>
                <a:spcPct val="11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注意：</a:t>
            </a:r>
            <a:r>
              <a:rPr lang="en-US" altLang="zh-CN" sz="3600" b="1">
                <a:solidFill>
                  <a:srgbClr val="120DF1"/>
                </a:solidFill>
                <a:latin typeface="Times New Roman" panose="02020603050405020304" charset="0"/>
                <a:ea typeface="楷体" panose="02010609060101010101" pitchFamily="49" charset="-122"/>
              </a:rPr>
              <a:t>daily, weekly, monthly</a:t>
            </a:r>
            <a:r>
              <a:rPr lang="zh-CN" altLang="en-US" sz="3600" b="1">
                <a:solidFill>
                  <a:srgbClr val="120DF1"/>
                </a:solidFill>
                <a:latin typeface="Times New Roman" panose="02020603050405020304" charset="0"/>
                <a:ea typeface="楷体" panose="02010609060101010101" pitchFamily="49" charset="-122"/>
              </a:rPr>
              <a:t>也可作副词。</a:t>
            </a:r>
            <a:endParaRPr lang="zh-CN" altLang="en-US" sz="3600" b="1">
              <a:solidFill>
                <a:srgbClr val="120DF1"/>
              </a:solidFill>
              <a:latin typeface="Times New Roman" panose="02020603050405020304" charset="0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nimBg="1" uiExpand="1" build="p"/>
      <p:bldP spid="1741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4"/>
          <p:cNvSpPr>
            <a:spLocks noGrp="1"/>
          </p:cNvSpPr>
          <p:nvPr>
            <p:ph idx="1"/>
          </p:nvPr>
        </p:nvSpPr>
        <p:spPr>
          <a:xfrm>
            <a:off x="570865" y="212"/>
            <a:ext cx="4479713" cy="5750560"/>
          </a:xfrm>
        </p:spPr>
        <p:txBody>
          <a:bodyPr vert="horz" wrap="square" lIns="121920" tIns="60960" rIns="121920" bIns="60960" anchor="t" anchorCtr="0"/>
          <a:lstStyle/>
          <a:p>
            <a:pPr marL="0" indent="0">
              <a:buNone/>
            </a:pPr>
            <a:r>
              <a:rPr lang="zh-CN" altLang="en-US" sz="3735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友善的</a:t>
            </a:r>
            <a:endParaRPr lang="zh-CN" altLang="en-US" sz="3735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735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慈母般的</a:t>
            </a:r>
            <a:endParaRPr lang="zh-CN" altLang="en-US" sz="3735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735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兄弟般的</a:t>
            </a:r>
            <a:endParaRPr lang="zh-CN" altLang="en-US" sz="3735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735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可爱的</a:t>
            </a:r>
            <a:endParaRPr lang="zh-CN" altLang="en-US" sz="3735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735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每天的</a:t>
            </a:r>
            <a:endParaRPr lang="zh-CN" altLang="en-US" sz="3735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735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每周的</a:t>
            </a:r>
            <a:endParaRPr lang="zh-CN" altLang="en-US" sz="3735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735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每月的</a:t>
            </a:r>
            <a:endParaRPr lang="zh-CN" altLang="en-US" sz="3735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735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每年的</a:t>
            </a:r>
            <a:endParaRPr lang="zh-CN" altLang="en-US" sz="3735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7" name="Text Box 5"/>
          <p:cNvSpPr txBox="1"/>
          <p:nvPr/>
        </p:nvSpPr>
        <p:spPr>
          <a:xfrm>
            <a:off x="2447926" y="135891"/>
            <a:ext cx="4032249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friend</a:t>
            </a:r>
            <a:r>
              <a:rPr lang="en-US" altLang="zh-CN" sz="3735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ly</a:t>
            </a:r>
            <a:endParaRPr lang="en-US" altLang="zh-CN" sz="3735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8438" name="Text Box 6"/>
          <p:cNvSpPr txBox="1"/>
          <p:nvPr/>
        </p:nvSpPr>
        <p:spPr>
          <a:xfrm>
            <a:off x="2544233" y="934297"/>
            <a:ext cx="4032251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mother</a:t>
            </a:r>
            <a:r>
              <a:rPr lang="en-US" altLang="zh-CN" sz="3735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ly</a:t>
            </a:r>
            <a:endParaRPr lang="en-US" altLang="zh-CN" sz="3735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8439" name="Text Box 7"/>
          <p:cNvSpPr txBox="1"/>
          <p:nvPr/>
        </p:nvSpPr>
        <p:spPr>
          <a:xfrm>
            <a:off x="2641177" y="1878118"/>
            <a:ext cx="4032249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>
                <a:latin typeface="Times New Roman" panose="02020603050405020304" charset="0"/>
                <a:ea typeface="DFKai-SB" panose="03000509000000000000" charset="-120"/>
                <a:cs typeface="Times New Roman" panose="02020603050405020304" charset="0"/>
              </a:rPr>
              <a:t>brother</a:t>
            </a:r>
            <a:r>
              <a:rPr lang="en-US" altLang="zh-CN" sz="3735" b="1">
                <a:solidFill>
                  <a:srgbClr val="FF0000"/>
                </a:solidFill>
                <a:latin typeface="Times New Roman" panose="02020603050405020304" charset="0"/>
                <a:ea typeface="DFKai-SB" panose="03000509000000000000" charset="-120"/>
                <a:cs typeface="Times New Roman" panose="02020603050405020304" charset="0"/>
              </a:rPr>
              <a:t>ly</a:t>
            </a:r>
            <a:endParaRPr lang="en-US" altLang="zh-CN" sz="3735" b="1">
              <a:solidFill>
                <a:srgbClr val="FF0000"/>
              </a:solidFill>
              <a:latin typeface="Times New Roman" panose="02020603050405020304" charset="0"/>
              <a:ea typeface="DFKai-SB" panose="03000509000000000000" charset="-120"/>
              <a:cs typeface="Times New Roman" panose="02020603050405020304" charset="0"/>
            </a:endParaRPr>
          </a:p>
        </p:txBody>
      </p:sp>
      <p:sp>
        <p:nvSpPr>
          <p:cNvPr id="18440" name="Text Box 8"/>
          <p:cNvSpPr txBox="1"/>
          <p:nvPr/>
        </p:nvSpPr>
        <p:spPr>
          <a:xfrm>
            <a:off x="2305474" y="2672080"/>
            <a:ext cx="4032249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love</a:t>
            </a:r>
            <a:r>
              <a:rPr lang="en-US" altLang="zh-CN" sz="3735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ly</a:t>
            </a:r>
            <a:endParaRPr lang="en-US" altLang="zh-CN" sz="3735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8441" name="Text Box 9"/>
          <p:cNvSpPr txBox="1"/>
          <p:nvPr/>
        </p:nvSpPr>
        <p:spPr>
          <a:xfrm>
            <a:off x="2503805" y="3621193"/>
            <a:ext cx="1717040" cy="6661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dai</a:t>
            </a:r>
            <a:r>
              <a:rPr lang="en-US" altLang="zh-CN" sz="3735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ly</a:t>
            </a:r>
            <a:endParaRPr lang="en-US" altLang="zh-CN" sz="3735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8442" name="Text Box 10"/>
          <p:cNvSpPr txBox="1"/>
          <p:nvPr/>
        </p:nvSpPr>
        <p:spPr>
          <a:xfrm>
            <a:off x="2352463" y="4446905"/>
            <a:ext cx="2151380" cy="6661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week</a:t>
            </a:r>
            <a:r>
              <a:rPr lang="en-US" altLang="zh-CN" sz="3735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ly</a:t>
            </a:r>
            <a:endParaRPr lang="en-US" altLang="zh-CN" sz="3735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8443" name="Text Box 11"/>
          <p:cNvSpPr txBox="1"/>
          <p:nvPr/>
        </p:nvSpPr>
        <p:spPr>
          <a:xfrm>
            <a:off x="2200063" y="5364268"/>
            <a:ext cx="2020993" cy="6661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month</a:t>
            </a:r>
            <a:r>
              <a:rPr lang="en-US" altLang="zh-CN" sz="3735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ly</a:t>
            </a:r>
            <a:endParaRPr lang="en-US" altLang="zh-CN" sz="3735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8444" name="Text Box 12"/>
          <p:cNvSpPr txBox="1"/>
          <p:nvPr/>
        </p:nvSpPr>
        <p:spPr>
          <a:xfrm>
            <a:off x="2398607" y="6030807"/>
            <a:ext cx="1927013" cy="6661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year</a:t>
            </a:r>
            <a:r>
              <a:rPr lang="en-US" altLang="zh-CN" sz="3735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ly</a:t>
            </a:r>
            <a:endParaRPr lang="en-US" altLang="zh-CN" sz="3735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431800" y="3779520"/>
            <a:ext cx="3846195" cy="307848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下弧形箭头 1"/>
          <p:cNvSpPr>
            <a:spLocks noChangeArrowheads="1"/>
          </p:cNvSpPr>
          <p:nvPr/>
        </p:nvSpPr>
        <p:spPr bwMode="auto">
          <a:xfrm>
            <a:off x="4271433" y="4773507"/>
            <a:ext cx="3553460" cy="1234440"/>
          </a:xfrm>
          <a:prstGeom prst="curvedUpArrow">
            <a:avLst>
              <a:gd name="adj1" fmla="val 24957"/>
              <a:gd name="adj2" fmla="val 49926"/>
              <a:gd name="adj3" fmla="val 25000"/>
            </a:avLst>
          </a:prstGeom>
          <a:solidFill>
            <a:schemeClr val="accent2">
              <a:lumMod val="20000"/>
              <a:lumOff val="80000"/>
            </a:schemeClr>
          </a:solid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/>
          </a:p>
        </p:txBody>
      </p:sp>
      <p:sp>
        <p:nvSpPr>
          <p:cNvPr id="4" name="云形 3"/>
          <p:cNvSpPr/>
          <p:nvPr/>
        </p:nvSpPr>
        <p:spPr>
          <a:xfrm>
            <a:off x="4943687" y="1988820"/>
            <a:ext cx="6826673" cy="3107267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ctr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4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These words are also adverbs.</a:t>
            </a:r>
            <a:endParaRPr kumimoji="0" lang="en-US" altLang="zh-CN" sz="4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ea typeface="宋体" panose="02010600030101010101" pitchFamily="2" charset="-122"/>
              <a:cs typeface="Georgia" panose="02040502050405020303" pitchFamily="18" charset="0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  <p:bldP spid="18439" grpId="0"/>
      <p:bldP spid="18440" grpId="0"/>
      <p:bldP spid="18441" grpId="0"/>
      <p:bldP spid="18442" grpId="0"/>
      <p:bldP spid="18443" grpId="0"/>
      <p:bldP spid="18444" grpId="0"/>
      <p:bldP spid="24" grpId="0" bldLvl="0" animBg="1"/>
      <p:bldP spid="21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/>
          </p:cNvSpPr>
          <p:nvPr>
            <p:ph type="title"/>
          </p:nvPr>
        </p:nvSpPr>
        <p:spPr>
          <a:xfrm>
            <a:off x="527685" y="797560"/>
            <a:ext cx="11798935" cy="1105535"/>
          </a:xfrm>
          <a:solidFill>
            <a:srgbClr val="99CCFF"/>
          </a:solidFill>
        </p:spPr>
        <p:txBody>
          <a:bodyPr vert="horz" wrap="square" lIns="120226" tIns="62653" rIns="120226" bIns="62653" anchor="ctr" anchorCtr="0"/>
          <a:lstStyle/>
          <a:p>
            <a:pPr algn="l"/>
            <a:r>
              <a:rPr lang="en-US" altLang="zh-CN" sz="3735" b="1">
                <a:solidFill>
                  <a:schemeClr val="tx1"/>
                </a:solidFill>
                <a:latin typeface="Times New Roman" panose="02020603050405020304" charset="0"/>
              </a:rPr>
              <a:t> Add -ly to each of the words in the box on the left. </a:t>
            </a:r>
            <a:br>
              <a:rPr lang="en-US" altLang="zh-CN" sz="3735" b="1">
                <a:solidFill>
                  <a:schemeClr val="tx1"/>
                </a:solidFill>
                <a:latin typeface="Times New Roman" panose="02020603050405020304" charset="0"/>
              </a:rPr>
            </a:br>
            <a:r>
              <a:rPr lang="en-US" altLang="zh-CN" sz="3735" b="1">
                <a:solidFill>
                  <a:schemeClr val="tx1"/>
                </a:solidFill>
                <a:latin typeface="Times New Roman" panose="02020603050405020304" charset="0"/>
              </a:rPr>
              <a:t>Then put them in different groups.</a:t>
            </a:r>
            <a:endParaRPr lang="en-US" altLang="zh-CN" sz="3735" b="1">
              <a:solidFill>
                <a:schemeClr val="tx1"/>
              </a:solidFill>
              <a:latin typeface="Times New Roman" panose="02020603050405020304" charset="0"/>
            </a:endParaRPr>
          </a:p>
        </p:txBody>
      </p:sp>
      <p:graphicFrame>
        <p:nvGraphicFramePr>
          <p:cNvPr id="19519" name="Group 63"/>
          <p:cNvGraphicFramePr>
            <a:graphicFrameLocks noGrp="1"/>
          </p:cNvGraphicFramePr>
          <p:nvPr>
            <p:ph sz="half" idx="1"/>
            <p:custDataLst>
              <p:tags r:id="rId1"/>
            </p:custDataLst>
          </p:nvPr>
        </p:nvGraphicFramePr>
        <p:xfrm>
          <a:off x="47413" y="2181013"/>
          <a:ext cx="3409950" cy="4630420"/>
        </p:xfrm>
        <a:graphic>
          <a:graphicData uri="http://schemas.openxmlformats.org/drawingml/2006/table">
            <a:tbl>
              <a:tblPr/>
              <a:tblGrid>
                <a:gridCol w="1628140"/>
                <a:gridCol w="1781810"/>
              </a:tblGrid>
              <a:tr h="1100455">
                <a:tc>
                  <a:txBody>
                    <a:bodyPr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careful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1920" marR="121920" vert="horz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day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1920" marR="121920" vert="horz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822325">
                <a:tc>
                  <a:txBody>
                    <a:bodyPr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easy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1920" marR="121920" vert="horz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love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1920" marR="121920" vert="horz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100455">
                <a:tc>
                  <a:txBody>
                    <a:bodyPr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month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1920" marR="121920" vert="horz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quick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1920" marR="121920" vert="horz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802005">
                <a:tc>
                  <a:txBody>
                    <a:bodyPr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slow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1920" marR="121920" vert="horz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usual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1920" marR="121920" vert="horz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805180">
                <a:tc>
                  <a:txBody>
                    <a:bodyPr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week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1920" marR="121920" vert="horz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year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1920" marR="121920" vert="horz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498" name="Group 42"/>
          <p:cNvGraphicFramePr>
            <a:graphicFrameLocks noGrp="1"/>
          </p:cNvGraphicFramePr>
          <p:nvPr>
            <p:ph sz="half" idx="2"/>
            <p:custDataLst>
              <p:tags r:id="rId2"/>
            </p:custDataLst>
          </p:nvPr>
        </p:nvGraphicFramePr>
        <p:xfrm>
          <a:off x="3492500" y="2214880"/>
          <a:ext cx="7902575" cy="4561840"/>
        </p:xfrm>
        <a:graphic>
          <a:graphicData uri="http://schemas.openxmlformats.org/drawingml/2006/table">
            <a:tbl>
              <a:tblPr/>
              <a:tblGrid>
                <a:gridCol w="3950335"/>
                <a:gridCol w="3952240"/>
              </a:tblGrid>
              <a:tr h="1129030">
                <a:tc>
                  <a:txBody>
                    <a:bodyPr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Adjective</a:t>
                      </a:r>
                      <a:r>
                        <a:rPr kumimoji="0" lang="zh-CN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Adverb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vert="horz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Noun</a:t>
                      </a:r>
                      <a:r>
                        <a:rPr kumimoji="0" lang="zh-CN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Adjective   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vert="horz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686435">
                <a:tc>
                  <a:txBody>
                    <a:bodyPr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65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vert="horz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65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vert="horz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83260">
                <a:tc>
                  <a:txBody>
                    <a:bodyPr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65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vert="horz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65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vert="horz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690245">
                <a:tc>
                  <a:txBody>
                    <a:bodyPr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65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vert="horz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65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vert="horz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82625">
                <a:tc>
                  <a:txBody>
                    <a:bodyPr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65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vert="horz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65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vert="horz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690245">
                <a:tc>
                  <a:txBody>
                    <a:bodyPr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65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vert="horz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65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vert="horz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19543" name="Text Box 87"/>
          <p:cNvSpPr txBox="1"/>
          <p:nvPr/>
        </p:nvSpPr>
        <p:spPr>
          <a:xfrm>
            <a:off x="3696547" y="3045460"/>
            <a:ext cx="364405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careful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Arial" panose="020B0604020202020204"/>
              </a:rPr>
              <a:t>—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carefully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9544" name="Text Box 88"/>
          <p:cNvSpPr txBox="1"/>
          <p:nvPr/>
        </p:nvSpPr>
        <p:spPr>
          <a:xfrm>
            <a:off x="8064500" y="3005667"/>
            <a:ext cx="24130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day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Arial" panose="020B0604020202020204"/>
              </a:rPr>
              <a:t>—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daily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9545" name="Text Box 89"/>
          <p:cNvSpPr txBox="1"/>
          <p:nvPr/>
        </p:nvSpPr>
        <p:spPr>
          <a:xfrm>
            <a:off x="3983144" y="3678767"/>
            <a:ext cx="355176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easy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Arial" panose="020B0604020202020204"/>
              </a:rPr>
              <a:t>—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easily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9546" name="Text Box 90"/>
          <p:cNvSpPr txBox="1"/>
          <p:nvPr/>
        </p:nvSpPr>
        <p:spPr>
          <a:xfrm>
            <a:off x="7978140" y="3762587"/>
            <a:ext cx="25857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love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Arial" panose="020B0604020202020204"/>
              </a:rPr>
              <a:t>—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lovely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9547" name="Text Box 91"/>
          <p:cNvSpPr txBox="1"/>
          <p:nvPr/>
        </p:nvSpPr>
        <p:spPr>
          <a:xfrm>
            <a:off x="3719407" y="4519507"/>
            <a:ext cx="439843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quick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Arial" panose="020B0604020202020204"/>
              </a:rPr>
              <a:t>—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quickly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9548" name="Text Box 92"/>
          <p:cNvSpPr txBox="1"/>
          <p:nvPr/>
        </p:nvSpPr>
        <p:spPr>
          <a:xfrm>
            <a:off x="7728373" y="4581313"/>
            <a:ext cx="38574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month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Arial" panose="020B0604020202020204"/>
              </a:rPr>
              <a:t>—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monthly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9549" name="Text Box 93"/>
          <p:cNvSpPr txBox="1"/>
          <p:nvPr/>
        </p:nvSpPr>
        <p:spPr>
          <a:xfrm>
            <a:off x="3983567" y="5348817"/>
            <a:ext cx="376131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slow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Arial" panose="020B0604020202020204"/>
              </a:rPr>
              <a:t>—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slowly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9550" name="Text Box 94"/>
          <p:cNvSpPr txBox="1"/>
          <p:nvPr/>
        </p:nvSpPr>
        <p:spPr>
          <a:xfrm>
            <a:off x="7824047" y="5360247"/>
            <a:ext cx="327829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week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Arial" panose="020B0604020202020204"/>
              </a:rPr>
              <a:t>—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weekly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9551" name="Text Box 95"/>
          <p:cNvSpPr txBox="1"/>
          <p:nvPr/>
        </p:nvSpPr>
        <p:spPr>
          <a:xfrm>
            <a:off x="3887893" y="6102351"/>
            <a:ext cx="470746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usual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Arial" panose="020B0604020202020204"/>
              </a:rPr>
              <a:t>—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usually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9552" name="Text Box 96"/>
          <p:cNvSpPr txBox="1"/>
          <p:nvPr/>
        </p:nvSpPr>
        <p:spPr>
          <a:xfrm>
            <a:off x="8100060" y="6059593"/>
            <a:ext cx="3485727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year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Arial" panose="020B0604020202020204"/>
              </a:rPr>
              <a:t>—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yearly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</p:txBody>
      </p:sp>
    </p:spTree>
    <p:custDataLst>
      <p:tags r:id="rId3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43" grpId="0"/>
      <p:bldP spid="19544" grpId="0"/>
      <p:bldP spid="19545" grpId="0"/>
      <p:bldP spid="19546" grpId="0"/>
      <p:bldP spid="19547" grpId="0"/>
      <p:bldP spid="19548" grpId="0"/>
      <p:bldP spid="19549" grpId="0"/>
      <p:bldP spid="19550" grpId="0"/>
      <p:bldP spid="19551" grpId="0"/>
      <p:bldP spid="195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699770" y="1725930"/>
            <a:ext cx="1079246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>
              <a:lnSpc>
                <a:spcPct val="130000"/>
              </a:lnSpc>
              <a:buFontTx/>
              <a:buNone/>
            </a:pPr>
            <a:endParaRPr lang="en-US" altLang="zh-CN" sz="4000" b="1" kern="100">
              <a:solidFill>
                <a:srgbClr val="E32F34"/>
              </a:solidFill>
              <a:effectLst/>
              <a:latin typeface="Franklin Gothic Medium" panose="020B0603020102020204" charset="0"/>
              <a:ea typeface="宋体" panose="02010600030101010101" pitchFamily="2" charset="-122"/>
              <a:cs typeface="Franklin Gothic Medium" panose="020B0603020102020204" charset="0"/>
              <a:sym typeface="+mn-ea"/>
            </a:endParaRPr>
          </a:p>
        </p:txBody>
      </p:sp>
      <p:pic>
        <p:nvPicPr>
          <p:cNvPr id="2" name="图片 1" descr="199636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" y="211455"/>
            <a:ext cx="1114425" cy="1114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"/>
            <a:ext cx="12192000" cy="71805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089900" y="1268730"/>
            <a:ext cx="2106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monthly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14830" y="2234565"/>
            <a:ext cx="2106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quickly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18680" y="2234565"/>
            <a:ext cx="2106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easily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18680" y="3429000"/>
            <a:ext cx="2106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really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69415" y="4502150"/>
            <a:ext cx="2106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slowly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09765" y="4824095"/>
            <a:ext cx="2106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daily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50635" y="5407660"/>
            <a:ext cx="2106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usually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95385" y="5885815"/>
            <a:ext cx="2106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lovely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76550" y="336550"/>
            <a:ext cx="2106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P27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88180" y="1944370"/>
            <a:ext cx="2275840" cy="439420"/>
          </a:xfrm>
          <a:prstGeom prst="rect">
            <a:avLst/>
          </a:prstGeom>
          <a:noFill/>
          <a:ln w="85725" cmpd="sng">
            <a:solidFill>
              <a:srgbClr val="1D1AA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209030" y="1348740"/>
            <a:ext cx="4288155" cy="424180"/>
          </a:xfrm>
          <a:prstGeom prst="rect">
            <a:avLst/>
          </a:prstGeom>
          <a:noFill/>
          <a:ln w="85725" cmpd="sng">
            <a:solidFill>
              <a:srgbClr val="1D1AA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3370" y="1959610"/>
            <a:ext cx="1407160" cy="424180"/>
          </a:xfrm>
          <a:prstGeom prst="rect">
            <a:avLst/>
          </a:prstGeom>
          <a:noFill/>
          <a:ln w="85725" cmpd="sng">
            <a:solidFill>
              <a:srgbClr val="1D1AA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032000" y="3576320"/>
            <a:ext cx="9460230" cy="488950"/>
          </a:xfrm>
          <a:prstGeom prst="rect">
            <a:avLst/>
          </a:prstGeom>
          <a:noFill/>
          <a:ln w="85725" cmpd="sng">
            <a:solidFill>
              <a:srgbClr val="1D1AA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16305" y="5129530"/>
            <a:ext cx="3571875" cy="424180"/>
          </a:xfrm>
          <a:prstGeom prst="rect">
            <a:avLst/>
          </a:prstGeom>
          <a:noFill/>
          <a:ln w="85725" cmpd="sng">
            <a:solidFill>
              <a:srgbClr val="1D1AA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1746" name="表格 31745"/>
          <p:cNvGraphicFramePr/>
          <p:nvPr>
            <p:custDataLst>
              <p:tags r:id="rId1"/>
            </p:custDataLst>
          </p:nvPr>
        </p:nvGraphicFramePr>
        <p:xfrm>
          <a:off x="382905" y="2089150"/>
          <a:ext cx="7388860" cy="4556760"/>
        </p:xfrm>
        <a:graphic>
          <a:graphicData uri="http://schemas.openxmlformats.org/drawingml/2006/table">
            <a:tbl>
              <a:tblPr/>
              <a:tblGrid>
                <a:gridCol w="1145540"/>
                <a:gridCol w="6243320"/>
              </a:tblGrid>
              <a:tr h="487680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defTabSz="914400" rtl="0">
                        <a:buNone/>
                      </a:pPr>
                      <a:r>
                        <a:rPr sz="3200" b="0">
                          <a:solidFill>
                            <a:srgbClr val="FF0000"/>
                          </a:solidFill>
                          <a:latin typeface="Franklin Gothic Medium" panose="020B0603020102020204" charset="0"/>
                          <a:ea typeface="微软雅黑" panose="020B0503020204020204" charset="-122"/>
                          <a:cs typeface="Franklin Gothic Medium" panose="020B0603020102020204" charset="0"/>
                          <a:sym typeface="+mn-ea"/>
                        </a:rPr>
                        <a:t>Suffix </a:t>
                      </a:r>
                      <a:endParaRPr lang="zh-CN" altLang="en-US" sz="3200" b="0">
                        <a:solidFill>
                          <a:srgbClr val="000099"/>
                        </a:solidFill>
                        <a:latin typeface="Franklin Gothic Medium" panose="020B060302010202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defTabSz="914400" rtl="0">
                        <a:buNone/>
                      </a:pPr>
                      <a:r>
                        <a:rPr lang="en-US" altLang="zh-CN" sz="3200" b="1">
                          <a:solidFill>
                            <a:srgbClr val="000099"/>
                          </a:solidFill>
                          <a:latin typeface="Franklin Gothic Medium" panose="020B0603020102020204" charset="0"/>
                        </a:rPr>
                        <a:t>Examples(</a:t>
                      </a:r>
                      <a:r>
                        <a:rPr lang="zh-CN" altLang="en-US" sz="3200" b="1">
                          <a:solidFill>
                            <a:srgbClr val="000099"/>
                          </a:solidFill>
                          <a:latin typeface="Franklin Gothic Medium" panose="020B0603020102020204" charset="0"/>
                        </a:rPr>
                        <a:t>例词</a:t>
                      </a:r>
                      <a:r>
                        <a:rPr lang="en-US" altLang="zh-CN" sz="3200" b="1">
                          <a:solidFill>
                            <a:srgbClr val="000099"/>
                          </a:solidFill>
                          <a:latin typeface="Franklin Gothic Medium" panose="020B0603020102020204" charset="0"/>
                        </a:rPr>
                        <a:t>)</a:t>
                      </a:r>
                      <a:endParaRPr lang="en-US" altLang="zh-CN" sz="3200" b="1">
                        <a:solidFill>
                          <a:srgbClr val="000099"/>
                        </a:solidFill>
                        <a:latin typeface="Franklin Gothic Medium" panose="020B060302010202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2305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defTabSz="914400" rtl="0">
                        <a:buNone/>
                      </a:pPr>
                      <a:endParaRPr lang="zh-CN" altLang="zh-CN" sz="3200" b="1">
                        <a:solidFill>
                          <a:srgbClr val="FF0000"/>
                        </a:solidFill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133350" algn="just" defTabSz="914400" rtl="0">
                        <a:buNone/>
                      </a:pPr>
                      <a:endParaRPr lang="en-US" altLang="zh-CN" sz="3200" b="1">
                        <a:solidFill>
                          <a:srgbClr val="FF0000"/>
                        </a:solidFill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1177925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defTabSz="914400" rtl="0">
                        <a:buNone/>
                      </a:pPr>
                      <a:endParaRPr lang="zh-CN" altLang="zh-CN" sz="3200" b="1">
                        <a:solidFill>
                          <a:srgbClr val="FF0000"/>
                        </a:solidFill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133350" algn="just" defTabSz="914400" rtl="0">
                        <a:buNone/>
                      </a:pPr>
                      <a:endParaRPr lang="zh-CN" altLang="zh-CN" sz="3200" b="1">
                        <a:solidFill>
                          <a:srgbClr val="FF0000"/>
                        </a:solidFill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803275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defTabSz="914400" rtl="0">
                        <a:buNone/>
                      </a:pPr>
                      <a:endParaRPr lang="zh-CN" altLang="zh-CN" sz="3200" b="1">
                        <a:solidFill>
                          <a:srgbClr val="FF0000"/>
                        </a:solidFill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133350" algn="just" defTabSz="914400" rtl="0">
                        <a:buNone/>
                      </a:pPr>
                      <a:endParaRPr lang="en-US" altLang="zh-CN" sz="3200" b="1">
                        <a:solidFill>
                          <a:srgbClr val="FF0000"/>
                        </a:solidFill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591820">
                <a:tc>
                  <a:txBody>
                    <a:bodyPr/>
                    <a:p>
                      <a:pPr marL="0" lvl="0" indent="0" algn="ctr" defTabSz="914400" rtl="0">
                        <a:buNone/>
                      </a:pPr>
                      <a:endParaRPr lang="zh-CN" altLang="zh-CN" sz="3200" b="1">
                        <a:solidFill>
                          <a:srgbClr val="FF0000"/>
                        </a:solidFill>
                        <a:highlight>
                          <a:srgbClr val="00FF00"/>
                        </a:highlight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p>
                      <a:pPr marL="0" lvl="0" indent="133350" algn="just" defTabSz="914400" rtl="0">
                        <a:buNone/>
                      </a:pPr>
                      <a:endParaRPr lang="en-US" altLang="zh-CN" sz="3200" b="1">
                        <a:solidFill>
                          <a:srgbClr val="FF0000"/>
                        </a:solidFill>
                        <a:latin typeface="Franklin Gothic Medium" panose="020B0603020102020204" charset="0"/>
                        <a:cs typeface="Franklin Gothic Medium" panose="020B0603020102020204" charset="0"/>
                        <a:sym typeface="+mn-ea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833755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defTabSz="914400" rtl="0">
                        <a:buNone/>
                      </a:pPr>
                      <a:endParaRPr lang="zh-CN" altLang="zh-CN" sz="3200" b="1">
                        <a:solidFill>
                          <a:srgbClr val="FF0000"/>
                        </a:solidFill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just" defTabSz="914400" rtl="0">
                        <a:buNone/>
                      </a:pP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 </a:t>
                      </a:r>
                      <a:endParaRPr lang="en-US" altLang="zh-CN" sz="3200" b="1">
                        <a:solidFill>
                          <a:srgbClr val="FF0000"/>
                        </a:solidFill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  <p:sp>
        <p:nvSpPr>
          <p:cNvPr id="31776" name="矩形 2"/>
          <p:cNvSpPr/>
          <p:nvPr/>
        </p:nvSpPr>
        <p:spPr>
          <a:xfrm>
            <a:off x="2056130" y="3703638"/>
            <a:ext cx="26987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sz="3200">
              <a:latin typeface="Franklin Gothic Medium" panose="020B0603020102020204" charset="0"/>
              <a:cs typeface="Franklin Gothic Medium" panose="020B0603020102020204" charset="0"/>
            </a:endParaRPr>
          </a:p>
        </p:txBody>
      </p:sp>
      <p:sp>
        <p:nvSpPr>
          <p:cNvPr id="31777" name="WordArt 52"/>
          <p:cNvSpPr>
            <a:spLocks noTextEdit="1"/>
          </p:cNvSpPr>
          <p:nvPr/>
        </p:nvSpPr>
        <p:spPr>
          <a:xfrm>
            <a:off x="3043555" y="1376045"/>
            <a:ext cx="3263900" cy="5581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80000"/>
          </a:bodyPr>
          <a:p>
            <a:pPr algn="ctr"/>
            <a:r>
              <a:rPr lang="en-US" altLang="zh-CN" sz="32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+mj-ea"/>
                <a:ea typeface="+mj-ea"/>
                <a:cs typeface="+mj-ea"/>
              </a:rPr>
              <a:t>adjective</a:t>
            </a:r>
            <a:r>
              <a:rPr lang="zh-CN" altLang="en-US" sz="32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+mj-ea"/>
                <a:ea typeface="+mj-ea"/>
                <a:cs typeface="+mj-ea"/>
              </a:rPr>
              <a:t>（形容词）</a:t>
            </a:r>
            <a:endParaRPr lang="zh-CN" altLang="en-US" sz="32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31778" name="Line 54"/>
          <p:cNvCxnSpPr/>
          <p:nvPr/>
        </p:nvCxnSpPr>
        <p:spPr>
          <a:xfrm>
            <a:off x="2287905" y="1715135"/>
            <a:ext cx="750570" cy="1460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1780" name="Rectangle 59"/>
          <p:cNvSpPr/>
          <p:nvPr/>
        </p:nvSpPr>
        <p:spPr>
          <a:xfrm>
            <a:off x="4221480" y="5072380"/>
            <a:ext cx="3632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y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ea typeface="Times New Roman" panose="02020603050405020304" charset="0"/>
              <a:cs typeface="Franklin Gothic Medium" panose="020B0603020102020204" charset="0"/>
            </a:endParaRPr>
          </a:p>
        </p:txBody>
      </p:sp>
      <p:sp>
        <p:nvSpPr>
          <p:cNvPr id="31782" name="Rectangle 65"/>
          <p:cNvSpPr/>
          <p:nvPr/>
        </p:nvSpPr>
        <p:spPr>
          <a:xfrm>
            <a:off x="3072765" y="2582863"/>
            <a:ext cx="20485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孩子气的</a:t>
            </a: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)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ea typeface="Times New Roman" panose="02020603050405020304" charset="0"/>
              <a:cs typeface="Franklin Gothic Medium" panose="020B0603020102020204" charset="0"/>
            </a:endParaRPr>
          </a:p>
        </p:txBody>
      </p:sp>
      <p:sp>
        <p:nvSpPr>
          <p:cNvPr id="31783" name="Rectangle 66"/>
          <p:cNvSpPr/>
          <p:nvPr/>
        </p:nvSpPr>
        <p:spPr>
          <a:xfrm>
            <a:off x="5107940" y="2599690"/>
            <a:ext cx="15017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fool</a:t>
            </a: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ish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ea typeface="Times New Roman" panose="02020603050405020304" charset="0"/>
              <a:cs typeface="Franklin Gothic Medium" panose="020B0603020102020204" charset="0"/>
            </a:endParaRPr>
          </a:p>
        </p:txBody>
      </p:sp>
      <p:sp>
        <p:nvSpPr>
          <p:cNvPr id="31784" name="Text Box 67"/>
          <p:cNvSpPr/>
          <p:nvPr/>
        </p:nvSpPr>
        <p:spPr>
          <a:xfrm>
            <a:off x="2301875" y="3161665"/>
            <a:ext cx="736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ful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cs typeface="Franklin Gothic Medium" panose="020B0603020102020204" charset="0"/>
            </a:endParaRPr>
          </a:p>
        </p:txBody>
      </p:sp>
      <p:sp>
        <p:nvSpPr>
          <p:cNvPr id="31785" name="Text Box 68"/>
          <p:cNvSpPr/>
          <p:nvPr/>
        </p:nvSpPr>
        <p:spPr>
          <a:xfrm>
            <a:off x="3835400" y="3166745"/>
            <a:ext cx="6731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ful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cs typeface="Franklin Gothic Medium" panose="020B0603020102020204" charset="0"/>
            </a:endParaRPr>
          </a:p>
        </p:txBody>
      </p:sp>
      <p:sp>
        <p:nvSpPr>
          <p:cNvPr id="31786" name="Text Box 69"/>
          <p:cNvSpPr/>
          <p:nvPr/>
        </p:nvSpPr>
        <p:spPr>
          <a:xfrm>
            <a:off x="2338705" y="3606165"/>
            <a:ext cx="9931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less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cs typeface="Franklin Gothic Medium" panose="020B0603020102020204" charset="0"/>
            </a:endParaRPr>
          </a:p>
        </p:txBody>
      </p:sp>
      <p:sp>
        <p:nvSpPr>
          <p:cNvPr id="31787" name="Text Box 70"/>
          <p:cNvSpPr/>
          <p:nvPr/>
        </p:nvSpPr>
        <p:spPr>
          <a:xfrm>
            <a:off x="5092065" y="4310380"/>
            <a:ext cx="2151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ous(</a:t>
            </a:r>
            <a:r>
              <a:rPr lang="zh-CN" altLang="en-US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幽默的</a:t>
            </a: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cs typeface="Franklin Gothic Medium" panose="020B0603020102020204" charset="0"/>
            </a:endParaRPr>
          </a:p>
        </p:txBody>
      </p:sp>
      <p:sp>
        <p:nvSpPr>
          <p:cNvPr id="31788" name="Text Box 71"/>
          <p:cNvSpPr/>
          <p:nvPr/>
        </p:nvSpPr>
        <p:spPr>
          <a:xfrm>
            <a:off x="2890838" y="5066348"/>
            <a:ext cx="365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y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cs typeface="Franklin Gothic Medium" panose="020B0603020102020204" charset="0"/>
            </a:endParaRPr>
          </a:p>
        </p:txBody>
      </p:sp>
      <p:sp>
        <p:nvSpPr>
          <p:cNvPr id="31793" name="Text Box 76"/>
          <p:cNvSpPr/>
          <p:nvPr/>
        </p:nvSpPr>
        <p:spPr>
          <a:xfrm>
            <a:off x="2793048" y="5757863"/>
            <a:ext cx="1143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ly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cs typeface="Franklin Gothic Medium" panose="020B0603020102020204" charset="0"/>
            </a:endParaRPr>
          </a:p>
        </p:txBody>
      </p:sp>
      <p:sp>
        <p:nvSpPr>
          <p:cNvPr id="31794" name="Text Box 77"/>
          <p:cNvSpPr/>
          <p:nvPr/>
        </p:nvSpPr>
        <p:spPr>
          <a:xfrm>
            <a:off x="4326255" y="5757863"/>
            <a:ext cx="12954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ly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cs typeface="Franklin Gothic Medium" panose="020B0603020102020204" charset="0"/>
            </a:endParaRPr>
          </a:p>
        </p:txBody>
      </p:sp>
      <p:sp>
        <p:nvSpPr>
          <p:cNvPr id="31795" name="Rectangle 79"/>
          <p:cNvSpPr/>
          <p:nvPr/>
        </p:nvSpPr>
        <p:spPr>
          <a:xfrm>
            <a:off x="509270" y="2599690"/>
            <a:ext cx="31007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-ish     </a:t>
            </a:r>
            <a:r>
              <a:rPr lang="en-US" altLang="zh-CN" sz="3200" b="1"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child</a:t>
            </a: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ish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cs typeface="Franklin Gothic Medium" panose="020B0603020102020204" charset="0"/>
            </a:endParaRPr>
          </a:p>
        </p:txBody>
      </p:sp>
      <p:sp>
        <p:nvSpPr>
          <p:cNvPr id="31796" name="Rectangle 81"/>
          <p:cNvSpPr/>
          <p:nvPr/>
        </p:nvSpPr>
        <p:spPr>
          <a:xfrm>
            <a:off x="416878" y="3115628"/>
            <a:ext cx="1027112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-ful</a:t>
            </a:r>
            <a:endParaRPr lang="zh-CN" altLang="zh-CN" sz="3200" b="1">
              <a:solidFill>
                <a:srgbClr val="FF0000"/>
              </a:solidFill>
              <a:latin typeface="Franklin Gothic Medium" panose="020B0603020102020204" charset="0"/>
              <a:cs typeface="Franklin Gothic Medium" panose="020B0603020102020204" charset="0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-less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ea typeface="Times New Roman" panose="02020603050405020304" charset="0"/>
              <a:cs typeface="Franklin Gothic Medium" panose="020B0603020102020204" charset="0"/>
            </a:endParaRPr>
          </a:p>
        </p:txBody>
      </p:sp>
      <p:sp>
        <p:nvSpPr>
          <p:cNvPr id="31797" name="Rectangle 83"/>
          <p:cNvSpPr/>
          <p:nvPr/>
        </p:nvSpPr>
        <p:spPr>
          <a:xfrm>
            <a:off x="509270" y="4386263"/>
            <a:ext cx="9017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-ous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ea typeface="Times New Roman" panose="02020603050405020304" charset="0"/>
              <a:cs typeface="Franklin Gothic Medium" panose="020B0603020102020204" charset="0"/>
            </a:endParaRPr>
          </a:p>
        </p:txBody>
      </p:sp>
      <p:sp>
        <p:nvSpPr>
          <p:cNvPr id="31799" name="Rectangle 87"/>
          <p:cNvSpPr/>
          <p:nvPr/>
        </p:nvSpPr>
        <p:spPr>
          <a:xfrm>
            <a:off x="619125" y="6035675"/>
            <a:ext cx="5619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-ly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ea typeface="Times New Roman" panose="02020603050405020304" charset="0"/>
              <a:cs typeface="Franklin Gothic Medium" panose="020B060302010202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2905" y="687070"/>
            <a:ext cx="3491230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en-US" sz="3200" b="1">
                <a:solidFill>
                  <a:srgbClr val="FF0000"/>
                </a:solidFill>
                <a:latin typeface="Franklin Gothic Medium" panose="020B0603020102020204" charset="0"/>
                <a:ea typeface="微软雅黑" panose="020B0503020204020204" charset="-122"/>
                <a:cs typeface="Franklin Gothic Medium" panose="020B0603020102020204" charset="0"/>
                <a:sym typeface="+mn-ea"/>
              </a:rPr>
              <a:t>      </a:t>
            </a:r>
            <a:r>
              <a:rPr sz="3200" b="1">
                <a:solidFill>
                  <a:srgbClr val="FF0000"/>
                </a:solidFill>
                <a:latin typeface="Franklin Gothic Medium" panose="020B0603020102020204" charset="0"/>
                <a:ea typeface="微软雅黑" panose="020B0503020204020204" charset="-122"/>
                <a:cs typeface="Franklin Gothic Medium" panose="020B0603020102020204" charset="0"/>
                <a:sym typeface="+mn-ea"/>
              </a:rPr>
              <a:t>Suffix (后缀</a:t>
            </a:r>
            <a:r>
              <a:rPr lang="zh-CN" altLang="en-US" sz="3200" b="1">
                <a:solidFill>
                  <a:srgbClr val="FF0000"/>
                </a:solidFill>
                <a:latin typeface="Franklin Gothic Medium" panose="020B0603020102020204" charset="0"/>
                <a:ea typeface="微软雅黑" panose="020B0503020204020204" charset="-122"/>
                <a:cs typeface="Franklin Gothic Medium" panose="020B0603020102020204" charset="0"/>
                <a:sym typeface="+mn-ea"/>
              </a:rPr>
              <a:t>）</a:t>
            </a:r>
            <a:endParaRPr lang="zh-CN" altLang="en-US" sz="3200" b="1">
              <a:solidFill>
                <a:srgbClr val="FF0000"/>
              </a:solidFill>
              <a:latin typeface="Franklin Gothic Medium" panose="020B0603020102020204" charset="0"/>
              <a:ea typeface="微软雅黑" panose="020B0503020204020204" charset="-122"/>
              <a:cs typeface="Franklin Gothic Medium" panose="020B0603020102020204" charset="0"/>
              <a:sym typeface="+mn-ea"/>
            </a:endParaRPr>
          </a:p>
        </p:txBody>
      </p:sp>
      <p:sp>
        <p:nvSpPr>
          <p:cNvPr id="15" name="MH_SubTitle_2"/>
          <p:cNvSpPr/>
          <p:nvPr>
            <p:custDataLst>
              <p:tags r:id="rId2"/>
            </p:custDataLst>
          </p:nvPr>
        </p:nvSpPr>
        <p:spPr>
          <a:xfrm>
            <a:off x="3759200" y="1270"/>
            <a:ext cx="7131050" cy="114173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Autofit/>
            <a:scene3d>
              <a:camera prst="orthographicFront"/>
              <a:lightRig rig="threePt" dir="t"/>
            </a:scene3d>
          </a:bodyPr>
          <a:p>
            <a:pPr lvl="0" algn="ctr">
              <a:lnSpc>
                <a:spcPct val="80000"/>
              </a:lnSpc>
              <a:buClrTx/>
              <a:buSzTx/>
              <a:buFontTx/>
            </a:pPr>
            <a:r>
              <a:rPr sz="48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85B81B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Franklin Gothic Medium" panose="020B0603020102020204" charset="0"/>
                <a:ea typeface="黑体" panose="02010609060101010101" charset="-122"/>
                <a:cs typeface="Franklin Gothic Medium" panose="020B0603020102020204" charset="0"/>
                <a:sym typeface="+mn-ea"/>
              </a:rPr>
              <a:t>派生词（</a:t>
            </a:r>
            <a:r>
              <a:rPr lang="en-US" sz="48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85B81B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Franklin Gothic Medium" panose="020B0603020102020204" charset="0"/>
                <a:ea typeface="黑体" panose="02010609060101010101" charset="-122"/>
                <a:cs typeface="Franklin Gothic Medium" panose="020B0603020102020204" charset="0"/>
                <a:sym typeface="+mn-ea"/>
              </a:rPr>
              <a:t>D</a:t>
            </a:r>
            <a:r>
              <a:rPr sz="48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85B81B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Franklin Gothic Medium" panose="020B0603020102020204" charset="0"/>
                <a:ea typeface="黑体" panose="02010609060101010101" charset="-122"/>
                <a:cs typeface="Franklin Gothic Medium" panose="020B0603020102020204" charset="0"/>
                <a:sym typeface="+mn-ea"/>
              </a:rPr>
              <a:t>erivation）</a:t>
            </a:r>
            <a:endParaRPr sz="480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85B81B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Franklin Gothic Medium" panose="020B0603020102020204" charset="0"/>
              <a:ea typeface="黑体" panose="02010609060101010101" charset="-122"/>
              <a:cs typeface="Franklin Gothic Medium" panose="020B0603020102020204" charset="0"/>
              <a:sym typeface="+mn-ea"/>
            </a:endParaRPr>
          </a:p>
        </p:txBody>
      </p:sp>
      <p:sp>
        <p:nvSpPr>
          <p:cNvPr id="2" name="Text Box 76"/>
          <p:cNvSpPr/>
          <p:nvPr/>
        </p:nvSpPr>
        <p:spPr>
          <a:xfrm>
            <a:off x="5560378" y="3146108"/>
            <a:ext cx="1143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ful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cs typeface="Franklin Gothic Medium" panose="020B0603020102020204" charset="0"/>
            </a:endParaRPr>
          </a:p>
        </p:txBody>
      </p:sp>
      <p:sp>
        <p:nvSpPr>
          <p:cNvPr id="4" name="Rectangle 83"/>
          <p:cNvSpPr/>
          <p:nvPr/>
        </p:nvSpPr>
        <p:spPr>
          <a:xfrm>
            <a:off x="729615" y="5180648"/>
            <a:ext cx="46164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-y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ea typeface="Times New Roman" panose="02020603050405020304" charset="0"/>
              <a:cs typeface="Franklin Gothic Medium" panose="020B0603020102020204" charset="0"/>
            </a:endParaRPr>
          </a:p>
        </p:txBody>
      </p:sp>
      <p:sp>
        <p:nvSpPr>
          <p:cNvPr id="5" name="Text Box 69"/>
          <p:cNvSpPr/>
          <p:nvPr/>
        </p:nvSpPr>
        <p:spPr>
          <a:xfrm>
            <a:off x="2894965" y="4284980"/>
            <a:ext cx="9404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ous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cs typeface="Franklin Gothic Medium" panose="020B0603020102020204" charset="0"/>
            </a:endParaRPr>
          </a:p>
        </p:txBody>
      </p:sp>
      <p:sp>
        <p:nvSpPr>
          <p:cNvPr id="6" name="Text Box 69"/>
          <p:cNvSpPr/>
          <p:nvPr/>
        </p:nvSpPr>
        <p:spPr>
          <a:xfrm>
            <a:off x="4233545" y="3596005"/>
            <a:ext cx="9931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less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cs typeface="Franklin Gothic Medium" panose="020B0603020102020204" charset="0"/>
            </a:endParaRPr>
          </a:p>
        </p:txBody>
      </p:sp>
      <p:sp>
        <p:nvSpPr>
          <p:cNvPr id="7" name="Text Box 69"/>
          <p:cNvSpPr/>
          <p:nvPr/>
        </p:nvSpPr>
        <p:spPr>
          <a:xfrm>
            <a:off x="6092825" y="3626485"/>
            <a:ext cx="9931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less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cs typeface="Franklin Gothic Medium" panose="020B060302010202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04950" y="3147060"/>
            <a:ext cx="63588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133350" algn="just" fontAlgn="base">
              <a:buFontTx/>
            </a:pP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  <a:sym typeface="+mn-ea"/>
              </a:rPr>
              <a:t>use___, help____,care_____</a:t>
            </a:r>
            <a:endParaRPr lang="zh-CN" altLang="zh-CN" sz="3200" b="1">
              <a:solidFill>
                <a:srgbClr val="FF0000"/>
              </a:solidFill>
              <a:latin typeface="Franklin Gothic Medium" panose="020B0603020102020204" charset="0"/>
              <a:cs typeface="Franklin Gothic Medium" panose="020B0603020102020204" charset="0"/>
            </a:endParaRPr>
          </a:p>
          <a:p>
            <a:pPr indent="133350" algn="just" fontAlgn="base">
              <a:buFontTx/>
            </a:pP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  <a:sym typeface="+mn-ea"/>
              </a:rPr>
              <a:t>use</a:t>
            </a: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  <a:sym typeface="+mn-ea"/>
              </a:rPr>
              <a:t>____, </a:t>
            </a: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  <a:sym typeface="+mn-ea"/>
              </a:rPr>
              <a:t>help</a:t>
            </a: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  <a:sym typeface="+mn-ea"/>
              </a:rPr>
              <a:t>____, </a:t>
            </a: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  <a:sym typeface="+mn-ea"/>
              </a:rPr>
              <a:t>care</a:t>
            </a: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  <a:sym typeface="+mn-ea"/>
              </a:rPr>
              <a:t>______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07490" y="4319270"/>
            <a:ext cx="43110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133350" algn="just" fontAlgn="base">
              <a:buFontTx/>
            </a:pP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  <a:sym typeface="+mn-ea"/>
              </a:rPr>
              <a:t>danger____, humor___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470" y="5106035"/>
            <a:ext cx="61677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133350" algn="just"/>
            <a:r>
              <a:rPr lang="en-US" altLang="zh-CN" sz="3200" b="1"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             health__, luck__,  rain </a:t>
            </a:r>
            <a:r>
              <a:rPr lang="en-US" altLang="zh-CN" sz="3200" b="1" u="sng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 y</a:t>
            </a:r>
            <a:r>
              <a:rPr lang="en-US" altLang="zh-CN" sz="3200" u="sng"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   </a:t>
            </a:r>
            <a:endParaRPr lang="en-US" altLang="zh-CN" sz="3200" u="sng">
              <a:latin typeface="Franklin Gothic Medium" panose="020B0603020102020204" charset="0"/>
              <a:cs typeface="Franklin Gothic Medium" panose="020B060302010202020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91945" y="5795010"/>
            <a:ext cx="36334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 fontAlgn="base">
              <a:buFontTx/>
            </a:pP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  <a:sym typeface="+mn-ea"/>
              </a:rPr>
              <a:t> </a:t>
            </a: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  <a:sym typeface="+mn-ea"/>
              </a:rPr>
              <a:t>friend___, love____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7995920" y="1936750"/>
            <a:ext cx="4079875" cy="18637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careful---careful</a:t>
            </a: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ly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ea typeface="宋体" panose="02010600030101010101" pitchFamily="2" charset="-122"/>
              <a:cs typeface="Franklin Gothic Medium" panose="020B0603020102020204" charset="0"/>
            </a:endParaRPr>
          </a:p>
          <a:p>
            <a:pPr>
              <a:lnSpc>
                <a:spcPct val="90000"/>
              </a:lnSpc>
            </a:pP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slow---slow</a:t>
            </a: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ly</a:t>
            </a:r>
            <a:endParaRPr lang="en-US" altLang="zh-CN" sz="3200" b="1">
              <a:solidFill>
                <a:srgbClr val="000000"/>
              </a:solidFill>
              <a:latin typeface="Franklin Gothic Medium" panose="020B0603020102020204" charset="0"/>
              <a:ea typeface="宋体" panose="02010600030101010101" pitchFamily="2" charset="-122"/>
              <a:cs typeface="Franklin Gothic Medium" panose="020B0603020102020204" charset="0"/>
            </a:endParaRPr>
          </a:p>
          <a:p>
            <a:pPr algn="l">
              <a:lnSpc>
                <a:spcPct val="9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polit</a:t>
            </a:r>
            <a:r>
              <a:rPr lang="en-US" altLang="zh-CN" sz="3200" b="1">
                <a:solidFill>
                  <a:srgbClr val="1D1AA4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e</a:t>
            </a: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---polit</a:t>
            </a:r>
            <a:r>
              <a:rPr lang="en-US" altLang="zh-CN" sz="3200" b="1">
                <a:solidFill>
                  <a:srgbClr val="1D1AA4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e</a:t>
            </a: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ly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ea typeface="宋体" panose="02010600030101010101" pitchFamily="2" charset="-122"/>
              <a:cs typeface="Franklin Gothic Medium" panose="020B0603020102020204" charset="0"/>
            </a:endParaRPr>
          </a:p>
          <a:p>
            <a:pPr algn="l">
              <a:lnSpc>
                <a:spcPct val="9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clear---clear</a:t>
            </a: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ly    </a:t>
            </a: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 ...</a:t>
            </a:r>
            <a:endParaRPr lang="en-US" altLang="zh-CN" sz="3200" b="1">
              <a:solidFill>
                <a:srgbClr val="000000"/>
              </a:solidFill>
              <a:latin typeface="Franklin Gothic Medium" panose="020B0603020102020204" charset="0"/>
              <a:ea typeface="宋体" panose="02010600030101010101" pitchFamily="2" charset="-122"/>
              <a:cs typeface="Franklin Gothic Medium" panose="020B06030201020202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16240" y="3644900"/>
            <a:ext cx="3642360" cy="23063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happ</a:t>
            </a: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y</a:t>
            </a: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---happ</a:t>
            </a: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ily</a:t>
            </a:r>
            <a:endParaRPr lang="en-US" altLang="zh-CN" sz="3200" b="1">
              <a:solidFill>
                <a:srgbClr val="000000"/>
              </a:solidFill>
              <a:latin typeface="Franklin Gothic Medium" panose="020B0603020102020204" charset="0"/>
              <a:ea typeface="宋体" panose="02010600030101010101" pitchFamily="2" charset="-122"/>
              <a:cs typeface="Franklin Gothic Medium" panose="020B0603020102020204" charset="0"/>
            </a:endParaRPr>
          </a:p>
          <a:p>
            <a:pPr algn="l">
              <a:lnSpc>
                <a:spcPct val="9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eas</a:t>
            </a: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y</a:t>
            </a: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—eas</a:t>
            </a: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ily</a:t>
            </a: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 </a:t>
            </a:r>
            <a:endParaRPr lang="en-US" altLang="zh-CN" sz="3200" b="1">
              <a:solidFill>
                <a:srgbClr val="000000"/>
              </a:solidFill>
              <a:latin typeface="Franklin Gothic Medium" panose="020B0603020102020204" charset="0"/>
              <a:ea typeface="宋体" panose="02010600030101010101" pitchFamily="2" charset="-122"/>
              <a:cs typeface="Franklin Gothic Medium" panose="020B0603020102020204" charset="0"/>
            </a:endParaRPr>
          </a:p>
          <a:p>
            <a:pPr algn="l">
              <a:lnSpc>
                <a:spcPct val="9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heav</a:t>
            </a: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y</a:t>
            </a: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—heav</a:t>
            </a: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ily   </a:t>
            </a:r>
            <a:r>
              <a:rPr lang="en-US" altLang="zh-CN" sz="3200" b="1">
                <a:solidFill>
                  <a:schemeClr val="tx1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</a:rPr>
              <a:t>...</a:t>
            </a:r>
            <a:endParaRPr lang="en-US" altLang="zh-CN" sz="3200" b="1">
              <a:solidFill>
                <a:schemeClr val="tx1"/>
              </a:solidFill>
              <a:latin typeface="Franklin Gothic Medium" panose="020B0603020102020204" charset="0"/>
              <a:ea typeface="宋体" panose="02010600030101010101" pitchFamily="2" charset="-122"/>
              <a:cs typeface="Franklin Gothic Medium" panose="020B0603020102020204" charset="0"/>
            </a:endParaRPr>
          </a:p>
          <a:p>
            <a:pPr algn="l">
              <a:lnSpc>
                <a:spcPct val="9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  <a:sym typeface="+mn-ea"/>
              </a:rPr>
              <a:t>gent</a:t>
            </a: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  <a:sym typeface="+mn-ea"/>
              </a:rPr>
              <a:t>le</a:t>
            </a: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  <a:sym typeface="+mn-ea"/>
              </a:rPr>
              <a:t>—gent</a:t>
            </a: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  <a:sym typeface="+mn-ea"/>
              </a:rPr>
              <a:t>ly    </a:t>
            </a:r>
            <a:r>
              <a:rPr lang="en-US" altLang="zh-CN" sz="3200" b="1"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  <a:sym typeface="+mn-ea"/>
              </a:rPr>
              <a:t>...</a:t>
            </a:r>
            <a:endParaRPr lang="en-US" altLang="zh-CN" sz="3200" b="1">
              <a:solidFill>
                <a:schemeClr val="tx1"/>
              </a:solidFill>
              <a:latin typeface="Franklin Gothic Medium" panose="020B0603020102020204" charset="0"/>
              <a:ea typeface="宋体" panose="02010600030101010101" pitchFamily="2" charset="-122"/>
              <a:cs typeface="Franklin Gothic Medium" panose="020B0603020102020204" charset="0"/>
            </a:endParaRPr>
          </a:p>
          <a:p>
            <a:pPr algn="l">
              <a:lnSpc>
                <a:spcPct val="9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latin typeface="Franklin Gothic Medium" panose="020B0603020102020204" charset="0"/>
              <a:ea typeface="宋体" panose="02010600030101010101" pitchFamily="2" charset="-122"/>
              <a:cs typeface="Franklin Gothic Medium" panose="020B060302010202020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749415" y="807085"/>
            <a:ext cx="5473065" cy="1092200"/>
            <a:chOff x="10077" y="1271"/>
            <a:chExt cx="8619" cy="1720"/>
          </a:xfrm>
        </p:grpSpPr>
        <p:grpSp>
          <p:nvGrpSpPr>
            <p:cNvPr id="21" name="组合 20"/>
            <p:cNvGrpSpPr/>
            <p:nvPr/>
          </p:nvGrpSpPr>
          <p:grpSpPr>
            <a:xfrm>
              <a:off x="10077" y="2112"/>
              <a:ext cx="7971" cy="879"/>
              <a:chOff x="10077" y="1512"/>
              <a:chExt cx="7971" cy="879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13475" y="1512"/>
                <a:ext cx="4573" cy="656"/>
                <a:chOff x="13475" y="1512"/>
                <a:chExt cx="4573" cy="656"/>
              </a:xfrm>
            </p:grpSpPr>
            <p:sp>
              <p:nvSpPr>
                <p:cNvPr id="12" name="WordArt 52"/>
                <p:cNvSpPr>
                  <a:spLocks noTextEdit="1"/>
                </p:cNvSpPr>
                <p:nvPr/>
              </p:nvSpPr>
              <p:spPr>
                <a:xfrm>
                  <a:off x="15149" y="1512"/>
                  <a:ext cx="2899" cy="656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 fontScale="60000"/>
                </a:bodyPr>
                <a:p>
                  <a:pPr algn="ctr"/>
                  <a:r>
                    <a:rPr lang="en-US" altLang="zh-CN" sz="3200" b="1">
                      <a:ln w="12700" cap="flat" cmpd="sng">
                        <a:solidFill>
                          <a:srgbClr val="EAEAEA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gradFill rotWithShape="1">
                        <a:gsLst>
                          <a:gs pos="0">
                            <a:srgbClr val="A603AB">
                              <a:alpha val="100000"/>
                            </a:srgbClr>
                          </a:gs>
                          <a:gs pos="12000">
                            <a:srgbClr val="E81766">
                              <a:alpha val="100000"/>
                            </a:srgbClr>
                          </a:gs>
                          <a:gs pos="27000">
                            <a:srgbClr val="EE3F17">
                              <a:alpha val="100000"/>
                            </a:srgbClr>
                          </a:gs>
                          <a:gs pos="48000">
                            <a:srgbClr val="FFFF00">
                              <a:alpha val="100000"/>
                            </a:srgbClr>
                          </a:gs>
                          <a:gs pos="64999">
                            <a:srgbClr val="1A8D48">
                              <a:alpha val="100000"/>
                            </a:srgbClr>
                          </a:gs>
                          <a:gs pos="78999">
                            <a:srgbClr val="0819FB">
                              <a:alpha val="100000"/>
                            </a:srgbClr>
                          </a:gs>
                        </a:gsLst>
                        <a:lin ang="0" scaled="1"/>
                        <a:tileRect/>
                      </a:gradFill>
                      <a:effectLst>
                        <a:outerShdw dist="35921" dir="2699999" sy="50000" kx="2115830" algn="bl" rotWithShape="0">
                          <a:srgbClr val="C0C0C0">
                            <a:alpha val="79999"/>
                          </a:srgbClr>
                        </a:outerShdw>
                      </a:effectLst>
                      <a:latin typeface="+mj-ea"/>
                      <a:ea typeface="+mj-ea"/>
                      <a:cs typeface="+mj-ea"/>
                    </a:rPr>
                    <a:t>adv.</a:t>
                  </a:r>
                  <a:r>
                    <a:rPr lang="zh-CN" altLang="en-US" sz="3200" b="1">
                      <a:ln w="12700" cap="flat" cmpd="sng">
                        <a:solidFill>
                          <a:srgbClr val="EAEAEA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gradFill rotWithShape="1">
                        <a:gsLst>
                          <a:gs pos="0">
                            <a:srgbClr val="A603AB">
                              <a:alpha val="100000"/>
                            </a:srgbClr>
                          </a:gs>
                          <a:gs pos="12000">
                            <a:srgbClr val="E81766">
                              <a:alpha val="100000"/>
                            </a:srgbClr>
                          </a:gs>
                          <a:gs pos="27000">
                            <a:srgbClr val="EE3F17">
                              <a:alpha val="100000"/>
                            </a:srgbClr>
                          </a:gs>
                          <a:gs pos="48000">
                            <a:srgbClr val="FFFF00">
                              <a:alpha val="100000"/>
                            </a:srgbClr>
                          </a:gs>
                          <a:gs pos="64999">
                            <a:srgbClr val="1A8D48">
                              <a:alpha val="100000"/>
                            </a:srgbClr>
                          </a:gs>
                          <a:gs pos="78999">
                            <a:srgbClr val="0819FB">
                              <a:alpha val="100000"/>
                            </a:srgbClr>
                          </a:gs>
                        </a:gsLst>
                        <a:lin ang="0" scaled="1"/>
                        <a:tileRect/>
                      </a:gradFill>
                      <a:effectLst>
                        <a:outerShdw dist="35921" dir="2699999" sy="50000" kx="2115830" algn="bl" rotWithShape="0">
                          <a:srgbClr val="C0C0C0">
                            <a:alpha val="79999"/>
                          </a:srgbClr>
                        </a:outerShdw>
                      </a:effectLst>
                      <a:latin typeface="+mj-ea"/>
                      <a:ea typeface="+mj-ea"/>
                      <a:cs typeface="+mj-ea"/>
                    </a:rPr>
                    <a:t>（</a:t>
                  </a:r>
                  <a:r>
                    <a:rPr lang="zh-CN" altLang="en-US" sz="3200" b="1">
                      <a:ln w="12700" cap="flat" cmpd="sng">
                        <a:solidFill>
                          <a:srgbClr val="EAEAEA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gradFill rotWithShape="1">
                        <a:gsLst>
                          <a:gs pos="0">
                            <a:srgbClr val="A603AB">
                              <a:alpha val="100000"/>
                            </a:srgbClr>
                          </a:gs>
                          <a:gs pos="12000">
                            <a:srgbClr val="E81766">
                              <a:alpha val="100000"/>
                            </a:srgbClr>
                          </a:gs>
                          <a:gs pos="27000">
                            <a:srgbClr val="EE3F17">
                              <a:alpha val="100000"/>
                            </a:srgbClr>
                          </a:gs>
                          <a:gs pos="48000">
                            <a:srgbClr val="FFFF00">
                              <a:alpha val="100000"/>
                            </a:srgbClr>
                          </a:gs>
                          <a:gs pos="64999">
                            <a:srgbClr val="1A8D48">
                              <a:alpha val="100000"/>
                            </a:srgbClr>
                          </a:gs>
                          <a:gs pos="78999">
                            <a:srgbClr val="0819FB">
                              <a:alpha val="100000"/>
                            </a:srgbClr>
                          </a:gs>
                        </a:gsLst>
                        <a:lin ang="0" scaled="1"/>
                        <a:tileRect/>
                      </a:gradFill>
                      <a:effectLst>
                        <a:outerShdw dist="35921" dir="2699999" sy="50000" kx="2115830" algn="bl" rotWithShape="0">
                          <a:srgbClr val="C0C0C0">
                            <a:alpha val="79999"/>
                          </a:srgbClr>
                        </a:outerShdw>
                      </a:effectLst>
                      <a:latin typeface="+mj-ea"/>
                      <a:ea typeface="+mj-ea"/>
                      <a:cs typeface="+mj-ea"/>
                    </a:rPr>
                    <a:t>副词）</a:t>
                  </a:r>
                  <a:endParaRPr lang="zh-CN" altLang="en-US" sz="3200" b="1">
                    <a:ln w="12700" cap="flat" cmpd="sng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gradFill rotWithShape="1">
                      <a:gsLst>
                        <a:gs pos="0">
                          <a:srgbClr val="A603AB">
                            <a:alpha val="100000"/>
                          </a:srgbClr>
                        </a:gs>
                        <a:gs pos="12000">
                          <a:srgbClr val="E81766">
                            <a:alpha val="100000"/>
                          </a:srgbClr>
                        </a:gs>
                        <a:gs pos="27000">
                          <a:srgbClr val="EE3F17">
                            <a:alpha val="100000"/>
                          </a:srgbClr>
                        </a:gs>
                        <a:gs pos="48000">
                          <a:srgbClr val="FFFF00">
                            <a:alpha val="100000"/>
                          </a:srgbClr>
                        </a:gs>
                        <a:gs pos="64999">
                          <a:srgbClr val="1A8D48">
                            <a:alpha val="100000"/>
                          </a:srgbClr>
                        </a:gs>
                        <a:gs pos="78999">
                          <a:srgbClr val="0819FB">
                            <a:alpha val="100000"/>
                          </a:srgbClr>
                        </a:gs>
                      </a:gsLst>
                      <a:lin ang="0" scaled="1"/>
                      <a:tileRect/>
                    </a:gradFill>
                    <a:effectLst>
                      <a:outerShdw dist="35921" dir="2699999" sy="50000" kx="2115830" algn="bl" rotWithShape="0">
                        <a:srgbClr val="C0C0C0">
                          <a:alpha val="79999"/>
                        </a:srgbClr>
                      </a:outerShdw>
                    </a:effectLst>
                    <a:latin typeface="+mj-ea"/>
                    <a:ea typeface="+mj-ea"/>
                    <a:cs typeface="+mj-ea"/>
                  </a:endParaRPr>
                </a:p>
              </p:txBody>
            </p:sp>
            <p:cxnSp>
              <p:nvCxnSpPr>
                <p:cNvPr id="13" name="Line 54"/>
                <p:cNvCxnSpPr/>
                <p:nvPr/>
              </p:nvCxnSpPr>
              <p:spPr>
                <a:xfrm flipV="1">
                  <a:off x="13475" y="1901"/>
                  <a:ext cx="1649" cy="22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cxnSp>
          </p:grpSp>
          <p:sp>
            <p:nvSpPr>
              <p:cNvPr id="17" name="WordArt 52"/>
              <p:cNvSpPr>
                <a:spLocks noTextEdit="1"/>
              </p:cNvSpPr>
              <p:nvPr/>
            </p:nvSpPr>
            <p:spPr>
              <a:xfrm>
                <a:off x="10077" y="1512"/>
                <a:ext cx="3466" cy="87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 fontScale="80000"/>
              </a:bodyPr>
              <a:p>
                <a:pPr algn="ctr"/>
                <a:r>
                  <a:rPr lang="en-US" altLang="zh-CN" sz="3200" b="1">
                    <a:ln w="12700" cap="flat" cmpd="sng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gradFill rotWithShape="1">
                      <a:gsLst>
                        <a:gs pos="0">
                          <a:srgbClr val="A603AB">
                            <a:alpha val="100000"/>
                          </a:srgbClr>
                        </a:gs>
                        <a:gs pos="12000">
                          <a:srgbClr val="E81766">
                            <a:alpha val="100000"/>
                          </a:srgbClr>
                        </a:gs>
                        <a:gs pos="27000">
                          <a:srgbClr val="EE3F17">
                            <a:alpha val="100000"/>
                          </a:srgbClr>
                        </a:gs>
                        <a:gs pos="48000">
                          <a:srgbClr val="FFFF00">
                            <a:alpha val="100000"/>
                          </a:srgbClr>
                        </a:gs>
                        <a:gs pos="64999">
                          <a:srgbClr val="1A8D48">
                            <a:alpha val="100000"/>
                          </a:srgbClr>
                        </a:gs>
                        <a:gs pos="78999">
                          <a:srgbClr val="0819FB">
                            <a:alpha val="100000"/>
                          </a:srgbClr>
                        </a:gs>
                      </a:gsLst>
                      <a:lin ang="0" scaled="1"/>
                      <a:tileRect/>
                    </a:gradFill>
                    <a:effectLst>
                      <a:outerShdw dist="35921" dir="2699999" sy="50000" kx="2115830" algn="bl" rotWithShape="0">
                        <a:srgbClr val="C0C0C0">
                          <a:alpha val="79999"/>
                        </a:srgbClr>
                      </a:outerShdw>
                    </a:effectLst>
                    <a:latin typeface="+mj-ea"/>
                    <a:ea typeface="+mj-ea"/>
                    <a:cs typeface="+mj-ea"/>
                  </a:rPr>
                  <a:t>adjective</a:t>
                </a:r>
                <a:r>
                  <a:rPr lang="zh-CN" altLang="en-US" sz="3200" b="1">
                    <a:ln w="12700" cap="flat" cmpd="sng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gradFill rotWithShape="1">
                      <a:gsLst>
                        <a:gs pos="0">
                          <a:srgbClr val="A603AB">
                            <a:alpha val="100000"/>
                          </a:srgbClr>
                        </a:gs>
                        <a:gs pos="12000">
                          <a:srgbClr val="E81766">
                            <a:alpha val="100000"/>
                          </a:srgbClr>
                        </a:gs>
                        <a:gs pos="27000">
                          <a:srgbClr val="EE3F17">
                            <a:alpha val="100000"/>
                          </a:srgbClr>
                        </a:gs>
                        <a:gs pos="48000">
                          <a:srgbClr val="FFFF00">
                            <a:alpha val="100000"/>
                          </a:srgbClr>
                        </a:gs>
                        <a:gs pos="64999">
                          <a:srgbClr val="1A8D48">
                            <a:alpha val="100000"/>
                          </a:srgbClr>
                        </a:gs>
                        <a:gs pos="78999">
                          <a:srgbClr val="0819FB">
                            <a:alpha val="100000"/>
                          </a:srgbClr>
                        </a:gs>
                      </a:gsLst>
                      <a:lin ang="0" scaled="1"/>
                      <a:tileRect/>
                    </a:gradFill>
                    <a:effectLst>
                      <a:outerShdw dist="35921" dir="2699999" sy="50000" kx="2115830" algn="bl" rotWithShape="0">
                        <a:srgbClr val="C0C0C0">
                          <a:alpha val="79999"/>
                        </a:srgbClr>
                      </a:outerShdw>
                    </a:effectLst>
                    <a:latin typeface="+mj-ea"/>
                    <a:ea typeface="+mj-ea"/>
                    <a:cs typeface="+mj-ea"/>
                  </a:rPr>
                  <a:t>（形容词）</a:t>
                </a:r>
                <a:endParaRPr lang="zh-CN" altLang="en-US" sz="3200" b="1">
                  <a:ln w="12700" cap="flat" cmpd="sng">
                    <a:solidFill>
                      <a:srgbClr val="EAEAEA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gradFill rotWithShape="1">
                    <a:gsLst>
                      <a:gs pos="0">
                        <a:srgbClr val="A603AB">
                          <a:alpha val="100000"/>
                        </a:srgbClr>
                      </a:gs>
                      <a:gs pos="12000">
                        <a:srgbClr val="E81766">
                          <a:alpha val="100000"/>
                        </a:srgbClr>
                      </a:gs>
                      <a:gs pos="27000">
                        <a:srgbClr val="EE3F17">
                          <a:alpha val="100000"/>
                        </a:srgbClr>
                      </a:gs>
                      <a:gs pos="48000">
                        <a:srgbClr val="FFFF00">
                          <a:alpha val="100000"/>
                        </a:srgbClr>
                      </a:gs>
                      <a:gs pos="64999">
                        <a:srgbClr val="1A8D48">
                          <a:alpha val="100000"/>
                        </a:srgbClr>
                      </a:gs>
                      <a:gs pos="78999">
                        <a:srgbClr val="0819FB">
                          <a:alpha val="100000"/>
                        </a:srgbClr>
                      </a:gs>
                    </a:gsLst>
                    <a:lin ang="0" scaled="1"/>
                    <a:tileRect/>
                  </a:gradFill>
                  <a:effectLst>
                    <a:outerShdw dist="35921" dir="2699999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+mj-ea"/>
                  <a:ea typeface="+mj-ea"/>
                  <a:cs typeface="+mj-ea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13198" y="1271"/>
              <a:ext cx="5498" cy="8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90000"/>
                </a:lnSpc>
              </a:pPr>
              <a:r>
                <a:rPr sz="3200" b="1">
                  <a:solidFill>
                    <a:srgbClr val="FF0000"/>
                  </a:solidFill>
                  <a:latin typeface="Franklin Gothic Medium" panose="020B0603020102020204" charset="0"/>
                  <a:ea typeface="微软雅黑" panose="020B0503020204020204" charset="-122"/>
                  <a:cs typeface="Franklin Gothic Medium" panose="020B0603020102020204" charset="0"/>
                  <a:sym typeface="+mn-ea"/>
                </a:rPr>
                <a:t>Suffix (后缀</a:t>
              </a:r>
              <a:r>
                <a:rPr lang="zh-CN" altLang="en-US" sz="3200" b="1">
                  <a:solidFill>
                    <a:srgbClr val="FF0000"/>
                  </a:solidFill>
                  <a:latin typeface="Franklin Gothic Medium" panose="020B0603020102020204" charset="0"/>
                  <a:ea typeface="微软雅黑" panose="020B0503020204020204" charset="-122"/>
                  <a:cs typeface="Franklin Gothic Medium" panose="020B0603020102020204" charset="0"/>
                  <a:sym typeface="+mn-ea"/>
                </a:rPr>
                <a:t>）</a:t>
              </a:r>
              <a:endParaRPr lang="zh-CN" altLang="en-US" sz="3200" b="1">
                <a:solidFill>
                  <a:srgbClr val="FF0000"/>
                </a:solidFill>
                <a:latin typeface="Franklin Gothic Medium" panose="020B0603020102020204" charset="0"/>
                <a:ea typeface="微软雅黑" panose="020B0503020204020204" charset="-122"/>
                <a:cs typeface="Franklin Gothic Medium" panose="020B0603020102020204" charset="0"/>
                <a:sym typeface="+mn-ea"/>
              </a:endParaRPr>
            </a:p>
          </p:txBody>
        </p:sp>
      </p:grpSp>
      <p:sp>
        <p:nvSpPr>
          <p:cNvPr id="30740" name="WordArt 45"/>
          <p:cNvSpPr>
            <a:spLocks noTextEdit="1"/>
          </p:cNvSpPr>
          <p:nvPr/>
        </p:nvSpPr>
        <p:spPr>
          <a:xfrm>
            <a:off x="172720" y="1389380"/>
            <a:ext cx="2144395" cy="50101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en-US" altLang="zh-CN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noun(</a:t>
            </a:r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名词</a:t>
            </a:r>
            <a:r>
              <a:rPr lang="en-US" altLang="zh-CN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9716" name="横卷形 13"/>
          <p:cNvSpPr/>
          <p:nvPr/>
        </p:nvSpPr>
        <p:spPr>
          <a:xfrm>
            <a:off x="6458585" y="5430520"/>
            <a:ext cx="5784850" cy="1592580"/>
          </a:xfrm>
          <a:prstGeom prst="horizontalScroll">
            <a:avLst>
              <a:gd name="adj" fmla="val 12500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>
              <a:lnSpc>
                <a:spcPct val="90000"/>
              </a:lnSpc>
            </a:pPr>
            <a:r>
              <a:rPr lang="en-US" altLang="zh-CN" sz="2400" b="1">
                <a:solidFill>
                  <a:srgbClr val="FF0000"/>
                </a:solidFill>
                <a:latin typeface="Arial Black" panose="020B0A04020102020204" charset="0"/>
              </a:rPr>
              <a:t>Tip : </a:t>
            </a:r>
            <a:r>
              <a:rPr lang="zh-CN" altLang="en-US" sz="2400" b="1">
                <a:latin typeface="Arial Black" panose="020B0A04020102020204" charset="0"/>
              </a:rPr>
              <a:t>Guess the </a:t>
            </a:r>
            <a:r>
              <a:rPr lang="en-US" altLang="zh-CN" sz="2400" b="1">
                <a:latin typeface="Arial Black" panose="020B0A04020102020204" charset="0"/>
              </a:rPr>
              <a:t>part of speech (</a:t>
            </a:r>
            <a:r>
              <a:rPr lang="zh-CN" altLang="en-US" sz="2400" b="1">
                <a:latin typeface="Arial Black" panose="020B0A04020102020204" charset="0"/>
              </a:rPr>
              <a:t>词性</a:t>
            </a:r>
            <a:r>
              <a:rPr lang="en-US" altLang="zh-CN" sz="2400" b="1">
                <a:latin typeface="Arial Black" panose="020B0A04020102020204" charset="0"/>
              </a:rPr>
              <a:t>)</a:t>
            </a:r>
            <a:r>
              <a:rPr lang="zh-CN" altLang="en-US" sz="2400" b="1">
                <a:latin typeface="Arial Black" panose="020B0A04020102020204" charset="0"/>
              </a:rPr>
              <a:t> </a:t>
            </a:r>
            <a:r>
              <a:rPr lang="en-US" sz="2400" b="1">
                <a:latin typeface="Arial Black" panose="020B0A04020102020204" charset="0"/>
              </a:rPr>
              <a:t>according to the suffix  </a:t>
            </a:r>
            <a:endParaRPr lang="en-US" sz="2400" b="1">
              <a:latin typeface="Arial Black" panose="020B0A04020102020204" charset="0"/>
            </a:endParaRPr>
          </a:p>
          <a:p>
            <a:pPr>
              <a:lnSpc>
                <a:spcPct val="90000"/>
              </a:lnSpc>
            </a:pPr>
            <a:r>
              <a:rPr lang="zh-CN" altLang="en-US" sz="2400" b="1" u="sng">
                <a:solidFill>
                  <a:srgbClr val="FF0000"/>
                </a:solidFill>
                <a:latin typeface="Arial Black" panose="020B0A04020102020204" charset="0"/>
              </a:rPr>
              <a:t>根据后缀判断词性</a:t>
            </a:r>
            <a:r>
              <a:rPr lang="en-US" altLang="zh-CN" sz="2400" b="1" u="sng">
                <a:solidFill>
                  <a:srgbClr val="FF0000"/>
                </a:solidFill>
                <a:latin typeface="Arial Black" panose="020B0A04020102020204" charset="0"/>
              </a:rPr>
              <a:t>(</a:t>
            </a:r>
            <a:r>
              <a:rPr lang="zh-CN" altLang="en-US" sz="2400" b="1" u="sng">
                <a:solidFill>
                  <a:srgbClr val="FF0000"/>
                </a:solidFill>
                <a:latin typeface="Arial Black" panose="020B0A04020102020204" charset="0"/>
              </a:rPr>
              <a:t>后缀一般改变词性</a:t>
            </a:r>
            <a:r>
              <a:rPr lang="en-US" altLang="zh-CN" sz="2400" b="1" u="sng">
                <a:solidFill>
                  <a:srgbClr val="FF0000"/>
                </a:solidFill>
                <a:latin typeface="Arial Black" panose="020B0A04020102020204" charset="0"/>
              </a:rPr>
              <a:t>)</a:t>
            </a:r>
            <a:endParaRPr lang="en-US" altLang="zh-CN" sz="2400" b="1" u="sng">
              <a:solidFill>
                <a:srgbClr val="FF0000"/>
              </a:solidFill>
              <a:latin typeface="Arial Black" panose="020B0A04020102020204" charset="0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 fill="hold"/>
                                        <p:tgtEl>
                                          <p:spTgt spid="3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3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3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 fill="hold"/>
                                        <p:tgtEl>
                                          <p:spTgt spid="3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 fill="hold"/>
                                        <p:tgtEl>
                                          <p:spTgt spid="31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 fill="hold"/>
                                        <p:tgtEl>
                                          <p:spTgt spid="31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 fill="hold"/>
                                        <p:tgtEl>
                                          <p:spTgt spid="31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 fill="hold"/>
                                        <p:tgtEl>
                                          <p:spTgt spid="31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 fill="hold"/>
                                        <p:tgtEl>
                                          <p:spTgt spid="3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 fill="hold"/>
                                        <p:tgtEl>
                                          <p:spTgt spid="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80" grpId="0" animBg="1"/>
      <p:bldP spid="31782" grpId="0" animBg="1"/>
      <p:bldP spid="31783" grpId="0" bldLvl="0" animBg="1"/>
      <p:bldP spid="31784" grpId="0" animBg="1"/>
      <p:bldP spid="31785" grpId="0" animBg="1"/>
      <p:bldP spid="31786" grpId="0" animBg="1"/>
      <p:bldP spid="31787" grpId="0" animBg="1"/>
      <p:bldP spid="31788" grpId="0" animBg="1"/>
      <p:bldP spid="31795" grpId="0" animBg="1"/>
      <p:bldP spid="31796" grpId="0" animBg="1"/>
      <p:bldP spid="31797" grpId="0" animBg="1"/>
      <p:bldP spid="2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29716" grpId="0" bldLvl="0" animBg="1"/>
      <p:bldP spid="2971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895" y="0"/>
            <a:ext cx="11735435" cy="66782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55415" y="1447800"/>
            <a:ext cx="2106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wonderful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90820" y="2461260"/>
            <a:ext cx="2106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colourful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4505" y="3474720"/>
            <a:ext cx="2106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beautiful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83890" y="4455795"/>
            <a:ext cx="2106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cheerful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7185" y="5372735"/>
            <a:ext cx="2106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useless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6960" y="172085"/>
            <a:ext cx="6271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1D1AA4"/>
                </a:solidFill>
              </a:rPr>
              <a:t>Check PartA, and finish P39</a:t>
            </a:r>
            <a:endParaRPr lang="en-US" altLang="zh-CN" sz="3200" b="1">
              <a:solidFill>
                <a:srgbClr val="1D1AA4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7651" name="表格 27650"/>
          <p:cNvGraphicFramePr/>
          <p:nvPr>
            <p:custDataLst>
              <p:tags r:id="rId1"/>
            </p:custDataLst>
          </p:nvPr>
        </p:nvGraphicFramePr>
        <p:xfrm>
          <a:off x="2059305" y="904875"/>
          <a:ext cx="10064750" cy="4808220"/>
        </p:xfrm>
        <a:graphic>
          <a:graphicData uri="http://schemas.openxmlformats.org/drawingml/2006/table">
            <a:tbl>
              <a:tblPr/>
              <a:tblGrid>
                <a:gridCol w="1439545"/>
                <a:gridCol w="4148455"/>
                <a:gridCol w="4476750"/>
              </a:tblGrid>
              <a:tr h="804545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rtl="0">
                        <a:buNone/>
                      </a:pPr>
                      <a:r>
                        <a:rPr lang="en-US" altLang="zh-CN" sz="3200" b="1">
                          <a:solidFill>
                            <a:srgbClr val="FF0000"/>
                          </a:solidFill>
                          <a:sym typeface="+mn-ea"/>
                        </a:rPr>
                        <a:t>un-</a:t>
                      </a:r>
                      <a:endParaRPr lang="en-US" altLang="zh-CN" sz="3200" b="1">
                        <a:solidFill>
                          <a:srgbClr val="FF0000"/>
                        </a:solidFill>
                      </a:endParaRPr>
                    </a:p>
                  </a:txBody>
                  <a:tcPr marL="91438" marR="91438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p>
                      <a:pPr marL="0" lvl="0" indent="0" rtl="0"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happy            usual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91439" marR="91439" marT="45724" marB="45724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p>
                      <a:pPr marL="0" lvl="0" indent="0" rtl="0">
                        <a:buNone/>
                      </a:pPr>
                      <a:endParaRPr lang="en-US" altLang="zh-CN" sz="3200" b="1">
                        <a:solidFill>
                          <a:schemeClr val="tx1"/>
                        </a:solidFill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91439" marR="91439" marT="45724" marB="45724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854710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rtl="0">
                        <a:buNone/>
                      </a:pPr>
                      <a:r>
                        <a:rPr lang="en-US" altLang="zh-CN" sz="3200" b="1">
                          <a:solidFill>
                            <a:srgbClr val="FF0000"/>
                          </a:solidFill>
                          <a:sym typeface="+mn-ea"/>
                        </a:rPr>
                        <a:t>dis-</a:t>
                      </a:r>
                      <a:endParaRPr lang="en-US" altLang="zh-CN" sz="32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marL="91438" marR="91438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p>
                      <a:pPr marL="0" lvl="0" indent="0" rtl="0">
                        <a:buNone/>
                      </a:pP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  <a:sym typeface="+mn-ea"/>
                        </a:rPr>
                        <a:t>honest</a:t>
                      </a:r>
                      <a:endParaRPr lang="en-US" altLang="zh-CN" sz="3200" b="1">
                        <a:latin typeface="Franklin Gothic Medium" panose="020B0603020102020204" charset="0"/>
                        <a:cs typeface="Franklin Gothic Medium" panose="020B0603020102020204" charset="0"/>
                        <a:sym typeface="+mn-ea"/>
                      </a:endParaRPr>
                    </a:p>
                  </a:txBody>
                  <a:tcPr marL="91439" marR="91439" marT="45724" marB="45724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p>
                      <a:pPr marL="0" lvl="0" indent="0" rtl="0">
                        <a:buNone/>
                      </a:pPr>
                      <a:endParaRPr lang="zh-CN" altLang="en-US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91439" marR="91439" marT="45724" marB="45724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832485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rtl="0">
                        <a:buNone/>
                      </a:pPr>
                      <a:r>
                        <a:rPr lang="en-US" altLang="zh-CN" sz="3200" b="1">
                          <a:solidFill>
                            <a:srgbClr val="FF0000"/>
                          </a:solidFill>
                          <a:sym typeface="+mn-ea"/>
                        </a:rPr>
                        <a:t>in-</a:t>
                      </a:r>
                      <a:endParaRPr lang="en-US" altLang="zh-CN" sz="3200" b="1">
                        <a:solidFill>
                          <a:srgbClr val="FF0000"/>
                        </a:solidFill>
                      </a:endParaRPr>
                    </a:p>
                  </a:txBody>
                  <a:tcPr marL="91438" marR="91438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p>
                      <a:pPr marL="0" lvl="0" indent="0" rtl="0">
                        <a:buNone/>
                      </a:pPr>
                      <a:r>
                        <a:rPr lang="en-US" altLang="zh-CN"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correct        active</a:t>
                      </a:r>
                      <a:endParaRPr lang="zh-CN" altLang="en-US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91439" marR="91439" marT="45724" marB="45724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p>
                      <a:pPr marL="0" lvl="0" indent="0" rtl="0">
                        <a:buNone/>
                      </a:pPr>
                      <a:endParaRPr lang="zh-CN" altLang="en-US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91439" marR="91439" marT="45724" marB="45724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</a:tr>
              <a:tr h="579120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rtl="0">
                        <a:buNone/>
                      </a:pPr>
                      <a:r>
                        <a:rPr lang="en-US" altLang="zh-CN" sz="3200" b="1">
                          <a:solidFill>
                            <a:srgbClr val="FF0000"/>
                          </a:solidFill>
                          <a:sym typeface="+mn-ea"/>
                        </a:rPr>
                        <a:t>im-</a:t>
                      </a:r>
                      <a:endParaRPr lang="en-US" altLang="zh-CN" sz="3200" b="1">
                        <a:solidFill>
                          <a:srgbClr val="FF0000"/>
                        </a:solidFill>
                      </a:endParaRPr>
                    </a:p>
                  </a:txBody>
                  <a:tcPr marL="91438" marR="91438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p>
                      <a:pPr marL="0" lvl="0" indent="0" rtl="0">
                        <a:buNone/>
                      </a:pPr>
                      <a:r>
                        <a:rPr lang="en-US" altLang="zh-CN" sz="28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possible/polite/patient</a:t>
                      </a:r>
                      <a:endParaRPr lang="en-US" altLang="zh-CN" sz="2800" b="1"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1439" marR="91439" marT="45724" marB="45724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p>
                      <a:pPr marL="0" lvl="0" indent="0" rtl="0">
                        <a:buNone/>
                      </a:pPr>
                      <a:endParaRPr lang="en-US" altLang="zh-CN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91439" marR="91439" marT="45724" marB="45724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579120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rtl="0">
                        <a:buNone/>
                      </a:pPr>
                      <a:r>
                        <a:rPr lang="en-US" altLang="zh-CN" sz="3200" b="1">
                          <a:solidFill>
                            <a:srgbClr val="FF0000"/>
                          </a:solidFill>
                        </a:rPr>
                        <a:t>mis-</a:t>
                      </a:r>
                      <a:endParaRPr lang="en-US" altLang="zh-CN" sz="3200" b="1">
                        <a:solidFill>
                          <a:srgbClr val="FF0000"/>
                        </a:solidFill>
                      </a:endParaRPr>
                    </a:p>
                  </a:txBody>
                  <a:tcPr marL="91438" marR="91438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p>
                      <a:pPr marL="0" lvl="0" indent="0" rtl="0">
                        <a:buNone/>
                      </a:pP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understand</a:t>
                      </a:r>
                      <a:endParaRPr lang="en-US" altLang="zh-CN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91439" marR="91439" marT="45724" marB="45724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p>
                      <a:pPr marL="0" lvl="0" indent="0" rtl="0">
                        <a:buNone/>
                      </a:pPr>
                      <a:endParaRPr lang="en-US" altLang="zh-CN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91439" marR="91439" marT="45724" marB="45724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579120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rtl="0">
                        <a:buNone/>
                      </a:pPr>
                      <a:r>
                        <a:rPr lang="en-US" altLang="zh-CN" sz="3200" b="1">
                          <a:solidFill>
                            <a:srgbClr val="FF0000"/>
                          </a:solidFill>
                        </a:rPr>
                        <a:t>super-</a:t>
                      </a:r>
                      <a:endParaRPr lang="en-US" altLang="zh-CN" sz="3200" b="1">
                        <a:solidFill>
                          <a:srgbClr val="FF0000"/>
                        </a:solidFill>
                      </a:endParaRPr>
                    </a:p>
                  </a:txBody>
                  <a:tcPr marL="91438" marR="91438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p>
                      <a:pPr marL="0" lvl="0" indent="0" rtl="0">
                        <a:buNone/>
                      </a:pPr>
                      <a:r>
                        <a:rPr lang="en-US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man</a:t>
                      </a: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; market</a:t>
                      </a:r>
                      <a:endParaRPr lang="zh-CN" altLang="en-US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91439" marR="91439" marT="45724" marB="45724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p>
                      <a:pPr marL="0" lvl="0" indent="0" rtl="0">
                        <a:buNone/>
                      </a:pPr>
                      <a:endParaRPr lang="en-US" altLang="zh-CN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91439" marR="91439" marT="45724" marB="45724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</a:tr>
              <a:tr h="579120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rtl="0">
                        <a:buNone/>
                      </a:pPr>
                      <a:r>
                        <a:rPr lang="en-US" altLang="zh-CN" sz="3200" b="1">
                          <a:solidFill>
                            <a:srgbClr val="FF0000"/>
                          </a:solidFill>
                        </a:rPr>
                        <a:t>re-</a:t>
                      </a:r>
                      <a:endParaRPr lang="en-US" altLang="zh-CN" sz="3200" b="1">
                        <a:solidFill>
                          <a:srgbClr val="FF0000"/>
                        </a:solidFill>
                      </a:endParaRPr>
                    </a:p>
                  </a:txBody>
                  <a:tcPr marL="91438" marR="91438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p>
                      <a:pPr marL="0" lvl="0" indent="0" rtl="0">
                        <a:buNone/>
                      </a:pP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start; tell</a:t>
                      </a:r>
                      <a:endParaRPr lang="en-US" altLang="zh-CN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91439" marR="91439" marT="45724" marB="45724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p>
                      <a:pPr marL="0" lvl="0" indent="0" rtl="0">
                        <a:buNone/>
                      </a:pPr>
                      <a:endParaRPr lang="en-US" altLang="zh-CN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91439" marR="91439" marT="45724" marB="45724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</a:tr>
            </a:tbl>
          </a:graphicData>
        </a:graphic>
      </p:graphicFrame>
      <p:sp>
        <p:nvSpPr>
          <p:cNvPr id="27695" name="左大括号 4"/>
          <p:cNvSpPr/>
          <p:nvPr/>
        </p:nvSpPr>
        <p:spPr>
          <a:xfrm>
            <a:off x="1558290" y="1003935"/>
            <a:ext cx="378460" cy="2726055"/>
          </a:xfrm>
          <a:prstGeom prst="leftBrace">
            <a:avLst>
              <a:gd name="adj1" fmla="val 8296"/>
              <a:gd name="adj2" fmla="val 50000"/>
            </a:avLst>
          </a:prstGeom>
          <a:noFill/>
          <a:ln w="317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t" anchorCtr="0"/>
          <a:p>
            <a:pPr defTabSz="914400">
              <a:buFont typeface="Arial" panose="020B0604020202020204" pitchFamily="34" charset="0"/>
            </a:pPr>
            <a:endParaRPr lang="zh-CN" altLang="en-US">
              <a:latin typeface="Calibri" panose="020F0502020204030204" charset="0"/>
            </a:endParaRPr>
          </a:p>
        </p:txBody>
      </p:sp>
      <p:sp>
        <p:nvSpPr>
          <p:cNvPr id="27696" name="矩形 3"/>
          <p:cNvSpPr/>
          <p:nvPr/>
        </p:nvSpPr>
        <p:spPr>
          <a:xfrm>
            <a:off x="282575" y="2313305"/>
            <a:ext cx="1136015" cy="583565"/>
          </a:xfrm>
          <a:prstGeom prst="rect">
            <a:avLst/>
          </a:prstGeom>
          <a:solidFill>
            <a:srgbClr val="CCFF66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Comic Sans MS" panose="030F0702030302020204" pitchFamily="66" charset="0"/>
              </a:rPr>
              <a:t>否定</a:t>
            </a:r>
            <a:endParaRPr lang="zh-CN" altLang="en-US" sz="3200" b="1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27697" name="矩形 3"/>
          <p:cNvSpPr/>
          <p:nvPr/>
        </p:nvSpPr>
        <p:spPr>
          <a:xfrm>
            <a:off x="619760" y="3941445"/>
            <a:ext cx="1043305" cy="583565"/>
          </a:xfrm>
          <a:prstGeom prst="rect">
            <a:avLst/>
          </a:prstGeom>
          <a:solidFill>
            <a:srgbClr val="CCFF66"/>
          </a:solidFill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错误</a:t>
            </a:r>
            <a:endParaRPr lang="zh-CN" altLang="en-US" sz="3200" b="1">
              <a:solidFill>
                <a:srgbClr val="00206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27698" name="矩形 3"/>
          <p:cNvSpPr/>
          <p:nvPr/>
        </p:nvSpPr>
        <p:spPr>
          <a:xfrm>
            <a:off x="608330" y="4502785"/>
            <a:ext cx="1033780" cy="583565"/>
          </a:xfrm>
          <a:prstGeom prst="rect">
            <a:avLst/>
          </a:prstGeom>
          <a:solidFill>
            <a:srgbClr val="CCFF66"/>
          </a:solidFill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超级</a:t>
            </a:r>
            <a:endParaRPr lang="zh-CN" altLang="en-US" sz="3200" b="1">
              <a:solidFill>
                <a:srgbClr val="00206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27699" name="矩形 3"/>
          <p:cNvSpPr/>
          <p:nvPr/>
        </p:nvSpPr>
        <p:spPr>
          <a:xfrm>
            <a:off x="83820" y="5161915"/>
            <a:ext cx="1579245" cy="583565"/>
          </a:xfrm>
          <a:prstGeom prst="rect">
            <a:avLst/>
          </a:prstGeom>
          <a:solidFill>
            <a:srgbClr val="CCFF66"/>
          </a:solidFill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又</a:t>
            </a:r>
            <a:r>
              <a:rPr lang="en-US" altLang="zh-CN" sz="3200" b="1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,</a:t>
            </a:r>
            <a:r>
              <a:rPr lang="zh-CN" altLang="en-US" sz="3200" b="1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重新</a:t>
            </a:r>
            <a:endParaRPr lang="zh-CN" altLang="en-US" sz="3200" b="1">
              <a:solidFill>
                <a:srgbClr val="002060"/>
              </a:solidFill>
              <a:latin typeface="Comic Sans MS" panose="030F0702030302020204" pitchFamily="66" charset="0"/>
              <a:sym typeface="+mn-ea"/>
            </a:endParaRPr>
          </a:p>
        </p:txBody>
      </p:sp>
      <p:cxnSp>
        <p:nvCxnSpPr>
          <p:cNvPr id="27700" name="直接箭头连接符 9"/>
          <p:cNvCxnSpPr/>
          <p:nvPr/>
        </p:nvCxnSpPr>
        <p:spPr>
          <a:xfrm rot="10800000">
            <a:off x="1663065" y="4185603"/>
            <a:ext cx="431800" cy="0"/>
          </a:xfrm>
          <a:prstGeom prst="straightConnector1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27701" name="直接箭头连接符 10"/>
          <p:cNvCxnSpPr/>
          <p:nvPr/>
        </p:nvCxnSpPr>
        <p:spPr>
          <a:xfrm rot="10800000">
            <a:off x="1663065" y="4796155"/>
            <a:ext cx="431800" cy="0"/>
          </a:xfrm>
          <a:prstGeom prst="straightConnector1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27702" name="直接箭头连接符 11"/>
          <p:cNvCxnSpPr/>
          <p:nvPr/>
        </p:nvCxnSpPr>
        <p:spPr>
          <a:xfrm rot="10800000">
            <a:off x="1663065" y="5388293"/>
            <a:ext cx="431800" cy="0"/>
          </a:xfrm>
          <a:prstGeom prst="straightConnector1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3" name="文本框 2"/>
          <p:cNvSpPr txBox="1"/>
          <p:nvPr/>
        </p:nvSpPr>
        <p:spPr>
          <a:xfrm>
            <a:off x="65405" y="198755"/>
            <a:ext cx="34912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4000" b="1">
                <a:solidFill>
                  <a:srgbClr val="FF0000"/>
                </a:solidFill>
                <a:latin typeface="Franklin Gothic Medium" panose="020B0603020102020204" charset="0"/>
                <a:ea typeface="微软雅黑" panose="020B0503020204020204" charset="-122"/>
                <a:cs typeface="Franklin Gothic Medium" panose="020B0603020102020204" charset="0"/>
                <a:sym typeface="+mn-ea"/>
              </a:rPr>
              <a:t>Prefix</a:t>
            </a:r>
            <a:r>
              <a:rPr lang="zh-CN" altLang="en-US" sz="4000" b="1">
                <a:solidFill>
                  <a:srgbClr val="FF0000"/>
                </a:solidFill>
                <a:latin typeface="Franklin Gothic Medium" panose="020B0603020102020204" charset="0"/>
                <a:ea typeface="微软雅黑" panose="020B0503020204020204" charset="-122"/>
                <a:cs typeface="Franklin Gothic Medium" panose="020B0603020102020204" charset="0"/>
                <a:sym typeface="+mn-ea"/>
              </a:rPr>
              <a:t>（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前缀）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31125" y="1056640"/>
            <a:ext cx="42919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un</a:t>
            </a:r>
            <a:r>
              <a:rPr lang="en-US" altLang="zh-CN" sz="3200" b="1"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happy            </a:t>
            </a: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un</a:t>
            </a:r>
            <a:r>
              <a:rPr lang="en-US" altLang="zh-CN" sz="3200" b="1"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usual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7731125" y="1946275"/>
            <a:ext cx="18764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dis</a:t>
            </a:r>
            <a:r>
              <a:rPr lang="en-US" altLang="zh-CN" sz="3200" b="1"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honest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7731125" y="2713355"/>
            <a:ext cx="41141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in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correct      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in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active</a:t>
            </a:r>
            <a:endParaRPr lang="en-US" altLang="zh-CN" sz="32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31125" y="3383915"/>
            <a:ext cx="4272915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im</a:t>
            </a:r>
            <a:r>
              <a:rPr lang="en-US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possible/</a:t>
            </a:r>
            <a:r>
              <a:rPr lang="en-US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im</a:t>
            </a:r>
            <a:r>
              <a:rPr lang="en-US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polite</a:t>
            </a:r>
            <a:r>
              <a:rPr lang="en-US" altLang="zh-CN" sz="3200" b="1">
                <a:solidFill>
                  <a:srgbClr val="000000"/>
                </a:solidFill>
                <a:latin typeface="Franklin Gothic Medium" panose="020B0603020102020204" charset="0"/>
                <a:ea typeface="宋体" panose="02010600030101010101" pitchFamily="2" charset="-122"/>
                <a:cs typeface="Franklin Gothic Medium" panose="020B0603020102020204" charset="0"/>
                <a:sym typeface="+mn-ea"/>
              </a:rPr>
              <a:t>...</a:t>
            </a:r>
            <a:endParaRPr lang="en-US" altLang="zh-CN" sz="3200" b="1">
              <a:solidFill>
                <a:srgbClr val="000000"/>
              </a:solidFill>
              <a:latin typeface="Franklin Gothic Medium" panose="020B0603020102020204" charset="0"/>
              <a:ea typeface="宋体" panose="02010600030101010101" pitchFamily="2" charset="-122"/>
              <a:cs typeface="Franklin Gothic Medium" panose="020B0603020102020204" charset="0"/>
            </a:endParaRPr>
          </a:p>
          <a:p>
            <a:pPr algn="l"/>
            <a:endParaRPr lang="en-US" sz="32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696835" y="3934460"/>
            <a:ext cx="38677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mis</a:t>
            </a:r>
            <a:r>
              <a:rPr lang="en-US" altLang="zh-CN" sz="3200" b="1"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understand(</a:t>
            </a:r>
            <a:r>
              <a:rPr lang="zh-CN" altLang="en-US" sz="3200" b="1"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误解</a:t>
            </a:r>
            <a:r>
              <a:rPr lang="en-US" altLang="zh-CN" sz="3200" b="1"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)</a:t>
            </a:r>
            <a:endParaRPr lang="en-US" altLang="zh-CN" sz="3200" b="1">
              <a:latin typeface="Franklin Gothic Medium" panose="020B0603020102020204" charset="0"/>
              <a:cs typeface="Franklin Gothic Medium" panose="020B0603020102020204" charset="0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696835" y="4472305"/>
            <a:ext cx="46367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super</a:t>
            </a:r>
            <a:r>
              <a:rPr lang="en-US" sz="3200" b="1"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man; </a:t>
            </a:r>
            <a:r>
              <a:rPr lang="en-US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super</a:t>
            </a:r>
            <a:r>
              <a:rPr lang="en-US" sz="3200" b="1"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market</a:t>
            </a:r>
            <a:endParaRPr lang="en-US" altLang="zh-CN" sz="3200" b="1">
              <a:latin typeface="Franklin Gothic Medium" panose="020B0603020102020204" charset="0"/>
              <a:cs typeface="Franklin Gothic Medium" panose="020B0603020102020204" charset="0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43190" y="5113020"/>
            <a:ext cx="34836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re</a:t>
            </a:r>
            <a:r>
              <a:rPr lang="en-US" altLang="zh-CN" sz="3200" b="1"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start(</a:t>
            </a:r>
            <a:r>
              <a:rPr lang="zh-CN" altLang="en-US" sz="3200" b="1"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重启</a:t>
            </a:r>
            <a:r>
              <a:rPr lang="en-US" altLang="zh-CN" sz="3200" b="1"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); </a:t>
            </a: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re</a:t>
            </a:r>
            <a:r>
              <a:rPr lang="en-US" altLang="zh-CN" sz="3200" b="1"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tell</a:t>
            </a:r>
            <a:endParaRPr lang="zh-CN" altLang="en-US"/>
          </a:p>
        </p:txBody>
      </p:sp>
      <p:sp>
        <p:nvSpPr>
          <p:cNvPr id="26644" name="横卷形 13"/>
          <p:cNvSpPr/>
          <p:nvPr/>
        </p:nvSpPr>
        <p:spPr>
          <a:xfrm>
            <a:off x="2288540" y="5632450"/>
            <a:ext cx="9479280" cy="1303655"/>
          </a:xfrm>
          <a:prstGeom prst="horizontalScroll">
            <a:avLst>
              <a:gd name="adj" fmla="val 12500"/>
            </a:avLst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r>
              <a:rPr lang="en-US" altLang="zh-CN" sz="2400" b="1">
                <a:solidFill>
                  <a:srgbClr val="FF0000"/>
                </a:solidFill>
                <a:latin typeface="Arial Black" panose="020B0A04020102020204" charset="0"/>
              </a:rPr>
              <a:t>Tip : </a:t>
            </a:r>
            <a:r>
              <a:rPr lang="zh-CN" altLang="en-US" sz="2400" b="1">
                <a:latin typeface="Arial Black" panose="020B0A04020102020204" charset="0"/>
              </a:rPr>
              <a:t>Guess the meaning by the root word and prefix  </a:t>
            </a:r>
            <a:endParaRPr lang="zh-CN" altLang="en-US" sz="2400" b="1">
              <a:latin typeface="Arial Black" panose="020B0A04020102020204" charset="0"/>
            </a:endParaRPr>
          </a:p>
          <a:p>
            <a:r>
              <a:rPr lang="zh-CN" altLang="en-US" sz="2400" b="1" u="sng">
                <a:solidFill>
                  <a:srgbClr val="FF0000"/>
                </a:solidFill>
                <a:latin typeface="Arial Black" panose="020B0A04020102020204" charset="0"/>
              </a:rPr>
              <a:t>根据词根和前缀的意思猜测词义</a:t>
            </a:r>
            <a:r>
              <a:rPr lang="en-US" altLang="zh-CN" sz="2400" b="1" u="sng">
                <a:solidFill>
                  <a:srgbClr val="FF0000"/>
                </a:solidFill>
                <a:latin typeface="Arial Black" panose="020B0A04020102020204" charset="0"/>
              </a:rPr>
              <a:t>(</a:t>
            </a:r>
            <a:r>
              <a:rPr lang="zh-CN" altLang="en-US" sz="2400" b="1" u="sng">
                <a:solidFill>
                  <a:srgbClr val="FF0000"/>
                </a:solidFill>
                <a:latin typeface="Arial Black" panose="020B0A04020102020204" charset="0"/>
              </a:rPr>
              <a:t>前缀一般改变词义</a:t>
            </a:r>
            <a:r>
              <a:rPr lang="en-US" altLang="zh-CN" sz="2400" b="1" u="sng">
                <a:solidFill>
                  <a:srgbClr val="FF0000"/>
                </a:solidFill>
                <a:latin typeface="Arial Black" panose="020B0A04020102020204" charset="0"/>
              </a:rPr>
              <a:t>)</a:t>
            </a:r>
            <a:endParaRPr lang="en-US" altLang="zh-CN" sz="2400" b="1" u="sng">
              <a:solidFill>
                <a:srgbClr val="FF0000"/>
              </a:solidFill>
              <a:latin typeface="Arial Black" panose="020B0A04020102020204" charset="0"/>
            </a:endParaRPr>
          </a:p>
        </p:txBody>
      </p:sp>
      <p:sp>
        <p:nvSpPr>
          <p:cNvPr id="2" name="MH_SubTitle_2"/>
          <p:cNvSpPr/>
          <p:nvPr>
            <p:custDataLst>
              <p:tags r:id="rId2"/>
            </p:custDataLst>
          </p:nvPr>
        </p:nvSpPr>
        <p:spPr>
          <a:xfrm>
            <a:off x="4084955" y="0"/>
            <a:ext cx="7131050" cy="114173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Autofit/>
            <a:scene3d>
              <a:camera prst="orthographicFront"/>
              <a:lightRig rig="threePt" dir="t"/>
            </a:scene3d>
          </a:bodyPr>
          <a:p>
            <a:pPr lvl="0" algn="ctr">
              <a:lnSpc>
                <a:spcPct val="80000"/>
              </a:lnSpc>
              <a:buClrTx/>
              <a:buSzTx/>
              <a:buFontTx/>
            </a:pPr>
            <a:r>
              <a:rPr sz="48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85B81B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Franklin Gothic Medium" panose="020B0603020102020204" charset="0"/>
                <a:ea typeface="黑体" panose="02010609060101010101" charset="-122"/>
                <a:cs typeface="Franklin Gothic Medium" panose="020B0603020102020204" charset="0"/>
                <a:sym typeface="+mn-ea"/>
              </a:rPr>
              <a:t>派生词（</a:t>
            </a:r>
            <a:r>
              <a:rPr lang="en-US" sz="48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85B81B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Franklin Gothic Medium" panose="020B0603020102020204" charset="0"/>
                <a:ea typeface="黑体" panose="02010609060101010101" charset="-122"/>
                <a:cs typeface="Franklin Gothic Medium" panose="020B0603020102020204" charset="0"/>
                <a:sym typeface="+mn-ea"/>
              </a:rPr>
              <a:t>D</a:t>
            </a:r>
            <a:r>
              <a:rPr sz="48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85B81B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Franklin Gothic Medium" panose="020B0603020102020204" charset="0"/>
                <a:ea typeface="黑体" panose="02010609060101010101" charset="-122"/>
                <a:cs typeface="Franklin Gothic Medium" panose="020B0603020102020204" charset="0"/>
                <a:sym typeface="+mn-ea"/>
              </a:rPr>
              <a:t>erivation）</a:t>
            </a:r>
            <a:endParaRPr sz="480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85B81B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Franklin Gothic Medium" panose="020B0603020102020204" charset="0"/>
              <a:ea typeface="黑体" panose="02010609060101010101" charset="-122"/>
              <a:cs typeface="Franklin Gothic Medium" panose="020B0603020102020204" charset="0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90" y="5669280"/>
            <a:ext cx="1212850" cy="1188720"/>
          </a:xfrm>
          <a:prstGeom prst="ellipse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7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 fill="hold"/>
                                        <p:tgtEl>
                                          <p:spTgt spid="27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 fill="hold"/>
                                        <p:tgtEl>
                                          <p:spTgt spid="2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 fill="hold"/>
                                        <p:tgtEl>
                                          <p:spTgt spid="27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 fill="hold"/>
                                        <p:tgtEl>
                                          <p:spTgt spid="27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 fill="hold"/>
                                        <p:tgtEl>
                                          <p:spTgt spid="2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 fill="hold"/>
                                        <p:tgtEl>
                                          <p:spTgt spid="27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 fill="hold"/>
                                        <p:tgtEl>
                                          <p:spTgt spid="27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95" grpId="0" bldLvl="0" animBg="1"/>
      <p:bldP spid="27696" grpId="0" bldLvl="0" animBg="1"/>
      <p:bldP spid="27697" grpId="0" bldLvl="0" animBg="1"/>
      <p:bldP spid="27698" grpId="0" bldLvl="0" animBg="1"/>
      <p:bldP spid="27699" grpId="0" bldLvl="0" animBg="1"/>
      <p:bldP spid="15" grpId="0"/>
      <p:bldP spid="18" grpId="0"/>
      <p:bldP spid="21" grpId="0"/>
      <p:bldP spid="23" grpId="0"/>
      <p:bldP spid="24" grpId="0"/>
      <p:bldP spid="25" grpId="0"/>
      <p:bldP spid="26" grpId="0"/>
      <p:bldP spid="26644" grpId="0" bldLvl="0" animBg="1"/>
      <p:bldP spid="2664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文本占位符 220161"/>
          <p:cNvSpPr>
            <a:spLocks noGrp="1" noRot="1"/>
          </p:cNvSpPr>
          <p:nvPr>
            <p:ph type="body" idx="4294967295"/>
          </p:nvPr>
        </p:nvSpPr>
        <p:spPr>
          <a:xfrm>
            <a:off x="296545" y="1153795"/>
            <a:ext cx="11895455" cy="5400675"/>
          </a:xfrm>
        </p:spPr>
        <p:txBody>
          <a:bodyPr vert="horz" wrap="square" lIns="91423" tIns="45711" rIns="91423" bIns="45711" anchor="t">
            <a:spAutoFit/>
          </a:bodyPr>
          <a:lstStyle/>
          <a:p>
            <a:pPr marL="492125" indent="-492125">
              <a:lnSpc>
                <a:spcPct val="115000"/>
              </a:lnSpc>
              <a:spcBef>
                <a:spcPct val="0"/>
              </a:spcBef>
              <a:buNone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给下列单词加上前缀</a:t>
            </a:r>
            <a:r>
              <a:rPr lang="en-US" altLang="zh-CN" sz="280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dis-, un-, in-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en-US" altLang="zh-CN" sz="280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im-,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构成意思相反的词。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92125" indent="-492125">
              <a:lnSpc>
                <a:spcPct val="155000"/>
              </a:lnSpc>
              <a:spcBef>
                <a:spcPct val="0"/>
              </a:spcBef>
              <a:buNone/>
            </a:pPr>
            <a:r>
              <a:rPr lang="en-US" altLang="zh-CN" sz="3500">
                <a:latin typeface="Arial" panose="020B0604020202020204" pitchFamily="34" charset="0"/>
                <a:cs typeface="Arial" panose="020B0604020202020204" pitchFamily="34" charset="0"/>
              </a:rPr>
              <a:t>1. honest _______	         2. correct _________</a:t>
            </a:r>
            <a:endParaRPr lang="en-US" altLang="zh-CN" sz="3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92125" indent="-492125">
              <a:lnSpc>
                <a:spcPct val="155000"/>
              </a:lnSpc>
              <a:spcBef>
                <a:spcPct val="0"/>
              </a:spcBef>
              <a:buNone/>
            </a:pPr>
            <a:r>
              <a:rPr lang="en-US" altLang="zh-CN" sz="3500">
                <a:latin typeface="Arial" panose="020B0604020202020204" pitchFamily="34" charset="0"/>
                <a:cs typeface="Arial" panose="020B0604020202020204" pitchFamily="34" charset="0"/>
              </a:rPr>
              <a:t>3. healthy _________        4. important ________</a:t>
            </a:r>
            <a:endParaRPr lang="en-US" altLang="zh-CN" sz="3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92125" indent="-492125">
              <a:lnSpc>
                <a:spcPct val="155000"/>
              </a:lnSpc>
              <a:spcBef>
                <a:spcPct val="0"/>
              </a:spcBef>
              <a:buNone/>
            </a:pPr>
            <a:r>
              <a:rPr lang="en-US" altLang="zh-CN" sz="3500">
                <a:latin typeface="Arial" panose="020B0604020202020204" pitchFamily="34" charset="0"/>
                <a:cs typeface="Arial" panose="020B0604020202020204" pitchFamily="34" charset="0"/>
              </a:rPr>
              <a:t>5. able _______	               6. like _________    </a:t>
            </a:r>
            <a:endParaRPr lang="en-US" altLang="zh-CN" sz="3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92125" indent="-492125">
              <a:lnSpc>
                <a:spcPct val="155000"/>
              </a:lnSpc>
              <a:spcBef>
                <a:spcPct val="0"/>
              </a:spcBef>
              <a:buNone/>
            </a:pPr>
            <a:r>
              <a:rPr lang="en-US" altLang="zh-CN" sz="3500">
                <a:latin typeface="Arial" panose="020B0604020202020204" pitchFamily="34" charset="0"/>
                <a:cs typeface="Arial" panose="020B0604020202020204" pitchFamily="34" charset="0"/>
              </a:rPr>
              <a:t>7. patient _______	        8. friendly _________</a:t>
            </a:r>
            <a:endParaRPr lang="en-US" altLang="zh-CN" sz="3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92125" indent="-492125">
              <a:lnSpc>
                <a:spcPct val="155000"/>
              </a:lnSpc>
              <a:spcBef>
                <a:spcPct val="0"/>
              </a:spcBef>
              <a:buNone/>
            </a:pPr>
            <a:r>
              <a:rPr lang="en-US" altLang="zh-CN" sz="3500">
                <a:latin typeface="Arial" panose="020B0604020202020204" pitchFamily="34" charset="0"/>
                <a:cs typeface="Arial" panose="020B0604020202020204" pitchFamily="34" charset="0"/>
              </a:rPr>
              <a:t>9. tidy _______	              10. active _________</a:t>
            </a:r>
            <a:endParaRPr lang="en-US" altLang="zh-CN" sz="3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0163" name="矩形 220162"/>
          <p:cNvSpPr/>
          <p:nvPr/>
        </p:nvSpPr>
        <p:spPr>
          <a:xfrm>
            <a:off x="2469754" y="2015160"/>
            <a:ext cx="2926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258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dishonest 	</a:t>
            </a:r>
            <a:endParaRPr lang="en-US" altLang="zh-CN" sz="3200" b="1">
              <a:solidFill>
                <a:srgbClr val="F258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0164" name="矩形 220163"/>
          <p:cNvSpPr/>
          <p:nvPr/>
        </p:nvSpPr>
        <p:spPr>
          <a:xfrm>
            <a:off x="8604832" y="1988490"/>
            <a:ext cx="192214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258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incorrect</a:t>
            </a:r>
            <a:endParaRPr lang="en-US" altLang="zh-CN" sz="3200" b="1">
              <a:solidFill>
                <a:srgbClr val="F258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0165" name="矩形 220164"/>
          <p:cNvSpPr/>
          <p:nvPr/>
        </p:nvSpPr>
        <p:spPr>
          <a:xfrm>
            <a:off x="2743679" y="2963048"/>
            <a:ext cx="21024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258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unhealthy</a:t>
            </a:r>
            <a:endParaRPr lang="en-US" altLang="zh-CN" sz="3200" b="1">
              <a:solidFill>
                <a:srgbClr val="F258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0166" name="矩形 220165"/>
          <p:cNvSpPr/>
          <p:nvPr/>
        </p:nvSpPr>
        <p:spPr>
          <a:xfrm>
            <a:off x="8904235" y="2977336"/>
            <a:ext cx="25533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258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unimportant</a:t>
            </a:r>
            <a:endParaRPr lang="en-US" altLang="zh-CN" sz="3200" b="1">
              <a:solidFill>
                <a:srgbClr val="F258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0167" name="矩形 220166"/>
          <p:cNvSpPr/>
          <p:nvPr/>
        </p:nvSpPr>
        <p:spPr>
          <a:xfrm>
            <a:off x="2301802" y="3911266"/>
            <a:ext cx="14928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258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unable</a:t>
            </a:r>
            <a:endParaRPr lang="en-US" altLang="zh-CN" sz="3200" b="1">
              <a:solidFill>
                <a:srgbClr val="F258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0168" name="矩形 220167"/>
          <p:cNvSpPr/>
          <p:nvPr/>
        </p:nvSpPr>
        <p:spPr>
          <a:xfrm>
            <a:off x="7699774" y="3967146"/>
            <a:ext cx="296227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258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dislike / unlike</a:t>
            </a:r>
            <a:endParaRPr lang="en-US" altLang="zh-CN" sz="3200" b="1">
              <a:solidFill>
                <a:srgbClr val="F258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0169" name="矩形 220168"/>
          <p:cNvSpPr/>
          <p:nvPr/>
        </p:nvSpPr>
        <p:spPr>
          <a:xfrm>
            <a:off x="2361784" y="4956000"/>
            <a:ext cx="198945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258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impatient</a:t>
            </a:r>
            <a:endParaRPr lang="en-US" altLang="zh-CN" sz="3200" b="1">
              <a:solidFill>
                <a:srgbClr val="F258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0170" name="矩形 220169"/>
          <p:cNvSpPr/>
          <p:nvPr/>
        </p:nvSpPr>
        <p:spPr>
          <a:xfrm>
            <a:off x="8605180" y="4956000"/>
            <a:ext cx="21475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258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unfriendly</a:t>
            </a:r>
            <a:endParaRPr lang="en-US" altLang="zh-CN" sz="3200" b="1">
              <a:solidFill>
                <a:srgbClr val="F258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0171" name="矩形 220170"/>
          <p:cNvSpPr/>
          <p:nvPr/>
        </p:nvSpPr>
        <p:spPr>
          <a:xfrm>
            <a:off x="2039300" y="5902004"/>
            <a:ext cx="1402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258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untidy</a:t>
            </a:r>
            <a:endParaRPr lang="en-US" altLang="zh-CN" sz="3200" b="1">
              <a:solidFill>
                <a:srgbClr val="F258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0172" name="矩形 220171"/>
          <p:cNvSpPr/>
          <p:nvPr/>
        </p:nvSpPr>
        <p:spPr>
          <a:xfrm>
            <a:off x="8604832" y="5903909"/>
            <a:ext cx="16967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258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inactive</a:t>
            </a:r>
            <a:endParaRPr lang="en-US" altLang="zh-CN" sz="3200" b="1">
              <a:solidFill>
                <a:srgbClr val="F258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6545" y="239395"/>
            <a:ext cx="3725545" cy="914400"/>
            <a:chOff x="467" y="377"/>
            <a:chExt cx="5867" cy="1440"/>
          </a:xfrm>
        </p:grpSpPr>
        <p:sp>
          <p:nvSpPr>
            <p:cNvPr id="2" name="文本框 1"/>
            <p:cNvSpPr txBox="1"/>
            <p:nvPr/>
          </p:nvSpPr>
          <p:spPr>
            <a:xfrm>
              <a:off x="2296" y="704"/>
              <a:ext cx="403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solidFill>
                    <a:srgbClr val="F2586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Exercise</a:t>
              </a:r>
              <a:endParaRPr lang="en-US" altLang="zh-CN" sz="4000" b="1">
                <a:solidFill>
                  <a:srgbClr val="F2586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" name="图片 2" descr="2015466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7" y="377"/>
              <a:ext cx="1440" cy="1440"/>
            </a:xfrm>
            <a:prstGeom prst="rect">
              <a:avLst/>
            </a:prstGeom>
          </p:spPr>
        </p:pic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0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220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220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220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220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0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220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1000"/>
                                        <p:tgtEl>
                                          <p:spTgt spid="220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220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1000"/>
                                        <p:tgtEl>
                                          <p:spTgt spid="220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4" grpId="0"/>
      <p:bldP spid="220165" grpId="0"/>
      <p:bldP spid="220166" grpId="0"/>
      <p:bldP spid="220167" grpId="0"/>
      <p:bldP spid="220168" grpId="0"/>
      <p:bldP spid="220169" grpId="0"/>
      <p:bldP spid="220170" grpId="0"/>
      <p:bldP spid="220171" grpId="0"/>
      <p:bldP spid="220172" grpId="0"/>
      <p:bldP spid="2201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35"/>
            <a:ext cx="12191365" cy="68573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912735" y="547370"/>
            <a:ext cx="2106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P51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96285" y="2220595"/>
            <a:ext cx="2106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unusual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40000" y="3700145"/>
            <a:ext cx="2106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impossible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17595" y="5179695"/>
            <a:ext cx="2106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uncertain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42990" y="5763260"/>
            <a:ext cx="2106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untidy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0722" name="表格 30721"/>
          <p:cNvGraphicFramePr/>
          <p:nvPr>
            <p:custDataLst>
              <p:tags r:id="rId1"/>
            </p:custDataLst>
          </p:nvPr>
        </p:nvGraphicFramePr>
        <p:xfrm>
          <a:off x="1330325" y="1514475"/>
          <a:ext cx="8887460" cy="5364480"/>
        </p:xfrm>
        <a:graphic>
          <a:graphicData uri="http://schemas.openxmlformats.org/drawingml/2006/table">
            <a:tbl>
              <a:tblPr/>
              <a:tblGrid>
                <a:gridCol w="1173480"/>
                <a:gridCol w="1094740"/>
                <a:gridCol w="6619240"/>
              </a:tblGrid>
              <a:tr h="636270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defTabSz="914400" rtl="0">
                        <a:buNone/>
                      </a:pPr>
                      <a:r>
                        <a:rPr lang="en-US" altLang="zh-CN" sz="3200" b="1">
                          <a:solidFill>
                            <a:srgbClr val="000099"/>
                          </a:solidFill>
                          <a:latin typeface="Franklin Gothic Medium" panose="020B0603020102020204" charset="0"/>
                        </a:rPr>
                        <a:t>Suffix</a:t>
                      </a:r>
                      <a:endParaRPr lang="en-US" altLang="zh-CN" sz="3200" b="1">
                        <a:solidFill>
                          <a:srgbClr val="000099"/>
                        </a:solidFill>
                        <a:latin typeface="Franklin Gothic Medium" panose="020B060302010202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defTabSz="914400" rtl="0">
                        <a:buNone/>
                      </a:pPr>
                      <a:r>
                        <a:rPr lang="zh-CN" altLang="en-US" sz="3200" b="1">
                          <a:solidFill>
                            <a:srgbClr val="000099"/>
                          </a:solidFill>
                          <a:latin typeface="Franklin Gothic Medium" panose="020B0603020102020204" charset="0"/>
                        </a:rPr>
                        <a:t>意义</a:t>
                      </a:r>
                      <a:endParaRPr lang="zh-CN" altLang="en-US" sz="3200" b="1">
                        <a:solidFill>
                          <a:srgbClr val="000099"/>
                        </a:solidFill>
                        <a:latin typeface="Franklin Gothic Medium" panose="020B060302010202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defTabSz="914400" rtl="0">
                        <a:buNone/>
                      </a:pPr>
                      <a:r>
                        <a:rPr lang="en-US" altLang="zh-CN" sz="3200" b="1">
                          <a:solidFill>
                            <a:srgbClr val="000099"/>
                          </a:solidFill>
                          <a:latin typeface="Franklin Gothic Medium" panose="020B0603020102020204" charset="0"/>
                        </a:rPr>
                        <a:t>Examples(</a:t>
                      </a:r>
                      <a:r>
                        <a:rPr lang="zh-CN" altLang="en-US" sz="3200" b="1">
                          <a:solidFill>
                            <a:srgbClr val="000099"/>
                          </a:solidFill>
                          <a:latin typeface="Franklin Gothic Medium" panose="020B0603020102020204" charset="0"/>
                        </a:rPr>
                        <a:t>例词</a:t>
                      </a:r>
                      <a:r>
                        <a:rPr lang="en-US" altLang="zh-CN" sz="3200" b="1">
                          <a:solidFill>
                            <a:srgbClr val="000099"/>
                          </a:solidFill>
                          <a:latin typeface="Franklin Gothic Medium" panose="020B0603020102020204" charset="0"/>
                        </a:rPr>
                        <a:t>)</a:t>
                      </a:r>
                      <a:endParaRPr lang="en-US" altLang="zh-CN" sz="3200" b="1">
                        <a:solidFill>
                          <a:srgbClr val="000099"/>
                        </a:solidFill>
                        <a:latin typeface="Franklin Gothic Medium" panose="020B060302010202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63495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defTabSz="914400" rtl="0">
                        <a:buNone/>
                      </a:pP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-er</a:t>
                      </a:r>
                      <a:endParaRPr lang="en-US" altLang="zh-CN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  <a:p>
                      <a:pPr marL="0" lvl="0" indent="0" algn="ctr" defTabSz="914400" rtl="0">
                        <a:buNone/>
                      </a:pP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-or</a:t>
                      </a:r>
                      <a:endParaRPr lang="en-US" altLang="zh-CN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  <a:p>
                      <a:pPr marL="0" lvl="0" indent="0" algn="ctr" defTabSz="914400" rtl="0">
                        <a:buNone/>
                      </a:pP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-</a:t>
                      </a: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man</a:t>
                      </a:r>
                      <a:endParaRPr lang="en-US" altLang="zh-CN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  <a:p>
                      <a:pPr marL="0" lvl="0" indent="0" algn="ctr" defTabSz="914400" rtl="0">
                        <a:buNone/>
                      </a:pP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-</a:t>
                      </a: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ress</a:t>
                      </a:r>
                      <a:endParaRPr lang="en-US" altLang="zh-CN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  <a:p>
                      <a:pPr marL="0" lvl="0" indent="0" algn="ctr" defTabSz="914400" rtl="0">
                        <a:buNone/>
                      </a:pP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-ist</a:t>
                      </a:r>
                      <a:endParaRPr lang="en-US" altLang="zh-CN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defTabSz="914400" rtl="0">
                        <a:buNone/>
                      </a:pPr>
                      <a:endParaRPr lang="en-US" altLang="zh-CN" sz="3200" b="1">
                        <a:latin typeface="Franklin Gothic Medium" panose="020B0603020102020204" charset="0"/>
                      </a:endParaRPr>
                    </a:p>
                    <a:p>
                      <a:pPr marL="0" lvl="0" indent="0" algn="ctr" defTabSz="914400" rtl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 b="1">
                          <a:latin typeface="Franklin Gothic Medium" panose="020B0603020102020204" charset="0"/>
                        </a:rPr>
                        <a:t>表示</a:t>
                      </a:r>
                      <a:endParaRPr lang="zh-CN" altLang="en-US" sz="3200" b="1">
                        <a:latin typeface="Franklin Gothic Medium" panose="020B0603020102020204" charset="0"/>
                      </a:endParaRPr>
                    </a:p>
                    <a:p>
                      <a:pPr marL="0" lvl="0" indent="0" algn="ctr" defTabSz="914400" rtl="0">
                        <a:lnSpc>
                          <a:spcPct val="150000"/>
                        </a:lnSpc>
                        <a:buNone/>
                      </a:pPr>
                      <a:endParaRPr lang="zh-CN" altLang="en-US" sz="3200" b="1">
                        <a:latin typeface="Franklin Gothic Medium" panose="020B060302010202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just" defTabSz="914400" rtl="0">
                        <a:buNone/>
                      </a:pP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sing__, </a:t>
                      </a: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dream__ , div</a:t>
                      </a: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e</a:t>
                      </a: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___</a:t>
                      </a:r>
                      <a:endParaRPr lang="zh-CN" altLang="zh-CN" sz="3200" b="1">
                        <a:solidFill>
                          <a:srgbClr val="FF0000"/>
                        </a:solidFill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  <a:p>
                      <a:pPr marL="0" lvl="0" indent="0" algn="just" defTabSz="914400" rtl="0">
                        <a:buNone/>
                      </a:pP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act__, visit__</a:t>
                      </a:r>
                      <a:endParaRPr lang="zh-CN" altLang="zh-CN" sz="3200" b="1">
                        <a:solidFill>
                          <a:srgbClr val="FF0000"/>
                        </a:solidFill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  <a:p>
                      <a:pPr marL="0" lvl="0" indent="0" algn="just" defTabSz="914400" rtl="0">
                        <a:buNone/>
                      </a:pP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  <a:sym typeface="+mn-ea"/>
                        </a:rPr>
                        <a:t>police_____, post_____, French_____</a:t>
                      </a:r>
                      <a:endParaRPr lang="en-US" altLang="zh-CN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  <a:p>
                      <a:pPr marL="0" lvl="0" indent="0" algn="just" defTabSz="914400" rtl="0">
                        <a:buNone/>
                      </a:pP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act____ , wait______________</a:t>
                      </a:r>
                      <a:endParaRPr lang="zh-CN" altLang="zh-CN" sz="3200" b="1">
                        <a:solidFill>
                          <a:srgbClr val="FF0000"/>
                        </a:solidFill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  <a:p>
                      <a:pPr marL="0" lvl="0" indent="0" algn="just" defTabSz="914400" rtl="0">
                        <a:buNone/>
                      </a:pP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art___ , tour___</a:t>
                      </a:r>
                      <a:endParaRPr lang="zh-CN" altLang="zh-CN" sz="3200" b="1">
                        <a:solidFill>
                          <a:srgbClr val="FF0000"/>
                        </a:solidFill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4715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defTabSz="914400" rtl="0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-ness</a:t>
                      </a:r>
                      <a:endParaRPr lang="en-US" altLang="zh-CN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  <a:p>
                      <a:pPr marL="0" lvl="0" indent="0" algn="ctr" defTabSz="914400" rtl="0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-ty</a:t>
                      </a:r>
                      <a:endParaRPr lang="en-US" altLang="zh-CN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  <a:p>
                      <a:pPr marL="0" lvl="0" indent="0" algn="ctr" defTabSz="914400" rtl="0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-ce</a:t>
                      </a:r>
                      <a:endParaRPr lang="en-US" altLang="zh-CN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  <a:p>
                      <a:pPr marL="0" lvl="0" indent="0" algn="ctr" defTabSz="914400" rtl="0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2400" b="1">
                          <a:latin typeface="Franklin Gothic Medium" panose="020B0603020102020204" charset="0"/>
                          <a:cs typeface="Franklin Gothic Medium" panose="020B0603020102020204" charset="0"/>
                          <a:sym typeface="+mn-ea"/>
                        </a:rPr>
                        <a:t>-</a:t>
                      </a:r>
                      <a:r>
                        <a:rPr lang="en-US" altLang="zh-CN" sz="2800" b="1">
                          <a:latin typeface="Franklin Gothic Medium" panose="020B0603020102020204" charset="0"/>
                          <a:cs typeface="Franklin Gothic Medium" panose="020B0603020102020204" charset="0"/>
                          <a:sym typeface="+mn-ea"/>
                        </a:rPr>
                        <a:t>ion.</a:t>
                      </a: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  <a:sym typeface="+mn-ea"/>
                        </a:rPr>
                        <a:t>..</a:t>
                      </a:r>
                      <a:endParaRPr lang="en-US" altLang="zh-CN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defTabSz="914400" rtl="0">
                        <a:buNone/>
                      </a:pPr>
                      <a:r>
                        <a:rPr lang="zh-CN" altLang="en-US" sz="3200" b="1">
                          <a:latin typeface="Franklin Gothic Medium" panose="020B0603020102020204" charset="0"/>
                        </a:rPr>
                        <a:t>表示</a:t>
                      </a:r>
                      <a:endParaRPr lang="zh-CN" altLang="en-US" sz="3200" b="1">
                        <a:latin typeface="Franklin Gothic Medium" panose="020B0603020102020204" charset="0"/>
                      </a:endParaRPr>
                    </a:p>
                    <a:p>
                      <a:pPr marL="0" lvl="0" indent="0" algn="ctr" defTabSz="914400" rtl="0">
                        <a:lnSpc>
                          <a:spcPct val="150000"/>
                        </a:lnSpc>
                        <a:buNone/>
                      </a:pPr>
                      <a:endParaRPr lang="zh-CN" altLang="en-US" sz="3200" b="1">
                        <a:solidFill>
                          <a:srgbClr val="FF0000"/>
                        </a:solidFill>
                        <a:latin typeface="Franklin Gothic Medium" panose="020B060302010202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just" defTabSz="914400" rtl="0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kind_____ , ill____</a:t>
                      </a:r>
                      <a:endParaRPr lang="en-US" altLang="zh-CN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  <a:p>
                      <a:pPr marL="0" lvl="0" indent="0" algn="just" defTabSz="914400" rtl="0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</a:rPr>
                        <a:t>safe___ , </a:t>
                      </a: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  <a:sym typeface="+mn-ea"/>
                        </a:rPr>
                        <a:t>difficult</a:t>
                      </a: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  <a:sym typeface="+mn-ea"/>
                        </a:rPr>
                        <a:t>___ </a:t>
                      </a:r>
                      <a:endParaRPr lang="en-US" altLang="zh-CN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  <a:p>
                      <a:pPr marL="0" lvl="0" indent="0" algn="just" defTabSz="914400" rtl="0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  <a:sym typeface="+mn-ea"/>
                        </a:rPr>
                        <a:t>importan___ ,</a:t>
                      </a: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  <a:sym typeface="+mn-ea"/>
                        </a:rPr>
                        <a:t>differen</a:t>
                      </a: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  <a:sym typeface="+mn-ea"/>
                        </a:rPr>
                        <a:t>___</a:t>
                      </a:r>
                      <a:endParaRPr lang="en-US" altLang="zh-CN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  <a:p>
                      <a:pPr marL="0" lvl="0" indent="0" algn="just" defTabSz="914400" rtl="0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  <a:sym typeface="+mn-ea"/>
                        </a:rPr>
                        <a:t>act_                      </a:t>
                      </a:r>
                      <a:r>
                        <a:rPr lang="en-US" altLang="zh-CN" sz="3200" b="1">
                          <a:latin typeface="Franklin Gothic Medium" panose="020B0603020102020204" charset="0"/>
                          <a:cs typeface="Franklin Gothic Medium" panose="020B0603020102020204" charset="0"/>
                          <a:sym typeface="+mn-ea"/>
                        </a:rPr>
                        <a:t>...</a:t>
                      </a:r>
                      <a:endParaRPr lang="en-US" altLang="zh-CN" sz="3200" b="1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  <a:p>
                      <a:pPr marL="0" lvl="0" indent="0" algn="just" defTabSz="914400" rtl="0">
                        <a:lnSpc>
                          <a:spcPct val="110000"/>
                        </a:lnSpc>
                        <a:buNone/>
                      </a:pPr>
                      <a:endParaRPr lang="en-US" altLang="zh-CN" sz="3200" b="1" u="sng">
                        <a:latin typeface="Franklin Gothic Medium" panose="020B0603020102020204" charset="0"/>
                        <a:cs typeface="Franklin Gothic Medium" panose="020B060302010202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40" name="WordArt 45"/>
          <p:cNvSpPr>
            <a:spLocks noTextEdit="1"/>
          </p:cNvSpPr>
          <p:nvPr/>
        </p:nvSpPr>
        <p:spPr>
          <a:xfrm>
            <a:off x="4599305" y="768985"/>
            <a:ext cx="3378835" cy="7988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en-US" altLang="zh-CN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noun(</a:t>
            </a:r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名词</a:t>
            </a:r>
            <a:r>
              <a:rPr lang="en-US" altLang="zh-CN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30741" name="Line 46"/>
          <p:cNvCxnSpPr/>
          <p:nvPr/>
        </p:nvCxnSpPr>
        <p:spPr>
          <a:xfrm>
            <a:off x="3532505" y="1172845"/>
            <a:ext cx="10668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0742" name="Rectangle 53"/>
          <p:cNvSpPr/>
          <p:nvPr/>
        </p:nvSpPr>
        <p:spPr>
          <a:xfrm>
            <a:off x="4316730" y="2105025"/>
            <a:ext cx="5321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er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ea typeface="Times New Roman" panose="02020603050405020304" charset="0"/>
              <a:cs typeface="Franklin Gothic Medium" panose="020B0603020102020204" charset="0"/>
            </a:endParaRPr>
          </a:p>
        </p:txBody>
      </p:sp>
      <p:sp>
        <p:nvSpPr>
          <p:cNvPr id="30743" name="Rectangle 54"/>
          <p:cNvSpPr/>
          <p:nvPr/>
        </p:nvSpPr>
        <p:spPr>
          <a:xfrm>
            <a:off x="4156075" y="3997325"/>
            <a:ext cx="60007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ist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cs typeface="Franklin Gothic Medium" panose="020B0603020102020204" charset="0"/>
            </a:endParaRPr>
          </a:p>
        </p:txBody>
      </p:sp>
      <p:sp>
        <p:nvSpPr>
          <p:cNvPr id="30744" name="Rectangle 56"/>
          <p:cNvSpPr/>
          <p:nvPr/>
        </p:nvSpPr>
        <p:spPr>
          <a:xfrm>
            <a:off x="6165215" y="2072640"/>
            <a:ext cx="5321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er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ea typeface="Times New Roman" panose="02020603050405020304" charset="0"/>
              <a:cs typeface="Franklin Gothic Medium" panose="020B0603020102020204" charset="0"/>
            </a:endParaRPr>
          </a:p>
        </p:txBody>
      </p:sp>
      <p:sp>
        <p:nvSpPr>
          <p:cNvPr id="30745" name="Rectangle 57"/>
          <p:cNvSpPr/>
          <p:nvPr/>
        </p:nvSpPr>
        <p:spPr>
          <a:xfrm>
            <a:off x="7642860" y="2064385"/>
            <a:ext cx="24523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r </a:t>
            </a:r>
            <a:r>
              <a:rPr lang="zh-CN" altLang="en-US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跳水</a:t>
            </a:r>
            <a:r>
              <a:rPr lang="zh-CN" altLang="en-US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运动员</a:t>
            </a:r>
            <a:endParaRPr lang="zh-CN" altLang="en-US" sz="3200" b="1">
              <a:solidFill>
                <a:srgbClr val="FF0000"/>
              </a:solidFill>
              <a:latin typeface="Franklin Gothic Medium" panose="020B0603020102020204" charset="0"/>
              <a:cs typeface="Franklin Gothic Medium" panose="020B0603020102020204" charset="0"/>
            </a:endParaRPr>
          </a:p>
        </p:txBody>
      </p:sp>
      <p:sp>
        <p:nvSpPr>
          <p:cNvPr id="30746" name="Rectangle 58"/>
          <p:cNvSpPr/>
          <p:nvPr/>
        </p:nvSpPr>
        <p:spPr>
          <a:xfrm>
            <a:off x="4155440" y="2536825"/>
            <a:ext cx="5429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or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ea typeface="Times New Roman" panose="02020603050405020304" charset="0"/>
              <a:cs typeface="Franklin Gothic Medium" panose="020B0603020102020204" charset="0"/>
            </a:endParaRPr>
          </a:p>
        </p:txBody>
      </p:sp>
      <p:sp>
        <p:nvSpPr>
          <p:cNvPr id="30747" name="Rectangle 59"/>
          <p:cNvSpPr/>
          <p:nvPr/>
        </p:nvSpPr>
        <p:spPr>
          <a:xfrm>
            <a:off x="5574665" y="2543175"/>
            <a:ext cx="5334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or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ea typeface="Times New Roman" panose="02020603050405020304" charset="0"/>
              <a:cs typeface="Franklin Gothic Medium" panose="020B0603020102020204" charset="0"/>
            </a:endParaRPr>
          </a:p>
        </p:txBody>
      </p:sp>
      <p:sp>
        <p:nvSpPr>
          <p:cNvPr id="30749" name="Rectangle 61"/>
          <p:cNvSpPr/>
          <p:nvPr/>
        </p:nvSpPr>
        <p:spPr>
          <a:xfrm>
            <a:off x="4155440" y="3510280"/>
            <a:ext cx="9029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ress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ea typeface="Times New Roman" panose="02020603050405020304" charset="0"/>
              <a:cs typeface="Franklin Gothic Medium" panose="020B0603020102020204" charset="0"/>
            </a:endParaRPr>
          </a:p>
        </p:txBody>
      </p:sp>
      <p:sp>
        <p:nvSpPr>
          <p:cNvPr id="30750" name="Rectangle 62"/>
          <p:cNvSpPr/>
          <p:nvPr/>
        </p:nvSpPr>
        <p:spPr>
          <a:xfrm>
            <a:off x="6137910" y="3498850"/>
            <a:ext cx="27686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ress</a:t>
            </a: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女服务员</a:t>
            </a: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  <a:sym typeface="+mn-ea"/>
              </a:rPr>
              <a:t>)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ea typeface="Times New Roman" panose="02020603050405020304" charset="0"/>
              <a:cs typeface="Franklin Gothic Medium" panose="020B0603020102020204" charset="0"/>
            </a:endParaRPr>
          </a:p>
        </p:txBody>
      </p:sp>
      <p:sp>
        <p:nvSpPr>
          <p:cNvPr id="30751" name="Rectangle 63"/>
          <p:cNvSpPr/>
          <p:nvPr/>
        </p:nvSpPr>
        <p:spPr>
          <a:xfrm>
            <a:off x="5901055" y="4035425"/>
            <a:ext cx="60007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ist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cs typeface="Franklin Gothic Medium" panose="020B0603020102020204" charset="0"/>
            </a:endParaRPr>
          </a:p>
        </p:txBody>
      </p:sp>
      <p:sp>
        <p:nvSpPr>
          <p:cNvPr id="30754" name="Rectangle 75"/>
          <p:cNvSpPr/>
          <p:nvPr/>
        </p:nvSpPr>
        <p:spPr>
          <a:xfrm>
            <a:off x="4585970" y="4618673"/>
            <a:ext cx="9886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ness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ea typeface="Times New Roman" panose="02020603050405020304" charset="0"/>
              <a:cs typeface="Franklin Gothic Medium" panose="020B0603020102020204" charset="0"/>
            </a:endParaRPr>
          </a:p>
        </p:txBody>
      </p:sp>
      <p:sp>
        <p:nvSpPr>
          <p:cNvPr id="30757" name="Rectangle 81"/>
          <p:cNvSpPr/>
          <p:nvPr/>
        </p:nvSpPr>
        <p:spPr>
          <a:xfrm>
            <a:off x="6107748" y="4618673"/>
            <a:ext cx="20415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ness(</a:t>
            </a:r>
            <a:r>
              <a:rPr lang="zh-CN" altLang="en-US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疾病</a:t>
            </a:r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)</a:t>
            </a:r>
            <a:endParaRPr lang="zh-CN" altLang="en-US" sz="3200" b="1">
              <a:solidFill>
                <a:srgbClr val="FF0000"/>
              </a:solidFill>
              <a:latin typeface="Franklin Gothic Medium" panose="020B0603020102020204" charset="0"/>
              <a:ea typeface="Times New Roman" panose="02020603050405020304" charset="0"/>
              <a:cs typeface="Franklin Gothic Medium" panose="020B0603020102020204" charset="0"/>
            </a:endParaRPr>
          </a:p>
        </p:txBody>
      </p:sp>
      <p:sp>
        <p:nvSpPr>
          <p:cNvPr id="30762" name="Rectangle 87"/>
          <p:cNvSpPr/>
          <p:nvPr/>
        </p:nvSpPr>
        <p:spPr>
          <a:xfrm>
            <a:off x="4425950" y="5173345"/>
            <a:ext cx="16395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ty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ea typeface="Times New Roman" panose="02020603050405020304" charset="0"/>
              <a:cs typeface="Franklin Gothic Medium" panose="020B0603020102020204" charset="0"/>
            </a:endParaRPr>
          </a:p>
        </p:txBody>
      </p:sp>
      <p:sp>
        <p:nvSpPr>
          <p:cNvPr id="30766" name="文本框 1"/>
          <p:cNvSpPr/>
          <p:nvPr/>
        </p:nvSpPr>
        <p:spPr>
          <a:xfrm>
            <a:off x="2942908" y="3494088"/>
            <a:ext cx="5892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 defTabSz="91440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Franklin Gothic Medium" panose="020B0603020102020204" charset="0"/>
              </a:rPr>
              <a:t>人</a:t>
            </a:r>
            <a:endParaRPr lang="zh-CN" altLang="en-US" sz="3200" b="1">
              <a:solidFill>
                <a:srgbClr val="FF0000"/>
              </a:solidFill>
              <a:latin typeface="Franklin Gothic Medium" panose="020B0603020102020204" charset="0"/>
            </a:endParaRPr>
          </a:p>
        </p:txBody>
      </p:sp>
      <p:sp>
        <p:nvSpPr>
          <p:cNvPr id="30767" name="文本框 2"/>
          <p:cNvSpPr/>
          <p:nvPr/>
        </p:nvSpPr>
        <p:spPr>
          <a:xfrm>
            <a:off x="2497455" y="5280660"/>
            <a:ext cx="10350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 defTabSz="914400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Franklin Gothic Medium" panose="020B0603020102020204" charset="0"/>
              </a:rPr>
              <a:t>抽象的</a:t>
            </a:r>
            <a:r>
              <a:rPr lang="zh-CN" altLang="en-US" sz="3200" b="1">
                <a:solidFill>
                  <a:srgbClr val="FF0000"/>
                </a:solidFill>
                <a:latin typeface="Franklin Gothic Medium" panose="020B0603020102020204" charset="0"/>
              </a:rPr>
              <a:t>物</a:t>
            </a:r>
            <a:endParaRPr lang="zh-CN" altLang="en-US" sz="3200" b="1">
              <a:solidFill>
                <a:srgbClr val="FF0000"/>
              </a:solidFill>
              <a:latin typeface="Franklin Gothic Medium" panose="020B060302010202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2770" y="775335"/>
            <a:ext cx="34912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sz="4000" b="1">
                <a:solidFill>
                  <a:srgbClr val="FF0000"/>
                </a:solidFill>
                <a:latin typeface="Franklin Gothic Medium" panose="020B0603020102020204" charset="0"/>
                <a:ea typeface="微软雅黑" panose="020B0503020204020204" charset="-122"/>
                <a:cs typeface="Franklin Gothic Medium" panose="020B0603020102020204" charset="0"/>
                <a:sym typeface="+mn-ea"/>
              </a:rPr>
              <a:t>Suffix (后缀</a:t>
            </a:r>
            <a:r>
              <a:rPr lang="zh-CN" altLang="en-US" sz="4000" b="1">
                <a:solidFill>
                  <a:srgbClr val="FF0000"/>
                </a:solidFill>
                <a:latin typeface="Franklin Gothic Medium" panose="020B0603020102020204" charset="0"/>
                <a:ea typeface="微软雅黑" panose="020B0503020204020204" charset="-122"/>
                <a:cs typeface="Franklin Gothic Medium" panose="020B0603020102020204" charset="0"/>
                <a:sym typeface="+mn-ea"/>
              </a:rPr>
              <a:t>）</a:t>
            </a:r>
            <a:endParaRPr lang="zh-CN" altLang="en-US" sz="4000" b="1">
              <a:solidFill>
                <a:srgbClr val="FF0000"/>
              </a:solidFill>
              <a:latin typeface="Franklin Gothic Medium" panose="020B0603020102020204" charset="0"/>
              <a:ea typeface="微软雅黑" panose="020B0503020204020204" charset="-122"/>
              <a:cs typeface="Franklin Gothic Medium" panose="020B0603020102020204" charset="0"/>
              <a:sym typeface="+mn-ea"/>
            </a:endParaRPr>
          </a:p>
        </p:txBody>
      </p:sp>
      <p:sp>
        <p:nvSpPr>
          <p:cNvPr id="15" name="MH_SubTitle_2"/>
          <p:cNvSpPr/>
          <p:nvPr>
            <p:custDataLst>
              <p:tags r:id="rId2"/>
            </p:custDataLst>
          </p:nvPr>
        </p:nvSpPr>
        <p:spPr>
          <a:xfrm>
            <a:off x="3345815" y="31115"/>
            <a:ext cx="7131050" cy="114173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Autofit/>
            <a:scene3d>
              <a:camera prst="orthographicFront"/>
              <a:lightRig rig="threePt" dir="t"/>
            </a:scene3d>
          </a:bodyPr>
          <a:p>
            <a:pPr lvl="0" algn="ctr">
              <a:lnSpc>
                <a:spcPct val="80000"/>
              </a:lnSpc>
              <a:buClrTx/>
              <a:buSzTx/>
              <a:buFontTx/>
            </a:pPr>
            <a:r>
              <a:rPr sz="48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85B81B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Franklin Gothic Medium" panose="020B0603020102020204" charset="0"/>
                <a:ea typeface="黑体" panose="02010609060101010101" charset="-122"/>
                <a:cs typeface="Franklin Gothic Medium" panose="020B0603020102020204" charset="0"/>
                <a:sym typeface="+mn-ea"/>
              </a:rPr>
              <a:t>派生词（</a:t>
            </a:r>
            <a:r>
              <a:rPr lang="en-US" sz="48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85B81B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Franklin Gothic Medium" panose="020B0603020102020204" charset="0"/>
                <a:ea typeface="黑体" panose="02010609060101010101" charset="-122"/>
                <a:cs typeface="Franklin Gothic Medium" panose="020B0603020102020204" charset="0"/>
                <a:sym typeface="+mn-ea"/>
              </a:rPr>
              <a:t>D</a:t>
            </a:r>
            <a:r>
              <a:rPr sz="48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85B81B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Franklin Gothic Medium" panose="020B0603020102020204" charset="0"/>
                <a:ea typeface="黑体" panose="02010609060101010101" charset="-122"/>
                <a:cs typeface="Franklin Gothic Medium" panose="020B0603020102020204" charset="0"/>
                <a:sym typeface="+mn-ea"/>
              </a:rPr>
              <a:t>erivation）</a:t>
            </a:r>
            <a:endParaRPr sz="480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85B81B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Franklin Gothic Medium" panose="020B0603020102020204" charset="0"/>
              <a:ea typeface="黑体" panose="02010609060101010101" charset="-122"/>
              <a:cs typeface="Franklin Gothic Medium" panose="020B0603020102020204" charset="0"/>
              <a:sym typeface="+mn-ea"/>
            </a:endParaRPr>
          </a:p>
        </p:txBody>
      </p:sp>
      <p:sp>
        <p:nvSpPr>
          <p:cNvPr id="2" name="Rectangle 61"/>
          <p:cNvSpPr/>
          <p:nvPr/>
        </p:nvSpPr>
        <p:spPr>
          <a:xfrm>
            <a:off x="4756150" y="3051175"/>
            <a:ext cx="9785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man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cs typeface="Franklin Gothic Medium" panose="020B0603020102020204" charset="0"/>
            </a:endParaRPr>
          </a:p>
        </p:txBody>
      </p:sp>
      <p:sp>
        <p:nvSpPr>
          <p:cNvPr id="4" name="Rectangle 61"/>
          <p:cNvSpPr/>
          <p:nvPr/>
        </p:nvSpPr>
        <p:spPr>
          <a:xfrm>
            <a:off x="6685280" y="3030855"/>
            <a:ext cx="9785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man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cs typeface="Franklin Gothic Medium" panose="020B0603020102020204" charset="0"/>
            </a:endParaRPr>
          </a:p>
        </p:txBody>
      </p:sp>
      <p:sp>
        <p:nvSpPr>
          <p:cNvPr id="5" name="Rectangle 61"/>
          <p:cNvSpPr/>
          <p:nvPr/>
        </p:nvSpPr>
        <p:spPr>
          <a:xfrm>
            <a:off x="9116695" y="3030855"/>
            <a:ext cx="9785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man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cs typeface="Franklin Gothic Medium" panose="020B0603020102020204" charset="0"/>
            </a:endParaRPr>
          </a:p>
        </p:txBody>
      </p:sp>
      <p:sp>
        <p:nvSpPr>
          <p:cNvPr id="6" name="Rectangle 87"/>
          <p:cNvSpPr/>
          <p:nvPr/>
        </p:nvSpPr>
        <p:spPr>
          <a:xfrm>
            <a:off x="5276215" y="5727700"/>
            <a:ext cx="16395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ce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ea typeface="Times New Roman" panose="02020603050405020304" charset="0"/>
              <a:cs typeface="Franklin Gothic Medium" panose="020B0603020102020204" charset="0"/>
            </a:endParaRPr>
          </a:p>
        </p:txBody>
      </p:sp>
      <p:sp>
        <p:nvSpPr>
          <p:cNvPr id="7" name="Rectangle 87"/>
          <p:cNvSpPr/>
          <p:nvPr/>
        </p:nvSpPr>
        <p:spPr>
          <a:xfrm>
            <a:off x="6702425" y="5168265"/>
            <a:ext cx="16395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y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ea typeface="Times New Roman" panose="02020603050405020304" charset="0"/>
              <a:cs typeface="Franklin Gothic Medium" panose="020B0603020102020204" charset="0"/>
            </a:endParaRPr>
          </a:p>
        </p:txBody>
      </p:sp>
      <p:sp>
        <p:nvSpPr>
          <p:cNvPr id="8" name="Rectangle 87"/>
          <p:cNvSpPr/>
          <p:nvPr/>
        </p:nvSpPr>
        <p:spPr>
          <a:xfrm>
            <a:off x="7477125" y="5739130"/>
            <a:ext cx="16395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ce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ea typeface="Times New Roman" panose="02020603050405020304" charset="0"/>
              <a:cs typeface="Franklin Gothic Medium" panose="020B0603020102020204" charset="0"/>
            </a:endParaRPr>
          </a:p>
        </p:txBody>
      </p:sp>
      <p:sp>
        <p:nvSpPr>
          <p:cNvPr id="9" name="Rectangle 87"/>
          <p:cNvSpPr/>
          <p:nvPr/>
        </p:nvSpPr>
        <p:spPr>
          <a:xfrm>
            <a:off x="4260215" y="6283325"/>
            <a:ext cx="16395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Franklin Gothic Medium" panose="020B0603020102020204" charset="0"/>
                <a:cs typeface="Franklin Gothic Medium" panose="020B0603020102020204" charset="0"/>
              </a:rPr>
              <a:t>ion</a:t>
            </a:r>
            <a:endParaRPr lang="en-US" altLang="zh-CN" sz="3200" b="1">
              <a:solidFill>
                <a:srgbClr val="FF0000"/>
              </a:solidFill>
              <a:latin typeface="Franklin Gothic Medium" panose="020B0603020102020204" charset="0"/>
              <a:ea typeface="Times New Roman" panose="02020603050405020304" charset="0"/>
              <a:cs typeface="Franklin Gothic Medium" panose="020B0603020102020204" charset="0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2" grpId="0"/>
      <p:bldP spid="30743" grpId="0"/>
      <p:bldP spid="30744" grpId="0"/>
      <p:bldP spid="30745" grpId="0"/>
      <p:bldP spid="30746" grpId="0"/>
      <p:bldP spid="30747" grpId="0"/>
      <p:bldP spid="30749" grpId="0"/>
      <p:bldP spid="30750" grpId="0"/>
      <p:bldP spid="30751" grpId="0"/>
      <p:bldP spid="30754" grpId="0"/>
      <p:bldP spid="30757" grpId="0"/>
      <p:bldP spid="30762" grpId="0"/>
      <p:bldP spid="2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/>
          <p:nvPr/>
        </p:nvSpPr>
        <p:spPr>
          <a:xfrm>
            <a:off x="263525" y="740701"/>
            <a:ext cx="11664949" cy="3253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Look and match</a:t>
            </a:r>
            <a:endParaRPr lang="en-US" altLang="zh-CN" sz="3735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>
              <a:spcBef>
                <a:spcPct val="50000"/>
              </a:spcBef>
              <a:buFont typeface="+mj-lt"/>
              <a:buAutoNum type="arabicPeriod"/>
            </a:pPr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(   ) Tina is friendly to her friends.</a:t>
            </a:r>
            <a:endParaRPr lang="en-US" altLang="zh-CN" sz="3735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>
              <a:spcBef>
                <a:spcPct val="50000"/>
              </a:spcBef>
              <a:buFont typeface="+mj-lt"/>
              <a:buAutoNum type="arabicPeriod"/>
            </a:pPr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(   ) I usually read China Daily in the evening.</a:t>
            </a:r>
            <a:endParaRPr lang="en-US" altLang="zh-CN" sz="3735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>
              <a:spcBef>
                <a:spcPct val="50000"/>
              </a:spcBef>
              <a:buFont typeface="+mj-lt"/>
              <a:buAutoNum type="arabicPeriod"/>
            </a:pPr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(   ) The careless girl did really badly in the exam.</a:t>
            </a:r>
            <a:endParaRPr lang="zh-CN" altLang="en-US" sz="2135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191" y="4197085"/>
            <a:ext cx="3742025" cy="24419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03"/>
          <a:stretch>
            <a:fillRect/>
          </a:stretch>
        </p:blipFill>
        <p:spPr>
          <a:xfrm>
            <a:off x="1103445" y="4197085"/>
            <a:ext cx="1985439" cy="24419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096" y="4197085"/>
            <a:ext cx="3659939" cy="244199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103445" y="6151087"/>
            <a:ext cx="480053" cy="503193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/>
              <a:t>A</a:t>
            </a:r>
            <a:endParaRPr lang="zh-CN" altLang="en-US" sz="2400"/>
          </a:p>
        </p:txBody>
      </p:sp>
      <p:sp>
        <p:nvSpPr>
          <p:cNvPr id="7" name="椭圆 6"/>
          <p:cNvSpPr/>
          <p:nvPr/>
        </p:nvSpPr>
        <p:spPr>
          <a:xfrm>
            <a:off x="3759096" y="6160611"/>
            <a:ext cx="480053" cy="503193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/>
              <a:t>B</a:t>
            </a:r>
            <a:endParaRPr lang="zh-CN" altLang="en-US" sz="2400"/>
          </a:p>
        </p:txBody>
      </p:sp>
      <p:sp>
        <p:nvSpPr>
          <p:cNvPr id="9" name="椭圆 8"/>
          <p:cNvSpPr/>
          <p:nvPr/>
        </p:nvSpPr>
        <p:spPr>
          <a:xfrm>
            <a:off x="7824191" y="6113465"/>
            <a:ext cx="480053" cy="503193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/>
              <a:t>C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719654" y="1602456"/>
            <a:ext cx="864096" cy="2391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2800" b="1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r>
              <a:rPr lang="en-US" altLang="zh-CN" sz="3735">
                <a:solidFill>
                  <a:srgbClr val="C00000"/>
                </a:solidFill>
              </a:rPr>
              <a:t>C</a:t>
            </a:r>
            <a:endParaRPr lang="en-US" altLang="zh-CN" sz="3735">
              <a:solidFill>
                <a:srgbClr val="C00000"/>
              </a:solidFill>
            </a:endParaRPr>
          </a:p>
          <a:p>
            <a:r>
              <a:rPr lang="en-US" altLang="zh-CN" sz="3735">
                <a:solidFill>
                  <a:srgbClr val="C00000"/>
                </a:solidFill>
              </a:rPr>
              <a:t>A</a:t>
            </a:r>
            <a:endParaRPr lang="en-US" altLang="zh-CN" sz="3735">
              <a:solidFill>
                <a:srgbClr val="C00000"/>
              </a:solidFill>
            </a:endParaRPr>
          </a:p>
          <a:p>
            <a:r>
              <a:rPr lang="en-US" altLang="zh-CN" sz="3735">
                <a:solidFill>
                  <a:srgbClr val="C00000"/>
                </a:solidFill>
              </a:rPr>
              <a:t>B</a:t>
            </a:r>
            <a:endParaRPr lang="zh-CN" altLang="en-US" sz="3735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0" y="567268"/>
            <a:ext cx="2543605" cy="66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Warm up</a:t>
            </a:r>
            <a:endParaRPr kumimoji="0" lang="en-US" altLang="zh-CN" sz="3735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  <p:custDataLst>
      <p:tags r:id="rId4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1"/>
          <p:cNvSpPr/>
          <p:nvPr/>
        </p:nvSpPr>
        <p:spPr>
          <a:xfrm>
            <a:off x="280035" y="-317"/>
            <a:ext cx="11981180" cy="673925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/>
            </a:prstShdw>
          </a:effectLst>
        </p:spPr>
        <p:txBody>
          <a:bodyPr wrap="square" anchor="ctr">
            <a:spAutoFit/>
          </a:bodyPr>
          <a:p>
            <a:pPr marL="0" indent="0" eaLnBrk="0" hangingPunct="0">
              <a:lnSpc>
                <a:spcPct val="150000"/>
              </a:lnSpc>
            </a:pPr>
            <a:endParaRPr lang="en-US" altLang="zh-CN" sz="3200"/>
          </a:p>
          <a:p>
            <a:pPr marL="0" indent="0" eaLnBrk="0" hangingPunct="0">
              <a:lnSpc>
                <a:spcPct val="150000"/>
              </a:lnSpc>
            </a:pP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1. Eating _______  is good for our__________</a:t>
            </a: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(health) .</a:t>
            </a:r>
            <a:endParaRPr lang="en-US" altLang="zh-CN" sz="3200"/>
          </a:p>
          <a:p>
            <a:pPr marL="0" indent="0" eaLnBrk="0" hangingPunct="0">
              <a:lnSpc>
                <a:spcPct val="150000"/>
              </a:lnSpc>
            </a:pP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2. He was one of the best _______  </a:t>
            </a: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(play)</a:t>
            </a: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in yesterday</a:t>
            </a:r>
            <a:r>
              <a:rPr lang="en-US" altLang="zh-CN" sz="3200">
                <a:cs typeface="Times New Roman" panose="02020603050405020304" charset="0"/>
              </a:rPr>
              <a:t>’</a:t>
            </a: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s football match.  </a:t>
            </a:r>
            <a:endParaRPr lang="en-US" altLang="zh-CN" sz="32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0" hangingPunct="0">
              <a:lnSpc>
                <a:spcPct val="150000"/>
              </a:lnSpc>
            </a:pP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3. Look! How ______ Kate is laughing!(happy)</a:t>
            </a:r>
            <a:endParaRPr lang="en-US" altLang="zh-CN" sz="3200"/>
          </a:p>
          <a:p>
            <a:pPr marL="0" indent="0" eaLnBrk="0" hangingPunct="0">
              <a:lnSpc>
                <a:spcPct val="150000"/>
              </a:lnSpc>
            </a:pP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4. When the news of blocking </a:t>
            </a:r>
            <a:r>
              <a:rPr lang="zh-CN" altLang="en-US" sz="3200">
                <a:latin typeface="Times New Roman" panose="02020603050405020304" charset="0"/>
                <a:cs typeface="Times New Roman" panose="02020603050405020304" charset="0"/>
              </a:rPr>
              <a:t>（封锁）</a:t>
            </a: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came, we all have the</a:t>
            </a:r>
            <a:endParaRPr lang="en-US" altLang="zh-CN" sz="32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0" hangingPunct="0">
              <a:lnSpc>
                <a:spcPct val="150000"/>
              </a:lnSpc>
            </a:pP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______            (comfortable) feelings</a:t>
            </a: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.</a:t>
            </a:r>
            <a:endParaRPr lang="en-US" altLang="zh-CN" sz="3200"/>
          </a:p>
          <a:p>
            <a:pPr marL="0" indent="0" eaLnBrk="0" hangingPunct="0">
              <a:lnSpc>
                <a:spcPct val="150000"/>
              </a:lnSpc>
            </a:pP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5. The epidemic(</a:t>
            </a:r>
            <a:r>
              <a:rPr lang="zh-CN" altLang="en-US" sz="3200">
                <a:latin typeface="Times New Roman" panose="02020603050405020304" charset="0"/>
                <a:cs typeface="Times New Roman" panose="02020603050405020304" charset="0"/>
              </a:rPr>
              <a:t>疫情</a:t>
            </a: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) helped us understand the _________   </a:t>
            </a: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(important)</a:t>
            </a: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 of life and health.</a:t>
            </a:r>
            <a:endParaRPr lang="en-US" altLang="zh-CN" sz="32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0" hangingPunct="0">
              <a:lnSpc>
                <a:spcPct val="150000"/>
              </a:lnSpc>
            </a:pP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6. Thank you for your _________. (kind)</a:t>
            </a:r>
            <a:endParaRPr lang="en-US" altLang="zh-CN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8675" name="矩形 2"/>
          <p:cNvSpPr/>
          <p:nvPr/>
        </p:nvSpPr>
        <p:spPr>
          <a:xfrm>
            <a:off x="1940878" y="974408"/>
            <a:ext cx="16960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0" indent="0"/>
            <a:r>
              <a:rPr lang="en-US" altLang="zh-CN" sz="3200" b="1">
                <a:solidFill>
                  <a:srgbClr val="FF0000"/>
                </a:solidFill>
                <a:latin typeface="Times New Roman Bold" panose="02020703060505090304" charset="0"/>
                <a:cs typeface="Times New Roman Bold" panose="02020703060505090304" charset="0"/>
              </a:rPr>
              <a:t>healthily</a:t>
            </a:r>
            <a:endParaRPr lang="en-US" altLang="zh-CN" sz="3200" b="1">
              <a:solidFill>
                <a:srgbClr val="FF0000"/>
              </a:solidFill>
              <a:latin typeface="Times New Roman Bold" panose="02020703060505090304" charset="0"/>
              <a:cs typeface="Times New Roman Bold" panose="02020703060505090304" charset="0"/>
            </a:endParaRPr>
          </a:p>
        </p:txBody>
      </p:sp>
      <p:sp>
        <p:nvSpPr>
          <p:cNvPr id="28676" name="矩形 3"/>
          <p:cNvSpPr/>
          <p:nvPr/>
        </p:nvSpPr>
        <p:spPr>
          <a:xfrm>
            <a:off x="4624070" y="1688148"/>
            <a:ext cx="14471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altLang="zh-CN" sz="3200" b="1">
                <a:solidFill>
                  <a:srgbClr val="FF0000"/>
                </a:solidFill>
                <a:latin typeface="Times New Roman Bold" panose="02020703060505090304" charset="0"/>
                <a:cs typeface="Times New Roman Bold" panose="02020703060505090304" charset="0"/>
              </a:rPr>
              <a:t>players</a:t>
            </a:r>
            <a:endParaRPr lang="en-US" altLang="zh-CN" sz="3200" b="1">
              <a:solidFill>
                <a:srgbClr val="FF0000"/>
              </a:solidFill>
              <a:latin typeface="Times New Roman Bold" panose="02020703060505090304" charset="0"/>
              <a:cs typeface="Times New Roman Bold" panose="02020703060505090304" charset="0"/>
            </a:endParaRPr>
          </a:p>
        </p:txBody>
      </p:sp>
      <p:sp>
        <p:nvSpPr>
          <p:cNvPr id="28677" name="矩形 4"/>
          <p:cNvSpPr/>
          <p:nvPr/>
        </p:nvSpPr>
        <p:spPr>
          <a:xfrm>
            <a:off x="2620645" y="2396490"/>
            <a:ext cx="149352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0" indent="0"/>
            <a:r>
              <a:rPr lang="en-US" altLang="zh-CN" sz="3200" b="1">
                <a:solidFill>
                  <a:srgbClr val="FF0000"/>
                </a:solidFill>
                <a:latin typeface="Times New Roman Bold" panose="02020703060505090304" charset="0"/>
                <a:cs typeface="Times New Roman Bold" panose="02020703060505090304" charset="0"/>
              </a:rPr>
              <a:t>happily</a:t>
            </a:r>
            <a:endParaRPr lang="en-US" altLang="zh-CN" sz="3200" b="1">
              <a:solidFill>
                <a:srgbClr val="FF0000"/>
              </a:solidFill>
              <a:latin typeface="Times New Roman Bold" panose="02020703060505090304" charset="0"/>
              <a:cs typeface="Times New Roman Bold" panose="02020703060505090304" charset="0"/>
            </a:endParaRPr>
          </a:p>
        </p:txBody>
      </p:sp>
      <p:sp>
        <p:nvSpPr>
          <p:cNvPr id="28678" name="矩形 5"/>
          <p:cNvSpPr/>
          <p:nvPr/>
        </p:nvSpPr>
        <p:spPr>
          <a:xfrm>
            <a:off x="182245" y="3818255"/>
            <a:ext cx="273367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0" indent="0"/>
            <a:r>
              <a:rPr lang="en-US" altLang="zh-CN" sz="3200" b="1">
                <a:solidFill>
                  <a:srgbClr val="FF0000"/>
                </a:solidFill>
                <a:latin typeface="Times New Roman Bold" panose="02020703060505090304" charset="0"/>
                <a:cs typeface="Times New Roman Bold" panose="02020703060505090304" charset="0"/>
              </a:rPr>
              <a:t>uncomfortable</a:t>
            </a:r>
            <a:endParaRPr lang="en-US" altLang="zh-CN" sz="3200" b="1">
              <a:solidFill>
                <a:srgbClr val="FF0000"/>
              </a:solidFill>
              <a:latin typeface="Times New Roman Bold" panose="02020703060505090304" charset="0"/>
              <a:cs typeface="Times New Roman Bold" panose="02020703060505090304" charset="0"/>
            </a:endParaRPr>
          </a:p>
        </p:txBody>
      </p:sp>
      <p:sp>
        <p:nvSpPr>
          <p:cNvPr id="28679" name="矩形 6"/>
          <p:cNvSpPr/>
          <p:nvPr/>
        </p:nvSpPr>
        <p:spPr>
          <a:xfrm>
            <a:off x="8275320" y="4644073"/>
            <a:ext cx="216916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0" indent="0"/>
            <a:r>
              <a:rPr lang="en-US" altLang="zh-CN" sz="3200" b="1">
                <a:solidFill>
                  <a:srgbClr val="FF0000"/>
                </a:solidFill>
                <a:latin typeface="Times New Roman Bold" panose="02020703060505090304" charset="0"/>
                <a:cs typeface="Times New Roman Bold" panose="02020703060505090304" charset="0"/>
              </a:rPr>
              <a:t>importance</a:t>
            </a:r>
            <a:endParaRPr lang="en-US" altLang="zh-CN" sz="3200" b="1">
              <a:solidFill>
                <a:srgbClr val="FF0000"/>
              </a:solidFill>
              <a:latin typeface="Times New Roman Bold" panose="02020703060505090304" charset="0"/>
              <a:cs typeface="Times New Roman Bold" panose="02020703060505090304" charset="0"/>
            </a:endParaRPr>
          </a:p>
        </p:txBody>
      </p:sp>
      <p:sp>
        <p:nvSpPr>
          <p:cNvPr id="28681" name="矩形 9"/>
          <p:cNvSpPr/>
          <p:nvPr/>
        </p:nvSpPr>
        <p:spPr>
          <a:xfrm>
            <a:off x="4190683" y="6092508"/>
            <a:ext cx="169672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0" indent="0"/>
            <a:r>
              <a:rPr lang="en-US" altLang="zh-CN" sz="3200" b="1">
                <a:solidFill>
                  <a:srgbClr val="FF0000"/>
                </a:solidFill>
                <a:latin typeface="Times New Roman Bold" panose="02020703060505090304" charset="0"/>
                <a:cs typeface="Times New Roman Bold" panose="02020703060505090304" charset="0"/>
              </a:rPr>
              <a:t>kindness</a:t>
            </a:r>
            <a:endParaRPr lang="en-US" altLang="zh-CN" sz="3200" b="1">
              <a:solidFill>
                <a:srgbClr val="FF0000"/>
              </a:solidFill>
              <a:latin typeface="Times New Roman Bold" panose="02020703060505090304" charset="0"/>
              <a:cs typeface="Times New Roman Bold" panose="0202070306050509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05580" y="149225"/>
            <a:ext cx="112331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eaLnBrk="0" hangingPunct="0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用所给词正确形式填空</a:t>
            </a:r>
            <a:endParaRPr lang="zh-CN" altLang="en-US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0035" y="60325"/>
            <a:ext cx="3725545" cy="914400"/>
            <a:chOff x="467" y="377"/>
            <a:chExt cx="5867" cy="1440"/>
          </a:xfrm>
        </p:grpSpPr>
        <p:sp>
          <p:nvSpPr>
            <p:cNvPr id="3" name="文本框 2"/>
            <p:cNvSpPr txBox="1"/>
            <p:nvPr/>
          </p:nvSpPr>
          <p:spPr>
            <a:xfrm>
              <a:off x="2296" y="565"/>
              <a:ext cx="403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000" b="1">
                  <a:solidFill>
                    <a:srgbClr val="F2586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Exercise</a:t>
              </a:r>
              <a:endParaRPr lang="en-US" altLang="zh-CN" sz="4000" b="1">
                <a:solidFill>
                  <a:srgbClr val="F2586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" name="图片 4" descr="2015466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7" y="377"/>
              <a:ext cx="1440" cy="1440"/>
            </a:xfrm>
            <a:prstGeom prst="rect">
              <a:avLst/>
            </a:prstGeom>
          </p:spPr>
        </p:pic>
      </p:grpSp>
      <p:sp>
        <p:nvSpPr>
          <p:cNvPr id="6" name="矩形 2"/>
          <p:cNvSpPr/>
          <p:nvPr/>
        </p:nvSpPr>
        <p:spPr>
          <a:xfrm>
            <a:off x="6432233" y="974408"/>
            <a:ext cx="126682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0" indent="0"/>
            <a:r>
              <a:rPr lang="en-US" altLang="zh-CN" sz="3200" b="1">
                <a:solidFill>
                  <a:srgbClr val="FF0000"/>
                </a:solidFill>
                <a:latin typeface="Times New Roman Bold" panose="02020703060505090304" charset="0"/>
                <a:cs typeface="Times New Roman Bold" panose="02020703060505090304" charset="0"/>
              </a:rPr>
              <a:t>health</a:t>
            </a:r>
            <a:endParaRPr lang="en-US" altLang="zh-CN" sz="3200" b="1">
              <a:solidFill>
                <a:srgbClr val="FF0000"/>
              </a:solidFill>
              <a:latin typeface="Times New Roman Bold" panose="02020703060505090304" charset="0"/>
              <a:cs typeface="Times New Roman Bold" panose="02020703060505090304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 fill="hold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 fill="hold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nimBg="1"/>
      <p:bldP spid="28676" grpId="0" animBg="1"/>
      <p:bldP spid="28677" grpId="0" animBg="1"/>
      <p:bldP spid="28678" grpId="0" animBg="1"/>
      <p:bldP spid="28679" grpId="0" animBg="1"/>
      <p:bldP spid="28681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1"/>
          <p:cNvSpPr/>
          <p:nvPr/>
        </p:nvSpPr>
        <p:spPr>
          <a:xfrm>
            <a:off x="280035" y="-317"/>
            <a:ext cx="11981180" cy="673925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/>
            </a:prstShdw>
          </a:effectLst>
        </p:spPr>
        <p:txBody>
          <a:bodyPr wrap="square" anchor="ctr">
            <a:spAutoFit/>
          </a:bodyPr>
          <a:p>
            <a:pPr marL="0" indent="0" eaLnBrk="0" hangingPunct="0">
              <a:lnSpc>
                <a:spcPct val="150000"/>
              </a:lnSpc>
            </a:pPr>
            <a:endParaRPr lang="en-US" altLang="zh-CN" sz="3200"/>
          </a:p>
          <a:p>
            <a:pPr marL="0" indent="0" eaLnBrk="0" hangingPunct="0">
              <a:lnSpc>
                <a:spcPct val="150000"/>
              </a:lnSpc>
            </a:pP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7. Write as ______ (仔细) as you can and try not to make any mistakes.</a:t>
            </a:r>
            <a:endParaRPr lang="en-US" altLang="zh-CN" sz="32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0" hangingPunct="0">
              <a:lnSpc>
                <a:spcPct val="150000"/>
              </a:lnSpc>
            </a:pP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8. He was the most _______  </a:t>
            </a: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(care)</a:t>
            </a: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boys in his class,because he always makes mistakes.  </a:t>
            </a:r>
            <a:endParaRPr lang="en-US" altLang="zh-CN" sz="32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0" hangingPunct="0">
              <a:lnSpc>
                <a:spcPct val="150000"/>
              </a:lnSpc>
            </a:pP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9. We should try to do  ______          things for our country.(meaning)</a:t>
            </a:r>
            <a:endParaRPr lang="en-US" altLang="zh-CN" sz="3200"/>
          </a:p>
          <a:p>
            <a:pPr marL="0" indent="0" eaLnBrk="0" hangingPunct="0">
              <a:lnSpc>
                <a:spcPct val="150000"/>
              </a:lnSpc>
            </a:pP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10. It’s _____      (patient)of her to wait for a long time at the bus stop.           </a:t>
            </a:r>
            <a:endParaRPr lang="en-US" altLang="zh-CN" sz="3200"/>
          </a:p>
          <a:p>
            <a:pPr marL="0" indent="0" eaLnBrk="0" hangingPunct="0">
              <a:lnSpc>
                <a:spcPct val="150000"/>
              </a:lnSpc>
            </a:pP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11. </a:t>
            </a:r>
            <a:r>
              <a:rPr lang="en-US" sz="3200">
                <a:latin typeface="Times New Roman" panose="02020603050405020304" charset="0"/>
                <a:cs typeface="Times New Roman" panose="02020603050405020304" charset="0"/>
              </a:rPr>
              <a:t>I felt</a:t>
            </a: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________</a:t>
            </a: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(help)in this new city</a:t>
            </a: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 before I met </a:t>
            </a:r>
            <a:endParaRPr lang="en-US" altLang="zh-CN" sz="32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0" hangingPunct="0">
              <a:lnSpc>
                <a:spcPct val="150000"/>
              </a:lnSpc>
            </a:pP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      the</a:t>
            </a:r>
            <a:r>
              <a:rPr lang="en-US" altLang="zh-CN" sz="3200" u="sng">
                <a:latin typeface="Times New Roman" panose="02020603050405020304" charset="0"/>
                <a:cs typeface="Times New Roman" panose="02020603050405020304" charset="0"/>
              </a:rPr>
              <a:t>                   </a:t>
            </a: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(help) policemen.</a:t>
            </a:r>
            <a:endParaRPr lang="en-US" altLang="zh-CN" sz="32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0" hangingPunct="0">
              <a:lnSpc>
                <a:spcPct val="150000"/>
              </a:lnSpc>
            </a:pP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12. Xu Benghong is one of the most famous  ________ in China. (art)</a:t>
            </a:r>
            <a:endParaRPr lang="en-US" altLang="zh-CN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8675" name="矩形 2"/>
          <p:cNvSpPr/>
          <p:nvPr/>
        </p:nvSpPr>
        <p:spPr>
          <a:xfrm>
            <a:off x="1940878" y="974408"/>
            <a:ext cx="171005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0" indent="0"/>
            <a:r>
              <a:rPr lang="en-US" altLang="zh-CN" sz="3200" b="1">
                <a:solidFill>
                  <a:srgbClr val="FF0000"/>
                </a:solidFill>
                <a:latin typeface="Times New Roman Bold" panose="02020703060505090304" charset="0"/>
                <a:cs typeface="Times New Roman Bold" panose="02020703060505090304" charset="0"/>
              </a:rPr>
              <a:t>carefully</a:t>
            </a:r>
            <a:endParaRPr lang="en-US" altLang="zh-CN" sz="3200" b="1">
              <a:solidFill>
                <a:srgbClr val="FF0000"/>
              </a:solidFill>
              <a:latin typeface="Times New Roman Bold" panose="02020703060505090304" charset="0"/>
              <a:cs typeface="Times New Roman Bold" panose="02020703060505090304" charset="0"/>
            </a:endParaRPr>
          </a:p>
        </p:txBody>
      </p:sp>
      <p:sp>
        <p:nvSpPr>
          <p:cNvPr id="28676" name="矩形 3"/>
          <p:cNvSpPr/>
          <p:nvPr/>
        </p:nvSpPr>
        <p:spPr>
          <a:xfrm>
            <a:off x="3651250" y="1685290"/>
            <a:ext cx="16878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altLang="zh-CN" sz="3200" b="1">
                <a:solidFill>
                  <a:srgbClr val="FF0000"/>
                </a:solidFill>
                <a:latin typeface="Times New Roman Bold" panose="02020703060505090304" charset="0"/>
                <a:cs typeface="Times New Roman Bold" panose="02020703060505090304" charset="0"/>
              </a:rPr>
              <a:t>careless</a:t>
            </a:r>
            <a:endParaRPr lang="en-US" altLang="zh-CN" sz="3200" b="1">
              <a:solidFill>
                <a:srgbClr val="FF0000"/>
              </a:solidFill>
              <a:latin typeface="Times New Roman Bold" panose="02020703060505090304" charset="0"/>
              <a:cs typeface="Times New Roman Bold" panose="02020703060505090304" charset="0"/>
            </a:endParaRPr>
          </a:p>
        </p:txBody>
      </p:sp>
      <p:sp>
        <p:nvSpPr>
          <p:cNvPr id="28677" name="矩形 4"/>
          <p:cNvSpPr/>
          <p:nvPr/>
        </p:nvSpPr>
        <p:spPr>
          <a:xfrm>
            <a:off x="4005580" y="3067685"/>
            <a:ext cx="224917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0" indent="0"/>
            <a:r>
              <a:rPr lang="en-US" altLang="zh-CN" sz="3200" b="1">
                <a:solidFill>
                  <a:srgbClr val="FF0000"/>
                </a:solidFill>
                <a:latin typeface="Times New Roman Bold" panose="02020703060505090304" charset="0"/>
                <a:cs typeface="Times New Roman Bold" panose="02020703060505090304" charset="0"/>
              </a:rPr>
              <a:t>meaning ful</a:t>
            </a:r>
            <a:endParaRPr lang="en-US" altLang="zh-CN" sz="3200" b="1">
              <a:solidFill>
                <a:srgbClr val="FF0000"/>
              </a:solidFill>
              <a:latin typeface="Times New Roman Bold" panose="02020703060505090304" charset="0"/>
              <a:cs typeface="Times New Roman Bold" panose="02020703060505090304" charset="0"/>
            </a:endParaRPr>
          </a:p>
        </p:txBody>
      </p:sp>
      <p:sp>
        <p:nvSpPr>
          <p:cNvPr id="28678" name="矩形 5"/>
          <p:cNvSpPr/>
          <p:nvPr/>
        </p:nvSpPr>
        <p:spPr>
          <a:xfrm>
            <a:off x="1441450" y="3835400"/>
            <a:ext cx="185356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0" indent="0"/>
            <a:r>
              <a:rPr lang="en-US" altLang="zh-CN" sz="3200" b="1">
                <a:solidFill>
                  <a:srgbClr val="FF0000"/>
                </a:solidFill>
                <a:latin typeface="Times New Roman Bold" panose="02020703060505090304" charset="0"/>
                <a:cs typeface="Times New Roman Bold" panose="02020703060505090304" charset="0"/>
              </a:rPr>
              <a:t>impatient</a:t>
            </a:r>
            <a:endParaRPr lang="en-US" altLang="zh-CN" sz="3200" b="1">
              <a:solidFill>
                <a:srgbClr val="FF0000"/>
              </a:solidFill>
              <a:latin typeface="Times New Roman Bold" panose="02020703060505090304" charset="0"/>
              <a:cs typeface="Times New Roman Bold" panose="02020703060505090304" charset="0"/>
            </a:endParaRPr>
          </a:p>
        </p:txBody>
      </p:sp>
      <p:sp>
        <p:nvSpPr>
          <p:cNvPr id="28679" name="矩形 6"/>
          <p:cNvSpPr/>
          <p:nvPr/>
        </p:nvSpPr>
        <p:spPr>
          <a:xfrm>
            <a:off x="1757045" y="4611688"/>
            <a:ext cx="153797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0" indent="0"/>
            <a:r>
              <a:rPr lang="en-US" altLang="zh-CN" sz="3200" b="1">
                <a:solidFill>
                  <a:srgbClr val="FF0000"/>
                </a:solidFill>
                <a:latin typeface="Times New Roman Bold" panose="02020703060505090304" charset="0"/>
                <a:cs typeface="Times New Roman Bold" panose="02020703060505090304" charset="0"/>
              </a:rPr>
              <a:t>helpless</a:t>
            </a:r>
            <a:endParaRPr lang="en-US" altLang="zh-CN" sz="3200" b="1">
              <a:solidFill>
                <a:srgbClr val="FF0000"/>
              </a:solidFill>
              <a:latin typeface="Times New Roman Bold" panose="02020703060505090304" charset="0"/>
              <a:cs typeface="Times New Roman Bold" panose="02020703060505090304" charset="0"/>
            </a:endParaRPr>
          </a:p>
        </p:txBody>
      </p:sp>
      <p:sp>
        <p:nvSpPr>
          <p:cNvPr id="28681" name="矩形 9"/>
          <p:cNvSpPr/>
          <p:nvPr/>
        </p:nvSpPr>
        <p:spPr>
          <a:xfrm>
            <a:off x="7681278" y="5980113"/>
            <a:ext cx="12661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0" indent="0"/>
            <a:r>
              <a:rPr lang="en-US" altLang="zh-CN" sz="3200" b="1">
                <a:solidFill>
                  <a:srgbClr val="FF0000"/>
                </a:solidFill>
                <a:latin typeface="Times New Roman Bold" panose="02020703060505090304" charset="0"/>
                <a:cs typeface="Times New Roman Bold" panose="02020703060505090304" charset="0"/>
              </a:rPr>
              <a:t>artists</a:t>
            </a:r>
            <a:endParaRPr lang="en-US" altLang="zh-CN" sz="3200" b="1">
              <a:solidFill>
                <a:srgbClr val="FF0000"/>
              </a:solidFill>
              <a:latin typeface="Times New Roman Bold" panose="02020703060505090304" charset="0"/>
              <a:cs typeface="Times New Roman Bold" panose="0202070306050509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05580" y="149225"/>
            <a:ext cx="112331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eaLnBrk="0" hangingPunct="0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用所给词正确形式填空</a:t>
            </a:r>
            <a:endParaRPr lang="zh-CN" altLang="en-US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0035" y="60325"/>
            <a:ext cx="3725545" cy="914400"/>
            <a:chOff x="467" y="377"/>
            <a:chExt cx="5867" cy="1440"/>
          </a:xfrm>
        </p:grpSpPr>
        <p:sp>
          <p:nvSpPr>
            <p:cNvPr id="3" name="文本框 2"/>
            <p:cNvSpPr txBox="1"/>
            <p:nvPr/>
          </p:nvSpPr>
          <p:spPr>
            <a:xfrm>
              <a:off x="2296" y="565"/>
              <a:ext cx="403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000" b="1">
                  <a:solidFill>
                    <a:srgbClr val="F2586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Exercise</a:t>
              </a:r>
              <a:endParaRPr lang="en-US" altLang="zh-CN" sz="4000" b="1">
                <a:solidFill>
                  <a:srgbClr val="F2586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" name="图片 4" descr="2015466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7" y="377"/>
              <a:ext cx="1440" cy="144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666875" y="5292408"/>
            <a:ext cx="140271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0" indent="0"/>
            <a:r>
              <a:rPr lang="en-US" altLang="zh-CN" sz="3200" b="1">
                <a:solidFill>
                  <a:srgbClr val="FF0000"/>
                </a:solidFill>
                <a:latin typeface="Times New Roman Bold" panose="02020703060505090304" charset="0"/>
                <a:cs typeface="Times New Roman Bold" panose="02020703060505090304" charset="0"/>
              </a:rPr>
              <a:t>helpful</a:t>
            </a:r>
            <a:endParaRPr lang="en-US" altLang="zh-CN" sz="3200" b="1">
              <a:solidFill>
                <a:srgbClr val="FF0000"/>
              </a:solidFill>
              <a:latin typeface="Times New Roman Bold" panose="02020703060505090304" charset="0"/>
              <a:cs typeface="Times New Roman Bold" panose="02020703060505090304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 fill="hold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 fill="hold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nimBg="1"/>
      <p:bldP spid="28676" grpId="0" animBg="1"/>
      <p:bldP spid="28677" grpId="0" animBg="1"/>
      <p:bldP spid="28678" grpId="0" animBg="1"/>
      <p:bldP spid="28679" grpId="0" animBg="1"/>
      <p:bldP spid="28681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3" name="图片 1024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60960" y="643890"/>
            <a:ext cx="6356350" cy="2784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hangingPunct="0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Aim </a:t>
            </a:r>
            <a:r>
              <a:rPr kumimoji="0" lang="zh-CN" altLang="en-US" sz="4800" b="1" i="0" u="none" strike="noStrike" kern="1200" cap="none" spc="0" normalizeH="0" baseline="0" noProof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Higher, </a:t>
            </a:r>
            <a:endParaRPr kumimoji="0" lang="zh-CN" altLang="en-US" sz="4800" b="1" i="0" u="none" strike="noStrike" kern="1200" cap="none" spc="0" normalizeH="0" baseline="0" noProof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hangingPunct="0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Down to Earth！</a:t>
            </a:r>
            <a:endParaRPr kumimoji="0" lang="zh-CN" altLang="en-US" sz="4800" b="1" i="0" u="none" strike="noStrike" kern="1200" cap="none" spc="0" normalizeH="0" baseline="0" noProof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hangingPunct="0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脚踏实地，仰望星空。</a:t>
            </a:r>
            <a:endParaRPr kumimoji="0" lang="en-US" altLang="zh-CN" sz="4800" b="1" i="0" u="none" strike="noStrike" kern="1200" cap="none" spc="0" normalizeH="0" baseline="0" noProof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1981200" y="3657600"/>
            <a:ext cx="7162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2498725" y="3725863"/>
            <a:ext cx="58832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10247" name="文本框 10246"/>
          <p:cNvSpPr txBox="1"/>
          <p:nvPr/>
        </p:nvSpPr>
        <p:spPr>
          <a:xfrm>
            <a:off x="78105" y="3589020"/>
            <a:ext cx="10782935" cy="30880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90000"/>
              </a:lnSpc>
              <a:spcBef>
                <a:spcPts val="50"/>
              </a:spcBef>
              <a:spcAft>
                <a:spcPts val="0"/>
              </a:spcAft>
            </a:pPr>
            <a:r>
              <a:rPr sz="5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</a:rPr>
              <a:t>Better yourself every day</a:t>
            </a:r>
            <a:r>
              <a:rPr lang="en-US" altLang="zh-CN" sz="5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</a:rPr>
              <a:t>,</a:t>
            </a:r>
            <a:r>
              <a:rPr sz="5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en-US" sz="5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</a:rPr>
              <a:t>and you will be</a:t>
            </a:r>
            <a:r>
              <a:rPr sz="5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</a:rPr>
              <a:t> better</a:t>
            </a:r>
            <a:r>
              <a:rPr lang="en-US" sz="5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</a:rPr>
              <a:t> and better</a:t>
            </a:r>
            <a:r>
              <a:rPr sz="5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</a:rPr>
              <a:t>.</a:t>
            </a:r>
            <a:endParaRPr sz="5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ts val="50"/>
              </a:spcBef>
              <a:spcAft>
                <a:spcPts val="0"/>
              </a:spcAft>
            </a:pPr>
            <a:r>
              <a:rPr sz="5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</a:rPr>
              <a:t>You can be just the one you wanna be.</a:t>
            </a:r>
            <a:endParaRPr sz="5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spd="slow">
    <p:split orient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87680" y="2450465"/>
            <a:ext cx="11464290" cy="1670050"/>
          </a:xfrm>
        </p:spPr>
        <p:txBody>
          <a:bodyPr>
            <a:noAutofit/>
          </a:bodyPr>
          <a:lstStyle/>
          <a:p>
            <a:r>
              <a:rPr lang="en-US" altLang="zh-CN" sz="5400" dirty="0">
                <a:solidFill>
                  <a:srgbClr val="E5603D"/>
                </a:solidFill>
                <a:latin typeface="Arial Black" panose="020B0A04020102020204" charset="0"/>
                <a:cs typeface="Arial Black" panose="020B0A04020102020204" charset="0"/>
              </a:rPr>
              <a:t>Thanks for your listening!</a:t>
            </a:r>
            <a:endParaRPr lang="en-US" altLang="zh-CN" sz="5400" dirty="0">
              <a:solidFill>
                <a:srgbClr val="E5603D"/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97635" y="5153025"/>
            <a:ext cx="8648065" cy="107632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tx1"/>
                </a:solidFill>
              </a:rPr>
              <a:t>We form a new word by adding a prefix（前缀） or suffix（后缀） to the root（词根）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90220" y="1120775"/>
            <a:ext cx="10419080" cy="3749675"/>
            <a:chOff x="531" y="2006"/>
            <a:chExt cx="16408" cy="5905"/>
          </a:xfrm>
        </p:grpSpPr>
        <p:grpSp>
          <p:nvGrpSpPr>
            <p:cNvPr id="10" name="组合 9"/>
            <p:cNvGrpSpPr/>
            <p:nvPr/>
          </p:nvGrpSpPr>
          <p:grpSpPr>
            <a:xfrm>
              <a:off x="5100" y="2473"/>
              <a:ext cx="7758" cy="4625"/>
              <a:chOff x="4782" y="2290"/>
              <a:chExt cx="7758" cy="4625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4782" y="3602"/>
                <a:ext cx="7758" cy="2276"/>
                <a:chOff x="3051" y="8325"/>
                <a:chExt cx="7758" cy="2276"/>
              </a:xfrm>
            </p:grpSpPr>
            <p:sp>
              <p:nvSpPr>
                <p:cNvPr id="15" name="五边形 14"/>
                <p:cNvSpPr/>
                <p:nvPr/>
              </p:nvSpPr>
              <p:spPr>
                <a:xfrm>
                  <a:off x="3051" y="8378"/>
                  <a:ext cx="7758" cy="2047"/>
                </a:xfrm>
                <a:prstGeom prst="homePlat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4930" y="8325"/>
                  <a:ext cx="5879" cy="227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 sz="4400" b="1">
                      <a:latin typeface="Arial Bold" panose="020B0604020202090204" charset="0"/>
                      <a:cs typeface="Arial Bold" panose="020B0604020202090204" charset="0"/>
                    </a:rPr>
                    <a:t>crea</a:t>
                  </a:r>
                  <a:r>
                    <a:rPr lang="en-US" altLang="zh-CN" sz="4400" b="1">
                      <a:solidFill>
                        <a:srgbClr val="C00000"/>
                      </a:solidFill>
                      <a:latin typeface="Arial Bold" panose="020B0604020202090204" charset="0"/>
                      <a:cs typeface="Arial Bold" panose="020B0604020202090204" charset="0"/>
                    </a:rPr>
                    <a:t>tive </a:t>
                  </a:r>
                  <a:r>
                    <a:rPr lang="en-US" altLang="zh-CN" sz="4400" b="1">
                      <a:solidFill>
                        <a:srgbClr val="0070C0"/>
                      </a:solidFill>
                      <a:latin typeface="Arial Bold" panose="020B0604020202090204" charset="0"/>
                      <a:cs typeface="Arial Bold" panose="020B0604020202090204" charset="0"/>
                    </a:rPr>
                    <a:t>adj.</a:t>
                  </a:r>
                  <a:endParaRPr lang="en-US" altLang="zh-CN" sz="4400" b="1">
                    <a:latin typeface="Arial Bold" panose="020B0604020202090204" charset="0"/>
                    <a:cs typeface="Arial Bold" panose="020B0604020202090204" charset="0"/>
                  </a:endParaRPr>
                </a:p>
                <a:p>
                  <a:r>
                    <a:rPr lang="en-US" altLang="zh-CN" sz="4400" b="1">
                      <a:solidFill>
                        <a:srgbClr val="C00000"/>
                      </a:solidFill>
                      <a:latin typeface="Arial Bold" panose="020B0604020202090204" charset="0"/>
                      <a:cs typeface="Arial Bold" panose="020B0604020202090204" charset="0"/>
                    </a:rPr>
                    <a:t>en</a:t>
                  </a:r>
                  <a:r>
                    <a:rPr lang="en-US" altLang="zh-CN" sz="4400" b="1">
                      <a:latin typeface="Arial Bold" panose="020B0604020202090204" charset="0"/>
                      <a:cs typeface="Arial Bold" panose="020B0604020202090204" charset="0"/>
                    </a:rPr>
                    <a:t>rich </a:t>
                  </a:r>
                  <a:r>
                    <a:rPr lang="en-US" altLang="zh-CN" sz="4400" b="1">
                      <a:solidFill>
                        <a:srgbClr val="0070C0"/>
                      </a:solidFill>
                      <a:latin typeface="Arial Bold" panose="020B0604020202090204" charset="0"/>
                      <a:cs typeface="Arial Bold" panose="020B0604020202090204" charset="0"/>
                    </a:rPr>
                    <a:t>v.</a:t>
                  </a:r>
                  <a:endParaRPr lang="en-US" altLang="zh-CN" sz="4400" b="1">
                    <a:solidFill>
                      <a:srgbClr val="0070C0"/>
                    </a:solidFill>
                    <a:latin typeface="Arial Bold" panose="020B0604020202090204" charset="0"/>
                    <a:cs typeface="Arial Bold" panose="020B0604020202090204" charset="0"/>
                  </a:endParaRPr>
                </a:p>
              </p:txBody>
            </p:sp>
          </p:grpSp>
          <p:cxnSp>
            <p:nvCxnSpPr>
              <p:cNvPr id="13" name="直接箭头连接符 12"/>
              <p:cNvCxnSpPr/>
              <p:nvPr/>
            </p:nvCxnSpPr>
            <p:spPr>
              <a:xfrm flipV="1">
                <a:off x="5611" y="5748"/>
                <a:ext cx="1996" cy="991"/>
              </a:xfrm>
              <a:prstGeom prst="straightConnector1">
                <a:avLst/>
              </a:prstGeom>
              <a:ln w="82550">
                <a:solidFill>
                  <a:srgbClr val="7030A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箭头连接符 4"/>
              <p:cNvCxnSpPr/>
              <p:nvPr/>
            </p:nvCxnSpPr>
            <p:spPr>
              <a:xfrm flipH="1">
                <a:off x="9756" y="2333"/>
                <a:ext cx="1306" cy="1322"/>
              </a:xfrm>
              <a:prstGeom prst="straightConnector1">
                <a:avLst/>
              </a:prstGeom>
              <a:ln w="82550">
                <a:solidFill>
                  <a:srgbClr val="7030A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箭头连接符 6"/>
              <p:cNvCxnSpPr/>
              <p:nvPr/>
            </p:nvCxnSpPr>
            <p:spPr>
              <a:xfrm>
                <a:off x="6402" y="2290"/>
                <a:ext cx="1205" cy="1365"/>
              </a:xfrm>
              <a:prstGeom prst="straightConnector1">
                <a:avLst/>
              </a:prstGeom>
              <a:ln w="82550">
                <a:solidFill>
                  <a:srgbClr val="7030A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箭头连接符 8"/>
              <p:cNvCxnSpPr/>
              <p:nvPr/>
            </p:nvCxnSpPr>
            <p:spPr>
              <a:xfrm flipH="1" flipV="1">
                <a:off x="9058" y="5878"/>
                <a:ext cx="1757" cy="1037"/>
              </a:xfrm>
              <a:prstGeom prst="straightConnector1">
                <a:avLst/>
              </a:prstGeom>
              <a:ln w="82550">
                <a:solidFill>
                  <a:srgbClr val="7030A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文本框 10"/>
            <p:cNvSpPr txBox="1"/>
            <p:nvPr/>
          </p:nvSpPr>
          <p:spPr>
            <a:xfrm>
              <a:off x="531" y="2473"/>
              <a:ext cx="6189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 b="1">
                  <a:cs typeface="+mn-lt"/>
                </a:rPr>
                <a:t>root:create</a:t>
              </a:r>
              <a:r>
                <a:rPr lang="zh-CN" altLang="en-US" sz="3600" b="1">
                  <a:cs typeface="+mn-lt"/>
                </a:rPr>
                <a:t>创造 </a:t>
              </a:r>
              <a:r>
                <a:rPr lang="en-US" altLang="zh-CN" sz="3600" b="1">
                  <a:solidFill>
                    <a:srgbClr val="1D1AA4"/>
                  </a:solidFill>
                  <a:cs typeface="+mn-lt"/>
                </a:rPr>
                <a:t>v.</a:t>
              </a:r>
              <a:endParaRPr lang="en-US" altLang="zh-CN" sz="3600" b="1">
                <a:solidFill>
                  <a:srgbClr val="1D1AA4"/>
                </a:solidFill>
                <a:cs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1249" y="6798"/>
              <a:ext cx="569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000" b="1"/>
                <a:t>root: rich </a:t>
              </a:r>
              <a:r>
                <a:rPr lang="en-US" altLang="zh-CN" sz="4000" b="1">
                  <a:solidFill>
                    <a:srgbClr val="0070C0"/>
                  </a:solidFill>
                </a:rPr>
                <a:t>adj.</a:t>
              </a:r>
              <a:endParaRPr lang="en-US" altLang="zh-CN" sz="4000" b="1">
                <a:solidFill>
                  <a:srgbClr val="0070C0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380" y="2006"/>
              <a:ext cx="505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sym typeface="+mn-ea"/>
                </a:rPr>
                <a:t>suffix：</a:t>
              </a:r>
              <a:r>
                <a:rPr lang="en-US" altLang="zh-CN" sz="4000" b="1">
                  <a:solidFill>
                    <a:srgbClr val="C00000"/>
                  </a:solidFill>
                  <a:sym typeface="+mn-ea"/>
                </a:rPr>
                <a:t>tive</a:t>
              </a:r>
              <a:endParaRPr lang="en-US" altLang="zh-CN" sz="4000" b="1">
                <a:solidFill>
                  <a:srgbClr val="C00000"/>
                </a:solidFill>
                <a:sym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00" y="6604"/>
              <a:ext cx="525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000" b="1">
                  <a:sym typeface="+mn-ea"/>
                </a:rPr>
                <a:t>prefix</a:t>
              </a:r>
              <a:r>
                <a:rPr lang="zh-CN" altLang="en-US" sz="4000" b="1">
                  <a:sym typeface="+mn-ea"/>
                </a:rPr>
                <a:t>：</a:t>
              </a:r>
              <a:r>
                <a:rPr lang="en-US" altLang="zh-CN" sz="4000" b="1">
                  <a:solidFill>
                    <a:srgbClr val="C00000"/>
                  </a:solidFill>
                  <a:sym typeface="+mn-ea"/>
                </a:rPr>
                <a:t>en</a:t>
              </a:r>
              <a:endParaRPr lang="en-US" altLang="zh-CN" sz="4000" b="1">
                <a:solidFill>
                  <a:srgbClr val="C00000"/>
                </a:solidFill>
                <a:sym typeface="+mn-ea"/>
              </a:endParaRPr>
            </a:p>
          </p:txBody>
        </p:sp>
      </p:grpSp>
      <p:sp>
        <p:nvSpPr>
          <p:cNvPr id="4" name="MH_SubTitle_2"/>
          <p:cNvSpPr/>
          <p:nvPr>
            <p:custDataLst>
              <p:tags r:id="rId1"/>
            </p:custDataLst>
          </p:nvPr>
        </p:nvSpPr>
        <p:spPr>
          <a:xfrm>
            <a:off x="381635" y="275590"/>
            <a:ext cx="7131050" cy="114173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Autofit/>
            <a:scene3d>
              <a:camera prst="orthographicFront"/>
              <a:lightRig rig="threePt" dir="t"/>
            </a:scene3d>
          </a:bodyPr>
          <a:p>
            <a:pPr lvl="0" algn="ctr">
              <a:lnSpc>
                <a:spcPct val="80000"/>
              </a:lnSpc>
              <a:buClrTx/>
              <a:buSzTx/>
              <a:buFontTx/>
            </a:pPr>
            <a:r>
              <a:rPr sz="48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85B81B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Franklin Gothic Medium" panose="020B0603020102020204" charset="0"/>
                <a:ea typeface="黑体" panose="02010609060101010101" charset="-122"/>
                <a:cs typeface="Franklin Gothic Medium" panose="020B0603020102020204" charset="0"/>
                <a:sym typeface="+mn-ea"/>
              </a:rPr>
              <a:t>派生词（</a:t>
            </a:r>
            <a:r>
              <a:rPr lang="en-US" sz="48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85B81B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Franklin Gothic Medium" panose="020B0603020102020204" charset="0"/>
                <a:ea typeface="黑体" panose="02010609060101010101" charset="-122"/>
                <a:cs typeface="Franklin Gothic Medium" panose="020B0603020102020204" charset="0"/>
                <a:sym typeface="+mn-ea"/>
              </a:rPr>
              <a:t>D</a:t>
            </a:r>
            <a:r>
              <a:rPr sz="48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85B81B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Franklin Gothic Medium" panose="020B0603020102020204" charset="0"/>
                <a:ea typeface="黑体" panose="02010609060101010101" charset="-122"/>
                <a:cs typeface="Franklin Gothic Medium" panose="020B0603020102020204" charset="0"/>
                <a:sym typeface="+mn-ea"/>
              </a:rPr>
              <a:t>erivation）</a:t>
            </a:r>
            <a:endParaRPr sz="480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85B81B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Franklin Gothic Medium" panose="020B0603020102020204" charset="0"/>
              <a:ea typeface="黑体" panose="02010609060101010101" charset="-122"/>
              <a:cs typeface="Franklin Gothic Medium" panose="020B0603020102020204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/>
          <p:nvPr/>
        </p:nvSpPr>
        <p:spPr>
          <a:xfrm>
            <a:off x="507253" y="1028733"/>
            <a:ext cx="11664949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>
                <a:solidFill>
                  <a:schemeClr val="tx1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Read and pay attention to the letters in red.</a:t>
            </a:r>
            <a:endParaRPr lang="zh-CN" altLang="en-US" sz="2135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911424" y="1892829"/>
            <a:ext cx="11664949" cy="2391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/>
            </a:pPr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Tina is friend</a:t>
            </a:r>
            <a:r>
              <a:rPr lang="en-US" altLang="zh-CN" sz="3735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ly</a:t>
            </a:r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 to her friends.</a:t>
            </a:r>
            <a:endParaRPr lang="en-US" altLang="zh-CN" sz="3735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>
              <a:spcBef>
                <a:spcPct val="50000"/>
              </a:spcBef>
              <a:buFont typeface="+mj-lt"/>
              <a:buAutoNum type="arabicPeriod"/>
            </a:pPr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I usual</a:t>
            </a:r>
            <a:r>
              <a:rPr lang="en-US" altLang="zh-CN" sz="3735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ly</a:t>
            </a:r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 read China Dai</a:t>
            </a:r>
            <a:r>
              <a:rPr lang="en-US" altLang="zh-CN" sz="3735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ly</a:t>
            </a:r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 in the evening.</a:t>
            </a:r>
            <a:endParaRPr lang="en-US" altLang="zh-CN" sz="3735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>
              <a:spcBef>
                <a:spcPct val="50000"/>
              </a:spcBef>
              <a:buFont typeface="+mj-lt"/>
              <a:buAutoNum type="arabicPeriod"/>
            </a:pPr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The careless girl did real</a:t>
            </a:r>
            <a:r>
              <a:rPr lang="en-US" altLang="zh-CN" sz="3735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ly</a:t>
            </a:r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 bad</a:t>
            </a:r>
            <a:r>
              <a:rPr lang="en-US" altLang="zh-CN" sz="3735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ly</a:t>
            </a:r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 in the exam.</a:t>
            </a:r>
            <a:endParaRPr lang="zh-CN" altLang="en-US" sz="2135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477" y="4581128"/>
            <a:ext cx="3153532" cy="20579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03"/>
          <a:stretch>
            <a:fillRect/>
          </a:stretch>
        </p:blipFill>
        <p:spPr>
          <a:xfrm>
            <a:off x="5149973" y="4581128"/>
            <a:ext cx="1673197" cy="20579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136" y="4581128"/>
            <a:ext cx="3084355" cy="205795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0" y="567268"/>
            <a:ext cx="2543605" cy="66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Lead in</a:t>
            </a:r>
            <a:endParaRPr kumimoji="0" lang="en-US" altLang="zh-CN" sz="3735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  <p:custDataLst>
      <p:tags r:id="rId4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/>
          <p:nvPr/>
        </p:nvSpPr>
        <p:spPr>
          <a:xfrm>
            <a:off x="430529" y="3025285"/>
            <a:ext cx="11664949" cy="2103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>
                <a:solidFill>
                  <a:schemeClr val="tx1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 suffix is a letter or a group of letters that we add to the end of a word to form a new word.</a:t>
            </a:r>
            <a:r>
              <a:rPr lang="en-US" altLang="zh-CN" sz="3735" b="1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endParaRPr lang="en-US" altLang="zh-CN" sz="3735" b="1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735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015097" y="1604797"/>
            <a:ext cx="2495815" cy="128100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5335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suffix</a:t>
            </a:r>
            <a:endParaRPr kumimoji="0" lang="en-US" altLang="zh-CN" sz="5335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ea typeface="宋体" panose="02010600030101010101" pitchFamily="2" charset="-122"/>
              <a:cs typeface="Georgia" panose="02040502050405020303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3339" y="510395"/>
            <a:ext cx="2880320" cy="66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Presentation</a:t>
            </a:r>
            <a:endParaRPr kumimoji="0" lang="en-US" altLang="zh-CN" sz="3735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4" b="7415"/>
          <a:stretch>
            <a:fillRect/>
          </a:stretch>
        </p:blipFill>
        <p:spPr bwMode="auto">
          <a:xfrm>
            <a:off x="3817303" y="4389107"/>
            <a:ext cx="4891401" cy="2133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对话气泡: 圆角矩形 1"/>
          <p:cNvSpPr/>
          <p:nvPr/>
        </p:nvSpPr>
        <p:spPr>
          <a:xfrm>
            <a:off x="4943872" y="5733255"/>
            <a:ext cx="1728192" cy="789768"/>
          </a:xfrm>
          <a:prstGeom prst="wedgeRoundRectCallout">
            <a:avLst>
              <a:gd name="adj1" fmla="val -75948"/>
              <a:gd name="adj2" fmla="val 28731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Comic Sans MS" panose="030F0702030302020204" pitchFamily="66" charset="0"/>
                <a:cs typeface="Times New Roman" panose="02020603050405020304" charset="0"/>
              </a:rPr>
              <a:t>It’s love</a:t>
            </a:r>
            <a:r>
              <a:rPr lang="en-US" altLang="zh-CN" sz="2400">
                <a:solidFill>
                  <a:srgbClr val="C00000"/>
                </a:solidFill>
                <a:latin typeface="Comic Sans MS" panose="030F0702030302020204" pitchFamily="66" charset="0"/>
                <a:cs typeface="Times New Roman" panose="02020603050405020304" charset="0"/>
              </a:rPr>
              <a:t>ly</a:t>
            </a:r>
            <a:r>
              <a:rPr lang="en-US" altLang="zh-CN" sz="2400">
                <a:latin typeface="Comic Sans MS" panose="030F0702030302020204" pitchFamily="66" charset="0"/>
                <a:cs typeface="Times New Roman" panose="02020603050405020304" charset="0"/>
              </a:rPr>
              <a:t>!</a:t>
            </a:r>
            <a:endParaRPr lang="zh-CN" altLang="en-US" sz="2400">
              <a:latin typeface="Comic Sans MS" panose="030F0702030302020204" pitchFamily="66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69480" y="1922780"/>
            <a:ext cx="18853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solidFill>
                  <a:srgbClr val="E5603D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  <a:t>（后缀）</a:t>
            </a:r>
            <a:endParaRPr lang="zh-CN" altLang="en-US" sz="3600" b="1" dirty="0">
              <a:solidFill>
                <a:srgbClr val="E5603D"/>
              </a:solidFill>
              <a:latin typeface="Arial Black" panose="020B0A04020102020204" charset="0"/>
              <a:cs typeface="Arial Black" panose="020B0A04020102020204" charset="0"/>
              <a:sym typeface="+mn-ea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ext Box 5"/>
          <p:cNvSpPr txBox="1"/>
          <p:nvPr/>
        </p:nvSpPr>
        <p:spPr>
          <a:xfrm>
            <a:off x="0" y="3266501"/>
            <a:ext cx="11286067" cy="1528445"/>
          </a:xfrm>
          <a:prstGeom prst="rect">
            <a:avLst/>
          </a:prstGeom>
          <a:gradFill>
            <a:gsLst>
              <a:gs pos="3896">
                <a:srgbClr val="F2E6CD"/>
              </a:gs>
              <a:gs pos="97000">
                <a:srgbClr val="E3B84B"/>
              </a:gs>
            </a:gsLst>
            <a:lin scaled="1"/>
          </a:gra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We can add –ly to some adjectives to form adverbs.</a:t>
            </a:r>
            <a:endParaRPr lang="en-US" altLang="zh-CN" sz="3735" b="1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735" b="1">
                <a:latin typeface="Comic Sans MS" panose="030F0702030302020204" pitchFamily="66" charset="0"/>
              </a:rPr>
              <a:t> </a:t>
            </a:r>
            <a:r>
              <a:rPr lang="zh-CN" altLang="en-US" sz="3735" b="1">
                <a:latin typeface="Comic Sans MS" panose="030F0702030302020204" pitchFamily="66" charset="0"/>
              </a:rPr>
              <a:t>我们在形容词后面加</a:t>
            </a:r>
            <a:r>
              <a:rPr lang="en-US" altLang="zh-CN" sz="3735" b="1" err="1">
                <a:latin typeface="Times New Roman" panose="02020603050405020304" charset="0"/>
                <a:cs typeface="Times New Roman" panose="02020603050405020304" charset="0"/>
              </a:rPr>
              <a:t>ly</a:t>
            </a:r>
            <a:r>
              <a:rPr lang="zh-CN" altLang="en-US" sz="3735" b="1">
                <a:latin typeface="Comic Sans MS" panose="030F0702030302020204" pitchFamily="66" charset="0"/>
              </a:rPr>
              <a:t>构成副词。</a:t>
            </a:r>
            <a:endParaRPr lang="zh-CN" altLang="en-US" sz="3735" b="1">
              <a:latin typeface="Comic Sans MS" panose="030F0702030302020204" pitchFamily="66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032535" y="254630"/>
          <a:ext cx="4417060" cy="2955290"/>
        </p:xfrm>
        <a:graphic>
          <a:graphicData uri="http://schemas.openxmlformats.org/drawingml/2006/table">
            <a:tbl>
              <a:tblPr/>
              <a:tblGrid>
                <a:gridCol w="2208530"/>
                <a:gridCol w="2208530"/>
              </a:tblGrid>
              <a:tr h="835025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>
                          <a:solidFill>
                            <a:srgbClr val="FFFFFF"/>
                          </a:solidFill>
                          <a:latin typeface="Times New Roman" panose="02020603050405020304" charset="0"/>
                        </a:rPr>
                        <a:t>Adjective</a:t>
                      </a:r>
                      <a:endParaRPr lang="zh-CN" altLang="en-US" sz="3600" b="1">
                        <a:solidFill>
                          <a:srgbClr val="FFFFFF"/>
                        </a:solidFill>
                        <a:latin typeface="Times New Roman" panose="02020603050405020304" charset="0"/>
                      </a:endParaRPr>
                    </a:p>
                  </a:txBody>
                  <a:tcPr marL="90170" marR="90170" marT="46990" marB="4699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>
                          <a:solidFill>
                            <a:srgbClr val="FFFFFF"/>
                          </a:solidFill>
                          <a:latin typeface="Times New Roman" panose="02020603050405020304" charset="0"/>
                        </a:rPr>
                        <a:t>Adverb</a:t>
                      </a:r>
                      <a:endParaRPr lang="zh-CN" altLang="en-US" sz="3600" b="1">
                        <a:solidFill>
                          <a:srgbClr val="FFFFFF"/>
                        </a:solidFill>
                        <a:latin typeface="Times New Roman" panose="02020603050405020304" charset="0"/>
                      </a:endParaRPr>
                    </a:p>
                  </a:txBody>
                  <a:tcPr marL="90170" marR="90170" marT="46990" marB="4699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642620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  <a:latin typeface="Times New Roman" panose="02020603050405020304" charset="0"/>
                        </a:rPr>
                        <a:t>real</a:t>
                      </a:r>
                      <a:endParaRPr lang="zh-CN" altLang="en-US" sz="3600" b="1">
                        <a:solidFill>
                          <a:srgbClr val="000000"/>
                        </a:solidFill>
                        <a:latin typeface="Times New Roman" panose="02020603050405020304" charset="0"/>
                      </a:endParaRPr>
                    </a:p>
                  </a:txBody>
                  <a:tcPr marL="90170" marR="90170" marT="46990" marB="4699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  <a:latin typeface="Times New Roman" panose="02020603050405020304" charset="0"/>
                        </a:rPr>
                        <a:t>real</a:t>
                      </a:r>
                      <a:r>
                        <a:rPr lang="zh-CN" altLang="en-US" sz="3600" b="1">
                          <a:solidFill>
                            <a:srgbClr val="FF3300"/>
                          </a:solidFill>
                          <a:latin typeface="Times New Roman" panose="02020603050405020304" charset="0"/>
                        </a:rPr>
                        <a:t>ly</a:t>
                      </a:r>
                      <a:endParaRPr lang="zh-CN" altLang="en-US" sz="3600" b="1">
                        <a:solidFill>
                          <a:srgbClr val="FF3300"/>
                        </a:solidFill>
                        <a:latin typeface="Times New Roman" panose="02020603050405020304" charset="0"/>
                      </a:endParaRPr>
                    </a:p>
                  </a:txBody>
                  <a:tcPr marL="90170" marR="90170" marT="46990" marB="4699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42620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  <a:latin typeface="Times New Roman" panose="02020603050405020304" charset="0"/>
                        </a:rPr>
                        <a:t>bad</a:t>
                      </a:r>
                      <a:endParaRPr lang="zh-CN" altLang="en-US" sz="3600" b="1">
                        <a:solidFill>
                          <a:srgbClr val="000000"/>
                        </a:solidFill>
                        <a:latin typeface="Times New Roman" panose="02020603050405020304" charset="0"/>
                      </a:endParaRPr>
                    </a:p>
                  </a:txBody>
                  <a:tcPr marL="90170" marR="90170" marT="46990" marB="4699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bad</a:t>
                      </a:r>
                      <a:r>
                        <a:rPr lang="zh-CN" altLang="en-US" sz="3600" b="1">
                          <a:solidFill>
                            <a:srgbClr val="FF33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ly</a:t>
                      </a:r>
                      <a:endParaRPr lang="zh-CN" altLang="en-US" sz="3600" b="1">
                        <a:solidFill>
                          <a:srgbClr val="FF33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90170" marR="90170" marT="46990" marB="4699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835025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  <a:latin typeface="Times New Roman" panose="02020603050405020304" charset="0"/>
                        </a:rPr>
                        <a:t> usual</a:t>
                      </a:r>
                      <a:endParaRPr lang="zh-CN" altLang="en-US" sz="3600" b="1">
                        <a:solidFill>
                          <a:srgbClr val="000000"/>
                        </a:solidFill>
                        <a:latin typeface="Times New Roman" panose="02020603050405020304" charset="0"/>
                      </a:endParaRPr>
                    </a:p>
                  </a:txBody>
                  <a:tcPr marL="90170" marR="90170" marT="46990" marB="4699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  <a:latin typeface="Times New Roman" panose="02020603050405020304" charset="0"/>
                        </a:rPr>
                        <a:t> usual</a:t>
                      </a:r>
                      <a:r>
                        <a:rPr lang="zh-CN" altLang="en-US" sz="3600" b="1">
                          <a:solidFill>
                            <a:srgbClr val="FF3300"/>
                          </a:solidFill>
                          <a:latin typeface="Times New Roman" panose="02020603050405020304" charset="0"/>
                        </a:rPr>
                        <a:t>ly</a:t>
                      </a:r>
                      <a:endParaRPr lang="zh-CN" altLang="en-US" sz="3600" b="1">
                        <a:solidFill>
                          <a:srgbClr val="FF3300"/>
                        </a:solidFill>
                        <a:latin typeface="Times New Roman" panose="02020603050405020304" charset="0"/>
                      </a:endParaRPr>
                    </a:p>
                  </a:txBody>
                  <a:tcPr marL="90170" marR="90170" marT="46990" marB="4699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5" name="折角形 2"/>
          <p:cNvSpPr/>
          <p:nvPr/>
        </p:nvSpPr>
        <p:spPr>
          <a:xfrm>
            <a:off x="1" y="4851215"/>
            <a:ext cx="11856640" cy="1559401"/>
          </a:xfrm>
          <a:prstGeom prst="foldedCorner">
            <a:avLst/>
          </a:prstGeom>
          <a:solidFill>
            <a:srgbClr val="FADCE9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Adverbs usually modify verbs</a:t>
            </a:r>
            <a:r>
              <a:rPr lang="zh-CN" altLang="en-US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, </a:t>
            </a:r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adjectives</a:t>
            </a:r>
            <a:r>
              <a:rPr lang="zh-CN" altLang="en-US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and other adverbs</a:t>
            </a:r>
            <a:r>
              <a:rPr lang="zh-CN" altLang="en-US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.</a:t>
            </a:r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endParaRPr lang="en-US" altLang="zh-CN" sz="3200" b="1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副词修饰动词、形容词和其它副词。</a:t>
            </a:r>
            <a:endParaRPr kumimoji="0" lang="zh-CN" altLang="en-US" sz="32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40" name="Group 28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07533" y="1893147"/>
          <a:ext cx="9119235" cy="4562475"/>
        </p:xfrm>
        <a:graphic>
          <a:graphicData uri="http://schemas.openxmlformats.org/drawingml/2006/table">
            <a:tbl>
              <a:tblPr/>
              <a:tblGrid>
                <a:gridCol w="3914140"/>
                <a:gridCol w="2261235"/>
                <a:gridCol w="2943860"/>
              </a:tblGrid>
              <a:tr h="1086485">
                <a:tc>
                  <a:txBody>
                    <a:bodyPr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1D1AA4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Most adjectives</a:t>
                      </a:r>
                      <a:endParaRPr kumimoji="0" lang="en-US" altLang="zh-CN" sz="2665" b="1" i="0" baseline="0">
                        <a:ln>
                          <a:noFill/>
                        </a:ln>
                        <a:solidFill>
                          <a:srgbClr val="1D1AA4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1920" marR="121920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+ ly</a:t>
                      </a:r>
                      <a:endParaRPr kumimoji="0" lang="en-US" altLang="zh-CN" sz="2665" b="1" i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1920" marR="121920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quiet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quiet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ly</a:t>
                      </a:r>
                      <a:endParaRPr kumimoji="0" lang="en-US" altLang="zh-CN" sz="2665" b="1" i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slow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slow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ly</a:t>
                      </a:r>
                      <a:endParaRPr kumimoji="0" lang="en-US" altLang="zh-CN" sz="2665" b="1" i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1920" marR="121920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7120">
                <a:tc>
                  <a:txBody>
                    <a:bodyPr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1D1AA4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Adjectives ending in 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consonant + -y</a:t>
                      </a:r>
                      <a:endParaRPr kumimoji="0" lang="en-US" altLang="zh-CN" sz="2665" b="1" i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1920" marR="121920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-y + ily</a:t>
                      </a:r>
                      <a:endParaRPr kumimoji="0" lang="en-US" altLang="zh-CN" sz="2665" b="1" i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1920" marR="121920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easy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eas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ily</a:t>
                      </a:r>
                      <a:endParaRPr kumimoji="0" lang="en-US" altLang="zh-CN" sz="2665" b="1" i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happy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happ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ily</a:t>
                      </a:r>
                      <a:endParaRPr kumimoji="0" lang="en-US" altLang="zh-CN" sz="2665" b="1" i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1920" marR="121920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3350">
                <a:tc>
                  <a:txBody>
                    <a:bodyPr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1D1AA4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Adjectives ending in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+ -le</a:t>
                      </a:r>
                      <a:endParaRPr kumimoji="0" lang="en-US" altLang="zh-CN" sz="2665" b="1" i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1920" marR="121920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-e + y</a:t>
                      </a:r>
                      <a:endParaRPr kumimoji="0" lang="en-US" altLang="zh-CN" sz="2665" b="1" i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1920" marR="121920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gentle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gentl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zh-CN" sz="2665" b="1" i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terrible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terribl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zh-CN" sz="2665" b="1" i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1920" marR="121920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5520">
                <a:tc>
                  <a:txBody>
                    <a:bodyPr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1D1AA4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Some irregular </a:t>
                      </a:r>
                      <a:endParaRPr kumimoji="0" lang="en-US" altLang="zh-CN" sz="2665" b="1" i="0" baseline="0">
                        <a:ln>
                          <a:noFill/>
                        </a:ln>
                        <a:solidFill>
                          <a:srgbClr val="1D1AA4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1D1AA4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adjectives</a:t>
                      </a:r>
                      <a:endParaRPr kumimoji="0" lang="en-US" altLang="zh-CN" sz="2665" b="1" i="0" baseline="0">
                        <a:ln>
                          <a:noFill/>
                        </a:ln>
                        <a:solidFill>
                          <a:srgbClr val="1D1AA4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1920" marR="121920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665" b="1" i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121920" marR="121920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good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well</a:t>
                      </a:r>
                      <a:endParaRPr kumimoji="0" lang="en-US" altLang="zh-CN" sz="2665" b="1" i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fast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kumimoji="0" lang="en-US" altLang="zh-CN" sz="2665" b="1" i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fast</a:t>
                      </a:r>
                      <a:endParaRPr kumimoji="0" lang="en-US" altLang="zh-CN" sz="2665" b="1" i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121920" marR="121920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云形 1"/>
          <p:cNvSpPr/>
          <p:nvPr/>
        </p:nvSpPr>
        <p:spPr>
          <a:xfrm>
            <a:off x="1988397" y="2754207"/>
            <a:ext cx="7167880" cy="1968500"/>
          </a:xfrm>
          <a:prstGeom prst="cloud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5865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true---truly</a:t>
            </a:r>
            <a:endParaRPr kumimoji="0" lang="en-US" altLang="zh-CN" sz="5865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Georgia" panose="02040502050405020303" pitchFamily="18" charset="0"/>
              <a:ea typeface="宋体" panose="02010600030101010101" pitchFamily="2" charset="-122"/>
              <a:cs typeface="Georgia" panose="02040502050405020303" pitchFamily="18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706033" y="166370"/>
            <a:ext cx="7449820" cy="922020"/>
          </a:xfrm>
          <a:prstGeom prst="round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  <a:ln w="9525" cap="flat" cmpd="sng" algn="ctr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>
                <a:solidFill>
                  <a:schemeClr val="bg1"/>
                </a:solidFill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Lily looked at her mother </a:t>
            </a:r>
            <a:r>
              <a:rPr lang="en-US" altLang="zh-CN" sz="3200" b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happily</a:t>
            </a:r>
            <a:r>
              <a:rPr lang="en-US" altLang="zh-CN" sz="3200" b="1">
                <a:solidFill>
                  <a:schemeClr val="bg1"/>
                </a:solidFill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.</a:t>
            </a:r>
            <a:endParaRPr kumimoji="0" lang="en-US" altLang="zh-CN" sz="32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Georgia" panose="02040502050405020303" pitchFamily="18" charset="0"/>
              <a:ea typeface="宋体" panose="02010600030101010101" pitchFamily="2" charset="-122"/>
              <a:cs typeface="Georgia" panose="02040502050405020303" pitchFamily="18" charset="0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742440" y="1088178"/>
            <a:ext cx="7377007" cy="851747"/>
          </a:xfrm>
          <a:prstGeom prst="round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  <a:ln w="9525" cap="flat" cmpd="sng" algn="ctr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>
                <a:solidFill>
                  <a:schemeClr val="bg1"/>
                </a:solidFill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The man spoke to the lady </a:t>
            </a:r>
            <a:r>
              <a:rPr lang="en-US" altLang="zh-CN" sz="3200" b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gently</a:t>
            </a:r>
            <a:r>
              <a:rPr lang="en-US" altLang="zh-CN" sz="3200" b="1">
                <a:solidFill>
                  <a:schemeClr val="bg1"/>
                </a:solidFill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.</a:t>
            </a:r>
            <a:endParaRPr kumimoji="0" lang="en-US" altLang="zh-CN" sz="32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Georgia" panose="02040502050405020303" pitchFamily="18" charset="0"/>
              <a:ea typeface="宋体" panose="02010600030101010101" pitchFamily="2" charset="-122"/>
              <a:cs typeface="Georgia" panose="02040502050405020303" pitchFamily="18" charset="0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551728" y="4722707"/>
            <a:ext cx="7463367" cy="875453"/>
          </a:xfrm>
          <a:prstGeom prst="round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  <a:ln w="9525" cap="flat" cmpd="sng" algn="ctr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735" b="1">
                <a:solidFill>
                  <a:schemeClr val="bg1"/>
                </a:solidFill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John plays football very </a:t>
            </a:r>
            <a:r>
              <a:rPr lang="en-US" altLang="zh-CN" sz="3735" b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well</a:t>
            </a:r>
            <a:r>
              <a:rPr lang="en-US" altLang="zh-CN" sz="3735" b="1">
                <a:solidFill>
                  <a:schemeClr val="bg1"/>
                </a:solidFill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.</a:t>
            </a:r>
            <a:endParaRPr kumimoji="0" lang="en-US" altLang="zh-CN" sz="3735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Georgia" panose="02040502050405020303" pitchFamily="18" charset="0"/>
              <a:ea typeface="宋体" panose="02010600030101010101" pitchFamily="2" charset="-122"/>
              <a:cs typeface="Georgia" panose="02040502050405020303" pitchFamily="18" charset="0"/>
              <a:sym typeface="+mn-ea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3" grpId="0" bldLvl="0" animBg="1"/>
      <p:bldP spid="3" grpId="1" bldLvl="0" animBg="1"/>
      <p:bldP spid="4" grpId="0" bldLvl="0" animBg="1"/>
      <p:bldP spid="4" grpId="1" bldLvl="0" animBg="1"/>
      <p:bldP spid="5" grpId="0" bldLvl="0" animBg="1"/>
      <p:bldP spid="5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1"/>
          <p:cNvSpPr txBox="1"/>
          <p:nvPr/>
        </p:nvSpPr>
        <p:spPr>
          <a:xfrm>
            <a:off x="507365" y="1421584"/>
            <a:ext cx="17964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bright                             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bad                     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excited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3" name="文本框 12"/>
          <p:cNvSpPr txBox="1"/>
          <p:nvPr/>
        </p:nvSpPr>
        <p:spPr>
          <a:xfrm>
            <a:off x="2303780" y="1421584"/>
            <a:ext cx="2256049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120DF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bright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ly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120DF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                             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120DF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120DF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bad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  <a:sym typeface="+mn-ea"/>
              </a:rPr>
              <a:t>ly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120DF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                     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120DF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120DF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excited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  <a:sym typeface="+mn-ea"/>
              </a:rPr>
              <a:t>ly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120DF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43776" y="1428660"/>
            <a:ext cx="17964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120DF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heav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ily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120DF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                             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120DF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120DF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luck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  <a:sym typeface="+mn-ea"/>
              </a:rPr>
              <a:t>ily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120DF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                     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120DF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120DF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nois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  <a:sym typeface="+mn-ea"/>
              </a:rPr>
              <a:t>ily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120DF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6" name="文本占位符 8193"/>
          <p:cNvSpPr>
            <a:spLocks noGrp="1"/>
          </p:cNvSpPr>
          <p:nvPr/>
        </p:nvSpPr>
        <p:spPr>
          <a:xfrm>
            <a:off x="3242763" y="451485"/>
            <a:ext cx="5906771" cy="955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写出下列词的副词形式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570141" y="3643085"/>
            <a:ext cx="17964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nice                             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polite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2292896" y="3643085"/>
            <a:ext cx="17964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120DF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nice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  <a:sym typeface="+mn-ea"/>
              </a:rPr>
              <a:t>ly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120DF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                             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120DF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120DF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polite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  <a:sym typeface="+mn-ea"/>
              </a:rPr>
              <a:t>ly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120DF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9" name="文本框 7"/>
          <p:cNvSpPr txBox="1"/>
          <p:nvPr/>
        </p:nvSpPr>
        <p:spPr>
          <a:xfrm>
            <a:off x="5450840" y="3625850"/>
            <a:ext cx="29222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simp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le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                             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possib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le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comfortab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le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8133715" y="3625850"/>
            <a:ext cx="32715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120DF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simpl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  <a:sym typeface="+mn-ea"/>
              </a:rPr>
              <a:t>y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                             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120DF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possibl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  <a:sym typeface="+mn-ea"/>
              </a:rPr>
              <a:t>y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  <a:sym typeface="+mn-ea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lang="en-US" altLang="zh-CN" sz="3600" b="1" noProof="0">
                <a:ln>
                  <a:noFill/>
                </a:ln>
                <a:solidFill>
                  <a:srgbClr val="120DF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  <a:sym typeface="+mn-ea"/>
              </a:rPr>
              <a:t>comfortabl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y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60892" y="5213895"/>
            <a:ext cx="6181091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early-   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         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   late- 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2" name="文本框 13"/>
          <p:cNvSpPr txBox="1"/>
          <p:nvPr/>
        </p:nvSpPr>
        <p:spPr>
          <a:xfrm>
            <a:off x="5547361" y="1428660"/>
            <a:ext cx="17964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heavy                             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lucky                     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noisy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3423648" y="5213895"/>
            <a:ext cx="44900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early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             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Arial" panose="020B0604020202020204"/>
              </a:rPr>
              <a:t>late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Arial" panose="020B0604020202020204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5"/>
          <p:cNvSpPr txBox="1"/>
          <p:nvPr/>
        </p:nvSpPr>
        <p:spPr>
          <a:xfrm>
            <a:off x="527473" y="1700107"/>
            <a:ext cx="10170160" cy="41173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1.The horse is running _______ (quick).</a:t>
            </a:r>
            <a:endParaRPr lang="en-US" altLang="zh-CN" sz="3735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2. He often listens ________ (careful) to    </a:t>
            </a:r>
            <a:endParaRPr lang="en-US" altLang="zh-CN" sz="3735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    my problems and offers me help.</a:t>
            </a:r>
            <a:endParaRPr lang="en-US" altLang="zh-CN" sz="3735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3. He is a top student. He does   </a:t>
            </a:r>
            <a:endParaRPr lang="en-US" altLang="zh-CN" sz="3735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     everything _________ (good).</a:t>
            </a:r>
            <a:endParaRPr lang="en-US" altLang="zh-CN" sz="3735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4. The building is __________(real) tall.</a:t>
            </a:r>
            <a:endParaRPr lang="en-US" altLang="zh-CN" sz="3735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en-US" altLang="zh-CN" sz="3735" b="1">
                <a:latin typeface="Times New Roman" panose="02020603050405020304" charset="0"/>
                <a:cs typeface="Times New Roman" panose="02020603050405020304" charset="0"/>
              </a:rPr>
              <a:t>5. His grandmother was _______(bad) ill.</a:t>
            </a:r>
            <a:endParaRPr lang="zh-CN" altLang="en-US" sz="3735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5422477" y="1699684"/>
            <a:ext cx="3456516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quickly</a:t>
            </a:r>
            <a:endParaRPr lang="en-US" altLang="zh-CN" sz="3735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343" name="Text Box 7"/>
          <p:cNvSpPr txBox="1"/>
          <p:nvPr/>
        </p:nvSpPr>
        <p:spPr>
          <a:xfrm>
            <a:off x="4272280" y="2276264"/>
            <a:ext cx="3456517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carefully</a:t>
            </a:r>
            <a:endParaRPr lang="en-US" altLang="zh-CN" sz="3735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344" name="Text Box 8"/>
          <p:cNvSpPr txBox="1"/>
          <p:nvPr/>
        </p:nvSpPr>
        <p:spPr>
          <a:xfrm>
            <a:off x="4080087" y="4005580"/>
            <a:ext cx="3456517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well</a:t>
            </a:r>
            <a:endParaRPr lang="en-US" altLang="zh-CN" sz="3735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345" name="Text Box 9"/>
          <p:cNvSpPr txBox="1"/>
          <p:nvPr/>
        </p:nvSpPr>
        <p:spPr>
          <a:xfrm>
            <a:off x="4848013" y="4581313"/>
            <a:ext cx="3456517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really</a:t>
            </a:r>
            <a:endParaRPr lang="en-US" altLang="zh-CN" sz="3735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346" name="Text Box 10"/>
          <p:cNvSpPr txBox="1"/>
          <p:nvPr/>
        </p:nvSpPr>
        <p:spPr>
          <a:xfrm>
            <a:off x="5615517" y="5157047"/>
            <a:ext cx="3456516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badly</a:t>
            </a:r>
            <a:endParaRPr lang="en-US" altLang="zh-CN" sz="3735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8705" y="2016125"/>
            <a:ext cx="3503295" cy="2667000"/>
          </a:xfrm>
          <a:prstGeom prst="rect">
            <a:avLst/>
          </a:prstGeom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14343" grpId="0"/>
      <p:bldP spid="14344" grpId="0"/>
      <p:bldP spid="14345" grpId="0"/>
      <p:bldP spid="143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5"/>
          <p:cNvSpPr txBox="1"/>
          <p:nvPr/>
        </p:nvSpPr>
        <p:spPr>
          <a:xfrm>
            <a:off x="174413" y="1604433"/>
            <a:ext cx="1196340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</a:rPr>
              <a:t>6. Jim answered the question _______ (correct) and </a:t>
            </a:r>
            <a:endParaRPr lang="en-US" altLang="zh-CN" sz="32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</a:rPr>
              <a:t>    the teacher felt happy.</a:t>
            </a:r>
            <a:endParaRPr lang="en-US" altLang="zh-CN" sz="32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</a:rPr>
              <a:t>7. Andy and Jay are reading ________ (quiet)in the library.</a:t>
            </a:r>
            <a:endParaRPr lang="en-US" altLang="zh-CN" sz="32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</a:rPr>
              <a:t>8. He drove________ (careless). He is a dangerous driver .</a:t>
            </a:r>
            <a:endParaRPr lang="en-US" altLang="zh-CN" sz="32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</a:rPr>
              <a:t>9. Please take this umbrella. </a:t>
            </a:r>
            <a:endParaRPr lang="en-US" altLang="zh-CN" sz="32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</a:rPr>
              <a:t>    It is raining __________(heavy) outside.</a:t>
            </a:r>
            <a:endParaRPr lang="en-US" altLang="zh-CN" sz="32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</a:rPr>
              <a:t>10. The students are talking _______(noisy) there.</a:t>
            </a:r>
            <a:endParaRPr lang="zh-CN" altLang="en-US" sz="32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5231131" y="1604011"/>
            <a:ext cx="3456516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correctly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5230918" y="2487083"/>
            <a:ext cx="18516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quietly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2240492" y="3071072"/>
            <a:ext cx="212513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carelessly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2762885" y="4034578"/>
            <a:ext cx="212513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heavily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5033010" y="4559088"/>
            <a:ext cx="212513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noisily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28125" y="3812540"/>
            <a:ext cx="2404745" cy="2826385"/>
          </a:xfrm>
          <a:prstGeom prst="rect">
            <a:avLst/>
          </a:prstGeom>
        </p:spPr>
      </p:pic>
      <p:pic>
        <p:nvPicPr>
          <p:cNvPr id="14340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3800667" y="13986933"/>
            <a:ext cx="457200" cy="338667"/>
          </a:xfrm>
          <a:prstGeom prst="cube">
            <a:avLst/>
          </a:prstGeom>
        </p:spPr>
      </p:pic>
      <p:pic>
        <p:nvPicPr>
          <p:cNvPr id="1434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6797867" y="13885333"/>
            <a:ext cx="457200" cy="321733"/>
          </a:xfrm>
          <a:prstGeom prst="cube">
            <a:avLst/>
          </a:prstGeom>
        </p:spPr>
      </p:pic>
    </p:spTree>
    <p:custDataLst>
      <p:tags r:id="rId4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navigation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navigation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8"/>
  <p:tag name="KSO_WM_UNIT_LAYERLEVEL" val="1"/>
  <p:tag name="KSO_WM_TAG_VERSION" val="1.0"/>
  <p:tag name="KSO_WM_BEAUTIFY_FLAG" val="#wm#"/>
  <p:tag name="KSO_WM_UNIT_TYPE" val="i"/>
  <p:tag name="KSO_WM_UNIT_INDEX" val="8"/>
  <p:tag name="KSO_WM_SLIDE_BACKGROUND_TYPE" val="belt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8"/>
  <p:tag name="KSO_WM_UNIT_LAYERLEVEL" val="1"/>
  <p:tag name="KSO_WM_TAG_VERSION" val="1.0"/>
  <p:tag name="KSO_WM_BEAUTIFY_FLAG" val="#wm#"/>
  <p:tag name="KSO_WM_UNIT_TYPE" val="i"/>
  <p:tag name="KSO_WM_UNIT_INDEX" val="8"/>
  <p:tag name="KSO_WM_SLIDE_BACKGROUND_TYPE" val="belt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5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202588"/>
</p:tagLst>
</file>

<file path=ppt/tags/tag126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202588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TEMPLATE_THUMBS_INDEX" val="1、3、7、15"/>
  <p:tag name="KSO_WM_TEMPLATE_SUBCATEGORY" val="0"/>
  <p:tag name="KSO_WM_TAG_VERSION" val="1.0"/>
  <p:tag name="KSO_WM_BEAUTIFY_FLAG" val="#wm#"/>
  <p:tag name="KSO_WM_TEMPLATE_CATEGORY" val="custom"/>
  <p:tag name="KSO_WM_TEMPLATE_INDEX" val="20202588"/>
  <p:tag name="KSO_WM_TEMPLATE_MASTER_TYPE" val="1"/>
  <p:tag name="KSO_WM_TEMPLATE_COLOR_TYPE" val="1"/>
  <p:tag name="KSO_WM_TEMPLATE_MASTER_THUMB_INDEX" val="18"/>
  <p:tag name="KSO_WM_UNIT_SHOW_EDIT_AREA_INDICATION" val="0"/>
</p:tagLst>
</file>

<file path=ppt/tags/tag131.xml><?xml version="1.0" encoding="utf-8"?>
<p:tagLst xmlns:p="http://schemas.openxmlformats.org/presentationml/2006/main">
  <p:tag name="KSO_WM_UNIT_ISCONTENTSTITLE" val="0"/>
  <p:tag name="KSO_WM_UNIT_PRESET_TEXT" val="文艺清新工作总结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88_1*a*1"/>
  <p:tag name="KSO_WM_TEMPLATE_CATEGORY" val="custom"/>
  <p:tag name="KSO_WM_TEMPLATE_INDEX" val="20202588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MH" val="20151116161139"/>
  <p:tag name="MH_LIBRARY" val="GRAPHIC"/>
  <p:tag name="MH_TYPE" val="SubTitle"/>
  <p:tag name="MH_ORDER" val="2"/>
</p:tagLst>
</file>

<file path=ppt/tags/tag133.xml><?xml version="1.0" encoding="utf-8"?>
<p:tagLst xmlns:p="http://schemas.openxmlformats.org/presentationml/2006/main">
  <p:tag name="KSO_WM_TEMPLATE_THUMBS_INDEX" val="1、3、7、15"/>
  <p:tag name="KSO_WM_SLIDE_ID" val="custom2020258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2588"/>
  <p:tag name="KSO_WM_SLIDE_LAYOUT" val="a_b"/>
  <p:tag name="KSO_WM_SLIDE_LAYOUT_CNT" val="1_1"/>
  <p:tag name="KSO_WM_TEMPLATE_MASTER_TYPE" val="1"/>
  <p:tag name="KSO_WM_TEMPLATE_COLOR_TYPE" val="1"/>
  <p:tag name="KSO_WM_TEMPLATE_MASTER_THUMB_INDEX" val="12"/>
  <p:tag name="KSO_WM_SPECIAL_SOURCE" val="bdnull"/>
</p:tagLst>
</file>

<file path=ppt/tags/tag134.xml><?xml version="1.0" encoding="utf-8"?>
<p:tagLst xmlns:p="http://schemas.openxmlformats.org/presentationml/2006/main">
  <p:tag name="KSO_WM_SPECIAL_SOURCE" val="bdnull"/>
</p:tagLst>
</file>

<file path=ppt/tags/tag135.xml><?xml version="1.0" encoding="utf-8"?>
<p:tagLst xmlns:p="http://schemas.openxmlformats.org/presentationml/2006/main">
  <p:tag name="KSO_WM_SPECIAL_SOURCE" val="bdnull"/>
</p:tagLst>
</file>

<file path=ppt/tags/tag136.xml><?xml version="1.0" encoding="utf-8"?>
<p:tagLst xmlns:p="http://schemas.openxmlformats.org/presentationml/2006/main">
  <p:tag name="KSO_WM_SPECIAL_SOURCE" val="bdnull"/>
</p:tagLst>
</file>

<file path=ppt/tags/tag137.xml><?xml version="1.0" encoding="utf-8"?>
<p:tagLst xmlns:p="http://schemas.openxmlformats.org/presentationml/2006/main">
  <p:tag name="KSO_WM_UNIT_TABLE_BEAUTIFY" val="smartTable{131c2d25-f178-4b46-97d8-186a2c957c7b}"/>
</p:tagLst>
</file>

<file path=ppt/tags/tag138.xml><?xml version="1.0" encoding="utf-8"?>
<p:tagLst xmlns:p="http://schemas.openxmlformats.org/presentationml/2006/main">
  <p:tag name="KSO_WM_SPECIAL_SOURCE" val="bdnull"/>
</p:tagLst>
</file>

<file path=ppt/tags/tag139.xml><?xml version="1.0" encoding="utf-8"?>
<p:tagLst xmlns:p="http://schemas.openxmlformats.org/presentationml/2006/main">
  <p:tag name="KSO_WM_UNIT_TABLE_BEAUTIFY" val="smartTable{21dc1d3b-b6f2-413c-b9e6-7ff287ff8fec}"/>
  <p:tag name="TABLE_ENDDRAG_ORIGIN_RECT" val="538*334"/>
  <p:tag name="TABLE_ENDDRAG_RECT" val="14*61*538*334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PECIAL_SOURCE" val="bdnull"/>
</p:tagLst>
</file>

<file path=ppt/tags/tag141.xml><?xml version="1.0" encoding="utf-8"?>
<p:tagLst xmlns:p="http://schemas.openxmlformats.org/presentationml/2006/main">
  <p:tag name="KSO_WM_SPECIAL_SOURCE" val="bdnull"/>
</p:tagLst>
</file>

<file path=ppt/tags/tag142.xml><?xml version="1.0" encoding="utf-8"?>
<p:tagLst xmlns:p="http://schemas.openxmlformats.org/presentationml/2006/main">
  <p:tag name="KSO_WM_SPECIAL_SOURCE" val="bdnull"/>
</p:tagLst>
</file>

<file path=ppt/tags/tag143.xml><?xml version="1.0" encoding="utf-8"?>
<p:tagLst xmlns:p="http://schemas.openxmlformats.org/presentationml/2006/main">
  <p:tag name="KSO_WM_SPECIAL_SOURCE" val="bdnull"/>
</p:tagLst>
</file>

<file path=ppt/tags/tag144.xml><?xml version="1.0" encoding="utf-8"?>
<p:tagLst xmlns:p="http://schemas.openxmlformats.org/presentationml/2006/main">
  <p:tag name="KSO_WM_UNIT_TABLE_BEAUTIFY" val="smartTable{81f42bf1-bb18-4fae-a2ac-c1dfc681812a}"/>
</p:tagLst>
</file>

<file path=ppt/tags/tag145.xml><?xml version="1.0" encoding="utf-8"?>
<p:tagLst xmlns:p="http://schemas.openxmlformats.org/presentationml/2006/main">
  <p:tag name="KSO_WM_SPECIAL_SOURCE" val="bdnull"/>
</p:tagLst>
</file>

<file path=ppt/tags/tag146.xml><?xml version="1.0" encoding="utf-8"?>
<p:tagLst xmlns:p="http://schemas.openxmlformats.org/presentationml/2006/main">
  <p:tag name="KSO_WM_SPECIAL_SOURCE" val="bdnull"/>
</p:tagLst>
</file>

<file path=ppt/tags/tag147.xml><?xml version="1.0" encoding="utf-8"?>
<p:tagLst xmlns:p="http://schemas.openxmlformats.org/presentationml/2006/main">
  <p:tag name="KSO_WM_UNIT_TABLE_BEAUTIFY" val="smartTable{e1103ac3-63bc-42e9-b258-5d7d2c011e75}"/>
</p:tagLst>
</file>

<file path=ppt/tags/tag148.xml><?xml version="1.0" encoding="utf-8"?>
<p:tagLst xmlns:p="http://schemas.openxmlformats.org/presentationml/2006/main">
  <p:tag name="KSO_WM_UNIT_TABLE_BEAUTIFY" val="smartTable{a6cc5324-4bb6-42b0-bcdf-ae6cb5d85463}"/>
</p:tagLst>
</file>

<file path=ppt/tags/tag149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2588"/>
  <p:tag name="KSO_WM_SPECIAL_SOURCE" val="bdnull"/>
</p:tagLst>
</file>

<file path=ppt/tags/tag151.xml><?xml version="1.0" encoding="utf-8"?>
<p:tagLst xmlns:p="http://schemas.openxmlformats.org/presentationml/2006/main">
  <p:tag name="KSO_WM_UNIT_TABLE_BEAUTIFY" val="smartTable{cef4ebca-8a2d-439a-ade9-8331722ed660}"/>
  <p:tag name="TABLE_ENDDRAG_ORIGIN_RECT" val="591*368"/>
  <p:tag name="TABLE_ENDDRAG_RECT" val="2*164*591*368"/>
</p:tagLst>
</file>

<file path=ppt/tags/tag152.xml><?xml version="1.0" encoding="utf-8"?>
<p:tagLst xmlns:p="http://schemas.openxmlformats.org/presentationml/2006/main">
  <p:tag name="MH" val="20151116161139"/>
  <p:tag name="MH_LIBRARY" val="GRAPHIC"/>
  <p:tag name="MH_TYPE" val="SubTitle"/>
  <p:tag name="MH_ORDER" val="2"/>
</p:tagLst>
</file>

<file path=ppt/tags/tag153.xml><?xml version="1.0" encoding="utf-8"?>
<p:tagLst xmlns:p="http://schemas.openxmlformats.org/presentationml/2006/main">
  <p:tag name="KSO_WM_SPECIAL_SOURCE" val="bdnull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202588"/>
  <p:tag name="KSO_WM_SLIDE_ID" val="custom20202588_2"/>
  <p:tag name="KSO_WM_TEMPLATE_SUBCATEGORY" val="0"/>
  <p:tag name="KSO_WM_TEMPLATE_MASTER_TYPE" val="1"/>
  <p:tag name="KSO_WM_TEMPLATE_COLOR_TYPE" val="1"/>
  <p:tag name="KSO_WM_SLIDE_ITEM_CNT" val="2"/>
  <p:tag name="KSO_WM_SLIDE_INDEX" val="2"/>
  <p:tag name="KSO_WM_TAG_VERSION" val="1.0"/>
  <p:tag name="KSO_WM_SLIDE_TYPE" val="contents"/>
  <p:tag name="KSO_WM_SLIDE_SUBTYPE" val="diag"/>
  <p:tag name="KSO_WM_DIAGRAM_GROUP_CODE" val="l1-1"/>
  <p:tag name="KSO_WM_SLIDE_DIAGTYPE" val="l"/>
  <p:tag name="KSO_WM_SLIDE_LAYOUT" val="a_b_l"/>
  <p:tag name="KSO_WM_SLIDE_LAYOUT_CNT" val="1_1_1"/>
  <p:tag name="KSO_WM_SPECIAL_SOURCE" val="bdnull"/>
</p:tagLst>
</file>

<file path=ppt/tags/tag155.xml><?xml version="1.0" encoding="utf-8"?>
<p:tagLst xmlns:p="http://schemas.openxmlformats.org/presentationml/2006/main">
  <p:tag name="TABLE_ENDDRAG_ORIGIN_RECT" val="792*469"/>
  <p:tag name="TABLE_ENDDRAG_RECT" val="162*53*792*469"/>
  <p:tag name="KSO_WM_UNIT_TABLE_BEAUTIFY" val="smartTable{ff5d00a1-b154-40f9-b6b5-88e126318faa}"/>
</p:tagLst>
</file>

<file path=ppt/tags/tag156.xml><?xml version="1.0" encoding="utf-8"?>
<p:tagLst xmlns:p="http://schemas.openxmlformats.org/presentationml/2006/main">
  <p:tag name="MH" val="20151116161139"/>
  <p:tag name="MH_LIBRARY" val="GRAPHIC"/>
  <p:tag name="MH_TYPE" val="SubTitle"/>
  <p:tag name="MH_ORDER" val="2"/>
</p:tagLst>
</file>

<file path=ppt/tags/tag157.xml><?xml version="1.0" encoding="utf-8"?>
<p:tagLst xmlns:p="http://schemas.openxmlformats.org/presentationml/2006/main">
  <p:tag name="KSO_WM_SPECIAL_SOURCE" val="bdnull"/>
</p:tagLst>
</file>

<file path=ppt/tags/tag158.xml><?xml version="1.0" encoding="utf-8"?>
<p:tagLst xmlns:p="http://schemas.openxmlformats.org/presentationml/2006/main">
  <p:tag name="KSO_WM_SPECIAL_SOURCE" val="bdnull"/>
</p:tagLst>
</file>

<file path=ppt/tags/tag159.xml><?xml version="1.0" encoding="utf-8"?>
<p:tagLst xmlns:p="http://schemas.openxmlformats.org/presentationml/2006/main">
  <p:tag name="KSO_WM_UNIT_PLACING_PICTURE_USER_VIEWPORT" val="{&quot;height&quot;:24840,&quot;width&quot;:40680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SLIDE_MODEL_TYPE" val="cover"/>
  <p:tag name="KSO_WM_SPECIAL_SOURCE" val="bdnull"/>
</p:tagLst>
</file>

<file path=ppt/tags/tag161.xml><?xml version="1.0" encoding="utf-8"?>
<p:tagLst xmlns:p="http://schemas.openxmlformats.org/presentationml/2006/main">
  <p:tag name="KSO_WM_UNIT_TABLE_BEAUTIFY" val="smartTable{aff86ea8-2bc9-40f9-838c-55f93d3ffcdb}"/>
  <p:tag name="TABLE_ENDDRAG_ORIGIN_RECT" val="699*385"/>
  <p:tag name="TABLE_ENDDRAG_RECT" val="144*155*699*385"/>
</p:tagLst>
</file>

<file path=ppt/tags/tag162.xml><?xml version="1.0" encoding="utf-8"?>
<p:tagLst xmlns:p="http://schemas.openxmlformats.org/presentationml/2006/main">
  <p:tag name="MH" val="20151116161139"/>
  <p:tag name="MH_LIBRARY" val="GRAPHIC"/>
  <p:tag name="MH_TYPE" val="SubTitle"/>
  <p:tag name="MH_ORDER" val="2"/>
</p:tagLst>
</file>

<file path=ppt/tags/tag163.xml><?xml version="1.0" encoding="utf-8"?>
<p:tagLst xmlns:p="http://schemas.openxmlformats.org/presentationml/2006/main">
  <p:tag name="KSO_WM_SPECIAL_SOURCE" val="bdnull"/>
</p:tagLst>
</file>

<file path=ppt/tags/tag164.xml><?xml version="1.0" encoding="utf-8"?>
<p:tagLst xmlns:p="http://schemas.openxmlformats.org/presentationml/2006/main">
  <p:tag name="KSO_WM_SPECIAL_SOURCE" val="bdnull"/>
</p:tagLst>
</file>

<file path=ppt/tags/tag165.xml><?xml version="1.0" encoding="utf-8"?>
<p:tagLst xmlns:p="http://schemas.openxmlformats.org/presentationml/2006/main">
  <p:tag name="KSO_WM_SPECIAL_SOURCE" val="bdnull"/>
</p:tagLst>
</file>

<file path=ppt/tags/tag166.xml><?xml version="1.0" encoding="utf-8"?>
<p:tagLst xmlns:p="http://schemas.openxmlformats.org/presentationml/2006/main">
  <p:tag name="KSO_WM_SPECIAL_SOURCE" val="bdnull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8_15*a*1"/>
  <p:tag name="KSO_WM_TEMPLATE_CATEGORY" val="custom"/>
  <p:tag name="KSO_WM_TEMPLATE_INDEX" val="20202588"/>
  <p:tag name="KSO_WM_UNIT_LAYERLEVEL" val="1"/>
  <p:tag name="KSO_WM_TAG_VERSION" val="1.0"/>
  <p:tag name="KSO_WM_BEAUTIFY_FLAG" val="#wm#"/>
  <p:tag name="KSO_WM_UNIT_ISCONTENTSTITLE" val="0"/>
  <p:tag name="KSO_WM_UNIT_NOCLEAR" val="1"/>
  <p:tag name="KSO_WM_UNIT_TYPE" val="a"/>
  <p:tag name="KSO_WM_UNIT_INDEX" val="1"/>
  <p:tag name="KSO_WM_UNIT_PRESET_TEXT" val="谢谢聆听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202588"/>
  <p:tag name="KSO_WM_SLIDE_ID" val="custom20202588_15"/>
  <p:tag name="KSO_WM_TEMPLATE_SUBCATEGORY" val="0"/>
  <p:tag name="KSO_WM_TEMPLATE_MASTER_TYPE" val="1"/>
  <p:tag name="KSO_WM_TEMPLATE_COLOR_TYPE" val="1"/>
  <p:tag name="KSO_WM_SLIDE_ITEM_CNT" val="0"/>
  <p:tag name="KSO_WM_SLIDE_INDEX" val="15"/>
  <p:tag name="KSO_WM_TAG_VERSION" val="1.0"/>
  <p:tag name="KSO_WM_SLIDE_TYPE" val="endPage"/>
  <p:tag name="KSO_WM_SLIDE_SUBTYPE" val="pureTxt"/>
  <p:tag name="KSO_WM_SLIDE_LAYOUT" val="a"/>
  <p:tag name="KSO_WM_SLIDE_LAYOUT_CNT" val="1"/>
  <p:tag name="KSO_WM_SPECIAL_SOURCE" val="bdnull"/>
</p:tagLst>
</file>

<file path=ppt/tags/tag169.xml><?xml version="1.0" encoding="utf-8"?>
<p:tagLst xmlns:p="http://schemas.openxmlformats.org/presentationml/2006/main">
  <p:tag name="MH" val="20151116161139"/>
  <p:tag name="MH_LIBRARY" val="GRAPHIC"/>
  <p:tag name="MH_TYPE" val="SubTitle"/>
  <p:tag name="MH_ORDER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2588"/>
  <p:tag name="KSO_WM_SLIDE_ID" val="custom20202588_2"/>
  <p:tag name="KSO_WM_TEMPLATE_SUBCATEGORY" val="0"/>
  <p:tag name="KSO_WM_TEMPLATE_MASTER_TYPE" val="1"/>
  <p:tag name="KSO_WM_TEMPLATE_COLOR_TYPE" val="1"/>
  <p:tag name="KSO_WM_SLIDE_ITEM_CNT" val="2"/>
  <p:tag name="KSO_WM_SLIDE_INDEX" val="2"/>
  <p:tag name="KSO_WM_TAG_VERSION" val="1.0"/>
  <p:tag name="KSO_WM_SLIDE_TYPE" val="contents"/>
  <p:tag name="KSO_WM_SLIDE_SUBTYPE" val="diag"/>
  <p:tag name="KSO_WM_DIAGRAM_GROUP_CODE" val="l1-1"/>
  <p:tag name="KSO_WM_SLIDE_DIAGTYPE" val="l"/>
  <p:tag name="KSO_WM_SLIDE_LAYOUT" val="a_b_l"/>
  <p:tag name="KSO_WM_SLIDE_LAYOUT_CNT" val="1_1_1"/>
  <p:tag name="KSO_WM_SPECIAL_SOURCE" val="bdnull"/>
</p:tagLst>
</file>

<file path=ppt/tags/tag171.xml><?xml version="1.0" encoding="utf-8"?>
<p:tagLst xmlns:p="http://schemas.openxmlformats.org/presentationml/2006/main">
  <p:tag name="COMMONDATA" val="eyJjb3VudCI6NTIsImhkaWQiOiI1OTk5ODUwODdmMGExNGRkODhlYjc2Y2EzODkyYzM0ZSIsInVzZXJDb3VudCI6NTJ9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2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2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2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leftRight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topBottom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topBottom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ottomTop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ottomTop"/>
  <p:tag name="KSO_WM_SLIDE_BK_DARK_LIGHT" val="2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44">
      <a:dk1>
        <a:srgbClr val="000000"/>
      </a:dk1>
      <a:lt1>
        <a:srgbClr val="FFFFFF"/>
      </a:lt1>
      <a:dk2>
        <a:srgbClr val="EAF9F4"/>
      </a:dk2>
      <a:lt2>
        <a:srgbClr val="FFFFFF"/>
      </a:lt2>
      <a:accent1>
        <a:srgbClr val="7ED9CD"/>
      </a:accent1>
      <a:accent2>
        <a:srgbClr val="88DABD"/>
      </a:accent2>
      <a:accent3>
        <a:srgbClr val="96D9AA"/>
      </a:accent3>
      <a:accent4>
        <a:srgbClr val="B9DF9E"/>
      </a:accent4>
      <a:accent5>
        <a:srgbClr val="BED385"/>
      </a:accent5>
      <a:accent6>
        <a:srgbClr val="D3C978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6093</Words>
  <Application>WPS 演示</Application>
  <PresentationFormat>宽屏</PresentationFormat>
  <Paragraphs>637</Paragraphs>
  <Slides>24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汉仪旗黑-85S</vt:lpstr>
      <vt:lpstr>黑体</vt:lpstr>
      <vt:lpstr>Arial Black</vt:lpstr>
      <vt:lpstr>Franklin Gothic Medium</vt:lpstr>
      <vt:lpstr>Times New Roman</vt:lpstr>
      <vt:lpstr>Georgia</vt:lpstr>
      <vt:lpstr>Comic Sans MS</vt:lpstr>
      <vt:lpstr>Arial</vt:lpstr>
      <vt:lpstr>Calibri</vt:lpstr>
      <vt:lpstr>Calibri</vt:lpstr>
      <vt:lpstr>楷体</vt:lpstr>
      <vt:lpstr>Arial Unicode MS</vt:lpstr>
      <vt:lpstr>等线</vt:lpstr>
      <vt:lpstr>DFKai-SB</vt:lpstr>
      <vt:lpstr>MingLiU-ExtB</vt:lpstr>
      <vt:lpstr>Times New Roman Bold</vt:lpstr>
      <vt:lpstr>Arial Bold</vt:lpstr>
      <vt:lpstr>Calibri Light</vt:lpstr>
      <vt:lpstr>1_Office 主题</vt:lpstr>
      <vt:lpstr>1_Office 主题​​</vt:lpstr>
      <vt:lpstr>U2&amp;3&amp;4Study skils    Suffixes（后缀） &amp;Prefixes（前缀）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Add -ly to each of the words in the box on the left.  Then put them in different groups.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 for your listening!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Word study compounding &amp; derivation</dc:title>
  <dc:creator>Microsoft Office 用户</dc:creator>
  <cp:lastModifiedBy>渔樵江渚</cp:lastModifiedBy>
  <cp:revision>83</cp:revision>
  <dcterms:created xsi:type="dcterms:W3CDTF">2021-12-07T14:16:00Z</dcterms:created>
  <dcterms:modified xsi:type="dcterms:W3CDTF">2022-09-13T03:28:06Z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KSOTemplateUUID">
    <vt:lpwstr>v1.0_mb_I7yqyJvcnXzgF8sUwWA8Vg==</vt:lpwstr>
  </property>
  <property fmtid="{D5CDD505-2E9C-101B-9397-08002B2CF9AE}" pid="4" name="ICV">
    <vt:lpwstr>B7295E31845F4BCFBA4B894B4CD31D5C</vt:lpwstr>
  </property>
</Properties>
</file>