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17" r:id="rId4"/>
    <p:sldId id="268" r:id="rId5"/>
    <p:sldId id="318" r:id="rId6"/>
    <p:sldId id="270" r:id="rId7"/>
    <p:sldId id="277" r:id="rId8"/>
    <p:sldId id="276" r:id="rId9"/>
    <p:sldId id="278" r:id="rId10"/>
    <p:sldId id="285" r:id="rId11"/>
    <p:sldId id="291" r:id="rId12"/>
    <p:sldId id="287" r:id="rId13"/>
    <p:sldId id="279" r:id="rId14"/>
    <p:sldId id="286" r:id="rId15"/>
    <p:sldId id="321" r:id="rId16"/>
    <p:sldId id="275" r:id="rId17"/>
    <p:sldId id="290" r:id="rId18"/>
    <p:sldId id="316" r:id="rId19"/>
    <p:sldId id="281" r:id="rId20"/>
    <p:sldId id="322" r:id="rId21"/>
    <p:sldId id="257" r:id="rId22"/>
    <p:sldId id="283" r:id="rId23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1284" y="-84"/>
      </p:cViewPr>
      <p:guideLst>
        <p:guide orient="horz" pos="216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47.png"/><Relationship Id="rId7" Type="http://schemas.openxmlformats.org/officeDocument/2006/relationships/image" Target="../media/image36.png"/><Relationship Id="rId6" Type="http://schemas.openxmlformats.org/officeDocument/2006/relationships/image" Target="../media/image46.GIF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9.jpeg"/><Relationship Id="rId2" Type="http://schemas.openxmlformats.org/officeDocument/2006/relationships/image" Target="../media/image27.jpeg"/><Relationship Id="rId1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4.GIF"/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image" Target="../media/image5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63.jpeg"/><Relationship Id="rId7" Type="http://schemas.openxmlformats.org/officeDocument/2006/relationships/image" Target="../media/image62.jpeg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68.jpeg"/><Relationship Id="rId13" Type="http://schemas.openxmlformats.org/officeDocument/2006/relationships/image" Target="../media/image67.jpeg"/><Relationship Id="rId12" Type="http://schemas.openxmlformats.org/officeDocument/2006/relationships/image" Target="../media/image66.jpeg"/><Relationship Id="rId11" Type="http://schemas.openxmlformats.org/officeDocument/2006/relationships/image" Target="../media/image65.jpeg"/><Relationship Id="rId10" Type="http://schemas.openxmlformats.org/officeDocument/2006/relationships/image" Target="../media/image64.jpeg"/><Relationship Id="rId1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9.png"/><Relationship Id="rId1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GIF"/><Relationship Id="rId8" Type="http://schemas.openxmlformats.org/officeDocument/2006/relationships/image" Target="../media/image9.GIF"/><Relationship Id="rId7" Type="http://schemas.openxmlformats.org/officeDocument/2006/relationships/image" Target="../media/image8.GI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7" Type="http://schemas.openxmlformats.org/officeDocument/2006/relationships/slideLayout" Target="../slideLayouts/slideLayout7.xml"/><Relationship Id="rId16" Type="http://schemas.openxmlformats.org/officeDocument/2006/relationships/audio" Target="../media/audio1.wav"/><Relationship Id="rId15" Type="http://schemas.openxmlformats.org/officeDocument/2006/relationships/image" Target="../media/image16.jpeg"/><Relationship Id="rId14" Type="http://schemas.openxmlformats.org/officeDocument/2006/relationships/image" Target="../media/image15.GIF"/><Relationship Id="rId13" Type="http://schemas.openxmlformats.org/officeDocument/2006/relationships/image" Target="../media/image14.jpeg"/><Relationship Id="rId12" Type="http://schemas.openxmlformats.org/officeDocument/2006/relationships/image" Target="../media/image13.jpeg"/><Relationship Id="rId11" Type="http://schemas.openxmlformats.org/officeDocument/2006/relationships/image" Target="../media/image12.GIF"/><Relationship Id="rId10" Type="http://schemas.openxmlformats.org/officeDocument/2006/relationships/image" Target="../media/image11.GIF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media" Target="file:///C:\Documents%20and%20Settings\Administrator\&#26700;&#38754;\unit6&#33931;&#32500;&#29141;\Richard%20Clayderman-&#31179;&#26085;&#30340;&#31169;&#35821;.wma" TargetMode="External"/><Relationship Id="rId3" Type="http://schemas.openxmlformats.org/officeDocument/2006/relationships/audio" Target="file:///C:\Documents%20and%20Settings\Administrator\&#26700;&#38754;\unit6&#33931;&#32500;&#29141;\Richard%20Clayderman-&#31179;&#26085;&#30340;&#31169;&#35821;.wma" TargetMode="External"/><Relationship Id="rId2" Type="http://schemas.openxmlformats.org/officeDocument/2006/relationships/image" Target="../media/image71.jpeg"/><Relationship Id="rId1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png"/><Relationship Id="rId3" Type="http://schemas.microsoft.com/office/2007/relationships/media" Target="file:///C:\Documents%20and%20Settings\Administrator\&#26700;&#38754;\unit6&#33931;&#32500;&#29141;\&#24754;&#20260;&#36824;&#26159;&#24555;&#20048;.mp3" TargetMode="External"/><Relationship Id="rId2" Type="http://schemas.openxmlformats.org/officeDocument/2006/relationships/audio" Target="file:///C:\Documents%20and%20Settings\Administrator\&#26700;&#38754;\unit6&#33931;&#32500;&#29141;\&#24754;&#20260;&#36824;&#26159;&#24555;&#20048;.mp3" TargetMode="External"/><Relationship Id="rId1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jpeg"/><Relationship Id="rId8" Type="http://schemas.openxmlformats.org/officeDocument/2006/relationships/image" Target="../media/image23.jpeg"/><Relationship Id="rId7" Type="http://schemas.openxmlformats.org/officeDocument/2006/relationships/image" Target="../media/image22.jpe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slide" Target="slide5.xml"/><Relationship Id="rId1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png"/><Relationship Id="rId3" Type="http://schemas.microsoft.com/office/2007/relationships/media" Target="file:///C:\Documents%20and%20Settings\Administrator\&#26700;&#38754;\unit6&#33931;&#32500;&#29141;\Unit%206%20Reading%20A.mp3" TargetMode="External"/><Relationship Id="rId2" Type="http://schemas.openxmlformats.org/officeDocument/2006/relationships/audio" Target="file:///C:\Documents%20and%20Settings\Administrator\&#26700;&#38754;\unit6&#33931;&#32500;&#29141;\Unit%206%20Reading%20A.mp3" TargetMode="External"/><Relationship Id="rId1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jpeg"/><Relationship Id="rId8" Type="http://schemas.openxmlformats.org/officeDocument/2006/relationships/image" Target="../media/image40.png"/><Relationship Id="rId7" Type="http://schemas.openxmlformats.org/officeDocument/2006/relationships/image" Target="../media/image39.GIF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4" name="矩形 5123"/>
          <p:cNvSpPr/>
          <p:nvPr/>
        </p:nvSpPr>
        <p:spPr>
          <a:xfrm>
            <a:off x="381000" y="685800"/>
            <a:ext cx="8315325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6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Unit 6 </a:t>
            </a:r>
            <a:endParaRPr lang="zh-CN" altLang="en-US" sz="6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algn="ctr"/>
            <a:r>
              <a:rPr lang="zh-CN" altLang="en-US" sz="6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Food and Lifestyle</a:t>
            </a:r>
            <a:endParaRPr lang="zh-CN" altLang="en-US" sz="6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5125" name="文本框 5124"/>
          <p:cNvSpPr txBox="1"/>
          <p:nvPr/>
        </p:nvSpPr>
        <p:spPr>
          <a:xfrm>
            <a:off x="3505200" y="3124200"/>
            <a:ext cx="3810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Reading 1</a:t>
            </a:r>
            <a:endParaRPr lang="en-US" altLang="zh-CN" sz="32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文本框 5125"/>
          <p:cNvSpPr txBox="1"/>
          <p:nvPr/>
        </p:nvSpPr>
        <p:spPr>
          <a:xfrm>
            <a:off x="914400" y="5410200"/>
            <a:ext cx="6934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err="1">
                <a:latin typeface="Arial" panose="020B0604020202020204" pitchFamily="34" charset="0"/>
              </a:rPr>
              <a:t>Lihe</a:t>
            </a:r>
            <a:r>
              <a:rPr lang="en-US" altLang="zh-CN" sz="2400" b="1">
                <a:latin typeface="Arial" panose="020B0604020202020204" pitchFamily="34" charset="0"/>
              </a:rPr>
              <a:t> Experimental </a:t>
            </a:r>
            <a:r>
              <a:rPr lang="en-US" altLang="zh-CN" sz="2400" b="1" dirty="0">
                <a:latin typeface="Arial" panose="020B0604020202020204" pitchFamily="34" charset="0"/>
              </a:rPr>
              <a:t>School</a:t>
            </a:r>
            <a:endParaRPr lang="en-US" altLang="zh-CN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>
          <a:xfrm>
            <a:off x="3962400" y="4800600"/>
            <a:ext cx="1219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988" name="文本框 41987"/>
          <p:cNvSpPr txBox="1"/>
          <p:nvPr/>
        </p:nvSpPr>
        <p:spPr>
          <a:xfrm>
            <a:off x="381000" y="1295400"/>
            <a:ext cx="8610600" cy="4791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Hi! My name is Kitty. I love dancing. I dance for half an hour every day.</a:t>
            </a:r>
            <a:endParaRPr lang="en-US" altLang="zh-CN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Healthy food is important for me. I need to keep fit. I always have milk and bread for breakfast. For lunch and dinner, I usually eat fish and vegetables.</a:t>
            </a:r>
            <a:endParaRPr lang="en-US" altLang="zh-CN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Sometimes I feel hungry between meals, so I eat an apple or a pear. I seldom eat cakes or sweets. They have too much sugar and are bad for my teeth.</a:t>
            </a:r>
            <a:endParaRPr lang="en-US" altLang="zh-CN" sz="2800" b="1">
              <a:latin typeface="Arial" panose="020B0604020202020204" pitchFamily="34" charset="0"/>
            </a:endParaRPr>
          </a:p>
        </p:txBody>
      </p:sp>
      <p:sp>
        <p:nvSpPr>
          <p:cNvPr id="41989" name="直接连接符 41988"/>
          <p:cNvSpPr/>
          <p:nvPr/>
        </p:nvSpPr>
        <p:spPr>
          <a:xfrm>
            <a:off x="2514600" y="3276600"/>
            <a:ext cx="56388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990" name="直接连接符 41989"/>
          <p:cNvSpPr/>
          <p:nvPr/>
        </p:nvSpPr>
        <p:spPr>
          <a:xfrm flipV="1">
            <a:off x="6781800" y="1787525"/>
            <a:ext cx="1576070" cy="4127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991" name="直接连接符 41990"/>
          <p:cNvSpPr/>
          <p:nvPr/>
        </p:nvSpPr>
        <p:spPr>
          <a:xfrm>
            <a:off x="457200" y="2209800"/>
            <a:ext cx="1981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992" name="直接连接符 41991"/>
          <p:cNvSpPr/>
          <p:nvPr/>
        </p:nvSpPr>
        <p:spPr>
          <a:xfrm>
            <a:off x="457200" y="2895600"/>
            <a:ext cx="5486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993" name="直接连接符 41992"/>
          <p:cNvSpPr/>
          <p:nvPr/>
        </p:nvSpPr>
        <p:spPr>
          <a:xfrm>
            <a:off x="2743200" y="4800600"/>
            <a:ext cx="4419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994" name="直接连接符 41993"/>
          <p:cNvSpPr/>
          <p:nvPr/>
        </p:nvSpPr>
        <p:spPr>
          <a:xfrm>
            <a:off x="1524000" y="5638800"/>
            <a:ext cx="3429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995" name="直接连接符 41994"/>
          <p:cNvSpPr/>
          <p:nvPr/>
        </p:nvSpPr>
        <p:spPr>
          <a:xfrm flipV="1">
            <a:off x="5867400" y="5715635"/>
            <a:ext cx="2395220" cy="127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996" name="Rectangle 17"/>
          <p:cNvSpPr/>
          <p:nvPr/>
        </p:nvSpPr>
        <p:spPr>
          <a:xfrm>
            <a:off x="0" y="0"/>
            <a:ext cx="900430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400" b="1" u="sng">
                <a:solidFill>
                  <a:schemeClr val="accent2"/>
                </a:solidFill>
                <a:latin typeface="Monotype Corsiva" panose="03010101010201010101" pitchFamily="66" charset="0"/>
              </a:rPr>
              <a:t>If you are Kitty, try to complete the passage:</a:t>
            </a:r>
            <a:endParaRPr lang="en-US" altLang="zh-CN" sz="4400" b="1" u="sng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直接连接符 1"/>
          <p:cNvSpPr/>
          <p:nvPr/>
        </p:nvSpPr>
        <p:spPr>
          <a:xfrm flipV="1">
            <a:off x="6324600" y="2854325"/>
            <a:ext cx="2300605" cy="635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" name="直接连接符 2"/>
          <p:cNvSpPr/>
          <p:nvPr/>
        </p:nvSpPr>
        <p:spPr>
          <a:xfrm flipV="1">
            <a:off x="304800" y="3200400"/>
            <a:ext cx="749300" cy="3873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" name="直接连接符 3"/>
          <p:cNvSpPr/>
          <p:nvPr/>
        </p:nvSpPr>
        <p:spPr>
          <a:xfrm flipV="1">
            <a:off x="457200" y="5965190"/>
            <a:ext cx="972185" cy="1968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6866" name="Rectangle 3"/>
          <p:cNvSpPr>
            <a:spLocks noGrp="1"/>
          </p:cNvSpPr>
          <p:nvPr>
            <p:ph type="body"/>
          </p:nvPr>
        </p:nvSpPr>
        <p:spPr>
          <a:xfrm>
            <a:off x="0" y="609600"/>
            <a:ext cx="9144000" cy="5400675"/>
          </a:xfrm>
          <a:ln/>
        </p:spPr>
        <p:txBody>
          <a:bodyPr vert="horz" wrap="square" anchor="t" anchorCtr="0"/>
          <a:p>
            <a:pPr>
              <a:buNone/>
            </a:pPr>
            <a:r>
              <a:rPr lang="en-US" altLang="zh-CN" b="1">
                <a:solidFill>
                  <a:srgbClr val="003300"/>
                </a:solidFill>
              </a:rPr>
              <a:t>    I want to be a _______, I dance for ____________ every day. ____________ is important for me. I need to ____________.</a:t>
            </a:r>
            <a:endParaRPr lang="en-US" altLang="zh-CN" b="1">
              <a:solidFill>
                <a:srgbClr val="003300"/>
              </a:solidFill>
            </a:endParaRPr>
          </a:p>
          <a:p>
            <a:pPr>
              <a:buNone/>
            </a:pPr>
            <a:r>
              <a:rPr lang="en-US" altLang="zh-CN" b="1">
                <a:solidFill>
                  <a:srgbClr val="003300"/>
                </a:solidFill>
              </a:rPr>
              <a:t>  I always have milk and bread___________.</a:t>
            </a:r>
            <a:endParaRPr lang="en-US" altLang="zh-CN" b="1">
              <a:solidFill>
                <a:srgbClr val="003300"/>
              </a:solidFill>
            </a:endParaRPr>
          </a:p>
          <a:p>
            <a:pPr>
              <a:buNone/>
            </a:pPr>
            <a:r>
              <a:rPr lang="en-US" altLang="zh-CN" b="1">
                <a:solidFill>
                  <a:srgbClr val="003300"/>
                </a:solidFill>
              </a:rPr>
              <a:t>  For___________, I usually eat___________.</a:t>
            </a:r>
            <a:endParaRPr lang="en-US" altLang="zh-CN" b="1">
              <a:solidFill>
                <a:srgbClr val="003300"/>
              </a:solidFill>
            </a:endParaRPr>
          </a:p>
          <a:p>
            <a:pPr>
              <a:buNone/>
            </a:pPr>
            <a:r>
              <a:rPr lang="en-US" altLang="zh-CN" b="1">
                <a:solidFill>
                  <a:srgbClr val="003300"/>
                </a:solidFill>
              </a:rPr>
              <a:t> Sometimes I feel ______ between meals, so I eat an apple or a pear. I ________ eat cakes or _______.</a:t>
            </a:r>
            <a:endParaRPr lang="en-US" altLang="zh-CN" b="1">
              <a:solidFill>
                <a:srgbClr val="003300"/>
              </a:solidFill>
            </a:endParaRPr>
          </a:p>
          <a:p>
            <a:pPr>
              <a:buNone/>
            </a:pPr>
            <a:r>
              <a:rPr lang="en-US" altLang="zh-CN" b="1">
                <a:solidFill>
                  <a:srgbClr val="003300"/>
                </a:solidFill>
              </a:rPr>
              <a:t>  They have too much_________ and are _______ for my ________.</a:t>
            </a:r>
            <a:endParaRPr lang="en-US" altLang="zh-CN" b="1">
              <a:solidFill>
                <a:srgbClr val="003300"/>
              </a:solidFill>
            </a:endParaRPr>
          </a:p>
        </p:txBody>
      </p:sp>
      <p:sp>
        <p:nvSpPr>
          <p:cNvPr id="36867" name="Rectangle 17"/>
          <p:cNvSpPr/>
          <p:nvPr/>
        </p:nvSpPr>
        <p:spPr>
          <a:xfrm>
            <a:off x="0" y="0"/>
            <a:ext cx="900430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400" b="1" u="sng">
                <a:solidFill>
                  <a:schemeClr val="accent2"/>
                </a:solidFill>
                <a:latin typeface="Monotype Corsiva" panose="03010101010201010101" pitchFamily="66" charset="0"/>
              </a:rPr>
              <a:t>If you are Kitty, try to complete the passage:</a:t>
            </a:r>
            <a:endParaRPr lang="en-US" altLang="zh-CN" sz="4400" b="1" u="sng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6868" name="文本框 36867"/>
          <p:cNvSpPr txBox="1"/>
          <p:nvPr/>
        </p:nvSpPr>
        <p:spPr>
          <a:xfrm>
            <a:off x="3352800" y="558800"/>
            <a:ext cx="123031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dancer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9" name="文本框 36868"/>
          <p:cNvSpPr txBox="1"/>
          <p:nvPr/>
        </p:nvSpPr>
        <p:spPr>
          <a:xfrm>
            <a:off x="6172200" y="2159000"/>
            <a:ext cx="217011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for breakfast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0" name="文本框 36869"/>
          <p:cNvSpPr txBox="1"/>
          <p:nvPr/>
        </p:nvSpPr>
        <p:spPr>
          <a:xfrm>
            <a:off x="6019800" y="1625600"/>
            <a:ext cx="13208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keep fit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1" name="文本框 36870"/>
          <p:cNvSpPr txBox="1"/>
          <p:nvPr/>
        </p:nvSpPr>
        <p:spPr>
          <a:xfrm>
            <a:off x="914400" y="1016000"/>
            <a:ext cx="2063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half an hour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2" name="文本框 36871"/>
          <p:cNvSpPr txBox="1"/>
          <p:nvPr/>
        </p:nvSpPr>
        <p:spPr>
          <a:xfrm>
            <a:off x="6094413" y="2743200"/>
            <a:ext cx="3049587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fish and vegetables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3" name="文本框 36872"/>
          <p:cNvSpPr txBox="1"/>
          <p:nvPr/>
        </p:nvSpPr>
        <p:spPr>
          <a:xfrm>
            <a:off x="3581400" y="3302000"/>
            <a:ext cx="12922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hungry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4" name="文本框 36873"/>
          <p:cNvSpPr txBox="1"/>
          <p:nvPr/>
        </p:nvSpPr>
        <p:spPr>
          <a:xfrm>
            <a:off x="990600" y="2743200"/>
            <a:ext cx="27955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lunch and dinner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5" name="文本框 36874"/>
          <p:cNvSpPr txBox="1"/>
          <p:nvPr/>
        </p:nvSpPr>
        <p:spPr>
          <a:xfrm>
            <a:off x="3886200" y="5359400"/>
            <a:ext cx="93503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teeth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6" name="文本框 36875"/>
          <p:cNvSpPr txBox="1"/>
          <p:nvPr/>
        </p:nvSpPr>
        <p:spPr>
          <a:xfrm>
            <a:off x="4876800" y="4902200"/>
            <a:ext cx="10334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sugar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7" name="文本框 36876"/>
          <p:cNvSpPr txBox="1"/>
          <p:nvPr/>
        </p:nvSpPr>
        <p:spPr>
          <a:xfrm>
            <a:off x="5715000" y="1016000"/>
            <a:ext cx="21510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Healthy food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8" name="文本框 36877"/>
          <p:cNvSpPr txBox="1"/>
          <p:nvPr/>
        </p:nvSpPr>
        <p:spPr>
          <a:xfrm>
            <a:off x="5486400" y="3835400"/>
            <a:ext cx="12509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seldom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9" name="文本框 36878"/>
          <p:cNvSpPr txBox="1"/>
          <p:nvPr/>
        </p:nvSpPr>
        <p:spPr>
          <a:xfrm>
            <a:off x="914400" y="5359400"/>
            <a:ext cx="7588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bad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0" name="文本框 36879"/>
          <p:cNvSpPr txBox="1"/>
          <p:nvPr/>
        </p:nvSpPr>
        <p:spPr>
          <a:xfrm>
            <a:off x="1219200" y="4368800"/>
            <a:ext cx="115093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sweets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0" grpId="0"/>
      <p:bldP spid="36871" grpId="0"/>
      <p:bldP spid="36872" grpId="0"/>
      <p:bldP spid="36873" grpId="0"/>
      <p:bldP spid="36874" grpId="0"/>
      <p:bldP spid="36875" grpId="0"/>
      <p:bldP spid="36876" grpId="0"/>
      <p:bldP spid="36877" grpId="0"/>
      <p:bldP spid="36878" grpId="0"/>
      <p:bldP spid="36879" grpId="0"/>
      <p:bldP spid="368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6" name="矩形 28675"/>
          <p:cNvSpPr/>
          <p:nvPr/>
        </p:nvSpPr>
        <p:spPr>
          <a:xfrm>
            <a:off x="228600" y="152400"/>
            <a:ext cx="400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urier New" panose="02070309020205020404" charset="0"/>
                <a:ea typeface="Courier New" panose="02070309020205020404" charset="0"/>
              </a:rPr>
              <a:t>Careful reading:</a:t>
            </a:r>
            <a:endParaRPr lang="zh-CN" altLang="en-US" sz="44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urier New" panose="02070309020205020404" charset="0"/>
              <a:ea typeface="Courier New" panose="02070309020205020404" charset="0"/>
            </a:endParaRPr>
          </a:p>
        </p:txBody>
      </p:sp>
      <p:sp>
        <p:nvSpPr>
          <p:cNvPr id="28677" name="文本框 28676"/>
          <p:cNvSpPr txBox="1"/>
          <p:nvPr/>
        </p:nvSpPr>
        <p:spPr>
          <a:xfrm>
            <a:off x="4953000" y="228600"/>
            <a:ext cx="2133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chemeClr val="accent2"/>
                </a:solidFill>
                <a:latin typeface="Arial" panose="020B0604020202020204" pitchFamily="34" charset="0"/>
              </a:rPr>
              <a:t>Daniel</a:t>
            </a:r>
            <a:endParaRPr lang="en-US" altLang="zh-CN" sz="40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8678" name="文本框 28677"/>
          <p:cNvSpPr txBox="1"/>
          <p:nvPr/>
        </p:nvSpPr>
        <p:spPr>
          <a:xfrm>
            <a:off x="533400" y="1676400"/>
            <a:ext cx="8153400" cy="37226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Hello! I am Daniel. I like playing computer games. I seldom exercise. I love hamburgers and cola, but they are not healthy.</a:t>
            </a:r>
            <a:endParaRPr lang="en-US" altLang="zh-CN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I need to change my lifestyle now. I plan to eat more fruit and vegetables every day. I love beef, but I also need to eat some fish. There is a swimming pool near my home. I plan to go swimming every week.</a:t>
            </a:r>
            <a:endParaRPr lang="en-US" altLang="zh-CN" sz="2800" b="1">
              <a:latin typeface="Arial" panose="020B0604020202020204" pitchFamily="34" charset="0"/>
            </a:endParaRPr>
          </a:p>
        </p:txBody>
      </p:sp>
      <p:sp>
        <p:nvSpPr>
          <p:cNvPr id="28679" name="直接连接符 28678"/>
          <p:cNvSpPr/>
          <p:nvPr/>
        </p:nvSpPr>
        <p:spPr>
          <a:xfrm>
            <a:off x="2209800" y="2590800"/>
            <a:ext cx="2819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80" name="直接连接符 28679"/>
          <p:cNvSpPr/>
          <p:nvPr/>
        </p:nvSpPr>
        <p:spPr>
          <a:xfrm>
            <a:off x="838200" y="3657600"/>
            <a:ext cx="4572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81" name="直接连接符 28680"/>
          <p:cNvSpPr/>
          <p:nvPr/>
        </p:nvSpPr>
        <p:spPr>
          <a:xfrm>
            <a:off x="6400800" y="4953000"/>
            <a:ext cx="1752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82" name="直接连接符 28681"/>
          <p:cNvSpPr/>
          <p:nvPr/>
        </p:nvSpPr>
        <p:spPr>
          <a:xfrm>
            <a:off x="685800" y="5410200"/>
            <a:ext cx="3657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直接连接符 1"/>
          <p:cNvSpPr/>
          <p:nvPr/>
        </p:nvSpPr>
        <p:spPr>
          <a:xfrm>
            <a:off x="3962400" y="2190115"/>
            <a:ext cx="3667760" cy="2032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" name="直接连接符 2"/>
          <p:cNvSpPr/>
          <p:nvPr/>
        </p:nvSpPr>
        <p:spPr>
          <a:xfrm>
            <a:off x="609600" y="2590800"/>
            <a:ext cx="1251585" cy="2032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" name="直接连接符 3"/>
          <p:cNvSpPr/>
          <p:nvPr/>
        </p:nvSpPr>
        <p:spPr>
          <a:xfrm>
            <a:off x="6629400" y="3657600"/>
            <a:ext cx="1729740" cy="63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" name="直接连接符 4"/>
          <p:cNvSpPr/>
          <p:nvPr/>
        </p:nvSpPr>
        <p:spPr>
          <a:xfrm>
            <a:off x="609600" y="3999865"/>
            <a:ext cx="4364990" cy="3937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" name="直接连接符 5"/>
          <p:cNvSpPr/>
          <p:nvPr/>
        </p:nvSpPr>
        <p:spPr>
          <a:xfrm flipV="1">
            <a:off x="7162800" y="4495800"/>
            <a:ext cx="1151890" cy="2159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" name="直接连接符 6"/>
          <p:cNvSpPr/>
          <p:nvPr/>
        </p:nvSpPr>
        <p:spPr>
          <a:xfrm>
            <a:off x="523240" y="4953000"/>
            <a:ext cx="5344160" cy="63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5842" name="椭圆 35841"/>
          <p:cNvSpPr/>
          <p:nvPr/>
        </p:nvSpPr>
        <p:spPr>
          <a:xfrm>
            <a:off x="539750" y="836613"/>
            <a:ext cx="2916238" cy="2187575"/>
          </a:xfrm>
          <a:prstGeom prst="ellipse">
            <a:avLst/>
          </a:prstGeom>
          <a:noFill/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8000"/>
                </a:solidFill>
                <a:latin typeface="Comic Sans MS" panose="030F0702030302020204" pitchFamily="66" charset="0"/>
              </a:rPr>
              <a:t>  Love</a:t>
            </a:r>
            <a:endParaRPr lang="en-US" altLang="zh-CN" sz="360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4000">
                <a:latin typeface="Arial" panose="020B0604020202020204" pitchFamily="34" charset="0"/>
              </a:rPr>
              <a:t>       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35843" name="椭圆 35842"/>
          <p:cNvSpPr/>
          <p:nvPr/>
        </p:nvSpPr>
        <p:spPr>
          <a:xfrm>
            <a:off x="1619250" y="3289300"/>
            <a:ext cx="4608513" cy="3568700"/>
          </a:xfrm>
          <a:prstGeom prst="ellipse">
            <a:avLst/>
          </a:prstGeom>
          <a:noFill/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latin typeface="Comic Sans MS" panose="030F0702030302020204" pitchFamily="66" charset="0"/>
              </a:rPr>
              <a:t> </a:t>
            </a:r>
            <a:r>
              <a:rPr lang="en-US" altLang="zh-CN" sz="4000">
                <a:latin typeface="Arial" panose="020B0604020202020204" pitchFamily="34" charset="0"/>
              </a:rPr>
              <a:t> </a:t>
            </a:r>
            <a:endParaRPr lang="en-US" altLang="zh-CN" sz="40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40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4000">
                <a:latin typeface="Arial" panose="020B0604020202020204" pitchFamily="34" charset="0"/>
              </a:rPr>
              <a:t>      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35844" name="文本框 35843"/>
          <p:cNvSpPr txBox="1"/>
          <p:nvPr/>
        </p:nvSpPr>
        <p:spPr>
          <a:xfrm>
            <a:off x="6588125" y="3860800"/>
            <a:ext cx="2555875" cy="2655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FF"/>
                </a:solidFill>
                <a:latin typeface="Comic Sans MS" panose="030F0702030302020204" pitchFamily="66" charset="0"/>
              </a:rPr>
              <a:t>playing computer games</a:t>
            </a:r>
            <a:endParaRPr lang="en-US" altLang="zh-CN" sz="280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en-US" altLang="zh-CN" sz="280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CC3300"/>
                </a:solidFill>
                <a:latin typeface="Comic Sans MS" panose="030F0702030302020204" pitchFamily="66" charset="0"/>
              </a:rPr>
              <a:t> </a:t>
            </a:r>
            <a:endParaRPr lang="en-US" altLang="zh-CN" sz="280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5845" name="组合 35844"/>
          <p:cNvGrpSpPr/>
          <p:nvPr/>
        </p:nvGrpSpPr>
        <p:grpSpPr>
          <a:xfrm>
            <a:off x="5940425" y="1916113"/>
            <a:ext cx="2971800" cy="3568700"/>
            <a:chOff x="3408" y="700"/>
            <a:chExt cx="1872" cy="2248"/>
          </a:xfrm>
        </p:grpSpPr>
        <p:sp>
          <p:nvSpPr>
            <p:cNvPr id="35846" name="椭圆 35845"/>
            <p:cNvSpPr/>
            <p:nvPr/>
          </p:nvSpPr>
          <p:spPr>
            <a:xfrm>
              <a:off x="3408" y="700"/>
              <a:ext cx="1843" cy="2248"/>
            </a:xfrm>
            <a:prstGeom prst="ellipse">
              <a:avLst/>
            </a:prstGeom>
            <a:noFill/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p>
              <a:pPr>
                <a:spcBef>
                  <a:spcPct val="50000"/>
                </a:spcBef>
              </a:pPr>
              <a:endParaRPr lang="en-US" altLang="zh-CN" sz="4000"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4000">
                  <a:latin typeface="Arial" panose="020B0604020202020204" pitchFamily="34" charset="0"/>
                </a:rPr>
                <a:t>  </a:t>
              </a:r>
              <a:endParaRPr lang="en-US" altLang="zh-CN" sz="4000"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4000">
                  <a:latin typeface="Arial" panose="020B0604020202020204" pitchFamily="34" charset="0"/>
                </a:rPr>
                <a:t>           </a:t>
              </a:r>
              <a:endParaRPr lang="en-US" altLang="zh-CN" sz="4000">
                <a:latin typeface="Arial" panose="020B0604020202020204" pitchFamily="34" charset="0"/>
              </a:endParaRPr>
            </a:p>
          </p:txBody>
        </p:sp>
        <p:sp>
          <p:nvSpPr>
            <p:cNvPr id="35847" name="文本框 35846"/>
            <p:cNvSpPr txBox="1"/>
            <p:nvPr/>
          </p:nvSpPr>
          <p:spPr>
            <a:xfrm>
              <a:off x="3744" y="864"/>
              <a:ext cx="153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600">
                  <a:solidFill>
                    <a:srgbClr val="008000"/>
                  </a:solidFill>
                  <a:latin typeface="Comic Sans MS" panose="030F0702030302020204" pitchFamily="66" charset="0"/>
                </a:rPr>
                <a:t>Hobby</a:t>
              </a:r>
              <a:endParaRPr lang="en-US" altLang="zh-CN" sz="3600">
                <a:solidFill>
                  <a:srgbClr val="008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5848" name="组合 35847"/>
          <p:cNvGrpSpPr/>
          <p:nvPr/>
        </p:nvGrpSpPr>
        <p:grpSpPr>
          <a:xfrm>
            <a:off x="395288" y="1916113"/>
            <a:ext cx="2809875" cy="1150937"/>
            <a:chOff x="249" y="1207"/>
            <a:chExt cx="1770" cy="725"/>
          </a:xfrm>
        </p:grpSpPr>
        <p:pic>
          <p:nvPicPr>
            <p:cNvPr id="35849" name="图片 35848" descr="图片1 hamburg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" y="1207"/>
              <a:ext cx="816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50" name="图片 35849" descr="u=2320887545,2953534211&amp;gp=1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" y="1207"/>
              <a:ext cx="1089" cy="7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5851" name="组合 35850"/>
          <p:cNvGrpSpPr/>
          <p:nvPr/>
        </p:nvGrpSpPr>
        <p:grpSpPr>
          <a:xfrm>
            <a:off x="2051050" y="5734050"/>
            <a:ext cx="4321175" cy="1123950"/>
            <a:chOff x="1383" y="3612"/>
            <a:chExt cx="2450" cy="708"/>
          </a:xfrm>
        </p:grpSpPr>
        <p:pic>
          <p:nvPicPr>
            <p:cNvPr id="35852" name="图片 35851" descr="swimmi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3" y="3612"/>
              <a:ext cx="817" cy="7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53" name="文本框 35852"/>
            <p:cNvSpPr txBox="1"/>
            <p:nvPr/>
          </p:nvSpPr>
          <p:spPr>
            <a:xfrm>
              <a:off x="2200" y="3748"/>
              <a:ext cx="163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CC3300"/>
                  </a:solidFill>
                  <a:latin typeface="Comic Sans MS" panose="030F0702030302020204" pitchFamily="66" charset="0"/>
                </a:rPr>
                <a:t>every week</a:t>
              </a:r>
              <a:endParaRPr lang="en-US" altLang="zh-CN" sz="2400" b="1">
                <a:solidFill>
                  <a:srgbClr val="CC33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5854" name="组合 35853"/>
          <p:cNvGrpSpPr/>
          <p:nvPr/>
        </p:nvGrpSpPr>
        <p:grpSpPr>
          <a:xfrm>
            <a:off x="2843213" y="2592388"/>
            <a:ext cx="2519362" cy="981075"/>
            <a:chOff x="1791" y="1633"/>
            <a:chExt cx="1587" cy="618"/>
          </a:xfrm>
        </p:grpSpPr>
        <p:sp>
          <p:nvSpPr>
            <p:cNvPr id="35855" name="椭圆 35854"/>
            <p:cNvSpPr/>
            <p:nvPr/>
          </p:nvSpPr>
          <p:spPr>
            <a:xfrm>
              <a:off x="1791" y="1633"/>
              <a:ext cx="1406" cy="618"/>
            </a:xfrm>
            <a:prstGeom prst="ellipse">
              <a:avLst/>
            </a:prstGeom>
            <a:noFill/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000">
                  <a:latin typeface="Arial" panose="020B0604020202020204" pitchFamily="34" charset="0"/>
                </a:rPr>
                <a:t>        </a:t>
              </a:r>
              <a:endParaRPr lang="en-US" altLang="zh-CN" sz="4000">
                <a:latin typeface="Arial" panose="020B0604020202020204" pitchFamily="34" charset="0"/>
              </a:endParaRPr>
            </a:p>
          </p:txBody>
        </p:sp>
        <p:sp>
          <p:nvSpPr>
            <p:cNvPr id="35856" name="文本框 35855"/>
            <p:cNvSpPr txBox="1"/>
            <p:nvPr/>
          </p:nvSpPr>
          <p:spPr>
            <a:xfrm>
              <a:off x="1882" y="1706"/>
              <a:ext cx="149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600">
                  <a:solidFill>
                    <a:srgbClr val="008000"/>
                  </a:solidFill>
                  <a:latin typeface="Comic Sans MS" panose="030F0702030302020204" pitchFamily="66" charset="0"/>
                </a:rPr>
                <a:t>Plan to:</a:t>
              </a:r>
              <a:r>
                <a:rPr lang="en-US" altLang="zh-CN" sz="2800">
                  <a:latin typeface="Comic Sans MS" panose="030F0702030302020204" pitchFamily="66" charset="0"/>
                </a:rPr>
                <a:t> </a:t>
              </a:r>
              <a:endParaRPr lang="en-US" altLang="zh-CN" sz="2800">
                <a:latin typeface="Comic Sans MS" panose="030F0702030302020204" pitchFamily="66" charset="0"/>
              </a:endParaRPr>
            </a:p>
          </p:txBody>
        </p:sp>
      </p:grpSp>
      <p:sp>
        <p:nvSpPr>
          <p:cNvPr id="35857" name="云形标注 35856"/>
          <p:cNvSpPr/>
          <p:nvPr/>
        </p:nvSpPr>
        <p:spPr>
          <a:xfrm>
            <a:off x="6192838" y="0"/>
            <a:ext cx="2951162" cy="1366838"/>
          </a:xfrm>
          <a:prstGeom prst="cloudCallout">
            <a:avLst>
              <a:gd name="adj1" fmla="val -74796"/>
              <a:gd name="adj2" fmla="val 73347"/>
            </a:avLst>
          </a:prstGeom>
          <a:noFill/>
          <a:ln w="53975" cap="flat" cmpd="sng">
            <a:solidFill>
              <a:srgbClr val="33CC33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>
              <a:spcBef>
                <a:spcPct val="50000"/>
              </a:spcBef>
            </a:pPr>
            <a:endParaRPr sz="2400" dirty="0">
              <a:latin typeface="Comic Sans MS" panose="030F0702030302020204" pitchFamily="66" charset="0"/>
            </a:endParaRPr>
          </a:p>
        </p:txBody>
      </p:sp>
      <p:sp>
        <p:nvSpPr>
          <p:cNvPr id="35858" name="文本框 35857"/>
          <p:cNvSpPr txBox="1"/>
          <p:nvPr/>
        </p:nvSpPr>
        <p:spPr>
          <a:xfrm>
            <a:off x="6659563" y="404813"/>
            <a:ext cx="28797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tx2"/>
                </a:solidFill>
                <a:latin typeface="Comic Sans MS" panose="030F0702030302020204" pitchFamily="66" charset="0"/>
              </a:rPr>
              <a:t>Hi, I’m Daniel</a:t>
            </a:r>
            <a:endParaRPr lang="en-US" altLang="zh-CN" sz="2400" b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59" name="图片 35858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563" y="2924175"/>
            <a:ext cx="1511300" cy="855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60" name="图片 35859" descr="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175" y="333375"/>
            <a:ext cx="2028825" cy="1225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861" name="组合 35860"/>
          <p:cNvGrpSpPr/>
          <p:nvPr/>
        </p:nvGrpSpPr>
        <p:grpSpPr>
          <a:xfrm>
            <a:off x="1692275" y="3573463"/>
            <a:ext cx="3887788" cy="2351087"/>
            <a:chOff x="1066" y="2251"/>
            <a:chExt cx="2449" cy="1481"/>
          </a:xfrm>
        </p:grpSpPr>
        <p:pic>
          <p:nvPicPr>
            <p:cNvPr id="35862" name="图片 35861" descr="图片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62" y="2251"/>
              <a:ext cx="953" cy="7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63" name="图片 3586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62" y="3158"/>
              <a:ext cx="635" cy="5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64" name="图片 35863" descr="pyramid"/>
            <p:cNvPicPr>
              <a:picLocks noChangeAspect="1"/>
            </p:cNvPicPr>
            <p:nvPr/>
          </p:nvPicPr>
          <p:blipFill>
            <a:blip r:embed="rId9"/>
            <a:srcRect l="52682" t="48781" r="22440" b="36586"/>
            <a:stretch>
              <a:fillRect/>
            </a:stretch>
          </p:blipFill>
          <p:spPr>
            <a:xfrm>
              <a:off x="1066" y="2251"/>
              <a:ext cx="1104" cy="76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Reading-B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" y="533400"/>
            <a:ext cx="3671888" cy="508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 Box 5"/>
          <p:cNvSpPr txBox="1"/>
          <p:nvPr/>
        </p:nvSpPr>
        <p:spPr>
          <a:xfrm>
            <a:off x="0" y="0"/>
            <a:ext cx="8604250" cy="62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9933FF"/>
                </a:solidFill>
              </a:rPr>
              <a:t>Help Kitty and Danel write about what they eat</a:t>
            </a:r>
            <a:endParaRPr lang="en-US" altLang="zh-CN" b="1" dirty="0">
              <a:solidFill>
                <a:srgbClr val="9933FF"/>
              </a:solidFill>
            </a:endParaRPr>
          </a:p>
        </p:txBody>
      </p:sp>
      <p:sp>
        <p:nvSpPr>
          <p:cNvPr id="14341" name="Text Box 6"/>
          <p:cNvSpPr txBox="1"/>
          <p:nvPr/>
        </p:nvSpPr>
        <p:spPr>
          <a:xfrm>
            <a:off x="1042988" y="4581525"/>
            <a:ext cx="3313112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zh-CN" sz="2400" dirty="0">
              <a:solidFill>
                <a:srgbClr val="0000FF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zh-CN" sz="24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zh-CN" sz="2400" dirty="0"/>
          </a:p>
        </p:txBody>
      </p:sp>
      <p:pic>
        <p:nvPicPr>
          <p:cNvPr id="14342" name="Picture 11" descr="a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33400"/>
            <a:ext cx="4090988" cy="5014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Text Box 8"/>
          <p:cNvSpPr txBox="1"/>
          <p:nvPr/>
        </p:nvSpPr>
        <p:spPr>
          <a:xfrm>
            <a:off x="6732588" y="4437063"/>
            <a:ext cx="18716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dirty="0"/>
              <a:t> </a:t>
            </a:r>
            <a:endParaRPr lang="en-US" altLang="zh-CN" sz="2400" dirty="0">
              <a:solidFill>
                <a:srgbClr val="993300"/>
              </a:solidFill>
            </a:endParaRPr>
          </a:p>
        </p:txBody>
      </p:sp>
      <p:sp>
        <p:nvSpPr>
          <p:cNvPr id="14344" name="Text Box 12"/>
          <p:cNvSpPr txBox="1"/>
          <p:nvPr/>
        </p:nvSpPr>
        <p:spPr>
          <a:xfrm>
            <a:off x="381000" y="3276283"/>
            <a:ext cx="4176713" cy="3013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dirty="0"/>
              <a:t>I have ________ and ________</a:t>
            </a:r>
            <a:endParaRPr lang="en-US" altLang="zh-CN" sz="2400" dirty="0"/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dirty="0"/>
              <a:t>for breakfast every day.</a:t>
            </a:r>
            <a:endParaRPr lang="en-US" altLang="zh-CN" sz="2400" dirty="0"/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dirty="0"/>
              <a:t>I eat______ and __________for lunch and dinner. Sometimes I have an_______ or a ________ between meals. I seldom eat ______ or _______.</a:t>
            </a:r>
            <a:endParaRPr lang="en-US" altLang="zh-CN" sz="2400" dirty="0"/>
          </a:p>
        </p:txBody>
      </p:sp>
      <p:sp>
        <p:nvSpPr>
          <p:cNvPr id="14345" name="Text Box 13"/>
          <p:cNvSpPr txBox="1"/>
          <p:nvPr/>
        </p:nvSpPr>
        <p:spPr>
          <a:xfrm>
            <a:off x="4495800" y="3504883"/>
            <a:ext cx="4787900" cy="191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dirty="0"/>
              <a:t>I love ___________ and __________.</a:t>
            </a:r>
            <a:endParaRPr lang="en-US" altLang="zh-CN" sz="2400" dirty="0"/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dirty="0"/>
              <a:t>My favourite meat  is _________.</a:t>
            </a:r>
            <a:endParaRPr lang="en-US" altLang="zh-CN" sz="2400" dirty="0"/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400" dirty="0"/>
              <a:t>I don’t eat______ and ________ every day. I don’t often eat________.</a:t>
            </a:r>
            <a:endParaRPr lang="en-US" altLang="zh-CN" sz="2400" dirty="0"/>
          </a:p>
        </p:txBody>
      </p:sp>
      <p:sp>
        <p:nvSpPr>
          <p:cNvPr id="162830" name="Text Box 14"/>
          <p:cNvSpPr txBox="1"/>
          <p:nvPr/>
        </p:nvSpPr>
        <p:spPr>
          <a:xfrm>
            <a:off x="1599883" y="3282950"/>
            <a:ext cx="7762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milk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162831" name="Text Box 15"/>
          <p:cNvSpPr txBox="1"/>
          <p:nvPr/>
        </p:nvSpPr>
        <p:spPr>
          <a:xfrm>
            <a:off x="683895" y="5104130"/>
            <a:ext cx="24072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vegetables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162832" name="Text Box 16"/>
          <p:cNvSpPr txBox="1"/>
          <p:nvPr/>
        </p:nvSpPr>
        <p:spPr>
          <a:xfrm>
            <a:off x="914400" y="5897245"/>
            <a:ext cx="100584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apple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162833" name="Text Box 17"/>
          <p:cNvSpPr txBox="1"/>
          <p:nvPr/>
        </p:nvSpPr>
        <p:spPr>
          <a:xfrm>
            <a:off x="609283" y="3657600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bread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162834" name="Text Box 18"/>
          <p:cNvSpPr txBox="1"/>
          <p:nvPr/>
        </p:nvSpPr>
        <p:spPr>
          <a:xfrm>
            <a:off x="1295083" y="4800283"/>
            <a:ext cx="6588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fish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162836" name="Text Box 20"/>
          <p:cNvSpPr txBox="1"/>
          <p:nvPr/>
        </p:nvSpPr>
        <p:spPr>
          <a:xfrm>
            <a:off x="1981200" y="6629400"/>
            <a:ext cx="965835" cy="4184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sweets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162837" name="Text Box 21"/>
          <p:cNvSpPr txBox="1"/>
          <p:nvPr/>
        </p:nvSpPr>
        <p:spPr>
          <a:xfrm>
            <a:off x="609600" y="6553200"/>
            <a:ext cx="852805" cy="4184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cakes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162838" name="Text Box 22"/>
          <p:cNvSpPr txBox="1"/>
          <p:nvPr/>
        </p:nvSpPr>
        <p:spPr>
          <a:xfrm>
            <a:off x="3123883" y="5838825"/>
            <a:ext cx="7762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pear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162839" name="Text Box 23"/>
          <p:cNvSpPr txBox="1"/>
          <p:nvPr/>
        </p:nvSpPr>
        <p:spPr>
          <a:xfrm>
            <a:off x="5333683" y="5676900"/>
            <a:ext cx="6588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fish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162840" name="Text Box 24"/>
          <p:cNvSpPr txBox="1"/>
          <p:nvPr/>
        </p:nvSpPr>
        <p:spPr>
          <a:xfrm>
            <a:off x="4953000" y="3810000"/>
            <a:ext cx="9315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cola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162841" name="Text Box 25"/>
          <p:cNvSpPr txBox="1"/>
          <p:nvPr/>
        </p:nvSpPr>
        <p:spPr>
          <a:xfrm>
            <a:off x="6019800" y="4952683"/>
            <a:ext cx="7762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fruit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162842" name="Text Box 26"/>
          <p:cNvSpPr txBox="1"/>
          <p:nvPr/>
        </p:nvSpPr>
        <p:spPr>
          <a:xfrm>
            <a:off x="7848600" y="4343400"/>
            <a:ext cx="7254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beef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162843" name="Text Box 27"/>
          <p:cNvSpPr txBox="1"/>
          <p:nvPr/>
        </p:nvSpPr>
        <p:spPr>
          <a:xfrm>
            <a:off x="7543800" y="4894263"/>
            <a:ext cx="15208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vegetables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162844" name="Text Box 28"/>
          <p:cNvSpPr txBox="1"/>
          <p:nvPr/>
        </p:nvSpPr>
        <p:spPr>
          <a:xfrm>
            <a:off x="5257483" y="3504883"/>
            <a:ext cx="21605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hamburgers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3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283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0" grpId="0"/>
      <p:bldP spid="162831" grpId="0"/>
      <p:bldP spid="162832" grpId="0"/>
      <p:bldP spid="162836" grpId="0"/>
      <p:bldP spid="162837" grpId="0"/>
      <p:bldP spid="162838" grpId="0"/>
      <p:bldP spid="162839" grpId="0"/>
      <p:bldP spid="162840" grpId="0"/>
      <p:bldP spid="162841" grpId="0"/>
      <p:bldP spid="162842" grpId="0"/>
      <p:bldP spid="162843" grpId="0"/>
      <p:bldP spid="1628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文本占位符 24577"/>
          <p:cNvSpPr>
            <a:spLocks noGrp="1"/>
          </p:cNvSpPr>
          <p:nvPr>
            <p:ph type="body" idx="1"/>
          </p:nvPr>
        </p:nvSpPr>
        <p:spPr>
          <a:xfrm>
            <a:off x="0" y="609600"/>
            <a:ext cx="8686800" cy="5638800"/>
          </a:xfrm>
          <a:ln/>
        </p:spPr>
        <p:txBody>
          <a:bodyPr/>
          <a:p>
            <a:pPr marL="609600" indent="-609600">
              <a:lnSpc>
                <a:spcPct val="90000"/>
              </a:lnSpc>
              <a:buNone/>
            </a:pPr>
            <a:r>
              <a:rPr lang="en-US" altLang="zh-CN" b="1">
                <a:solidFill>
                  <a:schemeClr val="accent2"/>
                </a:solidFill>
              </a:rPr>
              <a:t>Read after the tape and tell the following sentences if they are true or false.</a:t>
            </a:r>
            <a:endParaRPr lang="en-US" altLang="zh-CN" b="1">
              <a:solidFill>
                <a:schemeClr val="accent2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en-US" altLang="zh-CN" b="1">
              <a:solidFill>
                <a:schemeClr val="accent2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zh-CN" b="1"/>
              <a:t>1. Kitty loves swimming. </a:t>
            </a:r>
            <a:endParaRPr lang="en-US" altLang="zh-CN" b="1"/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zh-CN" b="1"/>
              <a:t>2. Kitty often eats healthy food.</a:t>
            </a:r>
            <a:endParaRPr lang="en-US" altLang="zh-CN" b="1"/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zh-CN" b="1"/>
              <a:t>3. There is too much sugar in cakes and sweets. </a:t>
            </a:r>
            <a:endParaRPr lang="en-US" altLang="zh-CN" b="1"/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zh-CN" b="1"/>
              <a:t>4. Daniel seldom plays computer games.</a:t>
            </a:r>
            <a:endParaRPr lang="en-US" altLang="zh-CN" b="1"/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zh-CN" b="1"/>
              <a:t>5. Daniel does not like play sports.</a:t>
            </a:r>
            <a:endParaRPr lang="en-US" altLang="zh-CN" b="1"/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zh-CN" b="1"/>
              <a:t>6. Kitty and Daniel have healthy lifestyles.</a:t>
            </a:r>
            <a:endParaRPr lang="en-US" altLang="zh-CN" b="1"/>
          </a:p>
        </p:txBody>
      </p:sp>
      <p:sp>
        <p:nvSpPr>
          <p:cNvPr id="24579" name="文本框 24578"/>
          <p:cNvSpPr txBox="1"/>
          <p:nvPr/>
        </p:nvSpPr>
        <p:spPr>
          <a:xfrm>
            <a:off x="7391400" y="1981200"/>
            <a:ext cx="9144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  ( </a:t>
            </a:r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>
                <a:latin typeface="Times New Roman" panose="02020603050405020304" pitchFamily="18" charset="0"/>
              </a:rPr>
              <a:t> )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24580" name="文本框 24579"/>
          <p:cNvSpPr txBox="1"/>
          <p:nvPr/>
        </p:nvSpPr>
        <p:spPr>
          <a:xfrm>
            <a:off x="7543800" y="2667000"/>
            <a:ext cx="8382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( </a:t>
            </a:r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400" b="1">
                <a:latin typeface="Times New Roman" panose="02020603050405020304" pitchFamily="18" charset="0"/>
              </a:rPr>
              <a:t> )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24581" name="文本框 24580"/>
          <p:cNvSpPr txBox="1"/>
          <p:nvPr/>
        </p:nvSpPr>
        <p:spPr>
          <a:xfrm>
            <a:off x="7467600" y="3657600"/>
            <a:ext cx="8382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 ( </a:t>
            </a:r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T </a:t>
            </a:r>
            <a:r>
              <a:rPr lang="en-US" altLang="zh-CN" sz="2400" b="1">
                <a:latin typeface="Times New Roman" panose="02020603050405020304" pitchFamily="18" charset="0"/>
              </a:rPr>
              <a:t>)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24582" name="文本框 24581"/>
          <p:cNvSpPr txBox="1"/>
          <p:nvPr/>
        </p:nvSpPr>
        <p:spPr>
          <a:xfrm>
            <a:off x="7543800" y="4724400"/>
            <a:ext cx="9144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( </a:t>
            </a:r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400" b="1">
                <a:latin typeface="Times New Roman" panose="02020603050405020304" pitchFamily="18" charset="0"/>
              </a:rPr>
              <a:t> )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24583" name="文本框 24582"/>
          <p:cNvSpPr txBox="1"/>
          <p:nvPr/>
        </p:nvSpPr>
        <p:spPr>
          <a:xfrm>
            <a:off x="8153400" y="4191000"/>
            <a:ext cx="7620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( </a:t>
            </a:r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>
                <a:latin typeface="Times New Roman" panose="02020603050405020304" pitchFamily="18" charset="0"/>
              </a:rPr>
              <a:t> )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24584" name="文本框 24583"/>
          <p:cNvSpPr txBox="1"/>
          <p:nvPr/>
        </p:nvSpPr>
        <p:spPr>
          <a:xfrm>
            <a:off x="8305800" y="5257800"/>
            <a:ext cx="6858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( </a:t>
            </a:r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400" b="1">
                <a:latin typeface="Times New Roman" panose="02020603050405020304" pitchFamily="18" charset="0"/>
              </a:rPr>
              <a:t> )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24585" name="文本框 24584"/>
          <p:cNvSpPr txBox="1"/>
          <p:nvPr/>
        </p:nvSpPr>
        <p:spPr>
          <a:xfrm>
            <a:off x="2590800" y="2057400"/>
            <a:ext cx="2133600" cy="579438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Arial" panose="020B0604020202020204" pitchFamily="34" charset="0"/>
              </a:rPr>
              <a:t>dancing</a:t>
            </a:r>
            <a:endParaRPr lang="en-US" altLang="zh-CN" sz="32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4586" name="文本框 24585"/>
          <p:cNvSpPr txBox="1"/>
          <p:nvPr/>
        </p:nvSpPr>
        <p:spPr>
          <a:xfrm>
            <a:off x="1828800" y="4267200"/>
            <a:ext cx="1524000" cy="579438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Arial" panose="020B0604020202020204" pitchFamily="34" charset="0"/>
              </a:rPr>
              <a:t>often</a:t>
            </a:r>
            <a:endParaRPr lang="en-US" altLang="zh-CN" sz="32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4587" name="文本框 24586"/>
          <p:cNvSpPr txBox="1"/>
          <p:nvPr/>
        </p:nvSpPr>
        <p:spPr>
          <a:xfrm>
            <a:off x="1524000" y="5181600"/>
            <a:ext cx="6705600" cy="579438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Arial" panose="020B0604020202020204" pitchFamily="34" charset="0"/>
              </a:rPr>
              <a:t>has a healthy lifestyle.</a:t>
            </a:r>
            <a:endParaRPr lang="en-US" altLang="zh-CN" sz="32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24582" grpId="0"/>
      <p:bldP spid="24583" grpId="0"/>
      <p:bldP spid="24584" grpId="0"/>
      <p:bldP spid="24585" grpId="0" animBg="1"/>
      <p:bldP spid="24586" grpId="0" animBg="1"/>
      <p:bldP spid="245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62" name="组合 40961"/>
          <p:cNvGrpSpPr/>
          <p:nvPr/>
        </p:nvGrpSpPr>
        <p:grpSpPr>
          <a:xfrm>
            <a:off x="539750" y="260350"/>
            <a:ext cx="2720975" cy="5184775"/>
            <a:chOff x="340" y="164"/>
            <a:chExt cx="1714" cy="3266"/>
          </a:xfrm>
        </p:grpSpPr>
        <p:pic>
          <p:nvPicPr>
            <p:cNvPr id="40963" name="图片 40962" descr="00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0" y="164"/>
              <a:ext cx="1604" cy="32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64" name="文本框 40963"/>
            <p:cNvSpPr txBox="1"/>
            <p:nvPr/>
          </p:nvSpPr>
          <p:spPr>
            <a:xfrm>
              <a:off x="567" y="572"/>
              <a:ext cx="1487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endParaRPr sz="4000" b="1" dirty="0">
                <a:solidFill>
                  <a:srgbClr val="CC0099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0965" name="组合 40964"/>
          <p:cNvGrpSpPr/>
          <p:nvPr/>
        </p:nvGrpSpPr>
        <p:grpSpPr>
          <a:xfrm>
            <a:off x="3419475" y="260350"/>
            <a:ext cx="3349625" cy="4970463"/>
            <a:chOff x="2154" y="164"/>
            <a:chExt cx="2110" cy="3131"/>
          </a:xfrm>
        </p:grpSpPr>
        <p:pic>
          <p:nvPicPr>
            <p:cNvPr id="40966" name="图片 40965" descr="0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4" y="164"/>
              <a:ext cx="1588" cy="31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67" name="文本框 40966"/>
            <p:cNvSpPr txBox="1"/>
            <p:nvPr/>
          </p:nvSpPr>
          <p:spPr>
            <a:xfrm>
              <a:off x="2245" y="527"/>
              <a:ext cx="2019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endParaRPr sz="4000" b="1" dirty="0">
                <a:solidFill>
                  <a:srgbClr val="0066CC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0968" name="组合 40967"/>
          <p:cNvGrpSpPr/>
          <p:nvPr/>
        </p:nvGrpSpPr>
        <p:grpSpPr>
          <a:xfrm>
            <a:off x="6372225" y="330200"/>
            <a:ext cx="2951163" cy="5330825"/>
            <a:chOff x="4014" y="208"/>
            <a:chExt cx="1859" cy="3358"/>
          </a:xfrm>
        </p:grpSpPr>
        <p:pic>
          <p:nvPicPr>
            <p:cNvPr id="40969" name="图片 40968" descr="0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4" y="208"/>
              <a:ext cx="1542" cy="33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70" name="文本框 40969"/>
            <p:cNvSpPr txBox="1"/>
            <p:nvPr/>
          </p:nvSpPr>
          <p:spPr>
            <a:xfrm>
              <a:off x="4014" y="527"/>
              <a:ext cx="1859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endParaRPr sz="4400" b="1" dirty="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40971" name="图片 40970" descr="dh0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88" y="3382963"/>
            <a:ext cx="2357437" cy="3475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72" name="文本框 40971"/>
          <p:cNvSpPr txBox="1"/>
          <p:nvPr/>
        </p:nvSpPr>
        <p:spPr>
          <a:xfrm>
            <a:off x="250825" y="2997200"/>
            <a:ext cx="6372225" cy="2105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6600" b="1">
                <a:latin typeface="Comic Sans MS" panose="030F0702030302020204" pitchFamily="66" charset="0"/>
              </a:rPr>
              <a:t>How do you keep healthy?</a:t>
            </a:r>
            <a:endParaRPr lang="en-US" altLang="zh-CN" sz="6600" b="1">
              <a:latin typeface="Comic Sans MS" panose="030F0702030302020204" pitchFamily="66" charset="0"/>
            </a:endParaRPr>
          </a:p>
        </p:txBody>
      </p:sp>
      <p:sp>
        <p:nvSpPr>
          <p:cNvPr id="40973" name="文本框 40972"/>
          <p:cNvSpPr txBox="1"/>
          <p:nvPr/>
        </p:nvSpPr>
        <p:spPr>
          <a:xfrm>
            <a:off x="533400" y="908050"/>
            <a:ext cx="2743200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>
                <a:latin typeface="Comic Sans MS" panose="030F0702030302020204" pitchFamily="66" charset="0"/>
              </a:rPr>
              <a:t>a healthy      diet</a:t>
            </a:r>
            <a:endParaRPr lang="en-US" altLang="zh-CN" sz="4400" b="1">
              <a:latin typeface="Comic Sans MS" panose="030F0702030302020204" pitchFamily="66" charset="0"/>
            </a:endParaRPr>
          </a:p>
        </p:txBody>
      </p:sp>
      <p:sp>
        <p:nvSpPr>
          <p:cNvPr id="40974" name="文本框 40973"/>
          <p:cNvSpPr txBox="1"/>
          <p:nvPr/>
        </p:nvSpPr>
        <p:spPr>
          <a:xfrm>
            <a:off x="3276600" y="836613"/>
            <a:ext cx="2743200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>
                <a:latin typeface="Comic Sans MS" panose="030F0702030302020204" pitchFamily="66" charset="0"/>
              </a:rPr>
              <a:t>a healthy lifestyle</a:t>
            </a:r>
            <a:endParaRPr lang="en-US" altLang="zh-CN" sz="4400" b="1">
              <a:latin typeface="Comic Sans MS" panose="030F0702030302020204" pitchFamily="66" charset="0"/>
            </a:endParaRPr>
          </a:p>
        </p:txBody>
      </p:sp>
      <p:sp>
        <p:nvSpPr>
          <p:cNvPr id="40975" name="文本框 40974"/>
          <p:cNvSpPr txBox="1"/>
          <p:nvPr/>
        </p:nvSpPr>
        <p:spPr>
          <a:xfrm>
            <a:off x="5940425" y="765175"/>
            <a:ext cx="3203575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latin typeface="Comic Sans MS" panose="030F0702030302020204" pitchFamily="66" charset="0"/>
              </a:rPr>
              <a:t>   </a:t>
            </a:r>
            <a:r>
              <a:rPr lang="en-US" altLang="zh-CN" sz="4400" b="1">
                <a:latin typeface="Comic Sans MS" panose="030F0702030302020204" pitchFamily="66" charset="0"/>
              </a:rPr>
              <a:t>happy every day</a:t>
            </a:r>
            <a:endParaRPr lang="en-US" altLang="zh-CN" sz="4400" b="1">
              <a:latin typeface="Comic Sans MS" panose="030F0702030302020204" pitchFamily="66" charset="0"/>
            </a:endParaRPr>
          </a:p>
        </p:txBody>
      </p:sp>
      <p:sp>
        <p:nvSpPr>
          <p:cNvPr id="40976" name="动作按钮: 前进或下一项 40975">
            <a:hlinkClick r:id="" action="ppaction://noaction"/>
          </p:cNvPr>
          <p:cNvSpPr/>
          <p:nvPr/>
        </p:nvSpPr>
        <p:spPr>
          <a:xfrm>
            <a:off x="8459788" y="6092825"/>
            <a:ext cx="3603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  <p:bldP spid="40974" grpId="0"/>
      <p:bldP spid="409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1299" name="矩形 311298"/>
          <p:cNvSpPr/>
          <p:nvPr/>
        </p:nvSpPr>
        <p:spPr>
          <a:xfrm>
            <a:off x="0" y="914400"/>
            <a:ext cx="8424863" cy="2590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Healthy food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1 We should eat more fruit and vegetables.</a:t>
            </a:r>
            <a:r>
              <a:rPr lang="en-US" altLang="zh-CN" sz="3200">
                <a:latin typeface="Times New Roman" panose="02020603050405020304" pitchFamily="18" charset="0"/>
              </a:rPr>
              <a:t> </a:t>
            </a:r>
            <a:endParaRPr lang="en-US" altLang="zh-CN" sz="3200">
              <a:latin typeface="Times New Roman" panose="02020603050405020304" pitchFamily="18" charset="0"/>
            </a:endParaRPr>
          </a:p>
          <a:p>
            <a:pPr algn="l"/>
            <a:r>
              <a:rPr lang="en-US" altLang="zh-CN" sz="3200" b="1" i="1" u="sng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i="1" u="sng">
                <a:solidFill>
                  <a:srgbClr val="0000FF"/>
                </a:solidFill>
                <a:latin typeface="Times New Roman" panose="02020603050405020304" pitchFamily="18" charset="0"/>
              </a:rPr>
              <a:t>An apple a day keeps the doctor away!</a:t>
            </a:r>
            <a:endParaRPr lang="en-US" altLang="zh-CN" sz="3200" b="1" i="1" u="sng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2 We should seldom eat fast food like Cola and hamburgers.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311300" name="矩形 311299"/>
          <p:cNvSpPr/>
          <p:nvPr/>
        </p:nvSpPr>
        <p:spPr>
          <a:xfrm>
            <a:off x="2484438" y="3860800"/>
            <a:ext cx="4572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2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3200" b="1" i="1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/>
            <a:endParaRPr lang="en-US" altLang="zh-CN" sz="3200" b="1" i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1301" name="文本框 311300"/>
          <p:cNvSpPr txBox="1"/>
          <p:nvPr/>
        </p:nvSpPr>
        <p:spPr>
          <a:xfrm>
            <a:off x="0" y="3352800"/>
            <a:ext cx="9396413" cy="2590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Healthy lifestyles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3We should do more exercise.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4We should not spend too much time playing computer games.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5 We should get up early and go to bed early.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311302" name="文本框 311301"/>
          <p:cNvSpPr txBox="1"/>
          <p:nvPr/>
        </p:nvSpPr>
        <p:spPr>
          <a:xfrm>
            <a:off x="0" y="5867400"/>
            <a:ext cx="57912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Be happy every day</a:t>
            </a:r>
            <a:r>
              <a:rPr lang="en-US" altLang="zh-CN" sz="3600" b="1">
                <a:solidFill>
                  <a:srgbClr val="FF0066"/>
                </a:solidFill>
                <a:latin typeface="Arial" panose="020B0604020202020204" pitchFamily="34" charset="0"/>
              </a:rPr>
              <a:t>.</a:t>
            </a:r>
            <a:endParaRPr lang="en-US" altLang="zh-CN" sz="3600" b="1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3600" dirty="0">
              <a:latin typeface="Arial" panose="020B0604020202020204" pitchFamily="34" charset="0"/>
            </a:endParaRPr>
          </a:p>
        </p:txBody>
      </p:sp>
      <p:pic>
        <p:nvPicPr>
          <p:cNvPr id="20482" name="图片 20481" descr="Eating-Diar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-76200"/>
            <a:ext cx="2057400" cy="1751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7" name="矩形 20486"/>
          <p:cNvSpPr/>
          <p:nvPr/>
        </p:nvSpPr>
        <p:spPr>
          <a:xfrm>
            <a:off x="914400" y="152400"/>
            <a:ext cx="4572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i="1">
                <a:solidFill>
                  <a:srgbClr val="6666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My suggestions</a:t>
            </a:r>
            <a:r>
              <a:rPr lang="zh-CN" altLang="en-US" sz="3200" dirty="0">
                <a:solidFill>
                  <a:srgbClr val="6666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建议</a:t>
            </a:r>
            <a:endParaRPr lang="zh-CN" altLang="en-US" sz="3200" dirty="0">
              <a:solidFill>
                <a:srgbClr val="666699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/>
      <p:bldP spid="311301" grpId="0"/>
      <p:bldP spid="3113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22" name="组合 30721"/>
          <p:cNvGrpSpPr/>
          <p:nvPr/>
        </p:nvGrpSpPr>
        <p:grpSpPr>
          <a:xfrm>
            <a:off x="0" y="549275"/>
            <a:ext cx="9144000" cy="6088063"/>
            <a:chOff x="0" y="346"/>
            <a:chExt cx="5760" cy="3835"/>
          </a:xfrm>
        </p:grpSpPr>
        <p:grpSp>
          <p:nvGrpSpPr>
            <p:cNvPr id="30723" name="组合 30722"/>
            <p:cNvGrpSpPr/>
            <p:nvPr/>
          </p:nvGrpSpPr>
          <p:grpSpPr>
            <a:xfrm>
              <a:off x="0" y="346"/>
              <a:ext cx="5760" cy="3835"/>
              <a:chOff x="0" y="346"/>
              <a:chExt cx="5760" cy="3835"/>
            </a:xfrm>
          </p:grpSpPr>
          <p:pic>
            <p:nvPicPr>
              <p:cNvPr id="30724" name="图片 30723" descr="u=1829612113,3350560758&amp;gp=2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b="18587"/>
              <a:stretch>
                <a:fillRect/>
              </a:stretch>
            </p:blipFill>
            <p:spPr>
              <a:xfrm>
                <a:off x="2208" y="346"/>
                <a:ext cx="1632" cy="95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725" name="竖卷形 30724"/>
              <p:cNvSpPr/>
              <p:nvPr/>
            </p:nvSpPr>
            <p:spPr>
              <a:xfrm>
                <a:off x="0" y="1301"/>
                <a:ext cx="2928" cy="2832"/>
              </a:xfrm>
              <a:prstGeom prst="verticalScroll">
                <a:avLst>
                  <a:gd name="adj" fmla="val 12500"/>
                </a:avLst>
              </a:prstGeom>
              <a:solidFill>
                <a:srgbClr val="FFFFB9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726" name="横卷形 30725"/>
              <p:cNvSpPr/>
              <p:nvPr/>
            </p:nvSpPr>
            <p:spPr>
              <a:xfrm rot="-16200000">
                <a:off x="2928" y="1301"/>
                <a:ext cx="2832" cy="2832"/>
              </a:xfrm>
              <a:prstGeom prst="horizontalScroll">
                <a:avLst>
                  <a:gd name="adj" fmla="val 12500"/>
                </a:avLst>
              </a:prstGeom>
              <a:solidFill>
                <a:srgbClr val="C0C8EC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pic>
            <p:nvPicPr>
              <p:cNvPr id="30727" name="图片 30726" descr="computer00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04" y="1733"/>
                <a:ext cx="864" cy="7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728" name="图片 30727" descr="游"/>
              <p:cNvPicPr>
                <a:picLocks noChangeAspect="1"/>
              </p:cNvPicPr>
              <p:nvPr/>
            </p:nvPicPr>
            <p:blipFill>
              <a:blip r:embed="rId3"/>
              <a:srcRect l="43628" t="51659" r="13889" b="7489"/>
              <a:stretch>
                <a:fillRect/>
              </a:stretch>
            </p:blipFill>
            <p:spPr>
              <a:xfrm>
                <a:off x="4512" y="1781"/>
                <a:ext cx="816" cy="5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729" name="图片 30728" descr="睡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7EE"/>
                  </a:clrFrom>
                  <a:clrTo>
                    <a:srgbClr val="FFF7E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312" y="3173"/>
                <a:ext cx="560" cy="96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730" name="图片 30729" descr="泡泡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72D0FF"/>
                  </a:clrFrom>
                  <a:clrTo>
                    <a:srgbClr val="72D0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04" y="2501"/>
                <a:ext cx="864" cy="58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731" name="图片 30730" descr="u=2311873425,3734953760&amp;gp=0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40" y="3221"/>
                <a:ext cx="1056" cy="95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732" name="图片 30731" descr="u=2012390625,2443538588&amp;gp=0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46997"/>
              <a:stretch>
                <a:fillRect/>
              </a:stretch>
            </p:blipFill>
            <p:spPr>
              <a:xfrm>
                <a:off x="4464" y="2309"/>
                <a:ext cx="865" cy="94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733" name="图片 30732" descr="diet1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257373"/>
                  </a:clrFrom>
                  <a:clrTo>
                    <a:srgbClr val="257373">
                      <a:alpha val="0"/>
                    </a:srgbClr>
                  </a:clrTo>
                </a:clrChange>
              </a:blip>
              <a:srcRect l="22234" t="56038" r="51146" b="25926"/>
              <a:stretch>
                <a:fillRect/>
              </a:stretch>
            </p:blipFill>
            <p:spPr>
              <a:xfrm>
                <a:off x="1440" y="2453"/>
                <a:ext cx="1104" cy="51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734" name="图片 30733" descr="diet1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257373"/>
                  </a:clrFrom>
                  <a:clrTo>
                    <a:srgbClr val="257373">
                      <a:alpha val="0"/>
                    </a:srgbClr>
                  </a:clrTo>
                </a:clrChange>
              </a:blip>
              <a:srcRect l="51387" t="53703" r="19676" b="25926"/>
              <a:stretch>
                <a:fillRect/>
              </a:stretch>
            </p:blipFill>
            <p:spPr>
              <a:xfrm>
                <a:off x="384" y="1733"/>
                <a:ext cx="1200" cy="52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735" name="图片 30734" descr="diet1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257373"/>
                  </a:clrFrom>
                  <a:clrTo>
                    <a:srgbClr val="257373">
                      <a:alpha val="0"/>
                    </a:srgbClr>
                  </a:clrTo>
                </a:clrChange>
              </a:blip>
              <a:srcRect l="50929" t="29630" r="31709" b="48148"/>
              <a:stretch>
                <a:fillRect/>
              </a:stretch>
            </p:blipFill>
            <p:spPr>
              <a:xfrm>
                <a:off x="1488" y="2981"/>
                <a:ext cx="1008" cy="6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736" name="图片 30735" descr="diet1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257373"/>
                  </a:clrFrom>
                  <a:clrTo>
                    <a:srgbClr val="257373">
                      <a:alpha val="0"/>
                    </a:srgbClr>
                  </a:clrTo>
                </a:clrChange>
              </a:blip>
              <a:srcRect l="13637" t="78181" r="11363" b="1819"/>
              <a:stretch>
                <a:fillRect/>
              </a:stretch>
            </p:blipFill>
            <p:spPr>
              <a:xfrm>
                <a:off x="480" y="3605"/>
                <a:ext cx="2016" cy="52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737" name="图片 30736" descr="u=720239099,3440450881&amp;gp=2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EFEFA"/>
                  </a:clrFrom>
                  <a:clrTo>
                    <a:srgbClr val="FEFEFA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4" y="3173"/>
                <a:ext cx="576" cy="4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738" name="图片 30737" descr="u=2161729322,3551801777&amp;gp=2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EEA9C6"/>
                  </a:clrFrom>
                  <a:clrTo>
                    <a:srgbClr val="EEA9C6">
                      <a:alpha val="0"/>
                    </a:srgbClr>
                  </a:clrTo>
                </a:clrChange>
              </a:blip>
              <a:srcRect l="5263" t="19453"/>
              <a:stretch>
                <a:fillRect/>
              </a:stretch>
            </p:blipFill>
            <p:spPr>
              <a:xfrm>
                <a:off x="384" y="2549"/>
                <a:ext cx="432" cy="38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739" name="图片 30738" descr="diet1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257373"/>
                  </a:clrFrom>
                  <a:clrTo>
                    <a:srgbClr val="257373">
                      <a:alpha val="0"/>
                    </a:srgbClr>
                  </a:clrTo>
                </a:clrChange>
              </a:blip>
              <a:srcRect l="32410" t="31482" r="51387" b="50000"/>
              <a:stretch>
                <a:fillRect/>
              </a:stretch>
            </p:blipFill>
            <p:spPr>
              <a:xfrm>
                <a:off x="1632" y="1733"/>
                <a:ext cx="912" cy="65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740" name="图片 30739" descr="u=782241670,2059736550&amp;gp=0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752" y="3221"/>
                <a:ext cx="648" cy="96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30741" name="图片 30740" descr="cola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929290"/>
                </a:clrFrom>
                <a:clrTo>
                  <a:srgbClr val="92929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2501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42" name="图片 30741" descr="u=2172462537,1205944354&amp;gp=2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6" y="3125"/>
              <a:ext cx="576" cy="51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43" name="图片 30742" descr="apple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6" y="1685"/>
              <a:ext cx="432" cy="35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0744" name="文本框 30743"/>
          <p:cNvSpPr txBox="1"/>
          <p:nvPr/>
        </p:nvSpPr>
        <p:spPr>
          <a:xfrm>
            <a:off x="990600" y="1989138"/>
            <a:ext cx="3200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What we eat</a:t>
            </a:r>
            <a:endParaRPr lang="en-US" altLang="zh-CN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5" name="文本框 30744"/>
          <p:cNvSpPr txBox="1"/>
          <p:nvPr/>
        </p:nvSpPr>
        <p:spPr>
          <a:xfrm>
            <a:off x="4572000" y="1989138"/>
            <a:ext cx="36385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How we live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6" name="圆角矩形标注 30745"/>
          <p:cNvSpPr/>
          <p:nvPr/>
        </p:nvSpPr>
        <p:spPr>
          <a:xfrm>
            <a:off x="6300788" y="836613"/>
            <a:ext cx="2590800" cy="1079500"/>
          </a:xfrm>
          <a:prstGeom prst="wedgeRoundRectCallout">
            <a:avLst>
              <a:gd name="adj1" fmla="val -101162"/>
              <a:gd name="adj2" fmla="val 4264"/>
              <a:gd name="adj3" fmla="val 16667"/>
            </a:avLst>
          </a:prstGeom>
          <a:solidFill>
            <a:srgbClr val="C0C8E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 often/never/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seldom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7" name="椭圆形标注 30746"/>
          <p:cNvSpPr/>
          <p:nvPr/>
        </p:nvSpPr>
        <p:spPr>
          <a:xfrm rot="10800000" flipV="1">
            <a:off x="0" y="381000"/>
            <a:ext cx="4038600" cy="1695450"/>
          </a:xfrm>
          <a:prstGeom prst="wedgeEllipseCallout">
            <a:avLst>
              <a:gd name="adj1" fmla="val -63801"/>
              <a:gd name="adj2" fmla="val 10019"/>
            </a:avLst>
          </a:prstGeom>
          <a:solidFill>
            <a:srgbClr val="FFFFB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BA"/>
                </a:solidFill>
                <a:latin typeface="Times New Roman" panose="02020603050405020304" pitchFamily="18" charset="0"/>
              </a:rPr>
              <a:t> have … for breakfast /  </a:t>
            </a:r>
            <a:endParaRPr lang="en-US" altLang="zh-CN" sz="3200">
              <a:solidFill>
                <a:srgbClr val="0000BA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0000BA"/>
                </a:solidFill>
                <a:latin typeface="Times New Roman" panose="02020603050405020304" pitchFamily="18" charset="0"/>
              </a:rPr>
              <a:t>lunch /dinner</a:t>
            </a:r>
            <a:endParaRPr lang="en-US" altLang="zh-CN" sz="4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8" name="矩形 30747"/>
          <p:cNvSpPr/>
          <p:nvPr/>
        </p:nvSpPr>
        <p:spPr>
          <a:xfrm>
            <a:off x="0" y="0"/>
            <a:ext cx="6588125" cy="6985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Talk about our </a:t>
            </a: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</a:rPr>
              <a:t>diets 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and </a:t>
            </a: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</a:rPr>
              <a:t>lifestyles</a:t>
            </a:r>
            <a:endParaRPr lang="en-US" altLang="zh-CN" sz="36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>
                                            <p:txEl>
                                              <p:charRg st="26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7">
                                            <p:txEl>
                                              <p:charRg st="26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4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>
                                            <p:txEl>
                                              <p:charRg st="14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46">
                                            <p:txEl>
                                              <p:charRg st="14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6" name="图片 57345" descr="Eating-Diar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667000" cy="260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7" name="文本框 57346"/>
          <p:cNvSpPr txBox="1"/>
          <p:nvPr/>
        </p:nvSpPr>
        <p:spPr>
          <a:xfrm>
            <a:off x="288925" y="3549650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R="0" defTabSz="914400">
              <a:spcBef>
                <a:spcPct val="20000"/>
              </a:spcBef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sz="2800" b="1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348" name="文本框 57347"/>
          <p:cNvSpPr txBox="1"/>
          <p:nvPr/>
        </p:nvSpPr>
        <p:spPr>
          <a:xfrm>
            <a:off x="0" y="2922588"/>
            <a:ext cx="9507538" cy="463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>
              <a:spcBef>
                <a:spcPct val="20000"/>
              </a:spcBef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*</a:t>
            </a:r>
            <a:r>
              <a:rPr kumimoji="0" lang="en-US" altLang="zh-CN" sz="3600" b="1" kern="1200" cap="none" spc="0" normalizeH="0" baseline="0" noProof="1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Eat more vegetables and eat less meat.</a:t>
            </a:r>
            <a:endParaRPr kumimoji="0" lang="en-US" altLang="zh-CN" sz="3600" b="1" kern="1200" cap="none" spc="0" normalizeH="0" baseline="0" noProof="1" dirty="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spcBef>
                <a:spcPct val="20000"/>
              </a:spcBef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3600" b="1" kern="1200" cap="none" spc="0" normalizeH="0" baseline="0" noProof="1" dirty="0">
                <a:solidFill>
                  <a:srgbClr val="FF99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*Drink eight glasses of water every day.</a:t>
            </a:r>
            <a:endParaRPr kumimoji="0" lang="en-US" altLang="zh-CN" sz="3600" b="1" kern="1200" cap="none" spc="0" normalizeH="0" baseline="0" noProof="1" dirty="0">
              <a:solidFill>
                <a:srgbClr val="FF9900"/>
              </a:solidFill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spcBef>
                <a:spcPct val="20000"/>
              </a:spcBef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3600" b="1" kern="1200" cap="none" spc="0" normalizeH="0" baseline="0" noProof="1" dirty="0">
                <a:solidFill>
                  <a:srgbClr val="0099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*An apple a day keeps the doctor away.</a:t>
            </a:r>
            <a:endParaRPr kumimoji="0" lang="en-US" altLang="zh-CN" sz="3600" b="1" kern="1200" cap="none" spc="0" normalizeH="0" baseline="0" noProof="1" dirty="0">
              <a:solidFill>
                <a:srgbClr val="009900"/>
              </a:solidFill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spcBef>
                <a:spcPct val="20000"/>
              </a:spcBef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3600" b="1" kern="1200" cap="none" spc="0" normalizeH="0" baseline="0" noProof="1" dirty="0">
                <a:solidFill>
                  <a:srgbClr val="FF66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*Doing more exercise every day can help </a:t>
            </a:r>
            <a:endParaRPr kumimoji="0" lang="en-US" altLang="zh-CN" sz="3600" b="1" kern="1200" cap="none" spc="0" normalizeH="0" baseline="0" noProof="1" dirty="0">
              <a:solidFill>
                <a:srgbClr val="FF66FF"/>
              </a:solidFill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spcBef>
                <a:spcPct val="20000"/>
              </a:spcBef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3600" b="1" kern="1200" cap="none" spc="0" normalizeH="0" baseline="0" noProof="1" dirty="0">
                <a:solidFill>
                  <a:srgbClr val="FF66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you keep healthy.</a:t>
            </a:r>
            <a:endParaRPr kumimoji="0" lang="en-US" altLang="zh-CN" sz="3600" b="1" kern="1200" cap="none" spc="0" normalizeH="0" baseline="0" noProof="1" dirty="0">
              <a:solidFill>
                <a:srgbClr val="FF66FF"/>
              </a:solidFill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spcBef>
                <a:spcPct val="20000"/>
              </a:spcBef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3600" b="1" kern="1200" cap="none" spc="0" normalizeH="0" baseline="0" noProof="1" dirty="0">
                <a:solidFill>
                  <a:srgbClr val="FF66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3600" b="1" kern="1200" cap="none" spc="0" normalizeH="0" baseline="0" noProof="1" dirty="0">
              <a:solidFill>
                <a:srgbClr val="FF66FF"/>
              </a:solidFill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spcBef>
                <a:spcPct val="20000"/>
              </a:spcBef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endParaRPr kumimoji="0" lang="en-US" altLang="zh-CN" sz="3600" b="1" kern="1200" cap="none" spc="0" normalizeH="0" baseline="0" noProof="1" dirty="0">
              <a:solidFill>
                <a:srgbClr val="FF66FF"/>
              </a:solidFill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349" name="文本框 57348"/>
          <p:cNvSpPr txBox="1"/>
          <p:nvPr/>
        </p:nvSpPr>
        <p:spPr>
          <a:xfrm>
            <a:off x="3275013" y="1447800"/>
            <a:ext cx="5868988" cy="1346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>
              <a:spcBef>
                <a:spcPct val="20000"/>
              </a:spcBef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4400" b="1" kern="1200" cap="none" spc="0" normalizeH="0" baseline="0" noProof="1" dirty="0">
                <a:solidFill>
                  <a:srgbClr val="66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Nutritionists’ advice:</a:t>
            </a:r>
            <a:endParaRPr kumimoji="0" lang="en-US" altLang="zh-CN" sz="4400" b="1" kern="1200" cap="none" spc="0" normalizeH="0" baseline="0" noProof="1" dirty="0">
              <a:solidFill>
                <a:srgbClr val="660033"/>
              </a:solidFill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spcBef>
                <a:spcPct val="20000"/>
              </a:spcBef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kumimoji="0" lang="en-US" altLang="en-US" sz="3200" b="1" kern="1200" cap="none" spc="0" normalizeH="0" baseline="0" noProof="1" dirty="0">
                <a:solidFill>
                  <a:srgbClr val="66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营养学家的建议</a:t>
            </a:r>
            <a:endParaRPr kumimoji="0" lang="en-US" altLang="en-US" sz="3200" b="1" kern="1200" cap="none" spc="0" normalizeH="0" baseline="0" noProof="1" dirty="0">
              <a:solidFill>
                <a:srgbClr val="660033"/>
              </a:solidFill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7350" name="图片 57349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0"/>
            <a:ext cx="1524000" cy="167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9858" name="文本框 249857"/>
          <p:cNvSpPr txBox="1"/>
          <p:nvPr/>
        </p:nvSpPr>
        <p:spPr>
          <a:xfrm>
            <a:off x="990600" y="838200"/>
            <a:ext cx="1371600" cy="701675"/>
          </a:xfrm>
          <a:prstGeom prst="rect">
            <a:avLst/>
          </a:prstGeom>
          <a:solidFill>
            <a:srgbClr val="D9FF6D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b="1">
                <a:latin typeface="Times New Roman" panose="02020603050405020304" pitchFamily="18" charset="0"/>
              </a:rPr>
              <a:t>fruit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pic>
        <p:nvPicPr>
          <p:cNvPr id="249859" name="图片 249858" descr="2040-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988" y="1628775"/>
            <a:ext cx="711200" cy="774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9860" name="文本框 249859"/>
          <p:cNvSpPr txBox="1"/>
          <p:nvPr/>
        </p:nvSpPr>
        <p:spPr>
          <a:xfrm>
            <a:off x="6096000" y="1752600"/>
            <a:ext cx="2063750" cy="701675"/>
          </a:xfrm>
          <a:prstGeom prst="rect">
            <a:avLst/>
          </a:prstGeom>
          <a:solidFill>
            <a:srgbClr val="D9FF6D"/>
          </a:solidFill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lang="en-US" altLang="zh-CN" b="1">
                <a:latin typeface="Times New Roman" panose="02020603050405020304" pitchFamily="18" charset="0"/>
              </a:rPr>
              <a:t>fast food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pic>
        <p:nvPicPr>
          <p:cNvPr id="249861" name="图片 249860" descr="C9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800" y="2514600"/>
            <a:ext cx="966788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9862" name="图片 249861" descr="cok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762000"/>
            <a:ext cx="3810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9863" name="文本框 249862"/>
          <p:cNvSpPr txBox="1"/>
          <p:nvPr/>
        </p:nvSpPr>
        <p:spPr>
          <a:xfrm>
            <a:off x="381000" y="4724400"/>
            <a:ext cx="1752600" cy="701675"/>
          </a:xfrm>
          <a:prstGeom prst="rect">
            <a:avLst/>
          </a:prstGeom>
          <a:solidFill>
            <a:srgbClr val="D9FF6D"/>
          </a:solidFill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lang="en-US" altLang="zh-CN" b="1">
                <a:latin typeface="Times New Roman" panose="02020603050405020304" pitchFamily="18" charset="0"/>
              </a:rPr>
              <a:t> snacks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249864" name="文本框 249863"/>
          <p:cNvSpPr txBox="1"/>
          <p:nvPr/>
        </p:nvSpPr>
        <p:spPr>
          <a:xfrm>
            <a:off x="3886200" y="4191000"/>
            <a:ext cx="1371600" cy="701675"/>
          </a:xfrm>
          <a:prstGeom prst="rect">
            <a:avLst/>
          </a:prstGeom>
          <a:solidFill>
            <a:srgbClr val="D9FF6D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b="1">
                <a:latin typeface="Times New Roman" panose="02020603050405020304" pitchFamily="18" charset="0"/>
              </a:rPr>
              <a:t>meat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249865" name="文本框 249864"/>
          <p:cNvSpPr txBox="1"/>
          <p:nvPr/>
        </p:nvSpPr>
        <p:spPr>
          <a:xfrm>
            <a:off x="0" y="0"/>
            <a:ext cx="9144000" cy="701675"/>
          </a:xfrm>
          <a:prstGeom prst="rect">
            <a:avLst/>
          </a:prstGeom>
          <a:solidFill>
            <a:srgbClr val="D9FF6D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rgbClr val="000066"/>
                </a:solidFill>
                <a:latin typeface="Times New Roman" panose="02020603050405020304" pitchFamily="18" charset="0"/>
              </a:rPr>
              <a:t>What do you  like / dislike?</a:t>
            </a:r>
            <a:endParaRPr lang="en-US" altLang="zh-CN" b="1" i="1">
              <a:solidFill>
                <a:srgbClr val="CC0000"/>
              </a:solidFill>
              <a:latin typeface="Garamond" pitchFamily="18" charset="0"/>
              <a:ea typeface="GungsuhChe" pitchFamily="49" charset="-127"/>
            </a:endParaRPr>
          </a:p>
        </p:txBody>
      </p:sp>
      <p:sp>
        <p:nvSpPr>
          <p:cNvPr id="249866" name="流程图: 资料带 249865"/>
          <p:cNvSpPr/>
          <p:nvPr/>
        </p:nvSpPr>
        <p:spPr>
          <a:xfrm flipH="1">
            <a:off x="3200400" y="838200"/>
            <a:ext cx="2819400" cy="3048000"/>
          </a:xfrm>
          <a:prstGeom prst="flowChartPunchedTape">
            <a:avLst/>
          </a:prstGeom>
          <a:solidFill>
            <a:srgbClr val="D9FF6D"/>
          </a:solidFill>
          <a:ln w="57150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9867" name="文本框 249866"/>
          <p:cNvSpPr txBox="1"/>
          <p:nvPr/>
        </p:nvSpPr>
        <p:spPr>
          <a:xfrm>
            <a:off x="3276600" y="1371600"/>
            <a:ext cx="241458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lang="en-US" altLang="zh-CN" b="1">
                <a:latin typeface="Times New Roman" panose="02020603050405020304" pitchFamily="18" charset="0"/>
              </a:rPr>
              <a:t>vegetables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pic>
        <p:nvPicPr>
          <p:cNvPr id="249868" name="图片 249867" descr="u=877458943,981749243&amp;gp=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113" y="2420938"/>
            <a:ext cx="1371600" cy="858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9869" name="矩形 249868"/>
          <p:cNvSpPr/>
          <p:nvPr/>
        </p:nvSpPr>
        <p:spPr>
          <a:xfrm>
            <a:off x="6172200" y="2362200"/>
            <a:ext cx="17684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lang="en-US" altLang="zh-CN" sz="2400" b="1">
                <a:latin typeface="Times New Roman" panose="02020603050405020304" pitchFamily="18" charset="0"/>
              </a:rPr>
              <a:t>potato chips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pic>
        <p:nvPicPr>
          <p:cNvPr id="249870" name="图片 249869" descr="2b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1844675"/>
            <a:ext cx="6477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9873" name="图片 249872" descr="b2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4724400"/>
            <a:ext cx="873125" cy="131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9874" name="图片 249873" descr="burger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1676400"/>
            <a:ext cx="9144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9875" name="图片 249874" descr="clip016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" y="3733800"/>
            <a:ext cx="137160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9876" name="图片 249875" descr="clip014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3962400"/>
            <a:ext cx="1219200" cy="74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9877" name="图片 249876" descr="d1[2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213" y="5373688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9878" name="图片 249877" descr="li1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4075" y="1412875"/>
            <a:ext cx="846138" cy="112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9879" name="图片 249878" descr="0vegetable"/>
          <p:cNvPicPr>
            <a:picLocks noChangeAspect="1"/>
          </p:cNvPicPr>
          <p:nvPr/>
        </p:nvPicPr>
        <p:blipFill>
          <a:blip r:embed="rId12">
            <a:clrChange>
              <a:clrFrom>
                <a:srgbClr val="F7F9FA"/>
              </a:clrFrom>
              <a:clrTo>
                <a:srgbClr val="F7F9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1828800"/>
            <a:ext cx="25908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9880" name="椭圆 249879"/>
          <p:cNvSpPr/>
          <p:nvPr/>
        </p:nvSpPr>
        <p:spPr>
          <a:xfrm>
            <a:off x="0" y="685800"/>
            <a:ext cx="3200400" cy="2743200"/>
          </a:xfrm>
          <a:prstGeom prst="ellipse">
            <a:avLst/>
          </a:prstGeom>
          <a:noFill/>
          <a:ln w="5715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9881" name="椭圆 249880"/>
          <p:cNvSpPr/>
          <p:nvPr/>
        </p:nvSpPr>
        <p:spPr>
          <a:xfrm>
            <a:off x="0" y="3429000"/>
            <a:ext cx="3200400" cy="3429000"/>
          </a:xfrm>
          <a:prstGeom prst="ellipse">
            <a:avLst/>
          </a:prstGeom>
          <a:noFill/>
          <a:ln w="5715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9882" name="椭圆 249881"/>
          <p:cNvSpPr/>
          <p:nvPr/>
        </p:nvSpPr>
        <p:spPr>
          <a:xfrm>
            <a:off x="6019800" y="685800"/>
            <a:ext cx="3124200" cy="2895600"/>
          </a:xfrm>
          <a:prstGeom prst="ellipse">
            <a:avLst/>
          </a:prstGeom>
          <a:noFill/>
          <a:ln w="5715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49883" name="图片 249882" descr="米饭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4200" y="5715000"/>
            <a:ext cx="1371600" cy="925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9884" name="图片 249883" descr="m1[1]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81800" y="3657600"/>
            <a:ext cx="1290638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9885" name="椭圆 249884"/>
          <p:cNvSpPr/>
          <p:nvPr/>
        </p:nvSpPr>
        <p:spPr>
          <a:xfrm>
            <a:off x="5943600" y="3657600"/>
            <a:ext cx="3200400" cy="3200400"/>
          </a:xfrm>
          <a:prstGeom prst="ellipse">
            <a:avLst/>
          </a:prstGeom>
          <a:noFill/>
          <a:ln w="5715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49886" name="图片 249885" descr="MEAT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29000" y="4953000"/>
            <a:ext cx="2347913" cy="153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9887" name="椭圆 249886"/>
          <p:cNvSpPr/>
          <p:nvPr/>
        </p:nvSpPr>
        <p:spPr>
          <a:xfrm>
            <a:off x="3200400" y="3886200"/>
            <a:ext cx="2743200" cy="2971800"/>
          </a:xfrm>
          <a:prstGeom prst="ellipse">
            <a:avLst/>
          </a:prstGeom>
          <a:noFill/>
          <a:ln w="5715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9888" name="文本框 249887"/>
          <p:cNvSpPr txBox="1"/>
          <p:nvPr/>
        </p:nvSpPr>
        <p:spPr>
          <a:xfrm>
            <a:off x="6400800" y="4953000"/>
            <a:ext cx="2373313" cy="701675"/>
          </a:xfrm>
          <a:prstGeom prst="rect">
            <a:avLst/>
          </a:prstGeom>
          <a:solidFill>
            <a:srgbClr val="D9FF6D"/>
          </a:solidFill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lang="en-US" altLang="zh-CN" b="1">
                <a:latin typeface="Times New Roman" panose="02020603050405020304" pitchFamily="18" charset="0"/>
              </a:rPr>
              <a:t>main food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  <p:sndAc>
      <p:stSnd>
        <p:snd r:embed="rId16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4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8" grpId="0" bldLvl="0" animBg="1"/>
      <p:bldP spid="249860" grpId="0" bldLvl="0" animBg="1"/>
      <p:bldP spid="249863" grpId="0" bldLvl="0" animBg="1"/>
      <p:bldP spid="249864" grpId="0" bldLvl="0" animBg="1"/>
      <p:bldP spid="249865" grpId="0" bldLvl="0" animBg="1"/>
      <p:bldP spid="249867" grpId="0"/>
      <p:bldP spid="24988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8" name="矩形 6147" descr="纸袋"/>
          <p:cNvSpPr/>
          <p:nvPr/>
        </p:nvSpPr>
        <p:spPr>
          <a:xfrm>
            <a:off x="457200" y="533400"/>
            <a:ext cx="333375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54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Homework</a:t>
            </a:r>
            <a:endParaRPr lang="zh-CN" altLang="en-US" sz="5400" b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563972" dir="14049740" sx="125000" sy="125000" algn="tl" rotWithShape="0">
                  <a:srgbClr val="C7DFD3">
                    <a:alpha val="80000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pic>
        <p:nvPicPr>
          <p:cNvPr id="6149" name="Richard Clayderman-秋日的私语.wma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0198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文本框 6149"/>
          <p:cNvSpPr txBox="1"/>
          <p:nvPr/>
        </p:nvSpPr>
        <p:spPr>
          <a:xfrm>
            <a:off x="457200" y="2057400"/>
            <a:ext cx="86868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>
                <a:latin typeface="Arial" panose="020B0604020202020204" pitchFamily="34" charset="0"/>
              </a:rPr>
              <a:t>1.Finish the exercises book  Page59</a:t>
            </a:r>
            <a:endParaRPr lang="en-US" altLang="zh-CN" sz="40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4000">
                <a:latin typeface="Arial" panose="020B0604020202020204" pitchFamily="34" charset="0"/>
              </a:rPr>
              <a:t>2.Read the passage after class</a:t>
            </a:r>
            <a:endParaRPr lang="en-US" altLang="zh-CN" sz="4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2066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  <p:bldLst>
      <p:bldP spid="61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2772" name="矩形 32771"/>
          <p:cNvSpPr/>
          <p:nvPr/>
        </p:nvSpPr>
        <p:spPr>
          <a:xfrm>
            <a:off x="1371600" y="1676400"/>
            <a:ext cx="6096000" cy="1949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9600" b="1" spc="-9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Thanks!</a:t>
            </a:r>
            <a:endParaRPr lang="zh-CN" altLang="en-US" sz="9600" b="1" spc="-9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pic>
        <p:nvPicPr>
          <p:cNvPr id="32773" name="悲伤还是快乐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55626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63" fill="hold"/>
                                        <p:tgtEl>
                                          <p:spTgt spid="327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文本框 17409"/>
          <p:cNvSpPr txBox="1"/>
          <p:nvPr/>
        </p:nvSpPr>
        <p:spPr>
          <a:xfrm>
            <a:off x="252413" y="44450"/>
            <a:ext cx="4391025" cy="1585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Do you like having …?</a:t>
            </a:r>
            <a:endParaRPr lang="en-US" altLang="zh-CN" sz="28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Are they/ Is it </a:t>
            </a:r>
            <a:r>
              <a:rPr lang="en-US" altLang="zh-CN" sz="2800" b="1">
                <a:solidFill>
                  <a:srgbClr val="660066"/>
                </a:solidFill>
                <a:latin typeface="Arial" panose="020B0604020202020204" pitchFamily="34" charset="0"/>
              </a:rPr>
              <a:t>healthy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  <a:endParaRPr lang="en-US" altLang="zh-CN" sz="28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17411" name="文本框 17410"/>
          <p:cNvSpPr txBox="1"/>
          <p:nvPr/>
        </p:nvSpPr>
        <p:spPr>
          <a:xfrm>
            <a:off x="107950" y="1412875"/>
            <a:ext cx="3252788" cy="5251450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3200" b="1">
                <a:latin typeface="Comic Sans MS" panose="030F0702030302020204" pitchFamily="66" charset="0"/>
              </a:rPr>
              <a:t>healthy</a:t>
            </a:r>
            <a:endParaRPr lang="en-US" altLang="zh-CN" sz="3200" b="1">
              <a:latin typeface="Comic Sans MS" panose="030F0702030302020204" pitchFamily="66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2" name="文本框 17411"/>
          <p:cNvSpPr txBox="1"/>
          <p:nvPr/>
        </p:nvSpPr>
        <p:spPr>
          <a:xfrm>
            <a:off x="5868988" y="1341438"/>
            <a:ext cx="3252787" cy="5526087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3200" b="1">
                <a:latin typeface="Comic Sans MS" panose="030F0702030302020204" pitchFamily="66" charset="0"/>
              </a:rPr>
              <a:t>not healthy</a:t>
            </a:r>
            <a:endParaRPr lang="en-US" altLang="zh-CN" sz="3200" b="1">
              <a:latin typeface="Comic Sans MS" panose="030F0702030302020204" pitchFamily="66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7413" name="图片 17412" descr="u=635797574,853996042&amp;gp=1"/>
          <p:cNvPicPr>
            <a:picLocks noChangeAspect="1"/>
          </p:cNvPicPr>
          <p:nvPr/>
        </p:nvPicPr>
        <p:blipFill>
          <a:blip r:embed="rId2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925" y="4149725"/>
            <a:ext cx="908050" cy="719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图片 17413" descr="cok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263" y="1125538"/>
            <a:ext cx="465137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图片 17414" descr="cnn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063" y="2709863"/>
            <a:ext cx="1055687" cy="79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图片 17415" descr="C93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363" y="2636838"/>
            <a:ext cx="860425" cy="79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图片 17416" descr="pyramid"/>
          <p:cNvPicPr>
            <a:picLocks noChangeAspect="1"/>
          </p:cNvPicPr>
          <p:nvPr/>
        </p:nvPicPr>
        <p:blipFill>
          <a:blip r:embed="rId6"/>
          <a:srcRect l="52682" t="29269" r="28293" b="57649"/>
          <a:stretch>
            <a:fillRect/>
          </a:stretch>
        </p:blipFill>
        <p:spPr>
          <a:xfrm>
            <a:off x="3563938" y="4076700"/>
            <a:ext cx="1081087" cy="858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图片 17417" descr="u=720239099,3440450881&amp;gp=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1388" y="5518150"/>
            <a:ext cx="1096962" cy="868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图片 17418" descr="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2500" y="5373688"/>
            <a:ext cx="1181100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0" name="图片 17419" descr="u=877458943,981749243&amp;gp=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8038" y="1412875"/>
            <a:ext cx="1485900" cy="858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6475 C -0.03646 0.07493 -0.02552 0.06614 -0.05313 0.07031 C -0.06841 0.07262 -0.08108 0.07632 -0.09705 0.07747 C -0.11441 0.08765 -0.13299 0.09459 -0.15157 0.09945 C -0.18768 0.1191 -0.20677 0.10916 -0.25695 0.11031 C -0.28021 0.11078 -0.30365 0.11147 -0.32691 0.11216 C -0.33386 0.1154 -0.33993 0.11216 -0.3474 0.11216 " pathEditMode="relative" rAng="0" ptsTypes="ffffffA">
                                      <p:cBhvr>
                                        <p:cTn id="6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0.04648 C 0.0434 0.04232 0.04635 0.05064 0.05677 0.0555 C 0.06319 0.06406 0.07135 0.07053 0.07882 0.07747 C 0.08264 0.08094 0.08541 0.08649 0.08976 0.08834 C 0.09791 0.09204 0.10642 0.09528 0.11441 0.09944 C 0.11719 0.10083 0.11962 0.1043 0.12257 0.10476 C 0.14201 0.10823 0.1618 0.10707 0.18142 0.10846 C 0.18385 0.12164 0.18281 0.11332 0.18281 0.1339 " pathEditMode="relative" ptsTypes="fffffffA">
                                      <p:cBhvr>
                                        <p:cTn id="10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14061E-7 C -0.01146 0.00509 -0.02239 0.01041 -0.03437 0.01272 C -0.05225 0.02498 -0.07639 0.02058 -0.096 0.02197 C -0.10816 0.0333 -0.12708 0.02729 -0.14114 0.02567 C -0.14913 0.0222 -0.15625 0.01734 -0.16441 0.01457 C -0.18055 0.00116 -0.16632 -0.034 -0.15625 -0.04741 C -0.15399 -0.07031 -0.15764 -0.09343 -0.15764 -0.11679 " pathEditMode="relative" ptsTypes="ffffffA">
                                      <p:cBhvr>
                                        <p:cTn id="14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0671 C 0.05 0.0074 0.06146 0.00786 0.07292 0.00856 C 0.09062 0.00972 0.12621 0.01226 0.12621 0.01249 C 0.17135 0.01087 0.21719 0.01573 0.2618 0.00671 C 0.2743 0.00416 0.28628 -0.00023 0.29878 -0.00231 C 0.31059 -0.00855 0.32292 -0.01341 0.33455 -0.02058 C 0.33819 -0.02289 0.34219 -0.02497 0.34548 -0.02798 C 0.34687 -0.02914 0.34809 -0.03076 0.34948 -0.03168 C 0.35469 -0.03538 0.35746 -0.03654 0.3618 -0.04255 C 0.36232 -0.0444 0.36319 -0.04625 0.36319 -0.0481 C 0.36319 -0.06406 0.36042 -0.06198 0.35087 -0.06452 C 0.33003 -0.05828 0.34271 -0.06082 0.3125 -0.06082 " pathEditMode="relative" rAng="0" ptsTypes="fffffffffffA">
                                      <p:cBhvr>
                                        <p:cTn id="18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22849E-6 C -0.00225 0.00069 -0.00468 0.00278 -0.00693 0.00185 C -0.00971 0.00069 -0.0111 -0.0037 -0.01371 -0.00555 C -0.01579 -0.00694 -0.01839 -0.00671 -0.02065 -0.0074 C -0.04756 -0.02475 -0.07586 -0.04394 -0.10555 -0.05111 C -0.10971 -0.05204 -0.11371 -0.05389 -0.11787 -0.05481 C -0.12378 -0.0562 -0.12968 -0.05712 -0.13558 -0.05828 C -0.142 -0.05944 -0.15485 -0.06198 -0.15485 -0.06198 C -0.1927 -0.06129 -0.23072 -0.0629 -0.26857 -0.06013 C -0.27048 -0.0599 -0.29009 -0.04394 -0.29322 -0.04186 C -0.30294 -0.03562 -0.31544 -0.03677 -0.32603 -0.03469 C -0.33107 -0.03238 -0.32881 -0.03284 -0.33298 -0.03284 " pathEditMode="relative" ptsTypes="fffffffffffA">
                                      <p:cBhvr>
                                        <p:cTn id="22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75301E-7 C -0.0856 -0.00324 -0.1724 0.00393 -0.25764 -0.00555 C -0.25869 -0.01087 -0.25938 -0.02012 -0.26303 -0.02382 C -0.26476 -0.02567 -0.27431 -0.02937 -0.27674 -0.03099 C -0.28455 -0.04648 -0.2823 -0.03747 -0.2823 -0.05828 " pathEditMode="relative" ptsTypes="ffffA">
                                      <p:cBhvr>
                                        <p:cTn id="2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1434E-6 C -0.01285 0.00601 -0.03056 0.00624 -0.04375 0.0074 C -0.08889 0.01966 -0.04132 0.00833 -0.12188 0.0148 C -0.15122 0.01711 -0.18021 0.02197 -0.20955 0.02382 C -0.21997 0.02197 -0.23073 0.02174 -0.24098 0.01827 C -0.24549 0.01665 -0.24844 0.00925 -0.25191 0.00555 C -0.25747 -0.00046 -0.2691 -0.01272 -0.27657 -0.01272 " pathEditMode="relative" ptsTypes="ffffffA">
                                      <p:cBhvr>
                                        <p:cTn id="30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6 0.06476 C 0.02379 0.04949 0.03785 0.04094 0.05191 0.03007 C 0.0665 0.01897 0.08108 0.00763 0.09584 -0.00277 C 0.10677 -0.01064 0.10487 -0.01156 0.11493 -0.01734 C 0.1323 -0.02729 0.14723 -0.04001 0.16285 -0.05388 C 0.16424 -0.05527 0.17709 -0.06383 0.17934 -0.0666 C 0.19358 -0.08302 0.20747 -0.09967 0.2191 -0.11956 C 0.23143 -0.14084 0.24184 -0.16443 0.25608 -0.18339 C 0.25955 -0.19681 0.26042 -0.19542 0.25747 -0.21253 C 0.2566 -0.21739 0.25087 -0.2241 0.25052 -0.22895 C 0.24983 -0.23797 0.25052 -0.24722 0.25052 -0.25647 " pathEditMode="relative" rAng="0" ptsTypes="ffffffffffA">
                                      <p:cBhvr>
                                        <p:cTn id="34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-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11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04825" y="0"/>
            <a:ext cx="9648825" cy="6958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1030" descr="npo000033"/>
          <p:cNvPicPr>
            <a:picLocks noChangeAspect="1"/>
          </p:cNvPicPr>
          <p:nvPr/>
        </p:nvPicPr>
        <p:blipFill>
          <a:blip r:embed="rId2"/>
          <a:srcRect l="12358" r="14874"/>
          <a:stretch>
            <a:fillRect/>
          </a:stretch>
        </p:blipFill>
        <p:spPr>
          <a:xfrm>
            <a:off x="-396875" y="4745038"/>
            <a:ext cx="2520950" cy="2112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Rectangle 7"/>
          <p:cNvSpPr/>
          <p:nvPr/>
        </p:nvSpPr>
        <p:spPr>
          <a:xfrm>
            <a:off x="0" y="0"/>
            <a:ext cx="8820150" cy="2111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endParaRPr lang="en-US" altLang="zh-CN" sz="5400" b="1" dirty="0">
              <a:solidFill>
                <a:srgbClr val="FF3300"/>
              </a:solidFill>
            </a:endParaRPr>
          </a:p>
          <a:p>
            <a:pPr marL="0" lvl="0" indent="0"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endParaRPr lang="en-US" altLang="zh-CN" sz="4800" b="1" i="1" u="sng" dirty="0">
              <a:solidFill>
                <a:schemeClr val="accent2"/>
              </a:solidFill>
            </a:endParaRPr>
          </a:p>
        </p:txBody>
      </p:sp>
      <p:pic>
        <p:nvPicPr>
          <p:cNvPr id="5125" name="Picture 9" descr="welcome to the unit-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981075"/>
            <a:ext cx="6804025" cy="2874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20" name="Text Box 12"/>
          <p:cNvSpPr txBox="1"/>
          <p:nvPr/>
        </p:nvSpPr>
        <p:spPr>
          <a:xfrm>
            <a:off x="-398145" y="4004945"/>
            <a:ext cx="968502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4000" b="1" i="1" dirty="0"/>
              <a:t>Who has a healthy </a:t>
            </a:r>
            <a:r>
              <a:rPr lang="en-US" altLang="zh-CN" sz="4000" b="1" i="1" dirty="0">
                <a:solidFill>
                  <a:srgbClr val="FF0000"/>
                </a:solidFill>
              </a:rPr>
              <a:t>d</a:t>
            </a:r>
            <a:r>
              <a:rPr lang="en-US" altLang="zh-CN" sz="4000" b="1" i="1" u="sng" dirty="0">
                <a:solidFill>
                  <a:srgbClr val="FF0000"/>
                </a:solidFill>
              </a:rPr>
              <a:t>ie</a:t>
            </a:r>
            <a:r>
              <a:rPr lang="en-US" altLang="zh-CN" sz="4000" b="1" i="1" dirty="0">
                <a:solidFill>
                  <a:srgbClr val="FF0000"/>
                </a:solidFill>
              </a:rPr>
              <a:t>t</a:t>
            </a:r>
            <a:r>
              <a:rPr lang="en-US" altLang="zh-CN" sz="4000" b="1" i="1" dirty="0"/>
              <a:t> and  </a:t>
            </a:r>
            <a:r>
              <a:rPr lang="en-US" altLang="zh-CN" sz="4000" b="1" i="1" dirty="0">
                <a:solidFill>
                  <a:srgbClr val="FF0000"/>
                </a:solidFill>
              </a:rPr>
              <a:t>lifest</a:t>
            </a:r>
            <a:r>
              <a:rPr lang="en-US" altLang="zh-CN" sz="4000" b="1" i="1" u="sng" dirty="0">
                <a:solidFill>
                  <a:srgbClr val="FF0000"/>
                </a:solidFill>
              </a:rPr>
              <a:t>y</a:t>
            </a:r>
            <a:r>
              <a:rPr lang="en-US" altLang="zh-CN" sz="4000" b="1" i="1" dirty="0">
                <a:solidFill>
                  <a:srgbClr val="FF0000"/>
                </a:solidFill>
              </a:rPr>
              <a:t>le</a:t>
            </a:r>
            <a:r>
              <a:rPr lang="en-US" altLang="zh-CN" sz="4000" b="1" i="1" dirty="0"/>
              <a:t>, Kitty or Daniel?</a:t>
            </a:r>
            <a:endParaRPr lang="en-US" altLang="zh-CN" sz="4000" b="1" i="1" dirty="0"/>
          </a:p>
        </p:txBody>
      </p:sp>
      <p:pic>
        <p:nvPicPr>
          <p:cNvPr id="5127" name="Picture 4" descr="Reading-B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3237" y="981075"/>
            <a:ext cx="4822825" cy="3097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文本框 23556"/>
          <p:cNvSpPr txBox="1"/>
          <p:nvPr/>
        </p:nvSpPr>
        <p:spPr>
          <a:xfrm>
            <a:off x="4319905" y="4648200"/>
            <a:ext cx="147955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6"/>
                </a:solidFill>
                <a:latin typeface="Times New Roman" panose="02020603050405020304" pitchFamily="18" charset="0"/>
              </a:rPr>
              <a:t> /</a:t>
            </a:r>
            <a:r>
              <a:rPr lang="en-US" altLang="zh-CN" sz="3200" b="1" err="1">
                <a:solidFill>
                  <a:schemeClr val="accent6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 err="1">
                <a:solidFill>
                  <a:schemeClr val="accent6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3200" b="1" err="1">
                <a:solidFill>
                  <a:schemeClr val="accent6"/>
                </a:solidFill>
                <a:latin typeface="Times New Roman" panose="02020603050405020304" pitchFamily="18" charset="0"/>
              </a:rPr>
              <a:t>ə</a:t>
            </a:r>
            <a:r>
              <a:rPr lang="en-US" altLang="zh-CN" sz="3200" b="1">
                <a:solidFill>
                  <a:schemeClr val="accent6"/>
                </a:solidFill>
                <a:latin typeface="Times New Roman" panose="02020603050405020304" pitchFamily="18" charset="0"/>
              </a:rPr>
              <a:t>/  </a:t>
            </a:r>
            <a:r>
              <a:rPr lang="zh-CN" altLang="en-US" sz="3200" b="1">
                <a:solidFill>
                  <a:schemeClr val="accent6"/>
                </a:solidFill>
                <a:latin typeface="Times New Roman" panose="02020603050405020304" pitchFamily="18" charset="0"/>
              </a:rPr>
              <a:t>饮食</a:t>
            </a:r>
            <a:endParaRPr lang="zh-CN" altLang="en-US" sz="3200" b="1">
              <a:solidFill>
                <a:schemeClr val="accent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15200" y="4572000"/>
            <a:ext cx="10795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6"/>
                </a:solidFill>
                <a:latin typeface="Times New Roman" panose="02020603050405020304" pitchFamily="18" charset="0"/>
              </a:rPr>
              <a:t> /</a:t>
            </a:r>
            <a:r>
              <a:rPr lang="en-US" altLang="zh-CN" sz="3200" b="1" err="1">
                <a:solidFill>
                  <a:schemeClr val="accent6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 err="1">
                <a:solidFill>
                  <a:schemeClr val="accent6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3200" b="1">
                <a:solidFill>
                  <a:schemeClr val="accent6"/>
                </a:solidFill>
                <a:latin typeface="Times New Roman" panose="02020603050405020304" pitchFamily="18" charset="0"/>
              </a:rPr>
              <a:t>/ </a:t>
            </a:r>
            <a:r>
              <a:rPr lang="zh-CN" altLang="en-US" sz="3200" b="1">
                <a:solidFill>
                  <a:schemeClr val="accent6"/>
                </a:solidFill>
                <a:latin typeface="Times New Roman" panose="02020603050405020304" pitchFamily="18" charset="0"/>
              </a:rPr>
              <a:t>生活方式</a:t>
            </a:r>
            <a:endParaRPr lang="zh-CN" altLang="en-US" sz="3200" b="1">
              <a:solidFill>
                <a:schemeClr val="accent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0" grpId="0"/>
      <p:bldP spid="2355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5" name="文本框 18434"/>
          <p:cNvSpPr txBox="1"/>
          <p:nvPr/>
        </p:nvSpPr>
        <p:spPr>
          <a:xfrm>
            <a:off x="228600" y="457200"/>
            <a:ext cx="820896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Guess</a:t>
            </a:r>
            <a:r>
              <a:rPr lang="en-US" altLang="zh-CN" sz="2400" b="1">
                <a:solidFill>
                  <a:srgbClr val="CC00CC"/>
                </a:solidFill>
                <a:latin typeface="Arial" panose="020B0604020202020204" pitchFamily="34" charset="0"/>
              </a:rPr>
              <a:t> the word out of the meaning and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match</a:t>
            </a:r>
            <a:r>
              <a:rPr lang="en-US" altLang="zh-CN" sz="2400" b="1">
                <a:solidFill>
                  <a:srgbClr val="CC00CC"/>
                </a:solidFill>
                <a:latin typeface="Arial" panose="020B0604020202020204" pitchFamily="34" charset="0"/>
              </a:rPr>
              <a:t>:</a:t>
            </a:r>
            <a:endParaRPr lang="en-US" altLang="zh-CN" sz="2400" b="1">
              <a:solidFill>
                <a:srgbClr val="CC00CC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文本框 18435"/>
          <p:cNvSpPr txBox="1"/>
          <p:nvPr/>
        </p:nvSpPr>
        <p:spPr>
          <a:xfrm>
            <a:off x="539750" y="1628775"/>
            <a:ext cx="35290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660066"/>
                </a:solidFill>
                <a:latin typeface="Times New Roman" panose="02020603050405020304" pitchFamily="18" charset="0"/>
              </a:rPr>
              <a:t>1 healthy ( line 3 )</a:t>
            </a:r>
            <a:r>
              <a:rPr lang="en-US" altLang="zh-CN">
                <a:latin typeface="Arial" panose="020B0604020202020204" pitchFamily="34" charset="0"/>
              </a:rPr>
              <a:t>  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8437" name="文本框 18436"/>
          <p:cNvSpPr txBox="1"/>
          <p:nvPr/>
        </p:nvSpPr>
        <p:spPr>
          <a:xfrm>
            <a:off x="539750" y="2205038"/>
            <a:ext cx="35290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660066"/>
                </a:solidFill>
                <a:latin typeface="Times New Roman" panose="02020603050405020304" pitchFamily="18" charset="0"/>
              </a:rPr>
              <a:t>2  fit ( line 3 )</a:t>
            </a:r>
            <a:r>
              <a:rPr lang="en-US" altLang="zh-CN" sz="2400">
                <a:solidFill>
                  <a:srgbClr val="660066"/>
                </a:solidFill>
                <a:latin typeface="Times New Roman" panose="02020603050405020304" pitchFamily="18" charset="0"/>
              </a:rPr>
              <a:t>   </a:t>
            </a:r>
            <a:endParaRPr lang="en-US" altLang="zh-CN" sz="240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文本框 18437"/>
          <p:cNvSpPr txBox="1"/>
          <p:nvPr/>
        </p:nvSpPr>
        <p:spPr>
          <a:xfrm>
            <a:off x="539750" y="2781300"/>
            <a:ext cx="35290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660066"/>
                </a:solidFill>
                <a:latin typeface="Times New Roman" panose="02020603050405020304" pitchFamily="18" charset="0"/>
              </a:rPr>
              <a:t>3 hungry  ( line 6 )</a:t>
            </a:r>
            <a:endParaRPr lang="en-US" altLang="zh-CN" sz="320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9" name="文本框 18438"/>
          <p:cNvSpPr txBox="1"/>
          <p:nvPr/>
        </p:nvSpPr>
        <p:spPr>
          <a:xfrm>
            <a:off x="539750" y="3357563"/>
            <a:ext cx="35290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660066"/>
                </a:solidFill>
                <a:latin typeface="Times New Roman" panose="02020603050405020304" pitchFamily="18" charset="0"/>
              </a:rPr>
              <a:t>4 seldom ( line 7)</a:t>
            </a:r>
            <a:endParaRPr lang="en-US" altLang="zh-CN" sz="320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0" name="文本框 18439"/>
          <p:cNvSpPr txBox="1"/>
          <p:nvPr/>
        </p:nvSpPr>
        <p:spPr>
          <a:xfrm>
            <a:off x="457200" y="4648200"/>
            <a:ext cx="35290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660066"/>
                </a:solidFill>
                <a:latin typeface="Times New Roman" panose="02020603050405020304" pitchFamily="18" charset="0"/>
              </a:rPr>
              <a:t> 6 lifestyle ( line 11 )</a:t>
            </a:r>
            <a:endParaRPr lang="en-US" altLang="zh-CN" sz="320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1" name="文本框 18440"/>
          <p:cNvSpPr txBox="1"/>
          <p:nvPr/>
        </p:nvSpPr>
        <p:spPr>
          <a:xfrm>
            <a:off x="533400" y="4038600"/>
            <a:ext cx="35290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660066"/>
                </a:solidFill>
                <a:latin typeface="Times New Roman" panose="02020603050405020304" pitchFamily="18" charset="0"/>
              </a:rPr>
              <a:t>5 exercise ( line 9 )</a:t>
            </a:r>
            <a:endParaRPr lang="en-US" altLang="zh-CN" sz="320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2" name="文本框 18441"/>
          <p:cNvSpPr txBox="1"/>
          <p:nvPr/>
        </p:nvSpPr>
        <p:spPr>
          <a:xfrm>
            <a:off x="4724400" y="3352800"/>
            <a:ext cx="38735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u="sng">
                <a:solidFill>
                  <a:srgbClr val="0000FF"/>
                </a:solidFill>
                <a:latin typeface="Times New Roman" panose="02020603050405020304" pitchFamily="18" charset="0"/>
              </a:rPr>
              <a:t>good for one’s health</a:t>
            </a:r>
            <a:endParaRPr lang="en-US" altLang="zh-CN" sz="3200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3" name="文本框 18442"/>
          <p:cNvSpPr txBox="1"/>
          <p:nvPr/>
        </p:nvSpPr>
        <p:spPr>
          <a:xfrm>
            <a:off x="5105400" y="4648200"/>
            <a:ext cx="35274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u="sng">
                <a:solidFill>
                  <a:srgbClr val="0000FF"/>
                </a:solidFill>
                <a:latin typeface="Times New Roman" panose="02020603050405020304" pitchFamily="18" charset="0"/>
                <a:ea typeface="文鼎中钢笔行楷" pitchFamily="1" charset="-122"/>
              </a:rPr>
              <a:t>strong and healthy</a:t>
            </a:r>
            <a:endParaRPr lang="en-US" altLang="zh-CN" sz="3200" u="sng">
              <a:solidFill>
                <a:srgbClr val="0000FF"/>
              </a:solidFill>
              <a:latin typeface="Times New Roman" panose="02020603050405020304" pitchFamily="18" charset="0"/>
              <a:ea typeface="文鼎中钢笔行楷" pitchFamily="1" charset="-122"/>
            </a:endParaRPr>
          </a:p>
        </p:txBody>
      </p:sp>
      <p:sp>
        <p:nvSpPr>
          <p:cNvPr id="18444" name="文本框 18443"/>
          <p:cNvSpPr txBox="1"/>
          <p:nvPr/>
        </p:nvSpPr>
        <p:spPr>
          <a:xfrm>
            <a:off x="5029200" y="4038600"/>
            <a:ext cx="33845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u="sng">
                <a:solidFill>
                  <a:srgbClr val="0000FF"/>
                </a:solidFill>
                <a:latin typeface="Times New Roman" panose="02020603050405020304" pitchFamily="18" charset="0"/>
              </a:rPr>
              <a:t>needing food</a:t>
            </a:r>
            <a:endParaRPr lang="en-US" altLang="zh-CN" sz="3200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5" name="文本框 18444"/>
          <p:cNvSpPr txBox="1"/>
          <p:nvPr/>
        </p:nvSpPr>
        <p:spPr>
          <a:xfrm>
            <a:off x="5029200" y="1371600"/>
            <a:ext cx="34004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u="sng">
                <a:solidFill>
                  <a:srgbClr val="0000FF"/>
                </a:solidFill>
                <a:latin typeface="Times New Roman" panose="02020603050405020304" pitchFamily="18" charset="0"/>
              </a:rPr>
              <a:t>not often</a:t>
            </a:r>
            <a:endParaRPr lang="en-US" altLang="zh-CN" sz="3200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6" name="文本框 18445"/>
          <p:cNvSpPr txBox="1"/>
          <p:nvPr/>
        </p:nvSpPr>
        <p:spPr>
          <a:xfrm>
            <a:off x="4876800" y="2743200"/>
            <a:ext cx="34702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u="sng">
                <a:solidFill>
                  <a:srgbClr val="0000FF"/>
                </a:solidFill>
                <a:latin typeface="Times New Roman" panose="02020603050405020304" pitchFamily="18" charset="0"/>
              </a:rPr>
              <a:t>how one lives</a:t>
            </a:r>
            <a:endParaRPr lang="en-US" altLang="zh-CN" sz="3200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7" name="文本框 18446"/>
          <p:cNvSpPr txBox="1"/>
          <p:nvPr/>
        </p:nvSpPr>
        <p:spPr>
          <a:xfrm>
            <a:off x="4953000" y="2057400"/>
            <a:ext cx="31115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u="sng">
                <a:solidFill>
                  <a:srgbClr val="0000FF"/>
                </a:solidFill>
                <a:latin typeface="Times New Roman" panose="02020603050405020304" pitchFamily="18" charset="0"/>
              </a:rPr>
              <a:t> do sports</a:t>
            </a:r>
            <a:endParaRPr lang="en-US" altLang="zh-CN" sz="3200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9" name="文本框 18448"/>
          <p:cNvSpPr txBox="1"/>
          <p:nvPr/>
        </p:nvSpPr>
        <p:spPr>
          <a:xfrm>
            <a:off x="-69850" y="-98425"/>
            <a:ext cx="3057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latin typeface="Arial" panose="020B0604020202020204" pitchFamily="34" charset="0"/>
              </a:rPr>
              <a:t>Review new words</a:t>
            </a:r>
            <a:endParaRPr lang="en-US" altLang="zh-CN" sz="2400" b="1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pic>
        <p:nvPicPr>
          <p:cNvPr id="18450" name="图片 18449" descr="hdr2_chineseclothi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6272213"/>
            <a:ext cx="1219200" cy="585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51" name="直接连接符 18450"/>
          <p:cNvSpPr/>
          <p:nvPr/>
        </p:nvSpPr>
        <p:spPr>
          <a:xfrm>
            <a:off x="3581400" y="1905000"/>
            <a:ext cx="1219200" cy="175260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52" name="直接连接符 18451"/>
          <p:cNvSpPr/>
          <p:nvPr/>
        </p:nvSpPr>
        <p:spPr>
          <a:xfrm>
            <a:off x="2895600" y="2514600"/>
            <a:ext cx="2362200" cy="236220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53" name="直接连接符 18452"/>
          <p:cNvSpPr/>
          <p:nvPr/>
        </p:nvSpPr>
        <p:spPr>
          <a:xfrm>
            <a:off x="3276600" y="3200400"/>
            <a:ext cx="1905000" cy="114300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54" name="直接连接符 18453"/>
          <p:cNvSpPr/>
          <p:nvPr/>
        </p:nvSpPr>
        <p:spPr>
          <a:xfrm flipV="1">
            <a:off x="3352800" y="1752600"/>
            <a:ext cx="1752600" cy="198120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55" name="直接连接符 18454"/>
          <p:cNvSpPr/>
          <p:nvPr/>
        </p:nvSpPr>
        <p:spPr>
          <a:xfrm flipV="1">
            <a:off x="3581400" y="2438400"/>
            <a:ext cx="1676400" cy="190500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56" name="直接连接符 18455"/>
          <p:cNvSpPr/>
          <p:nvPr/>
        </p:nvSpPr>
        <p:spPr>
          <a:xfrm flipV="1">
            <a:off x="3810000" y="3048000"/>
            <a:ext cx="1219200" cy="198120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8" name="矩形 26627"/>
          <p:cNvSpPr/>
          <p:nvPr/>
        </p:nvSpPr>
        <p:spPr>
          <a:xfrm>
            <a:off x="304800" y="1924050"/>
            <a:ext cx="88392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latin typeface="MS UI Gothic" panose="020B0600070205080204" pitchFamily="34" charset="-128"/>
                <a:ea typeface="MS UI Gothic" panose="020B0600070205080204" pitchFamily="34" charset="-128"/>
              </a:rPr>
              <a:t>How many persons are there in the passage?</a:t>
            </a:r>
            <a:endParaRPr lang="en-US" altLang="zh-CN" sz="3600" b="1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r>
              <a:rPr lang="en-US" altLang="zh-CN" sz="3600" b="1">
                <a:latin typeface="MS UI Gothic" panose="020B0600070205080204" pitchFamily="34" charset="-128"/>
                <a:ea typeface="MS UI Gothic" panose="020B0600070205080204" pitchFamily="34" charset="-128"/>
              </a:rPr>
              <a:t> Who are they?</a:t>
            </a:r>
            <a:endParaRPr lang="en-US" altLang="zh-CN" sz="3600" b="1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26630" name="文本框 26629"/>
          <p:cNvSpPr txBox="1"/>
          <p:nvPr/>
        </p:nvSpPr>
        <p:spPr>
          <a:xfrm>
            <a:off x="533400" y="152400"/>
            <a:ext cx="70866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Comic Sans MS" panose="030F0702030302020204" pitchFamily="66" charset="0"/>
              </a:rPr>
              <a:t>Enjoy the video, and try to answer my questions.</a:t>
            </a:r>
            <a:endParaRPr lang="en-US" altLang="zh-CN" sz="36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31" name="Unit 6 Reading 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96200" y="5638800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2" name="矩形 26631"/>
          <p:cNvSpPr/>
          <p:nvPr/>
        </p:nvSpPr>
        <p:spPr>
          <a:xfrm>
            <a:off x="1143000" y="1295400"/>
            <a:ext cx="65722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10000"/>
          </a:bodyPr>
          <a:p>
            <a:pPr algn="ctr"/>
            <a:r>
              <a:rPr lang="zh-CN" altLang="en-US" sz="4000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Franklin Gothic Medium" panose="020B0603020102020204" charset="0"/>
                <a:ea typeface="Franklin Gothic Medium" panose="020B0603020102020204" charset="0"/>
              </a:rPr>
              <a:t>What we eat and how we live</a:t>
            </a:r>
            <a:endParaRPr lang="zh-CN" altLang="en-US" sz="4000" b="1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Franklin Gothic Medium" panose="020B0603020102020204" charset="0"/>
              <a:ea typeface="Franklin Gothic Medium" panose="020B0603020102020204" charset="0"/>
            </a:endParaRPr>
          </a:p>
        </p:txBody>
      </p:sp>
      <p:sp>
        <p:nvSpPr>
          <p:cNvPr id="94220" name="Text Box 12"/>
          <p:cNvSpPr txBox="1"/>
          <p:nvPr/>
        </p:nvSpPr>
        <p:spPr>
          <a:xfrm>
            <a:off x="381000" y="3200400"/>
            <a:ext cx="953325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600" b="1" i="1" dirty="0"/>
              <a:t>Who has a healthy </a:t>
            </a:r>
            <a:r>
              <a:rPr lang="en-US" altLang="zh-CN" sz="3600" b="1" i="1" dirty="0">
                <a:solidFill>
                  <a:srgbClr val="FF0000"/>
                </a:solidFill>
              </a:rPr>
              <a:t>d</a:t>
            </a:r>
            <a:r>
              <a:rPr lang="en-US" altLang="zh-CN" sz="3600" b="1" i="1" u="sng" dirty="0">
                <a:solidFill>
                  <a:srgbClr val="FF0000"/>
                </a:solidFill>
              </a:rPr>
              <a:t>ie</a:t>
            </a:r>
            <a:r>
              <a:rPr lang="en-US" altLang="zh-CN" sz="3600" b="1" i="1" dirty="0">
                <a:solidFill>
                  <a:srgbClr val="FF0000"/>
                </a:solidFill>
              </a:rPr>
              <a:t>t</a:t>
            </a:r>
            <a:r>
              <a:rPr lang="en-US" altLang="zh-CN" sz="3600" b="1" i="1" dirty="0"/>
              <a:t> and  </a:t>
            </a:r>
            <a:r>
              <a:rPr lang="en-US" altLang="zh-CN" sz="3600" b="1" i="1" dirty="0">
                <a:solidFill>
                  <a:srgbClr val="FF0000"/>
                </a:solidFill>
              </a:rPr>
              <a:t>lifest</a:t>
            </a:r>
            <a:r>
              <a:rPr lang="en-US" altLang="zh-CN" sz="3600" b="1" i="1" u="sng" dirty="0">
                <a:solidFill>
                  <a:srgbClr val="FF0000"/>
                </a:solidFill>
              </a:rPr>
              <a:t>y</a:t>
            </a:r>
            <a:r>
              <a:rPr lang="en-US" altLang="zh-CN" sz="3600" b="1" i="1" dirty="0">
                <a:solidFill>
                  <a:srgbClr val="FF0000"/>
                </a:solidFill>
              </a:rPr>
              <a:t>le</a:t>
            </a:r>
            <a:r>
              <a:rPr lang="en-US" altLang="zh-CN" sz="3600" b="1" i="1" dirty="0"/>
              <a:t>,</a:t>
            </a:r>
            <a:endParaRPr lang="en-US" altLang="zh-CN" sz="3600" b="1" i="1" dirty="0"/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600" b="1" i="1" dirty="0"/>
              <a:t> Kitty or Daniel?</a:t>
            </a:r>
            <a:endParaRPr lang="en-US" altLang="zh-CN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160" fill="hold"/>
                                        <p:tgtEl>
                                          <p:spTgt spid="266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1"/>
                </p:tgtEl>
              </p:cMediaNode>
            </p:audio>
          </p:childTnLst>
        </p:cTn>
      </p:par>
    </p:tnLst>
    <p:bldLst>
      <p:bldP spid="94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5" name="矩形 25604"/>
          <p:cNvSpPr/>
          <p:nvPr/>
        </p:nvSpPr>
        <p:spPr>
          <a:xfrm>
            <a:off x="228600" y="152400"/>
            <a:ext cx="400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urier New" panose="02070309020205020404" charset="0"/>
                <a:ea typeface="Courier New" panose="02070309020205020404" charset="0"/>
              </a:rPr>
              <a:t>Fast reading:</a:t>
            </a:r>
            <a:endParaRPr lang="zh-CN" altLang="en-US" sz="44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urier New" panose="02070309020205020404" charset="0"/>
              <a:ea typeface="Courier New" panose="02070309020205020404" charset="0"/>
            </a:endParaRPr>
          </a:p>
        </p:txBody>
      </p:sp>
      <p:sp>
        <p:nvSpPr>
          <p:cNvPr id="25606" name="文本框 25605"/>
          <p:cNvSpPr txBox="1"/>
          <p:nvPr/>
        </p:nvSpPr>
        <p:spPr>
          <a:xfrm>
            <a:off x="533400" y="923925"/>
            <a:ext cx="8382000" cy="5992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</a:rPr>
              <a:t>Q1. </a:t>
            </a:r>
            <a:r>
              <a:rPr lang="en-US" altLang="zh-CN" sz="2200" b="1">
                <a:solidFill>
                  <a:srgbClr val="CC0000"/>
                </a:solidFill>
                <a:latin typeface="Arial" panose="020B0604020202020204" pitchFamily="34" charset="0"/>
              </a:rPr>
              <a:t>How often</a:t>
            </a:r>
            <a:r>
              <a:rPr lang="en-US" altLang="zh-CN" sz="2200" b="1">
                <a:latin typeface="Arial" panose="020B0604020202020204" pitchFamily="34" charset="0"/>
              </a:rPr>
              <a:t> does Kitty dance?</a:t>
            </a:r>
            <a:endParaRPr lang="en-US" altLang="zh-CN" sz="22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200" b="1">
                <a:latin typeface="Arial" panose="020B0604020202020204" pitchFamily="34" charset="0"/>
              </a:rPr>
              <a:t>       She dances _______________.</a:t>
            </a:r>
            <a:endParaRPr lang="en-US" altLang="zh-CN" sz="22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200" b="1">
                <a:latin typeface="Arial" panose="020B0604020202020204" pitchFamily="34" charset="0"/>
              </a:rPr>
              <a:t>   2. </a:t>
            </a:r>
            <a:r>
              <a:rPr lang="en-US" altLang="zh-CN" sz="2200" b="1">
                <a:solidFill>
                  <a:srgbClr val="CC0000"/>
                </a:solidFill>
                <a:latin typeface="Arial" panose="020B0604020202020204" pitchFamily="34" charset="0"/>
              </a:rPr>
              <a:t>How long</a:t>
            </a:r>
            <a:r>
              <a:rPr lang="en-US" altLang="zh-CN" sz="2200" b="1">
                <a:latin typeface="Arial" panose="020B0604020202020204" pitchFamily="34" charset="0"/>
              </a:rPr>
              <a:t> does Kitty dance every time?</a:t>
            </a:r>
            <a:endParaRPr lang="en-US" altLang="zh-CN" sz="22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200" b="1">
                <a:latin typeface="Arial" panose="020B0604020202020204" pitchFamily="34" charset="0"/>
              </a:rPr>
              <a:t>       She dances for ______________.</a:t>
            </a:r>
            <a:endParaRPr lang="en-US" altLang="zh-CN" sz="22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200" b="1">
                <a:latin typeface="Arial" panose="020B0604020202020204" pitchFamily="34" charset="0"/>
              </a:rPr>
              <a:t>   3. Why is healthy for so </a:t>
            </a:r>
            <a:r>
              <a:rPr lang="en-US" altLang="zh-CN" sz="2200" b="1">
                <a:solidFill>
                  <a:schemeClr val="accent2"/>
                </a:solidFill>
                <a:latin typeface="Arial" panose="020B0604020202020204" pitchFamily="34" charset="0"/>
              </a:rPr>
              <a:t>important</a:t>
            </a:r>
            <a:r>
              <a:rPr lang="en-US" altLang="zh-CN" sz="2200" b="1">
                <a:latin typeface="Arial" panose="020B0604020202020204" pitchFamily="34" charset="0"/>
              </a:rPr>
              <a:t> for  Kitty?</a:t>
            </a:r>
            <a:endParaRPr lang="en-US" altLang="zh-CN" sz="22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200" b="1">
                <a:latin typeface="Arial" panose="020B0604020202020204" pitchFamily="34" charset="0"/>
              </a:rPr>
              <a:t>       Because she needs to ______________.</a:t>
            </a:r>
            <a:endParaRPr lang="en-US" altLang="zh-CN" sz="22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200" b="1">
                <a:latin typeface="Arial" panose="020B0604020202020204" pitchFamily="34" charset="0"/>
              </a:rPr>
              <a:t>   4. Does Daniel have a healthy lifestyle?</a:t>
            </a:r>
            <a:endParaRPr lang="en-US" altLang="zh-CN" sz="22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200" b="1">
                <a:latin typeface="Arial" panose="020B0604020202020204" pitchFamily="34" charset="0"/>
              </a:rPr>
              <a:t>   </a:t>
            </a:r>
            <a:endParaRPr lang="en-US" altLang="zh-CN" sz="22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200" b="1">
                <a:latin typeface="Arial" panose="020B0604020202020204" pitchFamily="34" charset="0"/>
              </a:rPr>
              <a:t>   5. What does Daniel plan to eat every day?</a:t>
            </a:r>
            <a:endParaRPr lang="en-US" altLang="zh-CN" sz="22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200" b="1">
                <a:latin typeface="Arial" panose="020B0604020202020204" pitchFamily="34" charset="0"/>
              </a:rPr>
              <a:t>       He plans to eat _________________________.</a:t>
            </a:r>
            <a:endParaRPr lang="en-US" altLang="zh-CN" sz="22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200" b="1">
                <a:latin typeface="Arial" panose="020B0604020202020204" pitchFamily="34" charset="0"/>
              </a:rPr>
              <a:t>   6. What does Daniel plan to do?</a:t>
            </a:r>
            <a:endParaRPr lang="en-US" altLang="zh-CN" sz="22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200" b="1">
                <a:latin typeface="Arial" panose="020B0604020202020204" pitchFamily="34" charset="0"/>
              </a:rPr>
              <a:t>       He plans to ________________  every week.</a:t>
            </a:r>
            <a:endParaRPr lang="en-US" altLang="zh-CN" sz="2200" b="1">
              <a:latin typeface="Arial" panose="020B0604020202020204" pitchFamily="34" charset="0"/>
            </a:endParaRPr>
          </a:p>
        </p:txBody>
      </p:sp>
      <p:sp>
        <p:nvSpPr>
          <p:cNvPr id="25607" name="文本框 25606"/>
          <p:cNvSpPr txBox="1"/>
          <p:nvPr/>
        </p:nvSpPr>
        <p:spPr>
          <a:xfrm>
            <a:off x="3124200" y="14478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every day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608" name="文本框 25607"/>
          <p:cNvSpPr txBox="1"/>
          <p:nvPr/>
        </p:nvSpPr>
        <p:spPr>
          <a:xfrm>
            <a:off x="3352800" y="2438400"/>
            <a:ext cx="2286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half an hour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609" name="文本框 25608"/>
          <p:cNvSpPr txBox="1"/>
          <p:nvPr/>
        </p:nvSpPr>
        <p:spPr>
          <a:xfrm>
            <a:off x="4495800" y="3352800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keep fit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610" name="文本框 25609"/>
          <p:cNvSpPr txBox="1"/>
          <p:nvPr/>
        </p:nvSpPr>
        <p:spPr>
          <a:xfrm>
            <a:off x="1219200" y="4495800"/>
            <a:ext cx="2743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No, he doesn’t.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611" name="文本框 25610"/>
          <p:cNvSpPr txBox="1"/>
          <p:nvPr/>
        </p:nvSpPr>
        <p:spPr>
          <a:xfrm>
            <a:off x="3276600" y="5486400"/>
            <a:ext cx="419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more fruit and vegetables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612" name="文本框 25611"/>
          <p:cNvSpPr txBox="1"/>
          <p:nvPr/>
        </p:nvSpPr>
        <p:spPr>
          <a:xfrm>
            <a:off x="2819400" y="6400800"/>
            <a:ext cx="2514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go swimming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/>
      <p:bldP spid="25609" grpId="0"/>
      <p:bldP spid="25610" grpId="0"/>
      <p:bldP spid="25611" grpId="0"/>
      <p:bldP spid="256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52" name="矩形 27651"/>
          <p:cNvSpPr/>
          <p:nvPr/>
        </p:nvSpPr>
        <p:spPr>
          <a:xfrm>
            <a:off x="228600" y="152400"/>
            <a:ext cx="400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4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urier New" panose="02070309020205020404" charset="0"/>
                <a:ea typeface="Courier New" panose="02070309020205020404" charset="0"/>
              </a:rPr>
              <a:t>Careful reading:</a:t>
            </a:r>
            <a:endParaRPr lang="zh-CN" altLang="en-US" sz="44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urier New" panose="02070309020205020404" charset="0"/>
              <a:ea typeface="Courier New" panose="02070309020205020404" charset="0"/>
            </a:endParaRPr>
          </a:p>
        </p:txBody>
      </p:sp>
      <p:sp>
        <p:nvSpPr>
          <p:cNvPr id="27653" name="文本框 27652"/>
          <p:cNvSpPr txBox="1"/>
          <p:nvPr/>
        </p:nvSpPr>
        <p:spPr>
          <a:xfrm>
            <a:off x="4953000" y="228600"/>
            <a:ext cx="2133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chemeClr val="accent2"/>
                </a:solidFill>
                <a:latin typeface="Arial" panose="020B0604020202020204" pitchFamily="34" charset="0"/>
              </a:rPr>
              <a:t>Kitty</a:t>
            </a:r>
            <a:endParaRPr lang="en-US" altLang="zh-CN" sz="40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7654" name="文本框 27653"/>
          <p:cNvSpPr txBox="1"/>
          <p:nvPr/>
        </p:nvSpPr>
        <p:spPr>
          <a:xfrm>
            <a:off x="381000" y="1295400"/>
            <a:ext cx="8610600" cy="4791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Hi! My name is Kitty. I love dancing. I dance for half an hour every day.</a:t>
            </a:r>
            <a:endParaRPr lang="en-US" altLang="zh-CN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Healthy food is important for me. I need to keep fit. I always have milk and bread for breakfast. For lunch and dinner, I usually eat fish and vegetables.</a:t>
            </a:r>
            <a:endParaRPr lang="en-US" altLang="zh-CN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Sometimes I feel hungry between meals, so I eat an apple or a pear. I seldom eat cakes or sweets. They have too much sugar and are bad for my teeth.</a:t>
            </a:r>
            <a:endParaRPr lang="en-US" altLang="zh-CN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818" name="椭圆 34817"/>
          <p:cNvSpPr/>
          <p:nvPr/>
        </p:nvSpPr>
        <p:spPr>
          <a:xfrm>
            <a:off x="250825" y="1484313"/>
            <a:ext cx="3962400" cy="2570162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CC0099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50000"/>
              </a:spcBef>
            </a:pPr>
            <a:endParaRPr sz="24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4819" name="文本框 34818"/>
          <p:cNvSpPr txBox="1"/>
          <p:nvPr/>
        </p:nvSpPr>
        <p:spPr>
          <a:xfrm>
            <a:off x="684213" y="1773238"/>
            <a:ext cx="2992437" cy="1403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CC3300"/>
                </a:solidFill>
                <a:latin typeface="Comic Sans MS" panose="030F0702030302020204" pitchFamily="66" charset="0"/>
              </a:rPr>
              <a:t>Name: </a:t>
            </a:r>
            <a:r>
              <a:rPr lang="en-US" altLang="zh-CN" sz="3200" u="sng">
                <a:solidFill>
                  <a:srgbClr val="CC3300"/>
                </a:solidFill>
                <a:latin typeface="Comic Sans MS" panose="030F0702030302020204" pitchFamily="66" charset="0"/>
              </a:rPr>
              <a:t>       </a:t>
            </a:r>
            <a:r>
              <a:rPr lang="en-US" altLang="zh-CN" sz="3200">
                <a:solidFill>
                  <a:srgbClr val="CC3300"/>
                </a:solidFill>
                <a:latin typeface="Comic Sans MS" panose="030F0702030302020204" pitchFamily="66" charset="0"/>
              </a:rPr>
              <a:t>    </a:t>
            </a:r>
            <a:endParaRPr lang="en-US" altLang="zh-CN" sz="3200">
              <a:solidFill>
                <a:srgbClr val="CC33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CC3300"/>
                </a:solidFill>
                <a:latin typeface="Comic Sans MS" panose="030F0702030302020204" pitchFamily="66" charset="0"/>
              </a:rPr>
              <a:t>Hobby</a:t>
            </a:r>
            <a:r>
              <a:rPr lang="en-US" altLang="zh-CN" sz="3600">
                <a:solidFill>
                  <a:srgbClr val="CC3300"/>
                </a:solidFill>
                <a:latin typeface="Comic Sans MS" panose="030F0702030302020204" pitchFamily="66" charset="0"/>
              </a:rPr>
              <a:t>:</a:t>
            </a:r>
            <a:endParaRPr lang="en-US" altLang="zh-CN" sz="360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820" name="文本框 34819"/>
          <p:cNvSpPr txBox="1"/>
          <p:nvPr/>
        </p:nvSpPr>
        <p:spPr>
          <a:xfrm>
            <a:off x="1981200" y="1833563"/>
            <a:ext cx="18605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Comic Sans MS" panose="030F0702030302020204" pitchFamily="66" charset="0"/>
              </a:rPr>
              <a:t>Kitty</a:t>
            </a:r>
            <a:endParaRPr lang="en-US" altLang="zh-CN" sz="32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4821" name="文本框 34820"/>
          <p:cNvSpPr txBox="1"/>
          <p:nvPr/>
        </p:nvSpPr>
        <p:spPr>
          <a:xfrm>
            <a:off x="2195513" y="2636838"/>
            <a:ext cx="18605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Comic Sans MS" panose="030F0702030302020204" pitchFamily="66" charset="0"/>
              </a:rPr>
              <a:t>dancing</a:t>
            </a:r>
            <a:endParaRPr lang="en-US" altLang="zh-CN" sz="32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822" name="图片 34821" descr="GIF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550" y="2046288"/>
            <a:ext cx="360363" cy="35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4" name="图片 34823" descr="GIF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350" y="2636838"/>
            <a:ext cx="360363" cy="433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5" name="文本框 34824"/>
          <p:cNvSpPr txBox="1"/>
          <p:nvPr/>
        </p:nvSpPr>
        <p:spPr>
          <a:xfrm>
            <a:off x="5257800" y="4495800"/>
            <a:ext cx="3276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>
                <a:solidFill>
                  <a:srgbClr val="D60093"/>
                </a:solidFill>
                <a:latin typeface="Comic Sans MS" panose="030F0702030302020204" pitchFamily="66" charset="0"/>
              </a:rPr>
              <a:t>for breakfast</a:t>
            </a:r>
            <a:endParaRPr lang="en-US" altLang="zh-CN" sz="320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34826" name="文本框 34825"/>
          <p:cNvSpPr txBox="1"/>
          <p:nvPr/>
        </p:nvSpPr>
        <p:spPr>
          <a:xfrm>
            <a:off x="4932363" y="5073650"/>
            <a:ext cx="40322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>
                <a:solidFill>
                  <a:srgbClr val="D60093"/>
                </a:solidFill>
                <a:latin typeface="Comic Sans MS" panose="030F0702030302020204" pitchFamily="66" charset="0"/>
              </a:rPr>
              <a:t>for lunch and dinner</a:t>
            </a:r>
            <a:endParaRPr lang="en-US" altLang="zh-CN" sz="320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34827" name="文本框 34826"/>
          <p:cNvSpPr txBox="1"/>
          <p:nvPr/>
        </p:nvSpPr>
        <p:spPr>
          <a:xfrm>
            <a:off x="5257800" y="5688013"/>
            <a:ext cx="29527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>
                <a:solidFill>
                  <a:srgbClr val="D60093"/>
                </a:solidFill>
                <a:latin typeface="Comic Sans MS" panose="030F0702030302020204" pitchFamily="66" charset="0"/>
              </a:rPr>
              <a:t>between meals</a:t>
            </a:r>
            <a:endParaRPr lang="en-US" altLang="zh-CN" sz="320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34828" name="椭圆 34827"/>
          <p:cNvSpPr/>
          <p:nvPr/>
        </p:nvSpPr>
        <p:spPr>
          <a:xfrm>
            <a:off x="0" y="4191000"/>
            <a:ext cx="9144000" cy="2667000"/>
          </a:xfrm>
          <a:prstGeom prst="ellipse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9" name="椭圆 34828"/>
          <p:cNvSpPr/>
          <p:nvPr/>
        </p:nvSpPr>
        <p:spPr>
          <a:xfrm>
            <a:off x="0" y="4005263"/>
            <a:ext cx="9144000" cy="2852737"/>
          </a:xfrm>
          <a:prstGeom prst="ellipse">
            <a:avLst/>
          </a:prstGeom>
          <a:noFill/>
          <a:ln w="38100" cap="flat" cmpd="sng">
            <a:solidFill>
              <a:srgbClr val="CC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0" name="流程图: 可选过程 34829"/>
          <p:cNvSpPr/>
          <p:nvPr/>
        </p:nvSpPr>
        <p:spPr>
          <a:xfrm>
            <a:off x="4114800" y="2060575"/>
            <a:ext cx="5029200" cy="1292225"/>
          </a:xfrm>
          <a:prstGeom prst="flowChartAlternateProcess">
            <a:avLst/>
          </a:prstGeom>
          <a:noFill/>
          <a:ln w="38100" cap="flat" cmpd="sng">
            <a:solidFill>
              <a:srgbClr val="CC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1" name="文本框 34830"/>
          <p:cNvSpPr txBox="1"/>
          <p:nvPr/>
        </p:nvSpPr>
        <p:spPr>
          <a:xfrm>
            <a:off x="3886200" y="3962400"/>
            <a:ext cx="2514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D60093"/>
                </a:solidFill>
                <a:latin typeface="Comic Sans MS" panose="030F0702030302020204" pitchFamily="66" charset="0"/>
              </a:rPr>
              <a:t> has…</a:t>
            </a:r>
            <a:endParaRPr lang="en-US" altLang="zh-CN" sz="320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34832" name="云形标注 34831"/>
          <p:cNvSpPr/>
          <p:nvPr/>
        </p:nvSpPr>
        <p:spPr>
          <a:xfrm>
            <a:off x="5580063" y="188913"/>
            <a:ext cx="3313112" cy="1727200"/>
          </a:xfrm>
          <a:prstGeom prst="cloudCallout">
            <a:avLst>
              <a:gd name="adj1" fmla="val -60875"/>
              <a:gd name="adj2" fmla="val 31343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>
              <a:spcBef>
                <a:spcPct val="50000"/>
              </a:spcBef>
            </a:pPr>
            <a:endParaRPr sz="2400" dirty="0">
              <a:latin typeface="Comic Sans MS" panose="030F0702030302020204" pitchFamily="66" charset="0"/>
            </a:endParaRPr>
          </a:p>
        </p:txBody>
      </p:sp>
      <p:sp>
        <p:nvSpPr>
          <p:cNvPr id="34833" name="文本框 34832"/>
          <p:cNvSpPr txBox="1"/>
          <p:nvPr/>
        </p:nvSpPr>
        <p:spPr>
          <a:xfrm>
            <a:off x="5791200" y="533400"/>
            <a:ext cx="287972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CC0000"/>
                </a:solidFill>
                <a:latin typeface="Comic Sans MS" panose="030F0702030302020204" pitchFamily="66" charset="0"/>
              </a:rPr>
              <a:t>She is  Kitty, she ……</a:t>
            </a:r>
            <a:endParaRPr lang="en-US" altLang="zh-CN" sz="2400" b="1" i="1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834" name="文本框 34833"/>
          <p:cNvSpPr txBox="1"/>
          <p:nvPr/>
        </p:nvSpPr>
        <p:spPr>
          <a:xfrm>
            <a:off x="4284663" y="2636838"/>
            <a:ext cx="3500437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000">
                <a:solidFill>
                  <a:srgbClr val="CC3300"/>
                </a:solidFill>
                <a:latin typeface="Comic Sans MS" panose="030F0702030302020204" pitchFamily="66" charset="0"/>
              </a:rPr>
              <a:t>Need healthy food</a:t>
            </a:r>
            <a:endParaRPr lang="en-US" altLang="zh-CN" sz="300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835" name="文本框 34834"/>
          <p:cNvSpPr txBox="1"/>
          <p:nvPr/>
        </p:nvSpPr>
        <p:spPr>
          <a:xfrm>
            <a:off x="4211638" y="2060575"/>
            <a:ext cx="3154362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000">
                <a:solidFill>
                  <a:srgbClr val="CC3300"/>
                </a:solidFill>
                <a:latin typeface="Comic Sans MS" panose="030F0702030302020204" pitchFamily="66" charset="0"/>
              </a:rPr>
              <a:t>Need to keep fit</a:t>
            </a:r>
            <a:endParaRPr lang="en-US" altLang="zh-CN" sz="300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837" name="图片 34836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8" y="-171450"/>
            <a:ext cx="2751137" cy="24209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4838" name="组合 34837"/>
          <p:cNvGrpSpPr/>
          <p:nvPr/>
        </p:nvGrpSpPr>
        <p:grpSpPr>
          <a:xfrm>
            <a:off x="2339975" y="5013325"/>
            <a:ext cx="2297113" cy="900113"/>
            <a:chOff x="1474" y="3158"/>
            <a:chExt cx="1447" cy="567"/>
          </a:xfrm>
        </p:grpSpPr>
        <p:pic>
          <p:nvPicPr>
            <p:cNvPr id="34839" name="图片 34838" descr="图片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1" y="3249"/>
              <a:ext cx="540" cy="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40" name="图片 34839" descr="图片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4" y="3158"/>
              <a:ext cx="726" cy="56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4841" name="组合 34840"/>
          <p:cNvGrpSpPr/>
          <p:nvPr/>
        </p:nvGrpSpPr>
        <p:grpSpPr>
          <a:xfrm>
            <a:off x="2124075" y="3789363"/>
            <a:ext cx="2490788" cy="1295400"/>
            <a:chOff x="1338" y="2387"/>
            <a:chExt cx="1569" cy="816"/>
          </a:xfrm>
        </p:grpSpPr>
        <p:pic>
          <p:nvPicPr>
            <p:cNvPr id="34842" name="图片 34841" descr="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7" y="2795"/>
              <a:ext cx="390" cy="4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43" name="Picture 49" descr="E:\gif\gif素材库\milk[1]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38" y="2387"/>
              <a:ext cx="819" cy="77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4844" name="组合 34843"/>
          <p:cNvGrpSpPr/>
          <p:nvPr/>
        </p:nvGrpSpPr>
        <p:grpSpPr>
          <a:xfrm>
            <a:off x="2195513" y="5876925"/>
            <a:ext cx="2374900" cy="692150"/>
            <a:chOff x="1383" y="3702"/>
            <a:chExt cx="1496" cy="436"/>
          </a:xfrm>
        </p:grpSpPr>
        <p:pic>
          <p:nvPicPr>
            <p:cNvPr id="34845" name="图片 34844" descr="appl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83" y="3702"/>
              <a:ext cx="699" cy="4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46" name="图片 34845" descr="li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26" y="3702"/>
              <a:ext cx="453" cy="4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文本框 1"/>
          <p:cNvSpPr txBox="1"/>
          <p:nvPr/>
        </p:nvSpPr>
        <p:spPr>
          <a:xfrm>
            <a:off x="-24130" y="4876483"/>
            <a:ext cx="18605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Comic Sans MS" panose="030F0702030302020204" pitchFamily="66" charset="0"/>
              </a:rPr>
              <a:t>seldom</a:t>
            </a:r>
            <a:endParaRPr lang="en-US" altLang="zh-CN" sz="32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0" grpId="0"/>
      <p:bldP spid="2" grpId="0"/>
    </p:bldLst>
  </p:timing>
</p:sld>
</file>

<file path=ppt/tags/tag1.xml><?xml version="1.0" encoding="utf-8"?>
<p:tagLst xmlns:p="http://schemas.openxmlformats.org/presentationml/2006/main">
  <p:tag name="KSO_WPP_MARK_KEY" val="d23639a6-88a4-4c89-b5f9-dc8a455e7670"/>
  <p:tag name="COMMONDATA" val="eyJoZGlkIjoiZmQ0OWZkODRlNjdhZGRiZjcwOGUxYThjODQ1MmRhZj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4874</Words>
  <Application>WPS 演示</Application>
  <PresentationFormat>在屏幕上显示</PresentationFormat>
  <Paragraphs>367</Paragraphs>
  <Slides>21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0" baseType="lpstr">
      <vt:lpstr>Arial</vt:lpstr>
      <vt:lpstr>宋体</vt:lpstr>
      <vt:lpstr>Wingdings</vt:lpstr>
      <vt:lpstr>Comic Sans MS</vt:lpstr>
      <vt:lpstr>Times New Roman</vt:lpstr>
      <vt:lpstr>MS PGothic</vt:lpstr>
      <vt:lpstr>文鼎中钢笔行楷</vt:lpstr>
      <vt:lpstr>MS UI Gothic</vt:lpstr>
      <vt:lpstr>Monotype Corsiva</vt:lpstr>
      <vt:lpstr>微软雅黑</vt:lpstr>
      <vt:lpstr>Calibri</vt:lpstr>
      <vt:lpstr>Arial Unicode MS</vt:lpstr>
      <vt:lpstr>Franklin Gothic Medium</vt:lpstr>
      <vt:lpstr>Courier New</vt:lpstr>
      <vt:lpstr>Garamond</vt:lpstr>
      <vt:lpstr>Segoe Print</vt:lpstr>
      <vt:lpstr>GungsuhChe</vt:lpstr>
      <vt:lpstr>Malgun Gothic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高姗</cp:lastModifiedBy>
  <cp:revision>28</cp:revision>
  <dcterms:created xsi:type="dcterms:W3CDTF">2022-11-18T01:21:28Z</dcterms:created>
  <dcterms:modified xsi:type="dcterms:W3CDTF">2022-11-18T02:45:18Z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9A221011378D46288711FBBA8FED7F4A</vt:lpwstr>
  </property>
  <property fmtid="{D5CDD505-2E9C-101B-9397-08002B2CF9AE}" pid="4" name="KSOProductBuildVer">
    <vt:lpwstr>2052-11.1.0.12763</vt:lpwstr>
  </property>
</Properties>
</file>