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5" r:id="rId4"/>
    <p:sldId id="262" r:id="rId5"/>
    <p:sldId id="265" r:id="rId6"/>
    <p:sldId id="275" r:id="rId7"/>
    <p:sldId id="274" r:id="rId8"/>
    <p:sldId id="286" r:id="rId9"/>
    <p:sldId id="257" r:id="rId10"/>
    <p:sldId id="287" r:id="rId11"/>
    <p:sldId id="261" r:id="rId12"/>
    <p:sldId id="288" r:id="rId13"/>
    <p:sldId id="276" r:id="rId14"/>
    <p:sldId id="277" r:id="rId15"/>
    <p:sldId id="258" r:id="rId16"/>
    <p:sldId id="278" r:id="rId17"/>
    <p:sldId id="279" r:id="rId18"/>
    <p:sldId id="28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1" y="-662"/>
      </p:cViewPr>
      <p:guideLst>
        <p:guide orient="horz" pos="2160"/>
        <p:guide pos="3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9090-CA1C-436B-B830-692F487B1C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AB6F-4298-46AA-A059-30EBADF37E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3143885" y="1772920"/>
            <a:ext cx="3531235" cy="476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481" y="764709"/>
            <a:ext cx="792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《胡萝卜先生的长胡子》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2348865"/>
            <a:ext cx="702437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8400256" y="3847800"/>
            <a:ext cx="2232248" cy="30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3711" l="86628" r="98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44"/>
          <a:stretch>
            <a:fillRect/>
          </a:stretch>
        </p:blipFill>
        <p:spPr bwMode="auto">
          <a:xfrm>
            <a:off x="9192344" y="1628800"/>
            <a:ext cx="1267564" cy="19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487805" y="1988820"/>
            <a:ext cx="75952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</a:rPr>
              <a:t>①主动帮忙，比被动去做更让人感受到成就感。</a:t>
            </a:r>
            <a:endParaRPr lang="zh-CN" sz="2800" b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 b="0">
                <a:latin typeface="楷体" panose="02010609060101010101" pitchFamily="49" charset="-122"/>
                <a:ea typeface="楷体" panose="02010609060101010101" pitchFamily="49" charset="-122"/>
              </a:rPr>
              <a:t>②帮的人、做的事更重要些，胡子才更有价值。</a:t>
            </a:r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6000" y="1029017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5790" y="1484630"/>
            <a:ext cx="7962900" cy="46869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>
          <a:xfrm>
            <a:off x="695325" y="2061210"/>
            <a:ext cx="2686685" cy="362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1"/>
          <p:cNvSpPr txBox="1"/>
          <p:nvPr/>
        </p:nvSpPr>
        <p:spPr>
          <a:xfrm>
            <a:off x="4873625" y="621030"/>
            <a:ext cx="4778375" cy="8274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800" kern="1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Times New Roman" panose="02020603050405020304"/>
              </a:rPr>
              <a:t>胡萝卜先生的长胡子（续写）</a:t>
            </a:r>
            <a:endParaRPr lang="en-US" altLang="zh-CN" sz="2800" kern="1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3180"/>
            <a:ext cx="12247245" cy="6791325"/>
          </a:xfrm>
          <a:prstGeom prst="rect">
            <a:avLst/>
          </a:prstGeom>
        </p:spPr>
      </p:pic>
      <p:pic>
        <p:nvPicPr>
          <p:cNvPr id="3" name="配眼镜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3230" y="5590223"/>
            <a:ext cx="371475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0" y="250190"/>
            <a:ext cx="4618355" cy="28028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11900" y="836930"/>
            <a:ext cx="56711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胡萝卜先生想为自己配一幅眼镜，就走进白菜小姐开的眼镜店。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配完眼镜，白菜小姐说：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如果你用长胡子做绳子，把眼镜系住，就不怕找不到眼镜了。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1270"/>
            <a:ext cx="12223750" cy="6837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55" y="142240"/>
            <a:ext cx="5200015" cy="1499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548640"/>
            <a:ext cx="61201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当胡萝卜先生的眼镜不小心从鼻梁上滑落的时候，他的胡子系住了眼镜，胡萝卜先生说：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胡子真是太棒了。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749" y="609645"/>
            <a:ext cx="8928992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2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有一天，胡萝卜先生匆匆忙忙刮了胡子，就吃着果酱面包上街去了。因为他近视，就没有发现漏刮了一根胡子。这跟胡子长在下巴的右边，胡萝卜先生吃果酱面包的时候，胡子</a:t>
            </a:r>
            <a:r>
              <a:rPr lang="zh-CN" altLang="en-US" sz="32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沾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到了甜甜的果酱。对一根胡子来说，果酱是多么好的营养品啊！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7359650" y="3248660"/>
            <a:ext cx="2624455" cy="353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392144" y="2132856"/>
            <a:ext cx="288032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03512" y="2646801"/>
            <a:ext cx="8496944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703512" y="3140968"/>
            <a:ext cx="1152128" cy="9889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623411" y="3788745"/>
            <a:ext cx="2232248" cy="30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3711" l="86628" r="98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44"/>
          <a:stretch>
            <a:fillRect/>
          </a:stretch>
        </p:blipFill>
        <p:spPr bwMode="auto">
          <a:xfrm>
            <a:off x="9768289" y="1340510"/>
            <a:ext cx="1267564" cy="19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4063" y="1844615"/>
            <a:ext cx="7344816" cy="1383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当发现自己的预测和故事的实际内容不同时，我会及时修正自己的想法，接着猜测后面可能会发生什么。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3143885" y="1772920"/>
            <a:ext cx="3531235" cy="476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4730" y="692785"/>
            <a:ext cx="10161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预测：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当长胡子被人们需要时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他会如何对待他的胡子呢?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2348865"/>
            <a:ext cx="702437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3143885" y="1772920"/>
            <a:ext cx="3531235" cy="476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4730" y="692785"/>
            <a:ext cx="101619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预测：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如果有一天，人们都不需要他的长胡子呢?</a:t>
            </a:r>
            <a:endParaRPr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56045" y="2348865"/>
            <a:ext cx="702437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2999740" y="1701165"/>
            <a:ext cx="3531235" cy="476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360" y="621030"/>
            <a:ext cx="115119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默读课文，想一想：这篇童话故事主要讲了什么内容？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2348865"/>
            <a:ext cx="702437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996952"/>
            <a:ext cx="5832648" cy="3495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47528" y="260648"/>
            <a:ext cx="8568952" cy="245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7 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胡萝卜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先生继续往前走，当他走过鸟太太家的树底下，鸟太太正在找绳子</a:t>
            </a:r>
            <a:r>
              <a:rPr lang="zh-CN" altLang="en-US" sz="32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晾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小鸟的尿布。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8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胡萝卜先生的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长胡子刚好在风里飘动着。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……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1775520" y="2780928"/>
            <a:ext cx="2499240" cy="337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636912"/>
            <a:ext cx="6588224" cy="39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811645" y="764704"/>
            <a:ext cx="691896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故事的后面还会发生什么？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75520" y="1196752"/>
          <a:ext cx="8640445" cy="5184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5415"/>
                <a:gridCol w="3276600"/>
                <a:gridCol w="3948430"/>
              </a:tblGrid>
              <a:tr h="10083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故事集中可能的发展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预测的依据</a:t>
                      </a:r>
                      <a:endParaRPr lang="zh-CN" altLang="en-US" sz="3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</a:tr>
              <a:tr h="25196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第一种可能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  <a:tr h="165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第二种可能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666701" y="260648"/>
            <a:ext cx="467360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鸟太太会怎么做？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75520" y="1196752"/>
          <a:ext cx="8640445" cy="5184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5415"/>
                <a:gridCol w="3276600"/>
                <a:gridCol w="3948430"/>
              </a:tblGrid>
              <a:tr h="10083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故事集中可能的发展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b="1" kern="12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预测的依据</a:t>
                      </a:r>
                      <a:endParaRPr lang="zh-CN" altLang="en-US" sz="32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</a:tr>
              <a:tr h="25196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第一种可能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鸟太太得到了长胡子。她像男孩一样偷偷地剪了一段胡子，拿来晾晒尿布。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课文里清楚地表明鸟太太非常需要绳子。从插图中也能感受到鸟太太见到长胡子时的那种惊喜。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  <a:tr h="165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第二种可能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鸟太太没有得到长胡子。因为胡萝卜先生不同意。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一般人不会同意让一个不相识的人拿走自己身上的东西。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666701" y="260648"/>
            <a:ext cx="467360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鸟太太会怎么做？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文本框 10243"/>
          <p:cNvSpPr txBox="1"/>
          <p:nvPr/>
        </p:nvSpPr>
        <p:spPr>
          <a:xfrm>
            <a:off x="146051" y="122767"/>
            <a:ext cx="5554133" cy="6419850"/>
          </a:xfrm>
          <a:prstGeom prst="rect">
            <a:avLst/>
          </a:prstGeom>
          <a:solidFill>
            <a:schemeClr val="bg1">
              <a:alpha val="64998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9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“好了，我到了倒下的时候了！”</a:t>
            </a:r>
            <a:r>
              <a:rPr lang="zh-CN" altLang="en-US" sz="2935" dirty="0">
                <a:latin typeface="楷体" panose="02010609060101010101" pitchFamily="49" charset="-122"/>
                <a:ea typeface="楷体" panose="02010609060101010101" pitchFamily="49" charset="-122"/>
              </a:rPr>
              <a:t>它自言自语着，准备往旁边倒去。</a:t>
            </a:r>
            <a:endParaRPr lang="zh-CN" altLang="en-US" sz="2935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935" dirty="0">
                <a:latin typeface="楷体" panose="02010609060101010101" pitchFamily="49" charset="-122"/>
                <a:ea typeface="楷体" panose="02010609060101010101" pitchFamily="49" charset="-122"/>
              </a:rPr>
              <a:t>   “</a:t>
            </a:r>
            <a:r>
              <a:rPr lang="zh-CN" altLang="en-US" sz="29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等等，老屋！</a:t>
            </a:r>
            <a:r>
              <a:rPr lang="zh-CN" altLang="en-US" sz="2935" dirty="0">
                <a:latin typeface="楷体" panose="02010609060101010101" pitchFamily="49" charset="-122"/>
                <a:ea typeface="楷体" panose="02010609060101010101" pitchFamily="49" charset="-122"/>
              </a:rPr>
              <a:t>”一个小小的声音在它门前响起，“再过一个晚上，行吗？今天晚上有暴风雨，我找不到一个安心睡觉的地方。”</a:t>
            </a:r>
            <a:endParaRPr lang="zh-CN" altLang="en-US" sz="293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935" dirty="0">
                <a:latin typeface="楷体" panose="02010609060101010101" pitchFamily="49" charset="-122"/>
                <a:ea typeface="楷体" panose="02010609060101010101" pitchFamily="49" charset="-122"/>
              </a:rPr>
              <a:t>    老屋低头看看，吃力地眯起眼睛：“</a:t>
            </a:r>
            <a:r>
              <a:rPr lang="zh-CN" altLang="en-US" sz="29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哦，是小猫啊。好吧，我就再站一个晚上。</a:t>
            </a:r>
            <a:r>
              <a:rPr lang="zh-CN" altLang="en-US" sz="2935" dirty="0">
                <a:latin typeface="楷体" panose="02010609060101010101" pitchFamily="49" charset="-122"/>
                <a:ea typeface="楷体" panose="02010609060101010101" pitchFamily="49" charset="-122"/>
              </a:rPr>
              <a:t>”    </a:t>
            </a:r>
            <a:endParaRPr lang="zh-CN" altLang="en-US" sz="293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935" dirty="0">
                <a:latin typeface="楷体" panose="02010609060101010101" pitchFamily="49" charset="-122"/>
                <a:ea typeface="楷体" panose="02010609060101010101" pitchFamily="49" charset="-122"/>
              </a:rPr>
              <a:t>    第二天，天晴了。小猫从门上的破窗户里跳了出来：“喵喵，谢谢！”</a:t>
            </a:r>
            <a:endParaRPr lang="zh-CN" altLang="en-US" sz="29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0" name="文本框 1"/>
          <p:cNvSpPr txBox="1"/>
          <p:nvPr/>
        </p:nvSpPr>
        <p:spPr>
          <a:xfrm>
            <a:off x="6328833" y="122767"/>
            <a:ext cx="5590117" cy="6460490"/>
          </a:xfrm>
          <a:prstGeom prst="rect">
            <a:avLst/>
          </a:prstGeom>
          <a:solidFill>
            <a:schemeClr val="bg1">
              <a:alpha val="64998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老屋说：“再见！</a:t>
            </a:r>
            <a:r>
              <a:rPr lang="zh-CN" altLang="zh-CN" sz="29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好了，我到了倒下的时候了！</a:t>
            </a:r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”  </a:t>
            </a:r>
            <a:endParaRPr lang="zh-CN" altLang="zh-CN" sz="293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   “</a:t>
            </a:r>
            <a:r>
              <a:rPr lang="zh-CN" altLang="zh-CN" sz="29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等等，老屋！</a:t>
            </a:r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”一个小小的声音在它门前响起，“再过二十几天，行吗？主人想拿走我的蛋，可是我想孵小鸡。我找不到一个安心孵蛋的地方。”</a:t>
            </a:r>
            <a:endParaRPr lang="zh-CN" altLang="zh-CN" sz="293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    老屋低头看看，墙壁吱吱呀呀地响：“</a:t>
            </a:r>
            <a:r>
              <a:rPr lang="zh-CN" altLang="zh-CN" sz="2935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哦，是老母鸡啊。好吧，我就再站二十几天。</a:t>
            </a:r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zh-CN" sz="293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935" dirty="0">
                <a:latin typeface="楷体" panose="02010609060101010101" pitchFamily="49" charset="-122"/>
                <a:ea typeface="楷体" panose="02010609060101010101" pitchFamily="49" charset="-122"/>
              </a:rPr>
              <a:t>    二十多天后，老母鸡从破窗户里走了出来，九只小鸡从门板下面叽叽叫着钻了出来：“叽叽，谢谢！”</a:t>
            </a:r>
            <a:endParaRPr lang="zh-CN" altLang="zh-CN" sz="2935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38" y="1124744"/>
            <a:ext cx="8568952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胡萝卜先生的</a:t>
            </a:r>
            <a:r>
              <a:rPr lang="zh-CN" altLang="en-US" sz="3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长胡子刚好在风里飘动着。</a:t>
            </a:r>
            <a:endParaRPr lang="en-US" altLang="zh-CN" sz="36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……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638" y="2996505"/>
            <a:ext cx="7344816" cy="953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indent="0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谁还会继续需要这根长胡子呢?</a:t>
            </a:r>
            <a:endParaRPr lang="zh-CN" sz="28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        </a:t>
            </a:r>
            <a:r>
              <a:rPr 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请利用情节的反复来预测后面的故事。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8040360" y="2348622"/>
            <a:ext cx="2952328" cy="3981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"/>
          <a:stretch>
            <a:fillRect/>
          </a:stretch>
        </p:blipFill>
        <p:spPr bwMode="auto">
          <a:xfrm>
            <a:off x="119221" y="3788745"/>
            <a:ext cx="2232248" cy="30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3711" l="86628" r="98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44"/>
          <a:stretch>
            <a:fillRect/>
          </a:stretch>
        </p:blipFill>
        <p:spPr bwMode="auto">
          <a:xfrm>
            <a:off x="10992569" y="44475"/>
            <a:ext cx="1267564" cy="19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180" y="245110"/>
            <a:ext cx="10214610" cy="3543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indent="0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故事一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胡萝卜先生继续往前走，突然传来一阵大喊声:“抓小偷!抓小偷!”胡萝卜先生一瞧，一只狐狸正慌张地往他的方向跑来，胡萝卜先生灵机一动，趁狐狸转头看看警察还有多远时，把自己的长胡子往前一抛，正好挂在路对面的一棵树杈上，狐狸一眼没看到，被胡子绊了个嘴啃泥。紧接着猎狗警察便到了，一把抓住了它，胡萝卜先生立刻剪下一大截胡子，帮忙捆住了狐狸。周围的小动物们纷纷鼓掌，大喊:“ 胡萝卜先生的长胡子真是太棒了”。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5595" y="3933190"/>
            <a:ext cx="8858885" cy="25628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故事二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胡萝卜先生继续往前走，当他走过小鸡家门口时，小鸡正在抱着一大堆书本发愁。她正要找捆书本的绳子，胡萝卜先生的长胡子刚好在风里飘动，小鸡大喊着:“胡萝卜先生，能把您的长胡子给我剪一段捆书本吗?”胡萝卜先生毫不犹豫，剪下一段长胡子送给了小鸡，小鸡高兴地说:“胡萝卜先生的长胡子真是太棒了!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3377adf4-7427-446c-96f8-6cc568cc6fff}"/>
</p:tagLst>
</file>

<file path=ppt/tags/tag2.xml><?xml version="1.0" encoding="utf-8"?>
<p:tagLst xmlns:p="http://schemas.openxmlformats.org/presentationml/2006/main">
  <p:tag name="KSO_WM_UNIT_TABLE_BEAUTIFY" val="smartTable{3377adf4-7427-446c-96f8-6cc568cc6fff}"/>
</p:tagLst>
</file>

<file path=ppt/tags/tag3.xml><?xml version="1.0" encoding="utf-8"?>
<p:tagLst xmlns:p="http://schemas.openxmlformats.org/presentationml/2006/main">
  <p:tag name="KSO_WM_UNIT_PLACING_PICTURE_USER_VIEWPORT" val="{&quot;height&quot;:7499,&quot;width&quot;:5561}"/>
</p:tagLst>
</file>

<file path=ppt/tags/tag4.xml><?xml version="1.0" encoding="utf-8"?>
<p:tagLst xmlns:p="http://schemas.openxmlformats.org/presentationml/2006/main">
  <p:tag name="KSO_WM_UNIT_PLACING_PICTURE_USER_VIEWPORT" val="{&quot;height&quot;:4638,&quot;width&quot;:11062}"/>
</p:tagLst>
</file>

<file path=ppt/tags/tag5.xml><?xml version="1.0" encoding="utf-8"?>
<p:tagLst xmlns:p="http://schemas.openxmlformats.org/presentationml/2006/main">
  <p:tag name="KSO_WPP_MARK_KEY" val="77c0e318-656e-4df3-a820-8bf1b921c591"/>
  <p:tag name="COMMONDATA" val="eyJoZGlkIjoiYjJjOTQxYzhjODMyMDAzZmE0MDJkMWFkNmJlNDkwY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WPS 演示</Application>
  <PresentationFormat>全屏显示(4:3)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楷体</vt:lpstr>
      <vt:lpstr>华文行楷</vt:lpstr>
      <vt:lpstr>微软雅黑</vt:lpstr>
      <vt:lpstr>Arial Unicode MS</vt:lpstr>
      <vt:lpstr>Calibri</vt:lpstr>
      <vt:lpstr>Calibri</vt:lpstr>
      <vt:lpstr>Times New Roman</vt:lpstr>
      <vt:lpstr>华文隶书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WPS_1587273340</cp:lastModifiedBy>
  <cp:revision>29</cp:revision>
  <dcterms:created xsi:type="dcterms:W3CDTF">2018-10-13T13:12:00Z</dcterms:created>
  <dcterms:modified xsi:type="dcterms:W3CDTF">2022-11-15T14:15:31Z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BA79A2A6D5AC44B5A28BAE3D329BB22B</vt:lpwstr>
  </property>
  <property fmtid="{D5CDD505-2E9C-101B-9397-08002B2CF9AE}" pid="3" name="KSOProductBuildVer">
    <vt:lpwstr>2052-11.1.0.12598</vt:lpwstr>
  </property>
</Properties>
</file>