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06" r:id="rId4"/>
    <p:sldId id="364" r:id="rId6"/>
    <p:sldId id="366" r:id="rId7"/>
    <p:sldId id="274" r:id="rId8"/>
    <p:sldId id="259" r:id="rId9"/>
    <p:sldId id="317" r:id="rId10"/>
    <p:sldId id="324" r:id="rId11"/>
    <p:sldId id="295" r:id="rId12"/>
    <p:sldId id="367" r:id="rId13"/>
    <p:sldId id="316" r:id="rId14"/>
    <p:sldId id="318" r:id="rId15"/>
    <p:sldId id="314" r:id="rId16"/>
    <p:sldId id="328" r:id="rId17"/>
    <p:sldId id="326" r:id="rId18"/>
    <p:sldId id="332" r:id="rId19"/>
    <p:sldId id="333" r:id="rId20"/>
    <p:sldId id="327" r:id="rId21"/>
    <p:sldId id="330" r:id="rId22"/>
    <p:sldId id="334" r:id="rId23"/>
    <p:sldId id="331" r:id="rId24"/>
    <p:sldId id="335" r:id="rId25"/>
    <p:sldId id="337" r:id="rId26"/>
    <p:sldId id="336" r:id="rId27"/>
    <p:sldId id="338" r:id="rId28"/>
    <p:sldId id="347" r:id="rId29"/>
    <p:sldId id="350" r:id="rId30"/>
    <p:sldId id="346" r:id="rId31"/>
    <p:sldId id="351" r:id="rId32"/>
    <p:sldId id="339" r:id="rId33"/>
    <p:sldId id="368" r:id="rId34"/>
    <p:sldId id="340" r:id="rId35"/>
    <p:sldId id="353" r:id="rId36"/>
    <p:sldId id="341" r:id="rId37"/>
    <p:sldId id="369" r:id="rId38"/>
    <p:sldId id="342" r:id="rId39"/>
    <p:sldId id="312" r:id="rId40"/>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B7D"/>
    <a:srgbClr val="70AD47"/>
    <a:srgbClr val="40BD80"/>
    <a:srgbClr val="A8C0CA"/>
    <a:srgbClr val="AACB94"/>
    <a:srgbClr val="F2F2F2"/>
    <a:srgbClr val="6EAA6B"/>
    <a:srgbClr val="91A68C"/>
    <a:srgbClr val="B1C0AD"/>
    <a:srgbClr val="BEC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2" autoAdjust="0"/>
    <p:restoredTop sz="92906" autoAdjust="0"/>
  </p:normalViewPr>
  <p:slideViewPr>
    <p:cSldViewPr snapToGrid="0">
      <p:cViewPr varScale="1">
        <p:scale>
          <a:sx n="61" d="100"/>
          <a:sy n="61" d="100"/>
        </p:scale>
        <p:origin x="784" y="56"/>
      </p:cViewPr>
      <p:guideLst/>
    </p:cSldViewPr>
  </p:slideViewPr>
  <p:notesTextViewPr>
    <p:cViewPr>
      <p:scale>
        <a:sx n="1" d="1"/>
        <a:sy n="1" d="1"/>
      </p:scale>
      <p:origin x="0" y="0"/>
    </p:cViewPr>
  </p:notesTextViewPr>
  <p:sorterViewPr>
    <p:cViewPr>
      <p:scale>
        <a:sx n="100" d="100"/>
        <a:sy n="100" d="100"/>
      </p:scale>
      <p:origin x="0" y="-15735"/>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gs" Target="tags/tag1.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050"/>
              <a:t>题</a:t>
            </a:r>
            <a:r>
              <a:rPr lang="en-US" altLang="zh-CN" sz="1050"/>
              <a:t>1. </a:t>
            </a:r>
            <a:r>
              <a:rPr lang="zh-CN" altLang="en-US" sz="1050"/>
              <a:t>老师让你记录生活中的所见所闻，或者利用课文创设情境让你写话，这样的作业，你喜欢吗？</a:t>
            </a:r>
            <a:endParaRPr lang="zh-CN" altLang="en-US" sz="1050"/>
          </a:p>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200"/>
              <a:t> </a:t>
            </a:r>
            <a:endParaRPr lang="zh-CN" altLang="en-US" sz="1200"/>
          </a:p>
        </c:rich>
      </c:tx>
      <c:layout/>
      <c:overlay val="0"/>
      <c:spPr>
        <a:noFill/>
        <a:ln>
          <a:noFill/>
        </a:ln>
        <a:effectLst/>
      </c:spPr>
    </c:title>
    <c:autoTitleDeleted val="0"/>
    <c:plotArea>
      <c:layout/>
      <c:pieChart>
        <c:varyColors val="1"/>
        <c:ser>
          <c:idx val="0"/>
          <c:order val="0"/>
          <c:tx>
            <c:strRef>
              <c:f>Sheet1!$B$1</c:f>
              <c:strCache>
                <c:ptCount val="1"/>
                <c:pt idx="0">
                  <c:v>题1</c:v>
                </c:pt>
              </c:strCache>
            </c:strRef>
          </c:tx>
          <c:spPr/>
          <c:explosion val="6"/>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2"/>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3"/>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3"/>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4"/>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非常喜欢</c:v>
                </c:pt>
                <c:pt idx="1">
                  <c:v>有时喜欢</c:v>
                </c:pt>
                <c:pt idx="2">
                  <c:v>不太喜欢</c:v>
                </c:pt>
                <c:pt idx="3">
                  <c:v>很不喜欢</c:v>
                </c:pt>
              </c:strCache>
            </c:strRef>
          </c:cat>
          <c:val>
            <c:numRef>
              <c:f>Sheet1!$B$2:$B$5</c:f>
              <c:numCache>
                <c:formatCode>General</c:formatCode>
                <c:ptCount val="4"/>
                <c:pt idx="0">
                  <c:v>18.89</c:v>
                </c:pt>
                <c:pt idx="1">
                  <c:v>35.28</c:v>
                </c:pt>
                <c:pt idx="2">
                  <c:v>28.33</c:v>
                </c:pt>
                <c:pt idx="3">
                  <c:v>17.5</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050"/>
              <a:t>题</a:t>
            </a:r>
            <a:r>
              <a:rPr lang="en-US" altLang="zh-CN" sz="1050"/>
              <a:t>2.</a:t>
            </a:r>
            <a:r>
              <a:rPr lang="zh-CN" altLang="en-US" sz="1050"/>
              <a:t>你喜欢写话作业的原因是什么？（第</a:t>
            </a:r>
            <a:r>
              <a:rPr lang="en-US" altLang="zh-CN" sz="1050"/>
              <a:t>1</a:t>
            </a:r>
            <a:r>
              <a:rPr lang="zh-CN" altLang="en-US" sz="1050"/>
              <a:t>题选</a:t>
            </a:r>
            <a:r>
              <a:rPr lang="en-US" altLang="zh-CN" sz="1050"/>
              <a:t>D</a:t>
            </a:r>
            <a:r>
              <a:rPr lang="zh-CN" altLang="en-US" sz="1050"/>
              <a:t>不回答此题） </a:t>
            </a:r>
            <a:endParaRPr lang="zh-CN" altLang="en-US" sz="1050"/>
          </a:p>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200"/>
              <a:t> </a:t>
            </a:r>
            <a:endParaRPr lang="zh-CN" altLang="en-US" sz="1200"/>
          </a:p>
        </c:rich>
      </c:tx>
      <c:layout/>
      <c:overlay val="0"/>
      <c:spPr>
        <a:noFill/>
        <a:ln>
          <a:noFill/>
        </a:ln>
        <a:effectLst/>
      </c:spPr>
    </c:title>
    <c:autoTitleDeleted val="0"/>
    <c:plotArea>
      <c:layout>
        <c:manualLayout>
          <c:layoutTarget val="inner"/>
          <c:xMode val="edge"/>
          <c:yMode val="edge"/>
          <c:x val="0.2666056924449"/>
          <c:y val="0.366262653912638"/>
          <c:w val="0.375838555402012"/>
          <c:h val="0.573000125169476"/>
        </c:manualLayout>
      </c:layout>
      <c:pieChart>
        <c:varyColors val="1"/>
        <c:ser>
          <c:idx val="0"/>
          <c:order val="0"/>
          <c:tx>
            <c:strRef>
              <c:f>Sheet1!$B$1</c:f>
              <c:strCache>
                <c:ptCount val="1"/>
                <c:pt idx="0">
                  <c:v>题1</c:v>
                </c:pt>
              </c:strCache>
            </c:strRef>
          </c:tx>
          <c:spPr/>
          <c:explosion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2"/>
              <c:layout>
                <c:manualLayout>
                  <c:x val="0.0925266903914591"/>
                  <c:y val="0"/>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3"/>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4"/>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自己感兴趣</c:v>
                </c:pt>
                <c:pt idx="1">
                  <c:v>比其他作业有趣</c:v>
                </c:pt>
                <c:pt idx="2">
                  <c:v>可以提高成绩</c:v>
                </c:pt>
                <c:pt idx="3">
                  <c:v>可以获得学习奖励</c:v>
                </c:pt>
              </c:strCache>
            </c:strRef>
          </c:cat>
          <c:val>
            <c:numRef>
              <c:f>Sheet1!$B$2:$B$5</c:f>
              <c:numCache>
                <c:formatCode>General</c:formatCode>
                <c:ptCount val="4"/>
                <c:pt idx="0">
                  <c:v>11.39</c:v>
                </c:pt>
                <c:pt idx="1">
                  <c:v>16.39</c:v>
                </c:pt>
                <c:pt idx="2">
                  <c:v>30</c:v>
                </c:pt>
                <c:pt idx="3">
                  <c:v>42.22</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050"/>
              <a:t>题</a:t>
            </a:r>
            <a:r>
              <a:rPr lang="en-US" altLang="zh-CN" sz="1050"/>
              <a:t>3.</a:t>
            </a:r>
            <a:r>
              <a:rPr lang="zh-CN" altLang="en-US" sz="1050"/>
              <a:t>你不喜欢写话作业的原因是什么？（第</a:t>
            </a:r>
            <a:r>
              <a:rPr lang="en-US" altLang="zh-CN" sz="1050"/>
              <a:t>1</a:t>
            </a:r>
            <a:r>
              <a:rPr lang="zh-CN" altLang="en-US" sz="1050"/>
              <a:t>题选</a:t>
            </a:r>
            <a:r>
              <a:rPr lang="en-US" altLang="zh-CN" sz="1050"/>
              <a:t>A</a:t>
            </a:r>
            <a:r>
              <a:rPr lang="zh-CN" altLang="en-US" sz="1050"/>
              <a:t>不回答此题） </a:t>
            </a:r>
            <a:endParaRPr lang="zh-CN" altLang="en-US" sz="1050"/>
          </a:p>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200"/>
              <a:t> </a:t>
            </a:r>
            <a:endParaRPr lang="zh-CN" altLang="en-US" sz="1200"/>
          </a:p>
        </c:rich>
      </c:tx>
      <c:layout>
        <c:manualLayout>
          <c:xMode val="edge"/>
          <c:yMode val="edge"/>
          <c:x val="0.109519572953737"/>
          <c:y val="0.016366612111293"/>
        </c:manualLayout>
      </c:layout>
      <c:overlay val="0"/>
      <c:spPr>
        <a:noFill/>
        <a:ln>
          <a:noFill/>
        </a:ln>
        <a:effectLst/>
      </c:spPr>
    </c:title>
    <c:autoTitleDeleted val="0"/>
    <c:plotArea>
      <c:layout/>
      <c:pieChart>
        <c:varyColors val="1"/>
        <c:ser>
          <c:idx val="0"/>
          <c:order val="0"/>
          <c:tx>
            <c:strRef>
              <c:f>Sheet1!$B$1</c:f>
              <c:strCache>
                <c:ptCount val="1"/>
                <c:pt idx="0">
                  <c:v>题1</c:v>
                </c:pt>
              </c:strCache>
            </c:strRef>
          </c:tx>
          <c:spPr/>
          <c:explosion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1"/>
              <c:layout>
                <c:manualLayout>
                  <c:x val="0.0729537366548043"/>
                  <c:y val="0"/>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00177935943060496"/>
                  <c:y val="-0.0136388434260775"/>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3"/>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4"/>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自己不感兴趣</c:v>
                </c:pt>
                <c:pt idx="1">
                  <c:v>比其他作业难</c:v>
                </c:pt>
                <c:pt idx="2">
                  <c:v>不知道写什么</c:v>
                </c:pt>
                <c:pt idx="3">
                  <c:v>不喜欢给定的内容</c:v>
                </c:pt>
              </c:strCache>
            </c:strRef>
          </c:cat>
          <c:val>
            <c:numRef>
              <c:f>Sheet1!$B$2:$B$5</c:f>
              <c:numCache>
                <c:formatCode>General</c:formatCode>
                <c:ptCount val="4"/>
                <c:pt idx="0">
                  <c:v>18.05</c:v>
                </c:pt>
                <c:pt idx="1">
                  <c:v>40</c:v>
                </c:pt>
                <c:pt idx="2">
                  <c:v>25.56</c:v>
                </c:pt>
                <c:pt idx="3">
                  <c:v>16.39</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050"/>
              <a:t>题</a:t>
            </a:r>
            <a:r>
              <a:rPr lang="en-US" altLang="zh-CN" sz="1050"/>
              <a:t>4.</a:t>
            </a:r>
            <a:r>
              <a:rPr lang="zh-CN" altLang="en-US" sz="1050"/>
              <a:t>你觉得写话作业有难度吗？</a:t>
            </a:r>
            <a:endParaRPr lang="zh-CN" altLang="en-US" sz="1050"/>
          </a:p>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200"/>
              <a:t> </a:t>
            </a:r>
            <a:endParaRPr lang="zh-CN" altLang="en-US" sz="1200"/>
          </a:p>
        </c:rich>
      </c:tx>
      <c:layout>
        <c:manualLayout>
          <c:xMode val="edge"/>
          <c:yMode val="edge"/>
          <c:x val="0.239412811387901"/>
          <c:y val="0.00818330605564648"/>
        </c:manualLayout>
      </c:layout>
      <c:overlay val="0"/>
      <c:spPr>
        <a:noFill/>
        <a:ln>
          <a:noFill/>
        </a:ln>
        <a:effectLst/>
      </c:spPr>
    </c:title>
    <c:autoTitleDeleted val="0"/>
    <c:plotArea>
      <c:layout/>
      <c:pieChart>
        <c:varyColors val="1"/>
        <c:ser>
          <c:idx val="0"/>
          <c:order val="0"/>
          <c:tx>
            <c:strRef>
              <c:f>Sheet1!$B$1</c:f>
              <c:strCache>
                <c:ptCount val="1"/>
                <c:pt idx="0">
                  <c:v>题1</c:v>
                </c:pt>
              </c:strCache>
            </c:strRef>
          </c:tx>
          <c:spPr/>
          <c:explosion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1"/>
              <c:layout>
                <c:manualLayout>
                  <c:x val="0.0729537366548043"/>
                  <c:y val="0"/>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00177935943060496"/>
                  <c:y val="-0.0136388434260775"/>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3"/>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4"/>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非常难</c:v>
                </c:pt>
                <c:pt idx="1">
                  <c:v>有点难</c:v>
                </c:pt>
                <c:pt idx="2">
                  <c:v>不太难</c:v>
                </c:pt>
                <c:pt idx="3">
                  <c:v>一点儿也不难</c:v>
                </c:pt>
              </c:strCache>
            </c:strRef>
          </c:cat>
          <c:val>
            <c:numRef>
              <c:f>Sheet1!$B$2:$B$5</c:f>
              <c:numCache>
                <c:formatCode>General</c:formatCode>
                <c:ptCount val="4"/>
                <c:pt idx="0">
                  <c:v>20.56</c:v>
                </c:pt>
                <c:pt idx="1">
                  <c:v>33.89</c:v>
                </c:pt>
                <c:pt idx="2">
                  <c:v>28.61</c:v>
                </c:pt>
                <c:pt idx="3">
                  <c:v>16.94</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050"/>
              <a:t>题</a:t>
            </a:r>
            <a:r>
              <a:rPr lang="en-US" altLang="zh-CN" sz="1050"/>
              <a:t>6.</a:t>
            </a:r>
            <a:r>
              <a:rPr lang="zh-CN" altLang="en-US" sz="1050"/>
              <a:t>当你无法完成写话作业时，怎么办？</a:t>
            </a:r>
            <a:endParaRPr lang="zh-CN" altLang="en-US" sz="1050"/>
          </a:p>
          <a:p>
            <a:pPr defTabSz="914400">
              <a:defRPr lang="zh-CN" sz="1200" b="1" i="0" u="none" strike="noStrike" kern="1200" cap="all" baseline="0">
                <a:solidFill>
                  <a:schemeClr val="tx1">
                    <a:lumMod val="65000"/>
                    <a:lumOff val="35000"/>
                  </a:schemeClr>
                </a:solidFill>
                <a:latin typeface="+mn-lt"/>
                <a:ea typeface="+mn-ea"/>
                <a:cs typeface="+mn-cs"/>
              </a:defRPr>
            </a:pPr>
            <a:r>
              <a:rPr lang="zh-CN" altLang="en-US" sz="1200"/>
              <a:t> </a:t>
            </a:r>
            <a:endParaRPr lang="zh-CN" altLang="en-US" sz="1200"/>
          </a:p>
        </c:rich>
      </c:tx>
      <c:layout>
        <c:manualLayout>
          <c:xMode val="edge"/>
          <c:yMode val="edge"/>
          <c:x val="0.184252669039147"/>
          <c:y val="0.00818330605564648"/>
        </c:manualLayout>
      </c:layout>
      <c:overlay val="0"/>
      <c:spPr>
        <a:noFill/>
        <a:ln>
          <a:noFill/>
        </a:ln>
        <a:effectLst/>
      </c:spPr>
    </c:title>
    <c:autoTitleDeleted val="0"/>
    <c:plotArea>
      <c:layout/>
      <c:pieChart>
        <c:varyColors val="1"/>
        <c:ser>
          <c:idx val="0"/>
          <c:order val="0"/>
          <c:tx>
            <c:strRef>
              <c:f>Sheet1!$B$1</c:f>
              <c:strCache>
                <c:ptCount val="1"/>
                <c:pt idx="0">
                  <c:v>题1</c:v>
                </c:pt>
              </c:strCache>
            </c:strRef>
          </c:tx>
          <c:spPr/>
          <c:explosion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layout>
                <c:manualLayout>
                  <c:x val="-0.0124555160142349"/>
                  <c:y val="-0.0463720676486634"/>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8078291814947"/>
                      <c:h val="0.31505728314239"/>
                    </c:manualLayout>
                  </c15:layout>
                </c:ext>
              </c:extLst>
            </c:dLbl>
            <c:dLbl>
              <c:idx val="1"/>
              <c:layout>
                <c:manualLayout>
                  <c:x val="0.532028469750889"/>
                  <c:y val="0"/>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7900355871886"/>
                      <c:h val="0.285597381342062"/>
                    </c:manualLayout>
                  </c15:layout>
                </c:ext>
              </c:extLst>
            </c:dLbl>
            <c:dLbl>
              <c:idx val="2"/>
              <c:layout>
                <c:manualLayout>
                  <c:x val="-0.0693950177935943"/>
                  <c:y val="0.147299509001636"/>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3"/>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36476868327402"/>
                      <c:h val="0.27823240589198"/>
                    </c:manualLayout>
                  </c15:layout>
                </c:ext>
              </c:extLst>
            </c:dLbl>
            <c:dLbl>
              <c:idx val="3"/>
              <c:layout>
                <c:manualLayout>
                  <c:x val="0.0498220640569395"/>
                  <c:y val="0.0436442989634479"/>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4"/>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554982206405694"/>
                      <c:h val="0.27823240589198"/>
                    </c:manualLayout>
                  </c15:layout>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4"/>
                <c:pt idx="0">
                  <c:v>请求同学或家长帮助</c:v>
                </c:pt>
                <c:pt idx="1">
                  <c:v>课文中找内容拼凑或网上找内容改编</c:v>
                </c:pt>
                <c:pt idx="2">
                  <c:v>请家长代写或抄同学的</c:v>
                </c:pt>
                <c:pt idx="3">
                  <c:v>随便乱写（乱编），完成任务</c:v>
                </c:pt>
              </c:strCache>
            </c:strRef>
          </c:cat>
          <c:val>
            <c:numRef>
              <c:f>Sheet1!$B$2:$B$5</c:f>
              <c:numCache>
                <c:formatCode>General</c:formatCode>
                <c:ptCount val="4"/>
                <c:pt idx="0">
                  <c:v>35.56</c:v>
                </c:pt>
                <c:pt idx="1">
                  <c:v>49.72</c:v>
                </c:pt>
                <c:pt idx="2">
                  <c:v>3.33</c:v>
                </c:pt>
                <c:pt idx="3">
                  <c:v>11.37</c:v>
                </c:pt>
              </c:numCache>
            </c:numRef>
          </c:val>
        </c:ser>
        <c:dLbls>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1" i="0" u="none" strike="noStrike" kern="1200" cap="all" baseline="0">
                <a:solidFill>
                  <a:schemeClr val="tx1">
                    <a:lumMod val="65000"/>
                    <a:lumOff val="35000"/>
                  </a:schemeClr>
                </a:solidFill>
                <a:latin typeface="+mn-lt"/>
                <a:ea typeface="+mn-ea"/>
                <a:cs typeface="+mn-cs"/>
              </a:defRPr>
            </a:pPr>
            <a:r>
              <a:rPr lang="zh-CN" altLang="en-US" sz="1800" dirty="0"/>
              <a:t>题</a:t>
            </a:r>
            <a:r>
              <a:rPr lang="en-US" altLang="zh-CN" sz="1800" dirty="0"/>
              <a:t>7.</a:t>
            </a:r>
            <a:r>
              <a:rPr lang="zh-CN" altLang="en-US" sz="1800" dirty="0"/>
              <a:t>你觉得写话作业的形式怎样？</a:t>
            </a:r>
            <a:endParaRPr lang="zh-CN" altLang="en-US" sz="1800" dirty="0"/>
          </a:p>
          <a:p>
            <a:pPr defTabSz="914400">
              <a:defRPr lang="zh-CN" sz="1800" b="1" i="0" u="none" strike="noStrike" kern="1200" cap="all" baseline="0">
                <a:solidFill>
                  <a:schemeClr val="tx1">
                    <a:lumMod val="65000"/>
                    <a:lumOff val="35000"/>
                  </a:schemeClr>
                </a:solidFill>
                <a:latin typeface="+mn-lt"/>
                <a:ea typeface="+mn-ea"/>
                <a:cs typeface="+mn-cs"/>
              </a:defRPr>
            </a:pPr>
            <a:r>
              <a:rPr lang="zh-CN" altLang="en-US" sz="1800" dirty="0"/>
              <a:t> </a:t>
            </a:r>
            <a:endParaRPr lang="zh-CN" altLang="en-US" sz="1800" dirty="0"/>
          </a:p>
        </c:rich>
      </c:tx>
      <c:layout>
        <c:manualLayout>
          <c:xMode val="edge"/>
          <c:yMode val="edge"/>
          <c:x val="0.0849998598929582"/>
          <c:y val="0.010911074740862"/>
        </c:manualLayout>
      </c:layout>
      <c:overlay val="0"/>
      <c:spPr>
        <a:noFill/>
        <a:ln>
          <a:noFill/>
        </a:ln>
        <a:effectLst/>
      </c:spPr>
    </c:title>
    <c:autoTitleDeleted val="0"/>
    <c:plotArea>
      <c:layout/>
      <c:pieChart>
        <c:varyColors val="1"/>
        <c:ser>
          <c:idx val="0"/>
          <c:order val="0"/>
          <c:tx>
            <c:strRef>
              <c:f>Sheet1!$B$1</c:f>
              <c:strCache>
                <c:ptCount val="1"/>
                <c:pt idx="0">
                  <c:v>题1</c:v>
                </c:pt>
              </c:strCache>
            </c:strRef>
          </c:tx>
          <c:spPr/>
          <c:explosion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layout>
                <c:manualLayout>
                  <c:x val="-0.0124555160142349"/>
                  <c:y val="-0.0463720676486634"/>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8078291814947"/>
                      <c:h val="0.31505728314239"/>
                    </c:manualLayout>
                  </c15:layout>
                </c:ext>
              </c:extLst>
            </c:dLbl>
            <c:dLbl>
              <c:idx val="1"/>
              <c:layout>
                <c:manualLayout>
                  <c:x val="0.532028469750889"/>
                  <c:y val="0"/>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7900355871886"/>
                      <c:h val="0.285597381342062"/>
                    </c:manualLayout>
                  </c15:layout>
                </c:ext>
              </c:extLst>
            </c:dLbl>
            <c:dLbl>
              <c:idx val="2"/>
              <c:layout>
                <c:manualLayout>
                  <c:x val="-0.0693950177935943"/>
                  <c:y val="0.147299509001636"/>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3"/>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36476868327402"/>
                      <c:h val="0.27823240589198"/>
                    </c:manualLayout>
                  </c15:layout>
                </c:ext>
              </c:extLst>
            </c:dLbl>
            <c:dLbl>
              <c:idx val="3"/>
              <c:layout>
                <c:manualLayout>
                  <c:x val="0.0498220640569395"/>
                  <c:y val="0.0436442989634479"/>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4"/>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554982206405694"/>
                      <c:h val="0.27823240589198"/>
                    </c:manualLayout>
                  </c15:layout>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p>
            </c:txPr>
            <c:dLblPos val="outEnd"/>
            <c:showLegendKey val="0"/>
            <c:showVal val="0"/>
            <c:showCatName val="1"/>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4"/>
                <c:pt idx="0">
                  <c:v>比较新颖多变</c:v>
                </c:pt>
                <c:pt idx="1">
                  <c:v>比较单调乏味</c:v>
                </c:pt>
                <c:pt idx="2">
                  <c:v>没有看法</c:v>
                </c:pt>
              </c:strCache>
            </c:strRef>
          </c:cat>
          <c:val>
            <c:numRef>
              <c:f>Sheet1!$B$2:$B$5</c:f>
              <c:numCache>
                <c:formatCode>General</c:formatCode>
                <c:ptCount val="4"/>
                <c:pt idx="0">
                  <c:v>18.61</c:v>
                </c:pt>
                <c:pt idx="1">
                  <c:v>48.61</c:v>
                </c:pt>
                <c:pt idx="2">
                  <c:v>32.78</c:v>
                </c:pt>
              </c:numCache>
            </c:numRef>
          </c:val>
        </c:ser>
        <c:dLbls>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DC955-B7F7-4C94-80BE-70CCBD70EB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C4AB-6B0F-46CA-8F5D-6CB85C61C5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9EC4AB-6B0F-46CA-8F5D-6CB85C61C59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9EC4AB-6B0F-46CA-8F5D-6CB85C61C59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9EC4AB-6B0F-46CA-8F5D-6CB85C61C59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9EC4AB-6B0F-46CA-8F5D-6CB85C61C59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9EC4AB-6B0F-46CA-8F5D-6CB85C61C59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DCB6C89-D08C-4BD6-90F7-617B06D7DB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9EC4AB-6B0F-46CA-8F5D-6CB85C61C59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9EC4AB-6B0F-46CA-8F5D-6CB85C61C59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DCB6C89-D08C-4BD6-90F7-617B06D7DB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9EC4AB-6B0F-46CA-8F5D-6CB85C61C59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DCB6C89-D08C-4BD6-90F7-617B06D7DB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4" name="组合 3"/>
          <p:cNvGrpSpPr/>
          <p:nvPr userDrawn="1"/>
        </p:nvGrpSpPr>
        <p:grpSpPr>
          <a:xfrm flipH="1" flipV="1">
            <a:off x="-15944" y="5422431"/>
            <a:ext cx="1120172" cy="1152143"/>
            <a:chOff x="1565992" y="3100101"/>
            <a:chExt cx="1406469" cy="2632106"/>
          </a:xfrm>
        </p:grpSpPr>
        <p:sp>
          <p:nvSpPr>
            <p:cNvPr id="25"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1" fmla="*/ 0 w 1406469"/>
                <a:gd name="connsiteY0-2" fmla="*/ 3476740 h 3476740"/>
                <a:gd name="connsiteX1-3" fmla="*/ 1406469 w 1406469"/>
                <a:gd name="connsiteY1-4" fmla="*/ 0 h 3476740"/>
                <a:gd name="connsiteX2-5" fmla="*/ 1400412 w 1406469"/>
                <a:gd name="connsiteY2-6" fmla="*/ 881316 h 3476740"/>
                <a:gd name="connsiteX3-7" fmla="*/ 1406469 w 1406469"/>
                <a:gd name="connsiteY3-8" fmla="*/ 3476740 h 3476740"/>
                <a:gd name="connsiteX4" fmla="*/ 0 w 1406469"/>
                <a:gd name="connsiteY4" fmla="*/ 3476740 h 3476740"/>
                <a:gd name="connsiteX0-9" fmla="*/ 0 w 1406469"/>
                <a:gd name="connsiteY0-10" fmla="*/ 3476740 h 3476740"/>
                <a:gd name="connsiteX1-11" fmla="*/ 1058581 w 1406469"/>
                <a:gd name="connsiteY1-12" fmla="*/ 855678 h 3476740"/>
                <a:gd name="connsiteX2-13" fmla="*/ 1406469 w 1406469"/>
                <a:gd name="connsiteY2-14" fmla="*/ 0 h 3476740"/>
                <a:gd name="connsiteX3-15" fmla="*/ 1400412 w 1406469"/>
                <a:gd name="connsiteY3-16" fmla="*/ 881316 h 3476740"/>
                <a:gd name="connsiteX4-17" fmla="*/ 1406469 w 1406469"/>
                <a:gd name="connsiteY4-18" fmla="*/ 3476740 h 3476740"/>
                <a:gd name="connsiteX5" fmla="*/ 0 w 1406469"/>
                <a:gd name="connsiteY5" fmla="*/ 3476740 h 3476740"/>
                <a:gd name="connsiteX0-19" fmla="*/ 0 w 1406469"/>
                <a:gd name="connsiteY0-20" fmla="*/ 2621062 h 2621062"/>
                <a:gd name="connsiteX1-21" fmla="*/ 1058581 w 1406469"/>
                <a:gd name="connsiteY1-22" fmla="*/ 0 h 2621062"/>
                <a:gd name="connsiteX2-23" fmla="*/ 1400412 w 1406469"/>
                <a:gd name="connsiteY2-24" fmla="*/ 25638 h 2621062"/>
                <a:gd name="connsiteX3-25" fmla="*/ 1406469 w 1406469"/>
                <a:gd name="connsiteY3-26" fmla="*/ 2621062 h 2621062"/>
                <a:gd name="connsiteX4-27" fmla="*/ 0 w 1406469"/>
                <a:gd name="connsiteY4-28" fmla="*/ 2621062 h 262106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404298" y="-615311"/>
            <a:ext cx="5787702" cy="3740603"/>
            <a:chOff x="6404298" y="-615311"/>
            <a:chExt cx="5787702" cy="3740603"/>
          </a:xfrm>
        </p:grpSpPr>
        <p:sp>
          <p:nvSpPr>
            <p:cNvPr id="13" name="等腰三角形 12"/>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546397 w 1546397"/>
                <a:gd name="connsiteY0-130" fmla="*/ 3258438 h 3258438"/>
                <a:gd name="connsiteX1-131" fmla="*/ 0 w 1546397"/>
                <a:gd name="connsiteY1-132" fmla="*/ 1532868 h 3258438"/>
                <a:gd name="connsiteX2-133" fmla="*/ 104074 w 1546397"/>
                <a:gd name="connsiteY2-134" fmla="*/ 0 h 3258438"/>
                <a:gd name="connsiteX3-135" fmla="*/ 1546397 w 1546397"/>
                <a:gd name="connsiteY3-136" fmla="*/ 3258438 h 3258438"/>
                <a:gd name="connsiteX0-137" fmla="*/ 1305765 w 1305765"/>
                <a:gd name="connsiteY0-138" fmla="*/ 1670270 h 1670270"/>
                <a:gd name="connsiteX1-139" fmla="*/ 0 w 1305765"/>
                <a:gd name="connsiteY1-140" fmla="*/ 1532868 h 1670270"/>
                <a:gd name="connsiteX2-141" fmla="*/ 104074 w 1305765"/>
                <a:gd name="connsiteY2-142" fmla="*/ 0 h 1670270"/>
                <a:gd name="connsiteX3-143" fmla="*/ 1305765 w 1305765"/>
                <a:gd name="connsiteY3-144" fmla="*/ 1670270 h 1670270"/>
                <a:gd name="connsiteX0-145" fmla="*/ 307144 w 307144"/>
                <a:gd name="connsiteY0-146" fmla="*/ 1249165 h 1532868"/>
                <a:gd name="connsiteX1-147" fmla="*/ 0 w 307144"/>
                <a:gd name="connsiteY1-148" fmla="*/ 1532868 h 1532868"/>
                <a:gd name="connsiteX2-149" fmla="*/ 104074 w 307144"/>
                <a:gd name="connsiteY2-150" fmla="*/ 0 h 1532868"/>
                <a:gd name="connsiteX3-151" fmla="*/ 307144 w 307144"/>
                <a:gd name="connsiteY3-152" fmla="*/ 1249165 h 1532868"/>
                <a:gd name="connsiteX0-153" fmla="*/ 728249 w 728249"/>
                <a:gd name="connsiteY0-154" fmla="*/ 1513860 h 1532868"/>
                <a:gd name="connsiteX1-155" fmla="*/ 0 w 728249"/>
                <a:gd name="connsiteY1-156" fmla="*/ 1532868 h 1532868"/>
                <a:gd name="connsiteX2-157" fmla="*/ 104074 w 728249"/>
                <a:gd name="connsiteY2-158" fmla="*/ 0 h 1532868"/>
                <a:gd name="connsiteX3-159" fmla="*/ 728249 w 728249"/>
                <a:gd name="connsiteY3-160" fmla="*/ 1513860 h 1532868"/>
                <a:gd name="connsiteX0-161" fmla="*/ 1273881 w 1273881"/>
                <a:gd name="connsiteY0-162" fmla="*/ 1574018 h 1593026"/>
                <a:gd name="connsiteX1-163" fmla="*/ 545632 w 1273881"/>
                <a:gd name="connsiteY1-164" fmla="*/ 1593026 h 1593026"/>
                <a:gd name="connsiteX2-165" fmla="*/ 0 w 1273881"/>
                <a:gd name="connsiteY2-166" fmla="*/ 0 h 1593026"/>
                <a:gd name="connsiteX3-167" fmla="*/ 1273881 w 1273881"/>
                <a:gd name="connsiteY3-168" fmla="*/ 1574018 h 1593026"/>
                <a:gd name="connsiteX0-169" fmla="*/ 1175168 w 1175168"/>
                <a:gd name="connsiteY0-170" fmla="*/ 1423350 h 1442358"/>
                <a:gd name="connsiteX1-171" fmla="*/ 446919 w 1175168"/>
                <a:gd name="connsiteY1-172" fmla="*/ 1442358 h 1442358"/>
                <a:gd name="connsiteX2-173" fmla="*/ 0 w 1175168"/>
                <a:gd name="connsiteY2-174" fmla="*/ 0 h 1442358"/>
                <a:gd name="connsiteX3-175" fmla="*/ 1175168 w 1175168"/>
                <a:gd name="connsiteY3-176" fmla="*/ 1423350 h 1442358"/>
                <a:gd name="connsiteX0-177" fmla="*/ 1215869 w 1215869"/>
                <a:gd name="connsiteY0-178" fmla="*/ 1390790 h 1409798"/>
                <a:gd name="connsiteX1-179" fmla="*/ 487620 w 1215869"/>
                <a:gd name="connsiteY1-180" fmla="*/ 1409798 h 1409798"/>
                <a:gd name="connsiteX2-181" fmla="*/ 0 w 1215869"/>
                <a:gd name="connsiteY2-182" fmla="*/ 0 h 1409798"/>
                <a:gd name="connsiteX3-183" fmla="*/ 1215869 w 1215869"/>
                <a:gd name="connsiteY3-184" fmla="*/ 1390790 h 1409798"/>
              </a:gdLst>
              <a:ahLst/>
              <a:cxnLst>
                <a:cxn ang="0">
                  <a:pos x="connsiteX0-1" y="connsiteY0-2"/>
                </a:cxn>
                <a:cxn ang="0">
                  <a:pos x="connsiteX1-3" y="connsiteY1-4"/>
                </a:cxn>
                <a:cxn ang="0">
                  <a:pos x="connsiteX2-5" y="connsiteY2-6"/>
                </a:cxn>
                <a:cxn ang="0">
                  <a:pos x="connsiteX3-7" y="connsiteY3-8"/>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546397 w 1546397"/>
                <a:gd name="connsiteY0-130" fmla="*/ 3258438 h 3258438"/>
                <a:gd name="connsiteX1-131" fmla="*/ 0 w 1546397"/>
                <a:gd name="connsiteY1-132" fmla="*/ 1532868 h 3258438"/>
                <a:gd name="connsiteX2-133" fmla="*/ 104074 w 1546397"/>
                <a:gd name="connsiteY2-134" fmla="*/ 0 h 3258438"/>
                <a:gd name="connsiteX3-135" fmla="*/ 1546397 w 1546397"/>
                <a:gd name="connsiteY3-136" fmla="*/ 3258438 h 3258438"/>
                <a:gd name="connsiteX0-137" fmla="*/ 1305765 w 1305765"/>
                <a:gd name="connsiteY0-138" fmla="*/ 1670270 h 1670270"/>
                <a:gd name="connsiteX1-139" fmla="*/ 0 w 1305765"/>
                <a:gd name="connsiteY1-140" fmla="*/ 1532868 h 1670270"/>
                <a:gd name="connsiteX2-141" fmla="*/ 104074 w 1305765"/>
                <a:gd name="connsiteY2-142" fmla="*/ 0 h 1670270"/>
                <a:gd name="connsiteX3-143" fmla="*/ 1305765 w 1305765"/>
                <a:gd name="connsiteY3-144" fmla="*/ 1670270 h 1670270"/>
                <a:gd name="connsiteX0-145" fmla="*/ 307144 w 307144"/>
                <a:gd name="connsiteY0-146" fmla="*/ 1249165 h 1532868"/>
                <a:gd name="connsiteX1-147" fmla="*/ 0 w 307144"/>
                <a:gd name="connsiteY1-148" fmla="*/ 1532868 h 1532868"/>
                <a:gd name="connsiteX2-149" fmla="*/ 104074 w 307144"/>
                <a:gd name="connsiteY2-150" fmla="*/ 0 h 1532868"/>
                <a:gd name="connsiteX3-151" fmla="*/ 307144 w 307144"/>
                <a:gd name="connsiteY3-152" fmla="*/ 1249165 h 1532868"/>
                <a:gd name="connsiteX0-153" fmla="*/ 728249 w 728249"/>
                <a:gd name="connsiteY0-154" fmla="*/ 1513860 h 1532868"/>
                <a:gd name="connsiteX1-155" fmla="*/ 0 w 728249"/>
                <a:gd name="connsiteY1-156" fmla="*/ 1532868 h 1532868"/>
                <a:gd name="connsiteX2-157" fmla="*/ 104074 w 728249"/>
                <a:gd name="connsiteY2-158" fmla="*/ 0 h 1532868"/>
                <a:gd name="connsiteX3-159" fmla="*/ 728249 w 728249"/>
                <a:gd name="connsiteY3-160" fmla="*/ 1513860 h 1532868"/>
                <a:gd name="connsiteX0-161" fmla="*/ 1273881 w 1273881"/>
                <a:gd name="connsiteY0-162" fmla="*/ 1574018 h 1593026"/>
                <a:gd name="connsiteX1-163" fmla="*/ 545632 w 1273881"/>
                <a:gd name="connsiteY1-164" fmla="*/ 1593026 h 1593026"/>
                <a:gd name="connsiteX2-165" fmla="*/ 0 w 1273881"/>
                <a:gd name="connsiteY2-166" fmla="*/ 0 h 1593026"/>
                <a:gd name="connsiteX3-167" fmla="*/ 1273881 w 1273881"/>
                <a:gd name="connsiteY3-168" fmla="*/ 1574018 h 1593026"/>
                <a:gd name="connsiteX0-169" fmla="*/ 728249 w 728249"/>
                <a:gd name="connsiteY0-170" fmla="*/ 1369482 h 1388490"/>
                <a:gd name="connsiteX1-171" fmla="*/ 0 w 728249"/>
                <a:gd name="connsiteY1-172" fmla="*/ 1388490 h 1388490"/>
                <a:gd name="connsiteX2-173" fmla="*/ 272516 w 728249"/>
                <a:gd name="connsiteY2-174" fmla="*/ 0 h 1388490"/>
                <a:gd name="connsiteX3-175" fmla="*/ 728249 w 728249"/>
                <a:gd name="connsiteY3-176" fmla="*/ 1369482 h 1388490"/>
                <a:gd name="connsiteX0-177" fmla="*/ 487618 w 487618"/>
                <a:gd name="connsiteY0-178" fmla="*/ 1369482 h 1369482"/>
                <a:gd name="connsiteX1-179" fmla="*/ 0 w 487618"/>
                <a:gd name="connsiteY1-180" fmla="*/ 1364427 h 1369482"/>
                <a:gd name="connsiteX2-181" fmla="*/ 31885 w 487618"/>
                <a:gd name="connsiteY2-182" fmla="*/ 0 h 1369482"/>
                <a:gd name="connsiteX3-183" fmla="*/ 487618 w 487618"/>
                <a:gd name="connsiteY3-184" fmla="*/ 1369482 h 1369482"/>
                <a:gd name="connsiteX0-185" fmla="*/ 571839 w 571839"/>
                <a:gd name="connsiteY0-186" fmla="*/ 1369482 h 1376459"/>
                <a:gd name="connsiteX1-187" fmla="*/ 0 w 571839"/>
                <a:gd name="connsiteY1-188" fmla="*/ 1376459 h 1376459"/>
                <a:gd name="connsiteX2-189" fmla="*/ 116106 w 571839"/>
                <a:gd name="connsiteY2-190" fmla="*/ 0 h 1376459"/>
                <a:gd name="connsiteX3-191" fmla="*/ 571839 w 571839"/>
                <a:gd name="connsiteY3-192" fmla="*/ 1369482 h 1376459"/>
                <a:gd name="connsiteX0-193" fmla="*/ 571839 w 571839"/>
                <a:gd name="connsiteY0-194" fmla="*/ 1369482 h 1376459"/>
                <a:gd name="connsiteX1-195" fmla="*/ 0 w 571839"/>
                <a:gd name="connsiteY1-196" fmla="*/ 1376459 h 1376459"/>
                <a:gd name="connsiteX2-197" fmla="*/ 67979 w 571839"/>
                <a:gd name="connsiteY2-198" fmla="*/ 0 h 1376459"/>
                <a:gd name="connsiteX3-199" fmla="*/ 571839 w 571839"/>
                <a:gd name="connsiteY3-200" fmla="*/ 1369482 h 1376459"/>
                <a:gd name="connsiteX0-201" fmla="*/ 598827 w 598827"/>
                <a:gd name="connsiteY0-202" fmla="*/ 1418322 h 1425299"/>
                <a:gd name="connsiteX1-203" fmla="*/ 26988 w 598827"/>
                <a:gd name="connsiteY1-204" fmla="*/ 1425299 h 1425299"/>
                <a:gd name="connsiteX2-205" fmla="*/ 0 w 598827"/>
                <a:gd name="connsiteY2-206" fmla="*/ 0 h 1425299"/>
                <a:gd name="connsiteX3-207" fmla="*/ 598827 w 598827"/>
                <a:gd name="connsiteY3-208" fmla="*/ 1418322 h 1425299"/>
              </a:gdLst>
              <a:ahLst/>
              <a:cxnLst>
                <a:cxn ang="0">
                  <a:pos x="connsiteX0-1" y="connsiteY0-2"/>
                </a:cxn>
                <a:cxn ang="0">
                  <a:pos x="connsiteX1-3" y="connsiteY1-4"/>
                </a:cxn>
                <a:cxn ang="0">
                  <a:pos x="connsiteX2-5" y="connsiteY2-6"/>
                </a:cxn>
                <a:cxn ang="0">
                  <a:pos x="connsiteX3-7" y="connsiteY3-8"/>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Lst>
              <a:ahLst/>
              <a:cxnLst>
                <a:cxn ang="0">
                  <a:pos x="connsiteX0-1" y="connsiteY0-2"/>
                </a:cxn>
                <a:cxn ang="0">
                  <a:pos x="connsiteX1-3" y="connsiteY1-4"/>
                </a:cxn>
                <a:cxn ang="0">
                  <a:pos x="connsiteX2-5" y="connsiteY2-6"/>
                </a:cxn>
                <a:cxn ang="0">
                  <a:pos x="connsiteX3-7" y="connsiteY3-8"/>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459311 w 1569062"/>
                <a:gd name="connsiteY0-130" fmla="*/ 2897490 h 2897490"/>
                <a:gd name="connsiteX1-131" fmla="*/ 0 w 1569062"/>
                <a:gd name="connsiteY1-132" fmla="*/ 1229977 h 2897490"/>
                <a:gd name="connsiteX2-133" fmla="*/ 1569062 w 1569062"/>
                <a:gd name="connsiteY2-134" fmla="*/ 0 h 2897490"/>
                <a:gd name="connsiteX3-135" fmla="*/ 1459311 w 1569062"/>
                <a:gd name="connsiteY3-136" fmla="*/ 2897490 h 2897490"/>
              </a:gdLst>
              <a:ahLst/>
              <a:cxnLst>
                <a:cxn ang="0">
                  <a:pos x="connsiteX0-1" y="connsiteY0-2"/>
                </a:cxn>
                <a:cxn ang="0">
                  <a:pos x="connsiteX1-3" y="connsiteY1-4"/>
                </a:cxn>
                <a:cxn ang="0">
                  <a:pos x="connsiteX2-5" y="connsiteY2-6"/>
                </a:cxn>
                <a:cxn ang="0">
                  <a:pos x="connsiteX3-7" y="connsiteY3-8"/>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Lst>
              <a:ahLst/>
              <a:cxnLst>
                <a:cxn ang="0">
                  <a:pos x="connsiteX0-1" y="connsiteY0-2"/>
                </a:cxn>
                <a:cxn ang="0">
                  <a:pos x="connsiteX1-3" y="connsiteY1-4"/>
                </a:cxn>
                <a:cxn ang="0">
                  <a:pos x="connsiteX2-5" y="connsiteY2-6"/>
                </a:cxn>
                <a:cxn ang="0">
                  <a:pos x="connsiteX3-7" y="connsiteY3-8"/>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Lst>
              <a:ahLst/>
              <a:cxnLst>
                <a:cxn ang="0">
                  <a:pos x="connsiteX0-1" y="connsiteY0-2"/>
                </a:cxn>
                <a:cxn ang="0">
                  <a:pos x="connsiteX1-3" y="connsiteY1-4"/>
                </a:cxn>
                <a:cxn ang="0">
                  <a:pos x="connsiteX2-5" y="connsiteY2-6"/>
                </a:cxn>
                <a:cxn ang="0">
                  <a:pos x="connsiteX3-7" y="connsiteY3-8"/>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 name="connsiteX0-73" fmla="*/ 0 w 1451958"/>
                <a:gd name="connsiteY0-74" fmla="*/ 699715 h 699715"/>
                <a:gd name="connsiteX1-75" fmla="*/ 242889 w 1451958"/>
                <a:gd name="connsiteY1-76" fmla="*/ 1 h 699715"/>
                <a:gd name="connsiteX2-77" fmla="*/ 1451958 w 1451958"/>
                <a:gd name="connsiteY2-78" fmla="*/ 699361 h 699715"/>
                <a:gd name="connsiteX3-79" fmla="*/ 0 w 1451958"/>
                <a:gd name="connsiteY3-80" fmla="*/ 699715 h 699715"/>
                <a:gd name="connsiteX0-81" fmla="*/ 0 w 732805"/>
                <a:gd name="connsiteY0-82" fmla="*/ 699715 h 1431177"/>
                <a:gd name="connsiteX1-83" fmla="*/ 242889 w 732805"/>
                <a:gd name="connsiteY1-84" fmla="*/ 1 h 1431177"/>
                <a:gd name="connsiteX2-85" fmla="*/ 732804 w 732805"/>
                <a:gd name="connsiteY2-86" fmla="*/ 1431176 h 1431177"/>
                <a:gd name="connsiteX3-87" fmla="*/ 0 w 732805"/>
                <a:gd name="connsiteY3-88" fmla="*/ 699715 h 1431177"/>
              </a:gdLst>
              <a:ahLst/>
              <a:cxnLst>
                <a:cxn ang="0">
                  <a:pos x="connsiteX0-1" y="connsiteY0-2"/>
                </a:cxn>
                <a:cxn ang="0">
                  <a:pos x="connsiteX1-3" y="connsiteY1-4"/>
                </a:cxn>
                <a:cxn ang="0">
                  <a:pos x="connsiteX2-5" y="connsiteY2-6"/>
                </a:cxn>
                <a:cxn ang="0">
                  <a:pos x="connsiteX3-7" y="connsiteY3-8"/>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 name="connsiteX0-73" fmla="*/ 0 w 1451958"/>
                <a:gd name="connsiteY0-74" fmla="*/ 699715 h 699715"/>
                <a:gd name="connsiteX1-75" fmla="*/ 242889 w 1451958"/>
                <a:gd name="connsiteY1-76" fmla="*/ 1 h 699715"/>
                <a:gd name="connsiteX2-77" fmla="*/ 1451958 w 1451958"/>
                <a:gd name="connsiteY2-78" fmla="*/ 699361 h 699715"/>
                <a:gd name="connsiteX3-79" fmla="*/ 0 w 1451958"/>
                <a:gd name="connsiteY3-80" fmla="*/ 699715 h 699715"/>
                <a:gd name="connsiteX0-81" fmla="*/ 0 w 732805"/>
                <a:gd name="connsiteY0-82" fmla="*/ 699715 h 1431177"/>
                <a:gd name="connsiteX1-83" fmla="*/ 242889 w 732805"/>
                <a:gd name="connsiteY1-84" fmla="*/ 1 h 1431177"/>
                <a:gd name="connsiteX2-85" fmla="*/ 732804 w 732805"/>
                <a:gd name="connsiteY2-86" fmla="*/ 1431176 h 1431177"/>
                <a:gd name="connsiteX3-87" fmla="*/ 0 w 732805"/>
                <a:gd name="connsiteY3-88" fmla="*/ 699715 h 1431177"/>
                <a:gd name="connsiteX0-89" fmla="*/ 0 w 732804"/>
                <a:gd name="connsiteY0-90" fmla="*/ 424454 h 1155916"/>
                <a:gd name="connsiteX1-91" fmla="*/ 703793 w 732804"/>
                <a:gd name="connsiteY1-92" fmla="*/ 1 h 1155916"/>
                <a:gd name="connsiteX2-93" fmla="*/ 732804 w 732804"/>
                <a:gd name="connsiteY2-94" fmla="*/ 1155915 h 1155916"/>
                <a:gd name="connsiteX3-95" fmla="*/ 0 w 732804"/>
                <a:gd name="connsiteY3-96" fmla="*/ 424454 h 1155916"/>
                <a:gd name="connsiteX0-97" fmla="*/ 0 w 703794"/>
                <a:gd name="connsiteY0-98" fmla="*/ 424454 h 1436384"/>
                <a:gd name="connsiteX1-99" fmla="*/ 703793 w 703794"/>
                <a:gd name="connsiteY1-100" fmla="*/ 1 h 1436384"/>
                <a:gd name="connsiteX2-101" fmla="*/ 358875 w 703794"/>
                <a:gd name="connsiteY2-102" fmla="*/ 1436384 h 1436384"/>
                <a:gd name="connsiteX3-103" fmla="*/ 0 w 703794"/>
                <a:gd name="connsiteY3-104" fmla="*/ 424454 h 1436384"/>
                <a:gd name="connsiteX0-105" fmla="*/ 0 w 625213"/>
                <a:gd name="connsiteY0-106" fmla="*/ 0 h 1011930"/>
                <a:gd name="connsiteX1-107" fmla="*/ 625212 w 625213"/>
                <a:gd name="connsiteY1-108" fmla="*/ 76158 h 1011930"/>
                <a:gd name="connsiteX2-109" fmla="*/ 358875 w 625213"/>
                <a:gd name="connsiteY2-110" fmla="*/ 1011930 h 1011930"/>
                <a:gd name="connsiteX3-111" fmla="*/ 0 w 625213"/>
                <a:gd name="connsiteY3-112" fmla="*/ 0 h 1011930"/>
              </a:gdLst>
              <a:ahLst/>
              <a:cxnLst>
                <a:cxn ang="0">
                  <a:pos x="connsiteX0-1" y="connsiteY0-2"/>
                </a:cxn>
                <a:cxn ang="0">
                  <a:pos x="connsiteX1-3" y="connsiteY1-4"/>
                </a:cxn>
                <a:cxn ang="0">
                  <a:pos x="connsiteX2-5" y="connsiteY2-6"/>
                </a:cxn>
                <a:cxn ang="0">
                  <a:pos x="connsiteX3-7" y="connsiteY3-8"/>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userDrawn="1"/>
        </p:nvGrpSpPr>
        <p:grpSpPr>
          <a:xfrm>
            <a:off x="5659987" y="1377793"/>
            <a:ext cx="906097" cy="0"/>
            <a:chOff x="5444832" y="1399309"/>
            <a:chExt cx="906097" cy="0"/>
          </a:xfrm>
        </p:grpSpPr>
        <p:cxnSp>
          <p:nvCxnSpPr>
            <p:cNvPr id="28" name="直接连接符 27"/>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4" name="组合 3"/>
          <p:cNvGrpSpPr/>
          <p:nvPr userDrawn="1"/>
        </p:nvGrpSpPr>
        <p:grpSpPr>
          <a:xfrm flipH="1" flipV="1">
            <a:off x="-15944" y="5422431"/>
            <a:ext cx="1120172" cy="1152143"/>
            <a:chOff x="1565992" y="3100101"/>
            <a:chExt cx="1406469" cy="2632106"/>
          </a:xfrm>
        </p:grpSpPr>
        <p:sp>
          <p:nvSpPr>
            <p:cNvPr id="25"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1" fmla="*/ 0 w 1406469"/>
                <a:gd name="connsiteY0-2" fmla="*/ 3476740 h 3476740"/>
                <a:gd name="connsiteX1-3" fmla="*/ 1406469 w 1406469"/>
                <a:gd name="connsiteY1-4" fmla="*/ 0 h 3476740"/>
                <a:gd name="connsiteX2-5" fmla="*/ 1400412 w 1406469"/>
                <a:gd name="connsiteY2-6" fmla="*/ 881316 h 3476740"/>
                <a:gd name="connsiteX3-7" fmla="*/ 1406469 w 1406469"/>
                <a:gd name="connsiteY3-8" fmla="*/ 3476740 h 3476740"/>
                <a:gd name="connsiteX4" fmla="*/ 0 w 1406469"/>
                <a:gd name="connsiteY4" fmla="*/ 3476740 h 3476740"/>
                <a:gd name="connsiteX0-9" fmla="*/ 0 w 1406469"/>
                <a:gd name="connsiteY0-10" fmla="*/ 3476740 h 3476740"/>
                <a:gd name="connsiteX1-11" fmla="*/ 1058581 w 1406469"/>
                <a:gd name="connsiteY1-12" fmla="*/ 855678 h 3476740"/>
                <a:gd name="connsiteX2-13" fmla="*/ 1406469 w 1406469"/>
                <a:gd name="connsiteY2-14" fmla="*/ 0 h 3476740"/>
                <a:gd name="connsiteX3-15" fmla="*/ 1400412 w 1406469"/>
                <a:gd name="connsiteY3-16" fmla="*/ 881316 h 3476740"/>
                <a:gd name="connsiteX4-17" fmla="*/ 1406469 w 1406469"/>
                <a:gd name="connsiteY4-18" fmla="*/ 3476740 h 3476740"/>
                <a:gd name="connsiteX5" fmla="*/ 0 w 1406469"/>
                <a:gd name="connsiteY5" fmla="*/ 3476740 h 3476740"/>
                <a:gd name="connsiteX0-19" fmla="*/ 0 w 1406469"/>
                <a:gd name="connsiteY0-20" fmla="*/ 2621062 h 2621062"/>
                <a:gd name="connsiteX1-21" fmla="*/ 1058581 w 1406469"/>
                <a:gd name="connsiteY1-22" fmla="*/ 0 h 2621062"/>
                <a:gd name="connsiteX2-23" fmla="*/ 1400412 w 1406469"/>
                <a:gd name="connsiteY2-24" fmla="*/ 25638 h 2621062"/>
                <a:gd name="connsiteX3-25" fmla="*/ 1406469 w 1406469"/>
                <a:gd name="connsiteY3-26" fmla="*/ 2621062 h 2621062"/>
                <a:gd name="connsiteX4-27" fmla="*/ 0 w 1406469"/>
                <a:gd name="connsiteY4-28" fmla="*/ 2621062 h 262106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404298" y="-615311"/>
            <a:ext cx="5787702" cy="3740603"/>
            <a:chOff x="6404298" y="-615311"/>
            <a:chExt cx="5787702" cy="3740603"/>
          </a:xfrm>
        </p:grpSpPr>
        <p:sp>
          <p:nvSpPr>
            <p:cNvPr id="13" name="等腰三角形 12"/>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546397 w 1546397"/>
                <a:gd name="connsiteY0-130" fmla="*/ 3258438 h 3258438"/>
                <a:gd name="connsiteX1-131" fmla="*/ 0 w 1546397"/>
                <a:gd name="connsiteY1-132" fmla="*/ 1532868 h 3258438"/>
                <a:gd name="connsiteX2-133" fmla="*/ 104074 w 1546397"/>
                <a:gd name="connsiteY2-134" fmla="*/ 0 h 3258438"/>
                <a:gd name="connsiteX3-135" fmla="*/ 1546397 w 1546397"/>
                <a:gd name="connsiteY3-136" fmla="*/ 3258438 h 3258438"/>
                <a:gd name="connsiteX0-137" fmla="*/ 1305765 w 1305765"/>
                <a:gd name="connsiteY0-138" fmla="*/ 1670270 h 1670270"/>
                <a:gd name="connsiteX1-139" fmla="*/ 0 w 1305765"/>
                <a:gd name="connsiteY1-140" fmla="*/ 1532868 h 1670270"/>
                <a:gd name="connsiteX2-141" fmla="*/ 104074 w 1305765"/>
                <a:gd name="connsiteY2-142" fmla="*/ 0 h 1670270"/>
                <a:gd name="connsiteX3-143" fmla="*/ 1305765 w 1305765"/>
                <a:gd name="connsiteY3-144" fmla="*/ 1670270 h 1670270"/>
                <a:gd name="connsiteX0-145" fmla="*/ 307144 w 307144"/>
                <a:gd name="connsiteY0-146" fmla="*/ 1249165 h 1532868"/>
                <a:gd name="connsiteX1-147" fmla="*/ 0 w 307144"/>
                <a:gd name="connsiteY1-148" fmla="*/ 1532868 h 1532868"/>
                <a:gd name="connsiteX2-149" fmla="*/ 104074 w 307144"/>
                <a:gd name="connsiteY2-150" fmla="*/ 0 h 1532868"/>
                <a:gd name="connsiteX3-151" fmla="*/ 307144 w 307144"/>
                <a:gd name="connsiteY3-152" fmla="*/ 1249165 h 1532868"/>
                <a:gd name="connsiteX0-153" fmla="*/ 728249 w 728249"/>
                <a:gd name="connsiteY0-154" fmla="*/ 1513860 h 1532868"/>
                <a:gd name="connsiteX1-155" fmla="*/ 0 w 728249"/>
                <a:gd name="connsiteY1-156" fmla="*/ 1532868 h 1532868"/>
                <a:gd name="connsiteX2-157" fmla="*/ 104074 w 728249"/>
                <a:gd name="connsiteY2-158" fmla="*/ 0 h 1532868"/>
                <a:gd name="connsiteX3-159" fmla="*/ 728249 w 728249"/>
                <a:gd name="connsiteY3-160" fmla="*/ 1513860 h 1532868"/>
                <a:gd name="connsiteX0-161" fmla="*/ 1273881 w 1273881"/>
                <a:gd name="connsiteY0-162" fmla="*/ 1574018 h 1593026"/>
                <a:gd name="connsiteX1-163" fmla="*/ 545632 w 1273881"/>
                <a:gd name="connsiteY1-164" fmla="*/ 1593026 h 1593026"/>
                <a:gd name="connsiteX2-165" fmla="*/ 0 w 1273881"/>
                <a:gd name="connsiteY2-166" fmla="*/ 0 h 1593026"/>
                <a:gd name="connsiteX3-167" fmla="*/ 1273881 w 1273881"/>
                <a:gd name="connsiteY3-168" fmla="*/ 1574018 h 1593026"/>
                <a:gd name="connsiteX0-169" fmla="*/ 1175168 w 1175168"/>
                <a:gd name="connsiteY0-170" fmla="*/ 1423350 h 1442358"/>
                <a:gd name="connsiteX1-171" fmla="*/ 446919 w 1175168"/>
                <a:gd name="connsiteY1-172" fmla="*/ 1442358 h 1442358"/>
                <a:gd name="connsiteX2-173" fmla="*/ 0 w 1175168"/>
                <a:gd name="connsiteY2-174" fmla="*/ 0 h 1442358"/>
                <a:gd name="connsiteX3-175" fmla="*/ 1175168 w 1175168"/>
                <a:gd name="connsiteY3-176" fmla="*/ 1423350 h 1442358"/>
                <a:gd name="connsiteX0-177" fmla="*/ 1215869 w 1215869"/>
                <a:gd name="connsiteY0-178" fmla="*/ 1390790 h 1409798"/>
                <a:gd name="connsiteX1-179" fmla="*/ 487620 w 1215869"/>
                <a:gd name="connsiteY1-180" fmla="*/ 1409798 h 1409798"/>
                <a:gd name="connsiteX2-181" fmla="*/ 0 w 1215869"/>
                <a:gd name="connsiteY2-182" fmla="*/ 0 h 1409798"/>
                <a:gd name="connsiteX3-183" fmla="*/ 1215869 w 1215869"/>
                <a:gd name="connsiteY3-184" fmla="*/ 1390790 h 1409798"/>
              </a:gdLst>
              <a:ahLst/>
              <a:cxnLst>
                <a:cxn ang="0">
                  <a:pos x="connsiteX0-1" y="connsiteY0-2"/>
                </a:cxn>
                <a:cxn ang="0">
                  <a:pos x="connsiteX1-3" y="connsiteY1-4"/>
                </a:cxn>
                <a:cxn ang="0">
                  <a:pos x="connsiteX2-5" y="connsiteY2-6"/>
                </a:cxn>
                <a:cxn ang="0">
                  <a:pos x="connsiteX3-7" y="connsiteY3-8"/>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546397 w 1546397"/>
                <a:gd name="connsiteY0-130" fmla="*/ 3258438 h 3258438"/>
                <a:gd name="connsiteX1-131" fmla="*/ 0 w 1546397"/>
                <a:gd name="connsiteY1-132" fmla="*/ 1532868 h 3258438"/>
                <a:gd name="connsiteX2-133" fmla="*/ 104074 w 1546397"/>
                <a:gd name="connsiteY2-134" fmla="*/ 0 h 3258438"/>
                <a:gd name="connsiteX3-135" fmla="*/ 1546397 w 1546397"/>
                <a:gd name="connsiteY3-136" fmla="*/ 3258438 h 3258438"/>
                <a:gd name="connsiteX0-137" fmla="*/ 1305765 w 1305765"/>
                <a:gd name="connsiteY0-138" fmla="*/ 1670270 h 1670270"/>
                <a:gd name="connsiteX1-139" fmla="*/ 0 w 1305765"/>
                <a:gd name="connsiteY1-140" fmla="*/ 1532868 h 1670270"/>
                <a:gd name="connsiteX2-141" fmla="*/ 104074 w 1305765"/>
                <a:gd name="connsiteY2-142" fmla="*/ 0 h 1670270"/>
                <a:gd name="connsiteX3-143" fmla="*/ 1305765 w 1305765"/>
                <a:gd name="connsiteY3-144" fmla="*/ 1670270 h 1670270"/>
                <a:gd name="connsiteX0-145" fmla="*/ 307144 w 307144"/>
                <a:gd name="connsiteY0-146" fmla="*/ 1249165 h 1532868"/>
                <a:gd name="connsiteX1-147" fmla="*/ 0 w 307144"/>
                <a:gd name="connsiteY1-148" fmla="*/ 1532868 h 1532868"/>
                <a:gd name="connsiteX2-149" fmla="*/ 104074 w 307144"/>
                <a:gd name="connsiteY2-150" fmla="*/ 0 h 1532868"/>
                <a:gd name="connsiteX3-151" fmla="*/ 307144 w 307144"/>
                <a:gd name="connsiteY3-152" fmla="*/ 1249165 h 1532868"/>
                <a:gd name="connsiteX0-153" fmla="*/ 728249 w 728249"/>
                <a:gd name="connsiteY0-154" fmla="*/ 1513860 h 1532868"/>
                <a:gd name="connsiteX1-155" fmla="*/ 0 w 728249"/>
                <a:gd name="connsiteY1-156" fmla="*/ 1532868 h 1532868"/>
                <a:gd name="connsiteX2-157" fmla="*/ 104074 w 728249"/>
                <a:gd name="connsiteY2-158" fmla="*/ 0 h 1532868"/>
                <a:gd name="connsiteX3-159" fmla="*/ 728249 w 728249"/>
                <a:gd name="connsiteY3-160" fmla="*/ 1513860 h 1532868"/>
                <a:gd name="connsiteX0-161" fmla="*/ 1273881 w 1273881"/>
                <a:gd name="connsiteY0-162" fmla="*/ 1574018 h 1593026"/>
                <a:gd name="connsiteX1-163" fmla="*/ 545632 w 1273881"/>
                <a:gd name="connsiteY1-164" fmla="*/ 1593026 h 1593026"/>
                <a:gd name="connsiteX2-165" fmla="*/ 0 w 1273881"/>
                <a:gd name="connsiteY2-166" fmla="*/ 0 h 1593026"/>
                <a:gd name="connsiteX3-167" fmla="*/ 1273881 w 1273881"/>
                <a:gd name="connsiteY3-168" fmla="*/ 1574018 h 1593026"/>
                <a:gd name="connsiteX0-169" fmla="*/ 728249 w 728249"/>
                <a:gd name="connsiteY0-170" fmla="*/ 1369482 h 1388490"/>
                <a:gd name="connsiteX1-171" fmla="*/ 0 w 728249"/>
                <a:gd name="connsiteY1-172" fmla="*/ 1388490 h 1388490"/>
                <a:gd name="connsiteX2-173" fmla="*/ 272516 w 728249"/>
                <a:gd name="connsiteY2-174" fmla="*/ 0 h 1388490"/>
                <a:gd name="connsiteX3-175" fmla="*/ 728249 w 728249"/>
                <a:gd name="connsiteY3-176" fmla="*/ 1369482 h 1388490"/>
                <a:gd name="connsiteX0-177" fmla="*/ 487618 w 487618"/>
                <a:gd name="connsiteY0-178" fmla="*/ 1369482 h 1369482"/>
                <a:gd name="connsiteX1-179" fmla="*/ 0 w 487618"/>
                <a:gd name="connsiteY1-180" fmla="*/ 1364427 h 1369482"/>
                <a:gd name="connsiteX2-181" fmla="*/ 31885 w 487618"/>
                <a:gd name="connsiteY2-182" fmla="*/ 0 h 1369482"/>
                <a:gd name="connsiteX3-183" fmla="*/ 487618 w 487618"/>
                <a:gd name="connsiteY3-184" fmla="*/ 1369482 h 1369482"/>
                <a:gd name="connsiteX0-185" fmla="*/ 571839 w 571839"/>
                <a:gd name="connsiteY0-186" fmla="*/ 1369482 h 1376459"/>
                <a:gd name="connsiteX1-187" fmla="*/ 0 w 571839"/>
                <a:gd name="connsiteY1-188" fmla="*/ 1376459 h 1376459"/>
                <a:gd name="connsiteX2-189" fmla="*/ 116106 w 571839"/>
                <a:gd name="connsiteY2-190" fmla="*/ 0 h 1376459"/>
                <a:gd name="connsiteX3-191" fmla="*/ 571839 w 571839"/>
                <a:gd name="connsiteY3-192" fmla="*/ 1369482 h 1376459"/>
                <a:gd name="connsiteX0-193" fmla="*/ 571839 w 571839"/>
                <a:gd name="connsiteY0-194" fmla="*/ 1369482 h 1376459"/>
                <a:gd name="connsiteX1-195" fmla="*/ 0 w 571839"/>
                <a:gd name="connsiteY1-196" fmla="*/ 1376459 h 1376459"/>
                <a:gd name="connsiteX2-197" fmla="*/ 67979 w 571839"/>
                <a:gd name="connsiteY2-198" fmla="*/ 0 h 1376459"/>
                <a:gd name="connsiteX3-199" fmla="*/ 571839 w 571839"/>
                <a:gd name="connsiteY3-200" fmla="*/ 1369482 h 1376459"/>
                <a:gd name="connsiteX0-201" fmla="*/ 598827 w 598827"/>
                <a:gd name="connsiteY0-202" fmla="*/ 1418322 h 1425299"/>
                <a:gd name="connsiteX1-203" fmla="*/ 26988 w 598827"/>
                <a:gd name="connsiteY1-204" fmla="*/ 1425299 h 1425299"/>
                <a:gd name="connsiteX2-205" fmla="*/ 0 w 598827"/>
                <a:gd name="connsiteY2-206" fmla="*/ 0 h 1425299"/>
                <a:gd name="connsiteX3-207" fmla="*/ 598827 w 598827"/>
                <a:gd name="connsiteY3-208" fmla="*/ 1418322 h 1425299"/>
              </a:gdLst>
              <a:ahLst/>
              <a:cxnLst>
                <a:cxn ang="0">
                  <a:pos x="connsiteX0-1" y="connsiteY0-2"/>
                </a:cxn>
                <a:cxn ang="0">
                  <a:pos x="connsiteX1-3" y="connsiteY1-4"/>
                </a:cxn>
                <a:cxn ang="0">
                  <a:pos x="connsiteX2-5" y="connsiteY2-6"/>
                </a:cxn>
                <a:cxn ang="0">
                  <a:pos x="connsiteX3-7" y="connsiteY3-8"/>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Lst>
              <a:ahLst/>
              <a:cxnLst>
                <a:cxn ang="0">
                  <a:pos x="connsiteX0-1" y="connsiteY0-2"/>
                </a:cxn>
                <a:cxn ang="0">
                  <a:pos x="connsiteX1-3" y="connsiteY1-4"/>
                </a:cxn>
                <a:cxn ang="0">
                  <a:pos x="connsiteX2-5" y="connsiteY2-6"/>
                </a:cxn>
                <a:cxn ang="0">
                  <a:pos x="connsiteX3-7" y="connsiteY3-8"/>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459311 w 1569062"/>
                <a:gd name="connsiteY0-130" fmla="*/ 2897490 h 2897490"/>
                <a:gd name="connsiteX1-131" fmla="*/ 0 w 1569062"/>
                <a:gd name="connsiteY1-132" fmla="*/ 1229977 h 2897490"/>
                <a:gd name="connsiteX2-133" fmla="*/ 1569062 w 1569062"/>
                <a:gd name="connsiteY2-134" fmla="*/ 0 h 2897490"/>
                <a:gd name="connsiteX3-135" fmla="*/ 1459311 w 1569062"/>
                <a:gd name="connsiteY3-136" fmla="*/ 2897490 h 2897490"/>
              </a:gdLst>
              <a:ahLst/>
              <a:cxnLst>
                <a:cxn ang="0">
                  <a:pos x="connsiteX0-1" y="connsiteY0-2"/>
                </a:cxn>
                <a:cxn ang="0">
                  <a:pos x="connsiteX1-3" y="connsiteY1-4"/>
                </a:cxn>
                <a:cxn ang="0">
                  <a:pos x="connsiteX2-5" y="connsiteY2-6"/>
                </a:cxn>
                <a:cxn ang="0">
                  <a:pos x="connsiteX3-7" y="connsiteY3-8"/>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Lst>
              <a:ahLst/>
              <a:cxnLst>
                <a:cxn ang="0">
                  <a:pos x="connsiteX0-1" y="connsiteY0-2"/>
                </a:cxn>
                <a:cxn ang="0">
                  <a:pos x="connsiteX1-3" y="connsiteY1-4"/>
                </a:cxn>
                <a:cxn ang="0">
                  <a:pos x="connsiteX2-5" y="connsiteY2-6"/>
                </a:cxn>
                <a:cxn ang="0">
                  <a:pos x="connsiteX3-7" y="connsiteY3-8"/>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Lst>
              <a:ahLst/>
              <a:cxnLst>
                <a:cxn ang="0">
                  <a:pos x="connsiteX0-1" y="connsiteY0-2"/>
                </a:cxn>
                <a:cxn ang="0">
                  <a:pos x="connsiteX1-3" y="connsiteY1-4"/>
                </a:cxn>
                <a:cxn ang="0">
                  <a:pos x="connsiteX2-5" y="connsiteY2-6"/>
                </a:cxn>
                <a:cxn ang="0">
                  <a:pos x="connsiteX3-7" y="connsiteY3-8"/>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 name="connsiteX0-73" fmla="*/ 0 w 1451958"/>
                <a:gd name="connsiteY0-74" fmla="*/ 699715 h 699715"/>
                <a:gd name="connsiteX1-75" fmla="*/ 242889 w 1451958"/>
                <a:gd name="connsiteY1-76" fmla="*/ 1 h 699715"/>
                <a:gd name="connsiteX2-77" fmla="*/ 1451958 w 1451958"/>
                <a:gd name="connsiteY2-78" fmla="*/ 699361 h 699715"/>
                <a:gd name="connsiteX3-79" fmla="*/ 0 w 1451958"/>
                <a:gd name="connsiteY3-80" fmla="*/ 699715 h 699715"/>
                <a:gd name="connsiteX0-81" fmla="*/ 0 w 732805"/>
                <a:gd name="connsiteY0-82" fmla="*/ 699715 h 1431177"/>
                <a:gd name="connsiteX1-83" fmla="*/ 242889 w 732805"/>
                <a:gd name="connsiteY1-84" fmla="*/ 1 h 1431177"/>
                <a:gd name="connsiteX2-85" fmla="*/ 732804 w 732805"/>
                <a:gd name="connsiteY2-86" fmla="*/ 1431176 h 1431177"/>
                <a:gd name="connsiteX3-87" fmla="*/ 0 w 732805"/>
                <a:gd name="connsiteY3-88" fmla="*/ 699715 h 1431177"/>
              </a:gdLst>
              <a:ahLst/>
              <a:cxnLst>
                <a:cxn ang="0">
                  <a:pos x="connsiteX0-1" y="connsiteY0-2"/>
                </a:cxn>
                <a:cxn ang="0">
                  <a:pos x="connsiteX1-3" y="connsiteY1-4"/>
                </a:cxn>
                <a:cxn ang="0">
                  <a:pos x="connsiteX2-5" y="connsiteY2-6"/>
                </a:cxn>
                <a:cxn ang="0">
                  <a:pos x="connsiteX3-7" y="connsiteY3-8"/>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 name="connsiteX0-73" fmla="*/ 0 w 1451958"/>
                <a:gd name="connsiteY0-74" fmla="*/ 699715 h 699715"/>
                <a:gd name="connsiteX1-75" fmla="*/ 242889 w 1451958"/>
                <a:gd name="connsiteY1-76" fmla="*/ 1 h 699715"/>
                <a:gd name="connsiteX2-77" fmla="*/ 1451958 w 1451958"/>
                <a:gd name="connsiteY2-78" fmla="*/ 699361 h 699715"/>
                <a:gd name="connsiteX3-79" fmla="*/ 0 w 1451958"/>
                <a:gd name="connsiteY3-80" fmla="*/ 699715 h 699715"/>
                <a:gd name="connsiteX0-81" fmla="*/ 0 w 732805"/>
                <a:gd name="connsiteY0-82" fmla="*/ 699715 h 1431177"/>
                <a:gd name="connsiteX1-83" fmla="*/ 242889 w 732805"/>
                <a:gd name="connsiteY1-84" fmla="*/ 1 h 1431177"/>
                <a:gd name="connsiteX2-85" fmla="*/ 732804 w 732805"/>
                <a:gd name="connsiteY2-86" fmla="*/ 1431176 h 1431177"/>
                <a:gd name="connsiteX3-87" fmla="*/ 0 w 732805"/>
                <a:gd name="connsiteY3-88" fmla="*/ 699715 h 1431177"/>
                <a:gd name="connsiteX0-89" fmla="*/ 0 w 732804"/>
                <a:gd name="connsiteY0-90" fmla="*/ 424454 h 1155916"/>
                <a:gd name="connsiteX1-91" fmla="*/ 703793 w 732804"/>
                <a:gd name="connsiteY1-92" fmla="*/ 1 h 1155916"/>
                <a:gd name="connsiteX2-93" fmla="*/ 732804 w 732804"/>
                <a:gd name="connsiteY2-94" fmla="*/ 1155915 h 1155916"/>
                <a:gd name="connsiteX3-95" fmla="*/ 0 w 732804"/>
                <a:gd name="connsiteY3-96" fmla="*/ 424454 h 1155916"/>
                <a:gd name="connsiteX0-97" fmla="*/ 0 w 703794"/>
                <a:gd name="connsiteY0-98" fmla="*/ 424454 h 1436384"/>
                <a:gd name="connsiteX1-99" fmla="*/ 703793 w 703794"/>
                <a:gd name="connsiteY1-100" fmla="*/ 1 h 1436384"/>
                <a:gd name="connsiteX2-101" fmla="*/ 358875 w 703794"/>
                <a:gd name="connsiteY2-102" fmla="*/ 1436384 h 1436384"/>
                <a:gd name="connsiteX3-103" fmla="*/ 0 w 703794"/>
                <a:gd name="connsiteY3-104" fmla="*/ 424454 h 1436384"/>
                <a:gd name="connsiteX0-105" fmla="*/ 0 w 625213"/>
                <a:gd name="connsiteY0-106" fmla="*/ 0 h 1011930"/>
                <a:gd name="connsiteX1-107" fmla="*/ 625212 w 625213"/>
                <a:gd name="connsiteY1-108" fmla="*/ 76158 h 1011930"/>
                <a:gd name="connsiteX2-109" fmla="*/ 358875 w 625213"/>
                <a:gd name="connsiteY2-110" fmla="*/ 1011930 h 1011930"/>
                <a:gd name="connsiteX3-111" fmla="*/ 0 w 625213"/>
                <a:gd name="connsiteY3-112" fmla="*/ 0 h 1011930"/>
              </a:gdLst>
              <a:ahLst/>
              <a:cxnLst>
                <a:cxn ang="0">
                  <a:pos x="connsiteX0-1" y="connsiteY0-2"/>
                </a:cxn>
                <a:cxn ang="0">
                  <a:pos x="connsiteX1-3" y="connsiteY1-4"/>
                </a:cxn>
                <a:cxn ang="0">
                  <a:pos x="connsiteX2-5" y="connsiteY2-6"/>
                </a:cxn>
                <a:cxn ang="0">
                  <a:pos x="connsiteX3-7" y="connsiteY3-8"/>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userDrawn="1"/>
        </p:nvGrpSpPr>
        <p:grpSpPr>
          <a:xfrm>
            <a:off x="5659987" y="1377793"/>
            <a:ext cx="906097" cy="0"/>
            <a:chOff x="5444832" y="1399309"/>
            <a:chExt cx="906097" cy="0"/>
          </a:xfrm>
        </p:grpSpPr>
        <p:cxnSp>
          <p:nvCxnSpPr>
            <p:cNvPr id="28" name="直接连接符 27"/>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69528B-915A-498E-AEFB-8D8C45C8552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A8526AE-E89F-4FF3-A731-52F5B9123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276181" y="762000"/>
            <a:ext cx="11677650" cy="584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nvGrpSpPr>
          <p:cNvPr id="3" name="组合 2"/>
          <p:cNvGrpSpPr/>
          <p:nvPr userDrawn="1"/>
        </p:nvGrpSpPr>
        <p:grpSpPr>
          <a:xfrm rot="20593956">
            <a:off x="327257" y="339331"/>
            <a:ext cx="867849" cy="679794"/>
            <a:chOff x="715735" y="406400"/>
            <a:chExt cx="10666456" cy="6478023"/>
          </a:xfrm>
        </p:grpSpPr>
        <p:sp>
          <p:nvSpPr>
            <p:cNvPr id="4" name="矩形 3"/>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5" name="矩形 4"/>
            <p:cNvSpPr/>
            <p:nvPr/>
          </p:nvSpPr>
          <p:spPr>
            <a:xfrm rot="21441395">
              <a:off x="715735" y="522790"/>
              <a:ext cx="10567451" cy="6361633"/>
            </a:xfrm>
            <a:prstGeom prst="rect">
              <a:avLst/>
            </a:prstGeom>
            <a:noFill/>
            <a:ln w="127000">
              <a:solidFill>
                <a:srgbClr val="6EA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7" name="图片 6"/>
          <p:cNvPicPr>
            <a:picLocks noChangeAspect="1"/>
          </p:cNvPicPr>
          <p:nvPr userDrawn="1"/>
        </p:nvPicPr>
        <p:blipFill rotWithShape="1">
          <a:blip r:embed="rId13" cstate="screen"/>
          <a:srcRect/>
          <a:stretch>
            <a:fillRect/>
          </a:stretch>
        </p:blipFill>
        <p:spPr>
          <a:xfrm>
            <a:off x="10801713" y="4769215"/>
            <a:ext cx="1390287" cy="20887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276181" y="762000"/>
            <a:ext cx="11677650" cy="584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nvGrpSpPr>
          <p:cNvPr id="3" name="组合 2"/>
          <p:cNvGrpSpPr/>
          <p:nvPr userDrawn="1"/>
        </p:nvGrpSpPr>
        <p:grpSpPr>
          <a:xfrm rot="20593956">
            <a:off x="327257" y="339331"/>
            <a:ext cx="867849" cy="679794"/>
            <a:chOff x="715735" y="406400"/>
            <a:chExt cx="10666456" cy="6478023"/>
          </a:xfrm>
        </p:grpSpPr>
        <p:sp>
          <p:nvSpPr>
            <p:cNvPr id="4" name="矩形 3"/>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5" name="矩形 4"/>
            <p:cNvSpPr/>
            <p:nvPr/>
          </p:nvSpPr>
          <p:spPr>
            <a:xfrm rot="21441395">
              <a:off x="715735" y="522790"/>
              <a:ext cx="10567451" cy="6361633"/>
            </a:xfrm>
            <a:prstGeom prst="rect">
              <a:avLst/>
            </a:prstGeom>
            <a:noFill/>
            <a:ln w="127000">
              <a:solidFill>
                <a:srgbClr val="6EA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7" name="图片 6"/>
          <p:cNvPicPr>
            <a:picLocks noChangeAspect="1"/>
          </p:cNvPicPr>
          <p:nvPr userDrawn="1"/>
        </p:nvPicPr>
        <p:blipFill rotWithShape="1">
          <a:blip r:embed="rId13" cstate="screen"/>
          <a:srcRect/>
          <a:stretch>
            <a:fillRect/>
          </a:stretch>
        </p:blipFill>
        <p:spPr>
          <a:xfrm>
            <a:off x="10801713" y="4769215"/>
            <a:ext cx="1390287" cy="2088785"/>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rot="187545">
            <a:off x="548057" y="670231"/>
            <a:ext cx="11056581" cy="5657897"/>
            <a:chOff x="715735" y="406400"/>
            <a:chExt cx="10666456" cy="6478023"/>
          </a:xfrm>
        </p:grpSpPr>
        <p:sp>
          <p:nvSpPr>
            <p:cNvPr id="11" name="矩形 10"/>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矩形 9"/>
            <p:cNvSpPr/>
            <p:nvPr/>
          </p:nvSpPr>
          <p:spPr>
            <a:xfrm rot="21441395">
              <a:off x="715735" y="522790"/>
              <a:ext cx="10567451" cy="636163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9" name="图片 8"/>
          <p:cNvPicPr>
            <a:picLocks noChangeAspect="1"/>
          </p:cNvPicPr>
          <p:nvPr/>
        </p:nvPicPr>
        <p:blipFill rotWithShape="1">
          <a:blip r:embed="rId1" cstate="screen"/>
          <a:srcRect/>
          <a:stretch>
            <a:fillRect/>
          </a:stretch>
        </p:blipFill>
        <p:spPr>
          <a:xfrm>
            <a:off x="8183438" y="437750"/>
            <a:ext cx="3403667" cy="5848750"/>
          </a:xfrm>
          <a:prstGeom prst="rect">
            <a:avLst/>
          </a:prstGeom>
        </p:spPr>
      </p:pic>
      <p:sp>
        <p:nvSpPr>
          <p:cNvPr id="13" name="文本框 12"/>
          <p:cNvSpPr txBox="1"/>
          <p:nvPr/>
        </p:nvSpPr>
        <p:spPr>
          <a:xfrm>
            <a:off x="543292" y="1555037"/>
            <a:ext cx="8247725" cy="2061210"/>
          </a:xfrm>
          <a:prstGeom prst="rect">
            <a:avLst/>
          </a:prstGeom>
          <a:noFill/>
        </p:spPr>
        <p:txBody>
          <a:bodyPr wrap="square" rtlCol="0">
            <a:spAutoFit/>
          </a:bodyPr>
          <a:lstStyle/>
          <a:p>
            <a:pPr algn="ctr"/>
            <a:r>
              <a:rPr lang="zh-CN" altLang="en-US" sz="4800" b="1" dirty="0">
                <a:solidFill>
                  <a:srgbClr val="6EAA6B"/>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rPr>
              <a:t>双减背景下中段语文写话作业设计与实践的研究</a:t>
            </a:r>
            <a:endParaRPr lang="zh-CN" altLang="en-US" sz="4800" b="1" dirty="0">
              <a:solidFill>
                <a:srgbClr val="6EAA6B"/>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a:p>
            <a:pPr algn="ctr"/>
            <a:r>
              <a:rPr lang="zh-CN" altLang="en-US" sz="3200" b="1" dirty="0">
                <a:solidFill>
                  <a:srgbClr val="6EAA6B"/>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rPr>
              <a:t>（中期汇报）</a:t>
            </a:r>
            <a:endParaRPr lang="zh-CN" altLang="en-US" sz="3200" b="1" dirty="0">
              <a:solidFill>
                <a:srgbClr val="6EAA6B"/>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grpSp>
        <p:nvGrpSpPr>
          <p:cNvPr id="14" name="组合 13"/>
          <p:cNvGrpSpPr/>
          <p:nvPr/>
        </p:nvGrpSpPr>
        <p:grpSpPr>
          <a:xfrm>
            <a:off x="2574195" y="3045422"/>
            <a:ext cx="4168140" cy="158550"/>
            <a:chOff x="4244339" y="2791422"/>
            <a:chExt cx="4168140" cy="158550"/>
          </a:xfrm>
        </p:grpSpPr>
        <p:sp>
          <p:nvSpPr>
            <p:cNvPr id="15" name="矩形 14"/>
            <p:cNvSpPr/>
            <p:nvPr/>
          </p:nvSpPr>
          <p:spPr>
            <a:xfrm rot="2700000">
              <a:off x="6258025" y="2791422"/>
              <a:ext cx="158550" cy="158550"/>
            </a:xfrm>
            <a:prstGeom prst="rect">
              <a:avLst/>
            </a:prstGeom>
            <a:noFill/>
            <a:ln>
              <a:solidFill>
                <a:srgbClr val="6EA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4244339" y="2870697"/>
              <a:ext cx="18516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60819" y="2870697"/>
              <a:ext cx="18516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3331114" y="3956156"/>
            <a:ext cx="2672080" cy="1814830"/>
          </a:xfrm>
          <a:prstGeom prst="rect">
            <a:avLst/>
          </a:prstGeom>
        </p:spPr>
        <p:txBody>
          <a:bodyPr wrap="none">
            <a:spAutoFit/>
          </a:bodyPr>
          <a:lstStyle/>
          <a:p>
            <a:pPr algn="ctr"/>
            <a:r>
              <a:rPr lang="zh-CN" altLang="en-US" sz="2800" dirty="0">
                <a:solidFill>
                  <a:schemeClr val="accent6">
                    <a:lumMod val="75000"/>
                  </a:schemeClr>
                </a:solidFill>
                <a:latin typeface="华文楷体" panose="02010600040101010101" charset="-122"/>
                <a:ea typeface="华文楷体" panose="02010600040101010101" charset="-122"/>
                <a:cs typeface="华文楷体" panose="02010600040101010101" charset="-122"/>
                <a:sym typeface="阿里巴巴普惠体 2.0 55 Regular" panose="00020600040101010101" pitchFamily="18" charset="-122"/>
              </a:rPr>
              <a:t>常州市博爱小学</a:t>
            </a:r>
            <a:endParaRPr lang="en-US" altLang="zh-CN" sz="2800" dirty="0">
              <a:solidFill>
                <a:schemeClr val="accent6">
                  <a:lumMod val="75000"/>
                </a:schemeClr>
              </a:solidFill>
              <a:latin typeface="华文楷体" panose="02010600040101010101" charset="-122"/>
              <a:ea typeface="华文楷体" panose="02010600040101010101" charset="-122"/>
              <a:cs typeface="华文楷体" panose="02010600040101010101" charset="-122"/>
              <a:sym typeface="阿里巴巴普惠体 2.0 55 Regular" panose="00020600040101010101" pitchFamily="18" charset="-122"/>
            </a:endParaRPr>
          </a:p>
          <a:p>
            <a:pPr algn="ctr"/>
            <a:r>
              <a:rPr lang="zh-CN" altLang="en-US" sz="2800" dirty="0">
                <a:solidFill>
                  <a:schemeClr val="accent6">
                    <a:lumMod val="75000"/>
                  </a:schemeClr>
                </a:solidFill>
                <a:latin typeface="华文楷体" panose="02010600040101010101" charset="-122"/>
                <a:ea typeface="华文楷体" panose="02010600040101010101" charset="-122"/>
                <a:cs typeface="华文楷体" panose="02010600040101010101" charset="-122"/>
                <a:sym typeface="阿里巴巴普惠体 2.0 55 Regular" panose="00020600040101010101" pitchFamily="18" charset="-122"/>
              </a:rPr>
              <a:t>朱虹   胡芸熙</a:t>
            </a:r>
            <a:endParaRPr lang="en-US" altLang="zh-CN" sz="2800" dirty="0">
              <a:solidFill>
                <a:schemeClr val="accent6">
                  <a:lumMod val="75000"/>
                </a:schemeClr>
              </a:solidFill>
              <a:latin typeface="华文楷体" panose="02010600040101010101" charset="-122"/>
              <a:ea typeface="华文楷体" panose="02010600040101010101" charset="-122"/>
              <a:cs typeface="华文楷体" panose="02010600040101010101" charset="-122"/>
              <a:sym typeface="阿里巴巴普惠体 2.0 55 Regular" panose="00020600040101010101" pitchFamily="18" charset="-122"/>
            </a:endParaRPr>
          </a:p>
          <a:p>
            <a:pPr algn="ctr"/>
            <a:endParaRPr lang="en-US" altLang="zh-CN" sz="2800" dirty="0">
              <a:solidFill>
                <a:schemeClr val="accent6">
                  <a:lumMod val="75000"/>
                </a:schemeClr>
              </a:solidFill>
              <a:latin typeface="华光小标宋_CNKI" panose="02000500000000000000" pitchFamily="2" charset="-122"/>
              <a:ea typeface="华光小标宋_CNKI" panose="02000500000000000000" pitchFamily="2" charset="-122"/>
              <a:cs typeface="阿里巴巴普惠体 2.0 55 Regular" panose="00020600040101010101" pitchFamily="18" charset="-122"/>
              <a:sym typeface="阿里巴巴普惠体 2.0 55 Regular" panose="00020600040101010101" pitchFamily="18" charset="-122"/>
            </a:endParaRPr>
          </a:p>
          <a:p>
            <a:pPr algn="ctr"/>
            <a:r>
              <a:rPr lang="en-US" altLang="zh-CN" sz="2800" dirty="0">
                <a:solidFill>
                  <a:schemeClr val="accent6">
                    <a:lumMod val="75000"/>
                  </a:schemeClr>
                </a:solidFill>
                <a:latin typeface="华光小标宋_CNKI" panose="02000500000000000000" pitchFamily="2" charset="-122"/>
                <a:ea typeface="华光小标宋_CNKI" panose="02000500000000000000" pitchFamily="2" charset="-122"/>
                <a:cs typeface="阿里巴巴普惠体 2.0 55 Regular" panose="00020600040101010101" pitchFamily="18" charset="-122"/>
                <a:sym typeface="阿里巴巴普惠体 2.0 55 Regular" panose="00020600040101010101" pitchFamily="18" charset="-122"/>
              </a:rPr>
              <a:t>2022.9</a:t>
            </a:r>
            <a:endParaRPr lang="en-US" altLang="zh-CN" sz="2800" dirty="0">
              <a:solidFill>
                <a:schemeClr val="accent6">
                  <a:lumMod val="75000"/>
                </a:schemeClr>
              </a:solidFill>
              <a:latin typeface="华光小标宋_CNKI" panose="02000500000000000000" pitchFamily="2" charset="-122"/>
              <a:ea typeface="华光小标宋_CNKI" panose="02000500000000000000" pitchFamily="2" charset="-122"/>
              <a:cs typeface="阿里巴巴普惠体 2.0 55 Regular" panose="00020600040101010101" pitchFamily="18" charset="-122"/>
              <a:sym typeface="阿里巴巴普惠体 2.0 55 Regula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56596" y="177437"/>
            <a:ext cx="3068469" cy="584775"/>
          </a:xfrm>
          <a:prstGeom prst="rect">
            <a:avLst/>
          </a:prstGeom>
        </p:spPr>
        <p:txBody>
          <a:bodyPr wrap="none">
            <a:spAutoFit/>
          </a:bodyPr>
          <a:lstStyle/>
          <a:p>
            <a:r>
              <a:rPr lang="zh-CN" altLang="en-US" sz="3200" b="1" dirty="0">
                <a:latin typeface="宋体" panose="02010600030101010101" pitchFamily="2" charset="-122"/>
                <a:ea typeface="宋体" panose="02010600030101010101" pitchFamily="2" charset="-122"/>
              </a:rPr>
              <a:t>课题分工与进度</a:t>
            </a:r>
            <a:endParaRPr lang="zh-CN" altLang="en-US" sz="3200" b="1" dirty="0">
              <a:latin typeface="宋体" panose="02010600030101010101" pitchFamily="2" charset="-122"/>
              <a:ea typeface="宋体" panose="02010600030101010101" pitchFamily="2" charset="-122"/>
            </a:endParaRPr>
          </a:p>
        </p:txBody>
      </p:sp>
      <p:sp>
        <p:nvSpPr>
          <p:cNvPr id="12" name="Diamond 4"/>
          <p:cNvSpPr/>
          <p:nvPr/>
        </p:nvSpPr>
        <p:spPr>
          <a:xfrm>
            <a:off x="2319338" y="1790700"/>
            <a:ext cx="3581400" cy="3581400"/>
          </a:xfrm>
          <a:prstGeom prst="diamond">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3" name="Diamond 5"/>
          <p:cNvSpPr/>
          <p:nvPr/>
        </p:nvSpPr>
        <p:spPr>
          <a:xfrm>
            <a:off x="5900738" y="1790700"/>
            <a:ext cx="3581400" cy="3581400"/>
          </a:xfrm>
          <a:prstGeom prst="diamond">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28" name="TextBox 7"/>
          <p:cNvSpPr txBox="1"/>
          <p:nvPr/>
        </p:nvSpPr>
        <p:spPr>
          <a:xfrm>
            <a:off x="1040524" y="1979305"/>
            <a:ext cx="3707914" cy="1113766"/>
          </a:xfrm>
          <a:prstGeom prst="rect">
            <a:avLst/>
          </a:prstGeom>
          <a:noFill/>
        </p:spPr>
        <p:txBody>
          <a:bodyPr wrap="square" rtlCol="0">
            <a:spAutoFit/>
          </a:bodyPr>
          <a:lstStyle/>
          <a:p>
            <a:pPr lvl="0" defTabSz="910590">
              <a:lnSpc>
                <a:spcPct val="150000"/>
              </a:lnSpc>
              <a:defRPr/>
            </a:pP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1.</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准备与申报阶段（</a:t>
            </a: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2022</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年</a:t>
            </a: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3</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月</a:t>
            </a: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—2022</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年</a:t>
            </a: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5</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月）</a:t>
            </a:r>
            <a:endPar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endParaRPr>
          </a:p>
        </p:txBody>
      </p:sp>
      <p:sp>
        <p:nvSpPr>
          <p:cNvPr id="29" name="TextBox 7"/>
          <p:cNvSpPr txBox="1"/>
          <p:nvPr/>
        </p:nvSpPr>
        <p:spPr>
          <a:xfrm>
            <a:off x="5257985" y="924839"/>
            <a:ext cx="5662263" cy="5636287"/>
          </a:xfrm>
          <a:prstGeom prst="rect">
            <a:avLst/>
          </a:prstGeom>
          <a:noFill/>
        </p:spPr>
        <p:txBody>
          <a:bodyPr wrap="square" rtlCol="0">
            <a:spAutoFit/>
          </a:bodyPr>
          <a:lstStyle/>
          <a:p>
            <a:pPr lvl="0" defTabSz="910590">
              <a:lnSpc>
                <a:spcPct val="150000"/>
              </a:lnSpc>
              <a:defRPr/>
            </a:pPr>
            <a:r>
              <a:rPr lang="en-US" altLang="zh-CN"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2.</a:t>
            </a:r>
            <a:r>
              <a:rPr lang="zh-CN" altLang="en-US"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研究与实施阶段：（</a:t>
            </a:r>
            <a:r>
              <a:rPr lang="en-US" altLang="zh-CN"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2022</a:t>
            </a:r>
            <a:r>
              <a:rPr lang="zh-CN" altLang="en-US"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年</a:t>
            </a:r>
            <a:r>
              <a:rPr lang="en-US" altLang="zh-CN"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5</a:t>
            </a:r>
            <a:r>
              <a:rPr lang="zh-CN" altLang="en-US"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月</a:t>
            </a:r>
            <a:r>
              <a:rPr lang="en-US" altLang="zh-CN"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-2022</a:t>
            </a:r>
            <a:r>
              <a:rPr lang="zh-CN" altLang="en-US"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年</a:t>
            </a:r>
            <a:r>
              <a:rPr lang="en-US" altLang="zh-CN"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12</a:t>
            </a:r>
            <a:r>
              <a:rPr lang="zh-CN" altLang="en-US"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月）</a:t>
            </a:r>
            <a:endParaRPr lang="en-US" altLang="zh-CN" sz="2800" b="1" dirty="0">
              <a:solidFill>
                <a:srgbClr val="222222">
                  <a:alpha val="70000"/>
                </a:srgbClr>
              </a:solidFill>
              <a:highlight>
                <a:srgbClr val="FFFF00"/>
              </a:highlight>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endParaRPr>
          </a:p>
          <a:p>
            <a:pPr lvl="0" defTabSz="910590">
              <a:lnSpc>
                <a:spcPct val="150000"/>
              </a:lnSpc>
              <a:defRPr/>
            </a:pPr>
            <a:r>
              <a:rPr lang="zh-CN" altLang="en-US" sz="2400" b="1" dirty="0">
                <a:solidFill>
                  <a:schemeClr val="tx1">
                    <a:lumMod val="75000"/>
                    <a:lumOff val="25000"/>
                  </a:schemeClr>
                </a:solidFill>
                <a:latin typeface="宋体" panose="02010600030101010101" pitchFamily="2" charset="-122"/>
                <a:ea typeface="宋体" panose="02010600030101010101" pitchFamily="2" charset="-122"/>
                <a:cs typeface="阿里巴巴普惠体 2.0 55 Regular" panose="00020600040101010101" pitchFamily="18" charset="-122"/>
                <a:sym typeface="阿里巴巴普惠体 2.0 55 Regular" panose="00020600040101010101" pitchFamily="18" charset="-122"/>
              </a:rPr>
              <a:t>第一步：</a:t>
            </a:r>
            <a:r>
              <a:rPr lang="en-US" altLang="zh-CN" sz="2400" b="1" dirty="0">
                <a:solidFill>
                  <a:schemeClr val="tx1">
                    <a:lumMod val="75000"/>
                    <a:lumOff val="25000"/>
                  </a:schemeClr>
                </a:solidFill>
                <a:latin typeface="宋体" panose="02010600030101010101" pitchFamily="2" charset="-122"/>
                <a:ea typeface="宋体" panose="02010600030101010101" pitchFamily="2" charset="-122"/>
                <a:cs typeface="阿里巴巴普惠体 2.0 55 Regular" panose="00020600040101010101" pitchFamily="18" charset="-122"/>
                <a:sym typeface="阿里巴巴普惠体 2.0 55 Regular" panose="00020600040101010101" pitchFamily="18" charset="-122"/>
              </a:rPr>
              <a:t>2022.5—2022.6“</a:t>
            </a:r>
            <a:r>
              <a:rPr lang="zh-CN" altLang="en-US" sz="2400" b="1" dirty="0">
                <a:solidFill>
                  <a:schemeClr val="tx1">
                    <a:lumMod val="75000"/>
                    <a:lumOff val="25000"/>
                  </a:schemeClr>
                </a:solidFill>
                <a:latin typeface="宋体" panose="02010600030101010101" pitchFamily="2" charset="-122"/>
                <a:ea typeface="宋体" panose="02010600030101010101" pitchFamily="2" charset="-122"/>
                <a:cs typeface="阿里巴巴普惠体 2.0 55 Regular" panose="00020600040101010101" pitchFamily="18" charset="-122"/>
                <a:sym typeface="阿里巴巴普惠体 2.0 55 Regular" panose="00020600040101010101" pitchFamily="18" charset="-122"/>
              </a:rPr>
              <a:t>双减”下中段语文写话作业的现状调查及针对现状制定改善策略的研究。</a:t>
            </a:r>
            <a:endParaRPr lang="en-US" altLang="zh-CN" sz="2400" b="1" dirty="0">
              <a:solidFill>
                <a:schemeClr val="tx1">
                  <a:lumMod val="75000"/>
                  <a:lumOff val="25000"/>
                </a:schemeClr>
              </a:solidFill>
              <a:latin typeface="宋体" panose="02010600030101010101" pitchFamily="2" charset="-122"/>
              <a:ea typeface="宋体" panose="02010600030101010101" pitchFamily="2" charset="-122"/>
              <a:cs typeface="阿里巴巴普惠体 2.0 55 Regular" panose="00020600040101010101" pitchFamily="18" charset="-122"/>
              <a:sym typeface="阿里巴巴普惠体 2.0 55 Regular" panose="00020600040101010101" pitchFamily="18" charset="-122"/>
            </a:endParaRPr>
          </a:p>
          <a:p>
            <a:pPr defTabSz="910590">
              <a:lnSpc>
                <a:spcPct val="150000"/>
              </a:lnSpc>
              <a:defRPr/>
            </a:pPr>
            <a:r>
              <a:rPr lang="zh-CN" altLang="zh-CN" sz="2400" b="1" dirty="0">
                <a:solidFill>
                  <a:schemeClr val="tx1">
                    <a:lumMod val="75000"/>
                    <a:lumOff val="25000"/>
                  </a:schemeClr>
                </a:solidFill>
                <a:latin typeface="宋体" panose="02010600030101010101" pitchFamily="2" charset="-122"/>
                <a:ea typeface="宋体" panose="02010600030101010101" pitchFamily="2" charset="-122"/>
              </a:rPr>
              <a:t>第二步：</a:t>
            </a:r>
            <a:r>
              <a:rPr lang="en-US" altLang="zh-CN" sz="2400" b="1" dirty="0">
                <a:solidFill>
                  <a:schemeClr val="tx1">
                    <a:lumMod val="75000"/>
                    <a:lumOff val="25000"/>
                  </a:schemeClr>
                </a:solidFill>
                <a:latin typeface="宋体" panose="02010600030101010101" pitchFamily="2" charset="-122"/>
                <a:ea typeface="宋体" panose="02010600030101010101" pitchFamily="2" charset="-122"/>
              </a:rPr>
              <a:t>2022.5—2022.10</a:t>
            </a:r>
            <a:r>
              <a:rPr lang="zh-CN" altLang="zh-CN" sz="2400" b="1" dirty="0">
                <a:solidFill>
                  <a:schemeClr val="tx1">
                    <a:lumMod val="75000"/>
                    <a:lumOff val="25000"/>
                  </a:schemeClr>
                </a:solidFill>
                <a:latin typeface="宋体" panose="02010600030101010101" pitchFamily="2" charset="-122"/>
                <a:ea typeface="宋体" panose="02010600030101010101" pitchFamily="2" charset="-122"/>
              </a:rPr>
              <a:t>“双减”下中段语文写话作业的实践研究</a:t>
            </a:r>
            <a:r>
              <a:rPr lang="zh-CN" altLang="en-US" sz="2400" b="1" dirty="0">
                <a:solidFill>
                  <a:schemeClr val="tx1">
                    <a:lumMod val="75000"/>
                    <a:lumOff val="25000"/>
                  </a:schemeClr>
                </a:solidFill>
                <a:latin typeface="宋体" panose="02010600030101010101" pitchFamily="2" charset="-122"/>
                <a:ea typeface="宋体" panose="02010600030101010101" pitchFamily="2" charset="-122"/>
                <a:sym typeface="阿里巴巴普惠体 2.0 55 Regular" panose="00020600040101010101" pitchFamily="18" charset="-122"/>
              </a:rPr>
              <a:t>。</a:t>
            </a:r>
            <a:endParaRPr lang="en-US" altLang="zh-CN" sz="2400" b="1" dirty="0">
              <a:solidFill>
                <a:schemeClr val="tx1">
                  <a:lumMod val="75000"/>
                  <a:lumOff val="25000"/>
                </a:schemeClr>
              </a:solidFill>
              <a:latin typeface="宋体" panose="02010600030101010101" pitchFamily="2" charset="-122"/>
              <a:ea typeface="宋体" panose="02010600030101010101" pitchFamily="2" charset="-122"/>
              <a:sym typeface="阿里巴巴普惠体 2.0 55 Regular" panose="00020600040101010101" pitchFamily="18" charset="-122"/>
            </a:endParaRPr>
          </a:p>
          <a:p>
            <a:pPr defTabSz="910590">
              <a:lnSpc>
                <a:spcPct val="150000"/>
              </a:lnSpc>
              <a:defRPr/>
            </a:pPr>
            <a:r>
              <a:rPr lang="zh-CN" altLang="zh-CN" sz="2400" b="1" dirty="0">
                <a:solidFill>
                  <a:schemeClr val="tx1">
                    <a:lumMod val="75000"/>
                    <a:lumOff val="25000"/>
                  </a:schemeClr>
                </a:solidFill>
                <a:latin typeface="宋体" panose="02010600030101010101" pitchFamily="2" charset="-122"/>
                <a:ea typeface="宋体" panose="02010600030101010101" pitchFamily="2" charset="-122"/>
              </a:rPr>
              <a:t>第三步：</a:t>
            </a:r>
            <a:r>
              <a:rPr lang="en-US" altLang="zh-CN" sz="2400" b="1" dirty="0">
                <a:solidFill>
                  <a:schemeClr val="tx1">
                    <a:lumMod val="75000"/>
                    <a:lumOff val="25000"/>
                  </a:schemeClr>
                </a:solidFill>
                <a:latin typeface="宋体" panose="02010600030101010101" pitchFamily="2" charset="-122"/>
                <a:ea typeface="宋体" panose="02010600030101010101" pitchFamily="2" charset="-122"/>
              </a:rPr>
              <a:t>2022.10-2022.12</a:t>
            </a:r>
            <a:r>
              <a:rPr lang="zh-CN" altLang="zh-CN" sz="2400" b="1" dirty="0">
                <a:solidFill>
                  <a:schemeClr val="tx1">
                    <a:lumMod val="75000"/>
                    <a:lumOff val="25000"/>
                  </a:schemeClr>
                </a:solidFill>
                <a:latin typeface="宋体" panose="02010600030101010101" pitchFamily="2" charset="-122"/>
                <a:ea typeface="宋体" panose="02010600030101010101" pitchFamily="2" charset="-122"/>
              </a:rPr>
              <a:t>“双减”下中段语文写话作业的评价研究</a:t>
            </a:r>
            <a:endParaRPr lang="zh-CN" altLang="zh-CN" sz="2400" b="1" dirty="0">
              <a:solidFill>
                <a:schemeClr val="tx1">
                  <a:lumMod val="75000"/>
                  <a:lumOff val="25000"/>
                </a:schemeClr>
              </a:solidFill>
              <a:latin typeface="宋体" panose="02010600030101010101" pitchFamily="2" charset="-122"/>
              <a:ea typeface="宋体" panose="02010600030101010101" pitchFamily="2" charset="-122"/>
            </a:endParaRPr>
          </a:p>
          <a:p>
            <a:pPr defTabSz="910590">
              <a:lnSpc>
                <a:spcPct val="150000"/>
              </a:lnSpc>
              <a:defRPr/>
            </a:pPr>
            <a:endParaRPr lang="zh-CN" altLang="zh-CN" dirty="0"/>
          </a:p>
        </p:txBody>
      </p:sp>
      <p:sp>
        <p:nvSpPr>
          <p:cNvPr id="30" name="TextBox 7"/>
          <p:cNvSpPr txBox="1"/>
          <p:nvPr/>
        </p:nvSpPr>
        <p:spPr>
          <a:xfrm>
            <a:off x="1040524" y="4310164"/>
            <a:ext cx="3572584" cy="1113766"/>
          </a:xfrm>
          <a:prstGeom prst="rect">
            <a:avLst/>
          </a:prstGeom>
          <a:noFill/>
        </p:spPr>
        <p:txBody>
          <a:bodyPr wrap="square" rtlCol="0">
            <a:spAutoFit/>
          </a:bodyPr>
          <a:lstStyle/>
          <a:p>
            <a:pPr lvl="0" defTabSz="910590">
              <a:lnSpc>
                <a:spcPct val="150000"/>
              </a:lnSpc>
              <a:defRPr/>
            </a:pP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3.</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整理与总结阶段：（</a:t>
            </a: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2022</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年</a:t>
            </a: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12</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月</a:t>
            </a: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-2022</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年</a:t>
            </a:r>
            <a:r>
              <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3</a:t>
            </a:r>
            <a:r>
              <a:rPr lang="zh-CN" altLang="en-US"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月）</a:t>
            </a:r>
            <a:endParaRPr lang="en-US" altLang="zh-CN" sz="2400" b="1" dirty="0">
              <a:solidFill>
                <a:srgbClr val="222222">
                  <a:alpha val="70000"/>
                </a:srgb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7545">
            <a:off x="548057" y="670231"/>
            <a:ext cx="11056581" cy="5657897"/>
            <a:chOff x="715735" y="406400"/>
            <a:chExt cx="10666456" cy="6478023"/>
          </a:xfrm>
        </p:grpSpPr>
        <p:sp>
          <p:nvSpPr>
            <p:cNvPr id="11" name="矩形 10"/>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矩形 9"/>
            <p:cNvSpPr/>
            <p:nvPr/>
          </p:nvSpPr>
          <p:spPr>
            <a:xfrm rot="21441395">
              <a:off x="715735" y="522790"/>
              <a:ext cx="10567451" cy="636163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9" name="图片 8"/>
          <p:cNvPicPr>
            <a:picLocks noChangeAspect="1"/>
          </p:cNvPicPr>
          <p:nvPr/>
        </p:nvPicPr>
        <p:blipFill rotWithShape="1">
          <a:blip r:embed="rId1" cstate="screen"/>
          <a:srcRect/>
          <a:stretch>
            <a:fillRect/>
          </a:stretch>
        </p:blipFill>
        <p:spPr>
          <a:xfrm>
            <a:off x="8183438" y="437750"/>
            <a:ext cx="3403667" cy="5848750"/>
          </a:xfrm>
          <a:prstGeom prst="rect">
            <a:avLst/>
          </a:prstGeom>
        </p:spPr>
      </p:pic>
      <p:sp>
        <p:nvSpPr>
          <p:cNvPr id="49" name="矩形 48"/>
          <p:cNvSpPr/>
          <p:nvPr/>
        </p:nvSpPr>
        <p:spPr>
          <a:xfrm>
            <a:off x="3132023" y="3234350"/>
            <a:ext cx="4247169" cy="830997"/>
          </a:xfrm>
          <a:prstGeom prst="rect">
            <a:avLst/>
          </a:prstGeom>
        </p:spPr>
        <p:txBody>
          <a:bodyPr wrap="square">
            <a:spAutoFit/>
          </a:bodyPr>
          <a:lstStyle/>
          <a:p>
            <a:pPr algn="ctr"/>
            <a:r>
              <a:rPr lang="zh-CN" altLang="en-US" sz="4800" dirty="0">
                <a:latin typeface="思源宋体 CN SemiBold" panose="02020600000000000000" pitchFamily="18" charset="-122"/>
                <a:ea typeface="思源宋体 CN SemiBold" panose="02020600000000000000" pitchFamily="18" charset="-122"/>
              </a:rPr>
              <a:t>节点事件回顾</a:t>
            </a:r>
            <a:endParaRPr lang="zh-CN" altLang="en-US" sz="4800" dirty="0">
              <a:latin typeface="思源宋体 CN SemiBold" panose="02020600000000000000" pitchFamily="18" charset="-122"/>
              <a:ea typeface="思源宋体 CN SemiBold" panose="02020600000000000000" pitchFamily="18" charset="-122"/>
            </a:endParaRPr>
          </a:p>
        </p:txBody>
      </p:sp>
      <p:cxnSp>
        <p:nvCxnSpPr>
          <p:cNvPr id="52" name="直接连接符 51"/>
          <p:cNvCxnSpPr/>
          <p:nvPr/>
        </p:nvCxnSpPr>
        <p:spPr>
          <a:xfrm>
            <a:off x="2782773" y="3983779"/>
            <a:ext cx="494567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rot="187545">
            <a:off x="4545049" y="1870756"/>
            <a:ext cx="1237901" cy="1046425"/>
            <a:chOff x="532660" y="169116"/>
            <a:chExt cx="10894439" cy="6558482"/>
          </a:xfrm>
        </p:grpSpPr>
        <p:sp>
          <p:nvSpPr>
            <p:cNvPr id="60" name="矩形 59"/>
            <p:cNvSpPr/>
            <p:nvPr/>
          </p:nvSpPr>
          <p:spPr>
            <a:xfrm rot="583333">
              <a:off x="1081985" y="406397"/>
              <a:ext cx="10300205" cy="6134602"/>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61" name="矩形 60"/>
            <p:cNvSpPr/>
            <p:nvPr/>
          </p:nvSpPr>
          <p:spPr>
            <a:xfrm rot="21441395">
              <a:off x="532660" y="169116"/>
              <a:ext cx="10894439" cy="6558482"/>
            </a:xfrm>
            <a:prstGeom prst="rect">
              <a:avLst/>
            </a:prstGeom>
            <a:noFill/>
            <a:ln w="127000">
              <a:solidFill>
                <a:srgbClr val="6EA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071383" y="235610"/>
            <a:ext cx="3902090" cy="4936934"/>
            <a:chOff x="4071383" y="235610"/>
            <a:chExt cx="3902090" cy="4936934"/>
          </a:xfrm>
        </p:grpSpPr>
        <p:pic>
          <p:nvPicPr>
            <p:cNvPr id="18" name="图片 17"/>
            <p:cNvPicPr>
              <a:picLocks noChangeAspect="1"/>
            </p:cNvPicPr>
            <p:nvPr/>
          </p:nvPicPr>
          <p:blipFill rotWithShape="1">
            <a:blip r:embed="rId1"/>
            <a:srcRect l="-1" t="35773" r="-3317" b="18898"/>
            <a:stretch>
              <a:fillRect/>
            </a:stretch>
          </p:blipFill>
          <p:spPr>
            <a:xfrm>
              <a:off x="4212872" y="1761118"/>
              <a:ext cx="3594302" cy="3411426"/>
            </a:xfrm>
            <a:prstGeom prst="rect">
              <a:avLst/>
            </a:prstGeom>
          </p:spPr>
        </p:pic>
        <p:sp>
          <p:nvSpPr>
            <p:cNvPr id="5" name="Freeform 6"/>
            <p:cNvSpPr/>
            <p:nvPr/>
          </p:nvSpPr>
          <p:spPr>
            <a:xfrm>
              <a:off x="4071383" y="235610"/>
              <a:ext cx="3902090" cy="1360402"/>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rgbClr val="AACB94"/>
            </a:solidFill>
            <a:ln>
              <a:noFill/>
            </a:ln>
            <a:effectLst>
              <a:outerShdw blurRad="381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highlight>
                  <a:srgbClr val="F2F2F2"/>
                </a:highligh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8" name="Title 3"/>
            <p:cNvSpPr txBox="1"/>
            <p:nvPr/>
          </p:nvSpPr>
          <p:spPr>
            <a:xfrm>
              <a:off x="4282095" y="449238"/>
              <a:ext cx="3691378" cy="246539"/>
            </a:xfrm>
            <a:prstGeom prst="rect">
              <a:avLst/>
            </a:prstGeom>
            <a:solidFill>
              <a:srgbClr val="AACB94"/>
            </a:solidFill>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lvl="0">
                <a:lnSpc>
                  <a:spcPct val="80000"/>
                </a:lnSpc>
                <a:defRPr/>
              </a:pPr>
              <a:r>
                <a:rPr lang="zh-CN" altLang="en-US" sz="4000" b="0" dirty="0">
                  <a:solidFill>
                    <a:srgbClr val="222222"/>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rPr>
                <a:t>乐读伊索寓言，多彩阅读体验</a:t>
              </a:r>
              <a:endParaRPr kumimoji="0" lang="en-US" sz="1600" b="0" i="0" u="none" strike="noStrike" kern="1200" cap="none" spc="0" normalizeH="0" baseline="0" noProof="0" dirty="0">
                <a:ln>
                  <a:noFill/>
                </a:ln>
                <a:solidFill>
                  <a:srgbClr val="222222"/>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cxnSp>
        <p:nvCxnSpPr>
          <p:cNvPr id="27" name="Straight Connector 30"/>
          <p:cNvCxnSpPr/>
          <p:nvPr/>
        </p:nvCxnSpPr>
        <p:spPr>
          <a:xfrm>
            <a:off x="5935472" y="3749296"/>
            <a:ext cx="64" cy="310870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8" name="Oval 32"/>
          <p:cNvSpPr>
            <a:spLocks noChangeAspect="1"/>
          </p:cNvSpPr>
          <p:nvPr/>
        </p:nvSpPr>
        <p:spPr>
          <a:xfrm>
            <a:off x="6170794" y="3610444"/>
            <a:ext cx="97043" cy="97043"/>
          </a:xfrm>
          <a:prstGeom prst="ellipse">
            <a:avLst/>
          </a:prstGeom>
          <a:solidFill>
            <a:srgbClr val="AACB94"/>
          </a:solidFill>
          <a:ln w="12700">
            <a:no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29" name="Oval 33"/>
          <p:cNvSpPr>
            <a:spLocks noChangeAspect="1"/>
          </p:cNvSpPr>
          <p:nvPr/>
        </p:nvSpPr>
        <p:spPr>
          <a:xfrm>
            <a:off x="6170794" y="5124023"/>
            <a:ext cx="97043" cy="97043"/>
          </a:xfrm>
          <a:prstGeom prst="ellipse">
            <a:avLst/>
          </a:prstGeom>
          <a:solidFill>
            <a:srgbClr val="6EAA6B"/>
          </a:solidFill>
          <a:ln w="12700">
            <a:no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30" name="Oval 27"/>
          <p:cNvSpPr>
            <a:spLocks noChangeAspect="1"/>
          </p:cNvSpPr>
          <p:nvPr/>
        </p:nvSpPr>
        <p:spPr>
          <a:xfrm>
            <a:off x="6170794" y="2054064"/>
            <a:ext cx="97043" cy="97043"/>
          </a:xfrm>
          <a:prstGeom prst="ellipse">
            <a:avLst/>
          </a:prstGeom>
          <a:solidFill>
            <a:srgbClr val="6EAA6B"/>
          </a:solidFill>
          <a:ln w="12700">
            <a:no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nvGrpSpPr>
          <p:cNvPr id="21" name="组合 20"/>
          <p:cNvGrpSpPr/>
          <p:nvPr/>
        </p:nvGrpSpPr>
        <p:grpSpPr>
          <a:xfrm>
            <a:off x="51203" y="276532"/>
            <a:ext cx="5057604" cy="6304936"/>
            <a:chOff x="51203" y="276532"/>
            <a:chExt cx="5057604" cy="6304936"/>
          </a:xfrm>
        </p:grpSpPr>
        <p:pic>
          <p:nvPicPr>
            <p:cNvPr id="19" name="图片 18"/>
            <p:cNvPicPr>
              <a:picLocks noChangeAspect="1"/>
            </p:cNvPicPr>
            <p:nvPr/>
          </p:nvPicPr>
          <p:blipFill rotWithShape="1">
            <a:blip r:embed="rId2"/>
            <a:srcRect l="-1" t="15267" r="-1373"/>
            <a:stretch>
              <a:fillRect/>
            </a:stretch>
          </p:blipFill>
          <p:spPr>
            <a:xfrm>
              <a:off x="833119" y="276532"/>
              <a:ext cx="3213718" cy="5810989"/>
            </a:xfrm>
            <a:prstGeom prst="rect">
              <a:avLst/>
            </a:prstGeom>
          </p:spPr>
        </p:pic>
        <p:grpSp>
          <p:nvGrpSpPr>
            <p:cNvPr id="36" name="Group 5"/>
            <p:cNvGrpSpPr/>
            <p:nvPr/>
          </p:nvGrpSpPr>
          <p:grpSpPr>
            <a:xfrm>
              <a:off x="51203" y="5221066"/>
              <a:ext cx="5057604" cy="1360402"/>
              <a:chOff x="8139770" y="3049430"/>
              <a:chExt cx="3406466" cy="1360402"/>
            </a:xfrm>
            <a:solidFill>
              <a:srgbClr val="AACB94"/>
            </a:solidFill>
          </p:grpSpPr>
          <p:sp>
            <p:nvSpPr>
              <p:cNvPr id="37" name="Freeform 6"/>
              <p:cNvSpPr/>
              <p:nvPr/>
            </p:nvSpPr>
            <p:spPr>
              <a:xfrm>
                <a:off x="8139770" y="3049430"/>
                <a:ext cx="3406466" cy="1360402"/>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grpFill/>
              <a:ln>
                <a:noFill/>
              </a:ln>
              <a:effectLst>
                <a:outerShdw blurRad="381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51" name="Title 3"/>
              <p:cNvSpPr txBox="1"/>
              <p:nvPr/>
            </p:nvSpPr>
            <p:spPr>
              <a:xfrm>
                <a:off x="8901352" y="3254972"/>
                <a:ext cx="2356720" cy="222702"/>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lvl="0">
                  <a:lnSpc>
                    <a:spcPct val="80000"/>
                  </a:lnSpc>
                  <a:defRPr/>
                </a:pPr>
                <a:r>
                  <a:rPr lang="zh-CN" altLang="en-US" sz="4000" b="0" dirty="0">
                    <a:solidFill>
                      <a:srgbClr val="222222"/>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rPr>
                  <a:t>追寻一束光，致敬平凡“星”</a:t>
                </a:r>
                <a:endParaRPr kumimoji="0" lang="en-US" sz="1600" b="0" i="0" u="none" strike="noStrike" kern="1200" cap="none" spc="0" normalizeH="0" baseline="0" noProof="0" dirty="0">
                  <a:ln>
                    <a:noFill/>
                  </a:ln>
                  <a:solidFill>
                    <a:srgbClr val="222222"/>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grpSp>
      <p:grpSp>
        <p:nvGrpSpPr>
          <p:cNvPr id="22" name="组合 21"/>
          <p:cNvGrpSpPr/>
          <p:nvPr/>
        </p:nvGrpSpPr>
        <p:grpSpPr>
          <a:xfrm>
            <a:off x="7701902" y="1937375"/>
            <a:ext cx="4200684" cy="4741617"/>
            <a:chOff x="7701902" y="1937375"/>
            <a:chExt cx="4200684" cy="4741617"/>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902" y="3528479"/>
              <a:ext cx="4200684" cy="3150513"/>
            </a:xfrm>
            <a:prstGeom prst="rect">
              <a:avLst/>
            </a:prstGeom>
          </p:spPr>
        </p:pic>
        <p:grpSp>
          <p:nvGrpSpPr>
            <p:cNvPr id="7" name="Group 5"/>
            <p:cNvGrpSpPr/>
            <p:nvPr/>
          </p:nvGrpSpPr>
          <p:grpSpPr>
            <a:xfrm>
              <a:off x="8225759" y="1937375"/>
              <a:ext cx="3297238" cy="1360402"/>
              <a:chOff x="8245732" y="3093194"/>
              <a:chExt cx="2127973" cy="1360402"/>
            </a:xfrm>
            <a:solidFill>
              <a:srgbClr val="AACB94"/>
            </a:solidFill>
          </p:grpSpPr>
          <p:sp>
            <p:nvSpPr>
              <p:cNvPr id="9" name="Freeform 6"/>
              <p:cNvSpPr/>
              <p:nvPr/>
            </p:nvSpPr>
            <p:spPr>
              <a:xfrm>
                <a:off x="8245732" y="3093194"/>
                <a:ext cx="2127973" cy="1360402"/>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grpFill/>
              <a:ln>
                <a:noFill/>
              </a:ln>
              <a:effectLst>
                <a:outerShdw blurRad="381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2" name="Title 3"/>
              <p:cNvSpPr txBox="1"/>
              <p:nvPr/>
            </p:nvSpPr>
            <p:spPr>
              <a:xfrm>
                <a:off x="8352888" y="3324640"/>
                <a:ext cx="1995126" cy="52552"/>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lvl="0">
                  <a:lnSpc>
                    <a:spcPct val="80000"/>
                  </a:lnSpc>
                  <a:defRPr/>
                </a:pPr>
                <a:r>
                  <a:rPr lang="zh-CN" altLang="en-US" sz="4000" b="0" dirty="0">
                    <a:solidFill>
                      <a:srgbClr val="222222"/>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rPr>
                  <a:t>泡泡勾勒的梦幻童年</a:t>
                </a:r>
                <a:endParaRPr kumimoji="0" lang="en-US" sz="1600" b="0" i="0" u="none" strike="noStrike" kern="1200" cap="none" spc="0" normalizeH="0" baseline="0" noProof="0" dirty="0">
                  <a:ln>
                    <a:noFill/>
                  </a:ln>
                  <a:solidFill>
                    <a:srgbClr val="222222"/>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50" fill="hold"/>
                                        <p:tgtEl>
                                          <p:spTgt spid="22"/>
                                        </p:tgtEl>
                                        <p:attrNameLst>
                                          <p:attrName>ppt_x</p:attrName>
                                        </p:attrNameLst>
                                      </p:cBhvr>
                                      <p:tavLst>
                                        <p:tav tm="0">
                                          <p:val>
                                            <p:strVal val="#ppt_x"/>
                                          </p:val>
                                        </p:tav>
                                        <p:tav tm="100000">
                                          <p:val>
                                            <p:strVal val="#ppt_x"/>
                                          </p:val>
                                        </p:tav>
                                      </p:tavLst>
                                    </p:anim>
                                    <p:anim calcmode="lin" valueType="num">
                                      <p:cBhvr additive="base">
                                        <p:cTn id="18" dur="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788275" y="2148200"/>
            <a:ext cx="10047651" cy="4894338"/>
          </a:xfrm>
          <a:prstGeom prst="rect">
            <a:avLst/>
          </a:prstGeom>
        </p:spPr>
      </p:pic>
      <p:sp>
        <p:nvSpPr>
          <p:cNvPr id="12" name="TextBox 5"/>
          <p:cNvSpPr txBox="1"/>
          <p:nvPr/>
        </p:nvSpPr>
        <p:spPr>
          <a:xfrm>
            <a:off x="417513" y="47625"/>
            <a:ext cx="11750086" cy="2100575"/>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gn="l">
              <a:lnSpc>
                <a:spcPct val="150000"/>
              </a:lnSpc>
            </a:pPr>
            <a:r>
              <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    </a:t>
            </a:r>
            <a:r>
              <a:rPr lang="zh-CN" altLang="en-US"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在“双减背景下中段语文写话作业实施”的研究初期，我们通过知网，查阅了关于小学语文写话教学、写话作业、作业设计、中段写作的相关文献，进行了数据整理，形成了自己的认识。</a:t>
            </a:r>
            <a:endPar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1025" name="文本框 1"/>
          <p:cNvSpPr txBox="1"/>
          <p:nvPr/>
        </p:nvSpPr>
        <p:spPr>
          <a:xfrm>
            <a:off x="-58737" y="174625"/>
            <a:ext cx="476250" cy="504825"/>
          </a:xfrm>
          <a:prstGeom prst="rect">
            <a:avLst/>
          </a:prstGeom>
          <a:noFill/>
          <a:ln w="6350">
            <a:noFill/>
          </a:ln>
        </p:spPr>
      </p:sp>
      <p:sp>
        <p:nvSpPr>
          <p:cNvPr id="1026" name="直接连接符 6"/>
          <p:cNvSpPr/>
          <p:nvPr/>
        </p:nvSpPr>
        <p:spPr>
          <a:xfrm flipH="1" flipV="1">
            <a:off x="0" y="0"/>
            <a:ext cx="0" cy="0"/>
          </a:xfrm>
          <a:prstGeom prst="line">
            <a:avLst/>
          </a:prstGeom>
          <a:ln w="12700" cap="flat" cmpd="sng">
            <a:solidFill>
              <a:srgbClr val="000000"/>
            </a:solidFill>
            <a:prstDash val="solid"/>
            <a:miter/>
            <a:headEnd type="none" w="med" len="med"/>
            <a:tailEnd type="none" w="med" len="med"/>
          </a:ln>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34510" y="1628367"/>
            <a:ext cx="9375227" cy="3970318"/>
          </a:xfrm>
          <a:prstGeom prst="rect">
            <a:avLst/>
          </a:prstGeom>
          <a:noFill/>
        </p:spPr>
        <p:txBody>
          <a:bodyPr wrap="square">
            <a:spAutoFit/>
          </a:bodyPr>
          <a:lstStyle/>
          <a:p>
            <a:pPr indent="133985" algn="just"/>
            <a:r>
              <a:rPr lang="zh-CN" altLang="zh-CN" sz="36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zh-CN" sz="3600" b="1" kern="100" dirty="0">
                <a:effectLst/>
                <a:latin typeface="Calibri" panose="020F0502020204030204" pitchFamily="34" charset="0"/>
                <a:ea typeface="宋体" panose="02010600030101010101" pitchFamily="2" charset="-122"/>
                <a:cs typeface="Times New Roman" panose="02020603050405020304" pitchFamily="18" charset="0"/>
              </a:rPr>
              <a:t>）关于小学语文</a:t>
            </a:r>
            <a:r>
              <a:rPr lang="zh-CN" altLang="zh-CN" sz="3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写话作业</a:t>
            </a:r>
            <a:r>
              <a:rPr lang="zh-CN" altLang="zh-CN" sz="3600" b="1" kern="100" dirty="0">
                <a:effectLst/>
                <a:latin typeface="Calibri" panose="020F0502020204030204" pitchFamily="34" charset="0"/>
                <a:ea typeface="宋体" panose="02010600030101010101" pitchFamily="2" charset="-122"/>
                <a:cs typeface="Times New Roman" panose="02020603050405020304" pitchFamily="18" charset="0"/>
              </a:rPr>
              <a:t>的文献研究</a:t>
            </a:r>
            <a:endPar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33985" algn="just"/>
            <a:endParaRPr lang="en-US" altLang="zh-CN" sz="3600" b="1" kern="100" dirty="0">
              <a:latin typeface="Calibri" panose="020F0502020204030204" pitchFamily="34" charset="0"/>
              <a:ea typeface="宋体" panose="02010600030101010101" pitchFamily="2" charset="-122"/>
              <a:cs typeface="Times New Roman" panose="02020603050405020304" pitchFamily="18" charset="0"/>
            </a:endParaRPr>
          </a:p>
          <a:p>
            <a:pPr indent="133985" algn="just"/>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）关于小学语文</a:t>
            </a:r>
            <a:r>
              <a:rPr lang="zh-CN" altLang="en-US" sz="3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写话教学</a:t>
            </a:r>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的文献研究</a:t>
            </a:r>
            <a:endPar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33985" algn="just"/>
            <a:endPar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33985" algn="just"/>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3</a:t>
            </a:r>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）关于小学语文</a:t>
            </a:r>
            <a:r>
              <a:rPr lang="zh-CN" altLang="en-US" sz="3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作业设计</a:t>
            </a:r>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的文献研究</a:t>
            </a:r>
            <a:endPar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33985" algn="just"/>
            <a:endPar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33985" algn="just"/>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）关于小学语文</a:t>
            </a:r>
            <a:r>
              <a:rPr lang="zh-CN" altLang="en-US" sz="3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中段写作</a:t>
            </a:r>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的文献研究</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51034" y="1001807"/>
            <a:ext cx="9795642" cy="5015091"/>
          </a:xfrm>
          <a:prstGeom prst="rect">
            <a:avLst/>
          </a:prstGeom>
          <a:noFill/>
        </p:spPr>
        <p:txBody>
          <a:bodyPr wrap="square">
            <a:spAutoFit/>
          </a:bodyPr>
          <a:lstStyle/>
          <a:p>
            <a:pPr indent="266700" algn="just">
              <a:lnSpc>
                <a:spcPct val="150000"/>
              </a:lnSpc>
            </a:pP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400" b="1" i="1" kern="100" dirty="0">
                <a:effectLst/>
                <a:latin typeface="Calibri" panose="020F0502020204030204" pitchFamily="34" charset="0"/>
                <a:ea typeface="宋体" panose="02010600030101010101" pitchFamily="2" charset="-122"/>
                <a:cs typeface="Times New Roman" panose="02020603050405020304" pitchFamily="18" charset="0"/>
              </a:rPr>
              <a:t>如果将一篇完整的习作看作一条紧实的绳索，而每一次的写话作业则是一根根丝带，教师通过系统化、程序化的设计将这些丝带扭结在一起，帮助学生减轻每一次习作的负担，还能够从多方面积累素材，在一次次常态化的练习中不断提高自己的语文素养。</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从低年级的写话过渡到初步的习作，转换教学目标、教学内容和教学方法的衔接，坚持先说后写、说写结合的原则，适当安排训练的梯度。设计多层次、有弹性、学生可以充分选择的习作训练，组织学生进行语言实践活动。增强学生对于习作的自信心，鼓励学生自由表达，关注书面表达的规范，养成良好的作文修改习惯，体会实用文在社会生活中的使用价值及意义。</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1397816" y="0"/>
            <a:ext cx="5738708" cy="1569660"/>
          </a:xfrm>
          <a:prstGeom prst="rect">
            <a:avLst/>
          </a:prstGeom>
        </p:spPr>
        <p:txBody>
          <a:bodyPr wrap="square">
            <a:spAutoFit/>
          </a:bodyPr>
          <a:lstStyle/>
          <a:p>
            <a:pPr algn="ctr"/>
            <a:r>
              <a:rPr lang="zh-CN" altLang="en-US" sz="4800" dirty="0">
                <a:latin typeface="思源宋体 CN SemiBold" panose="02020600000000000000" pitchFamily="18" charset="-122"/>
                <a:ea typeface="思源宋体 CN SemiBold" panose="02020600000000000000" pitchFamily="18" charset="-122"/>
              </a:rPr>
              <a:t>文献研究总结提炼</a:t>
            </a:r>
            <a:endParaRPr lang="en-US" altLang="zh-CN" sz="4800" dirty="0">
              <a:latin typeface="思源宋体 CN SemiBold" panose="02020600000000000000" pitchFamily="18" charset="-122"/>
              <a:ea typeface="思源宋体 CN SemiBold" panose="02020600000000000000" pitchFamily="18" charset="-122"/>
            </a:endParaRPr>
          </a:p>
          <a:p>
            <a:pPr algn="ctr"/>
            <a:endParaRPr lang="zh-CN" altLang="en-US" sz="4800" dirty="0">
              <a:latin typeface="思源宋体 CN SemiBold" panose="02020600000000000000" pitchFamily="18" charset="-122"/>
              <a:ea typeface="思源宋体 CN SemiBold" panose="02020600000000000000"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7545">
            <a:off x="548057" y="670231"/>
            <a:ext cx="11056581" cy="5657897"/>
            <a:chOff x="715735" y="406400"/>
            <a:chExt cx="10666456" cy="6478023"/>
          </a:xfrm>
        </p:grpSpPr>
        <p:sp>
          <p:nvSpPr>
            <p:cNvPr id="11" name="矩形 10"/>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矩形 9"/>
            <p:cNvSpPr/>
            <p:nvPr/>
          </p:nvSpPr>
          <p:spPr>
            <a:xfrm rot="21441395">
              <a:off x="715735" y="522790"/>
              <a:ext cx="10567451" cy="636163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9" name="图片 8"/>
          <p:cNvPicPr>
            <a:picLocks noChangeAspect="1"/>
          </p:cNvPicPr>
          <p:nvPr/>
        </p:nvPicPr>
        <p:blipFill rotWithShape="1">
          <a:blip r:embed="rId1" cstate="screen"/>
          <a:srcRect/>
          <a:stretch>
            <a:fillRect/>
          </a:stretch>
        </p:blipFill>
        <p:spPr>
          <a:xfrm>
            <a:off x="8183438" y="437750"/>
            <a:ext cx="3403667" cy="5848750"/>
          </a:xfrm>
          <a:prstGeom prst="rect">
            <a:avLst/>
          </a:prstGeom>
        </p:spPr>
      </p:pic>
      <p:sp>
        <p:nvSpPr>
          <p:cNvPr id="49" name="矩形 48"/>
          <p:cNvSpPr/>
          <p:nvPr/>
        </p:nvSpPr>
        <p:spPr>
          <a:xfrm>
            <a:off x="881543" y="3292092"/>
            <a:ext cx="8209905" cy="1569660"/>
          </a:xfrm>
          <a:prstGeom prst="rect">
            <a:avLst/>
          </a:prstGeom>
        </p:spPr>
        <p:txBody>
          <a:bodyPr wrap="square">
            <a:spAutoFit/>
          </a:bodyPr>
          <a:lstStyle/>
          <a:p>
            <a:pPr algn="ctr"/>
            <a:r>
              <a:rPr lang="zh-CN" altLang="en-US" sz="4800" dirty="0">
                <a:latin typeface="思源宋体 CN SemiBold" panose="02020600000000000000" pitchFamily="18" charset="-122"/>
                <a:ea typeface="思源宋体 CN SemiBold" panose="02020600000000000000" pitchFamily="18" charset="-122"/>
              </a:rPr>
              <a:t>中段语文写话作业设计与实施的现状调查和归因研究</a:t>
            </a:r>
            <a:endParaRPr lang="zh-CN" altLang="en-US" sz="4800" dirty="0">
              <a:latin typeface="思源宋体 CN SemiBold" panose="02020600000000000000" pitchFamily="18" charset="-122"/>
              <a:ea typeface="思源宋体 CN SemiBold" panose="02020600000000000000" pitchFamily="18" charset="-122"/>
            </a:endParaRPr>
          </a:p>
        </p:txBody>
      </p:sp>
      <p:cxnSp>
        <p:nvCxnSpPr>
          <p:cNvPr id="52" name="直接连接符 51"/>
          <p:cNvCxnSpPr/>
          <p:nvPr/>
        </p:nvCxnSpPr>
        <p:spPr>
          <a:xfrm>
            <a:off x="2782773" y="3983779"/>
            <a:ext cx="494567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rot="187545">
            <a:off x="4545049" y="1870756"/>
            <a:ext cx="1237901" cy="1046425"/>
            <a:chOff x="532660" y="169116"/>
            <a:chExt cx="10894439" cy="6558482"/>
          </a:xfrm>
        </p:grpSpPr>
        <p:sp>
          <p:nvSpPr>
            <p:cNvPr id="60" name="矩形 59"/>
            <p:cNvSpPr/>
            <p:nvPr/>
          </p:nvSpPr>
          <p:spPr>
            <a:xfrm rot="583333">
              <a:off x="1081985" y="406397"/>
              <a:ext cx="10300205" cy="6134602"/>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61" name="矩形 60"/>
            <p:cNvSpPr/>
            <p:nvPr/>
          </p:nvSpPr>
          <p:spPr>
            <a:xfrm rot="21441395">
              <a:off x="532660" y="169116"/>
              <a:ext cx="10894439" cy="6558482"/>
            </a:xfrm>
            <a:prstGeom prst="rect">
              <a:avLst/>
            </a:prstGeom>
            <a:noFill/>
            <a:ln w="127000">
              <a:solidFill>
                <a:srgbClr val="6EA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0" y="0"/>
          <a:ext cx="4603531" cy="273269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图表 2"/>
          <p:cNvGraphicFramePr/>
          <p:nvPr/>
        </p:nvGraphicFramePr>
        <p:xfrm>
          <a:off x="4603530" y="0"/>
          <a:ext cx="3909849" cy="2564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nvGraphicFramePr>
        <p:xfrm>
          <a:off x="8397764" y="-1"/>
          <a:ext cx="3794236" cy="2564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nvGraphicFramePr>
        <p:xfrm>
          <a:off x="373117" y="3662855"/>
          <a:ext cx="3857295" cy="2572407"/>
        </p:xfrm>
        <a:graphic>
          <a:graphicData uri="http://schemas.openxmlformats.org/drawingml/2006/chart">
            <c:chart xmlns:c="http://schemas.openxmlformats.org/drawingml/2006/chart" xmlns:r="http://schemas.openxmlformats.org/officeDocument/2006/relationships" r:id="rId4"/>
          </a:graphicData>
        </a:graphic>
      </p:graphicFrame>
      <p:pic>
        <p:nvPicPr>
          <p:cNvPr id="6" name="图片 5"/>
          <p:cNvPicPr>
            <a:picLocks noChangeAspect="1"/>
          </p:cNvPicPr>
          <p:nvPr/>
        </p:nvPicPr>
        <p:blipFill>
          <a:blip r:embed="rId6"/>
          <a:stretch>
            <a:fillRect/>
          </a:stretch>
        </p:blipFill>
        <p:spPr>
          <a:xfrm>
            <a:off x="4395121" y="3662855"/>
            <a:ext cx="3939417" cy="2572406"/>
          </a:xfrm>
          <a:prstGeom prst="rect">
            <a:avLst/>
          </a:prstGeom>
        </p:spPr>
      </p:pic>
      <p:graphicFrame>
        <p:nvGraphicFramePr>
          <p:cNvPr id="7" name="图表 6"/>
          <p:cNvGraphicFramePr/>
          <p:nvPr/>
        </p:nvGraphicFramePr>
        <p:xfrm>
          <a:off x="8513380" y="3725916"/>
          <a:ext cx="3678620" cy="2564523"/>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5"/>
          <p:cNvGrpSpPr/>
          <p:nvPr/>
        </p:nvGrpSpPr>
        <p:grpSpPr>
          <a:xfrm>
            <a:off x="567559" y="2808887"/>
            <a:ext cx="11277600" cy="656898"/>
            <a:chOff x="8382828" y="3017899"/>
            <a:chExt cx="2714524" cy="1360402"/>
          </a:xfrm>
          <a:solidFill>
            <a:srgbClr val="AACB94"/>
          </a:solidFill>
        </p:grpSpPr>
        <p:sp>
          <p:nvSpPr>
            <p:cNvPr id="9" name="Freeform 6"/>
            <p:cNvSpPr/>
            <p:nvPr/>
          </p:nvSpPr>
          <p:spPr>
            <a:xfrm>
              <a:off x="8382828" y="3017899"/>
              <a:ext cx="2714524" cy="1360402"/>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grpFill/>
            <a:ln>
              <a:noFill/>
            </a:ln>
            <a:effectLst>
              <a:outerShdw blurRad="381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srgbClr val="FFFFFF"/>
                </a:solidFill>
                <a:effectLst/>
                <a:highlight>
                  <a:srgbClr val="F2F2F2"/>
                </a:highligh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Title 3"/>
            <p:cNvSpPr txBox="1"/>
            <p:nvPr/>
          </p:nvSpPr>
          <p:spPr>
            <a:xfrm>
              <a:off x="8529412" y="3231527"/>
              <a:ext cx="2567940" cy="246539"/>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lvl="0">
                <a:lnSpc>
                  <a:spcPct val="80000"/>
                </a:lnSpc>
                <a:defRPr/>
              </a:pPr>
              <a:r>
                <a:rPr lang="zh-CN" altLang="en-US" b="0" dirty="0">
                  <a:solidFill>
                    <a:srgbClr val="222222"/>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rPr>
                <a:t>关于中段写话作业设计与实施现状的学生调查问卷</a:t>
              </a:r>
              <a:endParaRPr kumimoji="0" lang="en-US" sz="1400" b="0" i="0" u="none" strike="noStrike" kern="1200" cap="none" spc="0" normalizeH="0" baseline="0" noProof="0" dirty="0">
                <a:ln>
                  <a:noFill/>
                </a:ln>
                <a:solidFill>
                  <a:srgbClr val="222222"/>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349250" y="2117900"/>
          <a:ext cx="3568700" cy="2327910"/>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4140637" y="0"/>
            <a:ext cx="7577960" cy="6775381"/>
          </a:xfrm>
          <a:prstGeom prst="rect">
            <a:avLst/>
          </a:prstGeom>
          <a:noFill/>
        </p:spPr>
        <p:txBody>
          <a:bodyPr wrap="square">
            <a:spAutoFit/>
          </a:bodyPr>
          <a:lstStyle/>
          <a:p>
            <a:pPr indent="266700" algn="just">
              <a:lnSpc>
                <a:spcPct val="150000"/>
              </a:lnSpc>
            </a:pPr>
            <a:r>
              <a:rPr lang="zh-CN" altLang="en-US" sz="3200" b="1" kern="100" dirty="0">
                <a:effectLst/>
                <a:latin typeface="楷体" panose="02010609060101010101" pitchFamily="49" charset="-122"/>
                <a:ea typeface="楷体" panose="02010609060101010101" pitchFamily="49" charset="-122"/>
                <a:cs typeface="Times New Roman" panose="02020603050405020304" pitchFamily="18" charset="0"/>
              </a:rPr>
              <a:t>写话作业设计与实施中存在的问题</a:t>
            </a:r>
            <a:endParaRPr lang="zh-CN" altLang="en-US" sz="3200"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ct val="150000"/>
              </a:lnSpc>
            </a:pPr>
            <a:r>
              <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rPr>
              <a:t>      通过上述调查结果及分析，我们对学生存在的问题及问题的成因有了一定了解，那么教师在设计写话作业时存在哪些问题呢？课题组通过对部分写话作业的搜集与整理，产生如下思考：</a:t>
            </a:r>
            <a:endPar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①　流于形式，言中无物</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②　读写脱节，南辕北辙</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③　要求失度，事倍功半</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④　忽视差异，舍本逐末</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⑤　评价单一，隔靴搔痒</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7545">
            <a:off x="548057" y="670231"/>
            <a:ext cx="11056581" cy="5657897"/>
            <a:chOff x="715735" y="406400"/>
            <a:chExt cx="10666456" cy="6478023"/>
          </a:xfrm>
        </p:grpSpPr>
        <p:sp>
          <p:nvSpPr>
            <p:cNvPr id="11" name="矩形 10"/>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矩形 9"/>
            <p:cNvSpPr/>
            <p:nvPr/>
          </p:nvSpPr>
          <p:spPr>
            <a:xfrm rot="21441395">
              <a:off x="715735" y="522790"/>
              <a:ext cx="10567451" cy="636163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9" name="图片 8"/>
          <p:cNvPicPr>
            <a:picLocks noChangeAspect="1"/>
          </p:cNvPicPr>
          <p:nvPr/>
        </p:nvPicPr>
        <p:blipFill rotWithShape="1">
          <a:blip r:embed="rId1" cstate="screen"/>
          <a:srcRect/>
          <a:stretch>
            <a:fillRect/>
          </a:stretch>
        </p:blipFill>
        <p:spPr>
          <a:xfrm>
            <a:off x="8183438" y="437750"/>
            <a:ext cx="3403667" cy="5848750"/>
          </a:xfrm>
          <a:prstGeom prst="rect">
            <a:avLst/>
          </a:prstGeom>
        </p:spPr>
      </p:pic>
      <p:sp>
        <p:nvSpPr>
          <p:cNvPr id="49" name="矩形 48"/>
          <p:cNvSpPr/>
          <p:nvPr/>
        </p:nvSpPr>
        <p:spPr>
          <a:xfrm>
            <a:off x="881543" y="3292092"/>
            <a:ext cx="8209905" cy="1569660"/>
          </a:xfrm>
          <a:prstGeom prst="rect">
            <a:avLst/>
          </a:prstGeom>
        </p:spPr>
        <p:txBody>
          <a:bodyPr wrap="square">
            <a:spAutoFit/>
          </a:bodyPr>
          <a:lstStyle/>
          <a:p>
            <a:pPr algn="ctr"/>
            <a:r>
              <a:rPr lang="zh-CN" altLang="en-US" sz="4800" dirty="0">
                <a:latin typeface="思源宋体 CN SemiBold" panose="02020600000000000000" pitchFamily="18" charset="-122"/>
                <a:ea typeface="思源宋体 CN SemiBold" panose="02020600000000000000" pitchFamily="18" charset="-122"/>
              </a:rPr>
              <a:t>“双减”下中段语文写话作业的设计研究</a:t>
            </a:r>
            <a:endParaRPr lang="zh-CN" altLang="en-US" sz="4800" dirty="0">
              <a:latin typeface="思源宋体 CN SemiBold" panose="02020600000000000000" pitchFamily="18" charset="-122"/>
              <a:ea typeface="思源宋体 CN SemiBold" panose="02020600000000000000" pitchFamily="18" charset="-122"/>
            </a:endParaRPr>
          </a:p>
        </p:txBody>
      </p:sp>
      <p:cxnSp>
        <p:nvCxnSpPr>
          <p:cNvPr id="52" name="直接连接符 51"/>
          <p:cNvCxnSpPr/>
          <p:nvPr/>
        </p:nvCxnSpPr>
        <p:spPr>
          <a:xfrm>
            <a:off x="2782773" y="3983779"/>
            <a:ext cx="494567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rot="187545">
            <a:off x="4545049" y="1870756"/>
            <a:ext cx="1237901" cy="1046425"/>
            <a:chOff x="532660" y="169116"/>
            <a:chExt cx="10894439" cy="6558482"/>
          </a:xfrm>
        </p:grpSpPr>
        <p:sp>
          <p:nvSpPr>
            <p:cNvPr id="60" name="矩形 59"/>
            <p:cNvSpPr/>
            <p:nvPr/>
          </p:nvSpPr>
          <p:spPr>
            <a:xfrm rot="583333">
              <a:off x="1081985" y="406397"/>
              <a:ext cx="10300205" cy="6134602"/>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61" name="矩形 60"/>
            <p:cNvSpPr/>
            <p:nvPr/>
          </p:nvSpPr>
          <p:spPr>
            <a:xfrm rot="21441395">
              <a:off x="532660" y="169116"/>
              <a:ext cx="10894439" cy="6558482"/>
            </a:xfrm>
            <a:prstGeom prst="rect">
              <a:avLst/>
            </a:prstGeom>
            <a:noFill/>
            <a:ln w="127000">
              <a:solidFill>
                <a:srgbClr val="6EA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7545">
            <a:off x="548057" y="670231"/>
            <a:ext cx="11056581" cy="5657897"/>
            <a:chOff x="715735" y="406400"/>
            <a:chExt cx="10666456" cy="6478023"/>
          </a:xfrm>
        </p:grpSpPr>
        <p:sp>
          <p:nvSpPr>
            <p:cNvPr id="11" name="矩形 10"/>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矩形 9"/>
            <p:cNvSpPr/>
            <p:nvPr/>
          </p:nvSpPr>
          <p:spPr>
            <a:xfrm rot="21441395">
              <a:off x="715735" y="522790"/>
              <a:ext cx="10567451" cy="636163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9" name="图片 8"/>
          <p:cNvPicPr>
            <a:picLocks noChangeAspect="1"/>
          </p:cNvPicPr>
          <p:nvPr/>
        </p:nvPicPr>
        <p:blipFill rotWithShape="1">
          <a:blip r:embed="rId1" cstate="screen"/>
          <a:srcRect/>
          <a:stretch>
            <a:fillRect/>
          </a:stretch>
        </p:blipFill>
        <p:spPr>
          <a:xfrm>
            <a:off x="8192328" y="435845"/>
            <a:ext cx="3403667" cy="5848750"/>
          </a:xfrm>
          <a:prstGeom prst="rect">
            <a:avLst/>
          </a:prstGeom>
        </p:spPr>
      </p:pic>
      <p:grpSp>
        <p:nvGrpSpPr>
          <p:cNvPr id="4" name="组合 3"/>
          <p:cNvGrpSpPr/>
          <p:nvPr/>
        </p:nvGrpSpPr>
        <p:grpSpPr>
          <a:xfrm>
            <a:off x="2403475" y="1706880"/>
            <a:ext cx="3032760" cy="687070"/>
            <a:chOff x="3686" y="2688"/>
            <a:chExt cx="4776" cy="1082"/>
          </a:xfrm>
        </p:grpSpPr>
        <p:sp>
          <p:nvSpPr>
            <p:cNvPr id="3" name="圆角矩形 2"/>
            <p:cNvSpPr/>
            <p:nvPr/>
          </p:nvSpPr>
          <p:spPr>
            <a:xfrm>
              <a:off x="3686" y="2688"/>
              <a:ext cx="4776" cy="1082"/>
            </a:xfrm>
            <a:prstGeom prst="roundRect">
              <a:avLst/>
            </a:prstGeom>
            <a:solidFill>
              <a:srgbClr val="3BBB7D"/>
            </a:solidFill>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2" name="矩形 1"/>
            <p:cNvSpPr/>
            <p:nvPr/>
          </p:nvSpPr>
          <p:spPr>
            <a:xfrm>
              <a:off x="3686" y="2688"/>
              <a:ext cx="4313" cy="919"/>
            </a:xfrm>
            <a:prstGeom prst="rect">
              <a:avLst/>
            </a:prstGeom>
            <a:solidFill>
              <a:schemeClr val="bg1">
                <a:alpha val="55000"/>
              </a:schemeClr>
            </a:solidFill>
            <a:ln w="12700" cmpd="sng">
              <a:solidFill>
                <a:schemeClr val="bg1">
                  <a:alpha val="51000"/>
                </a:schemeClr>
              </a:solidFill>
              <a:prstDash val="solid"/>
            </a:ln>
            <a:effectLst>
              <a:softEdge rad="38100"/>
            </a:effectLst>
          </p:spPr>
          <p:txBody>
            <a:bodyPr wrap="square">
              <a:spAutoFit/>
            </a:bodyPr>
            <a:p>
              <a:r>
                <a:rPr lang="zh-CN" altLang="en-US" sz="3200" b="1" dirty="0">
                  <a:latin typeface="思源宋体 CN SemiBold" panose="02020600000000000000" pitchFamily="18" charset="-122"/>
                  <a:ea typeface="思源宋体 CN SemiBold" panose="02020600000000000000" pitchFamily="18" charset="-122"/>
                </a:rPr>
                <a:t>研究基本情况</a:t>
              </a:r>
              <a:endParaRPr lang="zh-CN" altLang="en-US" sz="3200" b="1" dirty="0">
                <a:latin typeface="思源宋体 CN SemiBold" panose="02020600000000000000" pitchFamily="18" charset="-122"/>
                <a:ea typeface="思源宋体 CN SemiBold" panose="02020600000000000000" pitchFamily="18" charset="-122"/>
              </a:endParaRPr>
            </a:p>
          </p:txBody>
        </p:sp>
      </p:grpSp>
      <p:grpSp>
        <p:nvGrpSpPr>
          <p:cNvPr id="5" name="组合 4"/>
          <p:cNvGrpSpPr/>
          <p:nvPr/>
        </p:nvGrpSpPr>
        <p:grpSpPr>
          <a:xfrm>
            <a:off x="3548380" y="2685415"/>
            <a:ext cx="3399155" cy="687070"/>
            <a:chOff x="3686" y="2688"/>
            <a:chExt cx="5353" cy="1082"/>
          </a:xfrm>
        </p:grpSpPr>
        <p:sp>
          <p:nvSpPr>
            <p:cNvPr id="7" name="圆角矩形 6"/>
            <p:cNvSpPr/>
            <p:nvPr/>
          </p:nvSpPr>
          <p:spPr>
            <a:xfrm>
              <a:off x="3686" y="2688"/>
              <a:ext cx="5353" cy="1082"/>
            </a:xfrm>
            <a:prstGeom prst="roundRect">
              <a:avLst/>
            </a:prstGeom>
            <a:solidFill>
              <a:srgbClr val="3BBB7D"/>
            </a:solidFill>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8" name="矩形 7"/>
            <p:cNvSpPr/>
            <p:nvPr/>
          </p:nvSpPr>
          <p:spPr>
            <a:xfrm>
              <a:off x="3686" y="2688"/>
              <a:ext cx="4874" cy="919"/>
            </a:xfrm>
            <a:prstGeom prst="rect">
              <a:avLst/>
            </a:prstGeom>
            <a:solidFill>
              <a:schemeClr val="bg1">
                <a:alpha val="55000"/>
              </a:schemeClr>
            </a:solidFill>
            <a:ln w="12700" cmpd="sng">
              <a:solidFill>
                <a:schemeClr val="bg1">
                  <a:alpha val="51000"/>
                </a:schemeClr>
              </a:solidFill>
              <a:prstDash val="solid"/>
            </a:ln>
            <a:effectLst>
              <a:softEdge rad="38100"/>
            </a:effectLst>
          </p:spPr>
          <p:txBody>
            <a:bodyPr wrap="square">
              <a:spAutoFit/>
            </a:bodyPr>
            <a:p>
              <a:r>
                <a:rPr lang="zh-CN" altLang="en-US" sz="3200" b="1" dirty="0">
                  <a:latin typeface="思源宋体 CN SemiBold" panose="02020600000000000000" pitchFamily="18" charset="-122"/>
                  <a:ea typeface="思源宋体 CN SemiBold" panose="02020600000000000000" pitchFamily="18" charset="-122"/>
                </a:rPr>
                <a:t>研究过程与方法</a:t>
              </a:r>
              <a:endParaRPr lang="en-US" altLang="zh-CN" sz="3200" b="1" dirty="0">
                <a:latin typeface="思源宋体 CN SemiBold" panose="02020600000000000000" pitchFamily="18" charset="-122"/>
                <a:ea typeface="思源宋体 CN SemiBold" panose="02020600000000000000" pitchFamily="18" charset="-122"/>
              </a:endParaRPr>
            </a:p>
          </p:txBody>
        </p:sp>
      </p:grpSp>
      <p:grpSp>
        <p:nvGrpSpPr>
          <p:cNvPr id="13" name="组合 12"/>
          <p:cNvGrpSpPr/>
          <p:nvPr/>
        </p:nvGrpSpPr>
        <p:grpSpPr>
          <a:xfrm>
            <a:off x="5545455" y="3767455"/>
            <a:ext cx="2528570" cy="687070"/>
            <a:chOff x="3686" y="2688"/>
            <a:chExt cx="3982" cy="1082"/>
          </a:xfrm>
        </p:grpSpPr>
        <p:sp>
          <p:nvSpPr>
            <p:cNvPr id="14" name="圆角矩形 13"/>
            <p:cNvSpPr/>
            <p:nvPr/>
          </p:nvSpPr>
          <p:spPr>
            <a:xfrm>
              <a:off x="3686" y="2688"/>
              <a:ext cx="3982" cy="1082"/>
            </a:xfrm>
            <a:prstGeom prst="roundRect">
              <a:avLst/>
            </a:prstGeom>
            <a:solidFill>
              <a:srgbClr val="3BBB7D"/>
            </a:solidFill>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15" name="矩形 14"/>
            <p:cNvSpPr/>
            <p:nvPr/>
          </p:nvSpPr>
          <p:spPr>
            <a:xfrm>
              <a:off x="3686" y="2688"/>
              <a:ext cx="3590" cy="919"/>
            </a:xfrm>
            <a:prstGeom prst="rect">
              <a:avLst/>
            </a:prstGeom>
            <a:solidFill>
              <a:schemeClr val="bg1">
                <a:alpha val="55000"/>
              </a:schemeClr>
            </a:solidFill>
            <a:ln w="12700" cmpd="sng">
              <a:solidFill>
                <a:schemeClr val="bg1">
                  <a:alpha val="51000"/>
                </a:schemeClr>
              </a:solidFill>
              <a:prstDash val="solid"/>
            </a:ln>
            <a:effectLst>
              <a:softEdge rad="38100"/>
            </a:effectLst>
          </p:spPr>
          <p:txBody>
            <a:bodyPr wrap="square">
              <a:spAutoFit/>
            </a:bodyPr>
            <a:p>
              <a:r>
                <a:rPr lang="zh-CN" altLang="en-US" sz="3200" b="1" dirty="0">
                  <a:latin typeface="思源宋体 CN SemiBold" panose="02020600000000000000" pitchFamily="18" charset="-122"/>
                  <a:ea typeface="思源宋体 CN SemiBold" panose="02020600000000000000" pitchFamily="18" charset="-122"/>
                </a:rPr>
                <a:t>收获与成果</a:t>
              </a:r>
              <a:endParaRPr lang="zh-CN" altLang="en-US" sz="3200" b="1" dirty="0">
                <a:latin typeface="思源宋体 CN SemiBold" panose="02020600000000000000" pitchFamily="18" charset="-122"/>
                <a:ea typeface="思源宋体 CN SemiBold" panose="02020600000000000000" pitchFamily="18" charset="-122"/>
              </a:endParaRPr>
            </a:p>
          </p:txBody>
        </p:sp>
      </p:grpSp>
      <p:grpSp>
        <p:nvGrpSpPr>
          <p:cNvPr id="19" name="组合 18"/>
          <p:cNvGrpSpPr/>
          <p:nvPr/>
        </p:nvGrpSpPr>
        <p:grpSpPr>
          <a:xfrm>
            <a:off x="6643370" y="4849495"/>
            <a:ext cx="2528570" cy="687070"/>
            <a:chOff x="3686" y="2688"/>
            <a:chExt cx="3982" cy="1082"/>
          </a:xfrm>
        </p:grpSpPr>
        <p:sp>
          <p:nvSpPr>
            <p:cNvPr id="20" name="圆角矩形 19"/>
            <p:cNvSpPr/>
            <p:nvPr/>
          </p:nvSpPr>
          <p:spPr>
            <a:xfrm>
              <a:off x="3686" y="2688"/>
              <a:ext cx="3982" cy="1082"/>
            </a:xfrm>
            <a:prstGeom prst="roundRect">
              <a:avLst/>
            </a:prstGeom>
            <a:solidFill>
              <a:srgbClr val="3BBB7D"/>
            </a:solidFill>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21" name="矩形 20"/>
            <p:cNvSpPr/>
            <p:nvPr/>
          </p:nvSpPr>
          <p:spPr>
            <a:xfrm>
              <a:off x="3686" y="2688"/>
              <a:ext cx="3590" cy="919"/>
            </a:xfrm>
            <a:prstGeom prst="rect">
              <a:avLst/>
            </a:prstGeom>
            <a:solidFill>
              <a:schemeClr val="bg1">
                <a:alpha val="55000"/>
              </a:schemeClr>
            </a:solidFill>
            <a:ln w="12700" cmpd="sng">
              <a:solidFill>
                <a:schemeClr val="bg1">
                  <a:alpha val="51000"/>
                </a:schemeClr>
              </a:solidFill>
              <a:prstDash val="solid"/>
            </a:ln>
            <a:effectLst>
              <a:softEdge rad="38100"/>
            </a:effectLst>
          </p:spPr>
          <p:txBody>
            <a:bodyPr wrap="square">
              <a:spAutoFit/>
            </a:bodyPr>
            <a:p>
              <a:r>
                <a:rPr lang="zh-CN" altLang="en-US" sz="3200" b="1" dirty="0">
                  <a:latin typeface="思源宋体 CN SemiBold" panose="02020600000000000000" pitchFamily="18" charset="-122"/>
                  <a:ea typeface="思源宋体 CN SemiBold" panose="02020600000000000000" pitchFamily="18" charset="-122"/>
                </a:rPr>
                <a:t>问题与展望</a:t>
              </a:r>
              <a:endParaRPr lang="zh-CN" altLang="en-US" sz="3200" b="1" dirty="0">
                <a:latin typeface="思源宋体 CN SemiBold" panose="02020600000000000000" pitchFamily="18" charset="-122"/>
                <a:ea typeface="思源宋体 CN SemiBold" panose="02020600000000000000" pitchFamily="18" charset="-122"/>
              </a:endParaRPr>
            </a:p>
          </p:txBody>
        </p:sp>
      </p:grpSp>
      <p:sp>
        <p:nvSpPr>
          <p:cNvPr id="22" name="矩形 21" descr="7b0a2020202022776f7264617274223a20227b5c2269645c223a32353030343038312c5c227469645c223a31333534367d220a7d0a"/>
          <p:cNvSpPr/>
          <p:nvPr/>
        </p:nvSpPr>
        <p:spPr>
          <a:xfrm>
            <a:off x="1496060" y="173355"/>
            <a:ext cx="2367280" cy="1417320"/>
          </a:xfrm>
          <a:prstGeom prst="rect">
            <a:avLst/>
          </a:prstGeom>
          <a:noFill/>
        </p:spPr>
        <p:txBody>
          <a:bodyPr wrap="none" lIns="90170" tIns="46990" rIns="90170" bIns="46990" rtlCol="0" anchor="t">
            <a:spAutoFit/>
            <a:scene3d>
              <a:camera prst="obliqueTopLeft"/>
              <a:lightRig rig="flat" dir="t">
                <a:rot lat="0" lon="0" rev="0"/>
              </a:lightRig>
            </a:scene3d>
            <a:sp3d extrusionH="635000" contourW="6350" prstMaterial="matte">
              <a:extrusionClr>
                <a:srgbClr val="38B277"/>
              </a:extrusionClr>
              <a:contourClr>
                <a:schemeClr val="bg1"/>
              </a:contourClr>
            </a:sp3d>
          </a:bodyPr>
          <a:p>
            <a:pPr algn="ctr">
              <a:lnSpc>
                <a:spcPct val="100000"/>
              </a:lnSpc>
            </a:pPr>
            <a:r>
              <a:rPr lang="zh-CN" altLang="en-US" sz="8600" b="1">
                <a:ln w="50800" cmpd="sng">
                  <a:solidFill>
                    <a:srgbClr val="8E8E8E"/>
                  </a:solidFill>
                  <a:prstDash val="solid"/>
                </a:ln>
                <a:solidFill>
                  <a:srgbClr val="FEFFFF"/>
                </a:solidFill>
                <a:effectLst>
                  <a:reflection blurRad="114300" stA="0" endA="300" endPos="700" dist="63500" dir="5400000" sy="-100000" algn="bl" rotWithShape="0"/>
                </a:effectLst>
                <a:latin typeface="汉仪雅酷黑简" panose="00020600040101010101" charset="-122"/>
                <a:ea typeface="汉仪雅酷黑简" panose="00020600040101010101" charset="-122"/>
              </a:rPr>
              <a:t>目录</a:t>
            </a:r>
            <a:endParaRPr lang="zh-CN" altLang="en-US" sz="8600" b="1">
              <a:ln w="50800" cmpd="sng">
                <a:solidFill>
                  <a:srgbClr val="8E8E8E"/>
                </a:solidFill>
                <a:prstDash val="solid"/>
              </a:ln>
              <a:solidFill>
                <a:srgbClr val="FEFFFF"/>
              </a:solidFill>
              <a:effectLst>
                <a:reflection blurRad="114300" stA="0" endA="300" endPos="700" dist="63500" dir="5400000" sy="-100000" algn="bl" rotWithShape="0"/>
              </a:effectLst>
              <a:latin typeface="汉仪雅酷黑简" panose="00020600040101010101" charset="-122"/>
              <a:ea typeface="汉仪雅酷黑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2662" y="0"/>
            <a:ext cx="10572969" cy="6574172"/>
          </a:xfrm>
          <a:prstGeom prst="rect">
            <a:avLst/>
          </a:prstGeom>
          <a:noFill/>
        </p:spPr>
        <p:txBody>
          <a:bodyPr wrap="square">
            <a:spAutoFit/>
          </a:bodyPr>
          <a:lstStyle/>
          <a:p>
            <a:pPr indent="266700" algn="just">
              <a:lnSpc>
                <a:spcPct val="150000"/>
              </a:lnSpc>
            </a:pPr>
            <a:r>
              <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a:t>
            </a:r>
            <a:r>
              <a:rPr lang="en-US" altLang="zh-CN"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1</a:t>
            </a:r>
            <a:r>
              <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）选题设计丰富化</a:t>
            </a:r>
            <a:endPar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①　开放性的选题</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教师在设计写话作业时，可提供多个开放式的题目。题目的本质相同，但又涉及多种变式。</a:t>
            </a:r>
            <a:endPar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②　个性化的选题</a:t>
            </a:r>
            <a:endPar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在设计写话作业时，教师要考虑学生的个性差异，不同能力。让学生能有空间自主写话，写出符合个性的真实的写话。</a:t>
            </a:r>
            <a:endPar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③　民主性的选题</a:t>
            </a:r>
            <a:endPar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自我的体验感受是学生写话、写作的重要启发点，因而在设计写话作业时，教师要鼓励学生对选题提出自己的思考和见解。</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2662" y="0"/>
            <a:ext cx="10572969" cy="6546985"/>
          </a:xfrm>
          <a:prstGeom prst="rect">
            <a:avLst/>
          </a:prstGeom>
          <a:noFill/>
        </p:spPr>
        <p:txBody>
          <a:bodyPr wrap="square">
            <a:spAutoFit/>
          </a:bodyPr>
          <a:lstStyle/>
          <a:p>
            <a:pPr indent="266700" algn="just">
              <a:lnSpc>
                <a:spcPct val="150000"/>
              </a:lnSpc>
            </a:pPr>
            <a:r>
              <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a:t>
            </a:r>
            <a:r>
              <a:rPr lang="en-US" altLang="zh-CN"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2</a:t>
            </a:r>
            <a:r>
              <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）设计目的明确化</a:t>
            </a:r>
            <a:endPar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ct val="150000"/>
              </a:lnSpc>
            </a:pPr>
            <a:r>
              <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rPr>
              <a:t>①目的具有导向性</a:t>
            </a:r>
            <a:endPar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rPr>
              <a:t>教师在布置写话作业时了解课程目标对学生的能力要求，结合班级学生水平，使写话作业明确的目的和导向。</a:t>
            </a:r>
            <a:endPar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rPr>
              <a:t>②目的具有针对性</a:t>
            </a:r>
            <a:endPar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rPr>
              <a:t>学生是语文语文学习的主体，也是学习和发展的主体。写话作为语文作业的一部分，也应具备育人价值</a:t>
            </a:r>
            <a:endParaRPr lang="en-US" altLang="zh-CN" sz="2800" b="1" kern="100" dirty="0">
              <a:effectLst/>
              <a:latin typeface="宋体" panose="02010600030101010101" pitchFamily="2" charset="-122"/>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rPr>
              <a:t>③目的具有指导性</a:t>
            </a:r>
            <a:endPar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宋体" panose="02010600030101010101" pitchFamily="2" charset="-122"/>
                <a:ea typeface="宋体" panose="02010600030101010101" pitchFamily="2" charset="-122"/>
                <a:cs typeface="Times New Roman" panose="02020603050405020304" pitchFamily="18" charset="0"/>
              </a:rPr>
              <a:t>教师真正站在学生的角度，预测学生对此次写话作业的反应，而参与其中，与学生一起作业，就能起到更好的指导与激励作用。</a:t>
            </a:r>
            <a:endParaRPr lang="zh-CN" altLang="en-US" sz="3200" b="1" kern="100" dirty="0">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2662" y="0"/>
            <a:ext cx="10572969" cy="6666505"/>
          </a:xfrm>
          <a:prstGeom prst="rect">
            <a:avLst/>
          </a:prstGeom>
          <a:noFill/>
        </p:spPr>
        <p:txBody>
          <a:bodyPr wrap="square">
            <a:spAutoFit/>
          </a:bodyPr>
          <a:lstStyle/>
          <a:p>
            <a:pPr indent="266700" algn="just">
              <a:lnSpc>
                <a:spcPct val="150000"/>
              </a:lnSpc>
            </a:pPr>
            <a:r>
              <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a:t>
            </a:r>
            <a:r>
              <a:rPr lang="en-US" altLang="zh-CN"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3</a:t>
            </a:r>
            <a:r>
              <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）内容设计科学化</a:t>
            </a:r>
            <a:endParaRPr lang="en-US" altLang="zh-CN"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ct val="150000"/>
              </a:lnSpc>
            </a:pPr>
            <a:r>
              <a:rPr lang="zh-CN" altLang="en-US" sz="3200" b="1" kern="100" dirty="0">
                <a:effectLst/>
                <a:latin typeface="Calibri" panose="020F0502020204030204" pitchFamily="34" charset="0"/>
                <a:ea typeface="宋体" panose="02010600030101010101" pitchFamily="2" charset="-122"/>
                <a:cs typeface="Times New Roman" panose="02020603050405020304" pitchFamily="18" charset="0"/>
              </a:rPr>
              <a:t>①</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　题材贴近生活</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教师在设计写话作业时要更多地将生活元素融入其中，让学生写自己熟悉的事物，写自己的所见所闻。</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②　对象具体形象</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对于学生来说，这些素材是可看、可听、可说、可感知的，这不仅给学生写话提供了支架，也让学生能够有话写。</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③　文本信息多样</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教师可以为学生提供内容多样，适合其发展特点的文本信息，如图画、文字、声音材料等。</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2662" y="0"/>
            <a:ext cx="10572969" cy="6574172"/>
          </a:xfrm>
          <a:prstGeom prst="rect">
            <a:avLst/>
          </a:prstGeom>
          <a:noFill/>
        </p:spPr>
        <p:txBody>
          <a:bodyPr wrap="square">
            <a:spAutoFit/>
          </a:bodyPr>
          <a:lstStyle/>
          <a:p>
            <a:pPr indent="266700" algn="just">
              <a:lnSpc>
                <a:spcPct val="150000"/>
              </a:lnSpc>
            </a:pPr>
            <a:r>
              <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a:t>
            </a:r>
            <a:r>
              <a:rPr lang="en-US" altLang="zh-CN"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4</a:t>
            </a:r>
            <a:r>
              <a:rPr lang="zh-CN" altLang="en-US"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）设计形式多样化</a:t>
            </a:r>
            <a:endParaRPr lang="en-US" altLang="zh-CN" sz="3200" b="1" kern="100" dirty="0">
              <a:effectLst/>
              <a:highlight>
                <a:srgbClr val="FFFF00"/>
              </a:highlight>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①　形式要“新”</a:t>
            </a:r>
            <a:endPar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教师采取新颖的方式不仅能引起学生的好奇心，也能让学生在写话时带入更多的思考，以达到复习巩固的效果。</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②　形式要“活”</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教师在作业设计时要鼓励学生充分调动五感，以图文、拼贴、表格、互联网资料等多种形式，完成生动活泼的写话作业。</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③　形式要“多”</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教师可以设计以应用为主的写话作业，也可以创设生活情境，还可以设计以想象为主的写话作业。</a:t>
            </a:r>
            <a:endPar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7545">
            <a:off x="548057" y="670231"/>
            <a:ext cx="11056581" cy="5657897"/>
            <a:chOff x="715735" y="406400"/>
            <a:chExt cx="10666456" cy="6478023"/>
          </a:xfrm>
        </p:grpSpPr>
        <p:sp>
          <p:nvSpPr>
            <p:cNvPr id="11" name="矩形 10"/>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矩形 9"/>
            <p:cNvSpPr/>
            <p:nvPr/>
          </p:nvSpPr>
          <p:spPr>
            <a:xfrm rot="21441395">
              <a:off x="715735" y="522790"/>
              <a:ext cx="10567451" cy="636163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9" name="图片 8"/>
          <p:cNvPicPr>
            <a:picLocks noChangeAspect="1"/>
          </p:cNvPicPr>
          <p:nvPr/>
        </p:nvPicPr>
        <p:blipFill rotWithShape="1">
          <a:blip r:embed="rId1" cstate="screen"/>
          <a:srcRect/>
          <a:stretch>
            <a:fillRect/>
          </a:stretch>
        </p:blipFill>
        <p:spPr>
          <a:xfrm>
            <a:off x="8183438" y="437750"/>
            <a:ext cx="3403667" cy="5848750"/>
          </a:xfrm>
          <a:prstGeom prst="rect">
            <a:avLst/>
          </a:prstGeom>
        </p:spPr>
      </p:pic>
      <p:sp>
        <p:nvSpPr>
          <p:cNvPr id="49" name="矩形 48"/>
          <p:cNvSpPr/>
          <p:nvPr/>
        </p:nvSpPr>
        <p:spPr>
          <a:xfrm>
            <a:off x="881543" y="3292092"/>
            <a:ext cx="8209905" cy="1569660"/>
          </a:xfrm>
          <a:prstGeom prst="rect">
            <a:avLst/>
          </a:prstGeom>
        </p:spPr>
        <p:txBody>
          <a:bodyPr wrap="square">
            <a:spAutoFit/>
          </a:bodyPr>
          <a:lstStyle/>
          <a:p>
            <a:pPr algn="ctr"/>
            <a:r>
              <a:rPr lang="zh-CN" altLang="en-US" sz="4800" dirty="0">
                <a:latin typeface="思源宋体 CN SemiBold" panose="02020600000000000000" pitchFamily="18" charset="-122"/>
                <a:ea typeface="思源宋体 CN SemiBold" panose="02020600000000000000" pitchFamily="18" charset="-122"/>
              </a:rPr>
              <a:t>“双减”下中段语文写话作业的实施研究</a:t>
            </a:r>
            <a:endParaRPr lang="zh-CN" altLang="en-US" sz="4800" dirty="0">
              <a:latin typeface="思源宋体 CN SemiBold" panose="02020600000000000000" pitchFamily="18" charset="-122"/>
              <a:ea typeface="思源宋体 CN SemiBold" panose="02020600000000000000" pitchFamily="18" charset="-122"/>
            </a:endParaRPr>
          </a:p>
        </p:txBody>
      </p:sp>
      <p:cxnSp>
        <p:nvCxnSpPr>
          <p:cNvPr id="52" name="直接连接符 51"/>
          <p:cNvCxnSpPr/>
          <p:nvPr/>
        </p:nvCxnSpPr>
        <p:spPr>
          <a:xfrm>
            <a:off x="2782773" y="3983779"/>
            <a:ext cx="494567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rot="187545">
            <a:off x="4545049" y="1870756"/>
            <a:ext cx="1237901" cy="1046425"/>
            <a:chOff x="532660" y="169116"/>
            <a:chExt cx="10894439" cy="6558482"/>
          </a:xfrm>
        </p:grpSpPr>
        <p:sp>
          <p:nvSpPr>
            <p:cNvPr id="60" name="矩形 59"/>
            <p:cNvSpPr/>
            <p:nvPr/>
          </p:nvSpPr>
          <p:spPr>
            <a:xfrm rot="583333">
              <a:off x="1081985" y="406397"/>
              <a:ext cx="10300205" cy="6134602"/>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61" name="矩形 60"/>
            <p:cNvSpPr/>
            <p:nvPr/>
          </p:nvSpPr>
          <p:spPr>
            <a:xfrm rot="21441395">
              <a:off x="532660" y="169116"/>
              <a:ext cx="10894439" cy="6558482"/>
            </a:xfrm>
            <a:prstGeom prst="rect">
              <a:avLst/>
            </a:prstGeom>
            <a:noFill/>
            <a:ln w="127000">
              <a:solidFill>
                <a:srgbClr val="6EA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2662" y="0"/>
            <a:ext cx="10572969" cy="6574172"/>
          </a:xfrm>
          <a:prstGeom prst="rect">
            <a:avLst/>
          </a:prstGeom>
          <a:noFill/>
        </p:spPr>
        <p:txBody>
          <a:bodyPr wrap="square">
            <a:spAutoFit/>
          </a:bodyPr>
          <a:lstStyle/>
          <a:p>
            <a:pPr indent="266700" algn="just">
              <a:lnSpc>
                <a:spcPct val="150000"/>
              </a:lnSpc>
            </a:pPr>
            <a:r>
              <a:rPr lang="zh-CN" altLang="en-US" sz="3200" b="1" kern="100" dirty="0">
                <a:effectLst/>
                <a:highlight>
                  <a:srgbClr val="AACB94"/>
                </a:highlight>
                <a:latin typeface="楷体" panose="02010609060101010101" pitchFamily="49" charset="-122"/>
                <a:ea typeface="楷体" panose="02010609060101010101" pitchFamily="49" charset="-122"/>
                <a:cs typeface="Times New Roman" panose="02020603050405020304" pitchFamily="18" charset="0"/>
              </a:rPr>
              <a:t>（</a:t>
            </a:r>
            <a:r>
              <a:rPr lang="en-US" altLang="zh-CN" sz="3200" b="1" kern="100" dirty="0">
                <a:effectLst/>
                <a:highlight>
                  <a:srgbClr val="AACB94"/>
                </a:highlight>
                <a:latin typeface="楷体" panose="02010609060101010101" pitchFamily="49" charset="-122"/>
                <a:ea typeface="楷体" panose="02010609060101010101" pitchFamily="49" charset="-122"/>
                <a:cs typeface="Times New Roman" panose="02020603050405020304" pitchFamily="18" charset="0"/>
              </a:rPr>
              <a:t>1</a:t>
            </a:r>
            <a:r>
              <a:rPr lang="zh-CN" altLang="en-US" sz="3200" b="1" kern="100" dirty="0">
                <a:effectLst/>
                <a:highlight>
                  <a:srgbClr val="AACB94"/>
                </a:highlight>
                <a:latin typeface="楷体" panose="02010609060101010101" pitchFamily="49" charset="-122"/>
                <a:ea typeface="楷体" panose="02010609060101010101" pitchFamily="49" charset="-122"/>
                <a:cs typeface="Times New Roman" panose="02020603050405020304" pitchFamily="18" charset="0"/>
              </a:rPr>
              <a:t>）资源的选择</a:t>
            </a:r>
            <a:endParaRPr lang="en-US" altLang="zh-CN" sz="3200" b="1" kern="100" dirty="0">
              <a:effectLst/>
              <a:highlight>
                <a:srgbClr val="AACB94"/>
              </a:highlight>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①　挖掘文本资源</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教师应该充分解读文本，利用课文中训练学生写话。</a:t>
            </a:r>
            <a:endPar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②　开发网络信息资源</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通过网络信息资源积累写话素材，丰富写话体验，搭建班内、跨班，甚至混龄的写话分享平台，实现交流学习更广泛地覆盖。</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③　关注家庭社会资源</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以观察、体验作为开发家庭社会写作资源的重要途径，引导学生积累家庭、社会中的写作素材，从社会活动、实践活动、自然资源、家庭生活四个方面构建起学生的作文资源库。</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2662" y="391160"/>
            <a:ext cx="11109435" cy="6092825"/>
          </a:xfrm>
          <a:prstGeom prst="rect">
            <a:avLst/>
          </a:prstGeom>
          <a:noFill/>
        </p:spPr>
        <p:txBody>
          <a:bodyPr wrap="square">
            <a:spAutoFit/>
          </a:bodyPr>
          <a:lstStyle/>
          <a:p>
            <a:pPr indent="266700" algn="just">
              <a:lnSpc>
                <a:spcPct val="150000"/>
              </a:lnSpc>
            </a:pPr>
            <a:r>
              <a:rPr lang="zh-CN" altLang="en-US" sz="3200" b="1" kern="100" dirty="0">
                <a:effectLst/>
                <a:highlight>
                  <a:srgbClr val="AACB94"/>
                </a:highlight>
                <a:latin typeface="楷体" panose="02010609060101010101" pitchFamily="49" charset="-122"/>
                <a:ea typeface="楷体" panose="02010609060101010101" pitchFamily="49" charset="-122"/>
                <a:cs typeface="Times New Roman" panose="02020603050405020304" pitchFamily="18" charset="0"/>
              </a:rPr>
              <a:t>（</a:t>
            </a:r>
            <a:r>
              <a:rPr lang="en-US" altLang="zh-CN" sz="3200" b="1" kern="100" dirty="0">
                <a:effectLst/>
                <a:highlight>
                  <a:srgbClr val="AACB94"/>
                </a:highlight>
                <a:latin typeface="楷体" panose="02010609060101010101" pitchFamily="49" charset="-122"/>
                <a:ea typeface="楷体" panose="02010609060101010101" pitchFamily="49" charset="-122"/>
                <a:cs typeface="Times New Roman" panose="02020603050405020304" pitchFamily="18" charset="0"/>
              </a:rPr>
              <a:t>2</a:t>
            </a:r>
            <a:r>
              <a:rPr lang="zh-CN" altLang="en-US" sz="3200" b="1" kern="100" dirty="0">
                <a:effectLst/>
                <a:highlight>
                  <a:srgbClr val="AACB94"/>
                </a:highlight>
                <a:latin typeface="楷体" panose="02010609060101010101" pitchFamily="49" charset="-122"/>
                <a:ea typeface="楷体" panose="02010609060101010101" pitchFamily="49" charset="-122"/>
                <a:cs typeface="Times New Roman" panose="02020603050405020304" pitchFamily="18" charset="0"/>
              </a:rPr>
              <a:t>）类型的创生</a:t>
            </a:r>
            <a:endParaRPr lang="en-US" altLang="zh-CN" sz="3200" b="1" kern="100" dirty="0">
              <a:effectLst/>
              <a:highlight>
                <a:srgbClr val="AACB94"/>
              </a:highlight>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ct val="150000"/>
              </a:lnSpc>
            </a:pP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①　基于能力点训练的写话作业</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sz="2000" b="1" kern="100" dirty="0">
                <a:effectLst/>
                <a:latin typeface="Calibri" panose="020F0502020204030204" pitchFamily="34" charset="0"/>
                <a:ea typeface="宋体" panose="02010600030101010101" pitchFamily="2" charset="-122"/>
                <a:cs typeface="Times New Roman" panose="02020603050405020304" pitchFamily="18" charset="0"/>
              </a:rPr>
              <a:t>新课标的教学建议中指出，教师应“指导学生掌握基本的书写技能”，中年段学生所需的写作能力主要包括观察能力、信息加工能力、模仿能力和创新能力、词句表达能力等。能力的培养和形成并非一蹴而就，需要我们在日常不断地渗透与训练。</a:t>
            </a:r>
            <a:endParaRPr lang="zh-CN" altLang="en-US"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）基于观察能力训练的实践式作业</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）基于信息加工能力训练的整体式作业</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3</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）基于模仿与创新能力训练的创作式作业</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）基于词句表达能力训练的积累型作业</a:t>
            </a: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03910"/>
            <a:ext cx="10515600" cy="4351338"/>
          </a:xfrm>
        </p:spPr>
        <p:txBody>
          <a:bodyPr/>
          <a:lstStyle/>
          <a:p>
            <a:pPr marL="0" indent="0" algn="just">
              <a:lnSpc>
                <a:spcPct val="150000"/>
              </a:lnSpc>
              <a:buNone/>
            </a:pPr>
            <a:r>
              <a:rPr lang="zh-CN" altLang="en-US" b="1" kern="100" dirty="0">
                <a:effectLst/>
                <a:latin typeface="Calibri" panose="020F0502020204030204" pitchFamily="34" charset="0"/>
                <a:ea typeface="宋体" panose="02010600030101010101" pitchFamily="2" charset="-122"/>
                <a:cs typeface="Times New Roman" panose="02020603050405020304" pitchFamily="18" charset="0"/>
                <a:sym typeface="+mn-ea"/>
              </a:rPr>
              <a:t>②　生发于“教学机智”的生成性作业</a:t>
            </a:r>
            <a:endParaRPr lang="zh-CN" altLang="en-US" b="1" kern="100" dirty="0">
              <a:effectLst/>
              <a:latin typeface="Calibri" panose="020F0502020204030204" pitchFamily="34" charset="0"/>
              <a:ea typeface="宋体" panose="02010600030101010101" pitchFamily="2" charset="-122"/>
              <a:cs typeface="Times New Roman" panose="02020603050405020304" pitchFamily="18" charset="0"/>
              <a:sym typeface="+mn-ea"/>
            </a:endParaRPr>
          </a:p>
          <a:p>
            <a:pPr marL="0" indent="0" algn="just" fontAlgn="auto">
              <a:lnSpc>
                <a:spcPct val="150000"/>
              </a:lnSpc>
              <a:spcBef>
                <a:spcPts val="0"/>
              </a:spcBef>
              <a:buNone/>
            </a:pP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2000" b="1" kern="100" dirty="0">
                <a:effectLst/>
                <a:latin typeface="Calibri" panose="020F0502020204030204" pitchFamily="34" charset="0"/>
                <a:ea typeface="宋体" panose="02010600030101010101" pitchFamily="2" charset="-122"/>
                <a:cs typeface="Times New Roman" panose="02020603050405020304" pitchFamily="18" charset="0"/>
              </a:rPr>
              <a:t>写话一定是有“根”，有根才能抽枝、长叶、开花，形成一篇内容丰富的文本。那写话之“根”也并非凭空而生，除了教材、课外书本、生活事件等，我们在课堂教学时，也会遇到一些突发性的“意外”事件，而教师敏感、迅速、准确的判断便体现了“教学机智”。</a:t>
            </a:r>
            <a:endParaRPr lang="zh-CN" altLang="en-US"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fontAlgn="auto">
              <a:lnSpc>
                <a:spcPct val="150000"/>
              </a:lnSpc>
              <a:spcBef>
                <a:spcPts val="0"/>
              </a:spcBef>
              <a:buNone/>
            </a:pP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2000" b="1" kern="100" dirty="0">
                <a:effectLst/>
                <a:latin typeface="Calibri" panose="020F0502020204030204" pitchFamily="34" charset="0"/>
                <a:ea typeface="宋体" panose="02010600030101010101" pitchFamily="2" charset="-122"/>
                <a:cs typeface="Times New Roman" panose="02020603050405020304" pitchFamily="18" charset="0"/>
              </a:rPr>
              <a:t>都说“兴趣是最好的老师”，一些“意外事件”看似影响了课堂进程，却也时常引起学生的观察、参与的兴趣，而这样一种亲身经历的事件也是一种非常好的写话素材。</a:t>
            </a:r>
            <a:endParaRPr lang="zh-CN" altLang="en-US"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zh-CN" altLang="en-US" b="1" kern="100" dirty="0">
                <a:effectLst/>
                <a:latin typeface="Calibri" panose="020F0502020204030204" pitchFamily="34" charset="0"/>
                <a:ea typeface="宋体" panose="02010600030101010101" pitchFamily="2" charset="-122"/>
                <a:cs typeface="Times New Roman" panose="02020603050405020304" pitchFamily="18" charset="0"/>
                <a:sym typeface="+mn-ea"/>
              </a:rPr>
              <a:t>③　着力于“最近发展区”的分层式作业</a:t>
            </a:r>
            <a:endParaRPr lang="zh-CN" altLang="en-US" b="1" kern="100" dirty="0">
              <a:effectLst/>
              <a:latin typeface="Calibri" panose="020F0502020204030204" pitchFamily="34" charset="0"/>
              <a:ea typeface="宋体" panose="02010600030101010101" pitchFamily="2" charset="-122"/>
              <a:cs typeface="Times New Roman" panose="02020603050405020304" pitchFamily="18" charset="0"/>
              <a:sym typeface="+mn-ea"/>
            </a:endParaRPr>
          </a:p>
          <a:p>
            <a:pPr marL="0" indent="0" algn="just">
              <a:lnSpc>
                <a:spcPct val="150000"/>
              </a:lnSpc>
              <a:buNone/>
            </a:pP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教学应当以人为本，因材施教。但学生都是有差异的，若是让他们做着统一的、无差别的作业，那么一部分学生将会“吃不饱”，势必还有一部分学生会“吃不了”。尤其是书面表达的能力，是对学生多种能力的综合考核，学生间的差异也较为明显，因此，教师在设计写话作业时一定要分层，让不同能力段的孩子完成力所能及的任务。</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7545">
            <a:off x="548057" y="670231"/>
            <a:ext cx="11056581" cy="5657897"/>
            <a:chOff x="715735" y="406400"/>
            <a:chExt cx="10666456" cy="6478023"/>
          </a:xfrm>
        </p:grpSpPr>
        <p:sp>
          <p:nvSpPr>
            <p:cNvPr id="11" name="矩形 10"/>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矩形 9"/>
            <p:cNvSpPr/>
            <p:nvPr/>
          </p:nvSpPr>
          <p:spPr>
            <a:xfrm rot="21441395">
              <a:off x="715735" y="522790"/>
              <a:ext cx="10567451" cy="636163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9" name="图片 8"/>
          <p:cNvPicPr>
            <a:picLocks noChangeAspect="1"/>
          </p:cNvPicPr>
          <p:nvPr/>
        </p:nvPicPr>
        <p:blipFill rotWithShape="1">
          <a:blip r:embed="rId1" cstate="screen"/>
          <a:srcRect/>
          <a:stretch>
            <a:fillRect/>
          </a:stretch>
        </p:blipFill>
        <p:spPr>
          <a:xfrm>
            <a:off x="8183438" y="437750"/>
            <a:ext cx="3403667" cy="5848750"/>
          </a:xfrm>
          <a:prstGeom prst="rect">
            <a:avLst/>
          </a:prstGeom>
        </p:spPr>
      </p:pic>
      <p:sp>
        <p:nvSpPr>
          <p:cNvPr id="49" name="矩形 48"/>
          <p:cNvSpPr/>
          <p:nvPr/>
        </p:nvSpPr>
        <p:spPr>
          <a:xfrm>
            <a:off x="881543" y="3292092"/>
            <a:ext cx="8209905" cy="1569660"/>
          </a:xfrm>
          <a:prstGeom prst="rect">
            <a:avLst/>
          </a:prstGeom>
        </p:spPr>
        <p:txBody>
          <a:bodyPr wrap="square">
            <a:spAutoFit/>
          </a:bodyPr>
          <a:lstStyle/>
          <a:p>
            <a:pPr algn="ctr"/>
            <a:r>
              <a:rPr lang="zh-CN" altLang="en-US" sz="4800" dirty="0">
                <a:latin typeface="思源宋体 CN SemiBold" panose="02020600000000000000" pitchFamily="18" charset="-122"/>
                <a:ea typeface="思源宋体 CN SemiBold" panose="02020600000000000000" pitchFamily="18" charset="-122"/>
              </a:rPr>
              <a:t>“双减”下中段语文写话作业的评价研究</a:t>
            </a:r>
            <a:endParaRPr lang="zh-CN" altLang="en-US" sz="4800" dirty="0">
              <a:latin typeface="思源宋体 CN SemiBold" panose="02020600000000000000" pitchFamily="18" charset="-122"/>
              <a:ea typeface="思源宋体 CN SemiBold" panose="02020600000000000000" pitchFamily="18" charset="-122"/>
            </a:endParaRPr>
          </a:p>
        </p:txBody>
      </p:sp>
      <p:cxnSp>
        <p:nvCxnSpPr>
          <p:cNvPr id="52" name="直接连接符 51"/>
          <p:cNvCxnSpPr/>
          <p:nvPr/>
        </p:nvCxnSpPr>
        <p:spPr>
          <a:xfrm>
            <a:off x="2782773" y="3983779"/>
            <a:ext cx="494567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rot="187545">
            <a:off x="4545049" y="1870756"/>
            <a:ext cx="1237901" cy="1046425"/>
            <a:chOff x="532660" y="169116"/>
            <a:chExt cx="10894439" cy="6558482"/>
          </a:xfrm>
        </p:grpSpPr>
        <p:sp>
          <p:nvSpPr>
            <p:cNvPr id="60" name="矩形 59"/>
            <p:cNvSpPr/>
            <p:nvPr/>
          </p:nvSpPr>
          <p:spPr>
            <a:xfrm rot="583333">
              <a:off x="1081985" y="406397"/>
              <a:ext cx="10300205" cy="6134602"/>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61" name="矩形 60"/>
            <p:cNvSpPr/>
            <p:nvPr/>
          </p:nvSpPr>
          <p:spPr>
            <a:xfrm rot="21441395">
              <a:off x="532660" y="169116"/>
              <a:ext cx="10894439" cy="6558482"/>
            </a:xfrm>
            <a:prstGeom prst="rect">
              <a:avLst/>
            </a:prstGeom>
            <a:noFill/>
            <a:ln w="127000">
              <a:solidFill>
                <a:srgbClr val="6EA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4627" y="406728"/>
            <a:ext cx="10515600" cy="4351338"/>
          </a:xfrm>
        </p:spPr>
        <p:txBody>
          <a:bodyPr/>
          <a:lstStyle/>
          <a:p>
            <a:r>
              <a:rPr lang="zh-CN" altLang="en-US" b="1" dirty="0">
                <a:highlight>
                  <a:srgbClr val="FFFF00"/>
                </a:highlight>
                <a:latin typeface="楷体" panose="02010609060101010101" pitchFamily="49" charset="-122"/>
                <a:ea typeface="楷体" panose="02010609060101010101" pitchFamily="49" charset="-122"/>
              </a:rPr>
              <a:t>（</a:t>
            </a:r>
            <a:r>
              <a:rPr lang="en-US" altLang="zh-CN" b="1" dirty="0">
                <a:highlight>
                  <a:srgbClr val="FFFF00"/>
                </a:highlight>
                <a:latin typeface="楷体" panose="02010609060101010101" pitchFamily="49" charset="-122"/>
                <a:ea typeface="楷体" panose="02010609060101010101" pitchFamily="49" charset="-122"/>
              </a:rPr>
              <a:t>1</a:t>
            </a:r>
            <a:r>
              <a:rPr lang="zh-CN" altLang="en-US" b="1" dirty="0">
                <a:highlight>
                  <a:srgbClr val="FFFF00"/>
                </a:highlight>
                <a:latin typeface="楷体" panose="02010609060101010101" pitchFamily="49" charset="-122"/>
                <a:ea typeface="楷体" panose="02010609060101010101" pitchFamily="49" charset="-122"/>
              </a:rPr>
              <a:t>）制定个性化的评价标准</a:t>
            </a:r>
            <a:endParaRPr lang="zh-CN" altLang="en-US" b="1" dirty="0">
              <a:highlight>
                <a:srgbClr val="FFFF00"/>
              </a:highlight>
              <a:latin typeface="楷体" panose="02010609060101010101" pitchFamily="49" charset="-122"/>
              <a:ea typeface="楷体" panose="02010609060101010101" pitchFamily="49" charset="-122"/>
            </a:endParaRPr>
          </a:p>
          <a:p>
            <a:r>
              <a:rPr lang="zh-CN" altLang="en-US" dirty="0">
                <a:latin typeface="宋体" panose="02010600030101010101" pitchFamily="2" charset="-122"/>
                <a:ea typeface="宋体" panose="02010600030101010101" pitchFamily="2" charset="-122"/>
              </a:rPr>
              <a:t>在写作教学中，教师可以引导学生制作</a:t>
            </a:r>
            <a:r>
              <a:rPr lang="zh-CN" altLang="en-US" b="1" i="1" dirty="0">
                <a:latin typeface="宋体" panose="02010600030101010101" pitchFamily="2" charset="-122"/>
                <a:ea typeface="宋体" panose="02010600030101010101" pitchFamily="2" charset="-122"/>
              </a:rPr>
              <a:t>“作文档案袋”</a:t>
            </a:r>
            <a:r>
              <a:rPr lang="zh-CN" altLang="en-US" dirty="0">
                <a:latin typeface="宋体" panose="02010600030101010101" pitchFamily="2" charset="-122"/>
                <a:ea typeface="宋体" panose="02010600030101010101" pitchFamily="2" charset="-122"/>
              </a:rPr>
              <a:t>，主要是收集、记录学生自己、教师、家长或同伴做出评价的有关资料，学生的习作作品与反思，及其他相关的证据与材料等。</a:t>
            </a:r>
            <a:endParaRPr lang="en-US" altLang="zh-CN" dirty="0">
              <a:latin typeface="宋体" panose="02010600030101010101" pitchFamily="2" charset="-122"/>
              <a:ea typeface="宋体" panose="02010600030101010101" pitchFamily="2" charset="-122"/>
            </a:endParaRPr>
          </a:p>
          <a:p>
            <a:r>
              <a:rPr lang="zh-CN" altLang="en-US" b="1" dirty="0">
                <a:highlight>
                  <a:srgbClr val="FFFF00"/>
                </a:highlight>
                <a:latin typeface="楷体" panose="02010609060101010101" pitchFamily="49" charset="-122"/>
                <a:ea typeface="楷体" panose="02010609060101010101" pitchFamily="49" charset="-122"/>
              </a:rPr>
              <a:t>（</a:t>
            </a:r>
            <a:r>
              <a:rPr lang="en-US" altLang="zh-CN" b="1" dirty="0">
                <a:highlight>
                  <a:srgbClr val="FFFF00"/>
                </a:highlight>
                <a:latin typeface="楷体" panose="02010609060101010101" pitchFamily="49" charset="-122"/>
                <a:ea typeface="楷体" panose="02010609060101010101" pitchFamily="49" charset="-122"/>
              </a:rPr>
              <a:t>2</a:t>
            </a:r>
            <a:r>
              <a:rPr lang="zh-CN" altLang="en-US" b="1" dirty="0">
                <a:highlight>
                  <a:srgbClr val="FFFF00"/>
                </a:highlight>
                <a:latin typeface="楷体" panose="02010609060101010101" pitchFamily="49" charset="-122"/>
                <a:ea typeface="楷体" panose="02010609060101010101" pitchFamily="49" charset="-122"/>
              </a:rPr>
              <a:t>）实现多元化的评价主体</a:t>
            </a:r>
            <a:endParaRPr lang="zh-CN" altLang="en-US" b="1" dirty="0">
              <a:highlight>
                <a:srgbClr val="FFFF00"/>
              </a:highlight>
              <a:latin typeface="楷体" panose="02010609060101010101" pitchFamily="49" charset="-122"/>
              <a:ea typeface="楷体" panose="02010609060101010101" pitchFamily="49" charset="-122"/>
            </a:endParaRPr>
          </a:p>
          <a:p>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全日制义务教育语文课程标准</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2011</a:t>
            </a:r>
            <a:r>
              <a:rPr lang="zh-CN" altLang="en-US" dirty="0">
                <a:latin typeface="宋体" panose="02010600030101010101" pitchFamily="2" charset="-122"/>
                <a:ea typeface="宋体" panose="02010600030101010101" pitchFamily="2" charset="-122"/>
              </a:rPr>
              <a:t>修订版）提出：“实施评价，应注意</a:t>
            </a:r>
            <a:r>
              <a:rPr lang="zh-CN" altLang="en-US" b="1" i="1" dirty="0">
                <a:latin typeface="宋体" panose="02010600030101010101" pitchFamily="2" charset="-122"/>
                <a:ea typeface="宋体" panose="02010600030101010101" pitchFamily="2" charset="-122"/>
              </a:rPr>
              <a:t>教师</a:t>
            </a:r>
            <a:r>
              <a:rPr lang="zh-CN" altLang="en-US" dirty="0">
                <a:latin typeface="宋体" panose="02010600030101010101" pitchFamily="2" charset="-122"/>
                <a:ea typeface="宋体" panose="02010600030101010101" pitchFamily="2" charset="-122"/>
              </a:rPr>
              <a:t>的评价、</a:t>
            </a:r>
            <a:r>
              <a:rPr lang="zh-CN" altLang="en-US" b="1" i="1" dirty="0">
                <a:latin typeface="宋体" panose="02010600030101010101" pitchFamily="2" charset="-122"/>
                <a:ea typeface="宋体" panose="02010600030101010101" pitchFamily="2" charset="-122"/>
              </a:rPr>
              <a:t>学生</a:t>
            </a:r>
            <a:r>
              <a:rPr lang="zh-CN" altLang="en-US" dirty="0">
                <a:latin typeface="宋体" panose="02010600030101010101" pitchFamily="2" charset="-122"/>
                <a:ea typeface="宋体" panose="02010600030101010101" pitchFamily="2" charset="-122"/>
              </a:rPr>
              <a:t>的自我评价与</a:t>
            </a:r>
            <a:r>
              <a:rPr lang="zh-CN" altLang="en-US" b="1" i="1" dirty="0">
                <a:latin typeface="宋体" panose="02010600030101010101" pitchFamily="2" charset="-122"/>
                <a:ea typeface="宋体" panose="02010600030101010101" pitchFamily="2" charset="-122"/>
              </a:rPr>
              <a:t>学生间</a:t>
            </a:r>
            <a:r>
              <a:rPr lang="zh-CN" altLang="en-US" dirty="0">
                <a:latin typeface="宋体" panose="02010600030101010101" pitchFamily="2" charset="-122"/>
                <a:ea typeface="宋体" panose="02010600030101010101" pitchFamily="2" charset="-122"/>
              </a:rPr>
              <a:t>互相评价相结合。加强学生的自我评价和相互评价。” </a:t>
            </a:r>
            <a:endParaRPr lang="en-US" altLang="zh-CN" dirty="0">
              <a:latin typeface="宋体" panose="02010600030101010101" pitchFamily="2" charset="-122"/>
              <a:ea typeface="宋体" panose="02010600030101010101" pitchFamily="2" charset="-122"/>
            </a:endParaRPr>
          </a:p>
          <a:p>
            <a:r>
              <a:rPr lang="zh-CN" altLang="en-US" b="1" dirty="0">
                <a:highlight>
                  <a:srgbClr val="FFFF00"/>
                </a:highlight>
                <a:latin typeface="楷体" panose="02010609060101010101" pitchFamily="49" charset="-122"/>
                <a:ea typeface="楷体" panose="02010609060101010101" pitchFamily="49" charset="-122"/>
              </a:rPr>
              <a:t>（</a:t>
            </a:r>
            <a:r>
              <a:rPr lang="en-US" altLang="zh-CN" b="1" dirty="0">
                <a:highlight>
                  <a:srgbClr val="FFFF00"/>
                </a:highlight>
                <a:latin typeface="楷体" panose="02010609060101010101" pitchFamily="49" charset="-122"/>
                <a:ea typeface="楷体" panose="02010609060101010101" pitchFamily="49" charset="-122"/>
              </a:rPr>
              <a:t>3</a:t>
            </a:r>
            <a:r>
              <a:rPr lang="zh-CN" altLang="en-US" b="1" dirty="0">
                <a:highlight>
                  <a:srgbClr val="FFFF00"/>
                </a:highlight>
                <a:latin typeface="楷体" panose="02010609060101010101" pitchFamily="49" charset="-122"/>
                <a:ea typeface="楷体" panose="02010609060101010101" pitchFamily="49" charset="-122"/>
              </a:rPr>
              <a:t>）注重展示交流的评价方法</a:t>
            </a:r>
            <a:endParaRPr lang="zh-CN" altLang="en-US" b="1" dirty="0">
              <a:highlight>
                <a:srgbClr val="FFFF00"/>
              </a:highlight>
              <a:latin typeface="楷体" panose="02010609060101010101" pitchFamily="49" charset="-122"/>
              <a:ea typeface="楷体" panose="02010609060101010101" pitchFamily="49" charset="-122"/>
            </a:endParaRPr>
          </a:p>
          <a:p>
            <a:r>
              <a:rPr lang="zh-CN" altLang="en-US" dirty="0">
                <a:latin typeface="宋体" panose="02010600030101010101" pitchFamily="2" charset="-122"/>
                <a:ea typeface="宋体" panose="02010600030101010101" pitchFamily="2" charset="-122"/>
              </a:rPr>
              <a:t>办黑板报、创办写作班刊，开辟各种类型写作专栏。鼓励学生推荐发表、向报社投稿。把学生作品集结成册，制成写作专辑，供学生传阅浏览。举办优秀写话作业朗诵会，文学沙龙、即席演讲等活动。可以建立班级博客，让学生把写话作业发表到网络之中，实现生生互动、师生互动、亲子互动。</a:t>
            </a:r>
            <a:endParaRPr lang="zh-CN" altLang="en-US"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4"/>
          <p:cNvPicPr>
            <a:picLocks noChangeAspect="1"/>
          </p:cNvPicPr>
          <p:nvPr/>
        </p:nvPicPr>
        <p:blipFill>
          <a:blip r:embed="rId1" cstate="screen"/>
          <a:stretch>
            <a:fillRect/>
          </a:stretch>
        </p:blipFill>
        <p:spPr>
          <a:xfrm>
            <a:off x="5528469" y="1958975"/>
            <a:ext cx="5057776" cy="3371850"/>
          </a:xfrm>
          <a:custGeom>
            <a:avLst/>
            <a:gdLst>
              <a:gd name="T0" fmla="*/ 0 w 4255008"/>
              <a:gd name="T1" fmla="*/ 0 h 3371088"/>
              <a:gd name="T2" fmla="*/ 4255008 w 4255008"/>
              <a:gd name="T3" fmla="*/ 0 h 3371088"/>
              <a:gd name="T4" fmla="*/ 4255008 w 4255008"/>
              <a:gd name="T5" fmla="*/ 3371088 h 3371088"/>
              <a:gd name="T6" fmla="*/ 0 w 4255008"/>
              <a:gd name="T7" fmla="*/ 3371088 h 33710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55008" h="3371088">
                <a:moveTo>
                  <a:pt x="0" y="0"/>
                </a:moveTo>
                <a:lnTo>
                  <a:pt x="4255008" y="0"/>
                </a:lnTo>
                <a:lnTo>
                  <a:pt x="4255008" y="3371088"/>
                </a:lnTo>
                <a:lnTo>
                  <a:pt x="0" y="3371088"/>
                </a:lnTo>
                <a:lnTo>
                  <a:pt x="0" y="0"/>
                </a:lnTo>
                <a:close/>
              </a:path>
            </a:pathLst>
          </a:custGeom>
        </p:spPr>
      </p:pic>
      <p:sp>
        <p:nvSpPr>
          <p:cNvPr id="4" name="Rectangle 2"/>
          <p:cNvSpPr/>
          <p:nvPr/>
        </p:nvSpPr>
        <p:spPr>
          <a:xfrm>
            <a:off x="0" y="1958975"/>
            <a:ext cx="6192838" cy="337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5" name="TextBox 11"/>
          <p:cNvSpPr txBox="1"/>
          <p:nvPr/>
        </p:nvSpPr>
        <p:spPr>
          <a:xfrm>
            <a:off x="5405914" y="3247515"/>
            <a:ext cx="309880" cy="922020"/>
          </a:xfrm>
          <a:prstGeom prst="rect">
            <a:avLst/>
          </a:prstGeom>
          <a:noFill/>
        </p:spPr>
        <p:txBody>
          <a:bodyPr wrap="none">
            <a:spAutoFit/>
          </a:bodyPr>
          <a:lstStyle/>
          <a:p>
            <a:pPr lvl="0" algn="r">
              <a:defRPr/>
            </a:pPr>
            <a:endParaRPr 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sp>
        <p:nvSpPr>
          <p:cNvPr id="2" name="TextBox 11"/>
          <p:cNvSpPr txBox="1"/>
          <p:nvPr/>
        </p:nvSpPr>
        <p:spPr>
          <a:xfrm>
            <a:off x="1170464" y="3247515"/>
            <a:ext cx="4545330" cy="922020"/>
          </a:xfrm>
          <a:prstGeom prst="rect">
            <a:avLst/>
          </a:prstGeom>
          <a:noFill/>
        </p:spPr>
        <p:txBody>
          <a:bodyPr wrap="none">
            <a:spAutoFit/>
          </a:bodyPr>
          <a:p>
            <a:pPr lvl="0" algn="r">
              <a:defRPr/>
            </a:pPr>
            <a:r>
              <a:rPr lang="zh-CN" alt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rPr>
              <a:t>研究基本情况</a:t>
            </a:r>
            <a:endParaRPr lang="zh-CN" alt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4"/>
          <p:cNvPicPr>
            <a:picLocks noChangeAspect="1"/>
          </p:cNvPicPr>
          <p:nvPr/>
        </p:nvPicPr>
        <p:blipFill>
          <a:blip r:embed="rId1" cstate="screen"/>
          <a:stretch>
            <a:fillRect/>
          </a:stretch>
        </p:blipFill>
        <p:spPr>
          <a:xfrm>
            <a:off x="5528469" y="1958975"/>
            <a:ext cx="5057776" cy="3371850"/>
          </a:xfrm>
          <a:custGeom>
            <a:avLst/>
            <a:gdLst>
              <a:gd name="T0" fmla="*/ 0 w 4255008"/>
              <a:gd name="T1" fmla="*/ 0 h 3371088"/>
              <a:gd name="T2" fmla="*/ 4255008 w 4255008"/>
              <a:gd name="T3" fmla="*/ 0 h 3371088"/>
              <a:gd name="T4" fmla="*/ 4255008 w 4255008"/>
              <a:gd name="T5" fmla="*/ 3371088 h 3371088"/>
              <a:gd name="T6" fmla="*/ 0 w 4255008"/>
              <a:gd name="T7" fmla="*/ 3371088 h 33710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55008" h="3371088">
                <a:moveTo>
                  <a:pt x="0" y="0"/>
                </a:moveTo>
                <a:lnTo>
                  <a:pt x="4255008" y="0"/>
                </a:lnTo>
                <a:lnTo>
                  <a:pt x="4255008" y="3371088"/>
                </a:lnTo>
                <a:lnTo>
                  <a:pt x="0" y="3371088"/>
                </a:lnTo>
                <a:lnTo>
                  <a:pt x="0" y="0"/>
                </a:lnTo>
                <a:close/>
              </a:path>
            </a:pathLst>
          </a:custGeom>
        </p:spPr>
      </p:pic>
      <p:sp>
        <p:nvSpPr>
          <p:cNvPr id="4" name="Rectangle 2"/>
          <p:cNvSpPr/>
          <p:nvPr/>
        </p:nvSpPr>
        <p:spPr>
          <a:xfrm>
            <a:off x="0" y="1958975"/>
            <a:ext cx="6192838" cy="337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5" name="TextBox 11"/>
          <p:cNvSpPr txBox="1"/>
          <p:nvPr/>
        </p:nvSpPr>
        <p:spPr>
          <a:xfrm>
            <a:off x="5405914" y="3247515"/>
            <a:ext cx="309880" cy="922020"/>
          </a:xfrm>
          <a:prstGeom prst="rect">
            <a:avLst/>
          </a:prstGeom>
          <a:noFill/>
        </p:spPr>
        <p:txBody>
          <a:bodyPr wrap="none">
            <a:spAutoFit/>
          </a:bodyPr>
          <a:lstStyle/>
          <a:p>
            <a:pPr lvl="0" algn="r">
              <a:defRPr/>
            </a:pPr>
            <a:endParaRPr 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sp>
        <p:nvSpPr>
          <p:cNvPr id="2" name="TextBox 11"/>
          <p:cNvSpPr txBox="1"/>
          <p:nvPr/>
        </p:nvSpPr>
        <p:spPr>
          <a:xfrm>
            <a:off x="1187609" y="3247515"/>
            <a:ext cx="3818255" cy="922020"/>
          </a:xfrm>
          <a:prstGeom prst="rect">
            <a:avLst/>
          </a:prstGeom>
          <a:noFill/>
        </p:spPr>
        <p:txBody>
          <a:bodyPr wrap="none">
            <a:spAutoFit/>
          </a:bodyPr>
          <a:p>
            <a:pPr lvl="0" algn="r">
              <a:defRPr/>
            </a:pPr>
            <a:r>
              <a:rPr lang="zh-CN" alt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rPr>
              <a:t>收获与成果</a:t>
            </a:r>
            <a:endParaRPr lang="zh-CN" alt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4034" y="123387"/>
            <a:ext cx="10515600" cy="1325563"/>
          </a:xfrm>
        </p:spPr>
        <p:txBody>
          <a:bodyPr/>
          <a:lstStyle/>
          <a:p>
            <a:r>
              <a:rPr lang="zh-CN" altLang="en-US" b="1" dirty="0">
                <a:latin typeface="楷体" panose="02010609060101010101" pitchFamily="49" charset="-122"/>
                <a:ea typeface="楷体" panose="02010609060101010101" pitchFamily="49" charset="-122"/>
              </a:rPr>
              <a:t>形成理性认识及转变思想观念</a:t>
            </a:r>
            <a:endParaRPr lang="zh-CN" altLang="en-US" b="1" dirty="0">
              <a:latin typeface="楷体" panose="02010609060101010101" pitchFamily="49" charset="-122"/>
              <a:ea typeface="楷体" panose="02010609060101010101" pitchFamily="49" charset="-122"/>
            </a:endParaRPr>
          </a:p>
        </p:txBody>
      </p:sp>
      <p:pic>
        <p:nvPicPr>
          <p:cNvPr id="4" name="内容占位符 3"/>
          <p:cNvPicPr>
            <a:picLocks noGrp="1" noChangeAspect="1"/>
          </p:cNvPicPr>
          <p:nvPr>
            <p:ph idx="1"/>
          </p:nvPr>
        </p:nvPicPr>
        <p:blipFill>
          <a:blip r:embed="rId1"/>
          <a:stretch>
            <a:fillRect/>
          </a:stretch>
        </p:blipFill>
        <p:spPr>
          <a:xfrm>
            <a:off x="722585" y="1217581"/>
            <a:ext cx="10268089" cy="52752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12877"/>
            <a:ext cx="10515600" cy="1325563"/>
          </a:xfrm>
        </p:spPr>
        <p:txBody>
          <a:bodyPr/>
          <a:lstStyle/>
          <a:p>
            <a:pPr algn="ctr"/>
            <a:r>
              <a:rPr lang="zh-CN" altLang="en-US" b="1" dirty="0">
                <a:latin typeface="楷体" panose="02010609060101010101" pitchFamily="49" charset="-122"/>
                <a:ea typeface="楷体" panose="02010609060101010101" pitchFamily="49" charset="-122"/>
              </a:rPr>
              <a:t>实践成果</a:t>
            </a:r>
            <a:endParaRPr lang="zh-CN" altLang="en-US" b="1" dirty="0">
              <a:latin typeface="楷体" panose="02010609060101010101" pitchFamily="49" charset="-122"/>
              <a:ea typeface="楷体" panose="02010609060101010101" pitchFamily="49" charset="-122"/>
            </a:endParaRPr>
          </a:p>
        </p:txBody>
      </p:sp>
      <p:graphicFrame>
        <p:nvGraphicFramePr>
          <p:cNvPr id="11" name="内容占位符 10"/>
          <p:cNvGraphicFramePr>
            <a:graphicFrameLocks noGrp="1"/>
          </p:cNvGraphicFramePr>
          <p:nvPr>
            <p:ph idx="1"/>
          </p:nvPr>
        </p:nvGraphicFramePr>
        <p:xfrm>
          <a:off x="1455737" y="1051303"/>
          <a:ext cx="9280525" cy="3173855"/>
        </p:xfrm>
        <a:graphic>
          <a:graphicData uri="http://schemas.openxmlformats.org/drawingml/2006/table">
            <a:tbl>
              <a:tblPr firstRow="1" firstCol="1" bandRow="1">
                <a:tableStyleId>{5C22544A-7EE6-4342-B048-85BDC9FD1C3A}</a:tableStyleId>
              </a:tblPr>
              <a:tblGrid>
                <a:gridCol w="1079480"/>
                <a:gridCol w="4879646"/>
                <a:gridCol w="3321399"/>
              </a:tblGrid>
              <a:tr h="907140">
                <a:tc>
                  <a:txBody>
                    <a:bodyPr/>
                    <a:lstStyle/>
                    <a:p>
                      <a:pPr indent="266700" algn="ctr"/>
                      <a:r>
                        <a:rPr lang="zh-CN" sz="2400" kern="100">
                          <a:effectLst/>
                        </a:rPr>
                        <a:t>作者</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2400" kern="100" dirty="0">
                          <a:effectLst/>
                        </a:rPr>
                        <a:t>论文</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2400" kern="100">
                          <a:effectLst/>
                        </a:rPr>
                        <a:t>发表／获奖时间</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907140">
                <a:tc>
                  <a:txBody>
                    <a:bodyPr/>
                    <a:lstStyle/>
                    <a:p>
                      <a:pPr algn="ctr"/>
                      <a:r>
                        <a:rPr lang="zh-CN" sz="2400" kern="100">
                          <a:effectLst/>
                        </a:rPr>
                        <a:t>胡芸熙</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zh-CN" sz="2400" kern="100">
                          <a:effectLst/>
                        </a:rPr>
                        <a:t>《跨界，构建儿童写作新时空》</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2400" kern="100">
                          <a:effectLst/>
                        </a:rPr>
                        <a:t>2021.4</a:t>
                      </a:r>
                      <a:r>
                        <a:rPr lang="zh-CN" sz="2400" kern="100">
                          <a:effectLst/>
                        </a:rPr>
                        <a:t>《新课程》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1359575">
                <a:tc>
                  <a:txBody>
                    <a:bodyPr/>
                    <a:lstStyle/>
                    <a:p>
                      <a:pPr algn="ctr"/>
                      <a:r>
                        <a:rPr lang="zh-CN" sz="2400" kern="100">
                          <a:effectLst/>
                        </a:rPr>
                        <a:t>朱虹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zh-CN" sz="2400" kern="100" dirty="0">
                          <a:effectLst/>
                        </a:rPr>
                        <a:t>《利用绘本资源进行低年级语文写话教学的实践研究》</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indent="133350" algn="just"/>
                      <a:r>
                        <a:rPr lang="en-US" sz="2400" kern="100" dirty="0">
                          <a:effectLst/>
                        </a:rPr>
                        <a:t>2021.12</a:t>
                      </a:r>
                      <a:r>
                        <a:rPr lang="zh-CN" sz="2400" kern="100" dirty="0">
                          <a:effectLst/>
                        </a:rPr>
                        <a:t>《全国优秀作文选（教师教育）》</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13" name="文本框 12"/>
          <p:cNvSpPr txBox="1"/>
          <p:nvPr/>
        </p:nvSpPr>
        <p:spPr>
          <a:xfrm>
            <a:off x="1298026" y="4441283"/>
            <a:ext cx="9595945" cy="2062103"/>
          </a:xfrm>
          <a:prstGeom prst="rect">
            <a:avLst/>
          </a:prstGeom>
          <a:noFill/>
        </p:spPr>
        <p:txBody>
          <a:bodyPr wrap="square">
            <a:spAutoFit/>
          </a:bodyPr>
          <a:lstStyle/>
          <a:p>
            <a:r>
              <a:rPr lang="zh-CN" altLang="en-US" sz="3200" dirty="0">
                <a:latin typeface="楷体" panose="02010609060101010101" pitchFamily="49" charset="-122"/>
                <a:ea typeface="楷体" panose="02010609060101010101" pitchFamily="49" charset="-122"/>
              </a:rPr>
              <a:t>    为保留学生在课题活动中的成长足迹，更好地完善课题研究内容，我们正在有针对性地收集学生多样化的写话作品，及时在班级群、年级群进行分享，制作</a:t>
            </a:r>
            <a:r>
              <a:rPr lang="zh-CN" altLang="en-US" sz="3200" b="1" i="1" dirty="0">
                <a:latin typeface="楷体" panose="02010609060101010101" pitchFamily="49" charset="-122"/>
                <a:ea typeface="楷体" panose="02010609060101010101" pitchFamily="49" charset="-122"/>
              </a:rPr>
              <a:t>写话作业成果集</a:t>
            </a:r>
            <a:r>
              <a:rPr lang="zh-CN" altLang="en-US" sz="3200" dirty="0">
                <a:latin typeface="楷体" panose="02010609060101010101" pitchFamily="49" charset="-122"/>
                <a:ea typeface="楷体" panose="02010609060101010101" pitchFamily="49" charset="-122"/>
              </a:rPr>
              <a:t>。</a:t>
            </a:r>
            <a:endParaRPr lang="zh-CN" altLang="en-US" sz="32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75658"/>
            <a:ext cx="10515600" cy="4351338"/>
          </a:xfrm>
        </p:spPr>
        <p:txBody>
          <a:bodyPr/>
          <a:lstStyle/>
          <a:p>
            <a:r>
              <a:rPr lang="zh-CN" altLang="en-US" b="1" dirty="0">
                <a:highlight>
                  <a:srgbClr val="FFFF00"/>
                </a:highlight>
                <a:latin typeface="宋体" panose="02010600030101010101" pitchFamily="2" charset="-122"/>
                <a:ea typeface="宋体" panose="02010600030101010101" pitchFamily="2" charset="-122"/>
              </a:rPr>
              <a:t>学生发展</a:t>
            </a:r>
            <a:endParaRPr lang="zh-CN" altLang="en-US" b="1" dirty="0">
              <a:highlight>
                <a:srgbClr val="FFFF00"/>
              </a:highlight>
              <a:latin typeface="宋体" panose="02010600030101010101" pitchFamily="2" charset="-122"/>
              <a:ea typeface="宋体" panose="02010600030101010101" pitchFamily="2" charset="-122"/>
            </a:endParaRPr>
          </a:p>
          <a:p>
            <a:pPr marL="0" indent="0">
              <a:buNone/>
            </a:pP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提高学生写话积极性</a:t>
            </a:r>
            <a:endParaRPr lang="zh-CN" altLang="en-US" dirty="0">
              <a:latin typeface="宋体" panose="02010600030101010101" pitchFamily="2" charset="-122"/>
              <a:ea typeface="宋体" panose="02010600030101010101" pitchFamily="2" charset="-122"/>
            </a:endParaRPr>
          </a:p>
          <a:p>
            <a:pPr marL="0" indent="0">
              <a:buNone/>
            </a:pP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提升学生语文素养</a:t>
            </a:r>
            <a:endParaRPr lang="zh-CN" altLang="en-US" dirty="0">
              <a:latin typeface="宋体" panose="02010600030101010101" pitchFamily="2" charset="-122"/>
              <a:ea typeface="宋体" panose="02010600030101010101" pitchFamily="2" charset="-122"/>
            </a:endParaRPr>
          </a:p>
          <a:p>
            <a:pPr marL="0" indent="0">
              <a:buNone/>
            </a:pP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培养学生细致观察、热爱生活的品质</a:t>
            </a:r>
            <a:endParaRPr lang="zh-CN" altLang="en-US" dirty="0">
              <a:latin typeface="宋体" panose="02010600030101010101" pitchFamily="2" charset="-122"/>
              <a:ea typeface="宋体" panose="02010600030101010101" pitchFamily="2" charset="-122"/>
            </a:endParaRPr>
          </a:p>
          <a:p>
            <a:r>
              <a:rPr lang="zh-CN" altLang="en-US" b="1" dirty="0">
                <a:highlight>
                  <a:srgbClr val="FFFF00"/>
                </a:highlight>
                <a:latin typeface="宋体" panose="02010600030101010101" pitchFamily="2" charset="-122"/>
                <a:ea typeface="宋体" panose="02010600030101010101" pitchFamily="2" charset="-122"/>
              </a:rPr>
              <a:t>教师发展</a:t>
            </a:r>
            <a:endParaRPr lang="zh-CN" altLang="en-US" b="1" dirty="0">
              <a:highlight>
                <a:srgbClr val="FFFF00"/>
              </a:highlight>
              <a:latin typeface="宋体" panose="02010600030101010101" pitchFamily="2" charset="-122"/>
              <a:ea typeface="宋体" panose="02010600030101010101" pitchFamily="2" charset="-122"/>
            </a:endParaRPr>
          </a:p>
          <a:p>
            <a:pPr marL="0" indent="0">
              <a:buNone/>
            </a:pPr>
            <a:r>
              <a:rPr lang="zh-CN" altLang="en-US" dirty="0">
                <a:latin typeface="宋体" panose="02010600030101010101" pitchFamily="2" charset="-122"/>
                <a:ea typeface="宋体" panose="02010600030101010101" pitchFamily="2" charset="-122"/>
              </a:rPr>
              <a:t>    课题研究中，教师同样受益匪浅。首先带来的是</a:t>
            </a:r>
            <a:r>
              <a:rPr lang="zh-CN" altLang="en-US" b="1" i="1" dirty="0">
                <a:latin typeface="宋体" panose="02010600030101010101" pitchFamily="2" charset="-122"/>
                <a:ea typeface="宋体" panose="02010600030101010101" pitchFamily="2" charset="-122"/>
              </a:rPr>
              <a:t>设计理念的</a:t>
            </a:r>
            <a:r>
              <a:rPr lang="zh-CN" altLang="en-US" dirty="0">
                <a:latin typeface="宋体" panose="02010600030101010101" pitchFamily="2" charset="-122"/>
                <a:ea typeface="宋体" panose="02010600030101010101" pitchFamily="2" charset="-122"/>
              </a:rPr>
              <a:t>改变</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学生本位下做设计；用教材教而非教教材；用好生活这本大书；注重多元的过程性评价等。而伴随理念的改变，也有越来越多的教师也愿意在实践中尝试写话作业的设计与实施。</a:t>
            </a:r>
            <a:endParaRPr lang="zh-CN" altLang="en-US" dirty="0">
              <a:latin typeface="宋体" panose="02010600030101010101" pitchFamily="2" charset="-122"/>
              <a:ea typeface="宋体" panose="02010600030101010101" pitchFamily="2" charset="-122"/>
            </a:endParaRPr>
          </a:p>
          <a:p>
            <a:pPr marL="0" indent="0">
              <a:buNone/>
            </a:pPr>
            <a:r>
              <a:rPr lang="zh-CN" altLang="en-US" dirty="0">
                <a:latin typeface="宋体" panose="02010600030101010101" pitchFamily="2" charset="-122"/>
                <a:ea typeface="宋体" panose="02010600030101010101" pitchFamily="2" charset="-122"/>
              </a:rPr>
              <a:t>    其次是</a:t>
            </a:r>
            <a:r>
              <a:rPr lang="zh-CN" altLang="en-US" b="1" i="1" dirty="0">
                <a:latin typeface="宋体" panose="02010600030101010101" pitchFamily="2" charset="-122"/>
                <a:ea typeface="宋体" panose="02010600030101010101" pitchFamily="2" charset="-122"/>
              </a:rPr>
              <a:t>教学行为</a:t>
            </a:r>
            <a:r>
              <a:rPr lang="zh-CN" altLang="en-US" dirty="0">
                <a:latin typeface="宋体" panose="02010600030101010101" pitchFamily="2" charset="-122"/>
                <a:ea typeface="宋体" panose="02010600030101010101" pitchFamily="2" charset="-122"/>
              </a:rPr>
              <a:t>的改变，中年级写话作业的设计与实施要求教师投入更多的时间和精力挖掘内容，创新形式，关注学生需求及个体差异，转变为一个学习内容的设计者，学习目标的引导者，学习评价的参与者。</a:t>
            </a:r>
            <a:endParaRPr lang="zh-CN" altLang="en-US"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
        <p:nvSpPr>
          <p:cNvPr id="4" name="标题 1"/>
          <p:cNvSpPr>
            <a:spLocks noGrp="1"/>
          </p:cNvSpPr>
          <p:nvPr>
            <p:ph type="title"/>
          </p:nvPr>
        </p:nvSpPr>
        <p:spPr>
          <a:xfrm>
            <a:off x="838200" y="112877"/>
            <a:ext cx="10515600" cy="1325563"/>
          </a:xfrm>
        </p:spPr>
        <p:txBody>
          <a:bodyPr/>
          <a:lstStyle/>
          <a:p>
            <a:pPr algn="ctr"/>
            <a:r>
              <a:rPr lang="zh-CN" altLang="en-US" b="1" dirty="0">
                <a:latin typeface="楷体" panose="02010609060101010101" pitchFamily="49" charset="-122"/>
                <a:ea typeface="楷体" panose="02010609060101010101" pitchFamily="49" charset="-122"/>
              </a:rPr>
              <a:t>实践成果</a:t>
            </a:r>
            <a:endParaRPr lang="zh-CN" altLang="en-US"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4"/>
          <p:cNvPicPr>
            <a:picLocks noChangeAspect="1"/>
          </p:cNvPicPr>
          <p:nvPr/>
        </p:nvPicPr>
        <p:blipFill>
          <a:blip r:embed="rId1" cstate="screen"/>
          <a:stretch>
            <a:fillRect/>
          </a:stretch>
        </p:blipFill>
        <p:spPr>
          <a:xfrm>
            <a:off x="5528469" y="1958975"/>
            <a:ext cx="5057776" cy="3371850"/>
          </a:xfrm>
          <a:custGeom>
            <a:avLst/>
            <a:gdLst>
              <a:gd name="T0" fmla="*/ 0 w 4255008"/>
              <a:gd name="T1" fmla="*/ 0 h 3371088"/>
              <a:gd name="T2" fmla="*/ 4255008 w 4255008"/>
              <a:gd name="T3" fmla="*/ 0 h 3371088"/>
              <a:gd name="T4" fmla="*/ 4255008 w 4255008"/>
              <a:gd name="T5" fmla="*/ 3371088 h 3371088"/>
              <a:gd name="T6" fmla="*/ 0 w 4255008"/>
              <a:gd name="T7" fmla="*/ 3371088 h 33710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55008" h="3371088">
                <a:moveTo>
                  <a:pt x="0" y="0"/>
                </a:moveTo>
                <a:lnTo>
                  <a:pt x="4255008" y="0"/>
                </a:lnTo>
                <a:lnTo>
                  <a:pt x="4255008" y="3371088"/>
                </a:lnTo>
                <a:lnTo>
                  <a:pt x="0" y="3371088"/>
                </a:lnTo>
                <a:lnTo>
                  <a:pt x="0" y="0"/>
                </a:lnTo>
                <a:close/>
              </a:path>
            </a:pathLst>
          </a:custGeom>
        </p:spPr>
      </p:pic>
      <p:sp>
        <p:nvSpPr>
          <p:cNvPr id="4" name="Rectangle 2"/>
          <p:cNvSpPr/>
          <p:nvPr/>
        </p:nvSpPr>
        <p:spPr>
          <a:xfrm>
            <a:off x="0" y="1958975"/>
            <a:ext cx="6192838" cy="337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5" name="TextBox 11"/>
          <p:cNvSpPr txBox="1"/>
          <p:nvPr/>
        </p:nvSpPr>
        <p:spPr>
          <a:xfrm>
            <a:off x="5405914" y="3247515"/>
            <a:ext cx="309880" cy="922020"/>
          </a:xfrm>
          <a:prstGeom prst="rect">
            <a:avLst/>
          </a:prstGeom>
          <a:noFill/>
        </p:spPr>
        <p:txBody>
          <a:bodyPr wrap="none">
            <a:spAutoFit/>
          </a:bodyPr>
          <a:lstStyle/>
          <a:p>
            <a:pPr lvl="0" algn="r">
              <a:defRPr/>
            </a:pPr>
            <a:endParaRPr 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sp>
        <p:nvSpPr>
          <p:cNvPr id="2" name="TextBox 11"/>
          <p:cNvSpPr txBox="1"/>
          <p:nvPr/>
        </p:nvSpPr>
        <p:spPr>
          <a:xfrm>
            <a:off x="1187609" y="3247515"/>
            <a:ext cx="3818255" cy="922020"/>
          </a:xfrm>
          <a:prstGeom prst="rect">
            <a:avLst/>
          </a:prstGeom>
          <a:noFill/>
        </p:spPr>
        <p:txBody>
          <a:bodyPr wrap="none">
            <a:spAutoFit/>
          </a:bodyPr>
          <a:p>
            <a:pPr lvl="0" algn="r">
              <a:defRPr/>
            </a:pPr>
            <a:r>
              <a:rPr lang="zh-CN" alt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rPr>
              <a:t>问题与展望</a:t>
            </a:r>
            <a:endParaRPr lang="zh-CN" alt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6462" y="1253331"/>
            <a:ext cx="10515600" cy="4351338"/>
          </a:xfrm>
        </p:spPr>
        <p:txBody>
          <a:bodyPr/>
          <a:lstStyle/>
          <a:p>
            <a:pPr marL="0" indent="0">
              <a:buNone/>
            </a:pPr>
            <a:r>
              <a:rPr lang="zh-CN" altLang="en-US" sz="3600" dirty="0">
                <a:latin typeface="楷体" panose="02010609060101010101" pitchFamily="49" charset="-122"/>
                <a:ea typeface="楷体" panose="02010609060101010101" pitchFamily="49" charset="-122"/>
              </a:rPr>
              <a:t>    通过课题研究我们已经获得了一定的研究成果，但我们课题组的研究还不够完善，在一些方面欠缺深度与广度，需要进一步探索。</a:t>
            </a:r>
            <a:endParaRPr lang="zh-CN" altLang="en-US" sz="3600" dirty="0">
              <a:latin typeface="楷体" panose="02010609060101010101" pitchFamily="49" charset="-122"/>
              <a:ea typeface="楷体" panose="02010609060101010101" pitchFamily="49" charset="-122"/>
            </a:endParaRPr>
          </a:p>
          <a:p>
            <a:r>
              <a:rPr lang="en-US" altLang="zh-CN" sz="3600" dirty="0">
                <a:latin typeface="楷体" panose="02010609060101010101" pitchFamily="49" charset="-122"/>
                <a:ea typeface="楷体" panose="02010609060101010101" pitchFamily="49" charset="-122"/>
              </a:rPr>
              <a:t>1.</a:t>
            </a:r>
            <a:r>
              <a:rPr lang="zh-CN" altLang="en-US" sz="3600" dirty="0">
                <a:latin typeface="楷体" panose="02010609060101010101" pitchFamily="49" charset="-122"/>
                <a:ea typeface="楷体" panose="02010609060101010101" pitchFamily="49" charset="-122"/>
              </a:rPr>
              <a:t>对于写话作业设计与实施的教学案例整理、收集不够完善，欠缺与部编版教材紧密结合的可操作性强的具体案例，这是后期研究需要进一步完善的。</a:t>
            </a:r>
            <a:endParaRPr lang="zh-CN" altLang="en-US" sz="3600" dirty="0">
              <a:latin typeface="楷体" panose="02010609060101010101" pitchFamily="49" charset="-122"/>
              <a:ea typeface="楷体" panose="02010609060101010101" pitchFamily="49" charset="-122"/>
            </a:endParaRPr>
          </a:p>
          <a:p>
            <a:r>
              <a:rPr lang="en-US" altLang="zh-CN" sz="3600" dirty="0">
                <a:latin typeface="楷体" panose="02010609060101010101" pitchFamily="49" charset="-122"/>
                <a:ea typeface="楷体" panose="02010609060101010101" pitchFamily="49" charset="-122"/>
              </a:rPr>
              <a:t>2.</a:t>
            </a:r>
            <a:r>
              <a:rPr lang="zh-CN" altLang="en-US" sz="3600" dirty="0">
                <a:latin typeface="楷体" panose="02010609060101010101" pitchFamily="49" charset="-122"/>
                <a:ea typeface="楷体" panose="02010609060101010101" pitchFamily="49" charset="-122"/>
              </a:rPr>
              <a:t>对于写话作业的评价需要构建更为细致、明确的标准，以突显研究的价值和成果。</a:t>
            </a:r>
            <a:endParaRPr lang="zh-CN" altLang="en-US" sz="3600" dirty="0">
              <a:latin typeface="楷体" panose="02010609060101010101" pitchFamily="49" charset="-122"/>
              <a:ea typeface="楷体" panose="02010609060101010101" pitchFamily="49" charset="-122"/>
            </a:endParaRPr>
          </a:p>
          <a:p>
            <a:endParaRPr lang="zh-CN" altLang="en-US" sz="3600" dirty="0">
              <a:latin typeface="楷体" panose="02010609060101010101" pitchFamily="49" charset="-122"/>
              <a:ea typeface="楷体" panose="02010609060101010101" pitchFamily="49" charset="-122"/>
            </a:endParaRPr>
          </a:p>
          <a:p>
            <a:endParaRPr lang="zh-CN" altLang="en-US" sz="3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a:stretch>
            <a:fillRect/>
          </a:stretch>
        </p:blipFill>
        <p:spPr>
          <a:xfrm>
            <a:off x="0" y="3327035"/>
            <a:ext cx="12192000" cy="3547432"/>
          </a:xfrm>
          <a:prstGeom prst="rect">
            <a:avLst/>
          </a:prstGeom>
        </p:spPr>
      </p:pic>
      <p:grpSp>
        <p:nvGrpSpPr>
          <p:cNvPr id="12" name="Group 9"/>
          <p:cNvGrpSpPr/>
          <p:nvPr/>
        </p:nvGrpSpPr>
        <p:grpSpPr>
          <a:xfrm>
            <a:off x="1289824" y="2064504"/>
            <a:ext cx="9656126" cy="2883330"/>
            <a:chOff x="1289824" y="3207504"/>
            <a:chExt cx="9656126" cy="2883330"/>
          </a:xfrm>
        </p:grpSpPr>
        <p:sp>
          <p:nvSpPr>
            <p:cNvPr id="13" name="Rounded Rectangle 4"/>
            <p:cNvSpPr/>
            <p:nvPr/>
          </p:nvSpPr>
          <p:spPr>
            <a:xfrm>
              <a:off x="1333600" y="3207504"/>
              <a:ext cx="9612350" cy="2883330"/>
            </a:xfrm>
            <a:prstGeom prst="roundRect">
              <a:avLst>
                <a:gd name="adj" fmla="val 1231"/>
              </a:avLst>
            </a:prstGeom>
            <a:solidFill>
              <a:schemeClr val="bg1"/>
            </a:solidFill>
            <a:ln w="38100">
              <a:solidFill>
                <a:srgbClr val="AACB94"/>
              </a:solid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4" name="Title 1"/>
            <p:cNvSpPr txBox="1"/>
            <p:nvPr/>
          </p:nvSpPr>
          <p:spPr>
            <a:xfrm>
              <a:off x="1289824" y="3246594"/>
              <a:ext cx="9612351" cy="592175"/>
            </a:xfrm>
            <a:prstGeom prst="rect">
              <a:avLst/>
            </a:prstGeom>
          </p:spPr>
          <p:txBody>
            <a:bodyPr/>
            <a:lstStyle>
              <a:lvl1pPr algn="ctr"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lvl="0">
                <a:lnSpc>
                  <a:spcPct val="150000"/>
                </a:lnSpc>
                <a:defRPr/>
              </a:pPr>
              <a:r>
                <a:rPr lang="zh-CN" altLang="en-US" sz="4400" dirty="0">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感谢各位专家聆听！</a:t>
              </a:r>
              <a:endParaRPr lang="zh-CN" altLang="en-US" sz="4400" dirty="0">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endParaRPr>
            </a:p>
            <a:p>
              <a:pPr lvl="0">
                <a:lnSpc>
                  <a:spcPct val="150000"/>
                </a:lnSpc>
                <a:defRPr/>
              </a:pPr>
              <a:r>
                <a:rPr lang="zh-CN" altLang="en-US" sz="4400" dirty="0">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敬请批评和指导！</a:t>
              </a:r>
              <a:endParaRPr lang="zh-CN" altLang="en-US" sz="4400" dirty="0">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p:nvPr/>
        </p:nvSpPr>
        <p:spPr>
          <a:xfrm>
            <a:off x="1345129" y="939698"/>
            <a:ext cx="10399467" cy="161493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indent="306070">
              <a:lnSpc>
                <a:spcPct val="150000"/>
              </a:lnSpc>
            </a:pPr>
            <a:r>
              <a:rPr lang="en-US" altLang="zh-CN"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1.</a:t>
            </a:r>
            <a:r>
              <a:rPr lang="zh-CN" altLang="zh-CN"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有利于落实“双减”政策</a:t>
            </a:r>
            <a:r>
              <a:rPr lang="zh-CN" altLang="en-US"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a:t>
            </a:r>
            <a:r>
              <a:rPr lang="zh-CN" altLang="en-US" sz="2800" b="1" kern="100" dirty="0">
                <a:effectLst/>
                <a:latin typeface="黑体" panose="02010609060101010101" pitchFamily="49" charset="-122"/>
                <a:ea typeface="黑体" panose="02010609060101010101" pitchFamily="49" charset="-122"/>
                <a:cs typeface="宋体" panose="02010600030101010101" pitchFamily="2" charset="-122"/>
              </a:rPr>
              <a:t>让写话作业</a:t>
            </a:r>
            <a:r>
              <a:rPr lang="zh-CN" altLang="en-US" sz="2800" kern="100" dirty="0">
                <a:latin typeface="黑体" panose="02010609060101010101" pitchFamily="49" charset="-122"/>
                <a:ea typeface="黑体" panose="02010609060101010101" pitchFamily="49" charset="-122"/>
                <a:cs typeface="宋体" panose="02010600030101010101" pitchFamily="2" charset="-122"/>
              </a:rPr>
              <a:t>更开放、更灵活、更精简、更富针对性，平衡作业的“量”与“效”。</a:t>
            </a:r>
            <a:endParaRPr lang="zh-CN" altLang="zh-CN" sz="28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3" name="矩形 2"/>
          <p:cNvSpPr/>
          <p:nvPr/>
        </p:nvSpPr>
        <p:spPr>
          <a:xfrm>
            <a:off x="1511223" y="189827"/>
            <a:ext cx="3041015" cy="583565"/>
          </a:xfrm>
          <a:prstGeom prst="rect">
            <a:avLst/>
          </a:prstGeom>
        </p:spPr>
        <p:txBody>
          <a:bodyPr wrap="none">
            <a:spAutoFit/>
          </a:bodyPr>
          <a:lstStyle/>
          <a:p>
            <a:r>
              <a:rPr lang="zh-CN" altLang="en-US" sz="3200" b="1" dirty="0">
                <a:latin typeface="思源宋体 CN SemiBold" panose="02020600000000000000" pitchFamily="18" charset="-122"/>
                <a:ea typeface="思源宋体 CN SemiBold" panose="02020600000000000000" pitchFamily="18" charset="-122"/>
              </a:rPr>
              <a:t>课题的研究价值</a:t>
            </a:r>
            <a:endParaRPr lang="zh-CN" altLang="en-US" sz="3200" b="1" dirty="0">
              <a:latin typeface="思源宋体 CN SemiBold" panose="02020600000000000000" pitchFamily="18" charset="-122"/>
              <a:ea typeface="思源宋体 CN SemiBold" panose="02020600000000000000" pitchFamily="18" charset="-122"/>
            </a:endParaRPr>
          </a:p>
        </p:txBody>
      </p:sp>
      <p:sp>
        <p:nvSpPr>
          <p:cNvPr id="29" name="Title 3"/>
          <p:cNvSpPr txBox="1"/>
          <p:nvPr/>
        </p:nvSpPr>
        <p:spPr>
          <a:xfrm>
            <a:off x="1297121" y="2314636"/>
            <a:ext cx="10948984" cy="161493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indent="306070">
              <a:lnSpc>
                <a:spcPct val="150000"/>
              </a:lnSpc>
            </a:pPr>
            <a:r>
              <a:rPr lang="en-US" altLang="zh-CN"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2.	</a:t>
            </a:r>
            <a:r>
              <a:rPr lang="zh-CN" altLang="en-US"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促进学生语文思维力</a:t>
            </a:r>
            <a:r>
              <a:rPr lang="zh-CN" altLang="en-US" sz="2800" kern="100" dirty="0">
                <a:highlight>
                  <a:srgbClr val="FFFF00"/>
                </a:highlight>
                <a:latin typeface="黑体" panose="02010609060101010101" pitchFamily="49" charset="-122"/>
                <a:ea typeface="黑体" panose="02010609060101010101" pitchFamily="49" charset="-122"/>
                <a:cs typeface="宋体" panose="02010600030101010101" pitchFamily="2" charset="-122"/>
              </a:rPr>
              <a:t>的发展。</a:t>
            </a:r>
            <a:r>
              <a:rPr lang="zh-CN" altLang="en-US" sz="2800" kern="100" dirty="0">
                <a:latin typeface="黑体" panose="02010609060101010101" pitchFamily="49" charset="-122"/>
                <a:ea typeface="黑体" panose="02010609060101010101" pitchFamily="49" charset="-122"/>
                <a:cs typeface="宋体" panose="02010600030101010101" pitchFamily="2" charset="-122"/>
              </a:rPr>
              <a:t>引导学生联系生活，迁移学科知识运用语文，让学生在多频次、小时段的实践中形成语文思维。</a:t>
            </a:r>
            <a:endParaRPr lang="zh-CN" altLang="zh-CN" sz="28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32" name="Title 3"/>
          <p:cNvSpPr txBox="1"/>
          <p:nvPr/>
        </p:nvSpPr>
        <p:spPr>
          <a:xfrm>
            <a:off x="1297121" y="3854670"/>
            <a:ext cx="10495485" cy="161493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indent="306070">
              <a:lnSpc>
                <a:spcPct val="150000"/>
              </a:lnSpc>
            </a:pPr>
            <a:r>
              <a:rPr lang="en-US" altLang="zh-CN"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3.</a:t>
            </a:r>
            <a:r>
              <a:rPr lang="zh-CN" altLang="en-US"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提升教师学科专业</a:t>
            </a:r>
            <a:r>
              <a:rPr lang="zh-CN" altLang="en-US" sz="2800" kern="100" dirty="0">
                <a:highlight>
                  <a:srgbClr val="FFFF00"/>
                </a:highlight>
                <a:latin typeface="黑体" panose="02010609060101010101" pitchFamily="49" charset="-122"/>
                <a:ea typeface="黑体" panose="02010609060101010101" pitchFamily="49" charset="-122"/>
                <a:cs typeface="宋体" panose="02010600030101010101" pitchFamily="2" charset="-122"/>
              </a:rPr>
              <a:t>素养。</a:t>
            </a:r>
            <a:r>
              <a:rPr lang="zh-CN" altLang="en-US" sz="2800" kern="100" dirty="0">
                <a:latin typeface="黑体" panose="02010609060101010101" pitchFamily="49" charset="-122"/>
                <a:ea typeface="黑体" panose="02010609060101010101" pitchFamily="49" charset="-122"/>
                <a:cs typeface="宋体" panose="02010600030101010101" pitchFamily="2" charset="-122"/>
              </a:rPr>
              <a:t>推动教师钻研课标、教材，促进统整的、融通的、创新的学科思维发展。</a:t>
            </a:r>
            <a:endParaRPr lang="zh-CN" altLang="zh-CN" sz="28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35" name="Title 3"/>
          <p:cNvSpPr txBox="1"/>
          <p:nvPr/>
        </p:nvSpPr>
        <p:spPr>
          <a:xfrm>
            <a:off x="1297121" y="5229608"/>
            <a:ext cx="9822824" cy="161493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indent="306070">
              <a:lnSpc>
                <a:spcPct val="150000"/>
              </a:lnSpc>
            </a:pPr>
            <a:r>
              <a:rPr lang="en-US" altLang="zh-CN"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4.</a:t>
            </a:r>
            <a:r>
              <a:rPr lang="zh-CN" altLang="en-US" sz="2800" b="1" kern="100" dirty="0">
                <a:effectLst/>
                <a:highlight>
                  <a:srgbClr val="FFFF00"/>
                </a:highlight>
                <a:latin typeface="黑体" panose="02010609060101010101" pitchFamily="49" charset="-122"/>
                <a:ea typeface="黑体" panose="02010609060101010101" pitchFamily="49" charset="-122"/>
                <a:cs typeface="宋体" panose="02010600030101010101" pitchFamily="2" charset="-122"/>
              </a:rPr>
              <a:t>改善习作教学</a:t>
            </a:r>
            <a:r>
              <a:rPr lang="zh-CN" altLang="en-US" sz="2800" kern="100" dirty="0">
                <a:highlight>
                  <a:srgbClr val="FFFF00"/>
                </a:highlight>
                <a:latin typeface="黑体" panose="02010609060101010101" pitchFamily="49" charset="-122"/>
                <a:ea typeface="黑体" panose="02010609060101010101" pitchFamily="49" charset="-122"/>
                <a:cs typeface="宋体" panose="02010600030101010101" pitchFamily="2" charset="-122"/>
              </a:rPr>
              <a:t>现状。</a:t>
            </a:r>
            <a:r>
              <a:rPr lang="zh-CN" altLang="en-US" sz="2800" kern="100" dirty="0">
                <a:latin typeface="黑体" panose="02010609060101010101" pitchFamily="49" charset="-122"/>
                <a:ea typeface="黑体" panose="02010609060101010101" pitchFamily="49" charset="-122"/>
                <a:cs typeface="宋体" panose="02010600030101010101" pitchFamily="2" charset="-122"/>
              </a:rPr>
              <a:t>在难度上做到了过渡衔接，提高学生练笔频次，有针对性地训练写作技巧。</a:t>
            </a:r>
            <a:endParaRPr lang="zh-CN" altLang="zh-CN" sz="28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5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P spid="32"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25"/>
          <p:cNvCxnSpPr/>
          <p:nvPr/>
        </p:nvCxnSpPr>
        <p:spPr>
          <a:xfrm>
            <a:off x="3561998" y="2981619"/>
            <a:ext cx="5039583"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4"/>
          <p:cNvSpPr/>
          <p:nvPr/>
        </p:nvSpPr>
        <p:spPr>
          <a:xfrm rot="2700000">
            <a:off x="5001540" y="1941946"/>
            <a:ext cx="2131770" cy="2131764"/>
          </a:xfrm>
          <a:prstGeom prst="roundRect">
            <a:avLst>
              <a:gd name="adj" fmla="val 34663"/>
            </a:avLst>
          </a:prstGeom>
          <a:solidFill>
            <a:srgbClr val="6EAA6B"/>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en-US" sz="1045" dirty="0">
              <a:solidFill>
                <a:srgbClr val="FFFFFF"/>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Rounded Rectangle 5"/>
          <p:cNvSpPr/>
          <p:nvPr/>
        </p:nvSpPr>
        <p:spPr>
          <a:xfrm rot="2700000">
            <a:off x="2584947" y="2469105"/>
            <a:ext cx="1017760" cy="1017758"/>
          </a:xfrm>
          <a:prstGeom prst="roundRect">
            <a:avLst>
              <a:gd name="adj" fmla="val 34663"/>
            </a:avLst>
          </a:prstGeom>
          <a:solidFill>
            <a:schemeClr val="bg1">
              <a:lumMod val="95000"/>
            </a:schemeClr>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en-US" sz="1045" dirty="0">
              <a:solidFill>
                <a:srgbClr val="2196F3"/>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1" name="Rounded Rectangle 6"/>
          <p:cNvSpPr/>
          <p:nvPr/>
        </p:nvSpPr>
        <p:spPr>
          <a:xfrm rot="2700000">
            <a:off x="8532142" y="2469105"/>
            <a:ext cx="1017760" cy="1017758"/>
          </a:xfrm>
          <a:prstGeom prst="roundRect">
            <a:avLst>
              <a:gd name="adj" fmla="val 34663"/>
            </a:avLst>
          </a:prstGeom>
          <a:solidFill>
            <a:schemeClr val="bg1">
              <a:lumMod val="95000"/>
            </a:schemeClr>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en-US" sz="1045" dirty="0">
              <a:solidFill>
                <a:srgbClr val="2196F3"/>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25" name="文本框 24"/>
          <p:cNvSpPr txBox="1"/>
          <p:nvPr/>
        </p:nvSpPr>
        <p:spPr>
          <a:xfrm>
            <a:off x="2367737" y="2715440"/>
            <a:ext cx="1313180" cy="769441"/>
          </a:xfrm>
          <a:prstGeom prst="rect">
            <a:avLst/>
          </a:prstGeom>
          <a:noFill/>
        </p:spPr>
        <p:txBody>
          <a:bodyPr wrap="none" rtlCol="0">
            <a:spAutoFit/>
          </a:bodyPr>
          <a:lstStyle/>
          <a:p>
            <a:r>
              <a:rPr lang="zh-CN" altLang="en-US" sz="4400" b="1" dirty="0">
                <a:solidFill>
                  <a:schemeClr val="bg1">
                    <a:lumMod val="50000"/>
                  </a:schemeClr>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rPr>
              <a:t>双减</a:t>
            </a:r>
            <a:endParaRPr lang="zh-CN" altLang="en-US" sz="4400" b="1" dirty="0">
              <a:solidFill>
                <a:schemeClr val="bg1">
                  <a:lumMod val="50000"/>
                </a:schemeClr>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26" name="文本框 25"/>
          <p:cNvSpPr txBox="1"/>
          <p:nvPr/>
        </p:nvSpPr>
        <p:spPr>
          <a:xfrm>
            <a:off x="4718710" y="2100821"/>
            <a:ext cx="2796655" cy="1754326"/>
          </a:xfrm>
          <a:prstGeom prst="rect">
            <a:avLst/>
          </a:prstGeom>
          <a:noFill/>
        </p:spPr>
        <p:txBody>
          <a:bodyPr wrap="square" rtlCol="0">
            <a:spAutoFit/>
          </a:bodyPr>
          <a:lstStyle/>
          <a:p>
            <a:r>
              <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rPr>
              <a:t>“双减” 背景下中段语文写话作业</a:t>
            </a:r>
            <a:endParaRPr lang="zh-CN" altLang="en-US" sz="3600" b="1" dirty="0">
              <a:solidFill>
                <a:schemeClr val="tx1">
                  <a:lumMod val="75000"/>
                  <a:lumOff val="25000"/>
                </a:schemeClr>
              </a:solidFill>
              <a:latin typeface="黑体" panose="02010609060101010101" pitchFamily="49" charset="-122"/>
              <a:ea typeface="黑体" panose="02010609060101010101" pitchFamily="49" charset="-122"/>
              <a:cs typeface="阿里巴巴普惠体 2.0 55 Regular" panose="00020600040101010101" pitchFamily="18" charset="-122"/>
              <a:sym typeface="阿里巴巴普惠体 2.0 55 Regular" panose="00020600040101010101" pitchFamily="18" charset="-122"/>
            </a:endParaRPr>
          </a:p>
        </p:txBody>
      </p:sp>
      <p:sp>
        <p:nvSpPr>
          <p:cNvPr id="32" name="Title 3"/>
          <p:cNvSpPr txBox="1"/>
          <p:nvPr/>
        </p:nvSpPr>
        <p:spPr>
          <a:xfrm>
            <a:off x="535375" y="4001795"/>
            <a:ext cx="4784905" cy="7876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defTabSz="910590">
              <a:lnSpc>
                <a:spcPct val="100000"/>
              </a:lnSpc>
              <a:defRPr/>
            </a:pPr>
            <a:r>
              <a:rPr lang="zh-CN" altLang="en-US" sz="2400" dirty="0">
                <a:solidFill>
                  <a:srgbClr val="222222">
                    <a:alpha val="70000"/>
                  </a:srgbClr>
                </a:solidFill>
                <a:latin typeface="宋体" panose="02010600030101010101" pitchFamily="2" charset="-122"/>
                <a:ea typeface="宋体" panose="02010600030101010101" pitchFamily="2" charset="-122"/>
                <a:cs typeface="阿里巴巴普惠体 2.0 55 Regular" panose="00020600040101010101" pitchFamily="18" charset="-122"/>
                <a:sym typeface="阿里巴巴普惠体 2.0 55 Regular" panose="00020600040101010101" pitchFamily="18" charset="-122"/>
              </a:rPr>
              <a:t>    本研究旨在聚焦 “双减”背景下，通过对中段写话作业的类型和内容、形式、实施及评价的设计建构，让作业减负增效成为“双减”政策落地的重要一环。</a:t>
            </a:r>
            <a:endParaRPr lang="en-US" sz="1050" dirty="0">
              <a:solidFill>
                <a:srgbClr val="222222">
                  <a:alpha val="50000"/>
                </a:srgbClr>
              </a:solidFill>
              <a:latin typeface="宋体" panose="02010600030101010101" pitchFamily="2" charset="-122"/>
              <a:ea typeface="宋体" panose="02010600030101010101" pitchFamily="2" charset="-122"/>
              <a:cs typeface="阿里巴巴普惠体 2.0 55 Regular" panose="00020600040101010101" pitchFamily="18" charset="-122"/>
              <a:sym typeface="阿里巴巴普惠体 2.0 55 Regular" panose="00020600040101010101" pitchFamily="18" charset="-122"/>
            </a:endParaRPr>
          </a:p>
        </p:txBody>
      </p:sp>
      <p:sp>
        <p:nvSpPr>
          <p:cNvPr id="33" name="矩形 32"/>
          <p:cNvSpPr/>
          <p:nvPr/>
        </p:nvSpPr>
        <p:spPr>
          <a:xfrm>
            <a:off x="1434125" y="217060"/>
            <a:ext cx="2646878" cy="584775"/>
          </a:xfrm>
          <a:prstGeom prst="rect">
            <a:avLst/>
          </a:prstGeom>
        </p:spPr>
        <p:txBody>
          <a:bodyPr wrap="none">
            <a:spAutoFit/>
          </a:bodyPr>
          <a:lstStyle/>
          <a:p>
            <a:r>
              <a:rPr lang="zh-CN" altLang="en-US" sz="3200" dirty="0">
                <a:latin typeface="思源宋体 CN SemiBold" panose="02020600000000000000" pitchFamily="18" charset="-122"/>
                <a:ea typeface="思源宋体 CN SemiBold" panose="02020600000000000000" pitchFamily="18" charset="-122"/>
              </a:rPr>
              <a:t>核心概念界定</a:t>
            </a:r>
            <a:endParaRPr lang="zh-CN" altLang="en-US" sz="3200" dirty="0">
              <a:latin typeface="思源宋体 CN SemiBold" panose="02020600000000000000" pitchFamily="18" charset="-122"/>
              <a:ea typeface="思源宋体 CN SemiBold" panose="02020600000000000000" pitchFamily="18" charset="-122"/>
            </a:endParaRPr>
          </a:p>
        </p:txBody>
      </p:sp>
      <p:sp>
        <p:nvSpPr>
          <p:cNvPr id="20" name="文本框 19"/>
          <p:cNvSpPr txBox="1"/>
          <p:nvPr/>
        </p:nvSpPr>
        <p:spPr>
          <a:xfrm>
            <a:off x="8127280" y="2704072"/>
            <a:ext cx="2441694" cy="769441"/>
          </a:xfrm>
          <a:prstGeom prst="rect">
            <a:avLst/>
          </a:prstGeom>
          <a:noFill/>
        </p:spPr>
        <p:txBody>
          <a:bodyPr wrap="none" rtlCol="0">
            <a:spAutoFit/>
          </a:bodyPr>
          <a:lstStyle/>
          <a:p>
            <a:r>
              <a:rPr lang="zh-CN" altLang="en-US" sz="4400" b="1" dirty="0">
                <a:solidFill>
                  <a:schemeClr val="bg1">
                    <a:lumMod val="50000"/>
                  </a:schemeClr>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rPr>
              <a:t>写话作业</a:t>
            </a:r>
            <a:endParaRPr lang="zh-CN" altLang="en-US" sz="4400" b="1" dirty="0">
              <a:solidFill>
                <a:schemeClr val="bg1">
                  <a:lumMod val="50000"/>
                </a:schemeClr>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21" name="Title 3"/>
          <p:cNvSpPr txBox="1"/>
          <p:nvPr/>
        </p:nvSpPr>
        <p:spPr>
          <a:xfrm>
            <a:off x="6648569" y="3958923"/>
            <a:ext cx="4784905" cy="7876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panose="02000000000000000000" charset="0"/>
                <a:ea typeface="Roboto Thin" panose="02000000000000000000" charset="0"/>
                <a:cs typeface="Roboto Thin" panose="02000000000000000000" charset="0"/>
              </a:defRPr>
            </a:lvl1pPr>
          </a:lstStyle>
          <a:p>
            <a:pPr defTabSz="910590">
              <a:lnSpc>
                <a:spcPct val="100000"/>
              </a:lnSpc>
              <a:defRPr/>
            </a:pPr>
            <a:r>
              <a:rPr lang="zh-CN" altLang="en-US" sz="2400" dirty="0">
                <a:solidFill>
                  <a:srgbClr val="222222">
                    <a:alpha val="70000"/>
                  </a:srgbClr>
                </a:solidFill>
                <a:latin typeface="宋体" panose="02010600030101010101" pitchFamily="2" charset="-122"/>
                <a:ea typeface="宋体" panose="02010600030101010101" pitchFamily="2" charset="-122"/>
                <a:cs typeface="阿里巴巴普惠体 2.0 55 Regular" panose="00020600040101010101" pitchFamily="18" charset="-122"/>
                <a:sym typeface="阿里巴巴普惠体 2.0 55 Regular" panose="00020600040101010101" pitchFamily="18" charset="-122"/>
              </a:rPr>
              <a:t>     本研究中的“写话作业”是教师根据教学目标要求，立足教材，以创编、游戏、操作、探究等多种形式开展的，可在课内或课外进行的作业形式。</a:t>
            </a:r>
            <a:endParaRPr lang="en-US" sz="1050" dirty="0">
              <a:solidFill>
                <a:srgbClr val="222222">
                  <a:alpha val="50000"/>
                </a:srgbClr>
              </a:solidFill>
              <a:latin typeface="宋体" panose="02010600030101010101" pitchFamily="2" charset="-122"/>
              <a:ea typeface="宋体" panose="02010600030101010101" pitchFamily="2" charset="-122"/>
              <a:cs typeface="阿里巴巴普惠体 2.0 55 Regular" panose="00020600040101010101" pitchFamily="18" charset="-122"/>
              <a:sym typeface="阿里巴巴普惠体 2.0 55 Regula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7545">
            <a:off x="548057" y="670231"/>
            <a:ext cx="11056581" cy="5657897"/>
            <a:chOff x="715735" y="406400"/>
            <a:chExt cx="10666456" cy="6478023"/>
          </a:xfrm>
        </p:grpSpPr>
        <p:sp>
          <p:nvSpPr>
            <p:cNvPr id="11" name="矩形 10"/>
            <p:cNvSpPr/>
            <p:nvPr/>
          </p:nvSpPr>
          <p:spPr>
            <a:xfrm>
              <a:off x="1081984" y="406400"/>
              <a:ext cx="10300207" cy="6134600"/>
            </a:xfrm>
            <a:prstGeom prst="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10" name="矩形 9"/>
            <p:cNvSpPr/>
            <p:nvPr/>
          </p:nvSpPr>
          <p:spPr>
            <a:xfrm rot="21441395">
              <a:off x="715735" y="522790"/>
              <a:ext cx="10567451" cy="636163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grpSp>
      <p:pic>
        <p:nvPicPr>
          <p:cNvPr id="9" name="图片 8"/>
          <p:cNvPicPr>
            <a:picLocks noChangeAspect="1"/>
          </p:cNvPicPr>
          <p:nvPr/>
        </p:nvPicPr>
        <p:blipFill rotWithShape="1">
          <a:blip r:embed="rId1" cstate="screen"/>
          <a:srcRect/>
          <a:stretch>
            <a:fillRect/>
          </a:stretch>
        </p:blipFill>
        <p:spPr>
          <a:xfrm>
            <a:off x="8183438" y="437750"/>
            <a:ext cx="3403667" cy="5848750"/>
          </a:xfrm>
          <a:prstGeom prst="rect">
            <a:avLst/>
          </a:prstGeom>
        </p:spPr>
      </p:pic>
      <p:sp>
        <p:nvSpPr>
          <p:cNvPr id="14" name="矩形 13"/>
          <p:cNvSpPr/>
          <p:nvPr/>
        </p:nvSpPr>
        <p:spPr>
          <a:xfrm>
            <a:off x="1195007" y="1164134"/>
            <a:ext cx="7402455" cy="5693866"/>
          </a:xfrm>
          <a:prstGeom prst="rect">
            <a:avLst/>
          </a:prstGeom>
        </p:spPr>
        <p:txBody>
          <a:bodyPr wrap="square">
            <a:spAutoFit/>
          </a:bodyPr>
          <a:lstStyle/>
          <a:p>
            <a:r>
              <a:rPr lang="en-US" altLang="zh-CN" sz="3200" dirty="0">
                <a:latin typeface="思源宋体 CN SemiBold" panose="02020600000000000000" pitchFamily="18" charset="-122"/>
                <a:ea typeface="思源宋体 CN SemiBold" panose="02020600000000000000" pitchFamily="18" charset="-122"/>
              </a:rPr>
              <a:t>【</a:t>
            </a:r>
            <a:r>
              <a:rPr lang="zh-CN" altLang="en-US" sz="3200" dirty="0">
                <a:latin typeface="思源宋体 CN SemiBold" panose="02020600000000000000" pitchFamily="18" charset="-122"/>
                <a:ea typeface="思源宋体 CN SemiBold" panose="02020600000000000000" pitchFamily="18" charset="-122"/>
              </a:rPr>
              <a:t>双减背景下中段语文写话作业设计与实施的研究</a:t>
            </a:r>
            <a:r>
              <a:rPr lang="en-US" altLang="zh-CN" sz="3200" dirty="0">
                <a:latin typeface="思源宋体 CN SemiBold" panose="02020600000000000000" pitchFamily="18" charset="-122"/>
                <a:ea typeface="思源宋体 CN SemiBold" panose="02020600000000000000" pitchFamily="18" charset="-122"/>
              </a:rPr>
              <a:t>】</a:t>
            </a:r>
            <a:endParaRPr lang="en-US" altLang="zh-CN" sz="3200" dirty="0">
              <a:latin typeface="思源宋体 CN SemiBold" panose="02020600000000000000" pitchFamily="18" charset="-122"/>
              <a:ea typeface="思源宋体 CN SemiBold" panose="02020600000000000000" pitchFamily="18" charset="-122"/>
            </a:endParaRPr>
          </a:p>
          <a:p>
            <a:endParaRPr lang="en-US" altLang="zh-CN" sz="2400" dirty="0">
              <a:latin typeface="思源宋体 CN SemiBold" panose="02020600000000000000" pitchFamily="18" charset="-122"/>
              <a:ea typeface="思源宋体 CN SemiBold" panose="02020600000000000000" pitchFamily="18" charset="-122"/>
            </a:endParaRPr>
          </a:p>
          <a:p>
            <a:pPr>
              <a:lnSpc>
                <a:spcPct val="150000"/>
              </a:lnSpc>
            </a:pPr>
            <a:r>
              <a:rPr lang="en-US" altLang="zh-CN" sz="2400" dirty="0">
                <a:latin typeface="思源宋体 CN SemiBold" panose="02020600000000000000" pitchFamily="18" charset="-122"/>
                <a:ea typeface="思源宋体 CN SemiBold" panose="02020600000000000000" pitchFamily="18" charset="-122"/>
              </a:rPr>
              <a:t>        </a:t>
            </a:r>
            <a:r>
              <a:rPr lang="zh-CN" altLang="en-US" sz="2400" dirty="0">
                <a:latin typeface="思源宋体 CN SemiBold" panose="02020600000000000000" pitchFamily="18" charset="-122"/>
                <a:ea typeface="思源宋体 CN SemiBold" panose="02020600000000000000" pitchFamily="18" charset="-122"/>
              </a:rPr>
              <a:t>指在“双减”背景下，以“减负增效”为根本出发点，教师围绕课标中对学生表达与交流层面的目标，以三四年级教材的单元主题、要素及习作要求为基石，整体设计中段写话作业。通过对中段写话作业设计的形式、内容及类型、实施、评价等研究，形成可借鉴的，可操作性强的有效策略，切实提高中段学生语言表达的积极性和能力。</a:t>
            </a:r>
            <a:endParaRPr lang="zh-CN" altLang="en-US" sz="2400" dirty="0">
              <a:latin typeface="思源宋体 CN SemiBold" panose="02020600000000000000" pitchFamily="18" charset="-122"/>
              <a:ea typeface="思源宋体 CN SemiBold" panose="02020600000000000000" pitchFamily="18" charset="-122"/>
            </a:endParaRPr>
          </a:p>
          <a:p>
            <a:endParaRPr lang="zh-CN" altLang="en-US" sz="2400" dirty="0">
              <a:latin typeface="思源宋体 CN SemiBold" panose="02020600000000000000" pitchFamily="18" charset="-122"/>
              <a:ea typeface="思源宋体 CN SemiBold" panose="02020600000000000000" pitchFamily="18" charset="-122"/>
            </a:endParaRPr>
          </a:p>
        </p:txBody>
      </p:sp>
      <p:sp>
        <p:nvSpPr>
          <p:cNvPr id="2" name="矩形 1"/>
          <p:cNvSpPr/>
          <p:nvPr/>
        </p:nvSpPr>
        <p:spPr>
          <a:xfrm>
            <a:off x="1434125" y="217060"/>
            <a:ext cx="2646878" cy="584775"/>
          </a:xfrm>
          <a:prstGeom prst="rect">
            <a:avLst/>
          </a:prstGeom>
        </p:spPr>
        <p:txBody>
          <a:bodyPr wrap="none">
            <a:spAutoFit/>
          </a:bodyPr>
          <a:lstStyle/>
          <a:p>
            <a:r>
              <a:rPr lang="zh-CN" altLang="en-US" sz="3200" dirty="0">
                <a:latin typeface="思源宋体 CN SemiBold" panose="02020600000000000000" pitchFamily="18" charset="-122"/>
                <a:ea typeface="思源宋体 CN SemiBold" panose="02020600000000000000" pitchFamily="18" charset="-122"/>
              </a:rPr>
              <a:t>核心概念界定</a:t>
            </a:r>
            <a:endParaRPr lang="zh-CN" altLang="en-US" sz="3200" dirty="0">
              <a:latin typeface="思源宋体 CN SemiBold" panose="02020600000000000000" pitchFamily="18" charset="-122"/>
              <a:ea typeface="思源宋体 CN SemiBold" panose="020206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5493885" y="2452990"/>
            <a:ext cx="1208933" cy="91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9" rIns="91414" bIns="45709">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fontAlgn="auto">
              <a:spcBef>
                <a:spcPts val="0"/>
              </a:spcBef>
              <a:spcAft>
                <a:spcPts val="0"/>
              </a:spcAft>
              <a:defRPr/>
            </a:pPr>
            <a:r>
              <a:rPr lang="zh-CN" altLang="en-US" sz="2665" b="1" kern="0" dirty="0">
                <a:solidFill>
                  <a:schemeClr val="bg1"/>
                </a:solidFill>
                <a:latin typeface="+mn-lt"/>
                <a:ea typeface="+mn-ea"/>
                <a:cs typeface="+mn-ea"/>
                <a:sym typeface="+mn-lt"/>
              </a:rPr>
              <a:t>礼仪</a:t>
            </a:r>
            <a:endParaRPr lang="en-US" altLang="zh-CN" sz="2665" b="1" kern="0" dirty="0">
              <a:solidFill>
                <a:schemeClr val="bg1"/>
              </a:solidFill>
              <a:latin typeface="+mn-lt"/>
              <a:ea typeface="+mn-ea"/>
              <a:cs typeface="+mn-ea"/>
              <a:sym typeface="+mn-lt"/>
            </a:endParaRPr>
          </a:p>
          <a:p>
            <a:pPr algn="ctr" defTabSz="1218565" fontAlgn="auto">
              <a:spcBef>
                <a:spcPts val="0"/>
              </a:spcBef>
              <a:spcAft>
                <a:spcPts val="0"/>
              </a:spcAft>
              <a:defRPr/>
            </a:pPr>
            <a:r>
              <a:rPr lang="zh-CN" altLang="en-US" sz="2665" b="1" kern="0" dirty="0">
                <a:solidFill>
                  <a:schemeClr val="bg1"/>
                </a:solidFill>
                <a:latin typeface="+mn-lt"/>
                <a:ea typeface="+mn-ea"/>
                <a:cs typeface="+mn-ea"/>
                <a:sym typeface="+mn-lt"/>
              </a:rPr>
              <a:t>对象性</a:t>
            </a:r>
            <a:endParaRPr lang="zh-CN" altLang="en-US" sz="2665" b="1" kern="0" dirty="0">
              <a:solidFill>
                <a:schemeClr val="bg1"/>
              </a:solidFill>
              <a:latin typeface="+mn-lt"/>
              <a:ea typeface="+mn-ea"/>
              <a:cs typeface="+mn-ea"/>
              <a:sym typeface="+mn-lt"/>
            </a:endParaRPr>
          </a:p>
        </p:txBody>
      </p:sp>
      <p:sp>
        <p:nvSpPr>
          <p:cNvPr id="12" name="TextBox 55"/>
          <p:cNvSpPr txBox="1"/>
          <p:nvPr/>
        </p:nvSpPr>
        <p:spPr>
          <a:xfrm>
            <a:off x="6167362" y="2487505"/>
            <a:ext cx="3961177"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defPPr>
              <a:defRPr lang="en-US"/>
            </a:defPPr>
            <a:lvl1pPr marR="0" lvl="0" indent="0" defTabSz="914400" fontAlgn="auto">
              <a:lnSpc>
                <a:spcPct val="100000"/>
              </a:lnSpc>
              <a:spcBef>
                <a:spcPts val="0"/>
              </a:spcBef>
              <a:spcAft>
                <a:spcPts val="0"/>
              </a:spcAft>
              <a:buClrTx/>
              <a:buSzTx/>
              <a:buFontTx/>
              <a:buNone/>
              <a:defRPr sz="4000" kern="0">
                <a:solidFill>
                  <a:srgbClr val="0070C0"/>
                </a:solidFill>
                <a:latin typeface="Impact" panose="020B0806030902050204" pitchFamily="34" charset="0"/>
                <a:ea typeface="微软雅黑" panose="020B0503020204020204" pitchFamily="34" charset="-122"/>
              </a:defRPr>
            </a:lvl1pPr>
            <a:lvl2pPr marL="457200" fontAlgn="base">
              <a:spcBef>
                <a:spcPct val="0"/>
              </a:spcBef>
              <a:spcAft>
                <a:spcPct val="0"/>
              </a:spcAft>
              <a:defRPr>
                <a:latin typeface="Calibri" panose="020F0502020204030204" pitchFamily="34" charset="0"/>
                <a:ea typeface="宋体" panose="02010600030101010101" pitchFamily="2" charset="-122"/>
              </a:defRPr>
            </a:lvl2pPr>
            <a:lvl3pPr marL="914400" fontAlgn="base">
              <a:spcBef>
                <a:spcPct val="0"/>
              </a:spcBef>
              <a:spcAft>
                <a:spcPct val="0"/>
              </a:spcAft>
              <a:defRPr>
                <a:latin typeface="Calibri" panose="020F0502020204030204" pitchFamily="34" charset="0"/>
                <a:ea typeface="宋体" panose="02010600030101010101" pitchFamily="2" charset="-122"/>
              </a:defRPr>
            </a:lvl3pPr>
            <a:lvl4pPr marL="1371600" fontAlgn="base">
              <a:spcBef>
                <a:spcPct val="0"/>
              </a:spcBef>
              <a:spcAft>
                <a:spcPct val="0"/>
              </a:spcAft>
              <a:defRPr>
                <a:latin typeface="Calibri" panose="020F0502020204030204" pitchFamily="34" charset="0"/>
                <a:ea typeface="宋体" panose="02010600030101010101" pitchFamily="2" charset="-122"/>
              </a:defRPr>
            </a:lvl4pPr>
            <a:lvl5pPr marL="1828800" fontAlgn="base">
              <a:spcBef>
                <a:spcPct val="0"/>
              </a:spcBef>
              <a:spcAft>
                <a:spcPct val="0"/>
              </a:spcAft>
              <a:defRPr>
                <a:latin typeface="Calibri" panose="020F0502020204030204" pitchFamily="34" charset="0"/>
                <a:ea typeface="宋体" panose="02010600030101010101" pitchFamily="2" charset="-122"/>
              </a:defRPr>
            </a:lvl5pPr>
            <a:lvl6pPr marL="2286000" defTabSz="914400">
              <a:defRPr>
                <a:latin typeface="Calibri" panose="020F0502020204030204" pitchFamily="34" charset="0"/>
                <a:ea typeface="宋体" panose="02010600030101010101" pitchFamily="2" charset="-122"/>
              </a:defRPr>
            </a:lvl6pPr>
            <a:lvl7pPr marL="2743200" defTabSz="914400">
              <a:defRPr>
                <a:latin typeface="Calibri" panose="020F0502020204030204" pitchFamily="34" charset="0"/>
                <a:ea typeface="宋体" panose="02010600030101010101" pitchFamily="2" charset="-122"/>
              </a:defRPr>
            </a:lvl7pPr>
            <a:lvl8pPr marL="3200400" defTabSz="914400">
              <a:defRPr>
                <a:latin typeface="Calibri" panose="020F0502020204030204" pitchFamily="34" charset="0"/>
                <a:ea typeface="宋体" panose="02010600030101010101" pitchFamily="2" charset="-122"/>
              </a:defRPr>
            </a:lvl8pPr>
            <a:lvl9pPr marL="3657600" defTabSz="914400">
              <a:defRPr>
                <a:latin typeface="Calibri" panose="020F0502020204030204" pitchFamily="34" charset="0"/>
                <a:ea typeface="宋体" panose="02010600030101010101" pitchFamily="2" charset="-122"/>
              </a:defRPr>
            </a:lvl9pPr>
          </a:lstStyle>
          <a:p>
            <a:pPr>
              <a:lnSpc>
                <a:spcPct val="130000"/>
              </a:lnSpc>
              <a:spcBef>
                <a:spcPct val="0"/>
              </a:spcBef>
            </a:pPr>
            <a:r>
              <a:rPr lang="zh-CN" altLang="en-US" sz="1200" dirty="0">
                <a:solidFill>
                  <a:schemeClr val="bg1"/>
                </a:solidFill>
                <a:latin typeface="+mn-lt"/>
                <a:ea typeface="+mn-ea"/>
                <a:cs typeface="+mn-ea"/>
                <a:sym typeface="+mn-lt"/>
              </a:rPr>
              <a:t>点击在此录入上述图表的综合描述说明，在此录入上述图表的综合描述说明。在此录入上述图表的综合描述说明，在此录入上述图表的综合描述说明，</a:t>
            </a:r>
            <a:endParaRPr lang="zh-CN" altLang="en-US" sz="1200" dirty="0">
              <a:solidFill>
                <a:schemeClr val="bg1"/>
              </a:solidFill>
              <a:latin typeface="+mn-lt"/>
              <a:ea typeface="+mn-ea"/>
              <a:cs typeface="+mn-ea"/>
              <a:sym typeface="+mn-lt"/>
            </a:endParaRPr>
          </a:p>
        </p:txBody>
      </p:sp>
      <p:grpSp>
        <p:nvGrpSpPr>
          <p:cNvPr id="29" name="组合 28"/>
          <p:cNvGrpSpPr/>
          <p:nvPr/>
        </p:nvGrpSpPr>
        <p:grpSpPr>
          <a:xfrm>
            <a:off x="3801438" y="286116"/>
            <a:ext cx="8262711" cy="1956890"/>
            <a:chOff x="824130" y="2225116"/>
            <a:chExt cx="4700619" cy="1026287"/>
          </a:xfrm>
          <a:effectLst>
            <a:outerShdw blurRad="190500" dist="38100" dir="2700000" algn="tl" rotWithShape="0">
              <a:prstClr val="black">
                <a:alpha val="20000"/>
              </a:prstClr>
            </a:outerShdw>
          </a:effectLst>
        </p:grpSpPr>
        <p:sp>
          <p:nvSpPr>
            <p:cNvPr id="30" name="矩形 29"/>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31" name="菱形 30"/>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cs typeface="+mn-ea"/>
                  <a:sym typeface="+mn-lt"/>
                </a:rPr>
                <a:t>A</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34" name="文本框 33"/>
            <p:cNvSpPr txBox="1"/>
            <p:nvPr/>
          </p:nvSpPr>
          <p:spPr>
            <a:xfrm>
              <a:off x="1557471" y="2259084"/>
              <a:ext cx="3827919" cy="992319"/>
            </a:xfrm>
            <a:prstGeom prst="rect">
              <a:avLst/>
            </a:prstGeom>
            <a:noFill/>
            <a:effectLst/>
          </p:spPr>
          <p:txBody>
            <a:bodyPr wrap="square" rtlCol="0">
              <a:spAutoFit/>
            </a:bodyPr>
            <a:lstStyle/>
            <a:p>
              <a:pPr>
                <a:lnSpc>
                  <a:spcPct val="150000"/>
                </a:lnSpc>
              </a:pPr>
              <a:r>
                <a:rPr lang="en-US" altLang="zh-CN" sz="2000" b="1" dirty="0">
                  <a:solidFill>
                    <a:schemeClr val="tx1">
                      <a:lumMod val="75000"/>
                      <a:lumOff val="25000"/>
                    </a:schemeClr>
                  </a:solidFill>
                  <a:cs typeface="+mn-ea"/>
                  <a:sym typeface="+mn-lt"/>
                </a:rPr>
                <a:t>1.“</a:t>
              </a:r>
              <a:r>
                <a:rPr lang="zh-CN" altLang="en-US" sz="2000" b="1" dirty="0">
                  <a:solidFill>
                    <a:schemeClr val="tx1">
                      <a:lumMod val="75000"/>
                      <a:lumOff val="25000"/>
                    </a:schemeClr>
                  </a:solidFill>
                  <a:cs typeface="+mn-ea"/>
                  <a:sym typeface="+mn-lt"/>
                </a:rPr>
                <a:t>双减”背景下，以改革中段语文写话作业设计为抓手，形成小学语文中段写话作业资源包，让写话作业设计从“双基”训练到“三维”目标，达成到语文核心素养的落地，进而提高学生学习效果。</a:t>
              </a:r>
              <a:endParaRPr lang="zh-CN" altLang="en-US" sz="2000" b="1" dirty="0">
                <a:solidFill>
                  <a:schemeClr val="tx1">
                    <a:lumMod val="75000"/>
                    <a:lumOff val="25000"/>
                  </a:schemeClr>
                </a:solidFill>
                <a:cs typeface="+mn-ea"/>
                <a:sym typeface="+mn-lt"/>
              </a:endParaRPr>
            </a:p>
          </p:txBody>
        </p:sp>
      </p:grpSp>
      <p:grpSp>
        <p:nvGrpSpPr>
          <p:cNvPr id="44" name="组合 43"/>
          <p:cNvGrpSpPr/>
          <p:nvPr/>
        </p:nvGrpSpPr>
        <p:grpSpPr>
          <a:xfrm>
            <a:off x="4620311" y="2389528"/>
            <a:ext cx="7460088" cy="1914068"/>
            <a:chOff x="824130" y="2204174"/>
            <a:chExt cx="4700619" cy="1042728"/>
          </a:xfrm>
          <a:effectLst>
            <a:outerShdw blurRad="190500" dist="38100" dir="2700000" algn="tl" rotWithShape="0">
              <a:prstClr val="black">
                <a:alpha val="20000"/>
              </a:prstClr>
            </a:outerShdw>
          </a:effectLst>
        </p:grpSpPr>
        <p:sp>
          <p:nvSpPr>
            <p:cNvPr id="45" name="矩形 44"/>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46" name="菱形 45"/>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kern="0" noProof="0" dirty="0">
                  <a:solidFill>
                    <a:schemeClr val="bg1"/>
                  </a:solidFill>
                  <a:cs typeface="+mn-ea"/>
                  <a:sym typeface="+mn-lt"/>
                </a:rPr>
                <a:t>B</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47" name="文本框 46"/>
            <p:cNvSpPr txBox="1"/>
            <p:nvPr/>
          </p:nvSpPr>
          <p:spPr>
            <a:xfrm>
              <a:off x="1696309" y="2204174"/>
              <a:ext cx="3607836" cy="1030772"/>
            </a:xfrm>
            <a:prstGeom prst="rect">
              <a:avLst/>
            </a:prstGeom>
            <a:noFill/>
            <a:effectLst/>
          </p:spPr>
          <p:txBody>
            <a:bodyPr wrap="square" rtlCol="0">
              <a:spAutoFit/>
            </a:bodyPr>
            <a:lstStyle/>
            <a:p>
              <a:pPr>
                <a:lnSpc>
                  <a:spcPct val="150000"/>
                </a:lnSpc>
              </a:pPr>
              <a:r>
                <a:rPr lang="en-US" altLang="zh-CN" sz="2000" b="1" dirty="0">
                  <a:solidFill>
                    <a:schemeClr val="tx1">
                      <a:lumMod val="75000"/>
                      <a:lumOff val="25000"/>
                    </a:schemeClr>
                  </a:solidFill>
                  <a:cs typeface="+mn-ea"/>
                  <a:sym typeface="+mn-lt"/>
                </a:rPr>
                <a:t>2.</a:t>
              </a:r>
              <a:r>
                <a:rPr lang="zh-CN" altLang="en-US" sz="2000" b="1" dirty="0">
                  <a:solidFill>
                    <a:schemeClr val="tx1">
                      <a:lumMod val="75000"/>
                      <a:lumOff val="25000"/>
                    </a:schemeClr>
                  </a:solidFill>
                  <a:cs typeface="+mn-ea"/>
                  <a:sym typeface="+mn-lt"/>
                </a:rPr>
                <a:t>提升教师的作业设计能力和创造能力，探索作业设计与实施的有效策略。为教师的写话作业设计提供有意义的实践参考，完善相应的作业设计评价制度。</a:t>
              </a:r>
              <a:endParaRPr lang="zh-CN" altLang="en-US" sz="2000" b="1" dirty="0">
                <a:solidFill>
                  <a:schemeClr val="tx1">
                    <a:lumMod val="75000"/>
                    <a:lumOff val="25000"/>
                  </a:schemeClr>
                </a:solidFill>
                <a:cs typeface="+mn-ea"/>
                <a:sym typeface="+mn-lt"/>
              </a:endParaRPr>
            </a:p>
          </p:txBody>
        </p:sp>
      </p:grpSp>
      <p:grpSp>
        <p:nvGrpSpPr>
          <p:cNvPr id="48" name="组合 47"/>
          <p:cNvGrpSpPr/>
          <p:nvPr/>
        </p:nvGrpSpPr>
        <p:grpSpPr>
          <a:xfrm>
            <a:off x="4304872" y="4547532"/>
            <a:ext cx="7887128" cy="1959579"/>
            <a:chOff x="824130" y="2225116"/>
            <a:chExt cx="4700619" cy="1021786"/>
          </a:xfrm>
          <a:effectLst>
            <a:outerShdw blurRad="190500" dist="38100" dir="2700000" algn="tl" rotWithShape="0">
              <a:prstClr val="black">
                <a:alpha val="20000"/>
              </a:prstClr>
            </a:outerShdw>
          </a:effectLst>
        </p:grpSpPr>
        <p:sp>
          <p:nvSpPr>
            <p:cNvPr id="49" name="矩形 48"/>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0" name="菱形 49"/>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cs typeface="+mn-ea"/>
                  <a:sym typeface="+mn-lt"/>
                </a:rPr>
                <a:t>C</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51" name="文本框 50"/>
            <p:cNvSpPr txBox="1"/>
            <p:nvPr/>
          </p:nvSpPr>
          <p:spPr>
            <a:xfrm>
              <a:off x="1608091" y="2238163"/>
              <a:ext cx="3607836" cy="986611"/>
            </a:xfrm>
            <a:prstGeom prst="rect">
              <a:avLst/>
            </a:prstGeom>
            <a:noFill/>
            <a:effectLst/>
          </p:spPr>
          <p:txBody>
            <a:bodyPr wrap="square" rtlCol="0">
              <a:spAutoFit/>
            </a:bodyPr>
            <a:lstStyle/>
            <a:p>
              <a:pPr>
                <a:lnSpc>
                  <a:spcPct val="150000"/>
                </a:lnSpc>
              </a:pPr>
              <a:r>
                <a:rPr lang="en-US" altLang="zh-CN" sz="2000" b="1" dirty="0">
                  <a:solidFill>
                    <a:schemeClr val="tx1">
                      <a:lumMod val="75000"/>
                      <a:lumOff val="25000"/>
                    </a:schemeClr>
                  </a:solidFill>
                  <a:cs typeface="+mn-ea"/>
                  <a:sym typeface="+mn-lt"/>
                </a:rPr>
                <a:t>3.</a:t>
              </a:r>
              <a:r>
                <a:rPr lang="zh-CN" altLang="en-US" sz="2000" b="1" dirty="0">
                  <a:solidFill>
                    <a:schemeClr val="tx1">
                      <a:lumMod val="75000"/>
                      <a:lumOff val="25000"/>
                    </a:schemeClr>
                  </a:solidFill>
                  <a:cs typeface="+mn-ea"/>
                  <a:sym typeface="+mn-lt"/>
                </a:rPr>
                <a:t>通过设计整体型、积累型、融合型和探究性等不同类型的作业，保护学生的习作兴趣，丰富习作内容，提高学习效果，培养学生自主学习的能力，提升学生语文学科核心素养。</a:t>
              </a:r>
              <a:endParaRPr lang="zh-CN" altLang="en-US" sz="2000" b="1" dirty="0">
                <a:solidFill>
                  <a:schemeClr val="tx1">
                    <a:lumMod val="75000"/>
                    <a:lumOff val="25000"/>
                  </a:schemeClr>
                </a:solidFill>
                <a:cs typeface="+mn-ea"/>
                <a:sym typeface="+mn-lt"/>
              </a:endParaRPr>
            </a:p>
          </p:txBody>
        </p:sp>
      </p:grpSp>
      <p:grpSp>
        <p:nvGrpSpPr>
          <p:cNvPr id="14" name="组合 13"/>
          <p:cNvGrpSpPr/>
          <p:nvPr/>
        </p:nvGrpSpPr>
        <p:grpSpPr>
          <a:xfrm>
            <a:off x="856727" y="1400925"/>
            <a:ext cx="3863753" cy="4411736"/>
            <a:chOff x="1363727" y="1669220"/>
            <a:chExt cx="3863753" cy="4411736"/>
          </a:xfrm>
        </p:grpSpPr>
        <p:sp>
          <p:nvSpPr>
            <p:cNvPr id="13" name="椭圆 12"/>
            <p:cNvSpPr/>
            <p:nvPr/>
          </p:nvSpPr>
          <p:spPr>
            <a:xfrm>
              <a:off x="1363727" y="2217203"/>
              <a:ext cx="3863753" cy="3863753"/>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1889105" y="2800791"/>
              <a:ext cx="2696578" cy="2696576"/>
            </a:xfrm>
            <a:prstGeom prst="ellipse">
              <a:avLst/>
            </a:prstGeom>
            <a:solidFill>
              <a:srgbClr val="A8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a:spLocks noChangeArrowheads="1"/>
            </p:cNvSpPr>
            <p:nvPr/>
          </p:nvSpPr>
          <p:spPr bwMode="auto">
            <a:xfrm>
              <a:off x="2461605" y="1669220"/>
              <a:ext cx="1862643" cy="330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fontAlgn="auto">
                <a:lnSpc>
                  <a:spcPct val="150000"/>
                </a:lnSpc>
                <a:spcBef>
                  <a:spcPts val="0"/>
                </a:spcBef>
                <a:spcAft>
                  <a:spcPts val="0"/>
                </a:spcAft>
                <a:defRPr/>
              </a:pPr>
              <a:r>
                <a:rPr lang="en-US" altLang="zh-CN" sz="4800" b="1" kern="0" spc="600" dirty="0">
                  <a:solidFill>
                    <a:schemeClr val="tx1">
                      <a:lumMod val="75000"/>
                      <a:lumOff val="25000"/>
                    </a:schemeClr>
                  </a:solidFill>
                  <a:latin typeface="+mn-lt"/>
                  <a:ea typeface="+mn-ea"/>
                  <a:cs typeface="+mn-ea"/>
                  <a:sym typeface="+mn-lt"/>
                </a:rPr>
                <a:t> </a:t>
              </a:r>
              <a:endParaRPr lang="en-US" altLang="zh-CN" sz="4800" b="1" kern="0" spc="600" dirty="0">
                <a:solidFill>
                  <a:schemeClr val="tx1">
                    <a:lumMod val="75000"/>
                    <a:lumOff val="25000"/>
                  </a:schemeClr>
                </a:solidFill>
                <a:latin typeface="+mn-lt"/>
                <a:ea typeface="+mn-ea"/>
                <a:cs typeface="+mn-ea"/>
                <a:sym typeface="+mn-lt"/>
              </a:endParaRPr>
            </a:p>
            <a:p>
              <a:pPr defTabSz="1218565" fontAlgn="auto">
                <a:lnSpc>
                  <a:spcPct val="150000"/>
                </a:lnSpc>
                <a:spcBef>
                  <a:spcPts val="0"/>
                </a:spcBef>
                <a:spcAft>
                  <a:spcPts val="0"/>
                </a:spcAft>
                <a:defRPr/>
              </a:pPr>
              <a:r>
                <a:rPr lang="zh-CN" altLang="en-US" sz="4800" b="1" kern="0" spc="600" dirty="0">
                  <a:solidFill>
                    <a:schemeClr val="tx1">
                      <a:lumMod val="75000"/>
                      <a:lumOff val="25000"/>
                    </a:schemeClr>
                  </a:solidFill>
                  <a:latin typeface="+mn-lt"/>
                  <a:ea typeface="+mn-ea"/>
                  <a:cs typeface="+mn-ea"/>
                  <a:sym typeface="+mn-lt"/>
                </a:rPr>
                <a:t>研究目标</a:t>
              </a:r>
              <a:endParaRPr lang="zh-CN" altLang="en-US" sz="4800" b="1" kern="0" spc="600" dirty="0">
                <a:solidFill>
                  <a:schemeClr val="tx1">
                    <a:lumMod val="75000"/>
                    <a:lumOff val="25000"/>
                  </a:schemeClr>
                </a:solidFill>
                <a:latin typeface="+mn-lt"/>
                <a:ea typeface="+mn-ea"/>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2"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5"/>
          <p:cNvSpPr txBox="1"/>
          <p:nvPr/>
        </p:nvSpPr>
        <p:spPr>
          <a:xfrm>
            <a:off x="718458" y="1753206"/>
            <a:ext cx="9111342" cy="623248"/>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gn="l">
              <a:lnSpc>
                <a:spcPct val="150000"/>
              </a:lnSpc>
            </a:pPr>
            <a:r>
              <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1.</a:t>
            </a:r>
            <a:r>
              <a:rPr lang="zh-CN" altLang="en-US"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关于“双减”和“中段写话作业”的文献研究</a:t>
            </a:r>
            <a:endPar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29" name="文本框 28"/>
          <p:cNvSpPr txBox="1"/>
          <p:nvPr/>
        </p:nvSpPr>
        <p:spPr>
          <a:xfrm>
            <a:off x="4475502" y="458741"/>
            <a:ext cx="3262433" cy="1015663"/>
          </a:xfrm>
          <a:prstGeom prst="rect">
            <a:avLst/>
          </a:prstGeom>
          <a:noFill/>
        </p:spPr>
        <p:txBody>
          <a:bodyPr wrap="none" rtlCol="0">
            <a:spAutoFit/>
            <a:scene3d>
              <a:camera prst="orthographicFront"/>
              <a:lightRig rig="threePt" dir="t"/>
            </a:scene3d>
            <a:sp3d contourW="12700"/>
          </a:bodyPr>
          <a:lstStyle/>
          <a:p>
            <a:pPr lvl="0" algn="ctr">
              <a:defRPr/>
            </a:pPr>
            <a:r>
              <a:rPr lang="zh-CN" altLang="en-US" sz="6000" b="1" dirty="0">
                <a:solidFill>
                  <a:schemeClr val="tx1">
                    <a:lumMod val="85000"/>
                    <a:lumOff val="15000"/>
                  </a:schemeClr>
                </a:solidFill>
                <a:cs typeface="+mn-ea"/>
                <a:sym typeface="+mn-lt"/>
              </a:rPr>
              <a:t>研究内容</a:t>
            </a:r>
            <a:endParaRPr lang="zh-CN" altLang="en-US" sz="6000" b="1" dirty="0">
              <a:solidFill>
                <a:schemeClr val="tx1">
                  <a:lumMod val="85000"/>
                  <a:lumOff val="15000"/>
                </a:schemeClr>
              </a:solidFill>
              <a:cs typeface="+mn-ea"/>
              <a:sym typeface="+mn-lt"/>
            </a:endParaRPr>
          </a:p>
        </p:txBody>
      </p:sp>
      <p:sp>
        <p:nvSpPr>
          <p:cNvPr id="27" name="TextBox 5"/>
          <p:cNvSpPr txBox="1"/>
          <p:nvPr/>
        </p:nvSpPr>
        <p:spPr>
          <a:xfrm>
            <a:off x="718458" y="2708826"/>
            <a:ext cx="10398180" cy="623248"/>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gn="l">
              <a:lnSpc>
                <a:spcPct val="150000"/>
              </a:lnSpc>
            </a:pPr>
            <a:r>
              <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2.</a:t>
            </a:r>
            <a:r>
              <a:rPr lang="zh-CN" altLang="en-US"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中段语文写话作业设计与实施的现状调查和归因研究</a:t>
            </a:r>
            <a:endPar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31" name="TextBox 5"/>
          <p:cNvSpPr txBox="1"/>
          <p:nvPr/>
        </p:nvSpPr>
        <p:spPr>
          <a:xfrm>
            <a:off x="718458" y="3664446"/>
            <a:ext cx="9111342" cy="738505"/>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gn="l">
              <a:lnSpc>
                <a:spcPct val="150000"/>
              </a:lnSpc>
            </a:pPr>
            <a:r>
              <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3.“</a:t>
            </a:r>
            <a:r>
              <a:rPr lang="zh-CN" altLang="en-US"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双减”下中段语文写话作业的设计研究</a:t>
            </a:r>
            <a:endPar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32" name="TextBox 5"/>
          <p:cNvSpPr txBox="1"/>
          <p:nvPr/>
        </p:nvSpPr>
        <p:spPr>
          <a:xfrm>
            <a:off x="718458" y="4620066"/>
            <a:ext cx="9111342" cy="623248"/>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gn="l">
              <a:lnSpc>
                <a:spcPct val="150000"/>
              </a:lnSpc>
            </a:pPr>
            <a:r>
              <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4.“</a:t>
            </a:r>
            <a:r>
              <a:rPr lang="zh-CN" altLang="en-US"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双减”下中段语文写话作业的实施研究</a:t>
            </a:r>
            <a:endPar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33" name="TextBox 5"/>
          <p:cNvSpPr txBox="1"/>
          <p:nvPr/>
        </p:nvSpPr>
        <p:spPr>
          <a:xfrm>
            <a:off x="718458" y="5575686"/>
            <a:ext cx="9007867" cy="623248"/>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gn="l">
              <a:lnSpc>
                <a:spcPct val="150000"/>
              </a:lnSpc>
            </a:pPr>
            <a:r>
              <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5.“</a:t>
            </a:r>
            <a:r>
              <a:rPr lang="zh-CN" altLang="en-US"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rPr>
              <a:t>双减”下中段语文写话作业的评价研究</a:t>
            </a:r>
            <a:endParaRPr lang="en-US" altLang="zh-CN" sz="3200" b="1" dirty="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5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5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7"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4"/>
          <p:cNvPicPr>
            <a:picLocks noChangeAspect="1"/>
          </p:cNvPicPr>
          <p:nvPr/>
        </p:nvPicPr>
        <p:blipFill>
          <a:blip r:embed="rId1" cstate="screen"/>
          <a:stretch>
            <a:fillRect/>
          </a:stretch>
        </p:blipFill>
        <p:spPr>
          <a:xfrm>
            <a:off x="5528469" y="1958975"/>
            <a:ext cx="5057776" cy="3371850"/>
          </a:xfrm>
          <a:custGeom>
            <a:avLst/>
            <a:gdLst>
              <a:gd name="T0" fmla="*/ 0 w 4255008"/>
              <a:gd name="T1" fmla="*/ 0 h 3371088"/>
              <a:gd name="T2" fmla="*/ 4255008 w 4255008"/>
              <a:gd name="T3" fmla="*/ 0 h 3371088"/>
              <a:gd name="T4" fmla="*/ 4255008 w 4255008"/>
              <a:gd name="T5" fmla="*/ 3371088 h 3371088"/>
              <a:gd name="T6" fmla="*/ 0 w 4255008"/>
              <a:gd name="T7" fmla="*/ 3371088 h 33710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55008" h="3371088">
                <a:moveTo>
                  <a:pt x="0" y="0"/>
                </a:moveTo>
                <a:lnTo>
                  <a:pt x="4255008" y="0"/>
                </a:lnTo>
                <a:lnTo>
                  <a:pt x="4255008" y="3371088"/>
                </a:lnTo>
                <a:lnTo>
                  <a:pt x="0" y="3371088"/>
                </a:lnTo>
                <a:lnTo>
                  <a:pt x="0" y="0"/>
                </a:lnTo>
                <a:close/>
              </a:path>
            </a:pathLst>
          </a:custGeom>
        </p:spPr>
      </p:pic>
      <p:sp>
        <p:nvSpPr>
          <p:cNvPr id="4" name="Rectangle 2"/>
          <p:cNvSpPr/>
          <p:nvPr/>
        </p:nvSpPr>
        <p:spPr>
          <a:xfrm>
            <a:off x="0" y="1958975"/>
            <a:ext cx="6192838" cy="337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阿里巴巴普惠体 2.0 55 Regular" panose="00020600040101010101" pitchFamily="18" charset="-122"/>
            </a:endParaRPr>
          </a:p>
        </p:txBody>
      </p:sp>
      <p:sp>
        <p:nvSpPr>
          <p:cNvPr id="5" name="TextBox 11"/>
          <p:cNvSpPr txBox="1"/>
          <p:nvPr/>
        </p:nvSpPr>
        <p:spPr>
          <a:xfrm>
            <a:off x="5405914" y="3247515"/>
            <a:ext cx="309880" cy="922020"/>
          </a:xfrm>
          <a:prstGeom prst="rect">
            <a:avLst/>
          </a:prstGeom>
          <a:noFill/>
        </p:spPr>
        <p:txBody>
          <a:bodyPr wrap="none">
            <a:spAutoFit/>
          </a:bodyPr>
          <a:lstStyle/>
          <a:p>
            <a:pPr lvl="0" algn="r">
              <a:defRPr/>
            </a:pPr>
            <a:endParaRPr 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sp>
        <p:nvSpPr>
          <p:cNvPr id="2" name="TextBox 11"/>
          <p:cNvSpPr txBox="1"/>
          <p:nvPr/>
        </p:nvSpPr>
        <p:spPr>
          <a:xfrm>
            <a:off x="443389" y="3247515"/>
            <a:ext cx="5272405" cy="922020"/>
          </a:xfrm>
          <a:prstGeom prst="rect">
            <a:avLst/>
          </a:prstGeom>
          <a:noFill/>
        </p:spPr>
        <p:txBody>
          <a:bodyPr wrap="none">
            <a:spAutoFit/>
          </a:bodyPr>
          <a:p>
            <a:pPr lvl="0" algn="r">
              <a:defRPr/>
            </a:pPr>
            <a:r>
              <a:rPr lang="zh-CN" alt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rPr>
              <a:t>研究过程与方法</a:t>
            </a:r>
            <a:endParaRPr lang="zh-CN" altLang="en-US" sz="5400" b="1" spc="300" dirty="0">
              <a:solidFill>
                <a:prstClr val="black">
                  <a:lumMod val="75000"/>
                  <a:lumOff val="25000"/>
                </a:prstClr>
              </a:solidFill>
              <a:latin typeface="思源宋体 CN SemiBold" panose="02020600000000000000" pitchFamily="18" charset="-122"/>
              <a:ea typeface="思源宋体 CN SemiBold" panose="02020600000000000000" pitchFamily="18" charset="-122"/>
              <a:cs typeface="阿里巴巴普惠体 2.0 55 Regular" panose="00020600040101010101" pitchFamily="18" charset="-122"/>
              <a:sym typeface="阿里巴巴普惠体 2.0 55 Regula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COMMONDATA" val="eyJoZGlkIjoiN2YzNjBkOTgyNWQ1YTMxYzM3MzMwNWFiODNmOWIzYW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4492</Words>
  <Application>WPS 演示</Application>
  <PresentationFormat>宽屏</PresentationFormat>
  <Paragraphs>248</Paragraphs>
  <Slides>36</Slides>
  <Notes>15</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36</vt:i4>
      </vt:variant>
    </vt:vector>
  </HeadingPairs>
  <TitlesOfParts>
    <vt:vector size="59" baseType="lpstr">
      <vt:lpstr>Arial</vt:lpstr>
      <vt:lpstr>宋体</vt:lpstr>
      <vt:lpstr>Wingdings</vt:lpstr>
      <vt:lpstr>阿里巴巴普惠体 2.0 55 Regular</vt:lpstr>
      <vt:lpstr>思源宋体 CN SemiBold</vt:lpstr>
      <vt:lpstr>华光小标宋_CNKI</vt:lpstr>
      <vt:lpstr>Roboto Thin</vt:lpstr>
      <vt:lpstr>黑体</vt:lpstr>
      <vt:lpstr>Times New Roman</vt:lpstr>
      <vt:lpstr>Calibri</vt:lpstr>
      <vt:lpstr>Calibri</vt:lpstr>
      <vt:lpstr>Impact</vt:lpstr>
      <vt:lpstr>微软雅黑</vt:lpstr>
      <vt:lpstr>微软雅黑 Light</vt:lpstr>
      <vt:lpstr>等线</vt:lpstr>
      <vt:lpstr>等线 Light</vt:lpstr>
      <vt:lpstr>Arial Unicode MS</vt:lpstr>
      <vt:lpstr>楷体</vt:lpstr>
      <vt:lpstr>华文楷体</vt:lpstr>
      <vt:lpstr>汉仪雅酷黑简</vt:lpstr>
      <vt:lpstr>华文行楷</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形成理性认识及转变思想观念</vt:lpstr>
      <vt:lpstr>实践成果</vt:lpstr>
      <vt:lpstr>实践成果</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sl</cp:lastModifiedBy>
  <cp:revision>167</cp:revision>
  <dcterms:created xsi:type="dcterms:W3CDTF">2017-08-13T01:22:00Z</dcterms:created>
  <dcterms:modified xsi:type="dcterms:W3CDTF">2022-09-21T15:56:13Z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0F80186903924D17A07641EA9D81B343</vt:lpwstr>
  </property>
  <property fmtid="{D5CDD505-2E9C-101B-9397-08002B2CF9AE}" pid="3" name="KSOProductBuildVer">
    <vt:lpwstr>2052-11.1.0.11744</vt:lpwstr>
  </property>
</Properties>
</file>