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png" ContentType="image/png"/>
  <Default Extension="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0257da3af2dc4e87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lvl1pPr marL="0" lvl="0" algn="l" defTabSz="914400">
      <a:defRPr sz="1800" kern="1200">
        <a:solidFill>
          <a:schemeClr val="tx1"/>
        </a:solidFill>
        <a:latin typeface="Calibri"/>
        <a:ea typeface="微软雅黑"/>
      </a:defRPr>
    </a:lvl1pPr>
    <a:lvl2pPr marL="457200" lvl="1" algn="l" defTabSz="914400">
      <a:defRPr sz="1800" kern="1200">
        <a:solidFill>
          <a:schemeClr val="tx1"/>
        </a:solidFill>
        <a:latin typeface="Calibri"/>
        <a:ea typeface="微软雅黑"/>
      </a:defRPr>
    </a:lvl2pPr>
    <a:lvl3pPr marL="914400" lvl="2" algn="l" defTabSz="914400">
      <a:defRPr sz="1800" kern="1200">
        <a:solidFill>
          <a:schemeClr val="tx1"/>
        </a:solidFill>
        <a:latin typeface="Calibri"/>
        <a:ea typeface="微软雅黑"/>
      </a:defRPr>
    </a:lvl3pPr>
    <a:lvl4pPr marL="1371600" lvl="3" algn="l" defTabSz="914400">
      <a:defRPr sz="1800" kern="1200">
        <a:solidFill>
          <a:schemeClr val="tx1"/>
        </a:solidFill>
        <a:latin typeface="Calibri"/>
        <a:ea typeface="微软雅黑"/>
      </a:defRPr>
    </a:lvl4pPr>
    <a:lvl5pPr marL="1828800" lvl="4" algn="l" defTabSz="914400">
      <a:defRPr sz="1800" kern="1200">
        <a:solidFill>
          <a:schemeClr val="tx1"/>
        </a:solidFill>
        <a:latin typeface="Calibri"/>
        <a:ea typeface="微软雅黑"/>
      </a:defRPr>
    </a:lvl5pPr>
    <a:lvl6pPr marL="2286000" lvl="5" algn="l" defTabSz="914400">
      <a:defRPr sz="1800" kern="1200">
        <a:solidFill>
          <a:schemeClr val="tx1"/>
        </a:solidFill>
        <a:latin typeface="Calibri"/>
        <a:ea typeface="微软雅黑"/>
      </a:defRPr>
    </a:lvl6pPr>
    <a:lvl7pPr marL="2743200" lvl="6" algn="l" defTabSz="914400">
      <a:defRPr sz="1800" kern="1200">
        <a:solidFill>
          <a:schemeClr val="tx1"/>
        </a:solidFill>
        <a:latin typeface="Calibri"/>
        <a:ea typeface="微软雅黑"/>
      </a:defRPr>
    </a:lvl7pPr>
    <a:lvl8pPr marL="3200400" lvl="7" algn="l" defTabSz="914400">
      <a:defRPr sz="1800" kern="1200">
        <a:solidFill>
          <a:schemeClr val="tx1"/>
        </a:solidFill>
        <a:latin typeface="Calibri"/>
        <a:ea typeface="微软雅黑"/>
      </a:defRPr>
    </a:lvl8pPr>
    <a:lvl9pPr marL="3657600" lvl="8" algn="l" defTabSz="914400">
      <a:defRPr sz="1800" kern="1200">
        <a:solidFill>
          <a:schemeClr val="tx1"/>
        </a:solidFill>
        <a:latin typeface="Calibri"/>
        <a:ea typeface="微软雅黑"/>
      </a:defRPr>
    </a:lvl9pPr>
  </p:defaultTextStyle>
</p:presentation>
</file>

<file path=ppt/tableStyles.xml><?xml version="1.0" encoding="utf-8"?>
<a:tblStyleLst xmlns:a="http://schemas.openxmlformats.org/drawingml/2006/main" def="{5C22544A-7EE6-4342-B048-85BDC9FD1C3A}"/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Relationship Type="http://schemas.openxmlformats.org/officeDocument/2006/relationships/theme" Target="/ppt/slideMasters/theme/theme1.xml" Id="rId2" /><Relationship Type="http://schemas.openxmlformats.org/officeDocument/2006/relationships/slide" Target="/ppt/slides/slide1.xml" Id="rId3" /><Relationship Type="http://schemas.openxmlformats.org/officeDocument/2006/relationships/slide" Target="/ppt/slides/slide2.xml" Id="rId4" /><Relationship Type="http://schemas.openxmlformats.org/officeDocument/2006/relationships/slide" Target="/ppt/slides/slide3.xml" Id="rId5" /><Relationship Type="http://schemas.openxmlformats.org/officeDocument/2006/relationships/slide" Target="/ppt/slides/slide4.xml" Id="rId6" /><Relationship Type="http://schemas.openxmlformats.org/officeDocument/2006/relationships/tableStyles" Target="/ppt/tableStyles.xml" Id="rId7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lvl="0" algn="ctr">
              <a:defRPr sz="6000"/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rPr lang="zh-CN"/>
              <a:t>单击此处编辑母版副标题样式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522EAF1-B4CF-48DC-AEE4-4982663613AD}" type="datetimeFigureOut">
              <a:rPr lang="zh-CN"/>
              <a:t/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697CE95-738A-4036-8665-8E260F87DBA5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idx="1"/>
          </p:nvPr>
        </p:nvSpPr>
        <p:spPr/>
        <p:txBody>
          <a:bodyPr vert="eaVert"/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1BC5C21-78BF-4827-858F-2C6D9F28830C}" type="datetimeFigureOut">
              <a:rPr lang="zh-CN"/>
              <a:t/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7224E1E-D1B5-4E27-A970-2969E74F002E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A0F036D-FADF-414A-879E-1E6CCE686D22}" type="datetimeFigureOut">
              <a:rPr lang="zh-CN"/>
              <a:t/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215B5D3-1F47-440E-9781-BE2451B65CD0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8036465-BE02-4A05-B789-BBD1E6088760}" type="datetimeFigureOut">
              <a:rPr lang="zh-CN"/>
              <a:t/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712B618-6824-4C22-9D10-D87DF74D807B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lvl="0">
              <a:defRPr sz="6000"/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/>
              <a:t>单击此处编辑母版文本样式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40D3566-F644-4E8C-92AE-FA5552DBA54D}" type="datetimeFigureOut">
              <a:rPr lang="zh-CN"/>
              <a:t/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4320BBE-709B-420F-A5E3-4FE2CA1FDE45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26D8D50-2755-447F-AA3C-5322BD5DD67F}" type="datetimeFigureOut">
              <a:rPr lang="zh-CN"/>
              <a:t/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50790E5-BC96-4948-8FA5-6D9BF52E0561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rPr lang="zh-CN"/>
              <a:t>单击此处编辑母版文本样式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rPr lang="zh-CN"/>
              <a:t>单击此处编辑母版文本样式</a:t>
            </a:r>
            <a:endParaRPr lang="zh-CN"/>
          </a:p>
        </p:txBody>
      </p:sp>
      <p:sp>
        <p:nvSpPr>
          <p:cNvPr id="6" name="内容占位符 5"/>
          <p:cNvSpPr>
            <a:spLocks noGrp="1"/>
          </p:cNvSpPr>
          <p:nvPr>
            <p:ph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7B17D5B-F91E-46AF-A4CF-F4135E8EAB56}" type="datetimeFigureOut">
              <a:rPr lang="zh-CN"/>
              <a:t/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452C40D-E59F-4538-B50A-1BD6EA87BB8C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0D7BD74-31B4-4081-86F5-19D49CF9144B}" type="datetimeFigureOut">
              <a:rPr lang="zh-CN"/>
              <a:t/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7BB8D29-2E14-42AD-A0BC-568C385D9ABD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410D361-3DB0-4E74-A73A-6246C58F7F69}" type="datetimeFigureOut">
              <a:rPr lang="zh-CN"/>
              <a:t/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0030052-FDF6-4785-842F-54A40E31F7AC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vl="0">
              <a:defRPr sz="3200"/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rPr lang="zh-CN"/>
              <a:t>单击此处编辑母版文本样式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F21B327-7331-4C74-B3B7-2AA6B1EDF49E}" type="datetimeFigureOut">
              <a:rPr lang="zh-CN"/>
              <a:t/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93F6219-447F-4027-936A-FA17DD60CD65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vl="0">
              <a:defRPr sz="3200"/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rPr lang="zh-CN"/>
              <a:t>单击此处编辑母版文本样式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809554B-1F2A-45A9-BBE6-01C028B4701A}" type="datetimeFigureOut">
              <a:rPr lang="zh-CN"/>
              <a:t/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501E274-97D6-4B67-8CA8-0CA386A36F4E}" type="slidenum">
              <a:rPr lang="zh-CN"/>
              <a:t/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slideLayout" Target="/ppt/slideLayouts/slideLayout2.xml" Id="rId2" /><Relationship Type="http://schemas.openxmlformats.org/officeDocument/2006/relationships/slideLayout" Target="/ppt/slideLayouts/slideLayout3.xml" Id="rId3" /><Relationship Type="http://schemas.openxmlformats.org/officeDocument/2006/relationships/slideLayout" Target="/ppt/slideLayouts/slideLayout4.xml" Id="rId4" /><Relationship Type="http://schemas.openxmlformats.org/officeDocument/2006/relationships/slideLayout" Target="/ppt/slideLayouts/slideLayout5.xml" Id="rId5" /><Relationship Type="http://schemas.openxmlformats.org/officeDocument/2006/relationships/slideLayout" Target="/ppt/slideLayouts/slideLayout6.xml" Id="rId6" /><Relationship Type="http://schemas.openxmlformats.org/officeDocument/2006/relationships/slideLayout" Target="/ppt/slideLayouts/slideLayout7.xml" Id="rId7" /><Relationship Type="http://schemas.openxmlformats.org/officeDocument/2006/relationships/slideLayout" Target="/ppt/slideLayouts/slideLayout8.xml" Id="rId8" /><Relationship Type="http://schemas.openxmlformats.org/officeDocument/2006/relationships/slideLayout" Target="/ppt/slideLayouts/slideLayout9.xml" Id="rId9" /><Relationship Type="http://schemas.openxmlformats.org/officeDocument/2006/relationships/slideLayout" Target="/ppt/slideLayouts/slideLayout10.xml" Id="rId10" /><Relationship Type="http://schemas.openxmlformats.org/officeDocument/2006/relationships/slideLayout" Target="/ppt/slideLayouts/slideLayout11.xml" Id="rId11" /><Relationship Type="http://schemas.openxmlformats.org/officeDocument/2006/relationships/theme" Target="/ppt/slideMasters/theme/theme1.xml" Id="rId12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lvl="0"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05912-ABB5-4E46-B3A4-98A51D9E1576}" type="datetimeFigureOut">
              <a:rPr lang="zh-CN"/>
              <a:t/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lvl="0"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lvl="0"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1D7CA-2006-4B4B-84CE-AA2789D4FE2A}" type="slidenum">
              <a:rPr lang="zh-CN"/>
              <a:t/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l" defTabSz="91440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/>
          <a:ea typeface="微软雅黑"/>
        </a:defRPr>
      </a:lvl1pPr>
    </p:titleStyle>
    <p:bodyStyle>
      <a:lvl1pPr marL="228600" lvl="0" indent="-228600" algn="l" defTabSz="914400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Calibri"/>
          <a:ea typeface="微软雅黑"/>
        </a:defRPr>
      </a:lvl1pPr>
      <a:lvl2pPr marL="685800" lvl="1" indent="-228600" algn="l" defTabSz="914400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Calibri"/>
          <a:ea typeface="微软雅黑"/>
        </a:defRPr>
      </a:lvl2pPr>
      <a:lvl3pPr marL="1143000" lvl="2" indent="-228600" algn="l" defTabSz="914400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Calibri"/>
          <a:ea typeface="微软雅黑"/>
        </a:defRPr>
      </a:lvl3pPr>
      <a:lvl4pPr marL="1600200" lvl="3" indent="-228600" algn="l" defTabSz="914400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Calibri"/>
          <a:ea typeface="微软雅黑"/>
        </a:defRPr>
      </a:lvl4pPr>
      <a:lvl5pPr marL="2057400" lvl="4" indent="-228600" algn="l" defTabSz="914400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Calibri"/>
          <a:ea typeface="微软雅黑"/>
        </a:defRPr>
      </a:lvl5pPr>
      <a:lvl6pPr marL="2514600" lvl="5" indent="-228600" algn="l" defTabSz="914400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Calibri"/>
          <a:ea typeface="微软雅黑"/>
        </a:defRPr>
      </a:lvl6pPr>
      <a:lvl7pPr marL="2971800" lvl="6" indent="-228600" algn="l" defTabSz="914400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Calibri"/>
          <a:ea typeface="微软雅黑"/>
        </a:defRPr>
      </a:lvl7pPr>
      <a:lvl8pPr marL="3429000" lvl="7" indent="-228600" algn="l" defTabSz="914400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Calibri"/>
          <a:ea typeface="微软雅黑"/>
        </a:defRPr>
      </a:lvl8pPr>
      <a:lvl9pPr marL="3886200" lvl="8" indent="-228600" algn="l" defTabSz="914400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Calibri"/>
          <a:ea typeface="微软雅黑"/>
        </a:defRPr>
      </a:lvl9pPr>
    </p:bodyStyle>
    <p:otherStyle>
      <a:lvl1pPr marL="0" lvl="0" algn="l" defTabSz="914400">
        <a:defRPr sz="1800" kern="1200">
          <a:solidFill>
            <a:schemeClr val="tx1"/>
          </a:solidFill>
          <a:latin typeface="Calibri"/>
          <a:ea typeface="微软雅黑"/>
        </a:defRPr>
      </a:lvl1pPr>
      <a:lvl2pPr marL="457200" lvl="1" algn="l" defTabSz="914400">
        <a:defRPr sz="1800" kern="1200">
          <a:solidFill>
            <a:schemeClr val="tx1"/>
          </a:solidFill>
          <a:latin typeface="Calibri"/>
          <a:ea typeface="微软雅黑"/>
        </a:defRPr>
      </a:lvl2pPr>
      <a:lvl3pPr marL="914400" lvl="2" algn="l" defTabSz="914400">
        <a:defRPr sz="1800" kern="1200">
          <a:solidFill>
            <a:schemeClr val="tx1"/>
          </a:solidFill>
          <a:latin typeface="Calibri"/>
          <a:ea typeface="微软雅黑"/>
        </a:defRPr>
      </a:lvl3pPr>
      <a:lvl4pPr marL="1371600" lvl="3" algn="l" defTabSz="914400">
        <a:defRPr sz="1800" kern="1200">
          <a:solidFill>
            <a:schemeClr val="tx1"/>
          </a:solidFill>
          <a:latin typeface="Calibri"/>
          <a:ea typeface="微软雅黑"/>
        </a:defRPr>
      </a:lvl4pPr>
      <a:lvl5pPr marL="1828800" lvl="4" algn="l" defTabSz="914400">
        <a:defRPr sz="1800" kern="1200">
          <a:solidFill>
            <a:schemeClr val="tx1"/>
          </a:solidFill>
          <a:latin typeface="Calibri"/>
          <a:ea typeface="微软雅黑"/>
        </a:defRPr>
      </a:lvl5pPr>
      <a:lvl6pPr marL="2286000" lvl="5" algn="l" defTabSz="914400">
        <a:defRPr sz="1800" kern="1200">
          <a:solidFill>
            <a:schemeClr val="tx1"/>
          </a:solidFill>
          <a:latin typeface="Calibri"/>
          <a:ea typeface="微软雅黑"/>
        </a:defRPr>
      </a:lvl6pPr>
      <a:lvl7pPr marL="2743200" lvl="6" algn="l" defTabSz="914400">
        <a:defRPr sz="1800" kern="1200">
          <a:solidFill>
            <a:schemeClr val="tx1"/>
          </a:solidFill>
          <a:latin typeface="Calibri"/>
          <a:ea typeface="微软雅黑"/>
        </a:defRPr>
      </a:lvl7pPr>
      <a:lvl8pPr marL="3200400" lvl="7" algn="l" defTabSz="914400">
        <a:defRPr sz="1800" kern="1200">
          <a:solidFill>
            <a:schemeClr val="tx1"/>
          </a:solidFill>
          <a:latin typeface="Calibri"/>
          <a:ea typeface="微软雅黑"/>
        </a:defRPr>
      </a:lvl8pPr>
      <a:lvl9pPr marL="3657600" lvl="8" algn="l" defTabSz="914400">
        <a:defRPr sz="1800" kern="1200">
          <a:solidFill>
            <a:schemeClr val="tx1"/>
          </a:solidFill>
          <a:latin typeface="Calibri"/>
          <a:ea typeface="微软雅黑"/>
        </a:defRPr>
      </a:lvl9pPr>
    </p:otherStyle>
  </p:txStyles>
</p:sldMaster>
</file>

<file path=ppt/slideMasters/theme/theme1.xml><?xml version="1.0" encoding="utf-8"?>
<a:theme xmlns:thm15="http://schemas.microsoft.com/office/thememl/2012/main"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image" Target="/ppt/media/image.png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image" Target="/ppt/media/image.png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image" Target="/ppt/media/image.png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image" Target="/ppt/media/image.png" Id="rId2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75865" y="1430338"/>
            <a:ext cx="9144000" cy="2387600"/>
          </a:xfrm>
        </p:spPr>
        <p:txBody>
          <a:bodyPr/>
          <a:lstStyle/>
          <a:p>
            <a:r>
              <a:rPr lang="zh-CN"/>
              <a:t>本学期课题研究计划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75865" y="4441190"/>
            <a:ext cx="9144000" cy="1628140"/>
          </a:xfrm>
        </p:spPr>
        <p:txBody>
          <a:bodyPr/>
          <a:lstStyle/>
          <a:p>
            <a:r>
              <a:rPr lang="en-US"/>
              <a:t>——“</a:t>
            </a:r>
            <a:r>
              <a:rPr lang="zh-CN"/>
              <a:t>双减背景下中段语文写话作业设计与实施的研究</a:t>
            </a:r>
            <a:r>
              <a:rPr lang="en-US"/>
              <a:t>”</a:t>
            </a:r>
            <a:endParaRPr lang="en-US"/>
          </a:p>
          <a:p>
            <a:r>
              <a:rPr lang="zh-CN"/>
              <a:t>胡芸熙、朱虹</a:t>
            </a:r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l="24750" t="20834" b="10861"/>
          <a:stretch/>
        </p:blipFill>
        <p:spPr>
          <a:xfrm>
            <a:off x="0" y="-64135"/>
            <a:ext cx="4476115" cy="4064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2420" y="499745"/>
            <a:ext cx="10515600" cy="1325563"/>
          </a:xfrm>
        </p:spPr>
        <p:txBody>
          <a:bodyPr/>
          <a:lstStyle/>
          <a:p>
            <a:r>
              <a:rPr lang="zh-CN" b="1"/>
              <a:t>研究内容</a:t>
            </a:r>
            <a:endParaRPr lang="zh-CN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242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b="1"/>
              <a:t>写话作业形式：</a:t>
            </a:r>
            <a:endParaRPr lang="zh-CN" b="1"/>
          </a:p>
          <a:p>
            <a:pPr marL="0" indent="0">
              <a:buNone/>
            </a:pPr>
            <a:r>
              <a:rPr lang="en-US" b="1"/>
              <a:t>1</a:t>
            </a:r>
            <a:r>
              <a:rPr lang="zh-CN" b="1"/>
              <a:t>、长期作业与随堂作业相结合。</a:t>
            </a:r>
            <a:endParaRPr lang="zh-CN" b="1"/>
          </a:p>
          <a:p>
            <a:pPr marL="0" indent="0">
              <a:buNone/>
            </a:pPr>
            <a:r>
              <a:rPr lang="en-US" b="1"/>
              <a:t>2</a:t>
            </a:r>
            <a:r>
              <a:rPr lang="zh-CN" b="1"/>
              <a:t>、独立作业与小组作业相结合。</a:t>
            </a:r>
            <a:endParaRPr lang="zh-CN" b="1"/>
          </a:p>
          <a:p>
            <a:pPr marL="0" indent="0">
              <a:buNone/>
            </a:pPr>
            <a:r>
              <a:rPr lang="en-US" b="1"/>
              <a:t>3</a:t>
            </a:r>
            <a:r>
              <a:rPr lang="zh-CN" b="1"/>
              <a:t>、书面作业与图文作业相结合。</a:t>
            </a:r>
            <a:endParaRPr lang="zh-CN" b="1"/>
          </a:p>
          <a:p>
            <a:pPr marL="0" indent="0">
              <a:buNone/>
            </a:pPr>
            <a:r>
              <a:rPr lang="zh-CN" b="1"/>
              <a:t>写话作业内容：</a:t>
            </a:r>
            <a:endParaRPr lang="zh-CN" b="1"/>
          </a:p>
          <a:p>
            <a:pPr marL="0" indent="0">
              <a:buNone/>
            </a:pPr>
            <a:r>
              <a:rPr lang="en-US" b="1"/>
              <a:t>1</a:t>
            </a:r>
            <a:r>
              <a:rPr lang="zh-CN" b="1"/>
              <a:t>、为单元习作服务的</a:t>
            </a:r>
            <a:r>
              <a:rPr lang="en-US" b="1"/>
              <a:t>“</a:t>
            </a:r>
            <a:r>
              <a:rPr lang="zh-CN" b="1"/>
              <a:t>微写话</a:t>
            </a:r>
            <a:r>
              <a:rPr lang="en-US" b="1"/>
              <a:t>”</a:t>
            </a:r>
            <a:r>
              <a:rPr lang="zh-CN" b="1"/>
              <a:t>。</a:t>
            </a:r>
            <a:endParaRPr lang="zh-CN" b="1"/>
          </a:p>
          <a:p>
            <a:pPr marL="0" indent="0">
              <a:buNone/>
            </a:pPr>
            <a:r>
              <a:rPr lang="en-US" b="1"/>
              <a:t>2</a:t>
            </a:r>
            <a:r>
              <a:rPr lang="zh-CN" b="1"/>
              <a:t>、为积累素材服务的</a:t>
            </a:r>
            <a:r>
              <a:rPr lang="en-US" b="1"/>
              <a:t>“</a:t>
            </a:r>
            <a:r>
              <a:rPr lang="zh-CN" b="1"/>
              <a:t>百宝箱</a:t>
            </a:r>
            <a:r>
              <a:rPr lang="en-US" b="1"/>
              <a:t>”</a:t>
            </a:r>
            <a:r>
              <a:rPr lang="zh-CN" b="1"/>
              <a:t>。</a:t>
            </a:r>
            <a:endParaRPr lang="zh-CN" b="1"/>
          </a:p>
          <a:p>
            <a:pPr marL="0" indent="0">
              <a:buNone/>
            </a:pPr>
            <a:r>
              <a:rPr lang="en-US" b="1"/>
              <a:t>3</a:t>
            </a:r>
            <a:r>
              <a:rPr lang="zh-CN" b="1"/>
              <a:t>、为生活体验服务的</a:t>
            </a:r>
            <a:r>
              <a:rPr lang="en-US" b="1"/>
              <a:t>“</a:t>
            </a:r>
            <a:r>
              <a:rPr lang="zh-CN" b="1"/>
              <a:t>观察窗</a:t>
            </a:r>
            <a:r>
              <a:rPr lang="en-US" b="1"/>
              <a:t>”</a:t>
            </a:r>
            <a:r>
              <a:rPr lang="zh-CN" b="1"/>
              <a:t>。</a:t>
            </a:r>
            <a:endParaRPr lang="zh-CN" b="1"/>
          </a:p>
          <a:p>
            <a:pPr marL="0" indent="0">
              <a:buNone/>
            </a:pPr>
            <a:r>
              <a:rPr lang="en-US" b="1"/>
              <a:t>4</a:t>
            </a:r>
            <a:r>
              <a:rPr lang="zh-CN" b="1"/>
              <a:t>、为激发参与服务的</a:t>
            </a:r>
            <a:r>
              <a:rPr lang="en-US" b="1"/>
              <a:t>“</a:t>
            </a:r>
            <a:r>
              <a:rPr lang="zh-CN" b="1"/>
              <a:t>漂流日记</a:t>
            </a:r>
            <a:r>
              <a:rPr lang="en-US" b="1"/>
              <a:t>”</a:t>
            </a:r>
            <a:r>
              <a:rPr lang="zh-CN" b="1"/>
              <a:t>。</a:t>
            </a:r>
            <a:endParaRPr lang="zh-CN" b="1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l="24750" t="20834" b="10861"/>
          <a:stretch/>
        </p:blipFill>
        <p:spPr>
          <a:xfrm>
            <a:off x="0" y="-131902"/>
            <a:ext cx="2852725" cy="25892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2420" y="205740"/>
            <a:ext cx="10515600" cy="1325563"/>
          </a:xfrm>
        </p:spPr>
        <p:txBody>
          <a:bodyPr/>
          <a:lstStyle/>
          <a:p>
            <a:r>
              <a:rPr lang="zh-CN" b="1"/>
              <a:t>本学期课题研究计划</a:t>
            </a:r>
            <a:endParaRPr lang="zh-CN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2420" y="1531620"/>
            <a:ext cx="9186545" cy="4351655"/>
          </a:xfrm>
        </p:spPr>
        <p:txBody>
          <a:bodyPr vert="horz"/>
          <a:lstStyle/>
          <a:p>
            <a:pPr marL="0" indent="0">
              <a:buNone/>
            </a:pPr>
            <a:r>
              <a:rPr lang="zh-CN" sz="2400" b="1"/>
              <a:t>研究难点：</a:t>
            </a:r>
            <a:endParaRPr lang="zh-CN" sz="2400" b="1"/>
          </a:p>
          <a:p>
            <a:pPr marL="0" indent="0">
              <a:buNone/>
            </a:pPr>
            <a:r>
              <a:rPr lang="en-US" sz="2400" b="1">
                <a:solidFill>
                  <a:srgbClr val="2E75B6"/>
                </a:solidFill>
              </a:rPr>
              <a:t>1</a:t>
            </a:r>
            <a:r>
              <a:rPr lang="zh-CN" sz="2400" b="1">
                <a:solidFill>
                  <a:srgbClr val="2E75B6"/>
                </a:solidFill>
              </a:rPr>
              <a:t>、切入视角新。</a:t>
            </a:r>
            <a:endParaRPr lang="zh-CN" sz="2400" b="1">
              <a:solidFill>
                <a:srgbClr val="2E75B6"/>
              </a:solidFill>
            </a:endParaRPr>
          </a:p>
          <a:p>
            <a:pPr marL="0" indent="0">
              <a:buNone/>
            </a:pPr>
            <a:r>
              <a:rPr lang="en-US" sz="2400" b="1"/>
              <a:t>      </a:t>
            </a:r>
            <a:r>
              <a:rPr lang="zh-CN" sz="2400" b="1"/>
              <a:t>本课题旨在双减背景下探索写话作业的新形式以及新内容，除了要求教师提高作业设计能力之外，更需要契合双减政策。</a:t>
            </a:r>
            <a:endParaRPr lang="zh-CN" sz="2400" b="1"/>
          </a:p>
          <a:p>
            <a:pPr marL="0" indent="0">
              <a:buNone/>
            </a:pPr>
            <a:r>
              <a:rPr lang="en-US" sz="2400" b="1">
                <a:solidFill>
                  <a:srgbClr val="2E75B6"/>
                </a:solidFill>
              </a:rPr>
              <a:t>2</a:t>
            </a:r>
            <a:r>
              <a:rPr lang="zh-CN" sz="2400" b="1">
                <a:solidFill>
                  <a:srgbClr val="2E75B6"/>
                </a:solidFill>
              </a:rPr>
              <a:t>、设计要求高。</a:t>
            </a:r>
            <a:endParaRPr lang="zh-CN" sz="2400" b="1">
              <a:solidFill>
                <a:srgbClr val="2E75B6"/>
              </a:solidFill>
            </a:endParaRPr>
          </a:p>
          <a:p>
            <a:pPr marL="0" indent="0">
              <a:buNone/>
            </a:pPr>
            <a:r>
              <a:rPr lang="en-US" sz="2400" b="1"/>
              <a:t>      </a:t>
            </a:r>
            <a:r>
              <a:rPr lang="zh-CN" sz="2400" b="1"/>
              <a:t>写话作业是一项综合性的作业，设计时需要明确目标指向，与中段的四册教材紧密联合，还要在双减政策下严控作业时间，减负增效。</a:t>
            </a:r>
          </a:p>
          <a:p>
            <a:pPr marL="0" indent="0">
              <a:buNone/>
            </a:pPr>
            <a:r>
              <a:rPr lang="en-US" sz="2400" b="1">
                <a:solidFill>
                  <a:srgbClr val="2E75B6"/>
                </a:solidFill>
              </a:rPr>
              <a:t>3</a:t>
            </a:r>
            <a:r>
              <a:rPr lang="zh-CN" sz="2400" b="1">
                <a:solidFill>
                  <a:srgbClr val="2E75B6"/>
                </a:solidFill>
              </a:rPr>
              <a:t>、成果收集难。</a:t>
            </a:r>
            <a:endParaRPr lang="zh-CN" sz="2400" b="1">
              <a:solidFill>
                <a:srgbClr val="2E75B6"/>
              </a:solidFill>
            </a:endParaRPr>
          </a:p>
          <a:p>
            <a:pPr marL="0" indent="0">
              <a:buNone/>
            </a:pPr>
            <a:r>
              <a:rPr lang="en-US" sz="2400" b="1"/>
              <a:t>      </a:t>
            </a:r>
            <a:r>
              <a:rPr lang="zh-CN" sz="2400" b="1"/>
              <a:t>本课题的研究目标之一就是形成中段写话作业资源包，需要在三、四两个年级中开展教学实践。研究内容中的众多作业形式与作业内容如何排序，学生的作业如何收集，收集后以怎样的形式呈现，都是需要课题组成员持续探索的方面。</a:t>
            </a:r>
            <a:endParaRPr lang="zh-CN" sz="2400" b="1"/>
          </a:p>
          <a:p>
            <a:pPr marL="0" indent="0">
              <a:buNone/>
            </a:pPr>
            <a:r>
              <a:rPr lang="en-US" sz="2400" b="1"/>
              <a:t> </a:t>
            </a:r>
            <a:endParaRPr lang="zh-CN" sz="2400" b="1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l="24750" t="20834" b="10861"/>
          <a:stretch/>
        </p:blipFill>
        <p:spPr>
          <a:xfrm>
            <a:off x="0" y="-131902"/>
            <a:ext cx="2852725" cy="25892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2420" y="499745"/>
            <a:ext cx="10515600" cy="1325563"/>
          </a:xfrm>
        </p:spPr>
        <p:txBody>
          <a:bodyPr/>
          <a:lstStyle/>
          <a:p>
            <a:r>
              <a:rPr lang="zh-CN" b="1"/>
              <a:t>本学期课题研究重点</a:t>
            </a:r>
            <a:endParaRPr lang="zh-CN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242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b="1"/>
              <a:t>主要探索以下两种写话作业形式：</a:t>
            </a:r>
            <a:endParaRPr lang="zh-CN" b="1"/>
          </a:p>
          <a:p>
            <a:pPr marL="0" indent="0">
              <a:buNone/>
            </a:pPr>
            <a:r>
              <a:rPr lang="en-US" b="1"/>
              <a:t>1</a:t>
            </a:r>
            <a:r>
              <a:rPr lang="zh-CN" b="1"/>
              <a:t>、长期作业与随堂作业相结合。</a:t>
            </a:r>
            <a:endParaRPr lang="zh-CN" b="1"/>
          </a:p>
          <a:p>
            <a:pPr marL="0" indent="0">
              <a:buNone/>
            </a:pPr>
            <a:r>
              <a:rPr lang="en-US" b="1"/>
              <a:t>2</a:t>
            </a:r>
            <a:r>
              <a:rPr lang="zh-CN" b="1"/>
              <a:t>、书面作业与图文作业相结合。</a:t>
            </a:r>
            <a:endParaRPr lang="zh-CN" b="1"/>
          </a:p>
          <a:p>
            <a:pPr marL="0" indent="0">
              <a:buNone/>
            </a:pPr>
            <a:endParaRPr lang="zh-CN" b="1"/>
          </a:p>
          <a:p>
            <a:pPr marL="0" indent="0">
              <a:buNone/>
            </a:pPr>
            <a:r>
              <a:rPr lang="zh-CN" b="1"/>
              <a:t>主要实践以下三种写话作业内容：</a:t>
            </a:r>
            <a:endParaRPr lang="zh-CN" b="1"/>
          </a:p>
          <a:p>
            <a:pPr marL="0" indent="0">
              <a:buNone/>
            </a:pPr>
            <a:r>
              <a:rPr lang="en-US" b="1"/>
              <a:t>1</a:t>
            </a:r>
            <a:r>
              <a:rPr lang="zh-CN" b="1"/>
              <a:t>、为单元习作服务的</a:t>
            </a:r>
            <a:r>
              <a:rPr lang="en-US" b="1"/>
              <a:t>“</a:t>
            </a:r>
            <a:r>
              <a:rPr lang="zh-CN" b="1"/>
              <a:t>微写话</a:t>
            </a:r>
            <a:r>
              <a:rPr lang="en-US" b="1"/>
              <a:t>”</a:t>
            </a:r>
            <a:r>
              <a:rPr lang="zh-CN" b="1"/>
              <a:t>。</a:t>
            </a:r>
            <a:endParaRPr lang="zh-CN" b="1"/>
          </a:p>
          <a:p>
            <a:pPr marL="0" indent="0">
              <a:buNone/>
            </a:pPr>
            <a:r>
              <a:rPr lang="en-US" b="1"/>
              <a:t>2</a:t>
            </a:r>
            <a:r>
              <a:rPr lang="zh-CN" b="1"/>
              <a:t>、为积累素材服务的</a:t>
            </a:r>
            <a:r>
              <a:rPr lang="en-US" b="1"/>
              <a:t>“</a:t>
            </a:r>
            <a:r>
              <a:rPr lang="zh-CN" b="1"/>
              <a:t>百宝箱</a:t>
            </a:r>
            <a:r>
              <a:rPr lang="en-US" b="1"/>
              <a:t>”</a:t>
            </a:r>
            <a:r>
              <a:rPr lang="zh-CN" b="1"/>
              <a:t>。</a:t>
            </a:r>
            <a:endParaRPr lang="zh-CN" b="1"/>
          </a:p>
          <a:p>
            <a:pPr marL="0" indent="0">
              <a:buNone/>
            </a:pPr>
            <a:r>
              <a:rPr lang="en-US" b="1"/>
              <a:t>3</a:t>
            </a:r>
            <a:r>
              <a:rPr lang="zh-CN" b="1"/>
              <a:t>、为生活体验服务的</a:t>
            </a:r>
            <a:r>
              <a:rPr lang="en-US" b="1"/>
              <a:t>“</a:t>
            </a:r>
            <a:r>
              <a:rPr lang="zh-CN" b="1"/>
              <a:t>观察窗</a:t>
            </a:r>
            <a:r>
              <a:rPr lang="en-US" b="1"/>
              <a:t>”</a:t>
            </a:r>
            <a:r>
              <a:rPr lang="zh-CN" b="1"/>
              <a:t>。</a:t>
            </a:r>
            <a:endParaRPr lang="zh-CN" b="1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l="24750" t="20834" b="10861"/>
          <a:stretch/>
        </p:blipFill>
        <p:spPr>
          <a:xfrm>
            <a:off x="0" y="-131902"/>
            <a:ext cx="2852725" cy="25892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