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334" r:id="rId3"/>
    <p:sldId id="340" r:id="rId4"/>
    <p:sldId id="318" r:id="rId5"/>
    <p:sldId id="369" r:id="rId6"/>
    <p:sldId id="370" r:id="rId7"/>
    <p:sldId id="371" r:id="rId8"/>
    <p:sldId id="328" r:id="rId9"/>
    <p:sldId id="315" r:id="rId10"/>
    <p:sldId id="314" r:id="rId11"/>
    <p:sldId id="378" r:id="rId12"/>
    <p:sldId id="330" r:id="rId13"/>
    <p:sldId id="379" r:id="rId14"/>
    <p:sldId id="322" r:id="rId15"/>
  </p:sldIdLst>
  <p:sldSz cx="12192000" cy="6858000"/>
  <p:notesSz cx="6858000" cy="9144000"/>
  <p:custDataLst>
    <p:tags r:id="rId1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973B0"/>
    <a:srgbClr val="A1BDDD"/>
    <a:srgbClr val="E3EEEE"/>
    <a:srgbClr val="799D94"/>
    <a:srgbClr val="1E285D"/>
    <a:srgbClr val="3F5FA3"/>
    <a:srgbClr val="7C7695"/>
    <a:srgbClr val="466082"/>
    <a:srgbClr val="023585"/>
    <a:srgbClr val="5AC5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3" d="100"/>
          <a:sy n="83" d="100"/>
        </p:scale>
        <p:origin x="115" y="67"/>
      </p:cViewPr>
      <p:guideLst>
        <p:guide orient="horz" pos="2160"/>
        <p:guide pos="6390"/>
        <p:guide orient="horz" pos="504"/>
        <p:guide orient="horz" pos="3680"/>
        <p:guide pos="234"/>
        <p:guide pos="744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9" Type="http://schemas.openxmlformats.org/officeDocument/2006/relationships/tags" Target="tags/tag2.xml"/><Relationship Id="rId18" Type="http://schemas.openxmlformats.org/officeDocument/2006/relationships/tableStyles" Target="tableStyles.xml"/><Relationship Id="rId17" Type="http://schemas.openxmlformats.org/officeDocument/2006/relationships/viewProps" Target="viewProps.xml"/><Relationship Id="rId16" Type="http://schemas.openxmlformats.org/officeDocument/2006/relationships/presProps" Target="presProps.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A843B3C7-AFBF-4732-93F6-5AFF572C211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B5279E9-E5E2-49A4-825C-3156370EF757}"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A843B3C7-AFBF-4732-93F6-5AFF572C211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B5279E9-E5E2-49A4-825C-3156370EF757}"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A843B3C7-AFBF-4732-93F6-5AFF572C211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B5279E9-E5E2-49A4-825C-3156370EF757}"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A843B3C7-AFBF-4732-93F6-5AFF572C211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B5279E9-E5E2-49A4-825C-3156370EF757}"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A843B3C7-AFBF-4732-93F6-5AFF572C211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B5279E9-E5E2-49A4-825C-3156370EF757}"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A843B3C7-AFBF-4732-93F6-5AFF572C211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B5279E9-E5E2-49A4-825C-3156370EF757}"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A843B3C7-AFBF-4732-93F6-5AFF572C211E}"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B5279E9-E5E2-49A4-825C-3156370EF757}"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A843B3C7-AFBF-4732-93F6-5AFF572C211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B5279E9-E5E2-49A4-825C-3156370EF757}"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A843B3C7-AFBF-4732-93F6-5AFF572C211E}"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AB5279E9-E5E2-49A4-825C-3156370EF757}" type="slidenum">
              <a:rPr lang="zh-CN" altLang="en-US" smtClean="0"/>
            </a:fld>
            <a:endParaRPr lang="zh-CN" altLang="en-US"/>
          </a:p>
        </p:txBody>
      </p:sp>
      <p:sp>
        <p:nvSpPr>
          <p:cNvPr id="34" name="矩形: 圆角 33"/>
          <p:cNvSpPr/>
          <p:nvPr userDrawn="1"/>
        </p:nvSpPr>
        <p:spPr>
          <a:xfrm>
            <a:off x="228000" y="189000"/>
            <a:ext cx="11736000" cy="6480000"/>
          </a:xfrm>
          <a:prstGeom prst="roundRect">
            <a:avLst>
              <a:gd name="adj" fmla="val 0"/>
            </a:avLst>
          </a:prstGeom>
          <a:solidFill>
            <a:schemeClr val="bg1"/>
          </a:solidFill>
          <a:ln>
            <a:noFill/>
          </a:ln>
          <a:effectLst>
            <a:outerShdw blurRad="50800" dist="38100" dir="13500000" algn="br" rotWithShape="0">
              <a:srgbClr val="02358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p:cNvPicPr>
            <a:picLocks noChangeAspect="1"/>
          </p:cNvPicPr>
          <p:nvPr userDrawn="1"/>
        </p:nvPicPr>
        <p:blipFill rotWithShape="1">
          <a:blip r:embed="rId3">
            <a:extLst>
              <a:ext uri="{28A0092B-C50C-407E-A947-70E740481C1C}">
                <a14:useLocalDpi xmlns:a14="http://schemas.microsoft.com/office/drawing/2010/main" val="0"/>
              </a:ext>
            </a:extLst>
          </a:blip>
          <a:srcRect r="51675" b="70923"/>
          <a:stretch>
            <a:fillRect/>
          </a:stretch>
        </p:blipFill>
        <p:spPr>
          <a:xfrm>
            <a:off x="0" y="0"/>
            <a:ext cx="1648852" cy="1764000"/>
          </a:xfrm>
          <a:prstGeom prst="rect">
            <a:avLst/>
          </a:prstGeom>
        </p:spPr>
      </p:pic>
      <p:pic>
        <p:nvPicPr>
          <p:cNvPr id="12" name="图片 11"/>
          <p:cNvPicPr>
            <a:picLocks noChangeAspect="1"/>
          </p:cNvPicPr>
          <p:nvPr userDrawn="1"/>
        </p:nvPicPr>
        <p:blipFill rotWithShape="1">
          <a:blip r:embed="rId3">
            <a:extLst>
              <a:ext uri="{28A0092B-C50C-407E-A947-70E740481C1C}">
                <a14:useLocalDpi xmlns:a14="http://schemas.microsoft.com/office/drawing/2010/main" val="0"/>
              </a:ext>
            </a:extLst>
          </a:blip>
          <a:srcRect l="51675" t="78376"/>
          <a:stretch>
            <a:fillRect/>
          </a:stretch>
        </p:blipFill>
        <p:spPr>
          <a:xfrm>
            <a:off x="9884394" y="5022000"/>
            <a:ext cx="2307606" cy="183600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A843B3C7-AFBF-4732-93F6-5AFF572C211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B5279E9-E5E2-49A4-825C-3156370EF757}"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A843B3C7-AFBF-4732-93F6-5AFF572C211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B5279E9-E5E2-49A4-825C-3156370EF757}"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43B3C7-AFBF-4732-93F6-5AFF572C211E}"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5279E9-E5E2-49A4-825C-3156370EF757}"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2.png"/><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2.png"/><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tags" Target="../tags/tag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pic>
        <p:nvPicPr>
          <p:cNvPr id="3" name="图片 2"/>
          <p:cNvPicPr/>
          <p:nvPr/>
        </p:nvPicPr>
        <p:blipFill>
          <a:blip r:embed="rId2">
            <a:extLst>
              <a:ext uri="{28A0092B-C50C-407E-A947-70E740481C1C}">
                <a14:useLocalDpi xmlns:a14="http://schemas.microsoft.com/office/drawing/2010/main" val="0"/>
              </a:ext>
            </a:extLst>
          </a:blip>
          <a:stretch>
            <a:fillRect/>
          </a:stretch>
        </p:blipFill>
        <p:spPr>
          <a:xfrm rot="16200000">
            <a:off x="2896874" y="-2727000"/>
            <a:ext cx="6398253" cy="12312000"/>
          </a:xfrm>
          <a:prstGeom prst="rect">
            <a:avLst/>
          </a:prstGeom>
        </p:spPr>
      </p:pic>
      <p:pic>
        <p:nvPicPr>
          <p:cNvPr id="18" name="图片 17"/>
          <p:cNvPicPr/>
          <p:nvPr/>
        </p:nvPicPr>
        <p:blipFill>
          <a:blip r:embed="rId3">
            <a:extLst>
              <a:ext uri="{28A0092B-C50C-407E-A947-70E740481C1C}">
                <a14:useLocalDpi xmlns:a14="http://schemas.microsoft.com/office/drawing/2010/main" val="0"/>
              </a:ext>
            </a:extLst>
          </a:blip>
          <a:stretch>
            <a:fillRect/>
          </a:stretch>
        </p:blipFill>
        <p:spPr>
          <a:xfrm rot="16200000" flipH="1" flipV="1">
            <a:off x="3198031" y="-2456999"/>
            <a:ext cx="5795940" cy="11772000"/>
          </a:xfrm>
          <a:prstGeom prst="rect">
            <a:avLst/>
          </a:prstGeom>
        </p:spPr>
      </p:pic>
      <p:pic>
        <p:nvPicPr>
          <p:cNvPr id="20" name="图片 19"/>
          <p:cNvPicPr>
            <a:picLocks noChangeAspect="1"/>
          </p:cNvPicPr>
          <p:nvPr/>
        </p:nvPicPr>
        <p:blipFill rotWithShape="1">
          <a:blip r:embed="rId4">
            <a:extLst>
              <a:ext uri="{28A0092B-C50C-407E-A947-70E740481C1C}">
                <a14:useLocalDpi xmlns:a14="http://schemas.microsoft.com/office/drawing/2010/main" val="0"/>
              </a:ext>
            </a:extLst>
          </a:blip>
          <a:srcRect r="51675" b="70923"/>
          <a:stretch>
            <a:fillRect/>
          </a:stretch>
        </p:blipFill>
        <p:spPr>
          <a:xfrm>
            <a:off x="0" y="0"/>
            <a:ext cx="3398652" cy="3636000"/>
          </a:xfrm>
          <a:prstGeom prst="rect">
            <a:avLst/>
          </a:prstGeom>
        </p:spPr>
      </p:pic>
      <p:pic>
        <p:nvPicPr>
          <p:cNvPr id="23" name="图片 22"/>
          <p:cNvPicPr>
            <a:picLocks noChangeAspect="1"/>
          </p:cNvPicPr>
          <p:nvPr/>
        </p:nvPicPr>
        <p:blipFill rotWithShape="1">
          <a:blip r:embed="rId4">
            <a:extLst>
              <a:ext uri="{28A0092B-C50C-407E-A947-70E740481C1C}">
                <a14:useLocalDpi xmlns:a14="http://schemas.microsoft.com/office/drawing/2010/main" val="0"/>
              </a:ext>
            </a:extLst>
          </a:blip>
          <a:srcRect l="51675" t="70923"/>
          <a:stretch>
            <a:fillRect/>
          </a:stretch>
        </p:blipFill>
        <p:spPr>
          <a:xfrm>
            <a:off x="8053048" y="2430000"/>
            <a:ext cx="4138952" cy="4428000"/>
          </a:xfrm>
          <a:prstGeom prst="rect">
            <a:avLst/>
          </a:prstGeom>
        </p:spPr>
      </p:pic>
      <p:sp>
        <p:nvSpPr>
          <p:cNvPr id="6" name="矩形 5"/>
          <p:cNvSpPr/>
          <p:nvPr/>
        </p:nvSpPr>
        <p:spPr>
          <a:xfrm>
            <a:off x="2178685" y="2319304"/>
            <a:ext cx="7834630" cy="1014730"/>
          </a:xfrm>
          <a:prstGeom prst="rect">
            <a:avLst/>
          </a:prstGeom>
        </p:spPr>
        <p:txBody>
          <a:bodyPr wrap="none">
            <a:spAutoFit/>
          </a:bodyPr>
          <a:lstStyle/>
          <a:p>
            <a:pPr algn="ctr"/>
            <a:r>
              <a:rPr lang="zh-CN" altLang="en-US" sz="6000" b="1" dirty="0">
                <a:solidFill>
                  <a:srgbClr val="023585"/>
                </a:solidFill>
                <a:effectLst>
                  <a:glow rad="38100">
                    <a:schemeClr val="bg1"/>
                  </a:glow>
                </a:effectLst>
                <a:latin typeface="楷体" panose="02010609060101010101" charset="-122"/>
                <a:ea typeface="楷体" panose="02010609060101010101" charset="-122"/>
                <a:cs typeface="楷体" panose="02010609060101010101" charset="-122"/>
                <a:sym typeface="+mn-lt"/>
              </a:rPr>
              <a:t>“学程建构”文献综述</a:t>
            </a:r>
            <a:endParaRPr lang="zh-CN" altLang="en-US" sz="6000" b="1" dirty="0">
              <a:solidFill>
                <a:srgbClr val="023585"/>
              </a:solidFill>
              <a:effectLst>
                <a:glow rad="38100">
                  <a:schemeClr val="bg1"/>
                </a:glow>
              </a:effectLst>
              <a:latin typeface="楷体" panose="02010609060101010101" charset="-122"/>
              <a:ea typeface="楷体" panose="02010609060101010101" charset="-122"/>
              <a:cs typeface="楷体" panose="02010609060101010101" charset="-122"/>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530985" y="1853565"/>
            <a:ext cx="9363710" cy="3288665"/>
          </a:xfrm>
          <a:prstGeom prst="rect">
            <a:avLst/>
          </a:prstGeom>
          <a:noFill/>
          <a:ln w="9525">
            <a:noFill/>
          </a:ln>
        </p:spPr>
        <p:txBody>
          <a:bodyPr wrap="square">
            <a:noAutofit/>
          </a:bodyPr>
          <a:p>
            <a:pPr indent="457200" algn="just" fontAlgn="auto">
              <a:lnSpc>
                <a:spcPct val="200000"/>
              </a:lnSpc>
              <a:extLst>
                <a:ext uri="{35155182-B16C-46BC-9424-99874614C6A1}">
                  <wpsdc:indentchars xmlns:wpsdc="http://www.wps.cn/officeDocument/2017/drawingmlCustomData" val="200" checksum="59296752"/>
                </a:ext>
              </a:extLst>
            </a:pPr>
            <a:r>
              <a:rPr lang="zh-CN" b="0">
                <a:latin typeface="Calibri" panose="020F0502020204030204" charset="0"/>
                <a:ea typeface="宋体" panose="02010600030101010101" pitchFamily="2" charset="-122"/>
              </a:rPr>
              <a:t>“学程导航”不仅是品德与社会课堂教学模式，更是一种教学理念。它强调学生的主体性，强化教师的导引服务理念。当然，在实际操作中，以上四个环节只是课堂教学的基本模块。对话常常与活动是融合在一起进行的，教师可根据实际需要来调整顺序，增删环节，创造性地运用，以便不断完善，追求在活动中体验，在对话中生成，在践行中升华，让儿童的道德生命焕发蓬勃的活力。</a:t>
            </a:r>
            <a:endParaRPr lang="zh-CN" b="0">
              <a:latin typeface="Calibri" panose="020F0502020204030204" charset="0"/>
              <a:ea typeface="宋体" panose="02010600030101010101" pitchFamily="2"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1684492" y="243520"/>
            <a:ext cx="8956040" cy="3157220"/>
            <a:chOff x="1599402" y="1642817"/>
            <a:chExt cx="8956040" cy="3157220"/>
          </a:xfrm>
        </p:grpSpPr>
        <p:sp>
          <p:nvSpPr>
            <p:cNvPr id="2" name="文本框 1"/>
            <p:cNvSpPr txBox="1"/>
            <p:nvPr/>
          </p:nvSpPr>
          <p:spPr>
            <a:xfrm>
              <a:off x="2804437" y="1642817"/>
              <a:ext cx="6792478" cy="460375"/>
            </a:xfrm>
            <a:prstGeom prst="rect">
              <a:avLst/>
            </a:prstGeom>
            <a:noFill/>
          </p:spPr>
          <p:txBody>
            <a:bodyPr wrap="square">
              <a:spAutoFit/>
            </a:bodyPr>
            <a:lstStyle/>
            <a:p>
              <a:pPr algn="ctr"/>
              <a:endParaRPr lang="zh-CN" altLang="en-US" sz="2400" dirty="0">
                <a:solidFill>
                  <a:schemeClr val="tx1">
                    <a:lumMod val="85000"/>
                    <a:lumOff val="15000"/>
                  </a:schemeClr>
                </a:solidFill>
                <a:latin typeface="阿里巴巴普惠体 Medium" panose="00020600040101010101" pitchFamily="18" charset="-122"/>
                <a:ea typeface="阿里巴巴普惠体 Medium" panose="00020600040101010101" pitchFamily="18" charset="-122"/>
                <a:cs typeface="阿里巴巴普惠体 Medium" panose="00020600040101010101" pitchFamily="18" charset="-122"/>
                <a:sym typeface="+mn-lt"/>
              </a:endParaRPr>
            </a:p>
          </p:txBody>
        </p:sp>
        <p:sp>
          <p:nvSpPr>
            <p:cNvPr id="9" name="矩形: 圆角 8"/>
            <p:cNvSpPr/>
            <p:nvPr/>
          </p:nvSpPr>
          <p:spPr>
            <a:xfrm>
              <a:off x="1599402" y="3417642"/>
              <a:ext cx="8956040" cy="1382395"/>
            </a:xfrm>
            <a:prstGeom prst="roundRect">
              <a:avLst/>
            </a:prstGeom>
            <a:noFill/>
            <a:ln>
              <a:solidFill>
                <a:srgbClr val="526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fontAlgn="auto"/>
              <a:r>
                <a:rPr lang="en-US" altLang="zh-CN" b="1" dirty="0">
                  <a:gradFill>
                    <a:gsLst>
                      <a:gs pos="0">
                        <a:srgbClr val="012D86"/>
                      </a:gs>
                      <a:gs pos="100000">
                        <a:srgbClr val="0E2557"/>
                      </a:gs>
                    </a:gsLst>
                    <a:lin scaled="0"/>
                  </a:gradFill>
                  <a:latin typeface="阿里巴巴普惠体 Medium" panose="00020600040101010101" pitchFamily="18" charset="-122"/>
                  <a:ea typeface="阿里巴巴普惠体 Medium" panose="00020600040101010101" pitchFamily="18" charset="-122"/>
                  <a:cs typeface="阿里巴巴普惠体 Medium" panose="00020600040101010101" pitchFamily="18" charset="-122"/>
                  <a:sym typeface="+mn-lt"/>
                </a:rPr>
                <a:t>    </a:t>
              </a:r>
              <a:r>
                <a:rPr lang="zh-CN" altLang="en-US" b="1" dirty="0">
                  <a:gradFill>
                    <a:gsLst>
                      <a:gs pos="0">
                        <a:srgbClr val="012D86"/>
                      </a:gs>
                      <a:gs pos="100000">
                        <a:srgbClr val="0E2557"/>
                      </a:gs>
                    </a:gsLst>
                    <a:lin scaled="0"/>
                  </a:gradFill>
                  <a:latin typeface="阿里巴巴普惠体 Medium" panose="00020600040101010101" pitchFamily="18" charset="-122"/>
                  <a:ea typeface="阿里巴巴普惠体 Medium" panose="00020600040101010101" pitchFamily="18" charset="-122"/>
                  <a:cs typeface="阿里巴巴普惠体 Medium" panose="00020600040101010101" pitchFamily="18" charset="-122"/>
                  <a:sym typeface="+mn-lt"/>
                </a:rPr>
                <a:t>张瑜</a:t>
              </a:r>
              <a:r>
                <a:rPr lang="zh-CN" altLang="en-US" dirty="0">
                  <a:solidFill>
                    <a:schemeClr val="tx1">
                      <a:lumMod val="85000"/>
                      <a:lumOff val="15000"/>
                    </a:schemeClr>
                  </a:solidFill>
                  <a:latin typeface="阿里巴巴普惠体 Medium" panose="00020600040101010101" pitchFamily="18" charset="-122"/>
                  <a:ea typeface="阿里巴巴普惠体 Medium" panose="00020600040101010101" pitchFamily="18" charset="-122"/>
                  <a:cs typeface="阿里巴巴普惠体 Medium" panose="00020600040101010101" pitchFamily="18" charset="-122"/>
                  <a:sym typeface="+mn-lt"/>
                </a:rPr>
                <a:t>提出要注重实际教学过程中的“学程”设计，首先就应基于文本的特质确定教学的内容，再通过答案要点预设清晰的学习目标，此外还应考虑到具体的学情来确定完善的方法。总而言之，“学程”设计不同于教学设计，并优于教学设计，它充分考虑到了学生作为学习主体的主导作用，能够在完善教学方法和教学目标的同时，激发学生们积极参与课堂学习的兴趣。</a:t>
              </a:r>
              <a:endParaRPr lang="zh-CN" altLang="en-US" dirty="0">
                <a:solidFill>
                  <a:schemeClr val="tx1">
                    <a:lumMod val="85000"/>
                    <a:lumOff val="15000"/>
                  </a:schemeClr>
                </a:solidFill>
                <a:latin typeface="阿里巴巴普惠体 Medium" panose="00020600040101010101" pitchFamily="18" charset="-122"/>
                <a:ea typeface="阿里巴巴普惠体 Medium" panose="00020600040101010101" pitchFamily="18" charset="-122"/>
                <a:cs typeface="阿里巴巴普惠体 Medium" panose="00020600040101010101" pitchFamily="18" charset="-122"/>
                <a:sym typeface="+mn-lt"/>
              </a:endParaRPr>
            </a:p>
          </p:txBody>
        </p:sp>
      </p:grpSp>
      <p:sp>
        <p:nvSpPr>
          <p:cNvPr id="11" name="矩形 10"/>
          <p:cNvSpPr/>
          <p:nvPr/>
        </p:nvSpPr>
        <p:spPr>
          <a:xfrm>
            <a:off x="1868801" y="696186"/>
            <a:ext cx="8564880" cy="768350"/>
          </a:xfrm>
          <a:prstGeom prst="rect">
            <a:avLst/>
          </a:prstGeom>
        </p:spPr>
        <p:txBody>
          <a:bodyPr wrap="none">
            <a:spAutoFit/>
          </a:bodyPr>
          <a:p>
            <a:pPr algn="ctr"/>
            <a:r>
              <a:rPr sz="4400" dirty="0">
                <a:solidFill>
                  <a:srgbClr val="023585"/>
                </a:solidFill>
                <a:effectLst>
                  <a:glow rad="38100">
                    <a:schemeClr val="bg1"/>
                  </a:glow>
                </a:effectLst>
                <a:latin typeface="三极粗柔宋简体" panose="00000500000000000000" pitchFamily="2" charset="-122"/>
                <a:ea typeface="三极粗柔宋简体" panose="00000500000000000000" pitchFamily="2" charset="-122"/>
                <a:cs typeface="+mn-ea"/>
                <a:sym typeface="+mn-lt"/>
              </a:rPr>
              <a:t>巧设“学程</a:t>
            </a:r>
            <a:r>
              <a:rPr lang="en-US" sz="4400" dirty="0">
                <a:solidFill>
                  <a:srgbClr val="023585"/>
                </a:solidFill>
                <a:effectLst>
                  <a:glow rad="38100">
                    <a:schemeClr val="bg1"/>
                  </a:glow>
                </a:effectLst>
                <a:latin typeface="三极粗柔宋简体" panose="00000500000000000000" pitchFamily="2" charset="-122"/>
                <a:ea typeface="三极粗柔宋简体" panose="00000500000000000000" pitchFamily="2" charset="-122"/>
                <a:cs typeface="+mn-ea"/>
                <a:sym typeface="+mn-lt"/>
              </a:rPr>
              <a:t>”</a:t>
            </a:r>
            <a:r>
              <a:rPr lang="zh-CN" altLang="en-US" sz="4400" dirty="0">
                <a:solidFill>
                  <a:srgbClr val="023585"/>
                </a:solidFill>
                <a:effectLst>
                  <a:glow rad="38100">
                    <a:schemeClr val="bg1"/>
                  </a:glow>
                </a:effectLst>
                <a:latin typeface="三极粗柔宋简体" panose="00000500000000000000" pitchFamily="2" charset="-122"/>
                <a:ea typeface="三极粗柔宋简体" panose="00000500000000000000" pitchFamily="2" charset="-122"/>
                <a:cs typeface="+mn-ea"/>
                <a:sym typeface="+mn-lt"/>
              </a:rPr>
              <a:t>，</a:t>
            </a:r>
            <a:r>
              <a:rPr sz="4400" dirty="0">
                <a:solidFill>
                  <a:srgbClr val="023585"/>
                </a:solidFill>
                <a:effectLst>
                  <a:glow rad="38100">
                    <a:schemeClr val="bg1"/>
                  </a:glow>
                </a:effectLst>
                <a:latin typeface="三极粗柔宋简体" panose="00000500000000000000" pitchFamily="2" charset="-122"/>
                <a:ea typeface="三极粗柔宋简体" panose="00000500000000000000" pitchFamily="2" charset="-122"/>
                <a:cs typeface="+mn-ea"/>
                <a:sym typeface="+mn-lt"/>
              </a:rPr>
              <a:t>建构优质语文课堂</a:t>
            </a:r>
            <a:endParaRPr sz="4400" dirty="0">
              <a:solidFill>
                <a:srgbClr val="023585"/>
              </a:solidFill>
              <a:effectLst>
                <a:glow rad="38100">
                  <a:schemeClr val="bg1"/>
                </a:glow>
              </a:effectLst>
              <a:latin typeface="三极粗柔宋简体" panose="00000500000000000000" pitchFamily="2" charset="-122"/>
              <a:ea typeface="三极粗柔宋简体" panose="00000500000000000000" pitchFamily="2" charset="-122"/>
              <a:cs typeface="+mn-ea"/>
              <a:sym typeface="+mn-lt"/>
            </a:endParaRPr>
          </a:p>
        </p:txBody>
      </p:sp>
      <p:sp>
        <p:nvSpPr>
          <p:cNvPr id="12" name="矩形: 圆角 8"/>
          <p:cNvSpPr/>
          <p:nvPr/>
        </p:nvSpPr>
        <p:spPr>
          <a:xfrm>
            <a:off x="1673225" y="3954145"/>
            <a:ext cx="9088755" cy="1570355"/>
          </a:xfrm>
          <a:prstGeom prst="roundRect">
            <a:avLst/>
          </a:prstGeom>
          <a:noFill/>
          <a:ln>
            <a:solidFill>
              <a:srgbClr val="526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p>
            <a:pPr algn="just" fontAlgn="auto"/>
            <a:endParaRPr lang="zh-CN" altLang="en-US" dirty="0">
              <a:solidFill>
                <a:schemeClr val="tx1">
                  <a:lumMod val="85000"/>
                  <a:lumOff val="15000"/>
                </a:schemeClr>
              </a:solidFill>
              <a:latin typeface="阿里巴巴普惠体 Medium" panose="00020600040101010101" pitchFamily="18" charset="-122"/>
              <a:ea typeface="阿里巴巴普惠体 Medium" panose="00020600040101010101" pitchFamily="18" charset="-122"/>
              <a:cs typeface="阿里巴巴普惠体 Medium" panose="00020600040101010101" pitchFamily="18" charset="-122"/>
              <a:sym typeface="+mn-lt"/>
            </a:endParaRPr>
          </a:p>
        </p:txBody>
      </p:sp>
      <p:sp>
        <p:nvSpPr>
          <p:cNvPr id="13" name="文本框 12"/>
          <p:cNvSpPr txBox="1"/>
          <p:nvPr/>
        </p:nvSpPr>
        <p:spPr>
          <a:xfrm>
            <a:off x="1673225" y="3954145"/>
            <a:ext cx="8956675" cy="1698625"/>
          </a:xfrm>
          <a:prstGeom prst="rect">
            <a:avLst/>
          </a:prstGeom>
          <a:noFill/>
          <a:ln w="9525">
            <a:noFill/>
          </a:ln>
        </p:spPr>
        <p:txBody>
          <a:bodyPr wrap="square">
            <a:noAutofit/>
          </a:bodyPr>
          <a:p>
            <a:pPr indent="304800"/>
            <a:r>
              <a:rPr lang="en-US" altLang="zh-CN" b="0">
                <a:latin typeface="Calibri" panose="020F0502020204030204" charset="0"/>
                <a:ea typeface="宋体" panose="02010600030101010101" pitchFamily="2" charset="-122"/>
              </a:rPr>
              <a:t>  </a:t>
            </a:r>
            <a:r>
              <a:rPr lang="zh-CN" b="1">
                <a:ln/>
                <a:gradFill>
                  <a:gsLst>
                    <a:gs pos="0">
                      <a:srgbClr val="012D86"/>
                    </a:gs>
                    <a:gs pos="100000">
                      <a:srgbClr val="0E2557"/>
                    </a:gs>
                  </a:gsLst>
                  <a:lin scaled="0"/>
                </a:gradFill>
                <a:effectLst>
                  <a:outerShdw blurRad="38100" dist="25400" dir="5400000" algn="ctr" rotWithShape="0">
                    <a:srgbClr val="6E747A">
                      <a:alpha val="43000"/>
                    </a:srgbClr>
                  </a:outerShdw>
                </a:effectLst>
                <a:latin typeface="Calibri" panose="020F0502020204030204" charset="0"/>
                <a:ea typeface="宋体" panose="02010600030101010101" pitchFamily="2" charset="-122"/>
              </a:rPr>
              <a:t>王浩</a:t>
            </a:r>
            <a:r>
              <a:rPr lang="zh-CN" b="0">
                <a:latin typeface="Calibri" panose="020F0502020204030204" charset="0"/>
                <a:ea typeface="宋体" panose="02010600030101010101" pitchFamily="2" charset="-122"/>
              </a:rPr>
              <a:t>在《指向思维发展的阅读批注单元学程建构》一文中提出最有教学价值的批注是指向文本理解的批注，即学生与文本的对话。批注单元的课文通过批注帮助学生建构与文本的对话，促进学生对课文的深入理解。在起步阶段，教师若能把握教材意图，构成单元学程，形成教学目标、教学策略、教学支架“三位一体”的整体教学，那么学生的学习质量就能有所提高。</a:t>
            </a:r>
            <a:endParaRPr lang="zh-CN" altLang="en-US" b="0">
              <a:latin typeface="Calibri" panose="020F0502020204030204" charset="0"/>
              <a:ea typeface="宋体" panose="02010600030101010101" pitchFamily="2"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 calcmode="lin" valueType="num">
                                      <p:cBhvr>
                                        <p:cTn id="10" dur="500" fill="hold"/>
                                        <p:tgtEl>
                                          <p:spTgt spid="11"/>
                                        </p:tgtEl>
                                        <p:attrNameLst>
                                          <p:attrName>ppt_w</p:attrName>
                                        </p:attrNameLst>
                                      </p:cBhvr>
                                      <p:tavLst>
                                        <p:tav tm="0">
                                          <p:val>
                                            <p:fltVal val="0"/>
                                          </p:val>
                                        </p:tav>
                                        <p:tav tm="100000">
                                          <p:val>
                                            <p:strVal val="#ppt_w"/>
                                          </p:val>
                                        </p:tav>
                                      </p:tavLst>
                                    </p:anim>
                                    <p:anim calcmode="lin" valueType="num">
                                      <p:cBhvr>
                                        <p:cTn id="11" dur="500" fill="hold"/>
                                        <p:tgtEl>
                                          <p:spTgt spid="11"/>
                                        </p:tgtEl>
                                        <p:attrNameLst>
                                          <p:attrName>ppt_h</p:attrName>
                                        </p:attrNameLst>
                                      </p:cBhvr>
                                      <p:tavLst>
                                        <p:tav tm="0">
                                          <p:val>
                                            <p:fltVal val="0"/>
                                          </p:val>
                                        </p:tav>
                                        <p:tav tm="100000">
                                          <p:val>
                                            <p:strVal val="#ppt_h"/>
                                          </p:val>
                                        </p:tav>
                                      </p:tavLst>
                                    </p:anim>
                                    <p:animEffect transition="in" filter="fade">
                                      <p:cBhvr>
                                        <p:cTn id="12" dur="500"/>
                                        <p:tgtEl>
                                          <p:spTgt spid="11"/>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linds(horizontal)">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圆角 10"/>
          <p:cNvSpPr/>
          <p:nvPr/>
        </p:nvSpPr>
        <p:spPr>
          <a:xfrm>
            <a:off x="2028825" y="1555750"/>
            <a:ext cx="8423910" cy="3746500"/>
          </a:xfrm>
          <a:prstGeom prst="roundRect">
            <a:avLst>
              <a:gd name="adj" fmla="val 8233"/>
            </a:avLst>
          </a:prstGeom>
          <a:noFill/>
          <a:ln>
            <a:solidFill>
              <a:srgbClr val="5973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文本框 99"/>
          <p:cNvSpPr txBox="1"/>
          <p:nvPr/>
        </p:nvSpPr>
        <p:spPr>
          <a:xfrm>
            <a:off x="2296795" y="1829435"/>
            <a:ext cx="7887335" cy="2999740"/>
          </a:xfrm>
          <a:prstGeom prst="rect">
            <a:avLst/>
          </a:prstGeom>
          <a:noFill/>
          <a:ln w="9525">
            <a:noFill/>
          </a:ln>
        </p:spPr>
        <p:txBody>
          <a:bodyPr wrap="square">
            <a:spAutoFit/>
            <a:scene3d>
              <a:camera prst="orthographicFront"/>
              <a:lightRig rig="threePt" dir="t"/>
            </a:scene3d>
          </a:bodyPr>
          <a:p>
            <a:pPr indent="457200" algn="just" fontAlgn="auto">
              <a:lnSpc>
                <a:spcPct val="150000"/>
              </a:lnSpc>
              <a:extLst>
                <a:ext uri="{35155182-B16C-46BC-9424-99874614C6A1}">
                  <wpsdc:indentchars xmlns:wpsdc="http://www.wps.cn/officeDocument/2017/drawingmlCustomData" val="200" checksum="59296752"/>
                </a:ext>
              </a:extLst>
            </a:pPr>
            <a:r>
              <a:rPr b="1">
                <a:gradFill>
                  <a:gsLst>
                    <a:gs pos="0">
                      <a:srgbClr val="012D86"/>
                    </a:gs>
                    <a:gs pos="100000">
                      <a:srgbClr val="0E2557"/>
                    </a:gs>
                  </a:gsLst>
                  <a:lin scaled="0"/>
                </a:gradFill>
              </a:rPr>
              <a:t>赵晓燕</a:t>
            </a:r>
            <a:r>
              <a:rPr b="0"/>
              <a:t>在《指向“学力”提升的学程再建构研究》中也表明“学程” 再建构是化繁为简、化零为整、化杂为精的过程，不仅重突破、重改变、重整合；也重赏析、重解读、重提炼。“学程”再建构着力于突破传统“学程”，重新架构和建设学习过程，包括学习内容、学习方法、学习评价、师生关系等的建构，借助“学程”再建构的优化来激发学生学习兴趣，引发学生深层思考，促进学生阅读力、思维力、表达力得到提高，遵循“预学→深学→ 助学”原则，最终指向学生的“学力提升”。</a:t>
            </a:r>
            <a:endParaRPr b="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439406" y="677088"/>
            <a:ext cx="1313180" cy="771173"/>
          </a:xfrm>
          <a:prstGeom prst="rect">
            <a:avLst/>
          </a:prstGeom>
        </p:spPr>
        <p:txBody>
          <a:bodyPr wrap="none">
            <a:spAutoFit/>
          </a:bodyPr>
          <a:lstStyle/>
          <a:p>
            <a:pPr algn="ctr">
              <a:lnSpc>
                <a:spcPct val="110000"/>
              </a:lnSpc>
            </a:pPr>
            <a:r>
              <a:rPr lang="zh-CN" altLang="en-US" sz="4400" dirty="0">
                <a:solidFill>
                  <a:srgbClr val="023585"/>
                </a:solidFill>
                <a:effectLst>
                  <a:glow rad="38100">
                    <a:schemeClr val="bg1"/>
                  </a:glow>
                </a:effectLst>
                <a:latin typeface="三极粗柔宋简体" panose="00000500000000000000" pitchFamily="2" charset="-122"/>
                <a:ea typeface="三极粗柔宋简体" panose="00000500000000000000" pitchFamily="2" charset="-122"/>
                <a:cs typeface="+mn-ea"/>
                <a:sym typeface="+mn-lt"/>
              </a:rPr>
              <a:t>小结</a:t>
            </a:r>
            <a:endParaRPr lang="zh-CN" altLang="en-US" sz="4400" dirty="0">
              <a:solidFill>
                <a:srgbClr val="023585"/>
              </a:solidFill>
              <a:effectLst>
                <a:glow rad="38100">
                  <a:schemeClr val="bg1"/>
                </a:glow>
              </a:effectLst>
              <a:latin typeface="三极粗柔宋简体" panose="00000500000000000000" pitchFamily="2" charset="-122"/>
              <a:ea typeface="三极粗柔宋简体" panose="00000500000000000000" pitchFamily="2" charset="-122"/>
              <a:cs typeface="+mn-ea"/>
              <a:sym typeface="+mn-lt"/>
            </a:endParaRPr>
          </a:p>
        </p:txBody>
      </p:sp>
      <p:sp>
        <p:nvSpPr>
          <p:cNvPr id="3" name="矩形 2"/>
          <p:cNvSpPr/>
          <p:nvPr/>
        </p:nvSpPr>
        <p:spPr>
          <a:xfrm>
            <a:off x="1461770" y="1687195"/>
            <a:ext cx="9767570" cy="3907790"/>
          </a:xfrm>
          <a:prstGeom prst="rect">
            <a:avLst/>
          </a:prstGeom>
        </p:spPr>
        <p:txBody>
          <a:bodyPr wrap="square">
            <a:spAutoFit/>
          </a:bodyPr>
          <a:lstStyle/>
          <a:p>
            <a:pPr algn="just">
              <a:lnSpc>
                <a:spcPct val="150000"/>
              </a:lnSpc>
              <a:spcAft>
                <a:spcPts val="600"/>
              </a:spcAft>
            </a:pPr>
            <a:r>
              <a:rPr lang="en-US" altLang="zh-CN" sz="2200" dirty="0">
                <a:solidFill>
                  <a:schemeClr val="tx1">
                    <a:lumMod val="85000"/>
                    <a:lumOff val="15000"/>
                  </a:schemeClr>
                </a:solidFill>
                <a:latin typeface="阿里巴巴普惠体" panose="00020600040101010101" pitchFamily="18" charset="-122"/>
                <a:ea typeface="阿里巴巴普惠体" panose="00020600040101010101" pitchFamily="18" charset="-122"/>
                <a:cs typeface="阿里巴巴普惠体" panose="00020600040101010101" pitchFamily="18" charset="-122"/>
                <a:sym typeface="+mn-lt"/>
              </a:rPr>
              <a:t>    </a:t>
            </a:r>
            <a:r>
              <a:rPr lang="zh-CN" altLang="en-US" sz="2000" dirty="0">
                <a:solidFill>
                  <a:schemeClr val="tx1">
                    <a:lumMod val="85000"/>
                    <a:lumOff val="15000"/>
                  </a:schemeClr>
                </a:solidFill>
                <a:latin typeface="阿里巴巴普惠体" panose="00020600040101010101" pitchFamily="18" charset="-122"/>
                <a:ea typeface="阿里巴巴普惠体" panose="00020600040101010101" pitchFamily="18" charset="-122"/>
                <a:cs typeface="阿里巴巴普惠体" panose="00020600040101010101" pitchFamily="18" charset="-122"/>
                <a:sym typeface="+mn-lt"/>
              </a:rPr>
              <a:t>从国内关于学程建构的理论研究来看，相关的文献和专著在数量上呈现上升趋势，研究的范围和视角逐渐扩大。通过学程的研究，教师将改变原有的授课方式，向知识深度进军，向高阶思维发展。</a:t>
            </a:r>
            <a:endParaRPr lang="zh-CN" altLang="en-US" sz="2000" dirty="0">
              <a:solidFill>
                <a:schemeClr val="tx1">
                  <a:lumMod val="85000"/>
                  <a:lumOff val="15000"/>
                </a:schemeClr>
              </a:solidFill>
              <a:latin typeface="阿里巴巴普惠体" panose="00020600040101010101" pitchFamily="18" charset="-122"/>
              <a:ea typeface="阿里巴巴普惠体" panose="00020600040101010101" pitchFamily="18" charset="-122"/>
              <a:cs typeface="阿里巴巴普惠体" panose="00020600040101010101" pitchFamily="18" charset="-122"/>
              <a:sym typeface="+mn-lt"/>
            </a:endParaRPr>
          </a:p>
          <a:p>
            <a:pPr algn="just">
              <a:lnSpc>
                <a:spcPct val="150000"/>
              </a:lnSpc>
              <a:spcAft>
                <a:spcPts val="600"/>
              </a:spcAft>
            </a:pPr>
            <a:r>
              <a:rPr lang="zh-CN" altLang="en-US" sz="2000" dirty="0">
                <a:solidFill>
                  <a:schemeClr val="tx1">
                    <a:lumMod val="85000"/>
                    <a:lumOff val="15000"/>
                  </a:schemeClr>
                </a:solidFill>
                <a:latin typeface="阿里巴巴普惠体" panose="00020600040101010101" pitchFamily="18" charset="-122"/>
                <a:ea typeface="阿里巴巴普惠体" panose="00020600040101010101" pitchFamily="18" charset="-122"/>
                <a:cs typeface="阿里巴巴普惠体" panose="00020600040101010101" pitchFamily="18" charset="-122"/>
                <a:sym typeface="+mn-lt"/>
              </a:rPr>
              <a:t> </a:t>
            </a:r>
            <a:r>
              <a:rPr lang="en-US" altLang="zh-CN" sz="2000" dirty="0">
                <a:solidFill>
                  <a:schemeClr val="tx1">
                    <a:lumMod val="85000"/>
                    <a:lumOff val="15000"/>
                  </a:schemeClr>
                </a:solidFill>
                <a:latin typeface="阿里巴巴普惠体" panose="00020600040101010101" pitchFamily="18" charset="-122"/>
                <a:ea typeface="阿里巴巴普惠体" panose="00020600040101010101" pitchFamily="18" charset="-122"/>
                <a:cs typeface="阿里巴巴普惠体" panose="00020600040101010101" pitchFamily="18" charset="-122"/>
                <a:sym typeface="+mn-lt"/>
              </a:rPr>
              <a:t>   </a:t>
            </a:r>
            <a:r>
              <a:rPr lang="zh-CN" altLang="en-US" sz="2000" dirty="0">
                <a:solidFill>
                  <a:schemeClr val="tx1">
                    <a:lumMod val="85000"/>
                    <a:lumOff val="15000"/>
                  </a:schemeClr>
                </a:solidFill>
                <a:latin typeface="阿里巴巴普惠体" panose="00020600040101010101" pitchFamily="18" charset="-122"/>
                <a:ea typeface="阿里巴巴普惠体" panose="00020600040101010101" pitchFamily="18" charset="-122"/>
                <a:cs typeface="阿里巴巴普惠体" panose="00020600040101010101" pitchFamily="18" charset="-122"/>
                <a:sym typeface="+mn-lt"/>
              </a:rPr>
              <a:t>通过对学程的重构，教师不再独霸课堂、进行知识的“灌输”，而是把学习知识的过程还给学生，在教学设计中，通过知识的深度等级学习，让教师找到“不可教”的地方，把“不可教”之处让渡给学生。通过创设情境、提供任务，并给学生提供资源包、工具箱和脚手架的方式，保证探究的充分化，让学生完成自我建构或共同建构，在课堂学习中优先指向高阶思维目标的达成。</a:t>
            </a:r>
            <a:endParaRPr lang="zh-CN" altLang="en-US" sz="2000" dirty="0">
              <a:solidFill>
                <a:schemeClr val="tx1">
                  <a:lumMod val="85000"/>
                  <a:lumOff val="15000"/>
                </a:schemeClr>
              </a:solidFill>
              <a:latin typeface="阿里巴巴普惠体" panose="00020600040101010101" pitchFamily="18" charset="-122"/>
              <a:ea typeface="阿里巴巴普惠体" panose="00020600040101010101" pitchFamily="18" charset="-122"/>
              <a:cs typeface="阿里巴巴普惠体" panose="00020600040101010101" pitchFamily="18" charset="-122"/>
              <a:sym typeface="+mn-lt"/>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6" presetClass="entr" presetSubtype="21"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pic>
        <p:nvPicPr>
          <p:cNvPr id="3" name="图片 2"/>
          <p:cNvPicPr/>
          <p:nvPr/>
        </p:nvPicPr>
        <p:blipFill>
          <a:blip r:embed="rId2">
            <a:extLst>
              <a:ext uri="{28A0092B-C50C-407E-A947-70E740481C1C}">
                <a14:useLocalDpi xmlns:a14="http://schemas.microsoft.com/office/drawing/2010/main" val="0"/>
              </a:ext>
            </a:extLst>
          </a:blip>
          <a:stretch>
            <a:fillRect/>
          </a:stretch>
        </p:blipFill>
        <p:spPr>
          <a:xfrm rot="16200000">
            <a:off x="2896874" y="-2727000"/>
            <a:ext cx="6398253" cy="12312000"/>
          </a:xfrm>
          <a:prstGeom prst="rect">
            <a:avLst/>
          </a:prstGeom>
        </p:spPr>
      </p:pic>
      <p:pic>
        <p:nvPicPr>
          <p:cNvPr id="18" name="图片 17"/>
          <p:cNvPicPr/>
          <p:nvPr/>
        </p:nvPicPr>
        <p:blipFill>
          <a:blip r:embed="rId3">
            <a:extLst>
              <a:ext uri="{28A0092B-C50C-407E-A947-70E740481C1C}">
                <a14:useLocalDpi xmlns:a14="http://schemas.microsoft.com/office/drawing/2010/main" val="0"/>
              </a:ext>
            </a:extLst>
          </a:blip>
          <a:stretch>
            <a:fillRect/>
          </a:stretch>
        </p:blipFill>
        <p:spPr>
          <a:xfrm rot="16200000" flipH="1" flipV="1">
            <a:off x="3197396" y="-2456364"/>
            <a:ext cx="5795940" cy="11772000"/>
          </a:xfrm>
          <a:prstGeom prst="rect">
            <a:avLst/>
          </a:prstGeom>
        </p:spPr>
      </p:pic>
      <p:pic>
        <p:nvPicPr>
          <p:cNvPr id="20" name="图片 19"/>
          <p:cNvPicPr>
            <a:picLocks noChangeAspect="1"/>
          </p:cNvPicPr>
          <p:nvPr/>
        </p:nvPicPr>
        <p:blipFill rotWithShape="1">
          <a:blip r:embed="rId4">
            <a:extLst>
              <a:ext uri="{28A0092B-C50C-407E-A947-70E740481C1C}">
                <a14:useLocalDpi xmlns:a14="http://schemas.microsoft.com/office/drawing/2010/main" val="0"/>
              </a:ext>
            </a:extLst>
          </a:blip>
          <a:srcRect r="51675" b="70923"/>
          <a:stretch>
            <a:fillRect/>
          </a:stretch>
        </p:blipFill>
        <p:spPr>
          <a:xfrm>
            <a:off x="0" y="0"/>
            <a:ext cx="3398652" cy="3636000"/>
          </a:xfrm>
          <a:prstGeom prst="rect">
            <a:avLst/>
          </a:prstGeom>
        </p:spPr>
      </p:pic>
      <p:pic>
        <p:nvPicPr>
          <p:cNvPr id="23" name="图片 22"/>
          <p:cNvPicPr>
            <a:picLocks noChangeAspect="1"/>
          </p:cNvPicPr>
          <p:nvPr/>
        </p:nvPicPr>
        <p:blipFill rotWithShape="1">
          <a:blip r:embed="rId4">
            <a:extLst>
              <a:ext uri="{28A0092B-C50C-407E-A947-70E740481C1C}">
                <a14:useLocalDpi xmlns:a14="http://schemas.microsoft.com/office/drawing/2010/main" val="0"/>
              </a:ext>
            </a:extLst>
          </a:blip>
          <a:srcRect l="51675" t="70923"/>
          <a:stretch>
            <a:fillRect/>
          </a:stretch>
        </p:blipFill>
        <p:spPr>
          <a:xfrm>
            <a:off x="8112738" y="2430000"/>
            <a:ext cx="4138952" cy="4428000"/>
          </a:xfrm>
          <a:prstGeom prst="rect">
            <a:avLst/>
          </a:prstGeom>
        </p:spPr>
      </p:pic>
      <p:sp>
        <p:nvSpPr>
          <p:cNvPr id="19" name="矩形 18"/>
          <p:cNvSpPr/>
          <p:nvPr/>
        </p:nvSpPr>
        <p:spPr>
          <a:xfrm>
            <a:off x="4984115" y="1017144"/>
            <a:ext cx="2223770" cy="1322070"/>
          </a:xfrm>
          <a:prstGeom prst="rect">
            <a:avLst/>
          </a:prstGeom>
        </p:spPr>
        <p:txBody>
          <a:bodyPr wrap="none">
            <a:spAutoFit/>
          </a:bodyPr>
          <a:lstStyle/>
          <a:p>
            <a:pPr algn="ctr"/>
            <a:r>
              <a:rPr lang="zh-CN" altLang="en-US" sz="8000" b="1" dirty="0">
                <a:solidFill>
                  <a:srgbClr val="023585"/>
                </a:solidFill>
                <a:effectLst>
                  <a:glow rad="38100">
                    <a:schemeClr val="bg1"/>
                  </a:glow>
                </a:effectLst>
                <a:latin typeface="楷体" panose="02010609060101010101" charset="-122"/>
                <a:ea typeface="楷体" panose="02010609060101010101" charset="-122"/>
                <a:cs typeface="+mn-ea"/>
                <a:sym typeface="+mn-lt"/>
              </a:rPr>
              <a:t>目录</a:t>
            </a:r>
            <a:endParaRPr lang="zh-CN" altLang="en-US" sz="8000" b="1" dirty="0">
              <a:solidFill>
                <a:srgbClr val="023585"/>
              </a:solidFill>
              <a:effectLst>
                <a:glow rad="38100">
                  <a:schemeClr val="bg1"/>
                </a:glow>
              </a:effectLst>
              <a:latin typeface="楷体" panose="02010609060101010101" charset="-122"/>
              <a:ea typeface="楷体" panose="02010609060101010101" charset="-122"/>
              <a:cs typeface="+mn-ea"/>
              <a:sym typeface="+mn-lt"/>
            </a:endParaRPr>
          </a:p>
        </p:txBody>
      </p:sp>
      <p:sp>
        <p:nvSpPr>
          <p:cNvPr id="22" name="boy-reading-a-book_43450"/>
          <p:cNvSpPr>
            <a:spLocks noChangeAspect="1"/>
          </p:cNvSpPr>
          <p:nvPr/>
        </p:nvSpPr>
        <p:spPr>
          <a:xfrm>
            <a:off x="2163445" y="2808605"/>
            <a:ext cx="585470" cy="791845"/>
          </a:xfrm>
          <a:custGeom>
            <a:avLst/>
            <a:gdLst>
              <a:gd name="connsiteX0" fmla="*/ 374597 w 408182"/>
              <a:gd name="connsiteY0" fmla="*/ 241153 h 552113"/>
              <a:gd name="connsiteX1" fmla="*/ 214425 w 408182"/>
              <a:gd name="connsiteY1" fmla="*/ 266959 h 552113"/>
              <a:gd name="connsiteX2" fmla="*/ 214425 w 408182"/>
              <a:gd name="connsiteY2" fmla="*/ 534049 h 552113"/>
              <a:gd name="connsiteX3" fmla="*/ 374597 w 408182"/>
              <a:gd name="connsiteY3" fmla="*/ 508243 h 552113"/>
              <a:gd name="connsiteX4" fmla="*/ 374597 w 408182"/>
              <a:gd name="connsiteY4" fmla="*/ 429535 h 552113"/>
              <a:gd name="connsiteX5" fmla="*/ 372014 w 408182"/>
              <a:gd name="connsiteY5" fmla="*/ 430826 h 552113"/>
              <a:gd name="connsiteX6" fmla="*/ 335846 w 408182"/>
              <a:gd name="connsiteY6" fmla="*/ 383085 h 552113"/>
              <a:gd name="connsiteX7" fmla="*/ 372014 w 408182"/>
              <a:gd name="connsiteY7" fmla="*/ 335344 h 552113"/>
              <a:gd name="connsiteX8" fmla="*/ 374597 w 408182"/>
              <a:gd name="connsiteY8" fmla="*/ 335344 h 552113"/>
              <a:gd name="connsiteX9" fmla="*/ 374597 w 408182"/>
              <a:gd name="connsiteY9" fmla="*/ 274700 h 552113"/>
              <a:gd name="connsiteX10" fmla="*/ 38752 w 408182"/>
              <a:gd name="connsiteY10" fmla="*/ 241153 h 552113"/>
              <a:gd name="connsiteX11" fmla="*/ 38752 w 408182"/>
              <a:gd name="connsiteY11" fmla="*/ 335344 h 552113"/>
              <a:gd name="connsiteX12" fmla="*/ 72336 w 408182"/>
              <a:gd name="connsiteY12" fmla="*/ 383085 h 552113"/>
              <a:gd name="connsiteX13" fmla="*/ 38752 w 408182"/>
              <a:gd name="connsiteY13" fmla="*/ 430826 h 552113"/>
              <a:gd name="connsiteX14" fmla="*/ 38752 w 408182"/>
              <a:gd name="connsiteY14" fmla="*/ 508243 h 552113"/>
              <a:gd name="connsiteX15" fmla="*/ 197632 w 408182"/>
              <a:gd name="connsiteY15" fmla="*/ 534049 h 552113"/>
              <a:gd name="connsiteX16" fmla="*/ 197632 w 408182"/>
              <a:gd name="connsiteY16" fmla="*/ 266959 h 552113"/>
              <a:gd name="connsiteX17" fmla="*/ 21959 w 408182"/>
              <a:gd name="connsiteY17" fmla="*/ 221798 h 552113"/>
              <a:gd name="connsiteX18" fmla="*/ 206675 w 408182"/>
              <a:gd name="connsiteY18" fmla="*/ 250185 h 552113"/>
              <a:gd name="connsiteX19" fmla="*/ 391390 w 408182"/>
              <a:gd name="connsiteY19" fmla="*/ 221798 h 552113"/>
              <a:gd name="connsiteX20" fmla="*/ 391390 w 408182"/>
              <a:gd name="connsiteY20" fmla="*/ 343086 h 552113"/>
              <a:gd name="connsiteX21" fmla="*/ 408182 w 408182"/>
              <a:gd name="connsiteY21" fmla="*/ 383085 h 552113"/>
              <a:gd name="connsiteX22" fmla="*/ 391390 w 408182"/>
              <a:gd name="connsiteY22" fmla="*/ 423084 h 552113"/>
              <a:gd name="connsiteX23" fmla="*/ 391390 w 408182"/>
              <a:gd name="connsiteY23" fmla="*/ 522436 h 552113"/>
              <a:gd name="connsiteX24" fmla="*/ 206675 w 408182"/>
              <a:gd name="connsiteY24" fmla="*/ 552113 h 552113"/>
              <a:gd name="connsiteX25" fmla="*/ 21959 w 408182"/>
              <a:gd name="connsiteY25" fmla="*/ 522436 h 552113"/>
              <a:gd name="connsiteX26" fmla="*/ 21959 w 408182"/>
              <a:gd name="connsiteY26" fmla="*/ 425665 h 552113"/>
              <a:gd name="connsiteX27" fmla="*/ 0 w 408182"/>
              <a:gd name="connsiteY27" fmla="*/ 383085 h 552113"/>
              <a:gd name="connsiteX28" fmla="*/ 21959 w 408182"/>
              <a:gd name="connsiteY28" fmla="*/ 339215 h 552113"/>
              <a:gd name="connsiteX29" fmla="*/ 229982 w 408182"/>
              <a:gd name="connsiteY29" fmla="*/ 0 h 552113"/>
              <a:gd name="connsiteX30" fmla="*/ 257107 w 408182"/>
              <a:gd name="connsiteY30" fmla="*/ 58066 h 552113"/>
              <a:gd name="connsiteX31" fmla="*/ 317816 w 408182"/>
              <a:gd name="connsiteY31" fmla="*/ 41292 h 552113"/>
              <a:gd name="connsiteX32" fmla="*/ 308774 w 408182"/>
              <a:gd name="connsiteY32" fmla="*/ 91616 h 552113"/>
              <a:gd name="connsiteX33" fmla="*/ 357858 w 408182"/>
              <a:gd name="connsiteY33" fmla="*/ 109681 h 552113"/>
              <a:gd name="connsiteX34" fmla="*/ 330733 w 408182"/>
              <a:gd name="connsiteY34" fmla="*/ 148391 h 552113"/>
              <a:gd name="connsiteX35" fmla="*/ 338483 w 408182"/>
              <a:gd name="connsiteY35" fmla="*/ 190973 h 552113"/>
              <a:gd name="connsiteX36" fmla="*/ 335900 w 408182"/>
              <a:gd name="connsiteY36" fmla="*/ 214200 h 552113"/>
              <a:gd name="connsiteX37" fmla="*/ 206732 w 408182"/>
              <a:gd name="connsiteY37" fmla="*/ 234845 h 552113"/>
              <a:gd name="connsiteX38" fmla="*/ 65939 w 408182"/>
              <a:gd name="connsiteY38" fmla="*/ 211619 h 552113"/>
              <a:gd name="connsiteX39" fmla="*/ 64648 w 408182"/>
              <a:gd name="connsiteY39" fmla="*/ 190973 h 552113"/>
              <a:gd name="connsiteX40" fmla="*/ 65939 w 408182"/>
              <a:gd name="connsiteY40" fmla="*/ 167747 h 552113"/>
              <a:gd name="connsiteX41" fmla="*/ 71106 w 408182"/>
              <a:gd name="connsiteY41" fmla="*/ 150972 h 552113"/>
              <a:gd name="connsiteX42" fmla="*/ 31064 w 408182"/>
              <a:gd name="connsiteY42" fmla="*/ 116132 h 552113"/>
              <a:gd name="connsiteX43" fmla="*/ 77564 w 408182"/>
              <a:gd name="connsiteY43" fmla="*/ 101938 h 552113"/>
              <a:gd name="connsiteX44" fmla="*/ 54314 w 408182"/>
              <a:gd name="connsiteY44" fmla="*/ 47743 h 552113"/>
              <a:gd name="connsiteX45" fmla="*/ 118898 w 408182"/>
              <a:gd name="connsiteY45" fmla="*/ 69680 h 552113"/>
              <a:gd name="connsiteX46" fmla="*/ 136981 w 408182"/>
              <a:gd name="connsiteY46" fmla="*/ 7742 h 552113"/>
              <a:gd name="connsiteX47" fmla="*/ 177023 w 408182"/>
              <a:gd name="connsiteY47" fmla="*/ 54195 h 552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408182" h="552113">
                <a:moveTo>
                  <a:pt x="374597" y="241153"/>
                </a:moveTo>
                <a:lnTo>
                  <a:pt x="214425" y="266959"/>
                </a:lnTo>
                <a:lnTo>
                  <a:pt x="214425" y="534049"/>
                </a:lnTo>
                <a:lnTo>
                  <a:pt x="374597" y="508243"/>
                </a:lnTo>
                <a:lnTo>
                  <a:pt x="374597" y="429535"/>
                </a:lnTo>
                <a:cubicBezTo>
                  <a:pt x="373306" y="429535"/>
                  <a:pt x="373306" y="430826"/>
                  <a:pt x="372014" y="430826"/>
                </a:cubicBezTo>
                <a:cubicBezTo>
                  <a:pt x="352638" y="430826"/>
                  <a:pt x="335846" y="408891"/>
                  <a:pt x="335846" y="383085"/>
                </a:cubicBezTo>
                <a:cubicBezTo>
                  <a:pt x="335846" y="355989"/>
                  <a:pt x="352638" y="335344"/>
                  <a:pt x="372014" y="335344"/>
                </a:cubicBezTo>
                <a:cubicBezTo>
                  <a:pt x="373306" y="335344"/>
                  <a:pt x="373306" y="335344"/>
                  <a:pt x="374597" y="335344"/>
                </a:cubicBezTo>
                <a:lnTo>
                  <a:pt x="374597" y="274700"/>
                </a:lnTo>
                <a:close/>
                <a:moveTo>
                  <a:pt x="38752" y="241153"/>
                </a:moveTo>
                <a:lnTo>
                  <a:pt x="38752" y="335344"/>
                </a:lnTo>
                <a:cubicBezTo>
                  <a:pt x="56836" y="336634"/>
                  <a:pt x="72336" y="357279"/>
                  <a:pt x="72336" y="383085"/>
                </a:cubicBezTo>
                <a:cubicBezTo>
                  <a:pt x="72336" y="408891"/>
                  <a:pt x="56836" y="429535"/>
                  <a:pt x="38752" y="430826"/>
                </a:cubicBezTo>
                <a:lnTo>
                  <a:pt x="38752" y="508243"/>
                </a:lnTo>
                <a:lnTo>
                  <a:pt x="197632" y="534049"/>
                </a:lnTo>
                <a:lnTo>
                  <a:pt x="197632" y="266959"/>
                </a:lnTo>
                <a:close/>
                <a:moveTo>
                  <a:pt x="21959" y="221798"/>
                </a:moveTo>
                <a:lnTo>
                  <a:pt x="206675" y="250185"/>
                </a:lnTo>
                <a:lnTo>
                  <a:pt x="391390" y="221798"/>
                </a:lnTo>
                <a:lnTo>
                  <a:pt x="391390" y="343086"/>
                </a:lnTo>
                <a:cubicBezTo>
                  <a:pt x="401724" y="350828"/>
                  <a:pt x="408182" y="366311"/>
                  <a:pt x="408182" y="383085"/>
                </a:cubicBezTo>
                <a:cubicBezTo>
                  <a:pt x="408182" y="399859"/>
                  <a:pt x="401724" y="414052"/>
                  <a:pt x="391390" y="423084"/>
                </a:cubicBezTo>
                <a:lnTo>
                  <a:pt x="391390" y="522436"/>
                </a:lnTo>
                <a:lnTo>
                  <a:pt x="206675" y="552113"/>
                </a:lnTo>
                <a:lnTo>
                  <a:pt x="21959" y="522436"/>
                </a:lnTo>
                <a:lnTo>
                  <a:pt x="21959" y="425665"/>
                </a:lnTo>
                <a:cubicBezTo>
                  <a:pt x="9042" y="419213"/>
                  <a:pt x="0" y="402439"/>
                  <a:pt x="0" y="383085"/>
                </a:cubicBezTo>
                <a:cubicBezTo>
                  <a:pt x="0" y="363730"/>
                  <a:pt x="9042" y="346957"/>
                  <a:pt x="21959" y="339215"/>
                </a:cubicBezTo>
                <a:close/>
                <a:moveTo>
                  <a:pt x="229982" y="0"/>
                </a:moveTo>
                <a:lnTo>
                  <a:pt x="257107" y="58066"/>
                </a:lnTo>
                <a:lnTo>
                  <a:pt x="317816" y="41292"/>
                </a:lnTo>
                <a:lnTo>
                  <a:pt x="308774" y="91616"/>
                </a:lnTo>
                <a:lnTo>
                  <a:pt x="357858" y="109681"/>
                </a:lnTo>
                <a:lnTo>
                  <a:pt x="330733" y="148391"/>
                </a:lnTo>
                <a:cubicBezTo>
                  <a:pt x="334608" y="161295"/>
                  <a:pt x="338483" y="175489"/>
                  <a:pt x="338483" y="190973"/>
                </a:cubicBezTo>
                <a:cubicBezTo>
                  <a:pt x="338483" y="198715"/>
                  <a:pt x="337191" y="206457"/>
                  <a:pt x="335900" y="214200"/>
                </a:cubicBezTo>
                <a:lnTo>
                  <a:pt x="206732" y="234845"/>
                </a:lnTo>
                <a:lnTo>
                  <a:pt x="65939" y="211619"/>
                </a:lnTo>
                <a:cubicBezTo>
                  <a:pt x="64648" y="205167"/>
                  <a:pt x="64648" y="198715"/>
                  <a:pt x="64648" y="190973"/>
                </a:cubicBezTo>
                <a:cubicBezTo>
                  <a:pt x="64648" y="183231"/>
                  <a:pt x="64648" y="175489"/>
                  <a:pt x="65939" y="167747"/>
                </a:cubicBezTo>
                <a:cubicBezTo>
                  <a:pt x="67231" y="162585"/>
                  <a:pt x="68523" y="157424"/>
                  <a:pt x="71106" y="150972"/>
                </a:cubicBezTo>
                <a:lnTo>
                  <a:pt x="31064" y="116132"/>
                </a:lnTo>
                <a:lnTo>
                  <a:pt x="77564" y="101938"/>
                </a:lnTo>
                <a:lnTo>
                  <a:pt x="54314" y="47743"/>
                </a:lnTo>
                <a:lnTo>
                  <a:pt x="118898" y="69680"/>
                </a:lnTo>
                <a:lnTo>
                  <a:pt x="136981" y="7742"/>
                </a:lnTo>
                <a:lnTo>
                  <a:pt x="177023" y="54195"/>
                </a:lnTo>
                <a:close/>
              </a:path>
            </a:pathLst>
          </a:custGeom>
          <a:solidFill>
            <a:srgbClr val="3F5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文本框 23"/>
          <p:cNvSpPr txBox="1"/>
          <p:nvPr/>
        </p:nvSpPr>
        <p:spPr>
          <a:xfrm>
            <a:off x="867410" y="3776980"/>
            <a:ext cx="3178175" cy="607695"/>
          </a:xfrm>
          <a:prstGeom prst="rect">
            <a:avLst/>
          </a:prstGeom>
          <a:noFill/>
        </p:spPr>
        <p:txBody>
          <a:bodyPr wrap="square" rtlCol="0">
            <a:spAutoFit/>
          </a:bodyPr>
          <a:lstStyle/>
          <a:p>
            <a:pPr algn="ctr">
              <a:lnSpc>
                <a:spcPct val="120000"/>
              </a:lnSpc>
            </a:pPr>
            <a:r>
              <a:rPr lang="zh-CN" altLang="en-US" sz="2800" dirty="0">
                <a:solidFill>
                  <a:schemeClr val="tx1">
                    <a:lumMod val="85000"/>
                    <a:lumOff val="15000"/>
                  </a:schemeClr>
                </a:solidFill>
                <a:latin typeface="阿里巴巴普惠体 Medium" panose="00020600040101010101" pitchFamily="18" charset="-122"/>
                <a:ea typeface="阿里巴巴普惠体 Medium" panose="00020600040101010101" pitchFamily="18" charset="-122"/>
                <a:cs typeface="阿里巴巴普惠体 Medium" panose="00020600040101010101" pitchFamily="18" charset="-122"/>
              </a:rPr>
              <a:t>定义</a:t>
            </a:r>
            <a:endParaRPr lang="zh-CN" altLang="en-US" sz="2800" dirty="0">
              <a:solidFill>
                <a:schemeClr val="tx1">
                  <a:lumMod val="85000"/>
                  <a:lumOff val="15000"/>
                </a:schemeClr>
              </a:solidFill>
              <a:latin typeface="阿里巴巴普惠体 Medium" panose="00020600040101010101" pitchFamily="18" charset="-122"/>
              <a:ea typeface="阿里巴巴普惠体 Medium" panose="00020600040101010101" pitchFamily="18" charset="-122"/>
              <a:cs typeface="阿里巴巴普惠体 Medium" panose="00020600040101010101" pitchFamily="18" charset="-122"/>
            </a:endParaRPr>
          </a:p>
        </p:txBody>
      </p:sp>
      <p:sp>
        <p:nvSpPr>
          <p:cNvPr id="26" name="boy-reading-a-book_43450"/>
          <p:cNvSpPr>
            <a:spLocks noChangeAspect="1"/>
          </p:cNvSpPr>
          <p:nvPr/>
        </p:nvSpPr>
        <p:spPr>
          <a:xfrm>
            <a:off x="6837045" y="2808605"/>
            <a:ext cx="585470" cy="791845"/>
          </a:xfrm>
          <a:custGeom>
            <a:avLst/>
            <a:gdLst>
              <a:gd name="connsiteX0" fmla="*/ 374597 w 408182"/>
              <a:gd name="connsiteY0" fmla="*/ 241153 h 552113"/>
              <a:gd name="connsiteX1" fmla="*/ 214425 w 408182"/>
              <a:gd name="connsiteY1" fmla="*/ 266959 h 552113"/>
              <a:gd name="connsiteX2" fmla="*/ 214425 w 408182"/>
              <a:gd name="connsiteY2" fmla="*/ 534049 h 552113"/>
              <a:gd name="connsiteX3" fmla="*/ 374597 w 408182"/>
              <a:gd name="connsiteY3" fmla="*/ 508243 h 552113"/>
              <a:gd name="connsiteX4" fmla="*/ 374597 w 408182"/>
              <a:gd name="connsiteY4" fmla="*/ 429535 h 552113"/>
              <a:gd name="connsiteX5" fmla="*/ 372014 w 408182"/>
              <a:gd name="connsiteY5" fmla="*/ 430826 h 552113"/>
              <a:gd name="connsiteX6" fmla="*/ 335846 w 408182"/>
              <a:gd name="connsiteY6" fmla="*/ 383085 h 552113"/>
              <a:gd name="connsiteX7" fmla="*/ 372014 w 408182"/>
              <a:gd name="connsiteY7" fmla="*/ 335344 h 552113"/>
              <a:gd name="connsiteX8" fmla="*/ 374597 w 408182"/>
              <a:gd name="connsiteY8" fmla="*/ 335344 h 552113"/>
              <a:gd name="connsiteX9" fmla="*/ 374597 w 408182"/>
              <a:gd name="connsiteY9" fmla="*/ 274700 h 552113"/>
              <a:gd name="connsiteX10" fmla="*/ 38752 w 408182"/>
              <a:gd name="connsiteY10" fmla="*/ 241153 h 552113"/>
              <a:gd name="connsiteX11" fmla="*/ 38752 w 408182"/>
              <a:gd name="connsiteY11" fmla="*/ 335344 h 552113"/>
              <a:gd name="connsiteX12" fmla="*/ 72336 w 408182"/>
              <a:gd name="connsiteY12" fmla="*/ 383085 h 552113"/>
              <a:gd name="connsiteX13" fmla="*/ 38752 w 408182"/>
              <a:gd name="connsiteY13" fmla="*/ 430826 h 552113"/>
              <a:gd name="connsiteX14" fmla="*/ 38752 w 408182"/>
              <a:gd name="connsiteY14" fmla="*/ 508243 h 552113"/>
              <a:gd name="connsiteX15" fmla="*/ 197632 w 408182"/>
              <a:gd name="connsiteY15" fmla="*/ 534049 h 552113"/>
              <a:gd name="connsiteX16" fmla="*/ 197632 w 408182"/>
              <a:gd name="connsiteY16" fmla="*/ 266959 h 552113"/>
              <a:gd name="connsiteX17" fmla="*/ 21959 w 408182"/>
              <a:gd name="connsiteY17" fmla="*/ 221798 h 552113"/>
              <a:gd name="connsiteX18" fmla="*/ 206675 w 408182"/>
              <a:gd name="connsiteY18" fmla="*/ 250185 h 552113"/>
              <a:gd name="connsiteX19" fmla="*/ 391390 w 408182"/>
              <a:gd name="connsiteY19" fmla="*/ 221798 h 552113"/>
              <a:gd name="connsiteX20" fmla="*/ 391390 w 408182"/>
              <a:gd name="connsiteY20" fmla="*/ 343086 h 552113"/>
              <a:gd name="connsiteX21" fmla="*/ 408182 w 408182"/>
              <a:gd name="connsiteY21" fmla="*/ 383085 h 552113"/>
              <a:gd name="connsiteX22" fmla="*/ 391390 w 408182"/>
              <a:gd name="connsiteY22" fmla="*/ 423084 h 552113"/>
              <a:gd name="connsiteX23" fmla="*/ 391390 w 408182"/>
              <a:gd name="connsiteY23" fmla="*/ 522436 h 552113"/>
              <a:gd name="connsiteX24" fmla="*/ 206675 w 408182"/>
              <a:gd name="connsiteY24" fmla="*/ 552113 h 552113"/>
              <a:gd name="connsiteX25" fmla="*/ 21959 w 408182"/>
              <a:gd name="connsiteY25" fmla="*/ 522436 h 552113"/>
              <a:gd name="connsiteX26" fmla="*/ 21959 w 408182"/>
              <a:gd name="connsiteY26" fmla="*/ 425665 h 552113"/>
              <a:gd name="connsiteX27" fmla="*/ 0 w 408182"/>
              <a:gd name="connsiteY27" fmla="*/ 383085 h 552113"/>
              <a:gd name="connsiteX28" fmla="*/ 21959 w 408182"/>
              <a:gd name="connsiteY28" fmla="*/ 339215 h 552113"/>
              <a:gd name="connsiteX29" fmla="*/ 229982 w 408182"/>
              <a:gd name="connsiteY29" fmla="*/ 0 h 552113"/>
              <a:gd name="connsiteX30" fmla="*/ 257107 w 408182"/>
              <a:gd name="connsiteY30" fmla="*/ 58066 h 552113"/>
              <a:gd name="connsiteX31" fmla="*/ 317816 w 408182"/>
              <a:gd name="connsiteY31" fmla="*/ 41292 h 552113"/>
              <a:gd name="connsiteX32" fmla="*/ 308774 w 408182"/>
              <a:gd name="connsiteY32" fmla="*/ 91616 h 552113"/>
              <a:gd name="connsiteX33" fmla="*/ 357858 w 408182"/>
              <a:gd name="connsiteY33" fmla="*/ 109681 h 552113"/>
              <a:gd name="connsiteX34" fmla="*/ 330733 w 408182"/>
              <a:gd name="connsiteY34" fmla="*/ 148391 h 552113"/>
              <a:gd name="connsiteX35" fmla="*/ 338483 w 408182"/>
              <a:gd name="connsiteY35" fmla="*/ 190973 h 552113"/>
              <a:gd name="connsiteX36" fmla="*/ 335900 w 408182"/>
              <a:gd name="connsiteY36" fmla="*/ 214200 h 552113"/>
              <a:gd name="connsiteX37" fmla="*/ 206732 w 408182"/>
              <a:gd name="connsiteY37" fmla="*/ 234845 h 552113"/>
              <a:gd name="connsiteX38" fmla="*/ 65939 w 408182"/>
              <a:gd name="connsiteY38" fmla="*/ 211619 h 552113"/>
              <a:gd name="connsiteX39" fmla="*/ 64648 w 408182"/>
              <a:gd name="connsiteY39" fmla="*/ 190973 h 552113"/>
              <a:gd name="connsiteX40" fmla="*/ 65939 w 408182"/>
              <a:gd name="connsiteY40" fmla="*/ 167747 h 552113"/>
              <a:gd name="connsiteX41" fmla="*/ 71106 w 408182"/>
              <a:gd name="connsiteY41" fmla="*/ 150972 h 552113"/>
              <a:gd name="connsiteX42" fmla="*/ 31064 w 408182"/>
              <a:gd name="connsiteY42" fmla="*/ 116132 h 552113"/>
              <a:gd name="connsiteX43" fmla="*/ 77564 w 408182"/>
              <a:gd name="connsiteY43" fmla="*/ 101938 h 552113"/>
              <a:gd name="connsiteX44" fmla="*/ 54314 w 408182"/>
              <a:gd name="connsiteY44" fmla="*/ 47743 h 552113"/>
              <a:gd name="connsiteX45" fmla="*/ 118898 w 408182"/>
              <a:gd name="connsiteY45" fmla="*/ 69680 h 552113"/>
              <a:gd name="connsiteX46" fmla="*/ 136981 w 408182"/>
              <a:gd name="connsiteY46" fmla="*/ 7742 h 552113"/>
              <a:gd name="connsiteX47" fmla="*/ 177023 w 408182"/>
              <a:gd name="connsiteY47" fmla="*/ 54195 h 552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408182" h="552113">
                <a:moveTo>
                  <a:pt x="374597" y="241153"/>
                </a:moveTo>
                <a:lnTo>
                  <a:pt x="214425" y="266959"/>
                </a:lnTo>
                <a:lnTo>
                  <a:pt x="214425" y="534049"/>
                </a:lnTo>
                <a:lnTo>
                  <a:pt x="374597" y="508243"/>
                </a:lnTo>
                <a:lnTo>
                  <a:pt x="374597" y="429535"/>
                </a:lnTo>
                <a:cubicBezTo>
                  <a:pt x="373306" y="429535"/>
                  <a:pt x="373306" y="430826"/>
                  <a:pt x="372014" y="430826"/>
                </a:cubicBezTo>
                <a:cubicBezTo>
                  <a:pt x="352638" y="430826"/>
                  <a:pt x="335846" y="408891"/>
                  <a:pt x="335846" y="383085"/>
                </a:cubicBezTo>
                <a:cubicBezTo>
                  <a:pt x="335846" y="355989"/>
                  <a:pt x="352638" y="335344"/>
                  <a:pt x="372014" y="335344"/>
                </a:cubicBezTo>
                <a:cubicBezTo>
                  <a:pt x="373306" y="335344"/>
                  <a:pt x="373306" y="335344"/>
                  <a:pt x="374597" y="335344"/>
                </a:cubicBezTo>
                <a:lnTo>
                  <a:pt x="374597" y="274700"/>
                </a:lnTo>
                <a:close/>
                <a:moveTo>
                  <a:pt x="38752" y="241153"/>
                </a:moveTo>
                <a:lnTo>
                  <a:pt x="38752" y="335344"/>
                </a:lnTo>
                <a:cubicBezTo>
                  <a:pt x="56836" y="336634"/>
                  <a:pt x="72336" y="357279"/>
                  <a:pt x="72336" y="383085"/>
                </a:cubicBezTo>
                <a:cubicBezTo>
                  <a:pt x="72336" y="408891"/>
                  <a:pt x="56836" y="429535"/>
                  <a:pt x="38752" y="430826"/>
                </a:cubicBezTo>
                <a:lnTo>
                  <a:pt x="38752" y="508243"/>
                </a:lnTo>
                <a:lnTo>
                  <a:pt x="197632" y="534049"/>
                </a:lnTo>
                <a:lnTo>
                  <a:pt x="197632" y="266959"/>
                </a:lnTo>
                <a:close/>
                <a:moveTo>
                  <a:pt x="21959" y="221798"/>
                </a:moveTo>
                <a:lnTo>
                  <a:pt x="206675" y="250185"/>
                </a:lnTo>
                <a:lnTo>
                  <a:pt x="391390" y="221798"/>
                </a:lnTo>
                <a:lnTo>
                  <a:pt x="391390" y="343086"/>
                </a:lnTo>
                <a:cubicBezTo>
                  <a:pt x="401724" y="350828"/>
                  <a:pt x="408182" y="366311"/>
                  <a:pt x="408182" y="383085"/>
                </a:cubicBezTo>
                <a:cubicBezTo>
                  <a:pt x="408182" y="399859"/>
                  <a:pt x="401724" y="414052"/>
                  <a:pt x="391390" y="423084"/>
                </a:cubicBezTo>
                <a:lnTo>
                  <a:pt x="391390" y="522436"/>
                </a:lnTo>
                <a:lnTo>
                  <a:pt x="206675" y="552113"/>
                </a:lnTo>
                <a:lnTo>
                  <a:pt x="21959" y="522436"/>
                </a:lnTo>
                <a:lnTo>
                  <a:pt x="21959" y="425665"/>
                </a:lnTo>
                <a:cubicBezTo>
                  <a:pt x="9042" y="419213"/>
                  <a:pt x="0" y="402439"/>
                  <a:pt x="0" y="383085"/>
                </a:cubicBezTo>
                <a:cubicBezTo>
                  <a:pt x="0" y="363730"/>
                  <a:pt x="9042" y="346957"/>
                  <a:pt x="21959" y="339215"/>
                </a:cubicBezTo>
                <a:close/>
                <a:moveTo>
                  <a:pt x="229982" y="0"/>
                </a:moveTo>
                <a:lnTo>
                  <a:pt x="257107" y="58066"/>
                </a:lnTo>
                <a:lnTo>
                  <a:pt x="317816" y="41292"/>
                </a:lnTo>
                <a:lnTo>
                  <a:pt x="308774" y="91616"/>
                </a:lnTo>
                <a:lnTo>
                  <a:pt x="357858" y="109681"/>
                </a:lnTo>
                <a:lnTo>
                  <a:pt x="330733" y="148391"/>
                </a:lnTo>
                <a:cubicBezTo>
                  <a:pt x="334608" y="161295"/>
                  <a:pt x="338483" y="175489"/>
                  <a:pt x="338483" y="190973"/>
                </a:cubicBezTo>
                <a:cubicBezTo>
                  <a:pt x="338483" y="198715"/>
                  <a:pt x="337191" y="206457"/>
                  <a:pt x="335900" y="214200"/>
                </a:cubicBezTo>
                <a:lnTo>
                  <a:pt x="206732" y="234845"/>
                </a:lnTo>
                <a:lnTo>
                  <a:pt x="65939" y="211619"/>
                </a:lnTo>
                <a:cubicBezTo>
                  <a:pt x="64648" y="205167"/>
                  <a:pt x="64648" y="198715"/>
                  <a:pt x="64648" y="190973"/>
                </a:cubicBezTo>
                <a:cubicBezTo>
                  <a:pt x="64648" y="183231"/>
                  <a:pt x="64648" y="175489"/>
                  <a:pt x="65939" y="167747"/>
                </a:cubicBezTo>
                <a:cubicBezTo>
                  <a:pt x="67231" y="162585"/>
                  <a:pt x="68523" y="157424"/>
                  <a:pt x="71106" y="150972"/>
                </a:cubicBezTo>
                <a:lnTo>
                  <a:pt x="31064" y="116132"/>
                </a:lnTo>
                <a:lnTo>
                  <a:pt x="77564" y="101938"/>
                </a:lnTo>
                <a:lnTo>
                  <a:pt x="54314" y="47743"/>
                </a:lnTo>
                <a:lnTo>
                  <a:pt x="118898" y="69680"/>
                </a:lnTo>
                <a:lnTo>
                  <a:pt x="136981" y="7742"/>
                </a:lnTo>
                <a:lnTo>
                  <a:pt x="177023" y="54195"/>
                </a:lnTo>
                <a:close/>
              </a:path>
            </a:pathLst>
          </a:custGeom>
          <a:solidFill>
            <a:srgbClr val="7C76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文本框 26"/>
          <p:cNvSpPr txBox="1"/>
          <p:nvPr/>
        </p:nvSpPr>
        <p:spPr>
          <a:xfrm>
            <a:off x="5541010" y="3776980"/>
            <a:ext cx="3178175" cy="607695"/>
          </a:xfrm>
          <a:prstGeom prst="rect">
            <a:avLst/>
          </a:prstGeom>
          <a:noFill/>
        </p:spPr>
        <p:txBody>
          <a:bodyPr wrap="square" rtlCol="0">
            <a:spAutoFit/>
          </a:bodyPr>
          <a:lstStyle/>
          <a:p>
            <a:pPr algn="ctr">
              <a:lnSpc>
                <a:spcPct val="120000"/>
              </a:lnSpc>
            </a:pPr>
            <a:r>
              <a:rPr lang="zh-CN" altLang="en-US" sz="2800" dirty="0">
                <a:solidFill>
                  <a:schemeClr val="tx1">
                    <a:lumMod val="85000"/>
                    <a:lumOff val="15000"/>
                  </a:schemeClr>
                </a:solidFill>
                <a:latin typeface="阿里巴巴普惠体 Medium" panose="00020600040101010101" pitchFamily="18" charset="-122"/>
                <a:ea typeface="阿里巴巴普惠体 Medium" panose="00020600040101010101" pitchFamily="18" charset="-122"/>
                <a:cs typeface="阿里巴巴普惠体 Medium" panose="00020600040101010101" pitchFamily="18" charset="-122"/>
              </a:rPr>
              <a:t>目的</a:t>
            </a:r>
            <a:endParaRPr lang="zh-CN" altLang="en-US" sz="2800" dirty="0">
              <a:solidFill>
                <a:schemeClr val="tx1">
                  <a:lumMod val="85000"/>
                  <a:lumOff val="15000"/>
                </a:schemeClr>
              </a:solidFill>
              <a:latin typeface="阿里巴巴普惠体 Medium" panose="00020600040101010101" pitchFamily="18" charset="-122"/>
              <a:ea typeface="阿里巴巴普惠体 Medium" panose="00020600040101010101" pitchFamily="18" charset="-122"/>
              <a:cs typeface="阿里巴巴普惠体 Medium" panose="00020600040101010101" pitchFamily="18" charset="-122"/>
            </a:endParaRPr>
          </a:p>
        </p:txBody>
      </p:sp>
      <p:grpSp>
        <p:nvGrpSpPr>
          <p:cNvPr id="28" name="组合 27"/>
          <p:cNvGrpSpPr/>
          <p:nvPr/>
        </p:nvGrpSpPr>
        <p:grpSpPr>
          <a:xfrm>
            <a:off x="3192936" y="2808508"/>
            <a:ext cx="3178279" cy="1576277"/>
            <a:chOff x="4490042" y="2794809"/>
            <a:chExt cx="3178279" cy="1576277"/>
          </a:xfrm>
        </p:grpSpPr>
        <p:sp>
          <p:nvSpPr>
            <p:cNvPr id="29" name="boy-reading-a-book_43450"/>
            <p:cNvSpPr>
              <a:spLocks noChangeAspect="1"/>
            </p:cNvSpPr>
            <p:nvPr/>
          </p:nvSpPr>
          <p:spPr>
            <a:xfrm>
              <a:off x="5786417" y="2794809"/>
              <a:ext cx="585531" cy="792000"/>
            </a:xfrm>
            <a:custGeom>
              <a:avLst/>
              <a:gdLst>
                <a:gd name="connsiteX0" fmla="*/ 374597 w 408182"/>
                <a:gd name="connsiteY0" fmla="*/ 241153 h 552113"/>
                <a:gd name="connsiteX1" fmla="*/ 214425 w 408182"/>
                <a:gd name="connsiteY1" fmla="*/ 266959 h 552113"/>
                <a:gd name="connsiteX2" fmla="*/ 214425 w 408182"/>
                <a:gd name="connsiteY2" fmla="*/ 534049 h 552113"/>
                <a:gd name="connsiteX3" fmla="*/ 374597 w 408182"/>
                <a:gd name="connsiteY3" fmla="*/ 508243 h 552113"/>
                <a:gd name="connsiteX4" fmla="*/ 374597 w 408182"/>
                <a:gd name="connsiteY4" fmla="*/ 429535 h 552113"/>
                <a:gd name="connsiteX5" fmla="*/ 372014 w 408182"/>
                <a:gd name="connsiteY5" fmla="*/ 430826 h 552113"/>
                <a:gd name="connsiteX6" fmla="*/ 335846 w 408182"/>
                <a:gd name="connsiteY6" fmla="*/ 383085 h 552113"/>
                <a:gd name="connsiteX7" fmla="*/ 372014 w 408182"/>
                <a:gd name="connsiteY7" fmla="*/ 335344 h 552113"/>
                <a:gd name="connsiteX8" fmla="*/ 374597 w 408182"/>
                <a:gd name="connsiteY8" fmla="*/ 335344 h 552113"/>
                <a:gd name="connsiteX9" fmla="*/ 374597 w 408182"/>
                <a:gd name="connsiteY9" fmla="*/ 274700 h 552113"/>
                <a:gd name="connsiteX10" fmla="*/ 38752 w 408182"/>
                <a:gd name="connsiteY10" fmla="*/ 241153 h 552113"/>
                <a:gd name="connsiteX11" fmla="*/ 38752 w 408182"/>
                <a:gd name="connsiteY11" fmla="*/ 335344 h 552113"/>
                <a:gd name="connsiteX12" fmla="*/ 72336 w 408182"/>
                <a:gd name="connsiteY12" fmla="*/ 383085 h 552113"/>
                <a:gd name="connsiteX13" fmla="*/ 38752 w 408182"/>
                <a:gd name="connsiteY13" fmla="*/ 430826 h 552113"/>
                <a:gd name="connsiteX14" fmla="*/ 38752 w 408182"/>
                <a:gd name="connsiteY14" fmla="*/ 508243 h 552113"/>
                <a:gd name="connsiteX15" fmla="*/ 197632 w 408182"/>
                <a:gd name="connsiteY15" fmla="*/ 534049 h 552113"/>
                <a:gd name="connsiteX16" fmla="*/ 197632 w 408182"/>
                <a:gd name="connsiteY16" fmla="*/ 266959 h 552113"/>
                <a:gd name="connsiteX17" fmla="*/ 21959 w 408182"/>
                <a:gd name="connsiteY17" fmla="*/ 221798 h 552113"/>
                <a:gd name="connsiteX18" fmla="*/ 206675 w 408182"/>
                <a:gd name="connsiteY18" fmla="*/ 250185 h 552113"/>
                <a:gd name="connsiteX19" fmla="*/ 391390 w 408182"/>
                <a:gd name="connsiteY19" fmla="*/ 221798 h 552113"/>
                <a:gd name="connsiteX20" fmla="*/ 391390 w 408182"/>
                <a:gd name="connsiteY20" fmla="*/ 343086 h 552113"/>
                <a:gd name="connsiteX21" fmla="*/ 408182 w 408182"/>
                <a:gd name="connsiteY21" fmla="*/ 383085 h 552113"/>
                <a:gd name="connsiteX22" fmla="*/ 391390 w 408182"/>
                <a:gd name="connsiteY22" fmla="*/ 423084 h 552113"/>
                <a:gd name="connsiteX23" fmla="*/ 391390 w 408182"/>
                <a:gd name="connsiteY23" fmla="*/ 522436 h 552113"/>
                <a:gd name="connsiteX24" fmla="*/ 206675 w 408182"/>
                <a:gd name="connsiteY24" fmla="*/ 552113 h 552113"/>
                <a:gd name="connsiteX25" fmla="*/ 21959 w 408182"/>
                <a:gd name="connsiteY25" fmla="*/ 522436 h 552113"/>
                <a:gd name="connsiteX26" fmla="*/ 21959 w 408182"/>
                <a:gd name="connsiteY26" fmla="*/ 425665 h 552113"/>
                <a:gd name="connsiteX27" fmla="*/ 0 w 408182"/>
                <a:gd name="connsiteY27" fmla="*/ 383085 h 552113"/>
                <a:gd name="connsiteX28" fmla="*/ 21959 w 408182"/>
                <a:gd name="connsiteY28" fmla="*/ 339215 h 552113"/>
                <a:gd name="connsiteX29" fmla="*/ 229982 w 408182"/>
                <a:gd name="connsiteY29" fmla="*/ 0 h 552113"/>
                <a:gd name="connsiteX30" fmla="*/ 257107 w 408182"/>
                <a:gd name="connsiteY30" fmla="*/ 58066 h 552113"/>
                <a:gd name="connsiteX31" fmla="*/ 317816 w 408182"/>
                <a:gd name="connsiteY31" fmla="*/ 41292 h 552113"/>
                <a:gd name="connsiteX32" fmla="*/ 308774 w 408182"/>
                <a:gd name="connsiteY32" fmla="*/ 91616 h 552113"/>
                <a:gd name="connsiteX33" fmla="*/ 357858 w 408182"/>
                <a:gd name="connsiteY33" fmla="*/ 109681 h 552113"/>
                <a:gd name="connsiteX34" fmla="*/ 330733 w 408182"/>
                <a:gd name="connsiteY34" fmla="*/ 148391 h 552113"/>
                <a:gd name="connsiteX35" fmla="*/ 338483 w 408182"/>
                <a:gd name="connsiteY35" fmla="*/ 190973 h 552113"/>
                <a:gd name="connsiteX36" fmla="*/ 335900 w 408182"/>
                <a:gd name="connsiteY36" fmla="*/ 214200 h 552113"/>
                <a:gd name="connsiteX37" fmla="*/ 206732 w 408182"/>
                <a:gd name="connsiteY37" fmla="*/ 234845 h 552113"/>
                <a:gd name="connsiteX38" fmla="*/ 65939 w 408182"/>
                <a:gd name="connsiteY38" fmla="*/ 211619 h 552113"/>
                <a:gd name="connsiteX39" fmla="*/ 64648 w 408182"/>
                <a:gd name="connsiteY39" fmla="*/ 190973 h 552113"/>
                <a:gd name="connsiteX40" fmla="*/ 65939 w 408182"/>
                <a:gd name="connsiteY40" fmla="*/ 167747 h 552113"/>
                <a:gd name="connsiteX41" fmla="*/ 71106 w 408182"/>
                <a:gd name="connsiteY41" fmla="*/ 150972 h 552113"/>
                <a:gd name="connsiteX42" fmla="*/ 31064 w 408182"/>
                <a:gd name="connsiteY42" fmla="*/ 116132 h 552113"/>
                <a:gd name="connsiteX43" fmla="*/ 77564 w 408182"/>
                <a:gd name="connsiteY43" fmla="*/ 101938 h 552113"/>
                <a:gd name="connsiteX44" fmla="*/ 54314 w 408182"/>
                <a:gd name="connsiteY44" fmla="*/ 47743 h 552113"/>
                <a:gd name="connsiteX45" fmla="*/ 118898 w 408182"/>
                <a:gd name="connsiteY45" fmla="*/ 69680 h 552113"/>
                <a:gd name="connsiteX46" fmla="*/ 136981 w 408182"/>
                <a:gd name="connsiteY46" fmla="*/ 7742 h 552113"/>
                <a:gd name="connsiteX47" fmla="*/ 177023 w 408182"/>
                <a:gd name="connsiteY47" fmla="*/ 54195 h 552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408182" h="552113">
                  <a:moveTo>
                    <a:pt x="374597" y="241153"/>
                  </a:moveTo>
                  <a:lnTo>
                    <a:pt x="214425" y="266959"/>
                  </a:lnTo>
                  <a:lnTo>
                    <a:pt x="214425" y="534049"/>
                  </a:lnTo>
                  <a:lnTo>
                    <a:pt x="374597" y="508243"/>
                  </a:lnTo>
                  <a:lnTo>
                    <a:pt x="374597" y="429535"/>
                  </a:lnTo>
                  <a:cubicBezTo>
                    <a:pt x="373306" y="429535"/>
                    <a:pt x="373306" y="430826"/>
                    <a:pt x="372014" y="430826"/>
                  </a:cubicBezTo>
                  <a:cubicBezTo>
                    <a:pt x="352638" y="430826"/>
                    <a:pt x="335846" y="408891"/>
                    <a:pt x="335846" y="383085"/>
                  </a:cubicBezTo>
                  <a:cubicBezTo>
                    <a:pt x="335846" y="355989"/>
                    <a:pt x="352638" y="335344"/>
                    <a:pt x="372014" y="335344"/>
                  </a:cubicBezTo>
                  <a:cubicBezTo>
                    <a:pt x="373306" y="335344"/>
                    <a:pt x="373306" y="335344"/>
                    <a:pt x="374597" y="335344"/>
                  </a:cubicBezTo>
                  <a:lnTo>
                    <a:pt x="374597" y="274700"/>
                  </a:lnTo>
                  <a:close/>
                  <a:moveTo>
                    <a:pt x="38752" y="241153"/>
                  </a:moveTo>
                  <a:lnTo>
                    <a:pt x="38752" y="335344"/>
                  </a:lnTo>
                  <a:cubicBezTo>
                    <a:pt x="56836" y="336634"/>
                    <a:pt x="72336" y="357279"/>
                    <a:pt x="72336" y="383085"/>
                  </a:cubicBezTo>
                  <a:cubicBezTo>
                    <a:pt x="72336" y="408891"/>
                    <a:pt x="56836" y="429535"/>
                    <a:pt x="38752" y="430826"/>
                  </a:cubicBezTo>
                  <a:lnTo>
                    <a:pt x="38752" y="508243"/>
                  </a:lnTo>
                  <a:lnTo>
                    <a:pt x="197632" y="534049"/>
                  </a:lnTo>
                  <a:lnTo>
                    <a:pt x="197632" y="266959"/>
                  </a:lnTo>
                  <a:close/>
                  <a:moveTo>
                    <a:pt x="21959" y="221798"/>
                  </a:moveTo>
                  <a:lnTo>
                    <a:pt x="206675" y="250185"/>
                  </a:lnTo>
                  <a:lnTo>
                    <a:pt x="391390" y="221798"/>
                  </a:lnTo>
                  <a:lnTo>
                    <a:pt x="391390" y="343086"/>
                  </a:lnTo>
                  <a:cubicBezTo>
                    <a:pt x="401724" y="350828"/>
                    <a:pt x="408182" y="366311"/>
                    <a:pt x="408182" y="383085"/>
                  </a:cubicBezTo>
                  <a:cubicBezTo>
                    <a:pt x="408182" y="399859"/>
                    <a:pt x="401724" y="414052"/>
                    <a:pt x="391390" y="423084"/>
                  </a:cubicBezTo>
                  <a:lnTo>
                    <a:pt x="391390" y="522436"/>
                  </a:lnTo>
                  <a:lnTo>
                    <a:pt x="206675" y="552113"/>
                  </a:lnTo>
                  <a:lnTo>
                    <a:pt x="21959" y="522436"/>
                  </a:lnTo>
                  <a:lnTo>
                    <a:pt x="21959" y="425665"/>
                  </a:lnTo>
                  <a:cubicBezTo>
                    <a:pt x="9042" y="419213"/>
                    <a:pt x="0" y="402439"/>
                    <a:pt x="0" y="383085"/>
                  </a:cubicBezTo>
                  <a:cubicBezTo>
                    <a:pt x="0" y="363730"/>
                    <a:pt x="9042" y="346957"/>
                    <a:pt x="21959" y="339215"/>
                  </a:cubicBezTo>
                  <a:close/>
                  <a:moveTo>
                    <a:pt x="229982" y="0"/>
                  </a:moveTo>
                  <a:lnTo>
                    <a:pt x="257107" y="58066"/>
                  </a:lnTo>
                  <a:lnTo>
                    <a:pt x="317816" y="41292"/>
                  </a:lnTo>
                  <a:lnTo>
                    <a:pt x="308774" y="91616"/>
                  </a:lnTo>
                  <a:lnTo>
                    <a:pt x="357858" y="109681"/>
                  </a:lnTo>
                  <a:lnTo>
                    <a:pt x="330733" y="148391"/>
                  </a:lnTo>
                  <a:cubicBezTo>
                    <a:pt x="334608" y="161295"/>
                    <a:pt x="338483" y="175489"/>
                    <a:pt x="338483" y="190973"/>
                  </a:cubicBezTo>
                  <a:cubicBezTo>
                    <a:pt x="338483" y="198715"/>
                    <a:pt x="337191" y="206457"/>
                    <a:pt x="335900" y="214200"/>
                  </a:cubicBezTo>
                  <a:lnTo>
                    <a:pt x="206732" y="234845"/>
                  </a:lnTo>
                  <a:lnTo>
                    <a:pt x="65939" y="211619"/>
                  </a:lnTo>
                  <a:cubicBezTo>
                    <a:pt x="64648" y="205167"/>
                    <a:pt x="64648" y="198715"/>
                    <a:pt x="64648" y="190973"/>
                  </a:cubicBezTo>
                  <a:cubicBezTo>
                    <a:pt x="64648" y="183231"/>
                    <a:pt x="64648" y="175489"/>
                    <a:pt x="65939" y="167747"/>
                  </a:cubicBezTo>
                  <a:cubicBezTo>
                    <a:pt x="67231" y="162585"/>
                    <a:pt x="68523" y="157424"/>
                    <a:pt x="71106" y="150972"/>
                  </a:cubicBezTo>
                  <a:lnTo>
                    <a:pt x="31064" y="116132"/>
                  </a:lnTo>
                  <a:lnTo>
                    <a:pt x="77564" y="101938"/>
                  </a:lnTo>
                  <a:lnTo>
                    <a:pt x="54314" y="47743"/>
                  </a:lnTo>
                  <a:lnTo>
                    <a:pt x="118898" y="69680"/>
                  </a:lnTo>
                  <a:lnTo>
                    <a:pt x="136981" y="7742"/>
                  </a:lnTo>
                  <a:lnTo>
                    <a:pt x="177023" y="54195"/>
                  </a:lnTo>
                  <a:close/>
                </a:path>
              </a:pathLst>
            </a:custGeom>
            <a:solidFill>
              <a:srgbClr val="799D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文本框 29"/>
            <p:cNvSpPr txBox="1"/>
            <p:nvPr/>
          </p:nvSpPr>
          <p:spPr>
            <a:xfrm>
              <a:off x="4490042" y="3763391"/>
              <a:ext cx="3178279" cy="607695"/>
            </a:xfrm>
            <a:prstGeom prst="rect">
              <a:avLst/>
            </a:prstGeom>
            <a:noFill/>
          </p:spPr>
          <p:txBody>
            <a:bodyPr wrap="square" rtlCol="0">
              <a:spAutoFit/>
            </a:bodyPr>
            <a:lstStyle/>
            <a:p>
              <a:pPr algn="ctr">
                <a:lnSpc>
                  <a:spcPct val="120000"/>
                </a:lnSpc>
              </a:pPr>
              <a:r>
                <a:rPr lang="zh-CN" altLang="en-US" sz="2800" dirty="0">
                  <a:solidFill>
                    <a:schemeClr val="tx1">
                      <a:lumMod val="85000"/>
                      <a:lumOff val="15000"/>
                    </a:schemeClr>
                  </a:solidFill>
                  <a:latin typeface="阿里巴巴普惠体 Medium" panose="00020600040101010101" pitchFamily="18" charset="-122"/>
                  <a:ea typeface="阿里巴巴普惠体 Medium" panose="00020600040101010101" pitchFamily="18" charset="-122"/>
                  <a:cs typeface="阿里巴巴普惠体 Medium" panose="00020600040101010101" pitchFamily="18" charset="-122"/>
                </a:rPr>
                <a:t>现状</a:t>
              </a:r>
              <a:endParaRPr lang="zh-CN" altLang="en-US" sz="2800" dirty="0">
                <a:solidFill>
                  <a:schemeClr val="tx1">
                    <a:lumMod val="85000"/>
                    <a:lumOff val="15000"/>
                  </a:schemeClr>
                </a:solidFill>
                <a:latin typeface="阿里巴巴普惠体 Medium" panose="00020600040101010101" pitchFamily="18" charset="-122"/>
                <a:ea typeface="阿里巴巴普惠体 Medium" panose="00020600040101010101" pitchFamily="18" charset="-122"/>
                <a:cs typeface="阿里巴巴普惠体 Medium" panose="00020600040101010101" pitchFamily="18" charset="-122"/>
              </a:endParaRPr>
            </a:p>
          </p:txBody>
        </p:sp>
      </p:grpSp>
      <p:grpSp>
        <p:nvGrpSpPr>
          <p:cNvPr id="2" name="组合 1"/>
          <p:cNvGrpSpPr/>
          <p:nvPr/>
        </p:nvGrpSpPr>
        <p:grpSpPr>
          <a:xfrm>
            <a:off x="7821868" y="2808508"/>
            <a:ext cx="3178279" cy="1576277"/>
            <a:chOff x="4490042" y="2794809"/>
            <a:chExt cx="3178279" cy="1576277"/>
          </a:xfrm>
        </p:grpSpPr>
        <p:sp>
          <p:nvSpPr>
            <p:cNvPr id="4" name="boy-reading-a-book_43450"/>
            <p:cNvSpPr>
              <a:spLocks noChangeAspect="1"/>
            </p:cNvSpPr>
            <p:nvPr/>
          </p:nvSpPr>
          <p:spPr>
            <a:xfrm>
              <a:off x="5786417" y="2794809"/>
              <a:ext cx="585531" cy="792000"/>
            </a:xfrm>
            <a:custGeom>
              <a:avLst/>
              <a:gdLst>
                <a:gd name="connsiteX0" fmla="*/ 374597 w 408182"/>
                <a:gd name="connsiteY0" fmla="*/ 241153 h 552113"/>
                <a:gd name="connsiteX1" fmla="*/ 214425 w 408182"/>
                <a:gd name="connsiteY1" fmla="*/ 266959 h 552113"/>
                <a:gd name="connsiteX2" fmla="*/ 214425 w 408182"/>
                <a:gd name="connsiteY2" fmla="*/ 534049 h 552113"/>
                <a:gd name="connsiteX3" fmla="*/ 374597 w 408182"/>
                <a:gd name="connsiteY3" fmla="*/ 508243 h 552113"/>
                <a:gd name="connsiteX4" fmla="*/ 374597 w 408182"/>
                <a:gd name="connsiteY4" fmla="*/ 429535 h 552113"/>
                <a:gd name="connsiteX5" fmla="*/ 372014 w 408182"/>
                <a:gd name="connsiteY5" fmla="*/ 430826 h 552113"/>
                <a:gd name="connsiteX6" fmla="*/ 335846 w 408182"/>
                <a:gd name="connsiteY6" fmla="*/ 383085 h 552113"/>
                <a:gd name="connsiteX7" fmla="*/ 372014 w 408182"/>
                <a:gd name="connsiteY7" fmla="*/ 335344 h 552113"/>
                <a:gd name="connsiteX8" fmla="*/ 374597 w 408182"/>
                <a:gd name="connsiteY8" fmla="*/ 335344 h 552113"/>
                <a:gd name="connsiteX9" fmla="*/ 374597 w 408182"/>
                <a:gd name="connsiteY9" fmla="*/ 274700 h 552113"/>
                <a:gd name="connsiteX10" fmla="*/ 38752 w 408182"/>
                <a:gd name="connsiteY10" fmla="*/ 241153 h 552113"/>
                <a:gd name="connsiteX11" fmla="*/ 38752 w 408182"/>
                <a:gd name="connsiteY11" fmla="*/ 335344 h 552113"/>
                <a:gd name="connsiteX12" fmla="*/ 72336 w 408182"/>
                <a:gd name="connsiteY12" fmla="*/ 383085 h 552113"/>
                <a:gd name="connsiteX13" fmla="*/ 38752 w 408182"/>
                <a:gd name="connsiteY13" fmla="*/ 430826 h 552113"/>
                <a:gd name="connsiteX14" fmla="*/ 38752 w 408182"/>
                <a:gd name="connsiteY14" fmla="*/ 508243 h 552113"/>
                <a:gd name="connsiteX15" fmla="*/ 197632 w 408182"/>
                <a:gd name="connsiteY15" fmla="*/ 534049 h 552113"/>
                <a:gd name="connsiteX16" fmla="*/ 197632 w 408182"/>
                <a:gd name="connsiteY16" fmla="*/ 266959 h 552113"/>
                <a:gd name="connsiteX17" fmla="*/ 21959 w 408182"/>
                <a:gd name="connsiteY17" fmla="*/ 221798 h 552113"/>
                <a:gd name="connsiteX18" fmla="*/ 206675 w 408182"/>
                <a:gd name="connsiteY18" fmla="*/ 250185 h 552113"/>
                <a:gd name="connsiteX19" fmla="*/ 391390 w 408182"/>
                <a:gd name="connsiteY19" fmla="*/ 221798 h 552113"/>
                <a:gd name="connsiteX20" fmla="*/ 391390 w 408182"/>
                <a:gd name="connsiteY20" fmla="*/ 343086 h 552113"/>
                <a:gd name="connsiteX21" fmla="*/ 408182 w 408182"/>
                <a:gd name="connsiteY21" fmla="*/ 383085 h 552113"/>
                <a:gd name="connsiteX22" fmla="*/ 391390 w 408182"/>
                <a:gd name="connsiteY22" fmla="*/ 423084 h 552113"/>
                <a:gd name="connsiteX23" fmla="*/ 391390 w 408182"/>
                <a:gd name="connsiteY23" fmla="*/ 522436 h 552113"/>
                <a:gd name="connsiteX24" fmla="*/ 206675 w 408182"/>
                <a:gd name="connsiteY24" fmla="*/ 552113 h 552113"/>
                <a:gd name="connsiteX25" fmla="*/ 21959 w 408182"/>
                <a:gd name="connsiteY25" fmla="*/ 522436 h 552113"/>
                <a:gd name="connsiteX26" fmla="*/ 21959 w 408182"/>
                <a:gd name="connsiteY26" fmla="*/ 425665 h 552113"/>
                <a:gd name="connsiteX27" fmla="*/ 0 w 408182"/>
                <a:gd name="connsiteY27" fmla="*/ 383085 h 552113"/>
                <a:gd name="connsiteX28" fmla="*/ 21959 w 408182"/>
                <a:gd name="connsiteY28" fmla="*/ 339215 h 552113"/>
                <a:gd name="connsiteX29" fmla="*/ 229982 w 408182"/>
                <a:gd name="connsiteY29" fmla="*/ 0 h 552113"/>
                <a:gd name="connsiteX30" fmla="*/ 257107 w 408182"/>
                <a:gd name="connsiteY30" fmla="*/ 58066 h 552113"/>
                <a:gd name="connsiteX31" fmla="*/ 317816 w 408182"/>
                <a:gd name="connsiteY31" fmla="*/ 41292 h 552113"/>
                <a:gd name="connsiteX32" fmla="*/ 308774 w 408182"/>
                <a:gd name="connsiteY32" fmla="*/ 91616 h 552113"/>
                <a:gd name="connsiteX33" fmla="*/ 357858 w 408182"/>
                <a:gd name="connsiteY33" fmla="*/ 109681 h 552113"/>
                <a:gd name="connsiteX34" fmla="*/ 330733 w 408182"/>
                <a:gd name="connsiteY34" fmla="*/ 148391 h 552113"/>
                <a:gd name="connsiteX35" fmla="*/ 338483 w 408182"/>
                <a:gd name="connsiteY35" fmla="*/ 190973 h 552113"/>
                <a:gd name="connsiteX36" fmla="*/ 335900 w 408182"/>
                <a:gd name="connsiteY36" fmla="*/ 214200 h 552113"/>
                <a:gd name="connsiteX37" fmla="*/ 206732 w 408182"/>
                <a:gd name="connsiteY37" fmla="*/ 234845 h 552113"/>
                <a:gd name="connsiteX38" fmla="*/ 65939 w 408182"/>
                <a:gd name="connsiteY38" fmla="*/ 211619 h 552113"/>
                <a:gd name="connsiteX39" fmla="*/ 64648 w 408182"/>
                <a:gd name="connsiteY39" fmla="*/ 190973 h 552113"/>
                <a:gd name="connsiteX40" fmla="*/ 65939 w 408182"/>
                <a:gd name="connsiteY40" fmla="*/ 167747 h 552113"/>
                <a:gd name="connsiteX41" fmla="*/ 71106 w 408182"/>
                <a:gd name="connsiteY41" fmla="*/ 150972 h 552113"/>
                <a:gd name="connsiteX42" fmla="*/ 31064 w 408182"/>
                <a:gd name="connsiteY42" fmla="*/ 116132 h 552113"/>
                <a:gd name="connsiteX43" fmla="*/ 77564 w 408182"/>
                <a:gd name="connsiteY43" fmla="*/ 101938 h 552113"/>
                <a:gd name="connsiteX44" fmla="*/ 54314 w 408182"/>
                <a:gd name="connsiteY44" fmla="*/ 47743 h 552113"/>
                <a:gd name="connsiteX45" fmla="*/ 118898 w 408182"/>
                <a:gd name="connsiteY45" fmla="*/ 69680 h 552113"/>
                <a:gd name="connsiteX46" fmla="*/ 136981 w 408182"/>
                <a:gd name="connsiteY46" fmla="*/ 7742 h 552113"/>
                <a:gd name="connsiteX47" fmla="*/ 177023 w 408182"/>
                <a:gd name="connsiteY47" fmla="*/ 54195 h 552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408182" h="552113">
                  <a:moveTo>
                    <a:pt x="374597" y="241153"/>
                  </a:moveTo>
                  <a:lnTo>
                    <a:pt x="214425" y="266959"/>
                  </a:lnTo>
                  <a:lnTo>
                    <a:pt x="214425" y="534049"/>
                  </a:lnTo>
                  <a:lnTo>
                    <a:pt x="374597" y="508243"/>
                  </a:lnTo>
                  <a:lnTo>
                    <a:pt x="374597" y="429535"/>
                  </a:lnTo>
                  <a:cubicBezTo>
                    <a:pt x="373306" y="429535"/>
                    <a:pt x="373306" y="430826"/>
                    <a:pt x="372014" y="430826"/>
                  </a:cubicBezTo>
                  <a:cubicBezTo>
                    <a:pt x="352638" y="430826"/>
                    <a:pt x="335846" y="408891"/>
                    <a:pt x="335846" y="383085"/>
                  </a:cubicBezTo>
                  <a:cubicBezTo>
                    <a:pt x="335846" y="355989"/>
                    <a:pt x="352638" y="335344"/>
                    <a:pt x="372014" y="335344"/>
                  </a:cubicBezTo>
                  <a:cubicBezTo>
                    <a:pt x="373306" y="335344"/>
                    <a:pt x="373306" y="335344"/>
                    <a:pt x="374597" y="335344"/>
                  </a:cubicBezTo>
                  <a:lnTo>
                    <a:pt x="374597" y="274700"/>
                  </a:lnTo>
                  <a:close/>
                  <a:moveTo>
                    <a:pt x="38752" y="241153"/>
                  </a:moveTo>
                  <a:lnTo>
                    <a:pt x="38752" y="335344"/>
                  </a:lnTo>
                  <a:cubicBezTo>
                    <a:pt x="56836" y="336634"/>
                    <a:pt x="72336" y="357279"/>
                    <a:pt x="72336" y="383085"/>
                  </a:cubicBezTo>
                  <a:cubicBezTo>
                    <a:pt x="72336" y="408891"/>
                    <a:pt x="56836" y="429535"/>
                    <a:pt x="38752" y="430826"/>
                  </a:cubicBezTo>
                  <a:lnTo>
                    <a:pt x="38752" y="508243"/>
                  </a:lnTo>
                  <a:lnTo>
                    <a:pt x="197632" y="534049"/>
                  </a:lnTo>
                  <a:lnTo>
                    <a:pt x="197632" y="266959"/>
                  </a:lnTo>
                  <a:close/>
                  <a:moveTo>
                    <a:pt x="21959" y="221798"/>
                  </a:moveTo>
                  <a:lnTo>
                    <a:pt x="206675" y="250185"/>
                  </a:lnTo>
                  <a:lnTo>
                    <a:pt x="391390" y="221798"/>
                  </a:lnTo>
                  <a:lnTo>
                    <a:pt x="391390" y="343086"/>
                  </a:lnTo>
                  <a:cubicBezTo>
                    <a:pt x="401724" y="350828"/>
                    <a:pt x="408182" y="366311"/>
                    <a:pt x="408182" y="383085"/>
                  </a:cubicBezTo>
                  <a:cubicBezTo>
                    <a:pt x="408182" y="399859"/>
                    <a:pt x="401724" y="414052"/>
                    <a:pt x="391390" y="423084"/>
                  </a:cubicBezTo>
                  <a:lnTo>
                    <a:pt x="391390" y="522436"/>
                  </a:lnTo>
                  <a:lnTo>
                    <a:pt x="206675" y="552113"/>
                  </a:lnTo>
                  <a:lnTo>
                    <a:pt x="21959" y="522436"/>
                  </a:lnTo>
                  <a:lnTo>
                    <a:pt x="21959" y="425665"/>
                  </a:lnTo>
                  <a:cubicBezTo>
                    <a:pt x="9042" y="419213"/>
                    <a:pt x="0" y="402439"/>
                    <a:pt x="0" y="383085"/>
                  </a:cubicBezTo>
                  <a:cubicBezTo>
                    <a:pt x="0" y="363730"/>
                    <a:pt x="9042" y="346957"/>
                    <a:pt x="21959" y="339215"/>
                  </a:cubicBezTo>
                  <a:close/>
                  <a:moveTo>
                    <a:pt x="229982" y="0"/>
                  </a:moveTo>
                  <a:lnTo>
                    <a:pt x="257107" y="58066"/>
                  </a:lnTo>
                  <a:lnTo>
                    <a:pt x="317816" y="41292"/>
                  </a:lnTo>
                  <a:lnTo>
                    <a:pt x="308774" y="91616"/>
                  </a:lnTo>
                  <a:lnTo>
                    <a:pt x="357858" y="109681"/>
                  </a:lnTo>
                  <a:lnTo>
                    <a:pt x="330733" y="148391"/>
                  </a:lnTo>
                  <a:cubicBezTo>
                    <a:pt x="334608" y="161295"/>
                    <a:pt x="338483" y="175489"/>
                    <a:pt x="338483" y="190973"/>
                  </a:cubicBezTo>
                  <a:cubicBezTo>
                    <a:pt x="338483" y="198715"/>
                    <a:pt x="337191" y="206457"/>
                    <a:pt x="335900" y="214200"/>
                  </a:cubicBezTo>
                  <a:lnTo>
                    <a:pt x="206732" y="234845"/>
                  </a:lnTo>
                  <a:lnTo>
                    <a:pt x="65939" y="211619"/>
                  </a:lnTo>
                  <a:cubicBezTo>
                    <a:pt x="64648" y="205167"/>
                    <a:pt x="64648" y="198715"/>
                    <a:pt x="64648" y="190973"/>
                  </a:cubicBezTo>
                  <a:cubicBezTo>
                    <a:pt x="64648" y="183231"/>
                    <a:pt x="64648" y="175489"/>
                    <a:pt x="65939" y="167747"/>
                  </a:cubicBezTo>
                  <a:cubicBezTo>
                    <a:pt x="67231" y="162585"/>
                    <a:pt x="68523" y="157424"/>
                    <a:pt x="71106" y="150972"/>
                  </a:cubicBezTo>
                  <a:lnTo>
                    <a:pt x="31064" y="116132"/>
                  </a:lnTo>
                  <a:lnTo>
                    <a:pt x="77564" y="101938"/>
                  </a:lnTo>
                  <a:lnTo>
                    <a:pt x="54314" y="47743"/>
                  </a:lnTo>
                  <a:lnTo>
                    <a:pt x="118898" y="69680"/>
                  </a:lnTo>
                  <a:lnTo>
                    <a:pt x="136981" y="7742"/>
                  </a:lnTo>
                  <a:lnTo>
                    <a:pt x="177023" y="54195"/>
                  </a:lnTo>
                  <a:close/>
                </a:path>
              </a:pathLst>
            </a:custGeom>
            <a:solidFill>
              <a:srgbClr val="3F5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5" name="文本框 4"/>
            <p:cNvSpPr txBox="1"/>
            <p:nvPr/>
          </p:nvSpPr>
          <p:spPr>
            <a:xfrm>
              <a:off x="4490042" y="3763391"/>
              <a:ext cx="3178279" cy="607695"/>
            </a:xfrm>
            <a:prstGeom prst="rect">
              <a:avLst/>
            </a:prstGeom>
            <a:noFill/>
          </p:spPr>
          <p:txBody>
            <a:bodyPr wrap="square" rtlCol="0">
              <a:spAutoFit/>
            </a:bodyPr>
            <a:p>
              <a:pPr algn="ctr">
                <a:lnSpc>
                  <a:spcPct val="120000"/>
                </a:lnSpc>
              </a:pPr>
              <a:r>
                <a:rPr lang="zh-CN" altLang="en-US" sz="2800" dirty="0">
                  <a:solidFill>
                    <a:schemeClr val="tx1">
                      <a:lumMod val="85000"/>
                      <a:lumOff val="15000"/>
                    </a:schemeClr>
                  </a:solidFill>
                  <a:latin typeface="阿里巴巴普惠体 Medium" panose="00020600040101010101" pitchFamily="18" charset="-122"/>
                  <a:ea typeface="阿里巴巴普惠体 Medium" panose="00020600040101010101" pitchFamily="18" charset="-122"/>
                  <a:cs typeface="阿里巴巴普惠体 Medium" panose="00020600040101010101" pitchFamily="18" charset="-122"/>
                </a:rPr>
                <a:t>应用</a:t>
              </a:r>
              <a:endParaRPr lang="zh-CN" altLang="en-US" sz="2800" dirty="0">
                <a:solidFill>
                  <a:schemeClr val="tx1">
                    <a:lumMod val="85000"/>
                    <a:lumOff val="15000"/>
                  </a:schemeClr>
                </a:solidFill>
                <a:latin typeface="阿里巴巴普惠体 Medium" panose="00020600040101010101" pitchFamily="18" charset="-122"/>
                <a:ea typeface="阿里巴巴普惠体 Medium" panose="00020600040101010101" pitchFamily="18" charset="-122"/>
                <a:cs typeface="阿里巴巴普惠体 Medium" panose="00020600040101010101" pitchFamily="18"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par>
                                <p:cTn id="10" presetID="2" presetClass="entr" presetSubtype="4" fill="hold" nodeType="withEffect">
                                  <p:stCondLst>
                                    <p:cond delay="0"/>
                                  </p:stCondLst>
                                  <p:childTnLst>
                                    <p:set>
                                      <p:cBhvr>
                                        <p:cTn id="11" dur="1" fill="hold">
                                          <p:stCondLst>
                                            <p:cond delay="0"/>
                                          </p:stCondLst>
                                        </p:cTn>
                                        <p:tgtEl>
                                          <p:spTgt spid="28"/>
                                        </p:tgtEl>
                                        <p:attrNameLst>
                                          <p:attrName>style.visibility</p:attrName>
                                        </p:attrNameLst>
                                      </p:cBhvr>
                                      <p:to>
                                        <p:strVal val="visible"/>
                                      </p:to>
                                    </p:set>
                                    <p:anim calcmode="lin" valueType="num">
                                      <p:cBhvr additive="base">
                                        <p:cTn id="12" dur="500" fill="hold"/>
                                        <p:tgtEl>
                                          <p:spTgt spid="28"/>
                                        </p:tgtEl>
                                        <p:attrNameLst>
                                          <p:attrName>ppt_x</p:attrName>
                                        </p:attrNameLst>
                                      </p:cBhvr>
                                      <p:tavLst>
                                        <p:tav tm="0">
                                          <p:val>
                                            <p:strVal val="#ppt_x"/>
                                          </p:val>
                                        </p:tav>
                                        <p:tav tm="100000">
                                          <p:val>
                                            <p:strVal val="#ppt_x"/>
                                          </p:val>
                                        </p:tav>
                                      </p:tavLst>
                                    </p:anim>
                                    <p:anim calcmode="lin" valueType="num">
                                      <p:cBhvr additive="base">
                                        <p:cTn id="13" dur="500" fill="hold"/>
                                        <p:tgtEl>
                                          <p:spTgt spid="28"/>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par>
                                <p:cTn id="18" presetID="3" presetClass="entr" presetSubtype="10" fill="hold" nodeType="with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blinds(horizontal)">
                                      <p:cBhvr>
                                        <p:cTn id="20" dur="500"/>
                                        <p:tgtEl>
                                          <p:spTgt spid="28"/>
                                        </p:tgtEl>
                                      </p:cBhvr>
                                    </p:animEffect>
                                  </p:childTnLst>
                                </p:cTn>
                              </p:par>
                              <p:par>
                                <p:cTn id="21" presetID="3" presetClass="entr" presetSubtype="10" fill="hold"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blinds(horizontal)">
                                      <p:cBhvr>
                                        <p:cTn id="2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圆角 10"/>
          <p:cNvSpPr/>
          <p:nvPr/>
        </p:nvSpPr>
        <p:spPr>
          <a:xfrm>
            <a:off x="7674610" y="1885950"/>
            <a:ext cx="3757295" cy="4378325"/>
          </a:xfrm>
          <a:prstGeom prst="roundRect">
            <a:avLst>
              <a:gd name="adj" fmla="val 8233"/>
            </a:avLst>
          </a:prstGeom>
          <a:noFill/>
          <a:ln>
            <a:solidFill>
              <a:srgbClr val="5973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2918459" y="546374"/>
            <a:ext cx="6355080" cy="1004570"/>
          </a:xfrm>
          <a:prstGeom prst="rect">
            <a:avLst/>
          </a:prstGeom>
          <a:noFill/>
        </p:spPr>
        <p:txBody>
          <a:bodyPr wrap="none">
            <a:spAutoFit/>
          </a:bodyPr>
          <a:lstStyle/>
          <a:p>
            <a:pPr algn="ctr">
              <a:lnSpc>
                <a:spcPct val="110000"/>
              </a:lnSpc>
            </a:pPr>
            <a:r>
              <a:rPr sz="5400" dirty="0">
                <a:solidFill>
                  <a:srgbClr val="023585"/>
                </a:solidFill>
                <a:effectLst>
                  <a:glow rad="38100">
                    <a:schemeClr val="bg1"/>
                  </a:glow>
                </a:effectLst>
                <a:latin typeface="三极粗柔宋简体" panose="00000500000000000000" pitchFamily="2" charset="-122"/>
                <a:ea typeface="三极粗柔宋简体" panose="00000500000000000000" pitchFamily="2" charset="-122"/>
                <a:cs typeface="+mn-ea"/>
                <a:sym typeface="+mn-lt"/>
              </a:rPr>
              <a:t>“学程建构”</a:t>
            </a:r>
            <a:r>
              <a:rPr lang="zh-CN" sz="5400" dirty="0">
                <a:solidFill>
                  <a:srgbClr val="023585"/>
                </a:solidFill>
                <a:effectLst>
                  <a:glow rad="38100">
                    <a:schemeClr val="bg1"/>
                  </a:glow>
                </a:effectLst>
                <a:latin typeface="三极粗柔宋简体" panose="00000500000000000000" pitchFamily="2" charset="-122"/>
                <a:ea typeface="三极粗柔宋简体" panose="00000500000000000000" pitchFamily="2" charset="-122"/>
                <a:cs typeface="+mn-ea"/>
                <a:sym typeface="+mn-lt"/>
              </a:rPr>
              <a:t>的定义</a:t>
            </a:r>
            <a:endParaRPr lang="zh-CN" sz="5400" dirty="0">
              <a:solidFill>
                <a:srgbClr val="023585"/>
              </a:solidFill>
              <a:effectLst>
                <a:glow rad="38100">
                  <a:schemeClr val="bg1"/>
                </a:glow>
              </a:effectLst>
              <a:latin typeface="三极粗柔宋简体" panose="00000500000000000000" pitchFamily="2" charset="-122"/>
              <a:ea typeface="三极粗柔宋简体" panose="00000500000000000000" pitchFamily="2" charset="-122"/>
              <a:cs typeface="+mn-ea"/>
              <a:sym typeface="+mn-lt"/>
            </a:endParaRPr>
          </a:p>
        </p:txBody>
      </p:sp>
      <p:sp>
        <p:nvSpPr>
          <p:cNvPr id="6" name="矩形 5"/>
          <p:cNvSpPr/>
          <p:nvPr/>
        </p:nvSpPr>
        <p:spPr>
          <a:xfrm>
            <a:off x="1082040" y="2363470"/>
            <a:ext cx="6214110" cy="3566795"/>
          </a:xfrm>
          <a:prstGeom prst="rect">
            <a:avLst/>
          </a:prstGeom>
        </p:spPr>
        <p:txBody>
          <a:bodyPr wrap="square">
            <a:spAutoFit/>
          </a:bodyPr>
          <a:lstStyle/>
          <a:p>
            <a:pPr algn="just">
              <a:lnSpc>
                <a:spcPct val="120000"/>
              </a:lnSpc>
              <a:spcBef>
                <a:spcPts val="600"/>
              </a:spcBef>
              <a:spcAft>
                <a:spcPts val="600"/>
              </a:spcAft>
            </a:pPr>
            <a:r>
              <a:rPr lang="en-US" altLang="zh-CN" sz="1600" dirty="0">
                <a:solidFill>
                  <a:schemeClr val="tx1">
                    <a:lumMod val="85000"/>
                    <a:lumOff val="15000"/>
                  </a:schemeClr>
                </a:solidFill>
                <a:cs typeface="+mn-ea"/>
                <a:sym typeface="+mn-lt"/>
              </a:rPr>
              <a:t>  </a:t>
            </a:r>
            <a:r>
              <a:rPr lang="en-US" altLang="zh-CN" dirty="0">
                <a:solidFill>
                  <a:schemeClr val="tx1">
                    <a:lumMod val="85000"/>
                    <a:lumOff val="15000"/>
                  </a:schemeClr>
                </a:solidFill>
                <a:cs typeface="+mn-ea"/>
                <a:sym typeface="+mn-lt"/>
              </a:rPr>
              <a:t>      </a:t>
            </a:r>
            <a:r>
              <a:rPr lang="zh-CN" altLang="en-US" dirty="0">
                <a:solidFill>
                  <a:schemeClr val="tx1">
                    <a:lumMod val="85000"/>
                    <a:lumOff val="15000"/>
                  </a:schemeClr>
                </a:solidFill>
                <a:cs typeface="+mn-ea"/>
                <a:sym typeface="+mn-lt"/>
              </a:rPr>
              <a:t>指学生的学习过程。是指在教育教学情境中，学生通过自主先学、多方互动、多向交流，教师通过鼓励质疑、相机引导等形式达到互促共进的过程。更强调学生开展真实性学习时需要经历的步骤、环节或程序等。是学生自我建构的“学习”过程。而当真实性的深度学习发生时，探究机会才能保证，学习体验才能产生，高阶思维才能得到发展。</a:t>
            </a:r>
            <a:endParaRPr lang="zh-CN" altLang="en-US" dirty="0">
              <a:solidFill>
                <a:schemeClr val="tx1">
                  <a:lumMod val="85000"/>
                  <a:lumOff val="15000"/>
                </a:schemeClr>
              </a:solidFill>
              <a:cs typeface="+mn-ea"/>
              <a:sym typeface="+mn-lt"/>
            </a:endParaRPr>
          </a:p>
          <a:p>
            <a:pPr algn="just">
              <a:lnSpc>
                <a:spcPct val="120000"/>
              </a:lnSpc>
              <a:spcBef>
                <a:spcPts val="600"/>
              </a:spcBef>
              <a:spcAft>
                <a:spcPts val="600"/>
              </a:spcAft>
            </a:pPr>
            <a:r>
              <a:rPr lang="en-US" altLang="zh-CN" dirty="0">
                <a:solidFill>
                  <a:schemeClr val="tx1">
                    <a:lumMod val="85000"/>
                    <a:lumOff val="15000"/>
                  </a:schemeClr>
                </a:solidFill>
                <a:cs typeface="+mn-ea"/>
                <a:sym typeface="+mn-lt"/>
              </a:rPr>
              <a:t>        </a:t>
            </a:r>
            <a:r>
              <a:rPr lang="zh-CN" altLang="en-US" dirty="0">
                <a:solidFill>
                  <a:schemeClr val="tx1">
                    <a:lumMod val="85000"/>
                    <a:lumOff val="15000"/>
                  </a:schemeClr>
                </a:solidFill>
                <a:cs typeface="+mn-ea"/>
                <a:sym typeface="+mn-lt"/>
              </a:rPr>
              <a:t>学程设计依据知识深度等级，将原本平面的每级课程内容进行知识所需认知水平以及思维水平的立体化建构。通过设计不同层级的问题串引发相应的学习任务或活动，使学生在完成任务和活动中实现思维的发展。</a:t>
            </a:r>
            <a:endParaRPr lang="zh-CN" altLang="en-US" dirty="0">
              <a:solidFill>
                <a:schemeClr val="tx1">
                  <a:lumMod val="85000"/>
                  <a:lumOff val="15000"/>
                </a:schemeClr>
              </a:solidFill>
              <a:cs typeface="+mn-ea"/>
              <a:sym typeface="+mn-lt"/>
            </a:endParaRPr>
          </a:p>
        </p:txBody>
      </p:sp>
      <p:sp>
        <p:nvSpPr>
          <p:cNvPr id="10" name="矩形 9"/>
          <p:cNvSpPr/>
          <p:nvPr/>
        </p:nvSpPr>
        <p:spPr>
          <a:xfrm>
            <a:off x="7858760" y="2503805"/>
            <a:ext cx="3311525" cy="2748280"/>
          </a:xfrm>
          <a:prstGeom prst="rect">
            <a:avLst/>
          </a:prstGeom>
        </p:spPr>
        <p:txBody>
          <a:bodyPr wrap="square">
            <a:spAutoFit/>
          </a:bodyPr>
          <a:lstStyle/>
          <a:p>
            <a:pPr algn="just">
              <a:lnSpc>
                <a:spcPct val="120000"/>
              </a:lnSpc>
              <a:spcBef>
                <a:spcPts val="600"/>
              </a:spcBef>
              <a:spcAft>
                <a:spcPts val="600"/>
              </a:spcAft>
            </a:pPr>
            <a:r>
              <a:rPr lang="en-US" altLang="zh-CN" dirty="0">
                <a:solidFill>
                  <a:schemeClr val="tx1">
                    <a:lumMod val="85000"/>
                    <a:lumOff val="15000"/>
                  </a:schemeClr>
                </a:solidFill>
                <a:cs typeface="+mn-ea"/>
                <a:sym typeface="+mn-lt"/>
              </a:rPr>
              <a:t>     </a:t>
            </a:r>
            <a:r>
              <a:rPr lang="en-US" altLang="zh-CN" sz="1600" dirty="0">
                <a:solidFill>
                  <a:schemeClr val="tx1">
                    <a:lumMod val="85000"/>
                    <a:lumOff val="15000"/>
                  </a:schemeClr>
                </a:solidFill>
                <a:cs typeface="+mn-ea"/>
                <a:sym typeface="+mn-lt"/>
              </a:rPr>
              <a:t>   </a:t>
            </a:r>
            <a:r>
              <a:rPr lang="zh-CN" altLang="en-US" dirty="0">
                <a:solidFill>
                  <a:schemeClr val="tx1">
                    <a:lumMod val="85000"/>
                    <a:lumOff val="15000"/>
                  </a:schemeClr>
                </a:solidFill>
                <a:cs typeface="+mn-ea"/>
                <a:sym typeface="+mn-lt"/>
              </a:rPr>
              <a:t>本是建筑加工行业中的名词,本是指为实现预期目标，将现有材料、零部件等加工成一定的结构，运用在学习中，则是指新旧知识的联系和作用，充分利用已经掌握的知识和经验，进行适当的优化和调整，进而获得新知识。</a:t>
            </a:r>
            <a:endParaRPr lang="zh-CN" altLang="en-US" dirty="0">
              <a:solidFill>
                <a:schemeClr val="tx1">
                  <a:lumMod val="85000"/>
                  <a:lumOff val="15000"/>
                </a:schemeClr>
              </a:solidFill>
              <a:cs typeface="+mn-ea"/>
              <a:sym typeface="+mn-lt"/>
            </a:endParaRPr>
          </a:p>
        </p:txBody>
      </p:sp>
      <p:sp>
        <p:nvSpPr>
          <p:cNvPr id="12" name="矩形: 圆角 11"/>
          <p:cNvSpPr/>
          <p:nvPr/>
        </p:nvSpPr>
        <p:spPr>
          <a:xfrm>
            <a:off x="793115" y="1885950"/>
            <a:ext cx="6792595" cy="4377690"/>
          </a:xfrm>
          <a:prstGeom prst="roundRect">
            <a:avLst>
              <a:gd name="adj" fmla="val 8233"/>
            </a:avLst>
          </a:prstGeom>
          <a:noFill/>
          <a:ln>
            <a:solidFill>
              <a:srgbClr val="799D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1394460" y="1691640"/>
            <a:ext cx="5589270" cy="460375"/>
            <a:chOff x="1381209" y="2138157"/>
            <a:chExt cx="5608170" cy="460375"/>
          </a:xfrm>
          <a:solidFill>
            <a:srgbClr val="799D94"/>
          </a:solidFill>
        </p:grpSpPr>
        <p:sp>
          <p:nvSpPr>
            <p:cNvPr id="4" name="矩形 3"/>
            <p:cNvSpPr/>
            <p:nvPr/>
          </p:nvSpPr>
          <p:spPr>
            <a:xfrm>
              <a:off x="1381209" y="2138157"/>
              <a:ext cx="5608170" cy="4415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647294" y="2138157"/>
              <a:ext cx="5076000" cy="460375"/>
            </a:xfrm>
            <a:prstGeom prst="rect">
              <a:avLst/>
            </a:prstGeom>
            <a:grpFill/>
          </p:spPr>
          <p:txBody>
            <a:bodyPr wrap="square">
              <a:spAutoFit/>
            </a:bodyPr>
            <a:lstStyle/>
            <a:p>
              <a:pPr algn="ctr">
                <a:lnSpc>
                  <a:spcPct val="120000"/>
                </a:lnSpc>
              </a:pPr>
              <a:r>
                <a:rPr lang="zh-CN" altLang="en-US" sz="2000" dirty="0">
                  <a:solidFill>
                    <a:schemeClr val="bg1"/>
                  </a:solidFill>
                  <a:latin typeface="阿里巴巴普惠体 Medium" panose="00020600040101010101" pitchFamily="18" charset="-122"/>
                  <a:ea typeface="阿里巴巴普惠体 Medium" panose="00020600040101010101" pitchFamily="18" charset="-122"/>
                  <a:cs typeface="阿里巴巴普惠体 Medium" panose="00020600040101010101" pitchFamily="18" charset="-122"/>
                  <a:sym typeface="+mn-lt"/>
                </a:rPr>
                <a:t>“学程”</a:t>
              </a:r>
              <a:endParaRPr lang="en-US" altLang="zh-CN" sz="2000" dirty="0">
                <a:solidFill>
                  <a:schemeClr val="bg1"/>
                </a:solidFill>
                <a:latin typeface="阿里巴巴普惠体 Medium" panose="00020600040101010101" pitchFamily="18" charset="-122"/>
                <a:ea typeface="阿里巴巴普惠体 Medium" panose="00020600040101010101" pitchFamily="18" charset="-122"/>
                <a:cs typeface="阿里巴巴普惠体 Medium" panose="00020600040101010101" pitchFamily="18" charset="-122"/>
                <a:sym typeface="+mn-lt"/>
              </a:endParaRPr>
            </a:p>
          </p:txBody>
        </p:sp>
      </p:grpSp>
      <p:grpSp>
        <p:nvGrpSpPr>
          <p:cNvPr id="7" name="组合 6"/>
          <p:cNvGrpSpPr/>
          <p:nvPr/>
        </p:nvGrpSpPr>
        <p:grpSpPr>
          <a:xfrm>
            <a:off x="8050530" y="1569085"/>
            <a:ext cx="2927985" cy="460375"/>
            <a:chOff x="1381209" y="2138157"/>
            <a:chExt cx="5608170" cy="460375"/>
          </a:xfrm>
          <a:solidFill>
            <a:srgbClr val="5973B0"/>
          </a:solidFill>
        </p:grpSpPr>
        <p:sp>
          <p:nvSpPr>
            <p:cNvPr id="8" name="矩形 7"/>
            <p:cNvSpPr/>
            <p:nvPr/>
          </p:nvSpPr>
          <p:spPr>
            <a:xfrm>
              <a:off x="1381209" y="2138157"/>
              <a:ext cx="5608170" cy="4415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1647294" y="2138157"/>
              <a:ext cx="5076000" cy="460375"/>
            </a:xfrm>
            <a:prstGeom prst="rect">
              <a:avLst/>
            </a:prstGeom>
            <a:grpFill/>
          </p:spPr>
          <p:txBody>
            <a:bodyPr wrap="square">
              <a:spAutoFit/>
            </a:bodyPr>
            <a:lstStyle/>
            <a:p>
              <a:pPr algn="ctr">
                <a:lnSpc>
                  <a:spcPct val="120000"/>
                </a:lnSpc>
              </a:pPr>
              <a:r>
                <a:rPr lang="zh-CN" altLang="en-US" sz="2000" dirty="0">
                  <a:solidFill>
                    <a:schemeClr val="bg1"/>
                  </a:solidFill>
                  <a:latin typeface="阿里巴巴普惠体 Medium" panose="00020600040101010101" pitchFamily="18" charset="-122"/>
                  <a:ea typeface="阿里巴巴普惠体 Medium" panose="00020600040101010101" pitchFamily="18" charset="-122"/>
                  <a:cs typeface="阿里巴巴普惠体 Medium" panose="00020600040101010101" pitchFamily="18" charset="-122"/>
                  <a:sym typeface="+mn-lt"/>
                </a:rPr>
                <a:t>“建构”</a:t>
              </a:r>
              <a:endParaRPr lang="en-US" altLang="zh-CN" sz="2000" dirty="0">
                <a:solidFill>
                  <a:schemeClr val="bg1"/>
                </a:solidFill>
                <a:latin typeface="阿里巴巴普惠体 Medium" panose="00020600040101010101" pitchFamily="18" charset="-122"/>
                <a:ea typeface="阿里巴巴普惠体 Medium" panose="00020600040101010101" pitchFamily="18" charset="-122"/>
                <a:cs typeface="阿里巴巴普惠体 Medium" panose="00020600040101010101" pitchFamily="18" charset="-122"/>
                <a:sym typeface="+mn-lt"/>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par>
                          <p:cTn id="15" fill="hold">
                            <p:stCondLst>
                              <p:cond delay="500"/>
                            </p:stCondLst>
                            <p:childTnLst>
                              <p:par>
                                <p:cTn id="16" presetID="16" presetClass="entr" presetSubtype="2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arn(inVertical)">
                                      <p:cBhvr>
                                        <p:cTn id="23" dur="500"/>
                                        <p:tgtEl>
                                          <p:spTgt spid="7"/>
                                        </p:tgtEl>
                                      </p:cBhvr>
                                    </p:animEffect>
                                  </p:childTnLst>
                                </p:cTn>
                              </p:par>
                            </p:childTnLst>
                          </p:cTn>
                        </p:par>
                        <p:par>
                          <p:cTn id="24" fill="hold">
                            <p:stCondLst>
                              <p:cond delay="500"/>
                            </p:stCondLst>
                            <p:childTnLst>
                              <p:par>
                                <p:cTn id="25" presetID="16" presetClass="entr" presetSubtype="21"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arn(inVertical)">
                                      <p:cBhvr>
                                        <p:cTn id="32" dur="500"/>
                                        <p:tgtEl>
                                          <p:spTgt spid="12"/>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barn(inVertical)">
                                      <p:cBhvr>
                                        <p:cTn id="3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2" grpId="0"/>
      <p:bldP spid="6" grpId="0"/>
      <p:bldP spid="10" grpId="0"/>
      <p:bldP spid="12"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3869473" y="1409655"/>
            <a:ext cx="6491550" cy="534035"/>
          </a:xfrm>
          <a:prstGeom prst="rect">
            <a:avLst/>
          </a:prstGeom>
          <a:noFill/>
        </p:spPr>
        <p:txBody>
          <a:bodyPr wrap="square">
            <a:spAutoFit/>
          </a:bodyPr>
          <a:lstStyle/>
          <a:p>
            <a:pPr algn="just">
              <a:lnSpc>
                <a:spcPct val="120000"/>
              </a:lnSpc>
            </a:pPr>
            <a:r>
              <a:rPr lang="en-US" altLang="zh-CN" sz="2400" dirty="0">
                <a:solidFill>
                  <a:schemeClr val="tx1">
                    <a:lumMod val="85000"/>
                    <a:lumOff val="15000"/>
                  </a:schemeClr>
                </a:solidFill>
                <a:cs typeface="+mn-ea"/>
                <a:sym typeface="+mn-lt"/>
              </a:rPr>
              <a:t> </a:t>
            </a:r>
            <a:endParaRPr lang="zh-CN" altLang="en-US" sz="2400" dirty="0">
              <a:solidFill>
                <a:schemeClr val="tx1">
                  <a:lumMod val="85000"/>
                  <a:lumOff val="15000"/>
                </a:schemeClr>
              </a:solidFill>
              <a:cs typeface="+mn-ea"/>
              <a:sym typeface="+mn-lt"/>
            </a:endParaRPr>
          </a:p>
        </p:txBody>
      </p:sp>
      <p:sp>
        <p:nvSpPr>
          <p:cNvPr id="3" name="矩形: 圆角 2"/>
          <p:cNvSpPr/>
          <p:nvPr/>
        </p:nvSpPr>
        <p:spPr>
          <a:xfrm>
            <a:off x="3548583" y="884555"/>
            <a:ext cx="4862424" cy="1214349"/>
          </a:xfrm>
          <a:prstGeom prst="roundRect">
            <a:avLst/>
          </a:prstGeom>
          <a:solidFill>
            <a:srgbClr val="799D94"/>
          </a:solidFill>
        </p:spPr>
        <p:txBody>
          <a:bodyPr wrap="none">
            <a:spAutoFit/>
          </a:bodyPr>
          <a:lstStyle/>
          <a:p>
            <a:pPr algn="ctr">
              <a:lnSpc>
                <a:spcPct val="110000"/>
              </a:lnSpc>
            </a:pPr>
            <a:r>
              <a:rPr lang="zh-CN" altLang="en-US" sz="6000" dirty="0">
                <a:solidFill>
                  <a:schemeClr val="tx1"/>
                </a:solidFill>
                <a:effectLst>
                  <a:outerShdw blurRad="38100" dist="19050" dir="2700000" algn="tl" rotWithShape="0">
                    <a:schemeClr val="dk1">
                      <a:alpha val="40000"/>
                    </a:schemeClr>
                  </a:outerShdw>
                </a:effectLst>
                <a:latin typeface="阿里巴巴普惠体 Medium" panose="00020600040101010101" pitchFamily="18" charset="-122"/>
                <a:ea typeface="阿里巴巴普惠体 Medium" panose="00020600040101010101" pitchFamily="18" charset="-122"/>
                <a:cs typeface="阿里巴巴普惠体 Medium" panose="00020600040101010101" pitchFamily="18" charset="-122"/>
                <a:sym typeface="+mn-lt"/>
              </a:rPr>
              <a:t>“学程建构”</a:t>
            </a:r>
            <a:endParaRPr lang="zh-CN" altLang="en-US" sz="6000" dirty="0">
              <a:solidFill>
                <a:schemeClr val="tx1"/>
              </a:solidFill>
              <a:effectLst>
                <a:outerShdw blurRad="38100" dist="19050" dir="2700000" algn="tl" rotWithShape="0">
                  <a:schemeClr val="dk1">
                    <a:alpha val="40000"/>
                  </a:schemeClr>
                </a:outerShdw>
              </a:effectLst>
              <a:latin typeface="阿里巴巴普惠体 Medium" panose="00020600040101010101" pitchFamily="18" charset="-122"/>
              <a:ea typeface="阿里巴巴普惠体 Medium" panose="00020600040101010101" pitchFamily="18" charset="-122"/>
              <a:cs typeface="阿里巴巴普惠体 Medium" panose="00020600040101010101" pitchFamily="18" charset="-122"/>
              <a:sym typeface="+mn-lt"/>
            </a:endParaRPr>
          </a:p>
        </p:txBody>
      </p:sp>
      <p:grpSp>
        <p:nvGrpSpPr>
          <p:cNvPr id="7" name="组合 6"/>
          <p:cNvGrpSpPr/>
          <p:nvPr/>
        </p:nvGrpSpPr>
        <p:grpSpPr>
          <a:xfrm>
            <a:off x="1718944" y="2305684"/>
            <a:ext cx="9330055" cy="3855720"/>
            <a:chOff x="1494588" y="1539515"/>
            <a:chExt cx="8532000" cy="1404000"/>
          </a:xfrm>
        </p:grpSpPr>
        <p:sp>
          <p:nvSpPr>
            <p:cNvPr id="8" name="矩形: 圆角 7"/>
            <p:cNvSpPr/>
            <p:nvPr/>
          </p:nvSpPr>
          <p:spPr>
            <a:xfrm>
              <a:off x="1494588" y="1539515"/>
              <a:ext cx="8532000" cy="1404000"/>
            </a:xfrm>
            <a:prstGeom prst="roundRect">
              <a:avLst>
                <a:gd name="adj" fmla="val 6245"/>
              </a:avLst>
            </a:prstGeom>
            <a:noFill/>
            <a:ln>
              <a:solidFill>
                <a:srgbClr val="02358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圆角 8"/>
            <p:cNvSpPr/>
            <p:nvPr/>
          </p:nvSpPr>
          <p:spPr>
            <a:xfrm>
              <a:off x="1566516" y="1650017"/>
              <a:ext cx="8388000" cy="1080065"/>
            </a:xfrm>
            <a:prstGeom prst="roundRect">
              <a:avLst/>
            </a:prstGeom>
            <a:noFill/>
          </p:spPr>
          <p:txBody>
            <a:bodyPr wrap="square">
              <a:spAutoFit/>
            </a:bodyPr>
            <a:lstStyle/>
            <a:p>
              <a:pPr indent="711200" algn="just" fontAlgn="auto">
                <a:lnSpc>
                  <a:spcPct val="150000"/>
                </a:lnSpc>
                <a:extLst>
                  <a:ext uri="{35155182-B16C-46BC-9424-99874614C6A1}">
                    <wpsdc:indentchars xmlns:wpsdc="http://www.wps.cn/officeDocument/2017/drawingmlCustomData" val="200" checksum="3773799597"/>
                  </a:ext>
                </a:extLst>
              </a:pPr>
              <a:r>
                <a:rPr lang="zh-CN" altLang="en-US" sz="2800" dirty="0">
                  <a:solidFill>
                    <a:schemeClr val="tx1">
                      <a:lumMod val="85000"/>
                      <a:lumOff val="15000"/>
                    </a:schemeClr>
                  </a:solidFill>
                  <a:latin typeface="阿里巴巴普惠体 Medium" panose="00020600040101010101" pitchFamily="18" charset="-122"/>
                  <a:ea typeface="阿里巴巴普惠体 Medium" panose="00020600040101010101" pitchFamily="18" charset="-122"/>
                  <a:cs typeface="阿里巴巴普惠体 Medium" panose="00020600040101010101" pitchFamily="18" charset="-122"/>
                  <a:sym typeface="+mn-lt"/>
                </a:rPr>
                <a:t>立足课堂教与学，打破教师教、学生学的固有模式，建立为学而教的理念，以学生为中心，关注学习过程。重新建设和构建学习过程，包括学习内容的建构、学习方法的建构、组织形式的建构和师生关系的建构。</a:t>
              </a:r>
              <a:endParaRPr lang="zh-CN" altLang="en-US" sz="2800" dirty="0">
                <a:solidFill>
                  <a:schemeClr val="tx1">
                    <a:lumMod val="85000"/>
                    <a:lumOff val="15000"/>
                  </a:schemeClr>
                </a:solidFill>
                <a:latin typeface="阿里巴巴普惠体 Medium" panose="00020600040101010101" pitchFamily="18" charset="-122"/>
                <a:ea typeface="阿里巴巴普惠体 Medium" panose="00020600040101010101" pitchFamily="18" charset="-122"/>
                <a:cs typeface="阿里巴巴普惠体 Medium" panose="00020600040101010101" pitchFamily="18" charset="-122"/>
                <a:sym typeface="+mn-lt"/>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918459" y="546374"/>
            <a:ext cx="6355080" cy="1004570"/>
          </a:xfrm>
          <a:prstGeom prst="rect">
            <a:avLst/>
          </a:prstGeom>
          <a:noFill/>
        </p:spPr>
        <p:txBody>
          <a:bodyPr wrap="none">
            <a:spAutoFit/>
          </a:bodyPr>
          <a:lstStyle/>
          <a:p>
            <a:pPr algn="ctr">
              <a:lnSpc>
                <a:spcPct val="110000"/>
              </a:lnSpc>
            </a:pPr>
            <a:r>
              <a:rPr sz="5400" dirty="0">
                <a:solidFill>
                  <a:srgbClr val="023585"/>
                </a:solidFill>
                <a:effectLst>
                  <a:glow rad="38100">
                    <a:schemeClr val="bg1"/>
                  </a:glow>
                </a:effectLst>
                <a:latin typeface="三极粗柔宋简体" panose="00000500000000000000" pitchFamily="2" charset="-122"/>
                <a:ea typeface="三极粗柔宋简体" panose="00000500000000000000" pitchFamily="2" charset="-122"/>
                <a:cs typeface="+mn-ea"/>
                <a:sym typeface="+mn-lt"/>
              </a:rPr>
              <a:t>“学程建构”</a:t>
            </a:r>
            <a:r>
              <a:rPr lang="zh-CN" sz="5400" dirty="0">
                <a:solidFill>
                  <a:srgbClr val="023585"/>
                </a:solidFill>
                <a:effectLst>
                  <a:glow rad="38100">
                    <a:schemeClr val="bg1"/>
                  </a:glow>
                </a:effectLst>
                <a:latin typeface="三极粗柔宋简体" panose="00000500000000000000" pitchFamily="2" charset="-122"/>
                <a:ea typeface="三极粗柔宋简体" panose="00000500000000000000" pitchFamily="2" charset="-122"/>
                <a:cs typeface="+mn-ea"/>
                <a:sym typeface="+mn-lt"/>
              </a:rPr>
              <a:t>的现状</a:t>
            </a:r>
            <a:endParaRPr lang="zh-CN" sz="5400" dirty="0">
              <a:solidFill>
                <a:srgbClr val="023585"/>
              </a:solidFill>
              <a:effectLst>
                <a:glow rad="38100">
                  <a:schemeClr val="bg1"/>
                </a:glow>
              </a:effectLst>
              <a:latin typeface="三极粗柔宋简体" panose="00000500000000000000" pitchFamily="2" charset="-122"/>
              <a:ea typeface="三极粗柔宋简体" panose="00000500000000000000" pitchFamily="2" charset="-122"/>
              <a:cs typeface="+mn-ea"/>
              <a:sym typeface="+mn-lt"/>
            </a:endParaRPr>
          </a:p>
        </p:txBody>
      </p:sp>
      <p:sp>
        <p:nvSpPr>
          <p:cNvPr id="6" name="矩形 5"/>
          <p:cNvSpPr/>
          <p:nvPr/>
        </p:nvSpPr>
        <p:spPr>
          <a:xfrm>
            <a:off x="2023745" y="1762125"/>
            <a:ext cx="8144510" cy="4246245"/>
          </a:xfrm>
          <a:prstGeom prst="rect">
            <a:avLst/>
          </a:prstGeom>
        </p:spPr>
        <p:txBody>
          <a:bodyPr wrap="square">
            <a:spAutoFit/>
          </a:bodyPr>
          <a:lstStyle/>
          <a:p>
            <a:pPr algn="just" fontAlgn="auto">
              <a:lnSpc>
                <a:spcPct val="150000"/>
              </a:lnSpc>
              <a:spcBef>
                <a:spcPts val="0"/>
              </a:spcBef>
              <a:spcAft>
                <a:spcPts val="0"/>
              </a:spcAft>
            </a:pPr>
            <a:r>
              <a:rPr lang="en-US" altLang="zh-CN" sz="1600" dirty="0">
                <a:solidFill>
                  <a:schemeClr val="tx1">
                    <a:lumMod val="85000"/>
                    <a:lumOff val="15000"/>
                  </a:schemeClr>
                </a:solidFill>
                <a:cs typeface="+mn-ea"/>
                <a:sym typeface="+mn-lt"/>
              </a:rPr>
              <a:t>  </a:t>
            </a:r>
            <a:r>
              <a:rPr lang="en-US" altLang="zh-CN" dirty="0">
                <a:solidFill>
                  <a:schemeClr val="tx1">
                    <a:lumMod val="85000"/>
                    <a:lumOff val="15000"/>
                  </a:schemeClr>
                </a:solidFill>
                <a:cs typeface="+mn-ea"/>
                <a:sym typeface="+mn-lt"/>
              </a:rPr>
              <a:t>     </a:t>
            </a:r>
            <a:r>
              <a:rPr dirty="0">
                <a:solidFill>
                  <a:schemeClr val="tx1"/>
                </a:solidFill>
                <a:cs typeface="+mn-ea"/>
                <a:sym typeface="+mn-lt"/>
              </a:rPr>
              <a:t>“学程建构”进入人们的视野已有一段时间，“再建构”教学也在各学科及小学、中学、高校等多领域涉及。</a:t>
            </a:r>
            <a:endParaRPr dirty="0">
              <a:solidFill>
                <a:schemeClr val="tx1"/>
              </a:solidFill>
              <a:cs typeface="+mn-ea"/>
              <a:sym typeface="+mn-lt"/>
            </a:endParaRPr>
          </a:p>
          <a:p>
            <a:pPr algn="just" fontAlgn="auto">
              <a:lnSpc>
                <a:spcPct val="150000"/>
              </a:lnSpc>
              <a:spcBef>
                <a:spcPts val="0"/>
              </a:spcBef>
              <a:spcAft>
                <a:spcPts val="0"/>
              </a:spcAft>
            </a:pPr>
            <a:r>
              <a:rPr dirty="0">
                <a:solidFill>
                  <a:schemeClr val="tx1"/>
                </a:solidFill>
                <a:cs typeface="+mn-ea"/>
                <a:sym typeface="+mn-lt"/>
              </a:rPr>
              <a:t> </a:t>
            </a:r>
            <a:r>
              <a:rPr lang="en-US" dirty="0">
                <a:solidFill>
                  <a:schemeClr val="tx1"/>
                </a:solidFill>
                <a:cs typeface="+mn-ea"/>
                <a:sym typeface="+mn-lt"/>
              </a:rPr>
              <a:t>      </a:t>
            </a:r>
            <a:r>
              <a:rPr dirty="0">
                <a:solidFill>
                  <a:schemeClr val="tx1"/>
                </a:solidFill>
                <a:cs typeface="+mn-ea"/>
                <a:sym typeface="+mn-lt"/>
              </a:rPr>
              <a:t>然而，语文领域“学程建构”教学的深入系统研究目前仍鲜有人关注，除近年零散有几篇关于语文学材再建构的论文，对于语文“再建构”的系统研究，特别是“学材再建构”以外的“再建构”研究并不够深入。但这并不等于语文教学领域没有对“学程建构”进行探索。</a:t>
            </a:r>
            <a:endParaRPr dirty="0">
              <a:solidFill>
                <a:schemeClr val="tx1"/>
              </a:solidFill>
              <a:cs typeface="+mn-ea"/>
              <a:sym typeface="+mn-lt"/>
            </a:endParaRPr>
          </a:p>
          <a:p>
            <a:pPr algn="just" fontAlgn="auto">
              <a:lnSpc>
                <a:spcPct val="150000"/>
              </a:lnSpc>
              <a:spcBef>
                <a:spcPts val="0"/>
              </a:spcBef>
              <a:spcAft>
                <a:spcPts val="0"/>
              </a:spcAft>
            </a:pPr>
            <a:r>
              <a:rPr dirty="0">
                <a:solidFill>
                  <a:schemeClr val="tx1"/>
                </a:solidFill>
                <a:cs typeface="+mn-ea"/>
                <a:sym typeface="+mn-lt"/>
              </a:rPr>
              <a:t> </a:t>
            </a:r>
            <a:r>
              <a:rPr lang="en-US" dirty="0">
                <a:solidFill>
                  <a:schemeClr val="tx1"/>
                </a:solidFill>
                <a:cs typeface="+mn-ea"/>
                <a:sym typeface="+mn-lt"/>
              </a:rPr>
              <a:t>      </a:t>
            </a:r>
            <a:r>
              <a:rPr dirty="0">
                <a:solidFill>
                  <a:schemeClr val="tx1"/>
                </a:solidFill>
                <a:cs typeface="+mn-ea"/>
                <a:sym typeface="+mn-lt"/>
              </a:rPr>
              <a:t>实际上，我们熟悉的群文教学、专题教学、合作学习、情境教学、群问题教学等，都可以是“再建构”教学的一部分或一种形式，只是目前未提出或未系统化提升到“再建构”中来，某些实践缺乏理论引导或系统化的总结。其实，小学语文“学程建构”研究实际上有着肥沃的研究土壤，也具备良好的研究前景。</a:t>
            </a:r>
            <a:endParaRPr dirty="0">
              <a:solidFill>
                <a:schemeClr val="tx1"/>
              </a:solidFill>
              <a:cs typeface="+mn-ea"/>
              <a:sym typeface="+mn-lt"/>
            </a:endParaRPr>
          </a:p>
        </p:txBody>
      </p:sp>
      <p:sp>
        <p:nvSpPr>
          <p:cNvPr id="12" name="矩形: 圆角 11"/>
          <p:cNvSpPr/>
          <p:nvPr/>
        </p:nvSpPr>
        <p:spPr>
          <a:xfrm>
            <a:off x="1622425" y="1552575"/>
            <a:ext cx="8934450" cy="4798695"/>
          </a:xfrm>
          <a:prstGeom prst="roundRect">
            <a:avLst>
              <a:gd name="adj" fmla="val 8233"/>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6" presetClass="entr" presetSubtype="21"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barn(inVertical)">
                                      <p:cBhvr>
                                        <p:cTn id="1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12"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圆角 10"/>
          <p:cNvSpPr/>
          <p:nvPr/>
        </p:nvSpPr>
        <p:spPr>
          <a:xfrm>
            <a:off x="2029460" y="2021840"/>
            <a:ext cx="8423910" cy="3746500"/>
          </a:xfrm>
          <a:prstGeom prst="roundRect">
            <a:avLst>
              <a:gd name="adj" fmla="val 8233"/>
            </a:avLst>
          </a:prstGeom>
          <a:noFill/>
          <a:ln>
            <a:solidFill>
              <a:srgbClr val="5973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2099309" y="546374"/>
            <a:ext cx="7726680" cy="1004570"/>
          </a:xfrm>
          <a:prstGeom prst="rect">
            <a:avLst/>
          </a:prstGeom>
          <a:noFill/>
        </p:spPr>
        <p:txBody>
          <a:bodyPr wrap="none">
            <a:spAutoFit/>
          </a:bodyPr>
          <a:lstStyle/>
          <a:p>
            <a:pPr algn="ctr">
              <a:lnSpc>
                <a:spcPct val="110000"/>
              </a:lnSpc>
            </a:pPr>
            <a:r>
              <a:rPr sz="5400" dirty="0">
                <a:solidFill>
                  <a:srgbClr val="023585"/>
                </a:solidFill>
                <a:effectLst>
                  <a:glow rad="38100">
                    <a:schemeClr val="bg1"/>
                  </a:glow>
                </a:effectLst>
                <a:latin typeface="三极粗柔宋简体" panose="00000500000000000000" pitchFamily="2" charset="-122"/>
                <a:ea typeface="三极粗柔宋简体" panose="00000500000000000000" pitchFamily="2" charset="-122"/>
                <a:cs typeface="+mn-ea"/>
                <a:sym typeface="+mn-lt"/>
              </a:rPr>
              <a:t>“学程建构”</a:t>
            </a:r>
            <a:r>
              <a:rPr lang="zh-CN" sz="5400" dirty="0">
                <a:solidFill>
                  <a:srgbClr val="023585"/>
                </a:solidFill>
                <a:effectLst>
                  <a:glow rad="38100">
                    <a:schemeClr val="bg1"/>
                  </a:glow>
                </a:effectLst>
                <a:latin typeface="三极粗柔宋简体" panose="00000500000000000000" pitchFamily="2" charset="-122"/>
                <a:ea typeface="三极粗柔宋简体" panose="00000500000000000000" pitchFamily="2" charset="-122"/>
                <a:cs typeface="+mn-ea"/>
                <a:sym typeface="+mn-lt"/>
              </a:rPr>
              <a:t>的写作目的</a:t>
            </a:r>
            <a:endParaRPr lang="zh-CN" sz="5400" dirty="0">
              <a:solidFill>
                <a:srgbClr val="023585"/>
              </a:solidFill>
              <a:effectLst>
                <a:glow rad="38100">
                  <a:schemeClr val="bg1"/>
                </a:glow>
              </a:effectLst>
              <a:latin typeface="三极粗柔宋简体" panose="00000500000000000000" pitchFamily="2" charset="-122"/>
              <a:ea typeface="三极粗柔宋简体" panose="00000500000000000000" pitchFamily="2" charset="-122"/>
              <a:cs typeface="+mn-ea"/>
              <a:sym typeface="+mn-lt"/>
            </a:endParaRPr>
          </a:p>
        </p:txBody>
      </p:sp>
      <p:sp>
        <p:nvSpPr>
          <p:cNvPr id="100" name="文本框 99"/>
          <p:cNvSpPr txBox="1"/>
          <p:nvPr/>
        </p:nvSpPr>
        <p:spPr>
          <a:xfrm>
            <a:off x="2297430" y="2381250"/>
            <a:ext cx="7887335" cy="2861310"/>
          </a:xfrm>
          <a:prstGeom prst="rect">
            <a:avLst/>
          </a:prstGeom>
          <a:noFill/>
          <a:ln w="9525">
            <a:noFill/>
          </a:ln>
        </p:spPr>
        <p:txBody>
          <a:bodyPr wrap="square">
            <a:spAutoFit/>
            <a:scene3d>
              <a:camera prst="orthographicFront"/>
              <a:lightRig rig="threePt" dir="t"/>
            </a:scene3d>
          </a:bodyPr>
          <a:p>
            <a:pPr indent="457200" algn="just" fontAlgn="auto">
              <a:lnSpc>
                <a:spcPct val="150000"/>
              </a:lnSpc>
              <a:extLst>
                <a:ext uri="{35155182-B16C-46BC-9424-99874614C6A1}">
                  <wpsdc:indentchars xmlns:wpsdc="http://www.wps.cn/officeDocument/2017/drawingmlCustomData" val="200" checksum="59296752"/>
                </a:ext>
              </a:extLst>
            </a:pPr>
            <a:r>
              <a:rPr lang="en-US" altLang="zh-CN" b="0">
                <a:solidFill>
                  <a:srgbClr val="0000FF"/>
                </a:solidFill>
                <a:latin typeface="Calibri" panose="020F0502020204030204" charset="0"/>
                <a:ea typeface="宋体" panose="02010600030101010101" pitchFamily="2" charset="-122"/>
              </a:rPr>
              <a:t> </a:t>
            </a:r>
            <a:r>
              <a:rPr lang="zh-CN" sz="2000">
                <a:solidFill>
                  <a:schemeClr val="tx1"/>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rPr>
              <a:t>语文学程建构立足课堂“教”与“学”，打破教师教、学生学的固有模式，改变为教而教的痼疾，建立为学而教的理念，以学生为中心，关注学习过程。根据学生对已有知识、资料或经验的掌握，关注个体学习能力的差异，充分发挥学生的主体性，在教学过程中不仅注重学生基础知识、基本技能的学习，更侧重对学生情感、态度、价值观等人格要素的培养，提升语文综合素养。</a:t>
            </a:r>
            <a:endParaRPr lang="zh-CN" altLang="en-US" sz="2000">
              <a:solidFill>
                <a:schemeClr val="tx1"/>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16" presetClass="entr" presetSubtype="21"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箭头: 燕尾形 6"/>
          <p:cNvSpPr/>
          <p:nvPr/>
        </p:nvSpPr>
        <p:spPr>
          <a:xfrm>
            <a:off x="2009140" y="744220"/>
            <a:ext cx="1681480" cy="374015"/>
          </a:xfrm>
          <a:prstGeom prst="notchedRightArrow">
            <a:avLst>
              <a:gd name="adj1" fmla="val 69367"/>
              <a:gd name="adj2" fmla="val 36592"/>
            </a:avLst>
          </a:prstGeom>
          <a:solidFill>
            <a:srgbClr val="02358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箭头: 燕尾形 7"/>
          <p:cNvSpPr/>
          <p:nvPr/>
        </p:nvSpPr>
        <p:spPr>
          <a:xfrm>
            <a:off x="7726045" y="749935"/>
            <a:ext cx="1703070" cy="374015"/>
          </a:xfrm>
          <a:prstGeom prst="notchedRightArrow">
            <a:avLst>
              <a:gd name="adj1" fmla="val 69367"/>
              <a:gd name="adj2" fmla="val 36592"/>
            </a:avLst>
          </a:prstGeom>
          <a:solidFill>
            <a:srgbClr val="5973B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箭头: 燕尾形 8"/>
          <p:cNvSpPr/>
          <p:nvPr/>
        </p:nvSpPr>
        <p:spPr>
          <a:xfrm>
            <a:off x="1873885" y="4588510"/>
            <a:ext cx="1815465" cy="374015"/>
          </a:xfrm>
          <a:prstGeom prst="notchedRightArrow">
            <a:avLst>
              <a:gd name="adj1" fmla="val 69367"/>
              <a:gd name="adj2" fmla="val 36592"/>
            </a:avLst>
          </a:prstGeom>
          <a:solidFill>
            <a:srgbClr val="799D9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箭头: 燕尾形 9"/>
          <p:cNvSpPr/>
          <p:nvPr/>
        </p:nvSpPr>
        <p:spPr>
          <a:xfrm>
            <a:off x="7726045" y="1901190"/>
            <a:ext cx="1703070" cy="374015"/>
          </a:xfrm>
          <a:prstGeom prst="notchedRightArrow">
            <a:avLst>
              <a:gd name="adj1" fmla="val 69367"/>
              <a:gd name="adj2" fmla="val 36592"/>
            </a:avLst>
          </a:prstGeom>
          <a:solidFill>
            <a:srgbClr val="5973B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箭头: 燕尾形 27"/>
          <p:cNvSpPr/>
          <p:nvPr/>
        </p:nvSpPr>
        <p:spPr>
          <a:xfrm>
            <a:off x="1854200" y="3228975"/>
            <a:ext cx="1836420" cy="374015"/>
          </a:xfrm>
          <a:prstGeom prst="notchedRightArrow">
            <a:avLst>
              <a:gd name="adj1" fmla="val 69367"/>
              <a:gd name="adj2" fmla="val 36592"/>
            </a:avLst>
          </a:prstGeom>
          <a:solidFill>
            <a:srgbClr val="A1BDD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箭头: 燕尾形 8"/>
          <p:cNvSpPr/>
          <p:nvPr/>
        </p:nvSpPr>
        <p:spPr>
          <a:xfrm>
            <a:off x="7726045" y="4588510"/>
            <a:ext cx="1681480" cy="374015"/>
          </a:xfrm>
          <a:prstGeom prst="notchedRightArrow">
            <a:avLst>
              <a:gd name="adj1" fmla="val 69367"/>
              <a:gd name="adj2" fmla="val 36592"/>
            </a:avLst>
          </a:prstGeom>
          <a:solidFill>
            <a:srgbClr val="799D9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箭头: 燕尾形 8"/>
          <p:cNvSpPr/>
          <p:nvPr/>
        </p:nvSpPr>
        <p:spPr>
          <a:xfrm>
            <a:off x="1931670" y="1895475"/>
            <a:ext cx="1758950" cy="374015"/>
          </a:xfrm>
          <a:prstGeom prst="notchedRightArrow">
            <a:avLst>
              <a:gd name="adj1" fmla="val 69367"/>
              <a:gd name="adj2" fmla="val 36592"/>
            </a:avLst>
          </a:prstGeom>
          <a:solidFill>
            <a:srgbClr val="799D9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文本框 23"/>
          <p:cNvSpPr txBox="1"/>
          <p:nvPr/>
        </p:nvSpPr>
        <p:spPr>
          <a:xfrm>
            <a:off x="896620" y="744220"/>
            <a:ext cx="1986280" cy="368300"/>
          </a:xfrm>
          <a:prstGeom prst="rect">
            <a:avLst/>
          </a:prstGeom>
          <a:noFill/>
        </p:spPr>
        <p:txBody>
          <a:bodyPr wrap="square" rtlCol="0">
            <a:spAutoFit/>
          </a:bodyPr>
          <a:p>
            <a:r>
              <a:rPr lang="zh-CN" altLang="en-US"/>
              <a:t>“教程”</a:t>
            </a:r>
            <a:endParaRPr lang="zh-CN" altLang="en-US"/>
          </a:p>
        </p:txBody>
      </p:sp>
      <p:sp>
        <p:nvSpPr>
          <p:cNvPr id="32" name="文本框 31"/>
          <p:cNvSpPr txBox="1"/>
          <p:nvPr/>
        </p:nvSpPr>
        <p:spPr>
          <a:xfrm>
            <a:off x="3952875" y="744220"/>
            <a:ext cx="1986280" cy="368300"/>
          </a:xfrm>
          <a:prstGeom prst="rect">
            <a:avLst/>
          </a:prstGeom>
          <a:noFill/>
        </p:spPr>
        <p:txBody>
          <a:bodyPr wrap="square" rtlCol="0">
            <a:spAutoFit/>
          </a:bodyPr>
          <a:p>
            <a:r>
              <a:rPr lang="zh-CN" altLang="en-US"/>
              <a:t>“学程”</a:t>
            </a:r>
            <a:endParaRPr lang="zh-CN" altLang="en-US"/>
          </a:p>
        </p:txBody>
      </p:sp>
      <p:sp>
        <p:nvSpPr>
          <p:cNvPr id="33" name="文本框 32"/>
          <p:cNvSpPr txBox="1"/>
          <p:nvPr/>
        </p:nvSpPr>
        <p:spPr>
          <a:xfrm>
            <a:off x="5939155" y="755650"/>
            <a:ext cx="1986280" cy="368300"/>
          </a:xfrm>
          <a:prstGeom prst="rect">
            <a:avLst/>
          </a:prstGeom>
          <a:noFill/>
        </p:spPr>
        <p:txBody>
          <a:bodyPr wrap="square" rtlCol="0">
            <a:spAutoFit/>
          </a:bodyPr>
          <a:p>
            <a:r>
              <a:rPr lang="zh-CN" altLang="en-US"/>
              <a:t>关注教师“教”</a:t>
            </a:r>
            <a:endParaRPr lang="zh-CN" altLang="en-US"/>
          </a:p>
        </p:txBody>
      </p:sp>
      <p:sp>
        <p:nvSpPr>
          <p:cNvPr id="34" name="文本框 33"/>
          <p:cNvSpPr txBox="1"/>
          <p:nvPr/>
        </p:nvSpPr>
        <p:spPr>
          <a:xfrm>
            <a:off x="9620250" y="749935"/>
            <a:ext cx="1986280" cy="368300"/>
          </a:xfrm>
          <a:prstGeom prst="rect">
            <a:avLst/>
          </a:prstGeom>
          <a:noFill/>
        </p:spPr>
        <p:txBody>
          <a:bodyPr wrap="square" rtlCol="0">
            <a:spAutoFit/>
          </a:bodyPr>
          <a:p>
            <a:r>
              <a:rPr lang="zh-CN" altLang="en-US"/>
              <a:t>关注学生“学”</a:t>
            </a:r>
            <a:endParaRPr lang="zh-CN" altLang="en-US"/>
          </a:p>
        </p:txBody>
      </p:sp>
      <p:sp>
        <p:nvSpPr>
          <p:cNvPr id="35" name="文本框 34"/>
          <p:cNvSpPr txBox="1"/>
          <p:nvPr/>
        </p:nvSpPr>
        <p:spPr>
          <a:xfrm>
            <a:off x="896620" y="1901190"/>
            <a:ext cx="1986280" cy="368300"/>
          </a:xfrm>
          <a:prstGeom prst="rect">
            <a:avLst/>
          </a:prstGeom>
          <a:noFill/>
        </p:spPr>
        <p:txBody>
          <a:bodyPr wrap="square" rtlCol="0">
            <a:spAutoFit/>
          </a:bodyPr>
          <a:p>
            <a:r>
              <a:rPr lang="zh-CN" altLang="en-US"/>
              <a:t>“教材”</a:t>
            </a:r>
            <a:endParaRPr lang="zh-CN" altLang="en-US"/>
          </a:p>
        </p:txBody>
      </p:sp>
      <p:sp>
        <p:nvSpPr>
          <p:cNvPr id="36" name="文本框 35"/>
          <p:cNvSpPr txBox="1"/>
          <p:nvPr/>
        </p:nvSpPr>
        <p:spPr>
          <a:xfrm>
            <a:off x="3952875" y="1895475"/>
            <a:ext cx="1986280" cy="368300"/>
          </a:xfrm>
          <a:prstGeom prst="rect">
            <a:avLst/>
          </a:prstGeom>
          <a:noFill/>
        </p:spPr>
        <p:txBody>
          <a:bodyPr wrap="square" rtlCol="0">
            <a:spAutoFit/>
          </a:bodyPr>
          <a:p>
            <a:r>
              <a:rPr lang="zh-CN" altLang="en-US"/>
              <a:t>“学材”</a:t>
            </a:r>
            <a:endParaRPr lang="zh-CN" altLang="en-US"/>
          </a:p>
        </p:txBody>
      </p:sp>
      <p:sp>
        <p:nvSpPr>
          <p:cNvPr id="37" name="文本框 36"/>
          <p:cNvSpPr txBox="1"/>
          <p:nvPr/>
        </p:nvSpPr>
        <p:spPr>
          <a:xfrm>
            <a:off x="6061075" y="1901190"/>
            <a:ext cx="1986280" cy="368300"/>
          </a:xfrm>
          <a:prstGeom prst="rect">
            <a:avLst/>
          </a:prstGeom>
          <a:noFill/>
        </p:spPr>
        <p:txBody>
          <a:bodyPr wrap="square" rtlCol="0">
            <a:spAutoFit/>
          </a:bodyPr>
          <a:p>
            <a:r>
              <a:rPr lang="zh-CN" altLang="en-US"/>
              <a:t>单一课本</a:t>
            </a:r>
            <a:endParaRPr lang="zh-CN" altLang="en-US"/>
          </a:p>
        </p:txBody>
      </p:sp>
      <p:sp>
        <p:nvSpPr>
          <p:cNvPr id="38" name="文本框 37"/>
          <p:cNvSpPr txBox="1"/>
          <p:nvPr/>
        </p:nvSpPr>
        <p:spPr>
          <a:xfrm>
            <a:off x="9620250" y="1895475"/>
            <a:ext cx="2795905" cy="368300"/>
          </a:xfrm>
          <a:prstGeom prst="rect">
            <a:avLst/>
          </a:prstGeom>
          <a:noFill/>
        </p:spPr>
        <p:txBody>
          <a:bodyPr wrap="square" rtlCol="0">
            <a:spAutoFit/>
          </a:bodyPr>
          <a:p>
            <a:r>
              <a:rPr lang="zh-CN" altLang="en-US"/>
              <a:t>显性、隐形学习资源</a:t>
            </a:r>
            <a:endParaRPr lang="zh-CN" altLang="en-US"/>
          </a:p>
        </p:txBody>
      </p:sp>
      <p:sp>
        <p:nvSpPr>
          <p:cNvPr id="39" name="文本框 38"/>
          <p:cNvSpPr txBox="1"/>
          <p:nvPr/>
        </p:nvSpPr>
        <p:spPr>
          <a:xfrm>
            <a:off x="896620" y="3244850"/>
            <a:ext cx="1986280" cy="368300"/>
          </a:xfrm>
          <a:prstGeom prst="rect">
            <a:avLst/>
          </a:prstGeom>
          <a:noFill/>
        </p:spPr>
        <p:txBody>
          <a:bodyPr wrap="square" rtlCol="0">
            <a:spAutoFit/>
          </a:bodyPr>
          <a:p>
            <a:r>
              <a:rPr lang="zh-CN" altLang="en-US"/>
              <a:t>“预设”</a:t>
            </a:r>
            <a:endParaRPr lang="zh-CN" altLang="en-US"/>
          </a:p>
        </p:txBody>
      </p:sp>
      <p:sp>
        <p:nvSpPr>
          <p:cNvPr id="40" name="文本框 39"/>
          <p:cNvSpPr txBox="1"/>
          <p:nvPr/>
        </p:nvSpPr>
        <p:spPr>
          <a:xfrm>
            <a:off x="6061075" y="3211195"/>
            <a:ext cx="1986280" cy="368300"/>
          </a:xfrm>
          <a:prstGeom prst="rect">
            <a:avLst/>
          </a:prstGeom>
          <a:noFill/>
        </p:spPr>
        <p:txBody>
          <a:bodyPr wrap="square" rtlCol="0">
            <a:spAutoFit/>
          </a:bodyPr>
          <a:p>
            <a:r>
              <a:rPr lang="zh-CN" altLang="en-US"/>
              <a:t>“听学”</a:t>
            </a:r>
            <a:endParaRPr lang="zh-CN" altLang="en-US"/>
          </a:p>
        </p:txBody>
      </p:sp>
      <p:sp>
        <p:nvSpPr>
          <p:cNvPr id="41" name="文本框 40"/>
          <p:cNvSpPr txBox="1"/>
          <p:nvPr/>
        </p:nvSpPr>
        <p:spPr>
          <a:xfrm>
            <a:off x="3952875" y="3211195"/>
            <a:ext cx="1986280" cy="368300"/>
          </a:xfrm>
          <a:prstGeom prst="rect">
            <a:avLst/>
          </a:prstGeom>
          <a:noFill/>
        </p:spPr>
        <p:txBody>
          <a:bodyPr wrap="square" rtlCol="0">
            <a:spAutoFit/>
          </a:bodyPr>
          <a:p>
            <a:r>
              <a:rPr lang="zh-CN" altLang="en-US"/>
              <a:t>“生成”</a:t>
            </a:r>
            <a:endParaRPr lang="zh-CN" altLang="en-US"/>
          </a:p>
        </p:txBody>
      </p:sp>
      <p:sp>
        <p:nvSpPr>
          <p:cNvPr id="42" name="文本框 41"/>
          <p:cNvSpPr txBox="1"/>
          <p:nvPr/>
        </p:nvSpPr>
        <p:spPr>
          <a:xfrm>
            <a:off x="9620250" y="3234690"/>
            <a:ext cx="1986280" cy="368300"/>
          </a:xfrm>
          <a:prstGeom prst="rect">
            <a:avLst/>
          </a:prstGeom>
          <a:noFill/>
        </p:spPr>
        <p:txBody>
          <a:bodyPr wrap="square" rtlCol="0">
            <a:spAutoFit/>
          </a:bodyPr>
          <a:p>
            <a:r>
              <a:rPr lang="zh-CN" altLang="en-US"/>
              <a:t>“探学”</a:t>
            </a:r>
            <a:endParaRPr lang="zh-CN" altLang="en-US"/>
          </a:p>
        </p:txBody>
      </p:sp>
      <p:sp>
        <p:nvSpPr>
          <p:cNvPr id="43" name="箭头: 燕尾形 6"/>
          <p:cNvSpPr/>
          <p:nvPr/>
        </p:nvSpPr>
        <p:spPr>
          <a:xfrm>
            <a:off x="7726045" y="3223895"/>
            <a:ext cx="1681480" cy="374015"/>
          </a:xfrm>
          <a:prstGeom prst="notchedRightArrow">
            <a:avLst>
              <a:gd name="adj1" fmla="val 69367"/>
              <a:gd name="adj2" fmla="val 36592"/>
            </a:avLst>
          </a:prstGeom>
          <a:solidFill>
            <a:srgbClr val="02358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4" name="文本框 43"/>
          <p:cNvSpPr txBox="1"/>
          <p:nvPr/>
        </p:nvSpPr>
        <p:spPr>
          <a:xfrm>
            <a:off x="896620" y="4588510"/>
            <a:ext cx="1986280" cy="368300"/>
          </a:xfrm>
          <a:prstGeom prst="rect">
            <a:avLst/>
          </a:prstGeom>
          <a:noFill/>
        </p:spPr>
        <p:txBody>
          <a:bodyPr wrap="square" rtlCol="0">
            <a:spAutoFit/>
          </a:bodyPr>
          <a:p>
            <a:r>
              <a:rPr lang="zh-CN" altLang="en-US"/>
              <a:t>“独学”</a:t>
            </a:r>
            <a:endParaRPr lang="zh-CN" altLang="en-US"/>
          </a:p>
        </p:txBody>
      </p:sp>
      <p:sp>
        <p:nvSpPr>
          <p:cNvPr id="45" name="文本框 44"/>
          <p:cNvSpPr txBox="1"/>
          <p:nvPr/>
        </p:nvSpPr>
        <p:spPr>
          <a:xfrm>
            <a:off x="3786505" y="4594225"/>
            <a:ext cx="1986280" cy="368300"/>
          </a:xfrm>
          <a:prstGeom prst="rect">
            <a:avLst/>
          </a:prstGeom>
          <a:noFill/>
        </p:spPr>
        <p:txBody>
          <a:bodyPr wrap="square" rtlCol="0">
            <a:spAutoFit/>
          </a:bodyPr>
          <a:p>
            <a:r>
              <a:rPr lang="zh-CN" altLang="en-US"/>
              <a:t>“群学”</a:t>
            </a:r>
            <a:endParaRPr lang="zh-CN" altLang="en-US"/>
          </a:p>
        </p:txBody>
      </p:sp>
      <p:sp>
        <p:nvSpPr>
          <p:cNvPr id="46" name="文本框 45"/>
          <p:cNvSpPr txBox="1"/>
          <p:nvPr/>
        </p:nvSpPr>
        <p:spPr>
          <a:xfrm>
            <a:off x="6128385" y="4565650"/>
            <a:ext cx="1986280" cy="368300"/>
          </a:xfrm>
          <a:prstGeom prst="rect">
            <a:avLst/>
          </a:prstGeom>
          <a:noFill/>
        </p:spPr>
        <p:txBody>
          <a:bodyPr wrap="square" rtlCol="0">
            <a:spAutoFit/>
          </a:bodyPr>
          <a:p>
            <a:r>
              <a:rPr lang="zh-CN" altLang="en-US"/>
              <a:t>“学分”</a:t>
            </a:r>
            <a:endParaRPr lang="zh-CN" altLang="en-US"/>
          </a:p>
        </p:txBody>
      </p:sp>
      <p:sp>
        <p:nvSpPr>
          <p:cNvPr id="47" name="文本框 46"/>
          <p:cNvSpPr txBox="1"/>
          <p:nvPr/>
        </p:nvSpPr>
        <p:spPr>
          <a:xfrm>
            <a:off x="9709150" y="4592320"/>
            <a:ext cx="1986280" cy="368300"/>
          </a:xfrm>
          <a:prstGeom prst="rect">
            <a:avLst/>
          </a:prstGeom>
          <a:noFill/>
        </p:spPr>
        <p:txBody>
          <a:bodyPr wrap="square" rtlCol="0">
            <a:spAutoFit/>
          </a:bodyPr>
          <a:p>
            <a:r>
              <a:rPr lang="zh-CN" altLang="en-US"/>
              <a:t>“学力”</a:t>
            </a:r>
            <a:endParaRPr lang="zh-CN" altLang="en-US"/>
          </a:p>
        </p:txBody>
      </p:sp>
      <p:sp>
        <p:nvSpPr>
          <p:cNvPr id="48" name="文本框 47"/>
          <p:cNvSpPr txBox="1"/>
          <p:nvPr/>
        </p:nvSpPr>
        <p:spPr>
          <a:xfrm>
            <a:off x="641350" y="5852795"/>
            <a:ext cx="1986280" cy="368300"/>
          </a:xfrm>
          <a:prstGeom prst="rect">
            <a:avLst/>
          </a:prstGeom>
          <a:noFill/>
        </p:spPr>
        <p:txBody>
          <a:bodyPr wrap="square" rtlCol="0">
            <a:spAutoFit/>
          </a:bodyPr>
          <a:p>
            <a:r>
              <a:rPr lang="zh-CN" altLang="en-US"/>
              <a:t>“学科教学”</a:t>
            </a:r>
            <a:endParaRPr lang="zh-CN" altLang="en-US"/>
          </a:p>
        </p:txBody>
      </p:sp>
      <p:sp>
        <p:nvSpPr>
          <p:cNvPr id="49" name="箭头: 燕尾形 9"/>
          <p:cNvSpPr/>
          <p:nvPr/>
        </p:nvSpPr>
        <p:spPr>
          <a:xfrm>
            <a:off x="2083435" y="5852795"/>
            <a:ext cx="1605280" cy="374015"/>
          </a:xfrm>
          <a:prstGeom prst="notchedRightArrow">
            <a:avLst>
              <a:gd name="adj1" fmla="val 69367"/>
              <a:gd name="adj2" fmla="val 36592"/>
            </a:avLst>
          </a:prstGeom>
          <a:solidFill>
            <a:srgbClr val="5973B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0" name="文本框 49"/>
          <p:cNvSpPr txBox="1"/>
          <p:nvPr/>
        </p:nvSpPr>
        <p:spPr>
          <a:xfrm>
            <a:off x="3952875" y="5852795"/>
            <a:ext cx="1986280" cy="368300"/>
          </a:xfrm>
          <a:prstGeom prst="rect">
            <a:avLst/>
          </a:prstGeom>
          <a:noFill/>
        </p:spPr>
        <p:txBody>
          <a:bodyPr wrap="square" rtlCol="0">
            <a:spAutoFit/>
          </a:bodyPr>
          <a:p>
            <a:r>
              <a:rPr lang="zh-CN" altLang="en-US"/>
              <a:t>“整体育人”</a:t>
            </a:r>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直接连接符 32"/>
          <p:cNvCxnSpPr>
            <a:stCxn id="24" idx="6"/>
            <a:endCxn id="38" idx="2"/>
          </p:cNvCxnSpPr>
          <p:nvPr/>
        </p:nvCxnSpPr>
        <p:spPr>
          <a:xfrm>
            <a:off x="2313947" y="4552888"/>
            <a:ext cx="6758305" cy="381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759456" y="940026"/>
            <a:ext cx="10800080" cy="768350"/>
          </a:xfrm>
          <a:prstGeom prst="rect">
            <a:avLst/>
          </a:prstGeom>
        </p:spPr>
        <p:txBody>
          <a:bodyPr wrap="none">
            <a:spAutoFit/>
          </a:bodyPr>
          <a:lstStyle/>
          <a:p>
            <a:pPr algn="ctr"/>
            <a:r>
              <a:rPr sz="4400" dirty="0">
                <a:solidFill>
                  <a:srgbClr val="023585"/>
                </a:solidFill>
                <a:effectLst>
                  <a:glow rad="38100">
                    <a:schemeClr val="bg1"/>
                  </a:glow>
                </a:effectLst>
                <a:latin typeface="三极粗柔宋简体" panose="00000500000000000000" pitchFamily="2" charset="-122"/>
                <a:ea typeface="三极粗柔宋简体" panose="00000500000000000000" pitchFamily="2" charset="-122"/>
                <a:cs typeface="+mn-ea"/>
                <a:sym typeface="+mn-lt"/>
              </a:rPr>
              <a:t>“建构学程导航模式  激活儿童道德生命”</a:t>
            </a:r>
            <a:endParaRPr sz="4400" dirty="0">
              <a:solidFill>
                <a:srgbClr val="023585"/>
              </a:solidFill>
              <a:effectLst>
                <a:glow rad="38100">
                  <a:schemeClr val="bg1"/>
                </a:glow>
              </a:effectLst>
              <a:latin typeface="三极粗柔宋简体" panose="00000500000000000000" pitchFamily="2" charset="-122"/>
              <a:ea typeface="三极粗柔宋简体" panose="00000500000000000000" pitchFamily="2" charset="-122"/>
              <a:cs typeface="+mn-ea"/>
              <a:sym typeface="+mn-lt"/>
            </a:endParaRPr>
          </a:p>
        </p:txBody>
      </p:sp>
      <p:sp>
        <p:nvSpPr>
          <p:cNvPr id="4" name="矩形 3"/>
          <p:cNvSpPr/>
          <p:nvPr/>
        </p:nvSpPr>
        <p:spPr>
          <a:xfrm>
            <a:off x="1337867" y="5024462"/>
            <a:ext cx="2016000" cy="534035"/>
          </a:xfrm>
          <a:prstGeom prst="rect">
            <a:avLst/>
          </a:prstGeom>
        </p:spPr>
        <p:txBody>
          <a:bodyPr wrap="square">
            <a:spAutoFit/>
          </a:bodyPr>
          <a:lstStyle/>
          <a:p>
            <a:pPr algn="ctr">
              <a:lnSpc>
                <a:spcPct val="120000"/>
              </a:lnSpc>
              <a:spcAft>
                <a:spcPts val="600"/>
              </a:spcAft>
            </a:pPr>
            <a:r>
              <a:rPr lang="zh-CN" altLang="en-US" sz="2400" dirty="0">
                <a:solidFill>
                  <a:schemeClr val="tx1">
                    <a:lumMod val="85000"/>
                    <a:lumOff val="15000"/>
                  </a:schemeClr>
                </a:solidFill>
                <a:latin typeface="阿里巴巴普惠体 Medium" panose="00020600040101010101" pitchFamily="18" charset="-122"/>
                <a:ea typeface="阿里巴巴普惠体 Medium" panose="00020600040101010101" pitchFamily="18" charset="-122"/>
                <a:cs typeface="阿里巴巴普惠体 Medium" panose="00020600040101010101" pitchFamily="18" charset="-122"/>
                <a:sym typeface="+mn-lt"/>
              </a:rPr>
              <a:t>自主预习</a:t>
            </a:r>
            <a:endParaRPr lang="zh-CN" altLang="en-US" sz="2400" dirty="0">
              <a:solidFill>
                <a:schemeClr val="tx1">
                  <a:lumMod val="85000"/>
                  <a:lumOff val="15000"/>
                </a:schemeClr>
              </a:solidFill>
              <a:latin typeface="阿里巴巴普惠体 Medium" panose="00020600040101010101" pitchFamily="18" charset="-122"/>
              <a:ea typeface="阿里巴巴普惠体 Medium" panose="00020600040101010101" pitchFamily="18" charset="-122"/>
              <a:cs typeface="阿里巴巴普惠体 Medium" panose="00020600040101010101" pitchFamily="18" charset="-122"/>
              <a:sym typeface="+mn-lt"/>
            </a:endParaRPr>
          </a:p>
        </p:txBody>
      </p:sp>
      <p:sp>
        <p:nvSpPr>
          <p:cNvPr id="5" name="矩形 4"/>
          <p:cNvSpPr/>
          <p:nvPr/>
        </p:nvSpPr>
        <p:spPr>
          <a:xfrm>
            <a:off x="3528440" y="5024921"/>
            <a:ext cx="2016000" cy="534035"/>
          </a:xfrm>
          <a:prstGeom prst="rect">
            <a:avLst/>
          </a:prstGeom>
        </p:spPr>
        <p:txBody>
          <a:bodyPr wrap="square">
            <a:spAutoFit/>
          </a:bodyPr>
          <a:lstStyle/>
          <a:p>
            <a:pPr algn="ctr">
              <a:lnSpc>
                <a:spcPct val="120000"/>
              </a:lnSpc>
              <a:spcBef>
                <a:spcPts val="600"/>
              </a:spcBef>
              <a:spcAft>
                <a:spcPts val="600"/>
              </a:spcAft>
            </a:pPr>
            <a:r>
              <a:rPr lang="zh-CN" altLang="en-US" sz="2400" dirty="0">
                <a:solidFill>
                  <a:schemeClr val="tx1">
                    <a:lumMod val="85000"/>
                    <a:lumOff val="15000"/>
                  </a:schemeClr>
                </a:solidFill>
                <a:latin typeface="阿里巴巴普惠体 Medium" panose="00020600040101010101" pitchFamily="18" charset="-122"/>
                <a:ea typeface="阿里巴巴普惠体 Medium" panose="00020600040101010101" pitchFamily="18" charset="-122"/>
                <a:cs typeface="阿里巴巴普惠体 Medium" panose="00020600040101010101" pitchFamily="18" charset="-122"/>
                <a:sym typeface="+mn-lt"/>
              </a:rPr>
              <a:t>活动体验</a:t>
            </a:r>
            <a:endParaRPr lang="zh-CN" altLang="en-US" sz="2400" dirty="0">
              <a:solidFill>
                <a:schemeClr val="tx1">
                  <a:lumMod val="85000"/>
                  <a:lumOff val="15000"/>
                </a:schemeClr>
              </a:solidFill>
              <a:latin typeface="阿里巴巴普惠体 Medium" panose="00020600040101010101" pitchFamily="18" charset="-122"/>
              <a:ea typeface="阿里巴巴普惠体 Medium" panose="00020600040101010101" pitchFamily="18" charset="-122"/>
              <a:cs typeface="阿里巴巴普惠体 Medium" panose="00020600040101010101" pitchFamily="18" charset="-122"/>
              <a:sym typeface="+mn-lt"/>
            </a:endParaRPr>
          </a:p>
        </p:txBody>
      </p:sp>
      <p:sp>
        <p:nvSpPr>
          <p:cNvPr id="6" name="矩形 5"/>
          <p:cNvSpPr/>
          <p:nvPr/>
        </p:nvSpPr>
        <p:spPr>
          <a:xfrm>
            <a:off x="5908235" y="5024909"/>
            <a:ext cx="2016000" cy="534035"/>
          </a:xfrm>
          <a:prstGeom prst="rect">
            <a:avLst/>
          </a:prstGeom>
        </p:spPr>
        <p:txBody>
          <a:bodyPr wrap="square">
            <a:spAutoFit/>
          </a:bodyPr>
          <a:lstStyle/>
          <a:p>
            <a:pPr algn="ctr">
              <a:lnSpc>
                <a:spcPct val="120000"/>
              </a:lnSpc>
              <a:spcBef>
                <a:spcPts val="600"/>
              </a:spcBef>
              <a:spcAft>
                <a:spcPts val="600"/>
              </a:spcAft>
            </a:pPr>
            <a:r>
              <a:rPr lang="zh-CN" altLang="en-US" sz="2400" dirty="0">
                <a:solidFill>
                  <a:schemeClr val="tx1">
                    <a:lumMod val="85000"/>
                    <a:lumOff val="15000"/>
                  </a:schemeClr>
                </a:solidFill>
                <a:latin typeface="阿里巴巴普惠体 Medium" panose="00020600040101010101" pitchFamily="18" charset="-122"/>
                <a:ea typeface="阿里巴巴普惠体 Medium" panose="00020600040101010101" pitchFamily="18" charset="-122"/>
                <a:cs typeface="阿里巴巴普惠体 Medium" panose="00020600040101010101" pitchFamily="18" charset="-122"/>
                <a:sym typeface="+mn-lt"/>
              </a:rPr>
              <a:t>对话生成</a:t>
            </a:r>
            <a:endParaRPr lang="zh-CN" altLang="en-US" sz="2400" dirty="0">
              <a:solidFill>
                <a:schemeClr val="tx1">
                  <a:lumMod val="85000"/>
                  <a:lumOff val="15000"/>
                </a:schemeClr>
              </a:solidFill>
              <a:latin typeface="阿里巴巴普惠体 Medium" panose="00020600040101010101" pitchFamily="18" charset="-122"/>
              <a:ea typeface="阿里巴巴普惠体 Medium" panose="00020600040101010101" pitchFamily="18" charset="-122"/>
              <a:cs typeface="阿里巴巴普惠体 Medium" panose="00020600040101010101" pitchFamily="18" charset="-122"/>
              <a:sym typeface="+mn-lt"/>
            </a:endParaRPr>
          </a:p>
        </p:txBody>
      </p:sp>
      <p:grpSp>
        <p:nvGrpSpPr>
          <p:cNvPr id="21" name="组合 20"/>
          <p:cNvGrpSpPr/>
          <p:nvPr/>
        </p:nvGrpSpPr>
        <p:grpSpPr>
          <a:xfrm>
            <a:off x="6165328" y="2396148"/>
            <a:ext cx="1366345" cy="1368972"/>
            <a:chOff x="8028218" y="1923168"/>
            <a:chExt cx="1366345" cy="1368972"/>
          </a:xfrm>
        </p:grpSpPr>
        <p:sp>
          <p:nvSpPr>
            <p:cNvPr id="18" name="菱形 17"/>
            <p:cNvSpPr/>
            <p:nvPr/>
          </p:nvSpPr>
          <p:spPr>
            <a:xfrm>
              <a:off x="8028218" y="1923168"/>
              <a:ext cx="1366345" cy="1368972"/>
            </a:xfrm>
            <a:prstGeom prst="diamond">
              <a:avLst/>
            </a:prstGeom>
            <a:solidFill>
              <a:srgbClr val="799D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3" name="Group 21"/>
            <p:cNvGrpSpPr/>
            <p:nvPr/>
          </p:nvGrpSpPr>
          <p:grpSpPr>
            <a:xfrm>
              <a:off x="8387390" y="2283654"/>
              <a:ext cx="648000" cy="648000"/>
              <a:chOff x="2738166" y="2630453"/>
              <a:chExt cx="648000" cy="648000"/>
            </a:xfrm>
          </p:grpSpPr>
          <p:sp>
            <p:nvSpPr>
              <p:cNvPr id="14" name="椭圆 13"/>
              <p:cNvSpPr/>
              <p:nvPr/>
            </p:nvSpPr>
            <p:spPr>
              <a:xfrm>
                <a:off x="2738166" y="2630453"/>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5" name="iconfont-10815-5193359"/>
              <p:cNvSpPr>
                <a:spLocks noChangeAspect="1"/>
              </p:cNvSpPr>
              <p:nvPr/>
            </p:nvSpPr>
            <p:spPr>
              <a:xfrm>
                <a:off x="2877609" y="2702453"/>
                <a:ext cx="369111" cy="504000"/>
              </a:xfrm>
              <a:custGeom>
                <a:avLst/>
                <a:gdLst>
                  <a:gd name="T0" fmla="*/ 6833 w 8199"/>
                  <a:gd name="T1" fmla="*/ 4154 h 11194"/>
                  <a:gd name="T2" fmla="*/ 7604 w 8199"/>
                  <a:gd name="T3" fmla="*/ 1647 h 11194"/>
                  <a:gd name="T4" fmla="*/ 5204 w 8199"/>
                  <a:gd name="T5" fmla="*/ 926 h 11194"/>
                  <a:gd name="T6" fmla="*/ 4212 w 8199"/>
                  <a:gd name="T7" fmla="*/ 4154 h 11194"/>
                  <a:gd name="T8" fmla="*/ 3891 w 8199"/>
                  <a:gd name="T9" fmla="*/ 4154 h 11194"/>
                  <a:gd name="T10" fmla="*/ 3440 w 8199"/>
                  <a:gd name="T11" fmla="*/ 1612 h 11194"/>
                  <a:gd name="T12" fmla="*/ 2040 w 8199"/>
                  <a:gd name="T13" fmla="*/ 0 h 11194"/>
                  <a:gd name="T14" fmla="*/ 1270 w 8199"/>
                  <a:gd name="T15" fmla="*/ 1995 h 11194"/>
                  <a:gd name="T16" fmla="*/ 1653 w 8199"/>
                  <a:gd name="T17" fmla="*/ 4154 h 11194"/>
                  <a:gd name="T18" fmla="*/ 0 w 8199"/>
                  <a:gd name="T19" fmla="*/ 4154 h 11194"/>
                  <a:gd name="T20" fmla="*/ 994 w 8199"/>
                  <a:gd name="T21" fmla="*/ 11194 h 11194"/>
                  <a:gd name="T22" fmla="*/ 7230 w 8199"/>
                  <a:gd name="T23" fmla="*/ 11194 h 11194"/>
                  <a:gd name="T24" fmla="*/ 8199 w 8199"/>
                  <a:gd name="T25" fmla="*/ 4154 h 11194"/>
                  <a:gd name="T26" fmla="*/ 6833 w 8199"/>
                  <a:gd name="T27" fmla="*/ 4154 h 11194"/>
                  <a:gd name="T28" fmla="*/ 6888 w 8199"/>
                  <a:gd name="T29" fmla="*/ 2029 h 11194"/>
                  <a:gd name="T30" fmla="*/ 6234 w 8199"/>
                  <a:gd name="T31" fmla="*/ 4154 h 11194"/>
                  <a:gd name="T32" fmla="*/ 5730 w 8199"/>
                  <a:gd name="T33" fmla="*/ 4154 h 11194"/>
                  <a:gd name="T34" fmla="*/ 4887 w 8199"/>
                  <a:gd name="T35" fmla="*/ 3900 h 11194"/>
                  <a:gd name="T36" fmla="*/ 5079 w 8199"/>
                  <a:gd name="T37" fmla="*/ 3277 h 11194"/>
                  <a:gd name="T38" fmla="*/ 5929 w 8199"/>
                  <a:gd name="T39" fmla="*/ 3532 h 11194"/>
                  <a:gd name="T40" fmla="*/ 6094 w 8199"/>
                  <a:gd name="T41" fmla="*/ 2985 h 11194"/>
                  <a:gd name="T42" fmla="*/ 5247 w 8199"/>
                  <a:gd name="T43" fmla="*/ 2731 h 11194"/>
                  <a:gd name="T44" fmla="*/ 5585 w 8199"/>
                  <a:gd name="T45" fmla="*/ 1636 h 11194"/>
                  <a:gd name="T46" fmla="*/ 6888 w 8199"/>
                  <a:gd name="T47" fmla="*/ 2029 h 11194"/>
                  <a:gd name="T48" fmla="*/ 2231 w 8199"/>
                  <a:gd name="T49" fmla="*/ 1093 h 11194"/>
                  <a:gd name="T50" fmla="*/ 2904 w 8199"/>
                  <a:gd name="T51" fmla="*/ 1867 h 11194"/>
                  <a:gd name="T52" fmla="*/ 2945 w 8199"/>
                  <a:gd name="T53" fmla="*/ 2101 h 11194"/>
                  <a:gd name="T54" fmla="*/ 1903 w 8199"/>
                  <a:gd name="T55" fmla="*/ 2287 h 11194"/>
                  <a:gd name="T56" fmla="*/ 1862 w 8199"/>
                  <a:gd name="T57" fmla="*/ 2052 h 11194"/>
                  <a:gd name="T58" fmla="*/ 2231 w 8199"/>
                  <a:gd name="T59" fmla="*/ 1093 h 11194"/>
                  <a:gd name="T60" fmla="*/ 2003 w 8199"/>
                  <a:gd name="T61" fmla="*/ 2848 h 11194"/>
                  <a:gd name="T62" fmla="*/ 3045 w 8199"/>
                  <a:gd name="T63" fmla="*/ 2663 h 11194"/>
                  <a:gd name="T64" fmla="*/ 3310 w 8199"/>
                  <a:gd name="T65" fmla="*/ 4154 h 11194"/>
                  <a:gd name="T66" fmla="*/ 2235 w 8199"/>
                  <a:gd name="T67" fmla="*/ 4154 h 11194"/>
                  <a:gd name="T68" fmla="*/ 2003 w 8199"/>
                  <a:gd name="T69" fmla="*/ 2848 h 11194"/>
                  <a:gd name="T70" fmla="*/ 7214 w 8199"/>
                  <a:gd name="T71" fmla="*/ 5010 h 11194"/>
                  <a:gd name="T72" fmla="*/ 6918 w 8199"/>
                  <a:gd name="T73" fmla="*/ 7162 h 11194"/>
                  <a:gd name="T74" fmla="*/ 1291 w 8199"/>
                  <a:gd name="T75" fmla="*/ 7162 h 11194"/>
                  <a:gd name="T76" fmla="*/ 988 w 8199"/>
                  <a:gd name="T77" fmla="*/ 5010 h 11194"/>
                  <a:gd name="T78" fmla="*/ 7214 w 8199"/>
                  <a:gd name="T79" fmla="*/ 5010 h 11194"/>
                  <a:gd name="T80" fmla="*/ 1740 w 8199"/>
                  <a:gd name="T81" fmla="*/ 10337 h 11194"/>
                  <a:gd name="T82" fmla="*/ 1412 w 8199"/>
                  <a:gd name="T83" fmla="*/ 8019 h 11194"/>
                  <a:gd name="T84" fmla="*/ 6800 w 8199"/>
                  <a:gd name="T85" fmla="*/ 8019 h 11194"/>
                  <a:gd name="T86" fmla="*/ 6482 w 8199"/>
                  <a:gd name="T87" fmla="*/ 10337 h 11194"/>
                  <a:gd name="T88" fmla="*/ 1740 w 8199"/>
                  <a:gd name="T89" fmla="*/ 10337 h 11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199" h="11194">
                    <a:moveTo>
                      <a:pt x="6833" y="4154"/>
                    </a:moveTo>
                    <a:lnTo>
                      <a:pt x="7604" y="1647"/>
                    </a:lnTo>
                    <a:lnTo>
                      <a:pt x="5204" y="926"/>
                    </a:lnTo>
                    <a:lnTo>
                      <a:pt x="4212" y="4154"/>
                    </a:lnTo>
                    <a:lnTo>
                      <a:pt x="3891" y="4154"/>
                    </a:lnTo>
                    <a:lnTo>
                      <a:pt x="3440" y="1612"/>
                    </a:lnTo>
                    <a:lnTo>
                      <a:pt x="2040" y="0"/>
                    </a:lnTo>
                    <a:lnTo>
                      <a:pt x="1270" y="1995"/>
                    </a:lnTo>
                    <a:lnTo>
                      <a:pt x="1653" y="4154"/>
                    </a:lnTo>
                    <a:lnTo>
                      <a:pt x="0" y="4154"/>
                    </a:lnTo>
                    <a:lnTo>
                      <a:pt x="994" y="11194"/>
                    </a:lnTo>
                    <a:lnTo>
                      <a:pt x="7230" y="11194"/>
                    </a:lnTo>
                    <a:lnTo>
                      <a:pt x="8199" y="4154"/>
                    </a:lnTo>
                    <a:lnTo>
                      <a:pt x="6833" y="4154"/>
                    </a:lnTo>
                    <a:close/>
                    <a:moveTo>
                      <a:pt x="6888" y="2029"/>
                    </a:moveTo>
                    <a:lnTo>
                      <a:pt x="6234" y="4154"/>
                    </a:lnTo>
                    <a:lnTo>
                      <a:pt x="5730" y="4154"/>
                    </a:lnTo>
                    <a:lnTo>
                      <a:pt x="4887" y="3900"/>
                    </a:lnTo>
                    <a:lnTo>
                      <a:pt x="5079" y="3277"/>
                    </a:lnTo>
                    <a:lnTo>
                      <a:pt x="5929" y="3532"/>
                    </a:lnTo>
                    <a:lnTo>
                      <a:pt x="6094" y="2985"/>
                    </a:lnTo>
                    <a:lnTo>
                      <a:pt x="5247" y="2731"/>
                    </a:lnTo>
                    <a:lnTo>
                      <a:pt x="5585" y="1636"/>
                    </a:lnTo>
                    <a:lnTo>
                      <a:pt x="6888" y="2029"/>
                    </a:lnTo>
                    <a:close/>
                    <a:moveTo>
                      <a:pt x="2231" y="1093"/>
                    </a:moveTo>
                    <a:lnTo>
                      <a:pt x="2904" y="1867"/>
                    </a:lnTo>
                    <a:lnTo>
                      <a:pt x="2945" y="2101"/>
                    </a:lnTo>
                    <a:lnTo>
                      <a:pt x="1903" y="2287"/>
                    </a:lnTo>
                    <a:lnTo>
                      <a:pt x="1862" y="2052"/>
                    </a:lnTo>
                    <a:lnTo>
                      <a:pt x="2231" y="1093"/>
                    </a:lnTo>
                    <a:close/>
                    <a:moveTo>
                      <a:pt x="2003" y="2848"/>
                    </a:moveTo>
                    <a:lnTo>
                      <a:pt x="3045" y="2663"/>
                    </a:lnTo>
                    <a:lnTo>
                      <a:pt x="3310" y="4154"/>
                    </a:lnTo>
                    <a:lnTo>
                      <a:pt x="2235" y="4154"/>
                    </a:lnTo>
                    <a:lnTo>
                      <a:pt x="2003" y="2848"/>
                    </a:lnTo>
                    <a:close/>
                    <a:moveTo>
                      <a:pt x="7214" y="5010"/>
                    </a:moveTo>
                    <a:lnTo>
                      <a:pt x="6918" y="7162"/>
                    </a:lnTo>
                    <a:lnTo>
                      <a:pt x="1291" y="7162"/>
                    </a:lnTo>
                    <a:lnTo>
                      <a:pt x="988" y="5010"/>
                    </a:lnTo>
                    <a:lnTo>
                      <a:pt x="7214" y="5010"/>
                    </a:lnTo>
                    <a:close/>
                    <a:moveTo>
                      <a:pt x="1740" y="10337"/>
                    </a:moveTo>
                    <a:lnTo>
                      <a:pt x="1412" y="8019"/>
                    </a:lnTo>
                    <a:lnTo>
                      <a:pt x="6800" y="8019"/>
                    </a:lnTo>
                    <a:lnTo>
                      <a:pt x="6482" y="10337"/>
                    </a:lnTo>
                    <a:lnTo>
                      <a:pt x="1740" y="10337"/>
                    </a:lnTo>
                    <a:close/>
                  </a:path>
                </a:pathLst>
              </a:custGeom>
              <a:solidFill>
                <a:srgbClr val="799D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grpSp>
        <p:nvGrpSpPr>
          <p:cNvPr id="20" name="组合 19"/>
          <p:cNvGrpSpPr/>
          <p:nvPr/>
        </p:nvGrpSpPr>
        <p:grpSpPr>
          <a:xfrm>
            <a:off x="3853369" y="2304073"/>
            <a:ext cx="1366345" cy="1368972"/>
            <a:chOff x="5412827" y="2139731"/>
            <a:chExt cx="1366345" cy="1368972"/>
          </a:xfrm>
        </p:grpSpPr>
        <p:sp>
          <p:nvSpPr>
            <p:cNvPr id="17" name="菱形 16"/>
            <p:cNvSpPr/>
            <p:nvPr/>
          </p:nvSpPr>
          <p:spPr>
            <a:xfrm>
              <a:off x="5412827" y="2139731"/>
              <a:ext cx="1366345" cy="1368972"/>
            </a:xfrm>
            <a:prstGeom prst="diamond">
              <a:avLst/>
            </a:prstGeom>
            <a:solidFill>
              <a:srgbClr val="7C76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10" name="Group 21"/>
            <p:cNvGrpSpPr/>
            <p:nvPr/>
          </p:nvGrpSpPr>
          <p:grpSpPr>
            <a:xfrm>
              <a:off x="5771999" y="2500217"/>
              <a:ext cx="648000" cy="648000"/>
              <a:chOff x="2738166" y="2630453"/>
              <a:chExt cx="648000" cy="648000"/>
            </a:xfrm>
          </p:grpSpPr>
          <p:sp>
            <p:nvSpPr>
              <p:cNvPr id="11" name="椭圆 10"/>
              <p:cNvSpPr/>
              <p:nvPr/>
            </p:nvSpPr>
            <p:spPr>
              <a:xfrm>
                <a:off x="2738166" y="2630453"/>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sp>
            <p:nvSpPr>
              <p:cNvPr id="12" name="iconfont-10815-5193359"/>
              <p:cNvSpPr>
                <a:spLocks noChangeAspect="1"/>
              </p:cNvSpPr>
              <p:nvPr/>
            </p:nvSpPr>
            <p:spPr>
              <a:xfrm>
                <a:off x="2876859" y="2702453"/>
                <a:ext cx="370613" cy="504000"/>
              </a:xfrm>
              <a:custGeom>
                <a:avLst/>
                <a:gdLst>
                  <a:gd name="connsiteX0" fmla="*/ 220373 w 391940"/>
                  <a:gd name="connsiteY0" fmla="*/ 418661 h 533003"/>
                  <a:gd name="connsiteX1" fmla="*/ 313744 w 391940"/>
                  <a:gd name="connsiteY1" fmla="*/ 418661 h 533003"/>
                  <a:gd name="connsiteX2" fmla="*/ 313744 w 391940"/>
                  <a:gd name="connsiteY2" fmla="*/ 450043 h 533003"/>
                  <a:gd name="connsiteX3" fmla="*/ 220373 w 391940"/>
                  <a:gd name="connsiteY3" fmla="*/ 450043 h 533003"/>
                  <a:gd name="connsiteX4" fmla="*/ 220373 w 391940"/>
                  <a:gd name="connsiteY4" fmla="*/ 372184 h 533003"/>
                  <a:gd name="connsiteX5" fmla="*/ 313744 w 391940"/>
                  <a:gd name="connsiteY5" fmla="*/ 372184 h 533003"/>
                  <a:gd name="connsiteX6" fmla="*/ 313744 w 391940"/>
                  <a:gd name="connsiteY6" fmla="*/ 403613 h 533003"/>
                  <a:gd name="connsiteX7" fmla="*/ 220373 w 391940"/>
                  <a:gd name="connsiteY7" fmla="*/ 403613 h 533003"/>
                  <a:gd name="connsiteX8" fmla="*/ 100005 w 391940"/>
                  <a:gd name="connsiteY8" fmla="*/ 366898 h 533003"/>
                  <a:gd name="connsiteX9" fmla="*/ 122050 w 391940"/>
                  <a:gd name="connsiteY9" fmla="*/ 388994 h 533003"/>
                  <a:gd name="connsiteX10" fmla="*/ 144095 w 391940"/>
                  <a:gd name="connsiteY10" fmla="*/ 366898 h 533003"/>
                  <a:gd name="connsiteX11" fmla="*/ 166045 w 391940"/>
                  <a:gd name="connsiteY11" fmla="*/ 389184 h 533003"/>
                  <a:gd name="connsiteX12" fmla="*/ 144143 w 391940"/>
                  <a:gd name="connsiteY12" fmla="*/ 411137 h 533003"/>
                  <a:gd name="connsiteX13" fmla="*/ 166045 w 391940"/>
                  <a:gd name="connsiteY13" fmla="*/ 433043 h 533003"/>
                  <a:gd name="connsiteX14" fmla="*/ 144095 w 391940"/>
                  <a:gd name="connsiteY14" fmla="*/ 455329 h 533003"/>
                  <a:gd name="connsiteX15" fmla="*/ 122050 w 391940"/>
                  <a:gd name="connsiteY15" fmla="*/ 433281 h 533003"/>
                  <a:gd name="connsiteX16" fmla="*/ 100005 w 391940"/>
                  <a:gd name="connsiteY16" fmla="*/ 455329 h 533003"/>
                  <a:gd name="connsiteX17" fmla="*/ 78054 w 391940"/>
                  <a:gd name="connsiteY17" fmla="*/ 433043 h 533003"/>
                  <a:gd name="connsiteX18" fmla="*/ 99957 w 391940"/>
                  <a:gd name="connsiteY18" fmla="*/ 411137 h 533003"/>
                  <a:gd name="connsiteX19" fmla="*/ 78054 w 391940"/>
                  <a:gd name="connsiteY19" fmla="*/ 389184 h 533003"/>
                  <a:gd name="connsiteX20" fmla="*/ 223182 w 391940"/>
                  <a:gd name="connsiteY20" fmla="*/ 255799 h 533003"/>
                  <a:gd name="connsiteX21" fmla="*/ 316506 w 391940"/>
                  <a:gd name="connsiteY21" fmla="*/ 255799 h 533003"/>
                  <a:gd name="connsiteX22" fmla="*/ 316506 w 391940"/>
                  <a:gd name="connsiteY22" fmla="*/ 287229 h 533003"/>
                  <a:gd name="connsiteX23" fmla="*/ 223182 w 391940"/>
                  <a:gd name="connsiteY23" fmla="*/ 287229 h 533003"/>
                  <a:gd name="connsiteX24" fmla="*/ 106480 w 391940"/>
                  <a:gd name="connsiteY24" fmla="*/ 224750 h 533003"/>
                  <a:gd name="connsiteX25" fmla="*/ 137620 w 391940"/>
                  <a:gd name="connsiteY25" fmla="*/ 224750 h 533003"/>
                  <a:gd name="connsiteX26" fmla="*/ 137620 w 391940"/>
                  <a:gd name="connsiteY26" fmla="*/ 255799 h 533003"/>
                  <a:gd name="connsiteX27" fmla="*/ 168712 w 391940"/>
                  <a:gd name="connsiteY27" fmla="*/ 255799 h 533003"/>
                  <a:gd name="connsiteX28" fmla="*/ 168712 w 391940"/>
                  <a:gd name="connsiteY28" fmla="*/ 287229 h 533003"/>
                  <a:gd name="connsiteX29" fmla="*/ 137620 w 391940"/>
                  <a:gd name="connsiteY29" fmla="*/ 287229 h 533003"/>
                  <a:gd name="connsiteX30" fmla="*/ 137620 w 391940"/>
                  <a:gd name="connsiteY30" fmla="*/ 318277 h 533003"/>
                  <a:gd name="connsiteX31" fmla="*/ 106480 w 391940"/>
                  <a:gd name="connsiteY31" fmla="*/ 318277 h 533003"/>
                  <a:gd name="connsiteX32" fmla="*/ 106480 w 391940"/>
                  <a:gd name="connsiteY32" fmla="*/ 287229 h 533003"/>
                  <a:gd name="connsiteX33" fmla="*/ 75388 w 391940"/>
                  <a:gd name="connsiteY33" fmla="*/ 287229 h 533003"/>
                  <a:gd name="connsiteX34" fmla="*/ 75388 w 391940"/>
                  <a:gd name="connsiteY34" fmla="*/ 255799 h 533003"/>
                  <a:gd name="connsiteX35" fmla="*/ 106480 w 391940"/>
                  <a:gd name="connsiteY35" fmla="*/ 255799 h 533003"/>
                  <a:gd name="connsiteX36" fmla="*/ 90958 w 391940"/>
                  <a:gd name="connsiteY36" fmla="*/ 103747 h 533003"/>
                  <a:gd name="connsiteX37" fmla="*/ 90958 w 391940"/>
                  <a:gd name="connsiteY37" fmla="*/ 166606 h 533003"/>
                  <a:gd name="connsiteX38" fmla="*/ 300936 w 391940"/>
                  <a:gd name="connsiteY38" fmla="*/ 166606 h 533003"/>
                  <a:gd name="connsiteX39" fmla="*/ 300936 w 391940"/>
                  <a:gd name="connsiteY39" fmla="*/ 103747 h 533003"/>
                  <a:gd name="connsiteX40" fmla="*/ 59818 w 391940"/>
                  <a:gd name="connsiteY40" fmla="*/ 72317 h 533003"/>
                  <a:gd name="connsiteX41" fmla="*/ 332123 w 391940"/>
                  <a:gd name="connsiteY41" fmla="*/ 72317 h 533003"/>
                  <a:gd name="connsiteX42" fmla="*/ 332123 w 391940"/>
                  <a:gd name="connsiteY42" fmla="*/ 198035 h 533003"/>
                  <a:gd name="connsiteX43" fmla="*/ 59818 w 391940"/>
                  <a:gd name="connsiteY43" fmla="*/ 198035 h 533003"/>
                  <a:gd name="connsiteX44" fmla="*/ 46718 w 391940"/>
                  <a:gd name="connsiteY44" fmla="*/ 47139 h 533003"/>
                  <a:gd name="connsiteX45" fmla="*/ 46718 w 391940"/>
                  <a:gd name="connsiteY45" fmla="*/ 485864 h 533003"/>
                  <a:gd name="connsiteX46" fmla="*/ 345222 w 391940"/>
                  <a:gd name="connsiteY46" fmla="*/ 485864 h 533003"/>
                  <a:gd name="connsiteX47" fmla="*/ 345222 w 391940"/>
                  <a:gd name="connsiteY47" fmla="*/ 47139 h 533003"/>
                  <a:gd name="connsiteX48" fmla="*/ 0 w 391940"/>
                  <a:gd name="connsiteY48" fmla="*/ 0 h 533003"/>
                  <a:gd name="connsiteX49" fmla="*/ 391940 w 391940"/>
                  <a:gd name="connsiteY49" fmla="*/ 0 h 533003"/>
                  <a:gd name="connsiteX50" fmla="*/ 391940 w 391940"/>
                  <a:gd name="connsiteY50" fmla="*/ 533003 h 533003"/>
                  <a:gd name="connsiteX51" fmla="*/ 0 w 391940"/>
                  <a:gd name="connsiteY51" fmla="*/ 533003 h 533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91940" h="533003">
                    <a:moveTo>
                      <a:pt x="220373" y="418661"/>
                    </a:moveTo>
                    <a:lnTo>
                      <a:pt x="313744" y="418661"/>
                    </a:lnTo>
                    <a:lnTo>
                      <a:pt x="313744" y="450043"/>
                    </a:lnTo>
                    <a:lnTo>
                      <a:pt x="220373" y="450043"/>
                    </a:lnTo>
                    <a:close/>
                    <a:moveTo>
                      <a:pt x="220373" y="372184"/>
                    </a:moveTo>
                    <a:lnTo>
                      <a:pt x="313744" y="372184"/>
                    </a:lnTo>
                    <a:lnTo>
                      <a:pt x="313744" y="403613"/>
                    </a:lnTo>
                    <a:lnTo>
                      <a:pt x="220373" y="403613"/>
                    </a:lnTo>
                    <a:close/>
                    <a:moveTo>
                      <a:pt x="100005" y="366898"/>
                    </a:moveTo>
                    <a:lnTo>
                      <a:pt x="122050" y="388994"/>
                    </a:lnTo>
                    <a:lnTo>
                      <a:pt x="144095" y="366898"/>
                    </a:lnTo>
                    <a:lnTo>
                      <a:pt x="166045" y="389184"/>
                    </a:lnTo>
                    <a:lnTo>
                      <a:pt x="144143" y="411137"/>
                    </a:lnTo>
                    <a:lnTo>
                      <a:pt x="166045" y="433043"/>
                    </a:lnTo>
                    <a:lnTo>
                      <a:pt x="144095" y="455329"/>
                    </a:lnTo>
                    <a:lnTo>
                      <a:pt x="122050" y="433281"/>
                    </a:lnTo>
                    <a:lnTo>
                      <a:pt x="100005" y="455329"/>
                    </a:lnTo>
                    <a:lnTo>
                      <a:pt x="78054" y="433043"/>
                    </a:lnTo>
                    <a:lnTo>
                      <a:pt x="99957" y="411137"/>
                    </a:lnTo>
                    <a:lnTo>
                      <a:pt x="78054" y="389184"/>
                    </a:lnTo>
                    <a:close/>
                    <a:moveTo>
                      <a:pt x="223182" y="255799"/>
                    </a:moveTo>
                    <a:lnTo>
                      <a:pt x="316506" y="255799"/>
                    </a:lnTo>
                    <a:lnTo>
                      <a:pt x="316506" y="287229"/>
                    </a:lnTo>
                    <a:lnTo>
                      <a:pt x="223182" y="287229"/>
                    </a:lnTo>
                    <a:close/>
                    <a:moveTo>
                      <a:pt x="106480" y="224750"/>
                    </a:moveTo>
                    <a:lnTo>
                      <a:pt x="137620" y="224750"/>
                    </a:lnTo>
                    <a:lnTo>
                      <a:pt x="137620" y="255799"/>
                    </a:lnTo>
                    <a:lnTo>
                      <a:pt x="168712" y="255799"/>
                    </a:lnTo>
                    <a:lnTo>
                      <a:pt x="168712" y="287229"/>
                    </a:lnTo>
                    <a:lnTo>
                      <a:pt x="137620" y="287229"/>
                    </a:lnTo>
                    <a:lnTo>
                      <a:pt x="137620" y="318277"/>
                    </a:lnTo>
                    <a:lnTo>
                      <a:pt x="106480" y="318277"/>
                    </a:lnTo>
                    <a:lnTo>
                      <a:pt x="106480" y="287229"/>
                    </a:lnTo>
                    <a:lnTo>
                      <a:pt x="75388" y="287229"/>
                    </a:lnTo>
                    <a:lnTo>
                      <a:pt x="75388" y="255799"/>
                    </a:lnTo>
                    <a:lnTo>
                      <a:pt x="106480" y="255799"/>
                    </a:lnTo>
                    <a:close/>
                    <a:moveTo>
                      <a:pt x="90958" y="103747"/>
                    </a:moveTo>
                    <a:lnTo>
                      <a:pt x="90958" y="166606"/>
                    </a:lnTo>
                    <a:lnTo>
                      <a:pt x="300936" y="166606"/>
                    </a:lnTo>
                    <a:lnTo>
                      <a:pt x="300936" y="103747"/>
                    </a:lnTo>
                    <a:close/>
                    <a:moveTo>
                      <a:pt x="59818" y="72317"/>
                    </a:moveTo>
                    <a:lnTo>
                      <a:pt x="332123" y="72317"/>
                    </a:lnTo>
                    <a:lnTo>
                      <a:pt x="332123" y="198035"/>
                    </a:lnTo>
                    <a:lnTo>
                      <a:pt x="59818" y="198035"/>
                    </a:lnTo>
                    <a:close/>
                    <a:moveTo>
                      <a:pt x="46718" y="47139"/>
                    </a:moveTo>
                    <a:lnTo>
                      <a:pt x="46718" y="485864"/>
                    </a:lnTo>
                    <a:lnTo>
                      <a:pt x="345222" y="485864"/>
                    </a:lnTo>
                    <a:lnTo>
                      <a:pt x="345222" y="47139"/>
                    </a:lnTo>
                    <a:close/>
                    <a:moveTo>
                      <a:pt x="0" y="0"/>
                    </a:moveTo>
                    <a:lnTo>
                      <a:pt x="391940" y="0"/>
                    </a:lnTo>
                    <a:lnTo>
                      <a:pt x="391940" y="533003"/>
                    </a:lnTo>
                    <a:lnTo>
                      <a:pt x="0" y="533003"/>
                    </a:lnTo>
                    <a:close/>
                  </a:path>
                </a:pathLst>
              </a:custGeom>
              <a:solidFill>
                <a:srgbClr val="7C76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grpSp>
        <p:nvGrpSpPr>
          <p:cNvPr id="19" name="组合 18"/>
          <p:cNvGrpSpPr/>
          <p:nvPr/>
        </p:nvGrpSpPr>
        <p:grpSpPr>
          <a:xfrm>
            <a:off x="1541410" y="2382178"/>
            <a:ext cx="1366345" cy="1368972"/>
            <a:chOff x="2797810" y="2139731"/>
            <a:chExt cx="1366345" cy="1368972"/>
          </a:xfrm>
        </p:grpSpPr>
        <p:sp>
          <p:nvSpPr>
            <p:cNvPr id="16" name="菱形 15"/>
            <p:cNvSpPr/>
            <p:nvPr/>
          </p:nvSpPr>
          <p:spPr>
            <a:xfrm>
              <a:off x="2797810" y="2139731"/>
              <a:ext cx="1366345" cy="1368972"/>
            </a:xfrm>
            <a:prstGeom prst="diamond">
              <a:avLst/>
            </a:prstGeom>
            <a:solidFill>
              <a:srgbClr val="023585"/>
            </a:solidFill>
            <a:ln>
              <a:solidFill>
                <a:srgbClr val="5265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6"/>
            <p:cNvGrpSpPr/>
            <p:nvPr/>
          </p:nvGrpSpPr>
          <p:grpSpPr>
            <a:xfrm>
              <a:off x="3156982" y="2500217"/>
              <a:ext cx="648000" cy="648000"/>
              <a:chOff x="2738166" y="2630453"/>
              <a:chExt cx="648000" cy="648000"/>
            </a:xfrm>
          </p:grpSpPr>
          <p:sp>
            <p:nvSpPr>
              <p:cNvPr id="8" name="椭圆 7"/>
              <p:cNvSpPr/>
              <p:nvPr/>
            </p:nvSpPr>
            <p:spPr>
              <a:xfrm>
                <a:off x="2738166" y="2630453"/>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 name="iconfont-10815-5193359"/>
              <p:cNvSpPr>
                <a:spLocks noChangeAspect="1"/>
              </p:cNvSpPr>
              <p:nvPr/>
            </p:nvSpPr>
            <p:spPr>
              <a:xfrm>
                <a:off x="2882200" y="2702453"/>
                <a:ext cx="359933" cy="504000"/>
              </a:xfrm>
              <a:custGeom>
                <a:avLst/>
                <a:gdLst>
                  <a:gd name="T0" fmla="*/ 8000 w 8000"/>
                  <a:gd name="T1" fmla="*/ 10800 h 11200"/>
                  <a:gd name="T2" fmla="*/ 7600 w 8000"/>
                  <a:gd name="T3" fmla="*/ 400 h 11200"/>
                  <a:gd name="T4" fmla="*/ 4401 w 8000"/>
                  <a:gd name="T5" fmla="*/ 800 h 11200"/>
                  <a:gd name="T6" fmla="*/ 0 w 8000"/>
                  <a:gd name="T7" fmla="*/ 0 h 11200"/>
                  <a:gd name="T8" fmla="*/ 6800 w 8000"/>
                  <a:gd name="T9" fmla="*/ 800 h 11200"/>
                  <a:gd name="T10" fmla="*/ 6400 w 8000"/>
                  <a:gd name="T11" fmla="*/ 9953 h 11200"/>
                  <a:gd name="T12" fmla="*/ 6800 w 8000"/>
                  <a:gd name="T13" fmla="*/ 800 h 11200"/>
                  <a:gd name="T14" fmla="*/ 6000 w 8000"/>
                  <a:gd name="T15" fmla="*/ 9331 h 11200"/>
                  <a:gd name="T16" fmla="*/ 5600 w 8000"/>
                  <a:gd name="T17" fmla="*/ 800 h 11200"/>
                  <a:gd name="T18" fmla="*/ 4729 w 8000"/>
                  <a:gd name="T19" fmla="*/ 1030 h 11200"/>
                  <a:gd name="T20" fmla="*/ 4908 w 8000"/>
                  <a:gd name="T21" fmla="*/ 819 h 11200"/>
                  <a:gd name="T22" fmla="*/ 5200 w 8000"/>
                  <a:gd name="T23" fmla="*/ 8088 h 11200"/>
                  <a:gd name="T24" fmla="*/ 4729 w 8000"/>
                  <a:gd name="T25" fmla="*/ 1030 h 11200"/>
                  <a:gd name="T26" fmla="*/ 4999 w 8000"/>
                  <a:gd name="T27" fmla="*/ 10400 h 11200"/>
                  <a:gd name="T28" fmla="*/ 4599 w 8000"/>
                  <a:gd name="T29" fmla="*/ 10800 h 11200"/>
                  <a:gd name="T30" fmla="*/ 4199 w 8000"/>
                  <a:gd name="T31" fmla="*/ 10400 h 11200"/>
                  <a:gd name="T32" fmla="*/ 3799 w 8000"/>
                  <a:gd name="T33" fmla="*/ 10800 h 11200"/>
                  <a:gd name="T34" fmla="*/ 3399 w 8000"/>
                  <a:gd name="T35" fmla="*/ 10400 h 11200"/>
                  <a:gd name="T36" fmla="*/ 2999 w 8000"/>
                  <a:gd name="T37" fmla="*/ 10800 h 11200"/>
                  <a:gd name="T38" fmla="*/ 2599 w 8000"/>
                  <a:gd name="T39" fmla="*/ 10400 h 11200"/>
                  <a:gd name="T40" fmla="*/ 2199 w 8000"/>
                  <a:gd name="T41" fmla="*/ 10800 h 11200"/>
                  <a:gd name="T42" fmla="*/ 1799 w 8000"/>
                  <a:gd name="T43" fmla="*/ 10400 h 11200"/>
                  <a:gd name="T44" fmla="*/ 1399 w 8000"/>
                  <a:gd name="T45" fmla="*/ 10800 h 11200"/>
                  <a:gd name="T46" fmla="*/ 399 w 8000"/>
                  <a:gd name="T47" fmla="*/ 9800 h 11200"/>
                  <a:gd name="T48" fmla="*/ 799 w 8000"/>
                  <a:gd name="T49" fmla="*/ 9400 h 11200"/>
                  <a:gd name="T50" fmla="*/ 399 w 8000"/>
                  <a:gd name="T51" fmla="*/ 9000 h 11200"/>
                  <a:gd name="T52" fmla="*/ 799 w 8000"/>
                  <a:gd name="T53" fmla="*/ 8600 h 11200"/>
                  <a:gd name="T54" fmla="*/ 399 w 8000"/>
                  <a:gd name="T55" fmla="*/ 8200 h 11200"/>
                  <a:gd name="T56" fmla="*/ 799 w 8000"/>
                  <a:gd name="T57" fmla="*/ 7800 h 11200"/>
                  <a:gd name="T58" fmla="*/ 399 w 8000"/>
                  <a:gd name="T59" fmla="*/ 7400 h 11200"/>
                  <a:gd name="T60" fmla="*/ 799 w 8000"/>
                  <a:gd name="T61" fmla="*/ 7000 h 11200"/>
                  <a:gd name="T62" fmla="*/ 399 w 8000"/>
                  <a:gd name="T63" fmla="*/ 6600 h 11200"/>
                  <a:gd name="T64" fmla="*/ 799 w 8000"/>
                  <a:gd name="T65" fmla="*/ 6200 h 11200"/>
                  <a:gd name="T66" fmla="*/ 399 w 8000"/>
                  <a:gd name="T67" fmla="*/ 5800 h 11200"/>
                  <a:gd name="T68" fmla="*/ 799 w 8000"/>
                  <a:gd name="T69" fmla="*/ 5400 h 11200"/>
                  <a:gd name="T70" fmla="*/ 399 w 8000"/>
                  <a:gd name="T71" fmla="*/ 5000 h 11200"/>
                  <a:gd name="T72" fmla="*/ 799 w 8000"/>
                  <a:gd name="T73" fmla="*/ 4600 h 11200"/>
                  <a:gd name="T74" fmla="*/ 399 w 8000"/>
                  <a:gd name="T75" fmla="*/ 4200 h 11200"/>
                  <a:gd name="T76" fmla="*/ 799 w 8000"/>
                  <a:gd name="T77" fmla="*/ 3800 h 11200"/>
                  <a:gd name="T78" fmla="*/ 399 w 8000"/>
                  <a:gd name="T79" fmla="*/ 3400 h 11200"/>
                  <a:gd name="T80" fmla="*/ 799 w 8000"/>
                  <a:gd name="T81" fmla="*/ 3000 h 11200"/>
                  <a:gd name="T82" fmla="*/ 399 w 8000"/>
                  <a:gd name="T83" fmla="*/ 1361 h 11200"/>
                  <a:gd name="T84" fmla="*/ 4999 w 8000"/>
                  <a:gd name="T85" fmla="*/ 10800 h 11200"/>
                  <a:gd name="T86" fmla="*/ 7600 w 8000"/>
                  <a:gd name="T87" fmla="*/ 10799 h 11200"/>
                  <a:gd name="T88" fmla="*/ 7200 w 8000"/>
                  <a:gd name="T89" fmla="*/ 800 h 11200"/>
                  <a:gd name="T90" fmla="*/ 7600 w 8000"/>
                  <a:gd name="T91" fmla="*/ 801 h 11200"/>
                  <a:gd name="T92" fmla="*/ 4819 w 8000"/>
                  <a:gd name="T93" fmla="*/ 9600 h 11200"/>
                  <a:gd name="T94" fmla="*/ 1600 w 8000"/>
                  <a:gd name="T95" fmla="*/ 9600 h 11200"/>
                  <a:gd name="T96" fmla="*/ 2000 w 8000"/>
                  <a:gd name="T97" fmla="*/ 9200 h 11200"/>
                  <a:gd name="T98" fmla="*/ 4086 w 8000"/>
                  <a:gd name="T99" fmla="*/ 9200 h 11200"/>
                  <a:gd name="T100" fmla="*/ 4600 w 8000"/>
                  <a:gd name="T101" fmla="*/ 4800 h 11200"/>
                  <a:gd name="T102" fmla="*/ 4200 w 8000"/>
                  <a:gd name="T103" fmla="*/ 3200 h 11200"/>
                  <a:gd name="T104" fmla="*/ 4600 w 8000"/>
                  <a:gd name="T105" fmla="*/ 4800 h 11200"/>
                  <a:gd name="T106" fmla="*/ 4200 w 8000"/>
                  <a:gd name="T107" fmla="*/ 5606 h 11200"/>
                  <a:gd name="T108" fmla="*/ 4600 w 8000"/>
                  <a:gd name="T109" fmla="*/ 5206 h 1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000" h="11200">
                    <a:moveTo>
                      <a:pt x="7600" y="11200"/>
                    </a:moveTo>
                    <a:cubicBezTo>
                      <a:pt x="7820" y="11200"/>
                      <a:pt x="8000" y="11020"/>
                      <a:pt x="8000" y="10800"/>
                    </a:cubicBezTo>
                    <a:lnTo>
                      <a:pt x="8000" y="800"/>
                    </a:lnTo>
                    <a:cubicBezTo>
                      <a:pt x="8000" y="580"/>
                      <a:pt x="7820" y="400"/>
                      <a:pt x="7600" y="400"/>
                    </a:cubicBezTo>
                    <a:lnTo>
                      <a:pt x="5200" y="400"/>
                    </a:lnTo>
                    <a:cubicBezTo>
                      <a:pt x="4808" y="400"/>
                      <a:pt x="4663" y="400"/>
                      <a:pt x="4401" y="800"/>
                    </a:cubicBezTo>
                    <a:lnTo>
                      <a:pt x="2375" y="3694"/>
                    </a:lnTo>
                    <a:lnTo>
                      <a:pt x="0" y="0"/>
                    </a:lnTo>
                    <a:lnTo>
                      <a:pt x="0" y="11200"/>
                    </a:lnTo>
                    <a:moveTo>
                      <a:pt x="6800" y="800"/>
                    </a:moveTo>
                    <a:lnTo>
                      <a:pt x="6800" y="10575"/>
                    </a:lnTo>
                    <a:lnTo>
                      <a:pt x="6400" y="9953"/>
                    </a:lnTo>
                    <a:lnTo>
                      <a:pt x="6400" y="800"/>
                    </a:lnTo>
                    <a:lnTo>
                      <a:pt x="6800" y="800"/>
                    </a:lnTo>
                    <a:close/>
                    <a:moveTo>
                      <a:pt x="6000" y="800"/>
                    </a:moveTo>
                    <a:lnTo>
                      <a:pt x="6000" y="9331"/>
                    </a:lnTo>
                    <a:lnTo>
                      <a:pt x="5600" y="8709"/>
                    </a:lnTo>
                    <a:lnTo>
                      <a:pt x="5600" y="800"/>
                    </a:lnTo>
                    <a:lnTo>
                      <a:pt x="6000" y="800"/>
                    </a:lnTo>
                    <a:close/>
                    <a:moveTo>
                      <a:pt x="4729" y="1030"/>
                    </a:moveTo>
                    <a:cubicBezTo>
                      <a:pt x="4731" y="1026"/>
                      <a:pt x="4734" y="1023"/>
                      <a:pt x="4736" y="1020"/>
                    </a:cubicBezTo>
                    <a:cubicBezTo>
                      <a:pt x="4838" y="866"/>
                      <a:pt x="4888" y="829"/>
                      <a:pt x="4908" y="819"/>
                    </a:cubicBezTo>
                    <a:cubicBezTo>
                      <a:pt x="4951" y="800"/>
                      <a:pt x="5066" y="800"/>
                      <a:pt x="5200" y="800"/>
                    </a:cubicBezTo>
                    <a:lnTo>
                      <a:pt x="5200" y="8088"/>
                    </a:lnTo>
                    <a:lnTo>
                      <a:pt x="2609" y="4058"/>
                    </a:lnTo>
                    <a:lnTo>
                      <a:pt x="4729" y="1030"/>
                    </a:lnTo>
                    <a:close/>
                    <a:moveTo>
                      <a:pt x="4999" y="10800"/>
                    </a:moveTo>
                    <a:lnTo>
                      <a:pt x="4999" y="10400"/>
                    </a:lnTo>
                    <a:lnTo>
                      <a:pt x="4599" y="10400"/>
                    </a:lnTo>
                    <a:lnTo>
                      <a:pt x="4599" y="10800"/>
                    </a:lnTo>
                    <a:lnTo>
                      <a:pt x="4199" y="10800"/>
                    </a:lnTo>
                    <a:lnTo>
                      <a:pt x="4199" y="10400"/>
                    </a:lnTo>
                    <a:lnTo>
                      <a:pt x="3799" y="10400"/>
                    </a:lnTo>
                    <a:lnTo>
                      <a:pt x="3799" y="10800"/>
                    </a:lnTo>
                    <a:lnTo>
                      <a:pt x="3399" y="10800"/>
                    </a:lnTo>
                    <a:lnTo>
                      <a:pt x="3399" y="10400"/>
                    </a:lnTo>
                    <a:lnTo>
                      <a:pt x="2999" y="10400"/>
                    </a:lnTo>
                    <a:lnTo>
                      <a:pt x="2999" y="10800"/>
                    </a:lnTo>
                    <a:lnTo>
                      <a:pt x="2599" y="10800"/>
                    </a:lnTo>
                    <a:lnTo>
                      <a:pt x="2599" y="10400"/>
                    </a:lnTo>
                    <a:lnTo>
                      <a:pt x="2199" y="10400"/>
                    </a:lnTo>
                    <a:lnTo>
                      <a:pt x="2199" y="10800"/>
                    </a:lnTo>
                    <a:lnTo>
                      <a:pt x="1799" y="10800"/>
                    </a:lnTo>
                    <a:lnTo>
                      <a:pt x="1799" y="10400"/>
                    </a:lnTo>
                    <a:lnTo>
                      <a:pt x="1399" y="10400"/>
                    </a:lnTo>
                    <a:lnTo>
                      <a:pt x="1399" y="10800"/>
                    </a:lnTo>
                    <a:lnTo>
                      <a:pt x="399" y="10800"/>
                    </a:lnTo>
                    <a:lnTo>
                      <a:pt x="399" y="9800"/>
                    </a:lnTo>
                    <a:lnTo>
                      <a:pt x="799" y="9800"/>
                    </a:lnTo>
                    <a:lnTo>
                      <a:pt x="799" y="9400"/>
                    </a:lnTo>
                    <a:lnTo>
                      <a:pt x="399" y="9400"/>
                    </a:lnTo>
                    <a:lnTo>
                      <a:pt x="399" y="9000"/>
                    </a:lnTo>
                    <a:lnTo>
                      <a:pt x="799" y="9000"/>
                    </a:lnTo>
                    <a:lnTo>
                      <a:pt x="799" y="8600"/>
                    </a:lnTo>
                    <a:lnTo>
                      <a:pt x="399" y="8600"/>
                    </a:lnTo>
                    <a:lnTo>
                      <a:pt x="399" y="8200"/>
                    </a:lnTo>
                    <a:lnTo>
                      <a:pt x="799" y="8200"/>
                    </a:lnTo>
                    <a:lnTo>
                      <a:pt x="799" y="7800"/>
                    </a:lnTo>
                    <a:lnTo>
                      <a:pt x="399" y="7800"/>
                    </a:lnTo>
                    <a:lnTo>
                      <a:pt x="399" y="7400"/>
                    </a:lnTo>
                    <a:lnTo>
                      <a:pt x="799" y="7400"/>
                    </a:lnTo>
                    <a:lnTo>
                      <a:pt x="799" y="7000"/>
                    </a:lnTo>
                    <a:lnTo>
                      <a:pt x="399" y="7000"/>
                    </a:lnTo>
                    <a:lnTo>
                      <a:pt x="399" y="6600"/>
                    </a:lnTo>
                    <a:lnTo>
                      <a:pt x="799" y="6600"/>
                    </a:lnTo>
                    <a:lnTo>
                      <a:pt x="799" y="6200"/>
                    </a:lnTo>
                    <a:lnTo>
                      <a:pt x="399" y="6200"/>
                    </a:lnTo>
                    <a:lnTo>
                      <a:pt x="399" y="5800"/>
                    </a:lnTo>
                    <a:lnTo>
                      <a:pt x="799" y="5800"/>
                    </a:lnTo>
                    <a:lnTo>
                      <a:pt x="799" y="5400"/>
                    </a:lnTo>
                    <a:lnTo>
                      <a:pt x="399" y="5400"/>
                    </a:lnTo>
                    <a:lnTo>
                      <a:pt x="399" y="5000"/>
                    </a:lnTo>
                    <a:lnTo>
                      <a:pt x="799" y="5000"/>
                    </a:lnTo>
                    <a:lnTo>
                      <a:pt x="799" y="4600"/>
                    </a:lnTo>
                    <a:lnTo>
                      <a:pt x="399" y="4600"/>
                    </a:lnTo>
                    <a:lnTo>
                      <a:pt x="399" y="4200"/>
                    </a:lnTo>
                    <a:lnTo>
                      <a:pt x="799" y="4200"/>
                    </a:lnTo>
                    <a:lnTo>
                      <a:pt x="799" y="3800"/>
                    </a:lnTo>
                    <a:lnTo>
                      <a:pt x="399" y="3800"/>
                    </a:lnTo>
                    <a:lnTo>
                      <a:pt x="399" y="3400"/>
                    </a:lnTo>
                    <a:lnTo>
                      <a:pt x="799" y="3400"/>
                    </a:lnTo>
                    <a:lnTo>
                      <a:pt x="799" y="3000"/>
                    </a:lnTo>
                    <a:lnTo>
                      <a:pt x="399" y="3000"/>
                    </a:lnTo>
                    <a:lnTo>
                      <a:pt x="399" y="1361"/>
                    </a:lnTo>
                    <a:lnTo>
                      <a:pt x="6469" y="10800"/>
                    </a:lnTo>
                    <a:lnTo>
                      <a:pt x="4999" y="10800"/>
                    </a:lnTo>
                    <a:close/>
                    <a:moveTo>
                      <a:pt x="7600" y="10799"/>
                    </a:moveTo>
                    <a:cubicBezTo>
                      <a:pt x="7600" y="10800"/>
                      <a:pt x="7600" y="10800"/>
                      <a:pt x="7600" y="10799"/>
                    </a:cubicBezTo>
                    <a:lnTo>
                      <a:pt x="7200" y="10800"/>
                    </a:lnTo>
                    <a:lnTo>
                      <a:pt x="7200" y="800"/>
                    </a:lnTo>
                    <a:lnTo>
                      <a:pt x="7599" y="800"/>
                    </a:lnTo>
                    <a:lnTo>
                      <a:pt x="7600" y="801"/>
                    </a:lnTo>
                    <a:lnTo>
                      <a:pt x="7600" y="10799"/>
                    </a:lnTo>
                    <a:close/>
                    <a:moveTo>
                      <a:pt x="4819" y="9600"/>
                    </a:moveTo>
                    <a:lnTo>
                      <a:pt x="1600" y="4596"/>
                    </a:lnTo>
                    <a:lnTo>
                      <a:pt x="1600" y="9600"/>
                    </a:lnTo>
                    <a:lnTo>
                      <a:pt x="4819" y="9600"/>
                    </a:lnTo>
                    <a:close/>
                    <a:moveTo>
                      <a:pt x="2000" y="9200"/>
                    </a:moveTo>
                    <a:lnTo>
                      <a:pt x="2000" y="5958"/>
                    </a:lnTo>
                    <a:lnTo>
                      <a:pt x="4086" y="9200"/>
                    </a:lnTo>
                    <a:lnTo>
                      <a:pt x="2000" y="9200"/>
                    </a:lnTo>
                    <a:close/>
                    <a:moveTo>
                      <a:pt x="4600" y="4800"/>
                    </a:moveTo>
                    <a:lnTo>
                      <a:pt x="4200" y="4800"/>
                    </a:lnTo>
                    <a:lnTo>
                      <a:pt x="4200" y="3200"/>
                    </a:lnTo>
                    <a:lnTo>
                      <a:pt x="4600" y="3200"/>
                    </a:lnTo>
                    <a:lnTo>
                      <a:pt x="4600" y="4800"/>
                    </a:lnTo>
                    <a:close/>
                    <a:moveTo>
                      <a:pt x="4600" y="5606"/>
                    </a:moveTo>
                    <a:lnTo>
                      <a:pt x="4200" y="5606"/>
                    </a:lnTo>
                    <a:lnTo>
                      <a:pt x="4200" y="5206"/>
                    </a:lnTo>
                    <a:lnTo>
                      <a:pt x="4600" y="5206"/>
                    </a:lnTo>
                    <a:lnTo>
                      <a:pt x="4600" y="5606"/>
                    </a:lnTo>
                    <a:close/>
                  </a:path>
                </a:pathLst>
              </a:custGeom>
              <a:solidFill>
                <a:srgbClr val="5265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5" name="组合 24"/>
          <p:cNvGrpSpPr/>
          <p:nvPr/>
        </p:nvGrpSpPr>
        <p:grpSpPr>
          <a:xfrm>
            <a:off x="2133947" y="3751150"/>
            <a:ext cx="180000" cy="891738"/>
            <a:chOff x="3099147" y="3414114"/>
            <a:chExt cx="180000" cy="891738"/>
          </a:xfrm>
        </p:grpSpPr>
        <p:cxnSp>
          <p:nvCxnSpPr>
            <p:cNvPr id="23" name="直接连接符 22"/>
            <p:cNvCxnSpPr/>
            <p:nvPr/>
          </p:nvCxnSpPr>
          <p:spPr>
            <a:xfrm flipH="1">
              <a:off x="3189147" y="3414114"/>
              <a:ext cx="0" cy="72000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4" name="椭圆 23"/>
            <p:cNvSpPr/>
            <p:nvPr/>
          </p:nvSpPr>
          <p:spPr>
            <a:xfrm>
              <a:off x="3099147" y="4125852"/>
              <a:ext cx="180000" cy="180000"/>
            </a:xfrm>
            <a:prstGeom prst="ellipse">
              <a:avLst/>
            </a:prstGeom>
            <a:solidFill>
              <a:srgbClr val="02358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6" name="组合 25"/>
          <p:cNvGrpSpPr/>
          <p:nvPr/>
        </p:nvGrpSpPr>
        <p:grpSpPr>
          <a:xfrm>
            <a:off x="4446270" y="3658235"/>
            <a:ext cx="179705" cy="974090"/>
            <a:chOff x="3099147" y="3414114"/>
            <a:chExt cx="180000" cy="891738"/>
          </a:xfrm>
        </p:grpSpPr>
        <p:cxnSp>
          <p:nvCxnSpPr>
            <p:cNvPr id="27" name="直接连接符 26"/>
            <p:cNvCxnSpPr/>
            <p:nvPr/>
          </p:nvCxnSpPr>
          <p:spPr>
            <a:xfrm flipH="1">
              <a:off x="3189147" y="3414114"/>
              <a:ext cx="0" cy="72000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8" name="椭圆 27"/>
            <p:cNvSpPr/>
            <p:nvPr/>
          </p:nvSpPr>
          <p:spPr>
            <a:xfrm>
              <a:off x="3099147" y="4125852"/>
              <a:ext cx="180000" cy="180000"/>
            </a:xfrm>
            <a:prstGeom prst="ellipse">
              <a:avLst/>
            </a:prstGeom>
            <a:solidFill>
              <a:srgbClr val="7C76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grpSp>
        <p:nvGrpSpPr>
          <p:cNvPr id="29" name="组合 28"/>
          <p:cNvGrpSpPr/>
          <p:nvPr/>
        </p:nvGrpSpPr>
        <p:grpSpPr>
          <a:xfrm>
            <a:off x="6758925" y="3747975"/>
            <a:ext cx="180000" cy="891738"/>
            <a:chOff x="3099147" y="3414114"/>
            <a:chExt cx="180000" cy="891738"/>
          </a:xfrm>
        </p:grpSpPr>
        <p:cxnSp>
          <p:nvCxnSpPr>
            <p:cNvPr id="30" name="直接连接符 29"/>
            <p:cNvCxnSpPr/>
            <p:nvPr/>
          </p:nvCxnSpPr>
          <p:spPr>
            <a:xfrm flipH="1">
              <a:off x="3189147" y="3414114"/>
              <a:ext cx="0" cy="72000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1" name="椭圆 30"/>
            <p:cNvSpPr/>
            <p:nvPr/>
          </p:nvSpPr>
          <p:spPr>
            <a:xfrm>
              <a:off x="3099147" y="4125852"/>
              <a:ext cx="180000" cy="180000"/>
            </a:xfrm>
            <a:prstGeom prst="ellipse">
              <a:avLst/>
            </a:prstGeom>
            <a:solidFill>
              <a:srgbClr val="799D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grpSp>
        <p:nvGrpSpPr>
          <p:cNvPr id="3" name="组合 2"/>
          <p:cNvGrpSpPr/>
          <p:nvPr/>
        </p:nvGrpSpPr>
        <p:grpSpPr>
          <a:xfrm>
            <a:off x="8524505" y="2479968"/>
            <a:ext cx="1366345" cy="1368972"/>
            <a:chOff x="2797810" y="2139731"/>
            <a:chExt cx="1366345" cy="1368972"/>
          </a:xfrm>
        </p:grpSpPr>
        <p:sp>
          <p:nvSpPr>
            <p:cNvPr id="22" name="菱形 21"/>
            <p:cNvSpPr/>
            <p:nvPr/>
          </p:nvSpPr>
          <p:spPr>
            <a:xfrm>
              <a:off x="2797810" y="2139731"/>
              <a:ext cx="1366345" cy="1368972"/>
            </a:xfrm>
            <a:prstGeom prst="diamond">
              <a:avLst/>
            </a:prstGeom>
            <a:solidFill>
              <a:srgbClr val="023585"/>
            </a:solidFill>
            <a:ln>
              <a:solidFill>
                <a:srgbClr val="5265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32" name="组合 31"/>
            <p:cNvGrpSpPr/>
            <p:nvPr/>
          </p:nvGrpSpPr>
          <p:grpSpPr>
            <a:xfrm>
              <a:off x="3156982" y="2500217"/>
              <a:ext cx="648000" cy="648000"/>
              <a:chOff x="2738166" y="2630453"/>
              <a:chExt cx="648000" cy="648000"/>
            </a:xfrm>
          </p:grpSpPr>
          <p:sp>
            <p:nvSpPr>
              <p:cNvPr id="34" name="椭圆 33"/>
              <p:cNvSpPr/>
              <p:nvPr/>
            </p:nvSpPr>
            <p:spPr>
              <a:xfrm>
                <a:off x="2738166" y="2630453"/>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p>
            </p:txBody>
          </p:sp>
          <p:sp>
            <p:nvSpPr>
              <p:cNvPr id="35" name="iconfont-10815-5193359"/>
              <p:cNvSpPr>
                <a:spLocks noChangeAspect="1"/>
              </p:cNvSpPr>
              <p:nvPr/>
            </p:nvSpPr>
            <p:spPr>
              <a:xfrm>
                <a:off x="2882200" y="2702453"/>
                <a:ext cx="359933" cy="504000"/>
              </a:xfrm>
              <a:custGeom>
                <a:avLst/>
                <a:gdLst>
                  <a:gd name="T0" fmla="*/ 8000 w 8000"/>
                  <a:gd name="T1" fmla="*/ 10800 h 11200"/>
                  <a:gd name="T2" fmla="*/ 7600 w 8000"/>
                  <a:gd name="T3" fmla="*/ 400 h 11200"/>
                  <a:gd name="T4" fmla="*/ 4401 w 8000"/>
                  <a:gd name="T5" fmla="*/ 800 h 11200"/>
                  <a:gd name="T6" fmla="*/ 0 w 8000"/>
                  <a:gd name="T7" fmla="*/ 0 h 11200"/>
                  <a:gd name="T8" fmla="*/ 6800 w 8000"/>
                  <a:gd name="T9" fmla="*/ 800 h 11200"/>
                  <a:gd name="T10" fmla="*/ 6400 w 8000"/>
                  <a:gd name="T11" fmla="*/ 9953 h 11200"/>
                  <a:gd name="T12" fmla="*/ 6800 w 8000"/>
                  <a:gd name="T13" fmla="*/ 800 h 11200"/>
                  <a:gd name="T14" fmla="*/ 6000 w 8000"/>
                  <a:gd name="T15" fmla="*/ 9331 h 11200"/>
                  <a:gd name="T16" fmla="*/ 5600 w 8000"/>
                  <a:gd name="T17" fmla="*/ 800 h 11200"/>
                  <a:gd name="T18" fmla="*/ 4729 w 8000"/>
                  <a:gd name="T19" fmla="*/ 1030 h 11200"/>
                  <a:gd name="T20" fmla="*/ 4908 w 8000"/>
                  <a:gd name="T21" fmla="*/ 819 h 11200"/>
                  <a:gd name="T22" fmla="*/ 5200 w 8000"/>
                  <a:gd name="T23" fmla="*/ 8088 h 11200"/>
                  <a:gd name="T24" fmla="*/ 4729 w 8000"/>
                  <a:gd name="T25" fmla="*/ 1030 h 11200"/>
                  <a:gd name="T26" fmla="*/ 4999 w 8000"/>
                  <a:gd name="T27" fmla="*/ 10400 h 11200"/>
                  <a:gd name="T28" fmla="*/ 4599 w 8000"/>
                  <a:gd name="T29" fmla="*/ 10800 h 11200"/>
                  <a:gd name="T30" fmla="*/ 4199 w 8000"/>
                  <a:gd name="T31" fmla="*/ 10400 h 11200"/>
                  <a:gd name="T32" fmla="*/ 3799 w 8000"/>
                  <a:gd name="T33" fmla="*/ 10800 h 11200"/>
                  <a:gd name="T34" fmla="*/ 3399 w 8000"/>
                  <a:gd name="T35" fmla="*/ 10400 h 11200"/>
                  <a:gd name="T36" fmla="*/ 2999 w 8000"/>
                  <a:gd name="T37" fmla="*/ 10800 h 11200"/>
                  <a:gd name="T38" fmla="*/ 2599 w 8000"/>
                  <a:gd name="T39" fmla="*/ 10400 h 11200"/>
                  <a:gd name="T40" fmla="*/ 2199 w 8000"/>
                  <a:gd name="T41" fmla="*/ 10800 h 11200"/>
                  <a:gd name="T42" fmla="*/ 1799 w 8000"/>
                  <a:gd name="T43" fmla="*/ 10400 h 11200"/>
                  <a:gd name="T44" fmla="*/ 1399 w 8000"/>
                  <a:gd name="T45" fmla="*/ 10800 h 11200"/>
                  <a:gd name="T46" fmla="*/ 399 w 8000"/>
                  <a:gd name="T47" fmla="*/ 9800 h 11200"/>
                  <a:gd name="T48" fmla="*/ 799 w 8000"/>
                  <a:gd name="T49" fmla="*/ 9400 h 11200"/>
                  <a:gd name="T50" fmla="*/ 399 w 8000"/>
                  <a:gd name="T51" fmla="*/ 9000 h 11200"/>
                  <a:gd name="T52" fmla="*/ 799 w 8000"/>
                  <a:gd name="T53" fmla="*/ 8600 h 11200"/>
                  <a:gd name="T54" fmla="*/ 399 w 8000"/>
                  <a:gd name="T55" fmla="*/ 8200 h 11200"/>
                  <a:gd name="T56" fmla="*/ 799 w 8000"/>
                  <a:gd name="T57" fmla="*/ 7800 h 11200"/>
                  <a:gd name="T58" fmla="*/ 399 w 8000"/>
                  <a:gd name="T59" fmla="*/ 7400 h 11200"/>
                  <a:gd name="T60" fmla="*/ 799 w 8000"/>
                  <a:gd name="T61" fmla="*/ 7000 h 11200"/>
                  <a:gd name="T62" fmla="*/ 399 w 8000"/>
                  <a:gd name="T63" fmla="*/ 6600 h 11200"/>
                  <a:gd name="T64" fmla="*/ 799 w 8000"/>
                  <a:gd name="T65" fmla="*/ 6200 h 11200"/>
                  <a:gd name="T66" fmla="*/ 399 w 8000"/>
                  <a:gd name="T67" fmla="*/ 5800 h 11200"/>
                  <a:gd name="T68" fmla="*/ 799 w 8000"/>
                  <a:gd name="T69" fmla="*/ 5400 h 11200"/>
                  <a:gd name="T70" fmla="*/ 399 w 8000"/>
                  <a:gd name="T71" fmla="*/ 5000 h 11200"/>
                  <a:gd name="T72" fmla="*/ 799 w 8000"/>
                  <a:gd name="T73" fmla="*/ 4600 h 11200"/>
                  <a:gd name="T74" fmla="*/ 399 w 8000"/>
                  <a:gd name="T75" fmla="*/ 4200 h 11200"/>
                  <a:gd name="T76" fmla="*/ 799 w 8000"/>
                  <a:gd name="T77" fmla="*/ 3800 h 11200"/>
                  <a:gd name="T78" fmla="*/ 399 w 8000"/>
                  <a:gd name="T79" fmla="*/ 3400 h 11200"/>
                  <a:gd name="T80" fmla="*/ 799 w 8000"/>
                  <a:gd name="T81" fmla="*/ 3000 h 11200"/>
                  <a:gd name="T82" fmla="*/ 399 w 8000"/>
                  <a:gd name="T83" fmla="*/ 1361 h 11200"/>
                  <a:gd name="T84" fmla="*/ 4999 w 8000"/>
                  <a:gd name="T85" fmla="*/ 10800 h 11200"/>
                  <a:gd name="T86" fmla="*/ 7600 w 8000"/>
                  <a:gd name="T87" fmla="*/ 10799 h 11200"/>
                  <a:gd name="T88" fmla="*/ 7200 w 8000"/>
                  <a:gd name="T89" fmla="*/ 800 h 11200"/>
                  <a:gd name="T90" fmla="*/ 7600 w 8000"/>
                  <a:gd name="T91" fmla="*/ 801 h 11200"/>
                  <a:gd name="T92" fmla="*/ 4819 w 8000"/>
                  <a:gd name="T93" fmla="*/ 9600 h 11200"/>
                  <a:gd name="T94" fmla="*/ 1600 w 8000"/>
                  <a:gd name="T95" fmla="*/ 9600 h 11200"/>
                  <a:gd name="T96" fmla="*/ 2000 w 8000"/>
                  <a:gd name="T97" fmla="*/ 9200 h 11200"/>
                  <a:gd name="T98" fmla="*/ 4086 w 8000"/>
                  <a:gd name="T99" fmla="*/ 9200 h 11200"/>
                  <a:gd name="T100" fmla="*/ 4600 w 8000"/>
                  <a:gd name="T101" fmla="*/ 4800 h 11200"/>
                  <a:gd name="T102" fmla="*/ 4200 w 8000"/>
                  <a:gd name="T103" fmla="*/ 3200 h 11200"/>
                  <a:gd name="T104" fmla="*/ 4600 w 8000"/>
                  <a:gd name="T105" fmla="*/ 4800 h 11200"/>
                  <a:gd name="T106" fmla="*/ 4200 w 8000"/>
                  <a:gd name="T107" fmla="*/ 5606 h 11200"/>
                  <a:gd name="T108" fmla="*/ 4600 w 8000"/>
                  <a:gd name="T109" fmla="*/ 5206 h 1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000" h="11200">
                    <a:moveTo>
                      <a:pt x="7600" y="11200"/>
                    </a:moveTo>
                    <a:cubicBezTo>
                      <a:pt x="7820" y="11200"/>
                      <a:pt x="8000" y="11020"/>
                      <a:pt x="8000" y="10800"/>
                    </a:cubicBezTo>
                    <a:lnTo>
                      <a:pt x="8000" y="800"/>
                    </a:lnTo>
                    <a:cubicBezTo>
                      <a:pt x="8000" y="580"/>
                      <a:pt x="7820" y="400"/>
                      <a:pt x="7600" y="400"/>
                    </a:cubicBezTo>
                    <a:lnTo>
                      <a:pt x="5200" y="400"/>
                    </a:lnTo>
                    <a:cubicBezTo>
                      <a:pt x="4808" y="400"/>
                      <a:pt x="4663" y="400"/>
                      <a:pt x="4401" y="800"/>
                    </a:cubicBezTo>
                    <a:lnTo>
                      <a:pt x="2375" y="3694"/>
                    </a:lnTo>
                    <a:lnTo>
                      <a:pt x="0" y="0"/>
                    </a:lnTo>
                    <a:lnTo>
                      <a:pt x="0" y="11200"/>
                    </a:lnTo>
                    <a:moveTo>
                      <a:pt x="6800" y="800"/>
                    </a:moveTo>
                    <a:lnTo>
                      <a:pt x="6800" y="10575"/>
                    </a:lnTo>
                    <a:lnTo>
                      <a:pt x="6400" y="9953"/>
                    </a:lnTo>
                    <a:lnTo>
                      <a:pt x="6400" y="800"/>
                    </a:lnTo>
                    <a:lnTo>
                      <a:pt x="6800" y="800"/>
                    </a:lnTo>
                    <a:close/>
                    <a:moveTo>
                      <a:pt x="6000" y="800"/>
                    </a:moveTo>
                    <a:lnTo>
                      <a:pt x="6000" y="9331"/>
                    </a:lnTo>
                    <a:lnTo>
                      <a:pt x="5600" y="8709"/>
                    </a:lnTo>
                    <a:lnTo>
                      <a:pt x="5600" y="800"/>
                    </a:lnTo>
                    <a:lnTo>
                      <a:pt x="6000" y="800"/>
                    </a:lnTo>
                    <a:close/>
                    <a:moveTo>
                      <a:pt x="4729" y="1030"/>
                    </a:moveTo>
                    <a:cubicBezTo>
                      <a:pt x="4731" y="1026"/>
                      <a:pt x="4734" y="1023"/>
                      <a:pt x="4736" y="1020"/>
                    </a:cubicBezTo>
                    <a:cubicBezTo>
                      <a:pt x="4838" y="866"/>
                      <a:pt x="4888" y="829"/>
                      <a:pt x="4908" y="819"/>
                    </a:cubicBezTo>
                    <a:cubicBezTo>
                      <a:pt x="4951" y="800"/>
                      <a:pt x="5066" y="800"/>
                      <a:pt x="5200" y="800"/>
                    </a:cubicBezTo>
                    <a:lnTo>
                      <a:pt x="5200" y="8088"/>
                    </a:lnTo>
                    <a:lnTo>
                      <a:pt x="2609" y="4058"/>
                    </a:lnTo>
                    <a:lnTo>
                      <a:pt x="4729" y="1030"/>
                    </a:lnTo>
                    <a:close/>
                    <a:moveTo>
                      <a:pt x="4999" y="10800"/>
                    </a:moveTo>
                    <a:lnTo>
                      <a:pt x="4999" y="10400"/>
                    </a:lnTo>
                    <a:lnTo>
                      <a:pt x="4599" y="10400"/>
                    </a:lnTo>
                    <a:lnTo>
                      <a:pt x="4599" y="10800"/>
                    </a:lnTo>
                    <a:lnTo>
                      <a:pt x="4199" y="10800"/>
                    </a:lnTo>
                    <a:lnTo>
                      <a:pt x="4199" y="10400"/>
                    </a:lnTo>
                    <a:lnTo>
                      <a:pt x="3799" y="10400"/>
                    </a:lnTo>
                    <a:lnTo>
                      <a:pt x="3799" y="10800"/>
                    </a:lnTo>
                    <a:lnTo>
                      <a:pt x="3399" y="10800"/>
                    </a:lnTo>
                    <a:lnTo>
                      <a:pt x="3399" y="10400"/>
                    </a:lnTo>
                    <a:lnTo>
                      <a:pt x="2999" y="10400"/>
                    </a:lnTo>
                    <a:lnTo>
                      <a:pt x="2999" y="10800"/>
                    </a:lnTo>
                    <a:lnTo>
                      <a:pt x="2599" y="10800"/>
                    </a:lnTo>
                    <a:lnTo>
                      <a:pt x="2599" y="10400"/>
                    </a:lnTo>
                    <a:lnTo>
                      <a:pt x="2199" y="10400"/>
                    </a:lnTo>
                    <a:lnTo>
                      <a:pt x="2199" y="10800"/>
                    </a:lnTo>
                    <a:lnTo>
                      <a:pt x="1799" y="10800"/>
                    </a:lnTo>
                    <a:lnTo>
                      <a:pt x="1799" y="10400"/>
                    </a:lnTo>
                    <a:lnTo>
                      <a:pt x="1399" y="10400"/>
                    </a:lnTo>
                    <a:lnTo>
                      <a:pt x="1399" y="10800"/>
                    </a:lnTo>
                    <a:lnTo>
                      <a:pt x="399" y="10800"/>
                    </a:lnTo>
                    <a:lnTo>
                      <a:pt x="399" y="9800"/>
                    </a:lnTo>
                    <a:lnTo>
                      <a:pt x="799" y="9800"/>
                    </a:lnTo>
                    <a:lnTo>
                      <a:pt x="799" y="9400"/>
                    </a:lnTo>
                    <a:lnTo>
                      <a:pt x="399" y="9400"/>
                    </a:lnTo>
                    <a:lnTo>
                      <a:pt x="399" y="9000"/>
                    </a:lnTo>
                    <a:lnTo>
                      <a:pt x="799" y="9000"/>
                    </a:lnTo>
                    <a:lnTo>
                      <a:pt x="799" y="8600"/>
                    </a:lnTo>
                    <a:lnTo>
                      <a:pt x="399" y="8600"/>
                    </a:lnTo>
                    <a:lnTo>
                      <a:pt x="399" y="8200"/>
                    </a:lnTo>
                    <a:lnTo>
                      <a:pt x="799" y="8200"/>
                    </a:lnTo>
                    <a:lnTo>
                      <a:pt x="799" y="7800"/>
                    </a:lnTo>
                    <a:lnTo>
                      <a:pt x="399" y="7800"/>
                    </a:lnTo>
                    <a:lnTo>
                      <a:pt x="399" y="7400"/>
                    </a:lnTo>
                    <a:lnTo>
                      <a:pt x="799" y="7400"/>
                    </a:lnTo>
                    <a:lnTo>
                      <a:pt x="799" y="7000"/>
                    </a:lnTo>
                    <a:lnTo>
                      <a:pt x="399" y="7000"/>
                    </a:lnTo>
                    <a:lnTo>
                      <a:pt x="399" y="6600"/>
                    </a:lnTo>
                    <a:lnTo>
                      <a:pt x="799" y="6600"/>
                    </a:lnTo>
                    <a:lnTo>
                      <a:pt x="799" y="6200"/>
                    </a:lnTo>
                    <a:lnTo>
                      <a:pt x="399" y="6200"/>
                    </a:lnTo>
                    <a:lnTo>
                      <a:pt x="399" y="5800"/>
                    </a:lnTo>
                    <a:lnTo>
                      <a:pt x="799" y="5800"/>
                    </a:lnTo>
                    <a:lnTo>
                      <a:pt x="799" y="5400"/>
                    </a:lnTo>
                    <a:lnTo>
                      <a:pt x="399" y="5400"/>
                    </a:lnTo>
                    <a:lnTo>
                      <a:pt x="399" y="5000"/>
                    </a:lnTo>
                    <a:lnTo>
                      <a:pt x="799" y="5000"/>
                    </a:lnTo>
                    <a:lnTo>
                      <a:pt x="799" y="4600"/>
                    </a:lnTo>
                    <a:lnTo>
                      <a:pt x="399" y="4600"/>
                    </a:lnTo>
                    <a:lnTo>
                      <a:pt x="399" y="4200"/>
                    </a:lnTo>
                    <a:lnTo>
                      <a:pt x="799" y="4200"/>
                    </a:lnTo>
                    <a:lnTo>
                      <a:pt x="799" y="3800"/>
                    </a:lnTo>
                    <a:lnTo>
                      <a:pt x="399" y="3800"/>
                    </a:lnTo>
                    <a:lnTo>
                      <a:pt x="399" y="3400"/>
                    </a:lnTo>
                    <a:lnTo>
                      <a:pt x="799" y="3400"/>
                    </a:lnTo>
                    <a:lnTo>
                      <a:pt x="799" y="3000"/>
                    </a:lnTo>
                    <a:lnTo>
                      <a:pt x="399" y="3000"/>
                    </a:lnTo>
                    <a:lnTo>
                      <a:pt x="399" y="1361"/>
                    </a:lnTo>
                    <a:lnTo>
                      <a:pt x="6469" y="10800"/>
                    </a:lnTo>
                    <a:lnTo>
                      <a:pt x="4999" y="10800"/>
                    </a:lnTo>
                    <a:close/>
                    <a:moveTo>
                      <a:pt x="7600" y="10799"/>
                    </a:moveTo>
                    <a:cubicBezTo>
                      <a:pt x="7600" y="10800"/>
                      <a:pt x="7600" y="10800"/>
                      <a:pt x="7600" y="10799"/>
                    </a:cubicBezTo>
                    <a:lnTo>
                      <a:pt x="7200" y="10800"/>
                    </a:lnTo>
                    <a:lnTo>
                      <a:pt x="7200" y="800"/>
                    </a:lnTo>
                    <a:lnTo>
                      <a:pt x="7599" y="800"/>
                    </a:lnTo>
                    <a:lnTo>
                      <a:pt x="7600" y="801"/>
                    </a:lnTo>
                    <a:lnTo>
                      <a:pt x="7600" y="10799"/>
                    </a:lnTo>
                    <a:close/>
                    <a:moveTo>
                      <a:pt x="4819" y="9600"/>
                    </a:moveTo>
                    <a:lnTo>
                      <a:pt x="1600" y="4596"/>
                    </a:lnTo>
                    <a:lnTo>
                      <a:pt x="1600" y="9600"/>
                    </a:lnTo>
                    <a:lnTo>
                      <a:pt x="4819" y="9600"/>
                    </a:lnTo>
                    <a:close/>
                    <a:moveTo>
                      <a:pt x="2000" y="9200"/>
                    </a:moveTo>
                    <a:lnTo>
                      <a:pt x="2000" y="5958"/>
                    </a:lnTo>
                    <a:lnTo>
                      <a:pt x="4086" y="9200"/>
                    </a:lnTo>
                    <a:lnTo>
                      <a:pt x="2000" y="9200"/>
                    </a:lnTo>
                    <a:close/>
                    <a:moveTo>
                      <a:pt x="4600" y="4800"/>
                    </a:moveTo>
                    <a:lnTo>
                      <a:pt x="4200" y="4800"/>
                    </a:lnTo>
                    <a:lnTo>
                      <a:pt x="4200" y="3200"/>
                    </a:lnTo>
                    <a:lnTo>
                      <a:pt x="4600" y="3200"/>
                    </a:lnTo>
                    <a:lnTo>
                      <a:pt x="4600" y="4800"/>
                    </a:lnTo>
                    <a:close/>
                    <a:moveTo>
                      <a:pt x="4600" y="5606"/>
                    </a:moveTo>
                    <a:lnTo>
                      <a:pt x="4200" y="5606"/>
                    </a:lnTo>
                    <a:lnTo>
                      <a:pt x="4200" y="5206"/>
                    </a:lnTo>
                    <a:lnTo>
                      <a:pt x="4600" y="5206"/>
                    </a:lnTo>
                    <a:lnTo>
                      <a:pt x="4600" y="5606"/>
                    </a:lnTo>
                    <a:close/>
                  </a:path>
                </a:pathLst>
              </a:custGeom>
              <a:solidFill>
                <a:srgbClr val="5265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grpSp>
      <p:grpSp>
        <p:nvGrpSpPr>
          <p:cNvPr id="36" name="组合 35"/>
          <p:cNvGrpSpPr/>
          <p:nvPr/>
        </p:nvGrpSpPr>
        <p:grpSpPr>
          <a:xfrm>
            <a:off x="9071957" y="3754960"/>
            <a:ext cx="180000" cy="891738"/>
            <a:chOff x="3099147" y="3414114"/>
            <a:chExt cx="180000" cy="891738"/>
          </a:xfrm>
        </p:grpSpPr>
        <p:cxnSp>
          <p:nvCxnSpPr>
            <p:cNvPr id="37" name="直接连接符 36"/>
            <p:cNvCxnSpPr/>
            <p:nvPr/>
          </p:nvCxnSpPr>
          <p:spPr>
            <a:xfrm flipH="1">
              <a:off x="3189147" y="3414114"/>
              <a:ext cx="0" cy="72000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8" name="椭圆 37"/>
            <p:cNvSpPr/>
            <p:nvPr/>
          </p:nvSpPr>
          <p:spPr>
            <a:xfrm>
              <a:off x="3099147" y="4125852"/>
              <a:ext cx="180000" cy="180000"/>
            </a:xfrm>
            <a:prstGeom prst="ellipse">
              <a:avLst/>
            </a:prstGeom>
            <a:solidFill>
              <a:srgbClr val="023585"/>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39" name="矩形 38"/>
          <p:cNvSpPr/>
          <p:nvPr/>
        </p:nvSpPr>
        <p:spPr>
          <a:xfrm>
            <a:off x="8199950" y="5024909"/>
            <a:ext cx="2016000" cy="534035"/>
          </a:xfrm>
          <a:prstGeom prst="rect">
            <a:avLst/>
          </a:prstGeom>
        </p:spPr>
        <p:txBody>
          <a:bodyPr wrap="square">
            <a:spAutoFit/>
          </a:bodyPr>
          <a:p>
            <a:pPr algn="ctr">
              <a:lnSpc>
                <a:spcPct val="120000"/>
              </a:lnSpc>
              <a:spcBef>
                <a:spcPts val="600"/>
              </a:spcBef>
              <a:spcAft>
                <a:spcPts val="600"/>
              </a:spcAft>
            </a:pPr>
            <a:r>
              <a:rPr lang="zh-CN" altLang="en-US" sz="2400" dirty="0">
                <a:solidFill>
                  <a:schemeClr val="tx1">
                    <a:lumMod val="85000"/>
                    <a:lumOff val="15000"/>
                  </a:schemeClr>
                </a:solidFill>
                <a:latin typeface="阿里巴巴普惠体 Medium" panose="00020600040101010101" pitchFamily="18" charset="-122"/>
                <a:ea typeface="阿里巴巴普惠体 Medium" panose="00020600040101010101" pitchFamily="18" charset="-122"/>
                <a:cs typeface="阿里巴巴普惠体 Medium" panose="00020600040101010101" pitchFamily="18" charset="-122"/>
                <a:sym typeface="+mn-lt"/>
              </a:rPr>
              <a:t>践行评价</a:t>
            </a:r>
            <a:endParaRPr lang="zh-CN" altLang="en-US" sz="2400" dirty="0">
              <a:solidFill>
                <a:schemeClr val="tx1">
                  <a:lumMod val="85000"/>
                  <a:lumOff val="15000"/>
                </a:schemeClr>
              </a:solidFill>
              <a:latin typeface="阿里巴巴普惠体 Medium" panose="00020600040101010101" pitchFamily="18" charset="-122"/>
              <a:ea typeface="阿里巴巴普惠体 Medium" panose="00020600040101010101" pitchFamily="18" charset="-122"/>
              <a:cs typeface="阿里巴巴普惠体 Medium" panose="00020600040101010101" pitchFamily="18" charset="-122"/>
              <a:sym typeface="+mn-lt"/>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6" presetClass="entr" presetSubtype="21"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par>
                          <p:cTn id="14" fill="hold">
                            <p:stCondLst>
                              <p:cond delay="1000"/>
                            </p:stCondLst>
                            <p:childTnLst>
                              <p:par>
                                <p:cTn id="15" presetID="16" presetClass="entr" presetSubtype="21"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par>
                          <p:cTn id="18" fill="hold">
                            <p:stCondLst>
                              <p:cond delay="1500"/>
                            </p:stCondLst>
                            <p:childTnLst>
                              <p:par>
                                <p:cTn id="19" presetID="16" presetClass="entr" presetSubtype="21"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inVertical)">
                                      <p:cBhvr>
                                        <p:cTn id="21" dur="500"/>
                                        <p:tgtEl>
                                          <p:spTgt spid="6"/>
                                        </p:tgtEl>
                                      </p:cBhvr>
                                    </p:animEffect>
                                  </p:childTnLst>
                                </p:cTn>
                              </p:par>
                            </p:childTnLst>
                          </p:cTn>
                        </p:par>
                        <p:par>
                          <p:cTn id="22" fill="hold">
                            <p:stCondLst>
                              <p:cond delay="2000"/>
                            </p:stCondLst>
                            <p:childTnLst>
                              <p:par>
                                <p:cTn id="23" presetID="16" presetClass="entr" presetSubtype="21" fill="hold" grpId="0"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barn(inVertical)">
                                      <p:cBhvr>
                                        <p:cTn id="25"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3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6C$4BAR6ZZHFF3`)][7)}EM"/>
          <p:cNvPicPr>
            <a:picLocks noChangeAspect="1"/>
          </p:cNvPicPr>
          <p:nvPr>
            <p:custDataLst>
              <p:tags r:id="rId1"/>
            </p:custDataLst>
          </p:nvPr>
        </p:nvPicPr>
        <p:blipFill>
          <a:blip r:embed="rId2"/>
          <a:stretch>
            <a:fillRect/>
          </a:stretch>
        </p:blipFill>
        <p:spPr>
          <a:xfrm>
            <a:off x="916305" y="955040"/>
            <a:ext cx="5557520" cy="2343785"/>
          </a:xfrm>
          <a:prstGeom prst="rect">
            <a:avLst/>
          </a:prstGeom>
        </p:spPr>
      </p:pic>
      <p:sp>
        <p:nvSpPr>
          <p:cNvPr id="100" name="文本框 99"/>
          <p:cNvSpPr txBox="1"/>
          <p:nvPr/>
        </p:nvSpPr>
        <p:spPr>
          <a:xfrm>
            <a:off x="6573520" y="714058"/>
            <a:ext cx="5080000" cy="2584450"/>
          </a:xfrm>
          <a:prstGeom prst="rect">
            <a:avLst/>
          </a:prstGeom>
          <a:noFill/>
          <a:ln w="9525">
            <a:noFill/>
          </a:ln>
        </p:spPr>
        <p:txBody>
          <a:bodyPr>
            <a:spAutoFit/>
          </a:bodyPr>
          <a:p>
            <a:pPr indent="0" fontAlgn="auto">
              <a:lnSpc>
                <a:spcPct val="150000"/>
              </a:lnSpc>
            </a:pPr>
            <a:r>
              <a:rPr lang="en-US" altLang="zh-CN" b="0">
                <a:ea typeface="宋体" panose="02010600030101010101" pitchFamily="2" charset="-122"/>
              </a:rPr>
              <a:t>        </a:t>
            </a:r>
            <a:r>
              <a:rPr lang="zh-CN" b="0">
                <a:ea typeface="宋体" panose="02010600030101010101" pitchFamily="2" charset="-122"/>
              </a:rPr>
              <a:t>这一教学模式以激活儿童的道德生命为基本旨趣，主张从学生自主学习的角度出发，先学后教。课堂以活动</a:t>
            </a:r>
            <a:r>
              <a:rPr lang="zh-CN" b="0">
                <a:latin typeface="Calibri" panose="020F0502020204030204" charset="0"/>
                <a:ea typeface="宋体" panose="02010600030101010101" pitchFamily="2" charset="-122"/>
              </a:rPr>
              <a:t>、</a:t>
            </a:r>
            <a:r>
              <a:rPr lang="zh-CN" b="0">
                <a:ea typeface="宋体" panose="02010600030101010101" pitchFamily="2" charset="-122"/>
              </a:rPr>
              <a:t>对话为主要形式，教师顺学而导，形成一种以自主活动、体验反思、对话生成为主要特征的内生性的学习方式</a:t>
            </a:r>
            <a:r>
              <a:rPr lang="zh-CN" b="0">
                <a:latin typeface="Calibri" panose="020F0502020204030204" charset="0"/>
                <a:ea typeface="宋体" panose="02010600030101010101" pitchFamily="2" charset="-122"/>
              </a:rPr>
              <a:t>，</a:t>
            </a:r>
            <a:r>
              <a:rPr lang="zh-CN" b="0">
                <a:ea typeface="宋体" panose="02010600030101010101" pitchFamily="2" charset="-122"/>
              </a:rPr>
              <a:t>从而实现主体间意义的升值。</a:t>
            </a:r>
            <a:endParaRPr lang="zh-CN" altLang="en-US" b="0">
              <a:ea typeface="宋体" panose="02010600030101010101" pitchFamily="2" charset="-122"/>
            </a:endParaRPr>
          </a:p>
        </p:txBody>
      </p:sp>
      <p:sp>
        <p:nvSpPr>
          <p:cNvPr id="5" name="文本框 4"/>
          <p:cNvSpPr txBox="1"/>
          <p:nvPr/>
        </p:nvSpPr>
        <p:spPr>
          <a:xfrm>
            <a:off x="1808480" y="3540125"/>
            <a:ext cx="8575040" cy="2584450"/>
          </a:xfrm>
          <a:prstGeom prst="rect">
            <a:avLst/>
          </a:prstGeom>
          <a:noFill/>
          <a:ln w="9525">
            <a:noFill/>
          </a:ln>
        </p:spPr>
        <p:txBody>
          <a:bodyPr wrap="square">
            <a:spAutoFit/>
          </a:bodyPr>
          <a:p>
            <a:pPr indent="304800" fontAlgn="auto">
              <a:lnSpc>
                <a:spcPct val="150000"/>
              </a:lnSpc>
            </a:pPr>
            <a:r>
              <a:rPr lang="en-US" altLang="zh-CN" b="0">
                <a:latin typeface="Calibri" panose="020F0502020204030204" charset="0"/>
                <a:ea typeface="宋体" panose="02010600030101010101" pitchFamily="2" charset="-122"/>
              </a:rPr>
              <a:t>  </a:t>
            </a:r>
            <a:r>
              <a:rPr lang="zh-CN" b="0">
                <a:latin typeface="Calibri" panose="020F0502020204030204" charset="0"/>
                <a:ea typeface="宋体" panose="02010600030101010101" pitchFamily="2" charset="-122"/>
              </a:rPr>
              <a:t>活动体验是“学程导航模式”课堂教学的主体，是激活儿童道德生命的主旋律。刘启红教授说，“人是通过自身的活动‘做’成的。”我们主张通过以生活化、形象化和审美化为基本特征的活动，引领儿童在活动中体验，在体验中感悟，从而激活儿童的身心。课堂上，教师提供活动单，内容包括做什么、怎么做以及活动时间。学生是体验者，根据活动单上的提示进行活动，或集体互动；或小组分享、讨论、合作；或独立思考、操作。</a:t>
            </a:r>
            <a:endParaRPr lang="zh-CN" altLang="en-US" b="0">
              <a:latin typeface="Calibri" panose="020F0502020204030204" charset="0"/>
              <a:ea typeface="宋体" panose="02010600030101010101" pitchFamily="2"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par>
    </p:tnLst>
  </p:timing>
</p:sld>
</file>

<file path=ppt/tags/tag1.xml><?xml version="1.0" encoding="utf-8"?>
<p:tagLst xmlns:p="http://schemas.openxmlformats.org/presentationml/2006/main">
  <p:tag name="KSO_WM_UNIT_PLACING_PICTURE_USER_VIEWPORT" val="{&quot;height&quot;:3150,&quot;width&quot;:7470}"/>
</p:tagLst>
</file>

<file path=ppt/tags/tag2.xml><?xml version="1.0" encoding="utf-8"?>
<p:tagLst xmlns:p="http://schemas.openxmlformats.org/presentationml/2006/main">
  <p:tag name="ISLIDE.GUIDESSETTING" val="{&quot;Id&quot;:&quot;bfb73f94-27e9-4b06-8c10-783dd00143ec&quot;,&quot;Name&quot;:null,&quot;Kind&quot;:&quot;Custom&quot;,&quot;OldGuidesSetting&quot;:{&quot;HeaderHeight&quot;:0.0,&quot;FooterHeight&quot;:0.0,&quot;SideMargin&quot;:0.0,&quot;TopMargin&quot;:0.0,&quot;BottomMargin&quot;:0.0,&quot;IntervalMargin&quot;:0.0}}"/>
  <p:tag name="KSO_WPP_MARK_KEY" val="8d223136-7b8c-41f9-88cf-27569a211043"/>
  <p:tag name="COMMONDATA" val="eyJoZGlkIjoiZTQ2YjdiNWU4ZDczMzhmY2NhMTI3ZGUzOGUxYzhhZmQifQ=="/>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nfqghpx">
      <a:majorFont>
        <a:latin typeface="Bodoni MT"/>
        <a:ea typeface="阿里巴巴普惠体"/>
        <a:cs typeface=""/>
      </a:majorFont>
      <a:minorFont>
        <a:latin typeface="Bodoni MT"/>
        <a:ea typeface="阿里巴巴普惠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2447</Words>
  <Application>WPS 演示</Application>
  <PresentationFormat>宽屏</PresentationFormat>
  <Paragraphs>104</Paragraphs>
  <Slides>13</Slides>
  <Notes>0</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13</vt:i4>
      </vt:variant>
    </vt:vector>
  </HeadingPairs>
  <TitlesOfParts>
    <vt:vector size="27" baseType="lpstr">
      <vt:lpstr>Arial</vt:lpstr>
      <vt:lpstr>宋体</vt:lpstr>
      <vt:lpstr>Wingdings</vt:lpstr>
      <vt:lpstr>楷体</vt:lpstr>
      <vt:lpstr>阿里巴巴普惠体 Medium</vt:lpstr>
      <vt:lpstr>三极粗柔宋简体</vt:lpstr>
      <vt:lpstr>Calibri</vt:lpstr>
      <vt:lpstr>阿里巴巴普惠体</vt:lpstr>
      <vt:lpstr>微软雅黑</vt:lpstr>
      <vt:lpstr>Arial Unicode MS</vt:lpstr>
      <vt:lpstr>Bodoni MT</vt:lpstr>
      <vt:lpstr>阿里巴巴普惠体</vt:lpstr>
      <vt:lpstr>Segoe Print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构建高效课堂，展现课堂魅力 </dc:title>
  <dc:creator>hp</dc:creator>
  <cp:lastModifiedBy>一颗菘菜</cp:lastModifiedBy>
  <cp:revision>144</cp:revision>
  <dcterms:created xsi:type="dcterms:W3CDTF">2022-05-16T11:46:00Z</dcterms:created>
  <dcterms:modified xsi:type="dcterms:W3CDTF">2022-11-08T12:35:49Z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D7C3A77783124E599C8BDBF0477D9243</vt:lpwstr>
  </property>
  <property fmtid="{D5CDD505-2E9C-101B-9397-08002B2CF9AE}" pid="3" name="KSOProductBuildVer">
    <vt:lpwstr>2052-11.1.0.12763</vt:lpwstr>
  </property>
</Properties>
</file>