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01" r:id="rId3"/>
    <p:sldId id="257" r:id="rId5"/>
    <p:sldId id="292" r:id="rId6"/>
    <p:sldId id="293" r:id="rId7"/>
    <p:sldId id="334" r:id="rId8"/>
    <p:sldId id="335" r:id="rId9"/>
    <p:sldId id="265" r:id="rId10"/>
    <p:sldId id="336" r:id="rId11"/>
    <p:sldId id="337" r:id="rId12"/>
    <p:sldId id="338" r:id="rId13"/>
    <p:sldId id="339" r:id="rId14"/>
    <p:sldId id="340" r:id="rId15"/>
    <p:sldId id="341" r:id="rId16"/>
    <p:sldId id="288" r:id="rId1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1"/>
    </p:embeddedFont>
    <p:embeddedFont>
      <p:font typeface="方正兰亭细黑_GBK" panose="02000000000000000000" pitchFamily="2" charset="-122"/>
      <p:regular r:id="rId22"/>
    </p:embeddedFont>
    <p:embeddedFont>
      <p:font typeface="Watford DB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charset="-122"/>
      <p:regular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1" autoAdjust="0"/>
    <p:restoredTop sz="94660"/>
  </p:normalViewPr>
  <p:slideViewPr>
    <p:cSldViewPr snapToGrid="0">
      <p:cViewPr>
        <p:scale>
          <a:sx n="75" d="100"/>
          <a:sy n="75" d="100"/>
        </p:scale>
        <p:origin x="-1944" y="-1128"/>
      </p:cViewPr>
      <p:guideLst>
        <p:guide orient="horz" pos="1589"/>
        <p:guide pos="2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5.xml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7FD7A-F41B-4FED-8E35-F78DB9F4D0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515257" y="624114"/>
            <a:ext cx="3192647" cy="5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 userDrawn="1"/>
        </p:nvCxnSpPr>
        <p:spPr>
          <a:xfrm>
            <a:off x="5436096" y="629351"/>
            <a:ext cx="326465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1"/>
            <a:ext cx="9144000" cy="699542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-20538"/>
            <a:ext cx="1704311" cy="72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bg>
      <p:bgPr>
        <a:pattFill prst="ltUpDiag">
          <a:fgClr>
            <a:schemeClr val="accent6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9E4D-0BE1-4AAA-A57B-DA425863F4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EBC7A-FD02-486B-81B5-A845787C6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71751"/>
            <a:ext cx="9144000" cy="1828235"/>
          </a:xfrm>
          <a:prstGeom prst="rect">
            <a:avLst/>
          </a:prstGeom>
          <a:solidFill>
            <a:srgbClr val="1A3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pic>
        <p:nvPicPr>
          <p:cNvPr id="10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012" y="285261"/>
            <a:ext cx="1967244" cy="196697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03" y="210279"/>
            <a:ext cx="2230535" cy="2230233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015413" y="5314104"/>
            <a:ext cx="1128587" cy="38088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r>
              <a:rPr lang="zh-CN" altLang="en-US" dirty="0" smtClean="0"/>
              <a:t>延时文字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2349113" y="3309841"/>
            <a:ext cx="4391725" cy="4319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/>
          </a:p>
        </p:txBody>
      </p:sp>
      <p:grpSp>
        <p:nvGrpSpPr>
          <p:cNvPr id="25" name="Group 91"/>
          <p:cNvGrpSpPr/>
          <p:nvPr/>
        </p:nvGrpSpPr>
        <p:grpSpPr bwMode="auto">
          <a:xfrm>
            <a:off x="2359829" y="3325361"/>
            <a:ext cx="390552" cy="616758"/>
            <a:chOff x="936" y="1480"/>
            <a:chExt cx="1589" cy="2510"/>
          </a:xfrm>
        </p:grpSpPr>
        <p:grpSp>
          <p:nvGrpSpPr>
            <p:cNvPr id="26" name="组合 33"/>
            <p:cNvGrpSpPr/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1A3F6C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5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86" y="3454207"/>
            <a:ext cx="1475294" cy="35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530" y="2611207"/>
            <a:ext cx="6201036" cy="643890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学习任务群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2333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66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66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66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66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17284E-7 L 0.42031 0.0009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7" y="3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23457E-6 L 0.41459 -0.002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666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66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-2147482620" name="图片 -21474826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" y="151765"/>
            <a:ext cx="8456930" cy="347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19" name="图片 -2147482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950" y="3276600"/>
            <a:ext cx="5767070" cy="186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-2147482617" name="图片 -2147482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85090"/>
            <a:ext cx="6808470" cy="2852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15" name="图片 -2147482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-317"/>
            <a:ext cx="4781550" cy="492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14" name="图片 -21474826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8" y="3095625"/>
            <a:ext cx="5210175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214748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-214748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214748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-214748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-2147482613" name="图片 -21474826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0" y="158115"/>
            <a:ext cx="8630920" cy="3801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-2147482612" name="图片 -21474826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40" y="158750"/>
            <a:ext cx="5856605" cy="473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10" name="图片 -21474826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735" y="894080"/>
            <a:ext cx="6562725" cy="34531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214748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-214748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85522" y="1556658"/>
            <a:ext cx="1630575" cy="49244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造字工房俊雅锐宋体验版常规体" pitchFamily="50" charset="-122"/>
              </a:rPr>
              <a:t>THANKS</a:t>
            </a:r>
            <a:endParaRPr lang="zh-CN" altLang="en-US" sz="2600" b="1" dirty="0">
              <a:solidFill>
                <a:srgbClr val="C00000"/>
              </a:solidFill>
              <a:latin typeface="微软雅黑" panose="020B0503020204020204" pitchFamily="34" charset="-122"/>
              <a:ea typeface="造字工房俊雅锐宋体验版常规体" pitchFamily="5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602605" y="2204085"/>
            <a:ext cx="34226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“从所思所想出发，以能思能想启迪，向应思应想前进。”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直接连接符 94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椭圆 10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TextBox 105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 smtClean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  <a:endParaRPr lang="zh-CN" altLang="en-US" sz="2000" spc="3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cxnSp>
        <p:nvCxnSpPr>
          <p:cNvPr id="108" name="直接连接符 107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任意多边形 34"/>
          <p:cNvSpPr/>
          <p:nvPr/>
        </p:nvSpPr>
        <p:spPr>
          <a:xfrm>
            <a:off x="1830614" y="2264501"/>
            <a:ext cx="5660572" cy="1204692"/>
          </a:xfrm>
          <a:custGeom>
            <a:avLst/>
            <a:gdLst>
              <a:gd name="connsiteX0" fmla="*/ 0 w 5660572"/>
              <a:gd name="connsiteY0" fmla="*/ 14514 h 1204692"/>
              <a:gd name="connsiteX1" fmla="*/ 1407886 w 5660572"/>
              <a:gd name="connsiteY1" fmla="*/ 1204685 h 1204692"/>
              <a:gd name="connsiteX2" fmla="*/ 2815772 w 5660572"/>
              <a:gd name="connsiteY2" fmla="*/ 0 h 1204692"/>
              <a:gd name="connsiteX3" fmla="*/ 4267200 w 5660572"/>
              <a:gd name="connsiteY3" fmla="*/ 1204685 h 1204692"/>
              <a:gd name="connsiteX4" fmla="*/ 5660572 w 5660572"/>
              <a:gd name="connsiteY4" fmla="*/ 0 h 120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60572" h="1204692">
                <a:moveTo>
                  <a:pt x="0" y="14514"/>
                </a:moveTo>
                <a:cubicBezTo>
                  <a:pt x="469295" y="610809"/>
                  <a:pt x="938591" y="1207104"/>
                  <a:pt x="1407886" y="1204685"/>
                </a:cubicBezTo>
                <a:cubicBezTo>
                  <a:pt x="1877181" y="1202266"/>
                  <a:pt x="2339220" y="0"/>
                  <a:pt x="2815772" y="0"/>
                </a:cubicBezTo>
                <a:cubicBezTo>
                  <a:pt x="3292324" y="0"/>
                  <a:pt x="3793067" y="1204685"/>
                  <a:pt x="4267200" y="1204685"/>
                </a:cubicBezTo>
                <a:cubicBezTo>
                  <a:pt x="4741333" y="1204685"/>
                  <a:pt x="5411410" y="152400"/>
                  <a:pt x="5660572" y="0"/>
                </a:cubicBezTo>
              </a:path>
            </a:pathLst>
          </a:custGeom>
          <a:ln w="76200">
            <a:solidFill>
              <a:srgbClr val="1A3F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A3F6C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80871" y="1661152"/>
            <a:ext cx="1139038" cy="1139038"/>
            <a:chOff x="1180871" y="1661152"/>
            <a:chExt cx="1139038" cy="1139038"/>
          </a:xfrm>
        </p:grpSpPr>
        <p:grpSp>
          <p:nvGrpSpPr>
            <p:cNvPr id="110" name="组合 109"/>
            <p:cNvGrpSpPr/>
            <p:nvPr/>
          </p:nvGrpSpPr>
          <p:grpSpPr>
            <a:xfrm>
              <a:off x="118087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2" name="同心圆 1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145928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02011" y="1756651"/>
            <a:ext cx="1139038" cy="1139038"/>
            <a:chOff x="2591676" y="2836786"/>
            <a:chExt cx="1139038" cy="1139038"/>
          </a:xfrm>
        </p:grpSpPr>
        <p:grpSp>
          <p:nvGrpSpPr>
            <p:cNvPr id="120" name="组合 119"/>
            <p:cNvGrpSpPr/>
            <p:nvPr/>
          </p:nvGrpSpPr>
          <p:grpSpPr>
            <a:xfrm>
              <a:off x="2591676" y="2836786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2" name="同心圆 12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23" name="椭圆 12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2870089" y="3052362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934276" y="1445252"/>
            <a:ext cx="1139038" cy="1139038"/>
            <a:chOff x="4002481" y="1661152"/>
            <a:chExt cx="1139038" cy="1139038"/>
          </a:xfrm>
        </p:grpSpPr>
        <p:grpSp>
          <p:nvGrpSpPr>
            <p:cNvPr id="130" name="组合 129"/>
            <p:cNvGrpSpPr/>
            <p:nvPr/>
          </p:nvGrpSpPr>
          <p:grpSpPr>
            <a:xfrm>
              <a:off x="4002481" y="1661152"/>
              <a:ext cx="1139038" cy="113903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2" name="同心圆 1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  <p:sp>
            <p:nvSpPr>
              <p:cNvPr id="133" name="椭圆 13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1A3F6C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4280894" y="1876728"/>
              <a:ext cx="5822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1A3F6C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000" dirty="0">
                <a:solidFill>
                  <a:srgbClr val="1A3F6C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764540" y="958850"/>
            <a:ext cx="197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概念界定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74745" y="3199765"/>
            <a:ext cx="197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课程转化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8000" y="2985770"/>
            <a:ext cx="19716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实践指导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/>
      <p:bldP spid="35" grpId="0" bldLvl="0" animBg="1"/>
      <p:bldP spid="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34"/>
          <p:cNvSpPr/>
          <p:nvPr/>
        </p:nvSpPr>
        <p:spPr>
          <a:xfrm rot="5400000" flipV="1">
            <a:off x="6909553" y="3010963"/>
            <a:ext cx="1163726" cy="147637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 rot="5400000">
            <a:off x="1231410" y="1071162"/>
            <a:ext cx="1146479" cy="14895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22" name="组合 21"/>
          <p:cNvGrpSpPr/>
          <p:nvPr/>
        </p:nvGrpSpPr>
        <p:grpSpPr>
          <a:xfrm>
            <a:off x="2872660" y="1327501"/>
            <a:ext cx="5375990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08957" y="3179740"/>
            <a:ext cx="5375990" cy="1224902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solidFill>
              <a:srgbClr val="1A3F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TextBox 23"/>
          <p:cNvSpPr>
            <a:spLocks noChangeArrowheads="1"/>
          </p:cNvSpPr>
          <p:nvPr/>
        </p:nvSpPr>
        <p:spPr bwMode="auto">
          <a:xfrm>
            <a:off x="3184167" y="1596561"/>
            <a:ext cx="4752975" cy="7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主体与主动，需求和目的，综合与关联，开放与挑战，过程与环节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24"/>
          <p:cNvSpPr>
            <a:spLocks noChangeArrowheads="1"/>
          </p:cNvSpPr>
          <p:nvPr/>
        </p:nvSpPr>
        <p:spPr bwMode="auto">
          <a:xfrm>
            <a:off x="1165269" y="1631387"/>
            <a:ext cx="874712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1"/>
          <p:cNvSpPr>
            <a:spLocks noChangeArrowheads="1"/>
          </p:cNvSpPr>
          <p:nvPr/>
        </p:nvSpPr>
        <p:spPr bwMode="auto">
          <a:xfrm>
            <a:off x="7209156" y="3573780"/>
            <a:ext cx="874713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25"/>
          <p:cNvSpPr>
            <a:spLocks noChangeArrowheads="1"/>
          </p:cNvSpPr>
          <p:nvPr/>
        </p:nvSpPr>
        <p:spPr bwMode="auto">
          <a:xfrm>
            <a:off x="1165225" y="3373280"/>
            <a:ext cx="4967288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利用“群”作为“任务”的组织纽带，实现课程的整体性。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5225" y="129540"/>
            <a:ext cx="2419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概念界定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43" grpId="0" animBg="1"/>
          <p:bldP spid="75" grpId="0"/>
          <p:bldP spid="33" grpId="0" bldLvl="0" autoUpdateAnimBg="0"/>
          <p:bldP spid="38" grpId="0" bldLvl="0" autoUpdateAnimBg="0"/>
          <p:bldP spid="39" grpId="0" bldLvl="0" autoUpdateAnimBg="0"/>
          <p:bldP spid="40" grpId="0" bldLvl="0" autoUpdateAnimBg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43" grpId="0" animBg="1"/>
          <p:bldP spid="75" grpId="0"/>
          <p:bldP spid="33" grpId="0" bldLvl="0" autoUpdateAnimBg="0"/>
          <p:bldP spid="38" grpId="0" bldLvl="0" autoUpdateAnimBg="0"/>
          <p:bldP spid="39" grpId="0" bldLvl="0" autoUpdateAnimBg="0"/>
          <p:bldP spid="40" grpId="0" bldLvl="0" autoUpdateAnimBg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42230" y="2088733"/>
            <a:ext cx="1423450" cy="1423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64286" y="2622833"/>
            <a:ext cx="1223538" cy="368530"/>
            <a:chOff x="3838575" y="2712368"/>
            <a:chExt cx="1604974" cy="36853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88781" y="1419622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6016" y="144861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61064" y="248850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16016" y="3579954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78951" y="2594708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1771" y="1476863"/>
            <a:ext cx="3084553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问题解决情境与知识学习情境的整合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20" y="2516931"/>
            <a:ext cx="285253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文本与非文本各种教学资源的整合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8416" y="3631245"/>
            <a:ext cx="3137908" cy="1477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精读文本、略读文本和快速浏览文本等各类文本与各类知识的整合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5" y="2107471"/>
            <a:ext cx="1752111" cy="1438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黄厚江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《让学习任务群走进课堂》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65225" y="129540"/>
            <a:ext cx="2419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概念界定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21" grpId="0"/>
          <p:bldP spid="22" grpId="0"/>
          <p:bldP spid="23" grpId="0"/>
          <p:bldP spid="24" grpId="0"/>
          <p:bldP spid="25" grpId="0"/>
          <p:bldP spid="2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2410" y="941705"/>
            <a:ext cx="79902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学习任务群：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        </a:t>
            </a:r>
            <a:r>
              <a:rPr lang="zh-CN" altLang="en-US"/>
              <a:t>是在</a:t>
            </a:r>
            <a:r>
              <a:rPr lang="zh-CN" altLang="en-US">
                <a:solidFill>
                  <a:srgbClr val="FF0000"/>
                </a:solidFill>
              </a:rPr>
              <a:t>真实情境</a:t>
            </a:r>
            <a:r>
              <a:rPr lang="zh-CN" altLang="en-US"/>
              <a:t>下，确定与语文素养生成、发展、提升相关的人文主题，组织学习资源，</a:t>
            </a:r>
            <a:r>
              <a:rPr lang="zh-CN" altLang="en-US">
                <a:solidFill>
                  <a:srgbClr val="FF0000"/>
                </a:solidFill>
              </a:rPr>
              <a:t>设计多样的学习任务</a:t>
            </a:r>
            <a:r>
              <a:rPr lang="zh-CN" altLang="en-US"/>
              <a:t>，让学生通过阅读与鉴赏、表达与交流、梳理与探究的自主活动，自己去体验环境，完成任务，发展个性，</a:t>
            </a:r>
            <a:r>
              <a:rPr lang="zh-CN" altLang="en-US">
                <a:solidFill>
                  <a:srgbClr val="FF0000"/>
                </a:solidFill>
              </a:rPr>
              <a:t>增长思维能力</a:t>
            </a:r>
            <a:r>
              <a:rPr lang="zh-CN" altLang="en-US"/>
              <a:t>，形成理解和应用系统。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42230" y="2088733"/>
            <a:ext cx="1423450" cy="1423450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764286" y="2622833"/>
            <a:ext cx="1223538" cy="368530"/>
            <a:chOff x="3838575" y="2712368"/>
            <a:chExt cx="1604974" cy="36853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1A3F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88781" y="1419622"/>
            <a:ext cx="2846358" cy="2846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16016" y="144861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61064" y="2488506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16016" y="3579954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78951" y="2594708"/>
            <a:ext cx="1422400" cy="430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课程转化</a:t>
            </a:r>
            <a:endParaRPr lang="zh-CN" altLang="en-US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1771" y="1476863"/>
            <a:ext cx="3084553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统领单元各项学习活动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20" y="2516931"/>
            <a:ext cx="2852530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让学生在活动探究中建构知识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8155" y="3630930"/>
            <a:ext cx="349694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促进学生核心素养的发展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7915" y="2233201"/>
            <a:ext cx="1752111" cy="1200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《以学习任务为载体的语文单元教学设计》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057910" y="118745"/>
            <a:ext cx="2419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价值意义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21" grpId="0"/>
          <p:bldP spid="22" grpId="0"/>
          <p:bldP spid="23" grpId="0"/>
          <p:bldP spid="24" grpId="0"/>
          <p:bldP spid="25" grpId="0"/>
          <p:bldP spid="28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9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0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3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45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46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9" presetID="5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51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52" dur="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5" presetID="26" presetClass="emph" presetSubtype="0" repeatCount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7" dur="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21" grpId="0"/>
          <p:bldP spid="22" grpId="0"/>
          <p:bldP spid="23" grpId="0"/>
          <p:bldP spid="24" grpId="0"/>
          <p:bldP spid="25" grpId="0"/>
          <p:bldP spid="28" grpId="0" bldLvl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直接连接符 23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1A3F6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268236" y="4481746"/>
            <a:ext cx="72021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</a:rPr>
              <a:t>构成了素养导向的大单元推进任务群实施的基本</a:t>
            </a:r>
            <a:r>
              <a:rPr lang="zh-CN" altLang="en-US" sz="2400" b="1" dirty="0" smtClean="0">
                <a:solidFill>
                  <a:srgbClr val="C00000"/>
                </a:solidFill>
                <a:latin typeface="Kozuka Gothic Pro R" pitchFamily="34" charset="-128"/>
                <a:ea typeface="宋体" panose="02010600030101010101" pitchFamily="2" charset="-122"/>
              </a:rPr>
              <a:t>路径</a:t>
            </a:r>
            <a:endParaRPr lang="zh-CN" altLang="en-US" sz="2400" b="1" dirty="0" smtClean="0">
              <a:solidFill>
                <a:srgbClr val="C00000"/>
              </a:solidFill>
              <a:latin typeface="Kozuka Gothic Pro R" pitchFamily="34" charset="-128"/>
              <a:ea typeface="宋体" panose="02010600030101010101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cxnSp>
        <p:nvCxnSpPr>
          <p:cNvPr id="42" name="直接箭头连接符 41"/>
          <p:cNvCxnSpPr/>
          <p:nvPr/>
        </p:nvCxnSpPr>
        <p:spPr>
          <a:xfrm>
            <a:off x="381000" y="3038207"/>
            <a:ext cx="8439150" cy="0"/>
          </a:xfrm>
          <a:prstGeom prst="straightConnector1">
            <a:avLst/>
          </a:prstGeom>
          <a:ln w="57150">
            <a:solidFill>
              <a:srgbClr val="1A3F6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34"/>
          <p:cNvSpPr/>
          <p:nvPr/>
        </p:nvSpPr>
        <p:spPr>
          <a:xfrm>
            <a:off x="1460984" y="2265193"/>
            <a:ext cx="946956" cy="121783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43550" y="3870960"/>
            <a:ext cx="22561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  <a:sym typeface="+mn-ea"/>
              </a:rPr>
              <a:t>语文学习活动课时</a:t>
            </a:r>
            <a:endParaRPr lang="en-US" altLang="zh-CN" sz="2000" b="1" dirty="0" smtClean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89330" y="1568450"/>
            <a:ext cx="19005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  <a:sym typeface="+mn-ea"/>
              </a:rPr>
              <a:t>语文核心素养</a:t>
            </a:r>
            <a:endParaRPr lang="en-US" altLang="zh-CN" sz="2000" b="1" dirty="0" smtClean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  <a:sym typeface="+mn-ea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825240" y="1579880"/>
            <a:ext cx="258381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  <a:sym typeface="+mn-ea"/>
              </a:rPr>
              <a:t>任务单元与教学设计</a:t>
            </a:r>
            <a:endParaRPr lang="en-US" altLang="zh-CN" sz="2000" b="1" dirty="0" smtClean="0">
              <a:solidFill>
                <a:srgbClr val="C00000"/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567940" y="3832860"/>
            <a:ext cx="2350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Kozuka Gothic Pro R" pitchFamily="34" charset="-128"/>
                <a:ea typeface="Kozuka Gothic Pro R" pitchFamily="34" charset="-128"/>
                <a:sym typeface="+mn-ea"/>
              </a:rPr>
              <a:t>语文学习任务群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椭圆 34"/>
          <p:cNvSpPr/>
          <p:nvPr/>
        </p:nvSpPr>
        <p:spPr>
          <a:xfrm>
            <a:off x="4269296" y="2283718"/>
            <a:ext cx="946956" cy="121783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1A3F6C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5611157" y="2499742"/>
            <a:ext cx="1045255" cy="135802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rot="10800000">
            <a:off x="2802845" y="2522556"/>
            <a:ext cx="1045255" cy="1358028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460984" y="2715766"/>
            <a:ext cx="94695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90163" y="2715766"/>
            <a:ext cx="94695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64289" y="2715766"/>
            <a:ext cx="94695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83096" y="2715766"/>
            <a:ext cx="94695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6480" y="190500"/>
            <a:ext cx="5393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戴晓娥《大单元教学是学习任务群实施的基础》</a:t>
            </a:r>
            <a:endParaRPr lang="zh-CN" altLang="en-US" b="1"/>
          </a:p>
        </p:txBody>
      </p:sp>
      <p:pic>
        <p:nvPicPr>
          <p:cNvPr id="-2147482623" name="图片 -21474826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790575"/>
            <a:ext cx="7838440" cy="35629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-2147482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4" dur="500"/>
                                            <p:tgtEl>
                                              <p:spTgt spid="-2147482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7" grpId="0"/>
          <p:bldP spid="63" grpId="0"/>
          <p:bldP spid="43" grpId="0" animBg="1"/>
          <p:bldP spid="44" grpId="0"/>
          <p:bldP spid="45" grpId="0"/>
          <p:bldP spid="64" grpId="0"/>
          <p:bldP spid="65" grpId="0"/>
          <p:bldP spid="66" grpId="0" animBg="1"/>
          <p:bldP spid="74" grpId="0"/>
          <p:bldP spid="75" grpId="0"/>
          <p:bldP spid="76" grpId="0"/>
          <p:bldP spid="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-21474826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84" dur="500"/>
                                            <p:tgtEl>
                                              <p:spTgt spid="-21474826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7" grpId="0"/>
          <p:bldP spid="63" grpId="0"/>
          <p:bldP spid="43" grpId="0" animBg="1"/>
          <p:bldP spid="44" grpId="0"/>
          <p:bldP spid="45" grpId="0"/>
          <p:bldP spid="64" grpId="0"/>
          <p:bldP spid="65" grpId="0"/>
          <p:bldP spid="66" grpId="0" animBg="1"/>
          <p:bldP spid="74" grpId="0"/>
          <p:bldP spid="75" grpId="0"/>
          <p:bldP spid="76" grpId="0"/>
          <p:bldP spid="7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32410" y="0"/>
            <a:ext cx="79902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《学习任务群框架下的语文知识图谱》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        </a:t>
            </a:r>
            <a:endParaRPr lang="zh-CN" altLang="en-US"/>
          </a:p>
        </p:txBody>
      </p:sp>
      <p:pic>
        <p:nvPicPr>
          <p:cNvPr id="-2147482622" name="图片 -21474826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845" y="964565"/>
            <a:ext cx="8068310" cy="2981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35255" y="4221480"/>
            <a:ext cx="90087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既掌握了语文核心知识，又获得了完成典型任务的体验</a:t>
            </a:r>
            <a:r>
              <a:rPr lang="zh-CN" altLang="en-US" sz="3600" b="1">
                <a:solidFill>
                  <a:schemeClr val="accent4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3600" b="1">
              <a:solidFill>
                <a:schemeClr val="accent4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/>
              <a:t>        </a:t>
            </a:r>
            <a:endParaRPr lang="zh-CN" altLang="en-US"/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0035" y="789305"/>
            <a:ext cx="804037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薛法根《语文学习任务群的内涵解读与实践建构》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黄伟《语文学习任务群设计与教学的三个维度》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黄国才《在“发展型学习任务群”旨归下的阅读与习作教学改进建议》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王国均《阅读学习单：义务教育“语文学习任务群”教学的转型工具》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《任务分析理论下的小学语文学习任务群设计——以在牛肚子里旅行一课为例》</a:t>
            </a:r>
            <a:endParaRPr lang="zh-CN" altLang="en-US"/>
          </a:p>
          <a:p>
            <a:r>
              <a:rPr lang="zh-CN" altLang="en-US"/>
              <a:t>《三“聚焦”，让学习任务群教学落向实处——为中华之崛起而读书教学设计》</a:t>
            </a:r>
            <a:endParaRPr lang="zh-CN" altLang="en-US"/>
          </a:p>
          <a:p>
            <a:r>
              <a:rPr lang="zh-CN" altLang="en-US"/>
              <a:t>《学习任务群视域下语文“功能性写作”教学的思考——以统编版语文五年级下册“中国的世界文化遗产”的教学为例》</a:t>
            </a:r>
            <a:endParaRPr lang="zh-CN" altLang="en-US"/>
          </a:p>
          <a:p>
            <a:r>
              <a:rPr lang="zh-CN" altLang="en-US"/>
              <a:t>《学习任务群下大单元教学的实施路径——以“民间故事”大单元教学为例》</a:t>
            </a:r>
            <a:endParaRPr lang="zh-CN" altLang="en-US"/>
          </a:p>
          <a:p>
            <a:r>
              <a:rPr lang="zh-CN" altLang="en-US"/>
              <a:t>《指向思维能力提升的学习任务群设计：以五下第六单元为例》</a:t>
            </a:r>
            <a:endParaRPr lang="zh-CN" altLang="en-US"/>
          </a:p>
          <a:p>
            <a:r>
              <a:rPr lang="zh-CN" altLang="en-US"/>
              <a:t>《学习任务群视域下的小学语文作业设计策略》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26415" y="3810"/>
            <a:ext cx="3352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</a:rPr>
              <a:t>课堂实践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pull/>
  </p:transition>
</p:sld>
</file>

<file path=ppt/tags/tag1.xml><?xml version="1.0" encoding="utf-8"?>
<p:tagLst xmlns:p="http://schemas.openxmlformats.org/presentationml/2006/main">
  <p:tag name="SELECTED" val="True"/>
</p:tagLst>
</file>

<file path=ppt/tags/tag2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SELECTED" val="True"/>
</p:tagLst>
</file>

<file path=ppt/tags/tag4.xml><?xml version="1.0" encoding="utf-8"?>
<p:tagLst xmlns:p="http://schemas.openxmlformats.org/presentationml/2006/main">
  <p:tag name="SELECTED" val="True"/>
</p:tagLst>
</file>

<file path=ppt/tags/tag5.xml><?xml version="1.0" encoding="utf-8"?>
<p:tagLst xmlns:p="http://schemas.openxmlformats.org/presentationml/2006/main">
  <p:tag name="ISPRING_PRESENTATION_TITLE" val="1111111111"/>
  <p:tag name="KSO_WPP_MARK_KEY" val="95392b6c-3e75-4fba-99a1-6a5d70ebe939"/>
  <p:tag name="COMMONDATA" val="eyJoZGlkIjoiOTVhZDBlMWY5YzhkMjUxNWViMDg2ZGNjMWYyOWE0N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WPS 演示</Application>
  <PresentationFormat>全屏显示(16:9)</PresentationFormat>
  <Paragraphs>130</Paragraphs>
  <Slides>14</Slides>
  <Notes>33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3" baseType="lpstr">
      <vt:lpstr>Arial</vt:lpstr>
      <vt:lpstr>宋体</vt:lpstr>
      <vt:lpstr>Wingdings</vt:lpstr>
      <vt:lpstr>方正兰亭粗黑_GBK</vt:lpstr>
      <vt:lpstr>方正超粗黑简体</vt:lpstr>
      <vt:lpstr>微软雅黑</vt:lpstr>
      <vt:lpstr>Kozuka Gothic Pro R</vt:lpstr>
      <vt:lpstr>Yu Gothic</vt:lpstr>
      <vt:lpstr>方正兰亭细黑_GBK</vt:lpstr>
      <vt:lpstr>Watford DB</vt:lpstr>
      <vt:lpstr>造字工房劲黑（非商用）常规体</vt:lpstr>
      <vt:lpstr>Calibri</vt:lpstr>
      <vt:lpstr>方正兰亭细黑_GBK_M</vt:lpstr>
      <vt:lpstr>Arial Unicode MS</vt:lpstr>
      <vt:lpstr>Impact</vt:lpstr>
      <vt:lpstr>造字工房俊雅锐宋体验版常规体</vt:lpstr>
      <vt:lpstr>黑体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www.microsoft.com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1111111111</dc:title>
  <dc:creator>清风素材; User</dc:creator>
  <cp:keywords>12sc.taobao.com</cp:keywords>
  <dc:description>12sc.taobao.com</dc:description>
  <dc:subject>12sc.taobao.com</dc:subject>
  <cp:category>12sc.taobao.com</cp:category>
  <cp:lastModifiedBy>秋收</cp:lastModifiedBy>
  <cp:revision>58</cp:revision>
  <dcterms:created xsi:type="dcterms:W3CDTF">2015-01-23T04:02:00Z</dcterms:created>
  <dcterms:modified xsi:type="dcterms:W3CDTF">2022-11-07T08:19:27Z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48A63371B0A24C8E8A5319AA6859C8BB</vt:lpwstr>
  </property>
  <property fmtid="{D5CDD505-2E9C-101B-9397-08002B2CF9AE}" pid="3" name="KSOProductBuildVer">
    <vt:lpwstr>2052-11.1.0.12598</vt:lpwstr>
  </property>
</Properties>
</file>