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1758" r:id="rId3"/>
    <p:sldId id="1759" r:id="rId4"/>
    <p:sldId id="1731" r:id="rId5"/>
    <p:sldId id="1733" r:id="rId6"/>
    <p:sldId id="1734" r:id="rId7"/>
    <p:sldId id="1761" r:id="rId8"/>
    <p:sldId id="1762" r:id="rId9"/>
    <p:sldId id="1732" r:id="rId10"/>
    <p:sldId id="1746" r:id="rId11"/>
    <p:sldId id="1763" r:id="rId12"/>
    <p:sldId id="1760" r:id="rId13"/>
    <p:sldId id="1764" r:id="rId14"/>
    <p:sldId id="1765" r:id="rId15"/>
    <p:sldId id="1766" r:id="rId16"/>
    <p:sldId id="1753" r:id="rId17"/>
    <p:sldId id="1754" r:id="rId18"/>
    <p:sldId id="1767" r:id="rId19"/>
    <p:sldId id="1768" r:id="rId20"/>
    <p:sldId id="1757"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3031"/>
    <a:srgbClr val="DD8B97"/>
    <a:srgbClr val="74222E"/>
    <a:srgbClr val="CF4545"/>
    <a:srgbClr val="CD5364"/>
    <a:srgbClr val="BC3649"/>
    <a:srgbClr val="E7ABB4"/>
    <a:srgbClr val="606060"/>
    <a:srgbClr val="912B3A"/>
    <a:srgbClr val="942C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1" autoAdjust="0"/>
    <p:restoredTop sz="94660"/>
  </p:normalViewPr>
  <p:slideViewPr>
    <p:cSldViewPr snapToGrid="0">
      <p:cViewPr>
        <p:scale>
          <a:sx n="59" d="100"/>
          <a:sy n="59" d="100"/>
        </p:scale>
        <p:origin x="936" y="6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AACA14-7301-49D5-ACA4-8948A1E937D0}" type="datetimeFigureOut">
              <a:rPr lang="zh-CN" altLang="en-US" smtClean="0"/>
              <a:t>2022/11/10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2FDFC1-8134-4C48-8D2B-CC92C0107CB8}" type="slidenum">
              <a:rPr lang="zh-CN" altLang="en-US" smtClean="0"/>
              <a:t>‹#›</a:t>
            </a:fld>
            <a:endParaRPr lang="zh-CN" altLang="en-US"/>
          </a:p>
        </p:txBody>
      </p:sp>
    </p:spTree>
    <p:extLst>
      <p:ext uri="{BB962C8B-B14F-4D97-AF65-F5344CB8AC3E}">
        <p14:creationId xmlns:p14="http://schemas.microsoft.com/office/powerpoint/2010/main" val="779221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DFC1-8134-4C48-8D2B-CC92C0107CB8}" type="slidenum">
              <a:rPr lang="zh-CN" altLang="en-US" smtClean="0"/>
              <a:t>1</a:t>
            </a:fld>
            <a:endParaRPr lang="zh-CN" altLang="en-US"/>
          </a:p>
        </p:txBody>
      </p:sp>
    </p:spTree>
    <p:extLst>
      <p:ext uri="{BB962C8B-B14F-4D97-AF65-F5344CB8AC3E}">
        <p14:creationId xmlns:p14="http://schemas.microsoft.com/office/powerpoint/2010/main" val="1769292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DFC1-8134-4C48-8D2B-CC92C0107CB8}" type="slidenum">
              <a:rPr lang="zh-CN" altLang="en-US" smtClean="0"/>
              <a:t>10</a:t>
            </a:fld>
            <a:endParaRPr lang="zh-CN" altLang="en-US"/>
          </a:p>
        </p:txBody>
      </p:sp>
    </p:spTree>
    <p:extLst>
      <p:ext uri="{BB962C8B-B14F-4D97-AF65-F5344CB8AC3E}">
        <p14:creationId xmlns:p14="http://schemas.microsoft.com/office/powerpoint/2010/main" val="1286465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DFC1-8134-4C48-8D2B-CC92C0107CB8}" type="slidenum">
              <a:rPr lang="zh-CN" altLang="en-US" smtClean="0"/>
              <a:t>11</a:t>
            </a:fld>
            <a:endParaRPr lang="zh-CN" altLang="en-US"/>
          </a:p>
        </p:txBody>
      </p:sp>
    </p:spTree>
    <p:extLst>
      <p:ext uri="{BB962C8B-B14F-4D97-AF65-F5344CB8AC3E}">
        <p14:creationId xmlns:p14="http://schemas.microsoft.com/office/powerpoint/2010/main" val="719893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DFC1-8134-4C48-8D2B-CC92C0107CB8}" type="slidenum">
              <a:rPr lang="zh-CN" altLang="en-US" smtClean="0"/>
              <a:t>12</a:t>
            </a:fld>
            <a:endParaRPr lang="zh-CN" altLang="en-US"/>
          </a:p>
        </p:txBody>
      </p:sp>
    </p:spTree>
    <p:extLst>
      <p:ext uri="{BB962C8B-B14F-4D97-AF65-F5344CB8AC3E}">
        <p14:creationId xmlns:p14="http://schemas.microsoft.com/office/powerpoint/2010/main" val="1925074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DFC1-8134-4C48-8D2B-CC92C0107CB8}" type="slidenum">
              <a:rPr lang="zh-CN" altLang="en-US" smtClean="0"/>
              <a:t>13</a:t>
            </a:fld>
            <a:endParaRPr lang="zh-CN" altLang="en-US"/>
          </a:p>
        </p:txBody>
      </p:sp>
    </p:spTree>
    <p:extLst>
      <p:ext uri="{BB962C8B-B14F-4D97-AF65-F5344CB8AC3E}">
        <p14:creationId xmlns:p14="http://schemas.microsoft.com/office/powerpoint/2010/main" val="1526829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DFC1-8134-4C48-8D2B-CC92C0107CB8}" type="slidenum">
              <a:rPr lang="zh-CN" altLang="en-US" smtClean="0"/>
              <a:t>14</a:t>
            </a:fld>
            <a:endParaRPr lang="zh-CN" altLang="en-US"/>
          </a:p>
        </p:txBody>
      </p:sp>
    </p:spTree>
    <p:extLst>
      <p:ext uri="{BB962C8B-B14F-4D97-AF65-F5344CB8AC3E}">
        <p14:creationId xmlns:p14="http://schemas.microsoft.com/office/powerpoint/2010/main" val="3115661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DFC1-8134-4C48-8D2B-CC92C0107CB8}" type="slidenum">
              <a:rPr lang="zh-CN" altLang="en-US" smtClean="0"/>
              <a:t>15</a:t>
            </a:fld>
            <a:endParaRPr lang="zh-CN" altLang="en-US"/>
          </a:p>
        </p:txBody>
      </p:sp>
    </p:spTree>
    <p:extLst>
      <p:ext uri="{BB962C8B-B14F-4D97-AF65-F5344CB8AC3E}">
        <p14:creationId xmlns:p14="http://schemas.microsoft.com/office/powerpoint/2010/main" val="2125280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DFC1-8134-4C48-8D2B-CC92C0107CB8}" type="slidenum">
              <a:rPr lang="zh-CN" altLang="en-US" smtClean="0"/>
              <a:t>16</a:t>
            </a:fld>
            <a:endParaRPr lang="zh-CN" altLang="en-US"/>
          </a:p>
        </p:txBody>
      </p:sp>
    </p:spTree>
    <p:extLst>
      <p:ext uri="{BB962C8B-B14F-4D97-AF65-F5344CB8AC3E}">
        <p14:creationId xmlns:p14="http://schemas.microsoft.com/office/powerpoint/2010/main" val="3199206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DFC1-8134-4C48-8D2B-CC92C0107CB8}" type="slidenum">
              <a:rPr lang="zh-CN" altLang="en-US" smtClean="0"/>
              <a:t>17</a:t>
            </a:fld>
            <a:endParaRPr lang="zh-CN" altLang="en-US"/>
          </a:p>
        </p:txBody>
      </p:sp>
    </p:spTree>
    <p:extLst>
      <p:ext uri="{BB962C8B-B14F-4D97-AF65-F5344CB8AC3E}">
        <p14:creationId xmlns:p14="http://schemas.microsoft.com/office/powerpoint/2010/main" val="3346544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DFC1-8134-4C48-8D2B-CC92C0107CB8}" type="slidenum">
              <a:rPr lang="zh-CN" altLang="en-US" smtClean="0"/>
              <a:t>18</a:t>
            </a:fld>
            <a:endParaRPr lang="zh-CN" altLang="en-US"/>
          </a:p>
        </p:txBody>
      </p:sp>
    </p:spTree>
    <p:extLst>
      <p:ext uri="{BB962C8B-B14F-4D97-AF65-F5344CB8AC3E}">
        <p14:creationId xmlns:p14="http://schemas.microsoft.com/office/powerpoint/2010/main" val="1646870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DFC1-8134-4C48-8D2B-CC92C0107CB8}" type="slidenum">
              <a:rPr lang="zh-CN" altLang="en-US" smtClean="0"/>
              <a:t>19</a:t>
            </a:fld>
            <a:endParaRPr lang="zh-CN" altLang="en-US"/>
          </a:p>
        </p:txBody>
      </p:sp>
    </p:spTree>
    <p:extLst>
      <p:ext uri="{BB962C8B-B14F-4D97-AF65-F5344CB8AC3E}">
        <p14:creationId xmlns:p14="http://schemas.microsoft.com/office/powerpoint/2010/main" val="39522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DFC1-8134-4C48-8D2B-CC92C0107CB8}" type="slidenum">
              <a:rPr lang="zh-CN" altLang="en-US" smtClean="0"/>
              <a:t>2</a:t>
            </a:fld>
            <a:endParaRPr lang="zh-CN" altLang="en-US"/>
          </a:p>
        </p:txBody>
      </p:sp>
    </p:spTree>
    <p:extLst>
      <p:ext uri="{BB962C8B-B14F-4D97-AF65-F5344CB8AC3E}">
        <p14:creationId xmlns:p14="http://schemas.microsoft.com/office/powerpoint/2010/main" val="2708961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DFC1-8134-4C48-8D2B-CC92C0107CB8}" type="slidenum">
              <a:rPr lang="zh-CN" altLang="en-US" smtClean="0"/>
              <a:t>20</a:t>
            </a:fld>
            <a:endParaRPr lang="zh-CN" altLang="en-US"/>
          </a:p>
        </p:txBody>
      </p:sp>
    </p:spTree>
    <p:extLst>
      <p:ext uri="{BB962C8B-B14F-4D97-AF65-F5344CB8AC3E}">
        <p14:creationId xmlns:p14="http://schemas.microsoft.com/office/powerpoint/2010/main" val="1103774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DFC1-8134-4C48-8D2B-CC92C0107CB8}" type="slidenum">
              <a:rPr lang="zh-CN" altLang="en-US" smtClean="0"/>
              <a:t>3</a:t>
            </a:fld>
            <a:endParaRPr lang="zh-CN" altLang="en-US"/>
          </a:p>
        </p:txBody>
      </p:sp>
    </p:spTree>
    <p:extLst>
      <p:ext uri="{BB962C8B-B14F-4D97-AF65-F5344CB8AC3E}">
        <p14:creationId xmlns:p14="http://schemas.microsoft.com/office/powerpoint/2010/main" val="2433103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DFC1-8134-4C48-8D2B-CC92C0107CB8}" type="slidenum">
              <a:rPr lang="zh-CN" altLang="en-US" smtClean="0"/>
              <a:t>4</a:t>
            </a:fld>
            <a:endParaRPr lang="zh-CN" altLang="en-US"/>
          </a:p>
        </p:txBody>
      </p:sp>
    </p:spTree>
    <p:extLst>
      <p:ext uri="{BB962C8B-B14F-4D97-AF65-F5344CB8AC3E}">
        <p14:creationId xmlns:p14="http://schemas.microsoft.com/office/powerpoint/2010/main" val="2427997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DFC1-8134-4C48-8D2B-CC92C0107CB8}" type="slidenum">
              <a:rPr lang="zh-CN" altLang="en-US" smtClean="0"/>
              <a:t>5</a:t>
            </a:fld>
            <a:endParaRPr lang="zh-CN" altLang="en-US"/>
          </a:p>
        </p:txBody>
      </p:sp>
    </p:spTree>
    <p:extLst>
      <p:ext uri="{BB962C8B-B14F-4D97-AF65-F5344CB8AC3E}">
        <p14:creationId xmlns:p14="http://schemas.microsoft.com/office/powerpoint/2010/main" val="3878460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DFC1-8134-4C48-8D2B-CC92C0107CB8}" type="slidenum">
              <a:rPr lang="zh-CN" altLang="en-US" smtClean="0"/>
              <a:t>6</a:t>
            </a:fld>
            <a:endParaRPr lang="zh-CN" altLang="en-US"/>
          </a:p>
        </p:txBody>
      </p:sp>
    </p:spTree>
    <p:extLst>
      <p:ext uri="{BB962C8B-B14F-4D97-AF65-F5344CB8AC3E}">
        <p14:creationId xmlns:p14="http://schemas.microsoft.com/office/powerpoint/2010/main" val="2651394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DFC1-8134-4C48-8D2B-CC92C0107CB8}" type="slidenum">
              <a:rPr lang="zh-CN" altLang="en-US" smtClean="0"/>
              <a:t>7</a:t>
            </a:fld>
            <a:endParaRPr lang="zh-CN" altLang="en-US"/>
          </a:p>
        </p:txBody>
      </p:sp>
    </p:spTree>
    <p:extLst>
      <p:ext uri="{BB962C8B-B14F-4D97-AF65-F5344CB8AC3E}">
        <p14:creationId xmlns:p14="http://schemas.microsoft.com/office/powerpoint/2010/main" val="696071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DFC1-8134-4C48-8D2B-CC92C0107CB8}" type="slidenum">
              <a:rPr lang="zh-CN" altLang="en-US" smtClean="0"/>
              <a:t>8</a:t>
            </a:fld>
            <a:endParaRPr lang="zh-CN" altLang="en-US"/>
          </a:p>
        </p:txBody>
      </p:sp>
    </p:spTree>
    <p:extLst>
      <p:ext uri="{BB962C8B-B14F-4D97-AF65-F5344CB8AC3E}">
        <p14:creationId xmlns:p14="http://schemas.microsoft.com/office/powerpoint/2010/main" val="1745526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DFC1-8134-4C48-8D2B-CC92C0107CB8}" type="slidenum">
              <a:rPr lang="zh-CN" altLang="en-US" smtClean="0"/>
              <a:t>9</a:t>
            </a:fld>
            <a:endParaRPr lang="zh-CN" altLang="en-US"/>
          </a:p>
        </p:txBody>
      </p:sp>
    </p:spTree>
    <p:extLst>
      <p:ext uri="{BB962C8B-B14F-4D97-AF65-F5344CB8AC3E}">
        <p14:creationId xmlns:p14="http://schemas.microsoft.com/office/powerpoint/2010/main" val="744930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183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9847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54300"/>
      </p:ext>
    </p:extLst>
  </p:cSld>
  <p:clrMap bg1="lt1" tx1="dk1" bg2="lt2" tx2="dk2" accent1="accent1" accent2="accent2" accent3="accent3" accent4="accent4" accent5="accent5" accent6="accent6" hlink="hlink" folHlink="folHlink"/>
  <p:sldLayoutIdLst>
    <p:sldLayoutId id="2147483649" r:id="rId1"/>
    <p:sldLayoutId id="214748366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035522B7-A128-4BE2-A57F-6DF2CE746A11}"/>
              </a:ext>
            </a:extLst>
          </p:cNvPr>
          <p:cNvPicPr>
            <a:picLocks noChangeAspect="1"/>
          </p:cNvPicPr>
          <p:nvPr/>
        </p:nvPicPr>
        <p:blipFill>
          <a:blip r:embed="rId3"/>
          <a:stretch>
            <a:fillRect/>
          </a:stretch>
        </p:blipFill>
        <p:spPr>
          <a:xfrm>
            <a:off x="1019665" y="0"/>
            <a:ext cx="11180065" cy="6858000"/>
          </a:xfrm>
          <a:prstGeom prst="rect">
            <a:avLst/>
          </a:prstGeom>
        </p:spPr>
      </p:pic>
      <p:sp>
        <p:nvSpPr>
          <p:cNvPr id="13" name="文本框 12">
            <a:extLst>
              <a:ext uri="{FF2B5EF4-FFF2-40B4-BE49-F238E27FC236}">
                <a16:creationId xmlns:a16="http://schemas.microsoft.com/office/drawing/2014/main" id="{57BCC6BB-EF75-4F52-AF57-3AD2D819550B}"/>
              </a:ext>
            </a:extLst>
          </p:cNvPr>
          <p:cNvSpPr txBox="1"/>
          <p:nvPr/>
        </p:nvSpPr>
        <p:spPr>
          <a:xfrm>
            <a:off x="399707" y="2087407"/>
            <a:ext cx="9525528" cy="1107996"/>
          </a:xfrm>
          <a:prstGeom prst="rect">
            <a:avLst/>
          </a:prstGeom>
          <a:noFill/>
        </p:spPr>
        <p:txBody>
          <a:bodyPr wrap="square" rtlCol="0">
            <a:spAutoFit/>
          </a:bodyPr>
          <a:lstStyle/>
          <a:p>
            <a:r>
              <a:rPr lang="zh-CN" altLang="en-US" sz="4800" spc="-300" dirty="0">
                <a:solidFill>
                  <a:schemeClr val="tx1">
                    <a:lumMod val="85000"/>
                    <a:lumOff val="15000"/>
                  </a:schemeClr>
                </a:solidFill>
                <a:latin typeface="思源黑体 CN Heavy" panose="020B0A00000000000000" pitchFamily="34" charset="-122"/>
                <a:ea typeface="思源黑体 CN Heavy" panose="020B0A00000000000000" pitchFamily="34" charset="-122"/>
              </a:rPr>
              <a:t>关于“</a:t>
            </a:r>
            <a:r>
              <a:rPr lang="zh-CN" altLang="en-US" sz="6600" b="1" spc="-300" dirty="0">
                <a:solidFill>
                  <a:srgbClr val="BC3031"/>
                </a:solidFill>
                <a:latin typeface="思源黑体 CN Heavy" panose="020B0A00000000000000" pitchFamily="34" charset="-122"/>
                <a:ea typeface="思源黑体 CN Heavy" panose="020B0A00000000000000" pitchFamily="34" charset="-122"/>
              </a:rPr>
              <a:t>项目式学习</a:t>
            </a:r>
            <a:r>
              <a:rPr lang="zh-CN" altLang="en-US" sz="4800" spc="-300" dirty="0">
                <a:solidFill>
                  <a:schemeClr val="tx1">
                    <a:lumMod val="85000"/>
                    <a:lumOff val="15000"/>
                  </a:schemeClr>
                </a:solidFill>
                <a:latin typeface="思源黑体 CN Heavy" panose="020B0A00000000000000" pitchFamily="34" charset="-122"/>
                <a:ea typeface="思源黑体 CN Heavy" panose="020B0A00000000000000" pitchFamily="34" charset="-122"/>
              </a:rPr>
              <a:t>”的文献综述</a:t>
            </a:r>
          </a:p>
        </p:txBody>
      </p:sp>
      <p:grpSp>
        <p:nvGrpSpPr>
          <p:cNvPr id="4" name="组合 3">
            <a:extLst>
              <a:ext uri="{FF2B5EF4-FFF2-40B4-BE49-F238E27FC236}">
                <a16:creationId xmlns:a16="http://schemas.microsoft.com/office/drawing/2014/main" id="{507345F8-F37E-4630-8A0B-DC806A2CC7FE}"/>
              </a:ext>
            </a:extLst>
          </p:cNvPr>
          <p:cNvGrpSpPr/>
          <p:nvPr/>
        </p:nvGrpSpPr>
        <p:grpSpPr>
          <a:xfrm>
            <a:off x="683918" y="4284617"/>
            <a:ext cx="5716882" cy="1529678"/>
            <a:chOff x="1363212" y="5437158"/>
            <a:chExt cx="3506429" cy="461665"/>
          </a:xfrm>
        </p:grpSpPr>
        <p:sp>
          <p:nvSpPr>
            <p:cNvPr id="2" name="矩形: 圆角 1">
              <a:extLst>
                <a:ext uri="{FF2B5EF4-FFF2-40B4-BE49-F238E27FC236}">
                  <a16:creationId xmlns:a16="http://schemas.microsoft.com/office/drawing/2014/main" id="{C896B7B0-DBB9-49F1-89E1-0A7146B71F32}"/>
                </a:ext>
              </a:extLst>
            </p:cNvPr>
            <p:cNvSpPr/>
            <p:nvPr/>
          </p:nvSpPr>
          <p:spPr>
            <a:xfrm>
              <a:off x="1363212" y="5437158"/>
              <a:ext cx="3506429" cy="461665"/>
            </a:xfrm>
            <a:prstGeom prst="roundRect">
              <a:avLst/>
            </a:prstGeom>
            <a:solidFill>
              <a:srgbClr val="BC3031"/>
            </a:solidFill>
            <a:ln>
              <a:solidFill>
                <a:srgbClr val="BC30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woman_23037">
              <a:extLst>
                <a:ext uri="{FF2B5EF4-FFF2-40B4-BE49-F238E27FC236}">
                  <a16:creationId xmlns:a16="http://schemas.microsoft.com/office/drawing/2014/main" id="{42AEBD4B-600B-418C-83DF-AC2281AA3E83}"/>
                </a:ext>
              </a:extLst>
            </p:cNvPr>
            <p:cNvSpPr>
              <a:spLocks noChangeAspect="1"/>
            </p:cNvSpPr>
            <p:nvPr/>
          </p:nvSpPr>
          <p:spPr bwMode="auto">
            <a:xfrm>
              <a:off x="1402805" y="5482946"/>
              <a:ext cx="332673" cy="156839"/>
            </a:xfrm>
            <a:custGeom>
              <a:avLst/>
              <a:gdLst>
                <a:gd name="connsiteX0" fmla="*/ 33105 w 569320"/>
                <a:gd name="connsiteY0" fmla="*/ 428526 h 583476"/>
                <a:gd name="connsiteX1" fmla="*/ 50326 w 569320"/>
                <a:gd name="connsiteY1" fmla="*/ 428526 h 583476"/>
                <a:gd name="connsiteX2" fmla="*/ 61807 w 569320"/>
                <a:gd name="connsiteY2" fmla="*/ 428526 h 583476"/>
                <a:gd name="connsiteX3" fmla="*/ 71853 w 569320"/>
                <a:gd name="connsiteY3" fmla="*/ 428526 h 583476"/>
                <a:gd name="connsiteX4" fmla="*/ 116341 w 569320"/>
                <a:gd name="connsiteY4" fmla="*/ 428526 h 583476"/>
                <a:gd name="connsiteX5" fmla="*/ 127822 w 569320"/>
                <a:gd name="connsiteY5" fmla="*/ 428526 h 583476"/>
                <a:gd name="connsiteX6" fmla="*/ 127822 w 569320"/>
                <a:gd name="connsiteY6" fmla="*/ 431391 h 583476"/>
                <a:gd name="connsiteX7" fmla="*/ 127822 w 569320"/>
                <a:gd name="connsiteY7" fmla="*/ 437121 h 583476"/>
                <a:gd name="connsiteX8" fmla="*/ 127822 w 569320"/>
                <a:gd name="connsiteY8" fmla="*/ 447148 h 583476"/>
                <a:gd name="connsiteX9" fmla="*/ 66113 w 569320"/>
                <a:gd name="connsiteY9" fmla="*/ 447148 h 583476"/>
                <a:gd name="connsiteX10" fmla="*/ 56067 w 569320"/>
                <a:gd name="connsiteY10" fmla="*/ 447148 h 583476"/>
                <a:gd name="connsiteX11" fmla="*/ 46021 w 569320"/>
                <a:gd name="connsiteY11" fmla="*/ 447148 h 583476"/>
                <a:gd name="connsiteX12" fmla="*/ 33105 w 569320"/>
                <a:gd name="connsiteY12" fmla="*/ 447148 h 583476"/>
                <a:gd name="connsiteX13" fmla="*/ 33105 w 569320"/>
                <a:gd name="connsiteY13" fmla="*/ 437121 h 583476"/>
                <a:gd name="connsiteX14" fmla="*/ 166507 w 569320"/>
                <a:gd name="connsiteY14" fmla="*/ 391373 h 583476"/>
                <a:gd name="connsiteX15" fmla="*/ 147847 w 569320"/>
                <a:gd name="connsiteY15" fmla="*/ 394240 h 583476"/>
                <a:gd name="connsiteX16" fmla="*/ 160766 w 569320"/>
                <a:gd name="connsiteY16" fmla="*/ 431514 h 583476"/>
                <a:gd name="connsiteX17" fmla="*/ 160766 w 569320"/>
                <a:gd name="connsiteY17" fmla="*/ 437249 h 583476"/>
                <a:gd name="connsiteX18" fmla="*/ 80383 w 569320"/>
                <a:gd name="connsiteY18" fmla="*/ 517531 h 583476"/>
                <a:gd name="connsiteX19" fmla="*/ 54546 w 569320"/>
                <a:gd name="connsiteY19" fmla="*/ 513230 h 583476"/>
                <a:gd name="connsiteX20" fmla="*/ 50239 w 569320"/>
                <a:gd name="connsiteY20" fmla="*/ 537601 h 583476"/>
                <a:gd name="connsiteX21" fmla="*/ 54546 w 569320"/>
                <a:gd name="connsiteY21" fmla="*/ 556238 h 583476"/>
                <a:gd name="connsiteX22" fmla="*/ 71770 w 569320"/>
                <a:gd name="connsiteY22" fmla="*/ 563406 h 583476"/>
                <a:gd name="connsiteX23" fmla="*/ 160766 w 569320"/>
                <a:gd name="connsiteY23" fmla="*/ 563406 h 583476"/>
                <a:gd name="connsiteX24" fmla="*/ 160766 w 569320"/>
                <a:gd name="connsiteY24" fmla="*/ 516097 h 583476"/>
                <a:gd name="connsiteX25" fmla="*/ 170814 w 569320"/>
                <a:gd name="connsiteY25" fmla="*/ 506062 h 583476"/>
                <a:gd name="connsiteX26" fmla="*/ 179426 w 569320"/>
                <a:gd name="connsiteY26" fmla="*/ 516097 h 583476"/>
                <a:gd name="connsiteX27" fmla="*/ 179426 w 569320"/>
                <a:gd name="connsiteY27" fmla="*/ 563406 h 583476"/>
                <a:gd name="connsiteX28" fmla="*/ 419139 w 569320"/>
                <a:gd name="connsiteY28" fmla="*/ 563406 h 583476"/>
                <a:gd name="connsiteX29" fmla="*/ 419139 w 569320"/>
                <a:gd name="connsiteY29" fmla="*/ 516097 h 583476"/>
                <a:gd name="connsiteX30" fmla="*/ 429187 w 569320"/>
                <a:gd name="connsiteY30" fmla="*/ 506062 h 583476"/>
                <a:gd name="connsiteX31" fmla="*/ 437799 w 569320"/>
                <a:gd name="connsiteY31" fmla="*/ 516097 h 583476"/>
                <a:gd name="connsiteX32" fmla="*/ 437799 w 569320"/>
                <a:gd name="connsiteY32" fmla="*/ 563406 h 583476"/>
                <a:gd name="connsiteX33" fmla="*/ 526795 w 569320"/>
                <a:gd name="connsiteY33" fmla="*/ 563406 h 583476"/>
                <a:gd name="connsiteX34" fmla="*/ 545455 w 569320"/>
                <a:gd name="connsiteY34" fmla="*/ 556238 h 583476"/>
                <a:gd name="connsiteX35" fmla="*/ 549761 w 569320"/>
                <a:gd name="connsiteY35" fmla="*/ 536167 h 583476"/>
                <a:gd name="connsiteX36" fmla="*/ 532536 w 569320"/>
                <a:gd name="connsiteY36" fmla="*/ 442983 h 583476"/>
                <a:gd name="connsiteX37" fmla="*/ 495216 w 569320"/>
                <a:gd name="connsiteY37" fmla="*/ 404276 h 583476"/>
                <a:gd name="connsiteX38" fmla="*/ 483732 w 569320"/>
                <a:gd name="connsiteY38" fmla="*/ 401408 h 583476"/>
                <a:gd name="connsiteX39" fmla="*/ 432058 w 569320"/>
                <a:gd name="connsiteY39" fmla="*/ 391373 h 583476"/>
                <a:gd name="connsiteX40" fmla="*/ 396172 w 569320"/>
                <a:gd name="connsiteY40" fmla="*/ 431514 h 583476"/>
                <a:gd name="connsiteX41" fmla="*/ 308613 w 569320"/>
                <a:gd name="connsiteY41" fmla="*/ 534734 h 583476"/>
                <a:gd name="connsiteX42" fmla="*/ 301436 w 569320"/>
                <a:gd name="connsiteY42" fmla="*/ 539035 h 583476"/>
                <a:gd name="connsiteX43" fmla="*/ 294259 w 569320"/>
                <a:gd name="connsiteY43" fmla="*/ 534734 h 583476"/>
                <a:gd name="connsiteX44" fmla="*/ 202393 w 569320"/>
                <a:gd name="connsiteY44" fmla="*/ 431514 h 583476"/>
                <a:gd name="connsiteX45" fmla="*/ 80383 w 569320"/>
                <a:gd name="connsiteY45" fmla="*/ 377037 h 583476"/>
                <a:gd name="connsiteX46" fmla="*/ 20096 w 569320"/>
                <a:gd name="connsiteY46" fmla="*/ 438682 h 583476"/>
                <a:gd name="connsiteX47" fmla="*/ 40192 w 569320"/>
                <a:gd name="connsiteY47" fmla="*/ 483124 h 583476"/>
                <a:gd name="connsiteX48" fmla="*/ 48804 w 569320"/>
                <a:gd name="connsiteY48" fmla="*/ 488859 h 583476"/>
                <a:gd name="connsiteX49" fmla="*/ 57416 w 569320"/>
                <a:gd name="connsiteY49" fmla="*/ 494593 h 583476"/>
                <a:gd name="connsiteX50" fmla="*/ 80383 w 569320"/>
                <a:gd name="connsiteY50" fmla="*/ 498894 h 583476"/>
                <a:gd name="connsiteX51" fmla="*/ 142105 w 569320"/>
                <a:gd name="connsiteY51" fmla="*/ 438682 h 583476"/>
                <a:gd name="connsiteX52" fmla="*/ 140670 w 569320"/>
                <a:gd name="connsiteY52" fmla="*/ 431514 h 583476"/>
                <a:gd name="connsiteX53" fmla="*/ 127751 w 569320"/>
                <a:gd name="connsiteY53" fmla="*/ 398541 h 583476"/>
                <a:gd name="connsiteX54" fmla="*/ 119139 w 569320"/>
                <a:gd name="connsiteY54" fmla="*/ 391373 h 583476"/>
                <a:gd name="connsiteX55" fmla="*/ 116268 w 569320"/>
                <a:gd name="connsiteY55" fmla="*/ 388506 h 583476"/>
                <a:gd name="connsiteX56" fmla="*/ 107656 w 569320"/>
                <a:gd name="connsiteY56" fmla="*/ 384205 h 583476"/>
                <a:gd name="connsiteX57" fmla="*/ 80383 w 569320"/>
                <a:gd name="connsiteY57" fmla="*/ 377037 h 583476"/>
                <a:gd name="connsiteX58" fmla="*/ 334450 w 569320"/>
                <a:gd name="connsiteY58" fmla="*/ 133325 h 583476"/>
                <a:gd name="connsiteX59" fmla="*/ 322967 w 569320"/>
                <a:gd name="connsiteY59" fmla="*/ 205005 h 583476"/>
                <a:gd name="connsiteX60" fmla="*/ 179426 w 569320"/>
                <a:gd name="connsiteY60" fmla="*/ 205005 h 583476"/>
                <a:gd name="connsiteX61" fmla="*/ 179426 w 569320"/>
                <a:gd name="connsiteY61" fmla="*/ 226509 h 583476"/>
                <a:gd name="connsiteX62" fmla="*/ 172249 w 569320"/>
                <a:gd name="connsiteY62" fmla="*/ 225075 h 583476"/>
                <a:gd name="connsiteX63" fmla="*/ 165072 w 569320"/>
                <a:gd name="connsiteY63" fmla="*/ 256615 h 583476"/>
                <a:gd name="connsiteX64" fmla="*/ 193780 w 569320"/>
                <a:gd name="connsiteY64" fmla="*/ 280986 h 583476"/>
                <a:gd name="connsiteX65" fmla="*/ 242584 w 569320"/>
                <a:gd name="connsiteY65" fmla="*/ 355533 h 583476"/>
                <a:gd name="connsiteX66" fmla="*/ 251196 w 569320"/>
                <a:gd name="connsiteY66" fmla="*/ 364135 h 583476"/>
                <a:gd name="connsiteX67" fmla="*/ 261244 w 569320"/>
                <a:gd name="connsiteY67" fmla="*/ 371303 h 583476"/>
                <a:gd name="connsiteX68" fmla="*/ 188038 w 569320"/>
                <a:gd name="connsiteY68" fmla="*/ 387072 h 583476"/>
                <a:gd name="connsiteX69" fmla="*/ 228230 w 569320"/>
                <a:gd name="connsiteY69" fmla="*/ 431514 h 583476"/>
                <a:gd name="connsiteX70" fmla="*/ 277034 w 569320"/>
                <a:gd name="connsiteY70" fmla="*/ 487425 h 583476"/>
                <a:gd name="connsiteX71" fmla="*/ 288517 w 569320"/>
                <a:gd name="connsiteY71" fmla="*/ 431514 h 583476"/>
                <a:gd name="connsiteX72" fmla="*/ 289952 w 569320"/>
                <a:gd name="connsiteY72" fmla="*/ 424346 h 583476"/>
                <a:gd name="connsiteX73" fmla="*/ 272727 w 569320"/>
                <a:gd name="connsiteY73" fmla="*/ 407143 h 583476"/>
                <a:gd name="connsiteX74" fmla="*/ 294259 w 569320"/>
                <a:gd name="connsiteY74" fmla="*/ 384205 h 583476"/>
                <a:gd name="connsiteX75" fmla="*/ 300000 w 569320"/>
                <a:gd name="connsiteY75" fmla="*/ 379904 h 583476"/>
                <a:gd name="connsiteX76" fmla="*/ 304306 w 569320"/>
                <a:gd name="connsiteY76" fmla="*/ 384205 h 583476"/>
                <a:gd name="connsiteX77" fmla="*/ 327273 w 569320"/>
                <a:gd name="connsiteY77" fmla="*/ 407143 h 583476"/>
                <a:gd name="connsiteX78" fmla="*/ 308613 w 569320"/>
                <a:gd name="connsiteY78" fmla="*/ 424346 h 583476"/>
                <a:gd name="connsiteX79" fmla="*/ 310048 w 569320"/>
                <a:gd name="connsiteY79" fmla="*/ 431514 h 583476"/>
                <a:gd name="connsiteX80" fmla="*/ 322967 w 569320"/>
                <a:gd name="connsiteY80" fmla="*/ 488859 h 583476"/>
                <a:gd name="connsiteX81" fmla="*/ 371771 w 569320"/>
                <a:gd name="connsiteY81" fmla="*/ 431514 h 583476"/>
                <a:gd name="connsiteX82" fmla="*/ 410527 w 569320"/>
                <a:gd name="connsiteY82" fmla="*/ 387072 h 583476"/>
                <a:gd name="connsiteX83" fmla="*/ 337321 w 569320"/>
                <a:gd name="connsiteY83" fmla="*/ 371303 h 583476"/>
                <a:gd name="connsiteX84" fmla="*/ 347369 w 569320"/>
                <a:gd name="connsiteY84" fmla="*/ 362701 h 583476"/>
                <a:gd name="connsiteX85" fmla="*/ 355981 w 569320"/>
                <a:gd name="connsiteY85" fmla="*/ 355533 h 583476"/>
                <a:gd name="connsiteX86" fmla="*/ 404785 w 569320"/>
                <a:gd name="connsiteY86" fmla="*/ 280986 h 583476"/>
                <a:gd name="connsiteX87" fmla="*/ 433493 w 569320"/>
                <a:gd name="connsiteY87" fmla="*/ 256615 h 583476"/>
                <a:gd name="connsiteX88" fmla="*/ 426316 w 569320"/>
                <a:gd name="connsiteY88" fmla="*/ 225075 h 583476"/>
                <a:gd name="connsiteX89" fmla="*/ 419139 w 569320"/>
                <a:gd name="connsiteY89" fmla="*/ 226509 h 583476"/>
                <a:gd name="connsiteX90" fmla="*/ 419139 w 569320"/>
                <a:gd name="connsiteY90" fmla="*/ 207872 h 583476"/>
                <a:gd name="connsiteX91" fmla="*/ 334450 w 569320"/>
                <a:gd name="connsiteY91" fmla="*/ 207872 h 583476"/>
                <a:gd name="connsiteX92" fmla="*/ 300000 w 569320"/>
                <a:gd name="connsiteY92" fmla="*/ 0 h 583476"/>
                <a:gd name="connsiteX93" fmla="*/ 483732 w 569320"/>
                <a:gd name="connsiteY93" fmla="*/ 215040 h 583476"/>
                <a:gd name="connsiteX94" fmla="*/ 483732 w 569320"/>
                <a:gd name="connsiteY94" fmla="*/ 382771 h 583476"/>
                <a:gd name="connsiteX95" fmla="*/ 499522 w 569320"/>
                <a:gd name="connsiteY95" fmla="*/ 385639 h 583476"/>
                <a:gd name="connsiteX96" fmla="*/ 551196 w 569320"/>
                <a:gd name="connsiteY96" fmla="*/ 440116 h 583476"/>
                <a:gd name="connsiteX97" fmla="*/ 568421 w 569320"/>
                <a:gd name="connsiteY97" fmla="*/ 533300 h 583476"/>
                <a:gd name="connsiteX98" fmla="*/ 559809 w 569320"/>
                <a:gd name="connsiteY98" fmla="*/ 569140 h 583476"/>
                <a:gd name="connsiteX99" fmla="*/ 526795 w 569320"/>
                <a:gd name="connsiteY99" fmla="*/ 583476 h 583476"/>
                <a:gd name="connsiteX100" fmla="*/ 71770 w 569320"/>
                <a:gd name="connsiteY100" fmla="*/ 583476 h 583476"/>
                <a:gd name="connsiteX101" fmla="*/ 38756 w 569320"/>
                <a:gd name="connsiteY101" fmla="*/ 569140 h 583476"/>
                <a:gd name="connsiteX102" fmla="*/ 30143 w 569320"/>
                <a:gd name="connsiteY102" fmla="*/ 533300 h 583476"/>
                <a:gd name="connsiteX103" fmla="*/ 35885 w 569320"/>
                <a:gd name="connsiteY103" fmla="*/ 504628 h 583476"/>
                <a:gd name="connsiteX104" fmla="*/ 0 w 569320"/>
                <a:gd name="connsiteY104" fmla="*/ 438682 h 583476"/>
                <a:gd name="connsiteX105" fmla="*/ 80383 w 569320"/>
                <a:gd name="connsiteY105" fmla="*/ 358400 h 583476"/>
                <a:gd name="connsiteX106" fmla="*/ 116268 w 569320"/>
                <a:gd name="connsiteY106" fmla="*/ 367002 h 583476"/>
                <a:gd name="connsiteX107" fmla="*/ 116268 w 569320"/>
                <a:gd name="connsiteY107" fmla="*/ 215040 h 583476"/>
                <a:gd name="connsiteX108" fmla="*/ 300000 w 569320"/>
                <a:gd name="connsiteY108" fmla="*/ 0 h 58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569320" h="583476">
                  <a:moveTo>
                    <a:pt x="33105" y="428526"/>
                  </a:moveTo>
                  <a:lnTo>
                    <a:pt x="50326" y="428526"/>
                  </a:lnTo>
                  <a:lnTo>
                    <a:pt x="61807" y="428526"/>
                  </a:lnTo>
                  <a:lnTo>
                    <a:pt x="71853" y="428526"/>
                  </a:lnTo>
                  <a:lnTo>
                    <a:pt x="116341" y="428526"/>
                  </a:lnTo>
                  <a:lnTo>
                    <a:pt x="127822" y="428526"/>
                  </a:lnTo>
                  <a:lnTo>
                    <a:pt x="127822" y="431391"/>
                  </a:lnTo>
                  <a:lnTo>
                    <a:pt x="127822" y="437121"/>
                  </a:lnTo>
                  <a:lnTo>
                    <a:pt x="127822" y="447148"/>
                  </a:lnTo>
                  <a:lnTo>
                    <a:pt x="66113" y="447148"/>
                  </a:lnTo>
                  <a:lnTo>
                    <a:pt x="56067" y="447148"/>
                  </a:lnTo>
                  <a:lnTo>
                    <a:pt x="46021" y="447148"/>
                  </a:lnTo>
                  <a:lnTo>
                    <a:pt x="33105" y="447148"/>
                  </a:lnTo>
                  <a:lnTo>
                    <a:pt x="33105" y="437121"/>
                  </a:lnTo>
                  <a:close/>
                  <a:moveTo>
                    <a:pt x="166507" y="391373"/>
                  </a:moveTo>
                  <a:lnTo>
                    <a:pt x="147847" y="394240"/>
                  </a:lnTo>
                  <a:cubicBezTo>
                    <a:pt x="155024" y="405709"/>
                    <a:pt x="159330" y="418612"/>
                    <a:pt x="160766" y="431514"/>
                  </a:cubicBezTo>
                  <a:cubicBezTo>
                    <a:pt x="160766" y="434382"/>
                    <a:pt x="160766" y="435815"/>
                    <a:pt x="160766" y="437249"/>
                  </a:cubicBezTo>
                  <a:cubicBezTo>
                    <a:pt x="160766" y="481690"/>
                    <a:pt x="124881" y="517531"/>
                    <a:pt x="80383" y="517531"/>
                  </a:cubicBezTo>
                  <a:cubicBezTo>
                    <a:pt x="71770" y="517531"/>
                    <a:pt x="61723" y="516097"/>
                    <a:pt x="54546" y="513230"/>
                  </a:cubicBezTo>
                  <a:lnTo>
                    <a:pt x="50239" y="537601"/>
                  </a:lnTo>
                  <a:cubicBezTo>
                    <a:pt x="48804" y="544769"/>
                    <a:pt x="50239" y="550503"/>
                    <a:pt x="54546" y="556238"/>
                  </a:cubicBezTo>
                  <a:cubicBezTo>
                    <a:pt x="58852" y="560539"/>
                    <a:pt x="64593" y="563406"/>
                    <a:pt x="71770" y="563406"/>
                  </a:cubicBezTo>
                  <a:lnTo>
                    <a:pt x="160766" y="563406"/>
                  </a:lnTo>
                  <a:lnTo>
                    <a:pt x="160766" y="516097"/>
                  </a:lnTo>
                  <a:cubicBezTo>
                    <a:pt x="160766" y="510363"/>
                    <a:pt x="165072" y="506062"/>
                    <a:pt x="170814" y="506062"/>
                  </a:cubicBezTo>
                  <a:cubicBezTo>
                    <a:pt x="175120" y="506062"/>
                    <a:pt x="179426" y="510363"/>
                    <a:pt x="179426" y="516097"/>
                  </a:cubicBezTo>
                  <a:lnTo>
                    <a:pt x="179426" y="563406"/>
                  </a:lnTo>
                  <a:lnTo>
                    <a:pt x="419139" y="563406"/>
                  </a:lnTo>
                  <a:lnTo>
                    <a:pt x="419139" y="516097"/>
                  </a:lnTo>
                  <a:cubicBezTo>
                    <a:pt x="419139" y="510363"/>
                    <a:pt x="423445" y="506062"/>
                    <a:pt x="429187" y="506062"/>
                  </a:cubicBezTo>
                  <a:cubicBezTo>
                    <a:pt x="433493" y="506062"/>
                    <a:pt x="437799" y="510363"/>
                    <a:pt x="437799" y="516097"/>
                  </a:cubicBezTo>
                  <a:lnTo>
                    <a:pt x="437799" y="563406"/>
                  </a:lnTo>
                  <a:lnTo>
                    <a:pt x="526795" y="563406"/>
                  </a:lnTo>
                  <a:cubicBezTo>
                    <a:pt x="533972" y="563406"/>
                    <a:pt x="541149" y="560539"/>
                    <a:pt x="545455" y="556238"/>
                  </a:cubicBezTo>
                  <a:cubicBezTo>
                    <a:pt x="549761" y="550503"/>
                    <a:pt x="551196" y="544769"/>
                    <a:pt x="549761" y="536167"/>
                  </a:cubicBezTo>
                  <a:lnTo>
                    <a:pt x="532536" y="442983"/>
                  </a:lnTo>
                  <a:cubicBezTo>
                    <a:pt x="529665" y="425780"/>
                    <a:pt x="512440" y="407143"/>
                    <a:pt x="495216" y="404276"/>
                  </a:cubicBezTo>
                  <a:lnTo>
                    <a:pt x="483732" y="401408"/>
                  </a:lnTo>
                  <a:lnTo>
                    <a:pt x="432058" y="391373"/>
                  </a:lnTo>
                  <a:lnTo>
                    <a:pt x="396172" y="431514"/>
                  </a:lnTo>
                  <a:lnTo>
                    <a:pt x="308613" y="534734"/>
                  </a:lnTo>
                  <a:cubicBezTo>
                    <a:pt x="307177" y="537601"/>
                    <a:pt x="304306" y="539035"/>
                    <a:pt x="301436" y="539035"/>
                  </a:cubicBezTo>
                  <a:cubicBezTo>
                    <a:pt x="298565" y="539035"/>
                    <a:pt x="295694" y="537601"/>
                    <a:pt x="294259" y="534734"/>
                  </a:cubicBezTo>
                  <a:lnTo>
                    <a:pt x="202393" y="431514"/>
                  </a:lnTo>
                  <a:close/>
                  <a:moveTo>
                    <a:pt x="80383" y="377037"/>
                  </a:moveTo>
                  <a:cubicBezTo>
                    <a:pt x="47369" y="377037"/>
                    <a:pt x="20096" y="404276"/>
                    <a:pt x="20096" y="438682"/>
                  </a:cubicBezTo>
                  <a:cubicBezTo>
                    <a:pt x="20096" y="455886"/>
                    <a:pt x="27273" y="471655"/>
                    <a:pt x="40192" y="483124"/>
                  </a:cubicBezTo>
                  <a:cubicBezTo>
                    <a:pt x="43062" y="485991"/>
                    <a:pt x="45933" y="487425"/>
                    <a:pt x="48804" y="488859"/>
                  </a:cubicBezTo>
                  <a:cubicBezTo>
                    <a:pt x="51675" y="491726"/>
                    <a:pt x="54546" y="493159"/>
                    <a:pt x="57416" y="494593"/>
                  </a:cubicBezTo>
                  <a:cubicBezTo>
                    <a:pt x="64593" y="497460"/>
                    <a:pt x="71770" y="498894"/>
                    <a:pt x="80383" y="498894"/>
                  </a:cubicBezTo>
                  <a:cubicBezTo>
                    <a:pt x="114833" y="498894"/>
                    <a:pt x="142105" y="471655"/>
                    <a:pt x="142105" y="438682"/>
                  </a:cubicBezTo>
                  <a:cubicBezTo>
                    <a:pt x="142105" y="435815"/>
                    <a:pt x="140670" y="434382"/>
                    <a:pt x="140670" y="431514"/>
                  </a:cubicBezTo>
                  <a:cubicBezTo>
                    <a:pt x="139235" y="420045"/>
                    <a:pt x="134928" y="408576"/>
                    <a:pt x="127751" y="398541"/>
                  </a:cubicBezTo>
                  <a:cubicBezTo>
                    <a:pt x="124881" y="395674"/>
                    <a:pt x="122010" y="394240"/>
                    <a:pt x="119139" y="391373"/>
                  </a:cubicBezTo>
                  <a:cubicBezTo>
                    <a:pt x="117704" y="389940"/>
                    <a:pt x="116268" y="388506"/>
                    <a:pt x="116268" y="388506"/>
                  </a:cubicBezTo>
                  <a:cubicBezTo>
                    <a:pt x="113397" y="387072"/>
                    <a:pt x="110526" y="385639"/>
                    <a:pt x="107656" y="384205"/>
                  </a:cubicBezTo>
                  <a:cubicBezTo>
                    <a:pt x="99043" y="379904"/>
                    <a:pt x="90431" y="377037"/>
                    <a:pt x="80383" y="377037"/>
                  </a:cubicBezTo>
                  <a:close/>
                  <a:moveTo>
                    <a:pt x="334450" y="133325"/>
                  </a:moveTo>
                  <a:lnTo>
                    <a:pt x="322967" y="205005"/>
                  </a:lnTo>
                  <a:lnTo>
                    <a:pt x="179426" y="205005"/>
                  </a:lnTo>
                  <a:lnTo>
                    <a:pt x="179426" y="226509"/>
                  </a:lnTo>
                  <a:cubicBezTo>
                    <a:pt x="177991" y="225075"/>
                    <a:pt x="175120" y="225075"/>
                    <a:pt x="172249" y="225075"/>
                  </a:cubicBezTo>
                  <a:cubicBezTo>
                    <a:pt x="165072" y="227942"/>
                    <a:pt x="162201" y="242278"/>
                    <a:pt x="165072" y="256615"/>
                  </a:cubicBezTo>
                  <a:cubicBezTo>
                    <a:pt x="169378" y="272384"/>
                    <a:pt x="186603" y="282419"/>
                    <a:pt x="193780" y="280986"/>
                  </a:cubicBezTo>
                  <a:cubicBezTo>
                    <a:pt x="202393" y="306791"/>
                    <a:pt x="221053" y="335463"/>
                    <a:pt x="242584" y="355533"/>
                  </a:cubicBezTo>
                  <a:cubicBezTo>
                    <a:pt x="245455" y="358400"/>
                    <a:pt x="248326" y="361267"/>
                    <a:pt x="251196" y="364135"/>
                  </a:cubicBezTo>
                  <a:cubicBezTo>
                    <a:pt x="254067" y="365568"/>
                    <a:pt x="256938" y="368435"/>
                    <a:pt x="261244" y="371303"/>
                  </a:cubicBezTo>
                  <a:lnTo>
                    <a:pt x="188038" y="387072"/>
                  </a:lnTo>
                  <a:lnTo>
                    <a:pt x="228230" y="431514"/>
                  </a:lnTo>
                  <a:lnTo>
                    <a:pt x="277034" y="487425"/>
                  </a:lnTo>
                  <a:lnTo>
                    <a:pt x="288517" y="431514"/>
                  </a:lnTo>
                  <a:lnTo>
                    <a:pt x="289952" y="424346"/>
                  </a:lnTo>
                  <a:lnTo>
                    <a:pt x="272727" y="407143"/>
                  </a:lnTo>
                  <a:lnTo>
                    <a:pt x="294259" y="384205"/>
                  </a:lnTo>
                  <a:lnTo>
                    <a:pt x="300000" y="379904"/>
                  </a:lnTo>
                  <a:lnTo>
                    <a:pt x="304306" y="384205"/>
                  </a:lnTo>
                  <a:lnTo>
                    <a:pt x="327273" y="407143"/>
                  </a:lnTo>
                  <a:lnTo>
                    <a:pt x="308613" y="424346"/>
                  </a:lnTo>
                  <a:lnTo>
                    <a:pt x="310048" y="431514"/>
                  </a:lnTo>
                  <a:lnTo>
                    <a:pt x="322967" y="488859"/>
                  </a:lnTo>
                  <a:lnTo>
                    <a:pt x="371771" y="431514"/>
                  </a:lnTo>
                  <a:lnTo>
                    <a:pt x="410527" y="387072"/>
                  </a:lnTo>
                  <a:lnTo>
                    <a:pt x="337321" y="371303"/>
                  </a:lnTo>
                  <a:cubicBezTo>
                    <a:pt x="340192" y="368435"/>
                    <a:pt x="344498" y="365568"/>
                    <a:pt x="347369" y="362701"/>
                  </a:cubicBezTo>
                  <a:cubicBezTo>
                    <a:pt x="350239" y="361267"/>
                    <a:pt x="353110" y="358400"/>
                    <a:pt x="355981" y="355533"/>
                  </a:cubicBezTo>
                  <a:cubicBezTo>
                    <a:pt x="377512" y="335463"/>
                    <a:pt x="396172" y="306791"/>
                    <a:pt x="404785" y="280986"/>
                  </a:cubicBezTo>
                  <a:cubicBezTo>
                    <a:pt x="411962" y="282419"/>
                    <a:pt x="430622" y="272384"/>
                    <a:pt x="433493" y="256615"/>
                  </a:cubicBezTo>
                  <a:cubicBezTo>
                    <a:pt x="437799" y="242278"/>
                    <a:pt x="433493" y="227942"/>
                    <a:pt x="426316" y="225075"/>
                  </a:cubicBezTo>
                  <a:cubicBezTo>
                    <a:pt x="423445" y="223642"/>
                    <a:pt x="420574" y="225075"/>
                    <a:pt x="419139" y="226509"/>
                  </a:cubicBezTo>
                  <a:lnTo>
                    <a:pt x="419139" y="207872"/>
                  </a:lnTo>
                  <a:lnTo>
                    <a:pt x="334450" y="207872"/>
                  </a:lnTo>
                  <a:close/>
                  <a:moveTo>
                    <a:pt x="300000" y="0"/>
                  </a:moveTo>
                  <a:cubicBezTo>
                    <a:pt x="400479" y="0"/>
                    <a:pt x="483732" y="58777"/>
                    <a:pt x="483732" y="215040"/>
                  </a:cubicBezTo>
                  <a:lnTo>
                    <a:pt x="483732" y="382771"/>
                  </a:lnTo>
                  <a:lnTo>
                    <a:pt x="499522" y="385639"/>
                  </a:lnTo>
                  <a:cubicBezTo>
                    <a:pt x="523924" y="391373"/>
                    <a:pt x="546890" y="414311"/>
                    <a:pt x="551196" y="440116"/>
                  </a:cubicBezTo>
                  <a:lnTo>
                    <a:pt x="568421" y="533300"/>
                  </a:lnTo>
                  <a:cubicBezTo>
                    <a:pt x="571292" y="546203"/>
                    <a:pt x="566986" y="559105"/>
                    <a:pt x="559809" y="569140"/>
                  </a:cubicBezTo>
                  <a:cubicBezTo>
                    <a:pt x="551196" y="577742"/>
                    <a:pt x="539713" y="583476"/>
                    <a:pt x="526795" y="583476"/>
                  </a:cubicBezTo>
                  <a:lnTo>
                    <a:pt x="71770" y="583476"/>
                  </a:lnTo>
                  <a:cubicBezTo>
                    <a:pt x="58852" y="583476"/>
                    <a:pt x="47369" y="577742"/>
                    <a:pt x="38756" y="569140"/>
                  </a:cubicBezTo>
                  <a:cubicBezTo>
                    <a:pt x="31579" y="559105"/>
                    <a:pt x="28708" y="546203"/>
                    <a:pt x="30143" y="533300"/>
                  </a:cubicBezTo>
                  <a:lnTo>
                    <a:pt x="35885" y="504628"/>
                  </a:lnTo>
                  <a:cubicBezTo>
                    <a:pt x="14354" y="490292"/>
                    <a:pt x="0" y="465921"/>
                    <a:pt x="0" y="438682"/>
                  </a:cubicBezTo>
                  <a:cubicBezTo>
                    <a:pt x="0" y="394240"/>
                    <a:pt x="35885" y="358400"/>
                    <a:pt x="80383" y="358400"/>
                  </a:cubicBezTo>
                  <a:cubicBezTo>
                    <a:pt x="93302" y="358400"/>
                    <a:pt x="104785" y="361267"/>
                    <a:pt x="116268" y="367002"/>
                  </a:cubicBezTo>
                  <a:lnTo>
                    <a:pt x="116268" y="215040"/>
                  </a:lnTo>
                  <a:cubicBezTo>
                    <a:pt x="116268" y="58777"/>
                    <a:pt x="198086" y="0"/>
                    <a:pt x="300000" y="0"/>
                  </a:cubicBezTo>
                  <a:close/>
                </a:path>
              </a:pathLst>
            </a:custGeom>
            <a:solidFill>
              <a:schemeClr val="bg1"/>
            </a:solidFill>
            <a:ln>
              <a:noFill/>
            </a:ln>
          </p:spPr>
        </p:sp>
        <p:sp>
          <p:nvSpPr>
            <p:cNvPr id="3" name="文本框 2">
              <a:extLst>
                <a:ext uri="{FF2B5EF4-FFF2-40B4-BE49-F238E27FC236}">
                  <a16:creationId xmlns:a16="http://schemas.microsoft.com/office/drawing/2014/main" id="{BB71E97E-1B4E-4947-8627-ADB435E0868E}"/>
                </a:ext>
              </a:extLst>
            </p:cNvPr>
            <p:cNvSpPr txBox="1"/>
            <p:nvPr/>
          </p:nvSpPr>
          <p:spPr>
            <a:xfrm>
              <a:off x="1811228" y="5508600"/>
              <a:ext cx="2982661" cy="291903"/>
            </a:xfrm>
            <a:prstGeom prst="rect">
              <a:avLst/>
            </a:prstGeom>
            <a:noFill/>
          </p:spPr>
          <p:txBody>
            <a:bodyPr wrap="square" rtlCol="0">
              <a:spAutoFit/>
            </a:bodyPr>
            <a:lstStyle/>
            <a:p>
              <a:pPr>
                <a:lnSpc>
                  <a:spcPct val="150000"/>
                </a:lnSpc>
              </a:pPr>
              <a:r>
                <a:rPr lang="zh-CN" altLang="en-US" sz="2000" dirty="0">
                  <a:solidFill>
                    <a:schemeClr val="bg1"/>
                  </a:solidFill>
                  <a:latin typeface="思源黑体 CN Normal" panose="020B0400000000000000" pitchFamily="34" charset="-122"/>
                  <a:ea typeface="思源黑体 CN Normal" panose="020B0400000000000000" pitchFamily="34" charset="-122"/>
                </a:rPr>
                <a:t>汇报人：新北区百草园小学 陈丽梅     </a:t>
              </a:r>
              <a:endParaRPr lang="en-US" altLang="zh-CN" sz="2000" dirty="0">
                <a:solidFill>
                  <a:schemeClr val="bg1"/>
                </a:solidFill>
                <a:latin typeface="思源黑体 CN Normal" panose="020B0400000000000000" pitchFamily="34" charset="-122"/>
                <a:ea typeface="思源黑体 CN Normal" panose="020B0400000000000000" pitchFamily="34" charset="-122"/>
              </a:endParaRPr>
            </a:p>
            <a:p>
              <a:pPr>
                <a:lnSpc>
                  <a:spcPct val="150000"/>
                </a:lnSpc>
              </a:pPr>
              <a:r>
                <a:rPr lang="zh-CN" altLang="en-US" sz="2000" dirty="0">
                  <a:solidFill>
                    <a:schemeClr val="bg1"/>
                  </a:solidFill>
                  <a:latin typeface="思源黑体 CN Normal" panose="020B0400000000000000" pitchFamily="34" charset="-122"/>
                  <a:ea typeface="思源黑体 CN Normal" panose="020B0400000000000000" pitchFamily="34" charset="-122"/>
                </a:rPr>
                <a:t>              新</a:t>
              </a:r>
              <a:r>
                <a:rPr lang="zh-CN" altLang="en-US" sz="2000" dirty="0">
                  <a:solidFill>
                    <a:schemeClr val="bg1"/>
                  </a:solidFill>
                  <a:ea typeface="思源黑体 CN Normal" panose="020B0400000000000000" pitchFamily="34" charset="-122"/>
                </a:rPr>
                <a:t>北区万绥小学    </a:t>
              </a:r>
              <a:r>
                <a:rPr lang="zh-CN" altLang="en-US" sz="2000" dirty="0">
                  <a:solidFill>
                    <a:schemeClr val="bg1"/>
                  </a:solidFill>
                  <a:latin typeface="思源黑体 CN Normal" panose="020B0400000000000000" pitchFamily="34" charset="-122"/>
                  <a:ea typeface="思源黑体 CN Normal" panose="020B0400000000000000" pitchFamily="34" charset="-122"/>
                </a:rPr>
                <a:t>陆陈波</a:t>
              </a:r>
            </a:p>
          </p:txBody>
        </p:sp>
      </p:grpSp>
    </p:spTree>
    <p:extLst>
      <p:ext uri="{BB962C8B-B14F-4D97-AF65-F5344CB8AC3E}">
        <p14:creationId xmlns:p14="http://schemas.microsoft.com/office/powerpoint/2010/main" val="256449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3"/>
                                        </p:tgtEl>
                                        <p:attrNameLst>
                                          <p:attrName>ppt_y</p:attrName>
                                        </p:attrNameLst>
                                      </p:cBhvr>
                                      <p:tavLst>
                                        <p:tav tm="0">
                                          <p:val>
                                            <p:strVal val="#ppt_y"/>
                                          </p:val>
                                        </p:tav>
                                        <p:tav tm="100000">
                                          <p:val>
                                            <p:strVal val="#ppt_y"/>
                                          </p:val>
                                        </p:tav>
                                      </p:tavLst>
                                    </p:anim>
                                    <p:anim calcmode="lin" valueType="num">
                                      <p:cBhvr>
                                        <p:cTn id="13"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3"/>
                                        </p:tgtEl>
                                      </p:cBhvr>
                                    </p:animEffect>
                                  </p:childTnLst>
                                </p:cTn>
                              </p:par>
                            </p:childTnLst>
                          </p:cTn>
                        </p:par>
                        <p:par>
                          <p:cTn id="16" fill="hold">
                            <p:stCondLst>
                              <p:cond delay="165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2C073342-2198-41BC-AABC-07FEB510EA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432" y="1638890"/>
            <a:ext cx="5571424" cy="3714654"/>
          </a:xfrm>
          <a:prstGeom prst="rect">
            <a:avLst/>
          </a:prstGeom>
        </p:spPr>
      </p:pic>
      <p:sp>
        <p:nvSpPr>
          <p:cNvPr id="2" name="等腰三角形 1">
            <a:extLst>
              <a:ext uri="{FF2B5EF4-FFF2-40B4-BE49-F238E27FC236}">
                <a16:creationId xmlns:a16="http://schemas.microsoft.com/office/drawing/2014/main" id="{946E8EC1-32D6-448A-8F1B-FAF8631C04AB}"/>
              </a:ext>
            </a:extLst>
          </p:cNvPr>
          <p:cNvSpPr/>
          <p:nvPr/>
        </p:nvSpPr>
        <p:spPr>
          <a:xfrm rot="5400000">
            <a:off x="-58992" y="366669"/>
            <a:ext cx="516194" cy="398206"/>
          </a:xfrm>
          <a:prstGeom prst="triangle">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C00000"/>
              </a:solidFill>
            </a:endParaRPr>
          </a:p>
        </p:txBody>
      </p:sp>
      <p:sp>
        <p:nvSpPr>
          <p:cNvPr id="6" name="矩形 5">
            <a:extLst>
              <a:ext uri="{FF2B5EF4-FFF2-40B4-BE49-F238E27FC236}">
                <a16:creationId xmlns:a16="http://schemas.microsoft.com/office/drawing/2014/main" id="{B97456D8-CF7E-4E88-8C1D-7B2C3B282A24}"/>
              </a:ext>
            </a:extLst>
          </p:cNvPr>
          <p:cNvSpPr/>
          <p:nvPr/>
        </p:nvSpPr>
        <p:spPr>
          <a:xfrm flipV="1">
            <a:off x="0" y="6729614"/>
            <a:ext cx="12192000" cy="162000"/>
          </a:xfrm>
          <a:prstGeom prst="rect">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nvGrpSpPr>
          <p:cNvPr id="10" name="组合 9">
            <a:extLst>
              <a:ext uri="{FF2B5EF4-FFF2-40B4-BE49-F238E27FC236}">
                <a16:creationId xmlns:a16="http://schemas.microsoft.com/office/drawing/2014/main" id="{E084C442-F7C7-4D38-888E-00054AD326FD}"/>
              </a:ext>
            </a:extLst>
          </p:cNvPr>
          <p:cNvGrpSpPr/>
          <p:nvPr/>
        </p:nvGrpSpPr>
        <p:grpSpPr>
          <a:xfrm>
            <a:off x="6687989" y="2436450"/>
            <a:ext cx="4364451" cy="792308"/>
            <a:chOff x="7181474" y="2552751"/>
            <a:chExt cx="4364451" cy="792308"/>
          </a:xfrm>
        </p:grpSpPr>
        <p:sp>
          <p:nvSpPr>
            <p:cNvPr id="39" name="文本框 38">
              <a:extLst>
                <a:ext uri="{FF2B5EF4-FFF2-40B4-BE49-F238E27FC236}">
                  <a16:creationId xmlns:a16="http://schemas.microsoft.com/office/drawing/2014/main" id="{3DF53369-E9E0-42DC-9A17-2BF5DA659CA4}"/>
                </a:ext>
              </a:extLst>
            </p:cNvPr>
            <p:cNvSpPr txBox="1"/>
            <p:nvPr/>
          </p:nvSpPr>
          <p:spPr>
            <a:xfrm>
              <a:off x="8168197" y="2630948"/>
              <a:ext cx="3377728" cy="562783"/>
            </a:xfrm>
            <a:prstGeom prst="rect">
              <a:avLst/>
            </a:prstGeom>
            <a:noFill/>
          </p:spPr>
          <p:txBody>
            <a:bodyPr wrap="square" lIns="0" rtlCol="0">
              <a:spAutoFit/>
            </a:bodyPr>
            <a:lstStyle/>
            <a:p>
              <a:pPr>
                <a:lnSpc>
                  <a:spcPct val="200000"/>
                </a:lnSpc>
              </a:pPr>
              <a:r>
                <a:rPr lang="zh-CN" altLang="en-US" b="1" dirty="0">
                  <a:solidFill>
                    <a:schemeClr val="tx1">
                      <a:lumMod val="85000"/>
                      <a:lumOff val="15000"/>
                    </a:schemeClr>
                  </a:solidFill>
                  <a:latin typeface="思源黑体 CN Bold" panose="020B0800000000000000" pitchFamily="34" charset="-122"/>
                  <a:ea typeface="思源黑体 CN Bold" panose="020B0800000000000000" pitchFamily="34" charset="-122"/>
                </a:rPr>
                <a:t>管理与推进</a:t>
              </a:r>
              <a:endParaRPr lang="zh-CN" altLang="en-US" sz="160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p:txBody>
        </p:sp>
        <p:grpSp>
          <p:nvGrpSpPr>
            <p:cNvPr id="4" name="组合 3">
              <a:extLst>
                <a:ext uri="{FF2B5EF4-FFF2-40B4-BE49-F238E27FC236}">
                  <a16:creationId xmlns:a16="http://schemas.microsoft.com/office/drawing/2014/main" id="{75FB8424-2C64-4726-889F-0E000A66EFD5}"/>
                </a:ext>
              </a:extLst>
            </p:cNvPr>
            <p:cNvGrpSpPr/>
            <p:nvPr/>
          </p:nvGrpSpPr>
          <p:grpSpPr>
            <a:xfrm>
              <a:off x="7181474" y="2552751"/>
              <a:ext cx="792309" cy="792308"/>
              <a:chOff x="4308182" y="1066832"/>
              <a:chExt cx="792309" cy="792308"/>
            </a:xfrm>
          </p:grpSpPr>
          <p:sp>
            <p:nvSpPr>
              <p:cNvPr id="31" name="椭圆 30">
                <a:extLst>
                  <a:ext uri="{FF2B5EF4-FFF2-40B4-BE49-F238E27FC236}">
                    <a16:creationId xmlns:a16="http://schemas.microsoft.com/office/drawing/2014/main" id="{3C63C37B-3A53-41FB-A73E-4E6E7783F003}"/>
                  </a:ext>
                </a:extLst>
              </p:cNvPr>
              <p:cNvSpPr/>
              <p:nvPr/>
            </p:nvSpPr>
            <p:spPr>
              <a:xfrm>
                <a:off x="4308182" y="1066832"/>
                <a:ext cx="792309" cy="792308"/>
              </a:xfrm>
              <a:prstGeom prst="ellipse">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b="1" dirty="0">
                  <a:solidFill>
                    <a:schemeClr val="bg1"/>
                  </a:solidFill>
                  <a:latin typeface="思源黑体 CN Heavy" panose="020B0A00000000000000" pitchFamily="34" charset="-122"/>
                  <a:ea typeface="思源黑体 CN Heavy" panose="020B0A00000000000000" pitchFamily="34" charset="-122"/>
                </a:endParaRPr>
              </a:p>
            </p:txBody>
          </p:sp>
          <p:sp>
            <p:nvSpPr>
              <p:cNvPr id="22" name="elevator-arrows_76290">
                <a:extLst>
                  <a:ext uri="{FF2B5EF4-FFF2-40B4-BE49-F238E27FC236}">
                    <a16:creationId xmlns:a16="http://schemas.microsoft.com/office/drawing/2014/main" id="{DCC0B380-419A-4F62-95D3-505B99FECD63}"/>
                  </a:ext>
                </a:extLst>
              </p:cNvPr>
              <p:cNvSpPr>
                <a:spLocks noChangeAspect="1"/>
              </p:cNvSpPr>
              <p:nvPr/>
            </p:nvSpPr>
            <p:spPr bwMode="auto">
              <a:xfrm>
                <a:off x="4491685" y="1258562"/>
                <a:ext cx="396762" cy="396394"/>
              </a:xfrm>
              <a:custGeom>
                <a:avLst/>
                <a:gdLst>
                  <a:gd name="T0" fmla="*/ 1214 w 3867"/>
                  <a:gd name="T1" fmla="*/ 31 h 3869"/>
                  <a:gd name="T2" fmla="*/ 835 w 3867"/>
                  <a:gd name="T3" fmla="*/ 783 h 3869"/>
                  <a:gd name="T4" fmla="*/ 1200 w 3867"/>
                  <a:gd name="T5" fmla="*/ 792 h 3869"/>
                  <a:gd name="T6" fmla="*/ 1266 w 3867"/>
                  <a:gd name="T7" fmla="*/ 3331 h 3869"/>
                  <a:gd name="T8" fmla="*/ 1334 w 3867"/>
                  <a:gd name="T9" fmla="*/ 3263 h 3869"/>
                  <a:gd name="T10" fmla="*/ 1667 w 3867"/>
                  <a:gd name="T11" fmla="*/ 792 h 3869"/>
                  <a:gd name="T12" fmla="*/ 1720 w 3867"/>
                  <a:gd name="T13" fmla="*/ 698 h 3869"/>
                  <a:gd name="T14" fmla="*/ 1269 w 3867"/>
                  <a:gd name="T15" fmla="*/ 1 h 3869"/>
                  <a:gd name="T16" fmla="*/ 2547 w 3867"/>
                  <a:gd name="T17" fmla="*/ 31 h 3869"/>
                  <a:gd name="T18" fmla="*/ 2168 w 3867"/>
                  <a:gd name="T19" fmla="*/ 783 h 3869"/>
                  <a:gd name="T20" fmla="*/ 2534 w 3867"/>
                  <a:gd name="T21" fmla="*/ 792 h 3869"/>
                  <a:gd name="T22" fmla="*/ 2600 w 3867"/>
                  <a:gd name="T23" fmla="*/ 3331 h 3869"/>
                  <a:gd name="T24" fmla="*/ 2667 w 3867"/>
                  <a:gd name="T25" fmla="*/ 3263 h 3869"/>
                  <a:gd name="T26" fmla="*/ 3000 w 3867"/>
                  <a:gd name="T27" fmla="*/ 792 h 3869"/>
                  <a:gd name="T28" fmla="*/ 3054 w 3867"/>
                  <a:gd name="T29" fmla="*/ 698 h 3869"/>
                  <a:gd name="T30" fmla="*/ 2602 w 3867"/>
                  <a:gd name="T31" fmla="*/ 1 h 3869"/>
                  <a:gd name="T32" fmla="*/ 1557 w 3867"/>
                  <a:gd name="T33" fmla="*/ 668 h 3869"/>
                  <a:gd name="T34" fmla="*/ 1267 w 3867"/>
                  <a:gd name="T35" fmla="*/ 184 h 3869"/>
                  <a:gd name="T36" fmla="*/ 2891 w 3867"/>
                  <a:gd name="T37" fmla="*/ 668 h 3869"/>
                  <a:gd name="T38" fmla="*/ 2600 w 3867"/>
                  <a:gd name="T39" fmla="*/ 184 h 3869"/>
                  <a:gd name="T40" fmla="*/ 1265 w 3867"/>
                  <a:gd name="T41" fmla="*/ 350 h 3869"/>
                  <a:gd name="T42" fmla="*/ 1106 w 3867"/>
                  <a:gd name="T43" fmla="*/ 579 h 3869"/>
                  <a:gd name="T44" fmla="*/ 1161 w 3867"/>
                  <a:gd name="T45" fmla="*/ 616 h 3869"/>
                  <a:gd name="T46" fmla="*/ 1295 w 3867"/>
                  <a:gd name="T47" fmla="*/ 401 h 3869"/>
                  <a:gd name="T48" fmla="*/ 1269 w 3867"/>
                  <a:gd name="T49" fmla="*/ 349 h 3869"/>
                  <a:gd name="T50" fmla="*/ 2599 w 3867"/>
                  <a:gd name="T51" fmla="*/ 350 h 3869"/>
                  <a:gd name="T52" fmla="*/ 2439 w 3867"/>
                  <a:gd name="T53" fmla="*/ 579 h 3869"/>
                  <a:gd name="T54" fmla="*/ 2494 w 3867"/>
                  <a:gd name="T55" fmla="*/ 616 h 3869"/>
                  <a:gd name="T56" fmla="*/ 2629 w 3867"/>
                  <a:gd name="T57" fmla="*/ 401 h 3869"/>
                  <a:gd name="T58" fmla="*/ 2602 w 3867"/>
                  <a:gd name="T59" fmla="*/ 349 h 3869"/>
                  <a:gd name="T60" fmla="*/ 0 w 3867"/>
                  <a:gd name="T61" fmla="*/ 1535 h 3869"/>
                  <a:gd name="T62" fmla="*/ 334 w 3867"/>
                  <a:gd name="T63" fmla="*/ 3869 h 3869"/>
                  <a:gd name="T64" fmla="*/ 3867 w 3867"/>
                  <a:gd name="T65" fmla="*/ 3535 h 3869"/>
                  <a:gd name="T66" fmla="*/ 3534 w 3867"/>
                  <a:gd name="T67" fmla="*/ 1202 h 3869"/>
                  <a:gd name="T68" fmla="*/ 3200 w 3867"/>
                  <a:gd name="T69" fmla="*/ 1268 h 3869"/>
                  <a:gd name="T70" fmla="*/ 3267 w 3867"/>
                  <a:gd name="T71" fmla="*/ 1335 h 3869"/>
                  <a:gd name="T72" fmla="*/ 3734 w 3867"/>
                  <a:gd name="T73" fmla="*/ 1535 h 3869"/>
                  <a:gd name="T74" fmla="*/ 3534 w 3867"/>
                  <a:gd name="T75" fmla="*/ 3735 h 3869"/>
                  <a:gd name="T76" fmla="*/ 134 w 3867"/>
                  <a:gd name="T77" fmla="*/ 3535 h 3869"/>
                  <a:gd name="T78" fmla="*/ 334 w 3867"/>
                  <a:gd name="T79" fmla="*/ 1335 h 3869"/>
                  <a:gd name="T80" fmla="*/ 668 w 3867"/>
                  <a:gd name="T81" fmla="*/ 1270 h 3869"/>
                  <a:gd name="T82" fmla="*/ 600 w 3867"/>
                  <a:gd name="T83" fmla="*/ 1202 h 3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869">
                    <a:moveTo>
                      <a:pt x="1269" y="1"/>
                    </a:moveTo>
                    <a:cubicBezTo>
                      <a:pt x="1246" y="0"/>
                      <a:pt x="1225" y="12"/>
                      <a:pt x="1214" y="31"/>
                    </a:cubicBezTo>
                    <a:lnTo>
                      <a:pt x="814" y="698"/>
                    </a:lnTo>
                    <a:cubicBezTo>
                      <a:pt x="796" y="727"/>
                      <a:pt x="806" y="766"/>
                      <a:pt x="835" y="783"/>
                    </a:cubicBezTo>
                    <a:cubicBezTo>
                      <a:pt x="845" y="789"/>
                      <a:pt x="856" y="792"/>
                      <a:pt x="867" y="792"/>
                    </a:cubicBezTo>
                    <a:lnTo>
                      <a:pt x="1200" y="792"/>
                    </a:lnTo>
                    <a:lnTo>
                      <a:pt x="1200" y="3263"/>
                    </a:lnTo>
                    <a:cubicBezTo>
                      <a:pt x="1200" y="3300"/>
                      <a:pt x="1229" y="3330"/>
                      <a:pt x="1266" y="3331"/>
                    </a:cubicBezTo>
                    <a:cubicBezTo>
                      <a:pt x="1303" y="3331"/>
                      <a:pt x="1333" y="3302"/>
                      <a:pt x="1334" y="3265"/>
                    </a:cubicBezTo>
                    <a:cubicBezTo>
                      <a:pt x="1334" y="3264"/>
                      <a:pt x="1334" y="3264"/>
                      <a:pt x="1334" y="3263"/>
                    </a:cubicBezTo>
                    <a:lnTo>
                      <a:pt x="1334" y="792"/>
                    </a:lnTo>
                    <a:lnTo>
                      <a:pt x="1667" y="792"/>
                    </a:lnTo>
                    <a:cubicBezTo>
                      <a:pt x="1702" y="792"/>
                      <a:pt x="1729" y="764"/>
                      <a:pt x="1729" y="730"/>
                    </a:cubicBezTo>
                    <a:cubicBezTo>
                      <a:pt x="1729" y="719"/>
                      <a:pt x="1726" y="708"/>
                      <a:pt x="1720" y="698"/>
                    </a:cubicBezTo>
                    <a:lnTo>
                      <a:pt x="1320" y="31"/>
                    </a:lnTo>
                    <a:cubicBezTo>
                      <a:pt x="1310" y="13"/>
                      <a:pt x="1290" y="2"/>
                      <a:pt x="1269" y="1"/>
                    </a:cubicBezTo>
                    <a:close/>
                    <a:moveTo>
                      <a:pt x="2602" y="1"/>
                    </a:moveTo>
                    <a:cubicBezTo>
                      <a:pt x="2580" y="0"/>
                      <a:pt x="2559" y="12"/>
                      <a:pt x="2547" y="31"/>
                    </a:cubicBezTo>
                    <a:lnTo>
                      <a:pt x="2147" y="698"/>
                    </a:lnTo>
                    <a:cubicBezTo>
                      <a:pt x="2129" y="727"/>
                      <a:pt x="2139" y="766"/>
                      <a:pt x="2168" y="783"/>
                    </a:cubicBezTo>
                    <a:cubicBezTo>
                      <a:pt x="2178" y="789"/>
                      <a:pt x="2189" y="792"/>
                      <a:pt x="2200" y="792"/>
                    </a:cubicBezTo>
                    <a:lnTo>
                      <a:pt x="2534" y="792"/>
                    </a:lnTo>
                    <a:lnTo>
                      <a:pt x="2534" y="3263"/>
                    </a:lnTo>
                    <a:cubicBezTo>
                      <a:pt x="2533" y="3300"/>
                      <a:pt x="2563" y="3330"/>
                      <a:pt x="2600" y="3331"/>
                    </a:cubicBezTo>
                    <a:cubicBezTo>
                      <a:pt x="2636" y="3331"/>
                      <a:pt x="2667" y="3302"/>
                      <a:pt x="2667" y="3265"/>
                    </a:cubicBezTo>
                    <a:cubicBezTo>
                      <a:pt x="2667" y="3264"/>
                      <a:pt x="2667" y="3264"/>
                      <a:pt x="2667" y="3263"/>
                    </a:cubicBezTo>
                    <a:lnTo>
                      <a:pt x="2667" y="792"/>
                    </a:lnTo>
                    <a:lnTo>
                      <a:pt x="3000" y="792"/>
                    </a:lnTo>
                    <a:cubicBezTo>
                      <a:pt x="3035" y="792"/>
                      <a:pt x="3063" y="764"/>
                      <a:pt x="3063" y="730"/>
                    </a:cubicBezTo>
                    <a:cubicBezTo>
                      <a:pt x="3063" y="719"/>
                      <a:pt x="3060" y="708"/>
                      <a:pt x="3054" y="698"/>
                    </a:cubicBezTo>
                    <a:lnTo>
                      <a:pt x="2654" y="31"/>
                    </a:lnTo>
                    <a:cubicBezTo>
                      <a:pt x="2643" y="13"/>
                      <a:pt x="2624" y="2"/>
                      <a:pt x="2602" y="1"/>
                    </a:cubicBezTo>
                    <a:close/>
                    <a:moveTo>
                      <a:pt x="1267" y="184"/>
                    </a:moveTo>
                    <a:lnTo>
                      <a:pt x="1557" y="668"/>
                    </a:lnTo>
                    <a:lnTo>
                      <a:pt x="977" y="668"/>
                    </a:lnTo>
                    <a:lnTo>
                      <a:pt x="1267" y="184"/>
                    </a:lnTo>
                    <a:close/>
                    <a:moveTo>
                      <a:pt x="2600" y="184"/>
                    </a:moveTo>
                    <a:lnTo>
                      <a:pt x="2891" y="668"/>
                    </a:lnTo>
                    <a:lnTo>
                      <a:pt x="2310" y="668"/>
                    </a:lnTo>
                    <a:lnTo>
                      <a:pt x="2600" y="184"/>
                    </a:lnTo>
                    <a:close/>
                    <a:moveTo>
                      <a:pt x="1269" y="349"/>
                    </a:moveTo>
                    <a:cubicBezTo>
                      <a:pt x="1268" y="349"/>
                      <a:pt x="1267" y="349"/>
                      <a:pt x="1265" y="350"/>
                    </a:cubicBezTo>
                    <a:cubicBezTo>
                      <a:pt x="1255" y="350"/>
                      <a:pt x="1245" y="356"/>
                      <a:pt x="1239" y="366"/>
                    </a:cubicBezTo>
                    <a:lnTo>
                      <a:pt x="1106" y="579"/>
                    </a:lnTo>
                    <a:cubicBezTo>
                      <a:pt x="1095" y="594"/>
                      <a:pt x="1100" y="615"/>
                      <a:pt x="1115" y="625"/>
                    </a:cubicBezTo>
                    <a:cubicBezTo>
                      <a:pt x="1130" y="635"/>
                      <a:pt x="1151" y="631"/>
                      <a:pt x="1161" y="616"/>
                    </a:cubicBezTo>
                    <a:cubicBezTo>
                      <a:pt x="1161" y="615"/>
                      <a:pt x="1162" y="615"/>
                      <a:pt x="1162" y="614"/>
                    </a:cubicBezTo>
                    <a:lnTo>
                      <a:pt x="1295" y="401"/>
                    </a:lnTo>
                    <a:cubicBezTo>
                      <a:pt x="1305" y="385"/>
                      <a:pt x="1301" y="365"/>
                      <a:pt x="1285" y="355"/>
                    </a:cubicBezTo>
                    <a:cubicBezTo>
                      <a:pt x="1280" y="352"/>
                      <a:pt x="1275" y="350"/>
                      <a:pt x="1269" y="349"/>
                    </a:cubicBezTo>
                    <a:close/>
                    <a:moveTo>
                      <a:pt x="2602" y="349"/>
                    </a:moveTo>
                    <a:cubicBezTo>
                      <a:pt x="2601" y="349"/>
                      <a:pt x="2600" y="349"/>
                      <a:pt x="2599" y="350"/>
                    </a:cubicBezTo>
                    <a:cubicBezTo>
                      <a:pt x="2588" y="350"/>
                      <a:pt x="2578" y="356"/>
                      <a:pt x="2572" y="366"/>
                    </a:cubicBezTo>
                    <a:lnTo>
                      <a:pt x="2439" y="579"/>
                    </a:lnTo>
                    <a:cubicBezTo>
                      <a:pt x="2429" y="594"/>
                      <a:pt x="2433" y="615"/>
                      <a:pt x="2448" y="625"/>
                    </a:cubicBezTo>
                    <a:cubicBezTo>
                      <a:pt x="2464" y="635"/>
                      <a:pt x="2484" y="631"/>
                      <a:pt x="2494" y="616"/>
                    </a:cubicBezTo>
                    <a:cubicBezTo>
                      <a:pt x="2495" y="615"/>
                      <a:pt x="2495" y="615"/>
                      <a:pt x="2495" y="614"/>
                    </a:cubicBezTo>
                    <a:lnTo>
                      <a:pt x="2629" y="401"/>
                    </a:lnTo>
                    <a:cubicBezTo>
                      <a:pt x="2639" y="385"/>
                      <a:pt x="2634" y="365"/>
                      <a:pt x="2619" y="355"/>
                    </a:cubicBezTo>
                    <a:cubicBezTo>
                      <a:pt x="2614" y="352"/>
                      <a:pt x="2608" y="350"/>
                      <a:pt x="2602" y="349"/>
                    </a:cubicBezTo>
                    <a:close/>
                    <a:moveTo>
                      <a:pt x="334" y="1202"/>
                    </a:moveTo>
                    <a:cubicBezTo>
                      <a:pt x="150" y="1202"/>
                      <a:pt x="0" y="1352"/>
                      <a:pt x="0" y="1535"/>
                    </a:cubicBezTo>
                    <a:lnTo>
                      <a:pt x="0" y="3535"/>
                    </a:lnTo>
                    <a:cubicBezTo>
                      <a:pt x="0" y="3719"/>
                      <a:pt x="150" y="3869"/>
                      <a:pt x="334" y="3869"/>
                    </a:cubicBezTo>
                    <a:lnTo>
                      <a:pt x="3534" y="3869"/>
                    </a:lnTo>
                    <a:cubicBezTo>
                      <a:pt x="3717" y="3869"/>
                      <a:pt x="3867" y="3719"/>
                      <a:pt x="3867" y="3535"/>
                    </a:cubicBezTo>
                    <a:lnTo>
                      <a:pt x="3867" y="1535"/>
                    </a:lnTo>
                    <a:cubicBezTo>
                      <a:pt x="3867" y="1352"/>
                      <a:pt x="3717" y="1202"/>
                      <a:pt x="3534" y="1202"/>
                    </a:cubicBezTo>
                    <a:lnTo>
                      <a:pt x="3267" y="1202"/>
                    </a:lnTo>
                    <a:cubicBezTo>
                      <a:pt x="3230" y="1201"/>
                      <a:pt x="3200" y="1231"/>
                      <a:pt x="3200" y="1268"/>
                    </a:cubicBezTo>
                    <a:cubicBezTo>
                      <a:pt x="3199" y="1304"/>
                      <a:pt x="3228" y="1335"/>
                      <a:pt x="3265" y="1335"/>
                    </a:cubicBezTo>
                    <a:cubicBezTo>
                      <a:pt x="3266" y="1335"/>
                      <a:pt x="3266" y="1335"/>
                      <a:pt x="3267" y="1335"/>
                    </a:cubicBezTo>
                    <a:lnTo>
                      <a:pt x="3534" y="1335"/>
                    </a:lnTo>
                    <a:cubicBezTo>
                      <a:pt x="3646" y="1335"/>
                      <a:pt x="3734" y="1423"/>
                      <a:pt x="3734" y="1535"/>
                    </a:cubicBezTo>
                    <a:lnTo>
                      <a:pt x="3734" y="3535"/>
                    </a:lnTo>
                    <a:cubicBezTo>
                      <a:pt x="3734" y="3647"/>
                      <a:pt x="3646" y="3735"/>
                      <a:pt x="3534" y="3735"/>
                    </a:cubicBezTo>
                    <a:lnTo>
                      <a:pt x="334" y="3735"/>
                    </a:lnTo>
                    <a:cubicBezTo>
                      <a:pt x="222" y="3735"/>
                      <a:pt x="134" y="3647"/>
                      <a:pt x="134" y="3535"/>
                    </a:cubicBezTo>
                    <a:lnTo>
                      <a:pt x="134" y="1535"/>
                    </a:lnTo>
                    <a:cubicBezTo>
                      <a:pt x="134" y="1423"/>
                      <a:pt x="222" y="1335"/>
                      <a:pt x="334" y="1335"/>
                    </a:cubicBezTo>
                    <a:lnTo>
                      <a:pt x="600" y="1335"/>
                    </a:lnTo>
                    <a:cubicBezTo>
                      <a:pt x="637" y="1336"/>
                      <a:pt x="668" y="1306"/>
                      <a:pt x="668" y="1270"/>
                    </a:cubicBezTo>
                    <a:cubicBezTo>
                      <a:pt x="669" y="1233"/>
                      <a:pt x="639" y="1202"/>
                      <a:pt x="602" y="1202"/>
                    </a:cubicBezTo>
                    <a:cubicBezTo>
                      <a:pt x="602" y="1202"/>
                      <a:pt x="601" y="1202"/>
                      <a:pt x="600" y="1202"/>
                    </a:cubicBezTo>
                    <a:lnTo>
                      <a:pt x="334" y="1202"/>
                    </a:lnTo>
                    <a:close/>
                  </a:path>
                </a:pathLst>
              </a:custGeom>
              <a:solidFill>
                <a:schemeClr val="bg1"/>
              </a:solidFill>
              <a:ln>
                <a:noFill/>
              </a:ln>
            </p:spPr>
          </p:sp>
        </p:grpSp>
      </p:grpSp>
      <p:grpSp>
        <p:nvGrpSpPr>
          <p:cNvPr id="9" name="组合 8">
            <a:extLst>
              <a:ext uri="{FF2B5EF4-FFF2-40B4-BE49-F238E27FC236}">
                <a16:creationId xmlns:a16="http://schemas.microsoft.com/office/drawing/2014/main" id="{5542FAF4-2083-4D3D-A44F-EF2606935930}"/>
              </a:ext>
            </a:extLst>
          </p:cNvPr>
          <p:cNvGrpSpPr/>
          <p:nvPr/>
        </p:nvGrpSpPr>
        <p:grpSpPr>
          <a:xfrm>
            <a:off x="6687989" y="1371989"/>
            <a:ext cx="4357383" cy="799338"/>
            <a:chOff x="7181474" y="1449517"/>
            <a:chExt cx="4357383" cy="799338"/>
          </a:xfrm>
        </p:grpSpPr>
        <p:sp>
          <p:nvSpPr>
            <p:cNvPr id="40" name="文本框 39">
              <a:extLst>
                <a:ext uri="{FF2B5EF4-FFF2-40B4-BE49-F238E27FC236}">
                  <a16:creationId xmlns:a16="http://schemas.microsoft.com/office/drawing/2014/main" id="{F8749A10-9399-4313-9256-ED7410FD9597}"/>
                </a:ext>
              </a:extLst>
            </p:cNvPr>
            <p:cNvSpPr txBox="1"/>
            <p:nvPr/>
          </p:nvSpPr>
          <p:spPr>
            <a:xfrm>
              <a:off x="8161129" y="1449517"/>
              <a:ext cx="3377728" cy="562783"/>
            </a:xfrm>
            <a:prstGeom prst="rect">
              <a:avLst/>
            </a:prstGeom>
            <a:noFill/>
          </p:spPr>
          <p:txBody>
            <a:bodyPr wrap="square" lIns="0" rtlCol="0">
              <a:spAutoFit/>
            </a:bodyPr>
            <a:lstStyle/>
            <a:p>
              <a:pPr>
                <a:lnSpc>
                  <a:spcPct val="200000"/>
                </a:lnSpc>
              </a:pPr>
              <a:r>
                <a:rPr lang="zh-CN" altLang="en-US" b="1" dirty="0">
                  <a:solidFill>
                    <a:schemeClr val="tx1">
                      <a:lumMod val="85000"/>
                      <a:lumOff val="15000"/>
                    </a:schemeClr>
                  </a:solidFill>
                  <a:latin typeface="思源黑体 CN Bold" panose="020B0800000000000000" pitchFamily="34" charset="-122"/>
                  <a:ea typeface="思源黑体 CN Bold" panose="020B0800000000000000" pitchFamily="34" charset="-122"/>
                </a:rPr>
                <a:t>构思与确立</a:t>
              </a:r>
              <a:endParaRPr lang="zh-CN" altLang="en-US" sz="160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p:txBody>
        </p:sp>
        <p:grpSp>
          <p:nvGrpSpPr>
            <p:cNvPr id="5" name="组合 4">
              <a:extLst>
                <a:ext uri="{FF2B5EF4-FFF2-40B4-BE49-F238E27FC236}">
                  <a16:creationId xmlns:a16="http://schemas.microsoft.com/office/drawing/2014/main" id="{CD9C4198-6B00-42F1-BEE0-F5DEBF1E5743}"/>
                </a:ext>
              </a:extLst>
            </p:cNvPr>
            <p:cNvGrpSpPr/>
            <p:nvPr/>
          </p:nvGrpSpPr>
          <p:grpSpPr>
            <a:xfrm>
              <a:off x="7181474" y="1456547"/>
              <a:ext cx="792309" cy="792308"/>
              <a:chOff x="6218090" y="1159939"/>
              <a:chExt cx="792309" cy="792308"/>
            </a:xfrm>
          </p:grpSpPr>
          <p:sp>
            <p:nvSpPr>
              <p:cNvPr id="36" name="椭圆 35">
                <a:extLst>
                  <a:ext uri="{FF2B5EF4-FFF2-40B4-BE49-F238E27FC236}">
                    <a16:creationId xmlns:a16="http://schemas.microsoft.com/office/drawing/2014/main" id="{E013B5B6-FFA4-4C82-B17D-C5A96E16B950}"/>
                  </a:ext>
                </a:extLst>
              </p:cNvPr>
              <p:cNvSpPr/>
              <p:nvPr/>
            </p:nvSpPr>
            <p:spPr>
              <a:xfrm>
                <a:off x="6218090" y="1159939"/>
                <a:ext cx="792309" cy="792308"/>
              </a:xfrm>
              <a:prstGeom prst="ellipse">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b="1" dirty="0">
                  <a:solidFill>
                    <a:schemeClr val="bg1"/>
                  </a:solidFill>
                  <a:latin typeface="思源黑体 CN Heavy" panose="020B0A00000000000000" pitchFamily="34" charset="-122"/>
                  <a:ea typeface="思源黑体 CN Heavy" panose="020B0A00000000000000" pitchFamily="34" charset="-122"/>
                </a:endParaRPr>
              </a:p>
            </p:txBody>
          </p:sp>
          <p:sp>
            <p:nvSpPr>
              <p:cNvPr id="25" name="graduation-student-cap_42920">
                <a:extLst>
                  <a:ext uri="{FF2B5EF4-FFF2-40B4-BE49-F238E27FC236}">
                    <a16:creationId xmlns:a16="http://schemas.microsoft.com/office/drawing/2014/main" id="{57DD690C-D1A8-4E0E-B053-DF14F206FEC6}"/>
                  </a:ext>
                </a:extLst>
              </p:cNvPr>
              <p:cNvSpPr>
                <a:spLocks noChangeAspect="1"/>
              </p:cNvSpPr>
              <p:nvPr/>
            </p:nvSpPr>
            <p:spPr bwMode="auto">
              <a:xfrm>
                <a:off x="6331920" y="1369671"/>
                <a:ext cx="520271" cy="369818"/>
              </a:xfrm>
              <a:custGeom>
                <a:avLst/>
                <a:gdLst>
                  <a:gd name="connsiteX0" fmla="*/ 139317 w 597041"/>
                  <a:gd name="connsiteY0" fmla="*/ 213573 h 424388"/>
                  <a:gd name="connsiteX1" fmla="*/ 394782 w 597041"/>
                  <a:gd name="connsiteY1" fmla="*/ 299620 h 424388"/>
                  <a:gd name="connsiteX2" fmla="*/ 488070 w 597041"/>
                  <a:gd name="connsiteY2" fmla="*/ 216441 h 424388"/>
                  <a:gd name="connsiteX3" fmla="*/ 488070 w 597041"/>
                  <a:gd name="connsiteY3" fmla="*/ 326868 h 424388"/>
                  <a:gd name="connsiteX4" fmla="*/ 434968 w 597041"/>
                  <a:gd name="connsiteY4" fmla="*/ 362721 h 424388"/>
                  <a:gd name="connsiteX5" fmla="*/ 377560 w 597041"/>
                  <a:gd name="connsiteY5" fmla="*/ 424388 h 424388"/>
                  <a:gd name="connsiteX6" fmla="*/ 241216 w 597041"/>
                  <a:gd name="connsiteY6" fmla="*/ 355550 h 424388"/>
                  <a:gd name="connsiteX7" fmla="*/ 139317 w 597041"/>
                  <a:gd name="connsiteY7" fmla="*/ 355550 h 424388"/>
                  <a:gd name="connsiteX8" fmla="*/ 262641 w 597041"/>
                  <a:gd name="connsiteY8" fmla="*/ 0 h 424388"/>
                  <a:gd name="connsiteX9" fmla="*/ 597041 w 597041"/>
                  <a:gd name="connsiteY9" fmla="*/ 96010 h 424388"/>
                  <a:gd name="connsiteX10" fmla="*/ 391808 w 597041"/>
                  <a:gd name="connsiteY10" fmla="*/ 279433 h 424388"/>
                  <a:gd name="connsiteX11" fmla="*/ 68889 w 597041"/>
                  <a:gd name="connsiteY11" fmla="*/ 174825 h 424388"/>
                  <a:gd name="connsiteX12" fmla="*/ 68889 w 597041"/>
                  <a:gd name="connsiteY12" fmla="*/ 283732 h 424388"/>
                  <a:gd name="connsiteX13" fmla="*/ 87547 w 597041"/>
                  <a:gd name="connsiteY13" fmla="*/ 283732 h 424388"/>
                  <a:gd name="connsiteX14" fmla="*/ 87547 w 597041"/>
                  <a:gd name="connsiteY14" fmla="*/ 362546 h 424388"/>
                  <a:gd name="connsiteX15" fmla="*/ 22963 w 597041"/>
                  <a:gd name="connsiteY15" fmla="*/ 362546 h 424388"/>
                  <a:gd name="connsiteX16" fmla="*/ 22963 w 597041"/>
                  <a:gd name="connsiteY16" fmla="*/ 283732 h 424388"/>
                  <a:gd name="connsiteX17" fmla="*/ 41621 w 597041"/>
                  <a:gd name="connsiteY17" fmla="*/ 283732 h 424388"/>
                  <a:gd name="connsiteX18" fmla="*/ 41621 w 597041"/>
                  <a:gd name="connsiteY18" fmla="*/ 166227 h 424388"/>
                  <a:gd name="connsiteX19" fmla="*/ 0 w 597041"/>
                  <a:gd name="connsiteY19" fmla="*/ 153330 h 42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7041" h="424388">
                    <a:moveTo>
                      <a:pt x="139317" y="213573"/>
                    </a:moveTo>
                    <a:lnTo>
                      <a:pt x="394782" y="299620"/>
                    </a:lnTo>
                    <a:lnTo>
                      <a:pt x="488070" y="216441"/>
                    </a:lnTo>
                    <a:lnTo>
                      <a:pt x="488070" y="326868"/>
                    </a:lnTo>
                    <a:cubicBezTo>
                      <a:pt x="488070" y="326868"/>
                      <a:pt x="465107" y="342643"/>
                      <a:pt x="434968" y="362721"/>
                    </a:cubicBezTo>
                    <a:cubicBezTo>
                      <a:pt x="403393" y="381365"/>
                      <a:pt x="377560" y="424388"/>
                      <a:pt x="377560" y="424388"/>
                    </a:cubicBezTo>
                    <a:cubicBezTo>
                      <a:pt x="377560" y="424388"/>
                      <a:pt x="292883" y="372760"/>
                      <a:pt x="241216" y="355550"/>
                    </a:cubicBezTo>
                    <a:cubicBezTo>
                      <a:pt x="190984" y="338341"/>
                      <a:pt x="139317" y="355550"/>
                      <a:pt x="139317" y="355550"/>
                    </a:cubicBezTo>
                    <a:close/>
                    <a:moveTo>
                      <a:pt x="262641" y="0"/>
                    </a:moveTo>
                    <a:lnTo>
                      <a:pt x="597041" y="96010"/>
                    </a:lnTo>
                    <a:lnTo>
                      <a:pt x="391808" y="279433"/>
                    </a:lnTo>
                    <a:lnTo>
                      <a:pt x="68889" y="174825"/>
                    </a:lnTo>
                    <a:lnTo>
                      <a:pt x="68889" y="283732"/>
                    </a:lnTo>
                    <a:lnTo>
                      <a:pt x="87547" y="283732"/>
                    </a:lnTo>
                    <a:lnTo>
                      <a:pt x="87547" y="362546"/>
                    </a:lnTo>
                    <a:lnTo>
                      <a:pt x="22963" y="362546"/>
                    </a:lnTo>
                    <a:lnTo>
                      <a:pt x="22963" y="283732"/>
                    </a:lnTo>
                    <a:lnTo>
                      <a:pt x="41621" y="283732"/>
                    </a:lnTo>
                    <a:lnTo>
                      <a:pt x="41621" y="166227"/>
                    </a:lnTo>
                    <a:lnTo>
                      <a:pt x="0" y="153330"/>
                    </a:lnTo>
                    <a:close/>
                  </a:path>
                </a:pathLst>
              </a:custGeom>
              <a:solidFill>
                <a:schemeClr val="bg1"/>
              </a:solidFill>
              <a:ln>
                <a:noFill/>
              </a:ln>
            </p:spPr>
          </p:sp>
        </p:grpSp>
      </p:grpSp>
      <p:grpSp>
        <p:nvGrpSpPr>
          <p:cNvPr id="12" name="组合 11">
            <a:extLst>
              <a:ext uri="{FF2B5EF4-FFF2-40B4-BE49-F238E27FC236}">
                <a16:creationId xmlns:a16="http://schemas.microsoft.com/office/drawing/2014/main" id="{AC1DA010-E9EF-4856-A66A-7624D3C630CF}"/>
              </a:ext>
            </a:extLst>
          </p:cNvPr>
          <p:cNvGrpSpPr/>
          <p:nvPr/>
        </p:nvGrpSpPr>
        <p:grpSpPr>
          <a:xfrm>
            <a:off x="6687989" y="4718193"/>
            <a:ext cx="4364451" cy="792000"/>
            <a:chOff x="7181474" y="4795721"/>
            <a:chExt cx="4364451" cy="792000"/>
          </a:xfrm>
        </p:grpSpPr>
        <p:grpSp>
          <p:nvGrpSpPr>
            <p:cNvPr id="8" name="组合 7">
              <a:extLst>
                <a:ext uri="{FF2B5EF4-FFF2-40B4-BE49-F238E27FC236}">
                  <a16:creationId xmlns:a16="http://schemas.microsoft.com/office/drawing/2014/main" id="{EA41479F-44CE-4433-9CBB-8BC376AB8052}"/>
                </a:ext>
              </a:extLst>
            </p:cNvPr>
            <p:cNvGrpSpPr/>
            <p:nvPr/>
          </p:nvGrpSpPr>
          <p:grpSpPr>
            <a:xfrm>
              <a:off x="7181474" y="4795721"/>
              <a:ext cx="792000" cy="792000"/>
              <a:chOff x="4287281" y="3686629"/>
              <a:chExt cx="792000" cy="792000"/>
            </a:xfrm>
          </p:grpSpPr>
          <p:sp>
            <p:nvSpPr>
              <p:cNvPr id="35" name="椭圆 34">
                <a:extLst>
                  <a:ext uri="{FF2B5EF4-FFF2-40B4-BE49-F238E27FC236}">
                    <a16:creationId xmlns:a16="http://schemas.microsoft.com/office/drawing/2014/main" id="{41947CF9-BFA1-4EF3-BDB8-0C52CE6ACD2A}"/>
                  </a:ext>
                </a:extLst>
              </p:cNvPr>
              <p:cNvSpPr/>
              <p:nvPr/>
            </p:nvSpPr>
            <p:spPr>
              <a:xfrm>
                <a:off x="4287281" y="3686629"/>
                <a:ext cx="792000" cy="792000"/>
              </a:xfrm>
              <a:prstGeom prst="ellipse">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b="1" dirty="0">
                  <a:solidFill>
                    <a:schemeClr val="bg1"/>
                  </a:solidFill>
                  <a:latin typeface="思源黑体 CN Heavy" panose="020B0A00000000000000" pitchFamily="34" charset="-122"/>
                  <a:ea typeface="思源黑体 CN Heavy" panose="020B0A00000000000000" pitchFamily="34" charset="-122"/>
                </a:endParaRPr>
              </a:p>
            </p:txBody>
          </p:sp>
          <p:sp>
            <p:nvSpPr>
              <p:cNvPr id="23" name="bacteria-and-loupe_110600">
                <a:extLst>
                  <a:ext uri="{FF2B5EF4-FFF2-40B4-BE49-F238E27FC236}">
                    <a16:creationId xmlns:a16="http://schemas.microsoft.com/office/drawing/2014/main" id="{488B9479-0E42-45C7-8952-3F4A3F4E17C7}"/>
                  </a:ext>
                </a:extLst>
              </p:cNvPr>
              <p:cNvSpPr>
                <a:spLocks noChangeAspect="1"/>
              </p:cNvSpPr>
              <p:nvPr/>
            </p:nvSpPr>
            <p:spPr bwMode="auto">
              <a:xfrm>
                <a:off x="4482004" y="3889878"/>
                <a:ext cx="402554" cy="401994"/>
              </a:xfrm>
              <a:custGeom>
                <a:avLst/>
                <a:gdLst>
                  <a:gd name="T0" fmla="*/ 5929 w 8160"/>
                  <a:gd name="T1" fmla="*/ 1017 h 8160"/>
                  <a:gd name="T2" fmla="*/ 1017 w 8160"/>
                  <a:gd name="T3" fmla="*/ 1017 h 8160"/>
                  <a:gd name="T4" fmla="*/ 1017 w 8160"/>
                  <a:gd name="T5" fmla="*/ 5929 h 8160"/>
                  <a:gd name="T6" fmla="*/ 5788 w 8160"/>
                  <a:gd name="T7" fmla="*/ 6063 h 8160"/>
                  <a:gd name="T8" fmla="*/ 8160 w 8160"/>
                  <a:gd name="T9" fmla="*/ 7885 h 8160"/>
                  <a:gd name="T10" fmla="*/ 5654 w 8160"/>
                  <a:gd name="T11" fmla="*/ 5654 h 8160"/>
                  <a:gd name="T12" fmla="*/ 1292 w 8160"/>
                  <a:gd name="T13" fmla="*/ 5654 h 8160"/>
                  <a:gd name="T14" fmla="*/ 3473 w 8160"/>
                  <a:gd name="T15" fmla="*/ 389 h 8160"/>
                  <a:gd name="T16" fmla="*/ 6557 w 8160"/>
                  <a:gd name="T17" fmla="*/ 3473 h 8160"/>
                  <a:gd name="T18" fmla="*/ 3424 w 8160"/>
                  <a:gd name="T19" fmla="*/ 3046 h 8160"/>
                  <a:gd name="T20" fmla="*/ 3492 w 8160"/>
                  <a:gd name="T21" fmla="*/ 2427 h 8160"/>
                  <a:gd name="T22" fmla="*/ 2568 w 8160"/>
                  <a:gd name="T23" fmla="*/ 2593 h 8160"/>
                  <a:gd name="T24" fmla="*/ 2433 w 8160"/>
                  <a:gd name="T25" fmla="*/ 2118 h 8160"/>
                  <a:gd name="T26" fmla="*/ 2159 w 8160"/>
                  <a:gd name="T27" fmla="*/ 2677 h 8160"/>
                  <a:gd name="T28" fmla="*/ 1596 w 8160"/>
                  <a:gd name="T29" fmla="*/ 3275 h 8160"/>
                  <a:gd name="T30" fmla="*/ 1055 w 8160"/>
                  <a:gd name="T31" fmla="*/ 3583 h 8160"/>
                  <a:gd name="T32" fmla="*/ 1713 w 8160"/>
                  <a:gd name="T33" fmla="*/ 4206 h 8160"/>
                  <a:gd name="T34" fmla="*/ 1645 w 8160"/>
                  <a:gd name="T35" fmla="*/ 4825 h 8160"/>
                  <a:gd name="T36" fmla="*/ 2568 w 8160"/>
                  <a:gd name="T37" fmla="*/ 4659 h 8160"/>
                  <a:gd name="T38" fmla="*/ 2704 w 8160"/>
                  <a:gd name="T39" fmla="*/ 5133 h 8160"/>
                  <a:gd name="T40" fmla="*/ 2978 w 8160"/>
                  <a:gd name="T41" fmla="*/ 4574 h 8160"/>
                  <a:gd name="T42" fmla="*/ 3541 w 8160"/>
                  <a:gd name="T43" fmla="*/ 3976 h 8160"/>
                  <a:gd name="T44" fmla="*/ 4082 w 8160"/>
                  <a:gd name="T45" fmla="*/ 3668 h 8160"/>
                  <a:gd name="T46" fmla="*/ 3424 w 8160"/>
                  <a:gd name="T47" fmla="*/ 3046 h 8160"/>
                  <a:gd name="T48" fmla="*/ 2568 w 8160"/>
                  <a:gd name="T49" fmla="*/ 4270 h 8160"/>
                  <a:gd name="T50" fmla="*/ 1924 w 8160"/>
                  <a:gd name="T51" fmla="*/ 3626 h 8160"/>
                  <a:gd name="T52" fmla="*/ 2568 w 8160"/>
                  <a:gd name="T53" fmla="*/ 2982 h 8160"/>
                  <a:gd name="T54" fmla="*/ 3212 w 8160"/>
                  <a:gd name="T55" fmla="*/ 3626 h 8160"/>
                  <a:gd name="T56" fmla="*/ 5497 w 8160"/>
                  <a:gd name="T57" fmla="*/ 2374 h 8160"/>
                  <a:gd name="T58" fmla="*/ 5497 w 8160"/>
                  <a:gd name="T59" fmla="*/ 3580 h 8160"/>
                  <a:gd name="T60" fmla="*/ 5497 w 8160"/>
                  <a:gd name="T61" fmla="*/ 2374 h 8160"/>
                  <a:gd name="T62" fmla="*/ 5283 w 8160"/>
                  <a:gd name="T63" fmla="*/ 2977 h 8160"/>
                  <a:gd name="T64" fmla="*/ 5711 w 8160"/>
                  <a:gd name="T65" fmla="*/ 2977 h 8160"/>
                  <a:gd name="T66" fmla="*/ 3825 w 8160"/>
                  <a:gd name="T67" fmla="*/ 955 h 8160"/>
                  <a:gd name="T68" fmla="*/ 3533 w 8160"/>
                  <a:gd name="T69" fmla="*/ 1797 h 8160"/>
                  <a:gd name="T70" fmla="*/ 3825 w 8160"/>
                  <a:gd name="T71" fmla="*/ 955 h 8160"/>
                  <a:gd name="T72" fmla="*/ 5792 w 8160"/>
                  <a:gd name="T73" fmla="*/ 4645 h 8160"/>
                  <a:gd name="T74" fmla="*/ 4951 w 8160"/>
                  <a:gd name="T75" fmla="*/ 4936 h 8160"/>
                  <a:gd name="T76" fmla="*/ 3775 w 8160"/>
                  <a:gd name="T77" fmla="*/ 5087 h 8160"/>
                  <a:gd name="T78" fmla="*/ 3484 w 8160"/>
                  <a:gd name="T79" fmla="*/ 5929 h 8160"/>
                  <a:gd name="T80" fmla="*/ 3775 w 8160"/>
                  <a:gd name="T81" fmla="*/ 5087 h 8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160" h="8160">
                    <a:moveTo>
                      <a:pt x="6063" y="5788"/>
                    </a:moveTo>
                    <a:cubicBezTo>
                      <a:pt x="7282" y="4426"/>
                      <a:pt x="7237" y="2325"/>
                      <a:pt x="5929" y="1017"/>
                    </a:cubicBezTo>
                    <a:cubicBezTo>
                      <a:pt x="5273" y="361"/>
                      <a:pt x="4401" y="0"/>
                      <a:pt x="3473" y="0"/>
                    </a:cubicBezTo>
                    <a:cubicBezTo>
                      <a:pt x="2545" y="0"/>
                      <a:pt x="1673" y="361"/>
                      <a:pt x="1017" y="1017"/>
                    </a:cubicBezTo>
                    <a:cubicBezTo>
                      <a:pt x="361" y="1673"/>
                      <a:pt x="0" y="2545"/>
                      <a:pt x="0" y="3473"/>
                    </a:cubicBezTo>
                    <a:cubicBezTo>
                      <a:pt x="0" y="4401"/>
                      <a:pt x="361" y="5273"/>
                      <a:pt x="1017" y="5929"/>
                    </a:cubicBezTo>
                    <a:cubicBezTo>
                      <a:pt x="1673" y="6585"/>
                      <a:pt x="2545" y="6946"/>
                      <a:pt x="3473" y="6946"/>
                    </a:cubicBezTo>
                    <a:cubicBezTo>
                      <a:pt x="4336" y="6946"/>
                      <a:pt x="5150" y="6634"/>
                      <a:pt x="5788" y="6063"/>
                    </a:cubicBezTo>
                    <a:lnTo>
                      <a:pt x="7885" y="8160"/>
                    </a:lnTo>
                    <a:lnTo>
                      <a:pt x="8160" y="7885"/>
                    </a:lnTo>
                    <a:lnTo>
                      <a:pt x="6063" y="5788"/>
                    </a:lnTo>
                    <a:close/>
                    <a:moveTo>
                      <a:pt x="5654" y="5654"/>
                    </a:moveTo>
                    <a:cubicBezTo>
                      <a:pt x="5071" y="6237"/>
                      <a:pt x="4297" y="6557"/>
                      <a:pt x="3473" y="6557"/>
                    </a:cubicBezTo>
                    <a:cubicBezTo>
                      <a:pt x="2649" y="6557"/>
                      <a:pt x="1875" y="6237"/>
                      <a:pt x="1292" y="5654"/>
                    </a:cubicBezTo>
                    <a:cubicBezTo>
                      <a:pt x="90" y="4451"/>
                      <a:pt x="90" y="2495"/>
                      <a:pt x="1292" y="1292"/>
                    </a:cubicBezTo>
                    <a:cubicBezTo>
                      <a:pt x="1875" y="710"/>
                      <a:pt x="2649" y="389"/>
                      <a:pt x="3473" y="389"/>
                    </a:cubicBezTo>
                    <a:cubicBezTo>
                      <a:pt x="4297" y="389"/>
                      <a:pt x="5071" y="710"/>
                      <a:pt x="5654" y="1292"/>
                    </a:cubicBezTo>
                    <a:cubicBezTo>
                      <a:pt x="6237" y="1875"/>
                      <a:pt x="6557" y="2649"/>
                      <a:pt x="6557" y="3473"/>
                    </a:cubicBezTo>
                    <a:cubicBezTo>
                      <a:pt x="6557" y="4297"/>
                      <a:pt x="6237" y="5071"/>
                      <a:pt x="5654" y="5654"/>
                    </a:cubicBezTo>
                    <a:close/>
                    <a:moveTo>
                      <a:pt x="3424" y="3046"/>
                    </a:moveTo>
                    <a:lnTo>
                      <a:pt x="3767" y="2702"/>
                    </a:lnTo>
                    <a:lnTo>
                      <a:pt x="3492" y="2427"/>
                    </a:lnTo>
                    <a:lnTo>
                      <a:pt x="3148" y="2771"/>
                    </a:lnTo>
                    <a:cubicBezTo>
                      <a:pt x="2979" y="2655"/>
                      <a:pt x="2778" y="2593"/>
                      <a:pt x="2568" y="2593"/>
                    </a:cubicBezTo>
                    <a:cubicBezTo>
                      <a:pt x="2558" y="2593"/>
                      <a:pt x="2548" y="2593"/>
                      <a:pt x="2539" y="2593"/>
                    </a:cubicBezTo>
                    <a:lnTo>
                      <a:pt x="2433" y="2118"/>
                    </a:lnTo>
                    <a:lnTo>
                      <a:pt x="2053" y="2202"/>
                    </a:lnTo>
                    <a:lnTo>
                      <a:pt x="2159" y="2677"/>
                    </a:lnTo>
                    <a:cubicBezTo>
                      <a:pt x="2040" y="2728"/>
                      <a:pt x="1932" y="2801"/>
                      <a:pt x="1838" y="2895"/>
                    </a:cubicBezTo>
                    <a:cubicBezTo>
                      <a:pt x="1729" y="3004"/>
                      <a:pt x="1647" y="3134"/>
                      <a:pt x="1596" y="3275"/>
                    </a:cubicBezTo>
                    <a:lnTo>
                      <a:pt x="1116" y="3199"/>
                    </a:lnTo>
                    <a:lnTo>
                      <a:pt x="1055" y="3583"/>
                    </a:lnTo>
                    <a:lnTo>
                      <a:pt x="1536" y="3659"/>
                    </a:lnTo>
                    <a:cubicBezTo>
                      <a:pt x="1543" y="3857"/>
                      <a:pt x="1604" y="4045"/>
                      <a:pt x="1713" y="4206"/>
                    </a:cubicBezTo>
                    <a:lnTo>
                      <a:pt x="1369" y="4549"/>
                    </a:lnTo>
                    <a:lnTo>
                      <a:pt x="1645" y="4825"/>
                    </a:lnTo>
                    <a:lnTo>
                      <a:pt x="1988" y="4481"/>
                    </a:lnTo>
                    <a:cubicBezTo>
                      <a:pt x="2158" y="4596"/>
                      <a:pt x="2359" y="4659"/>
                      <a:pt x="2568" y="4659"/>
                    </a:cubicBezTo>
                    <a:cubicBezTo>
                      <a:pt x="2578" y="4659"/>
                      <a:pt x="2588" y="4658"/>
                      <a:pt x="2598" y="4658"/>
                    </a:cubicBezTo>
                    <a:lnTo>
                      <a:pt x="2704" y="5133"/>
                    </a:lnTo>
                    <a:lnTo>
                      <a:pt x="3084" y="5049"/>
                    </a:lnTo>
                    <a:lnTo>
                      <a:pt x="2978" y="4574"/>
                    </a:lnTo>
                    <a:cubicBezTo>
                      <a:pt x="3096" y="4523"/>
                      <a:pt x="3205" y="4450"/>
                      <a:pt x="3299" y="4356"/>
                    </a:cubicBezTo>
                    <a:cubicBezTo>
                      <a:pt x="3408" y="4247"/>
                      <a:pt x="3490" y="4117"/>
                      <a:pt x="3541" y="3976"/>
                    </a:cubicBezTo>
                    <a:lnTo>
                      <a:pt x="4021" y="4052"/>
                    </a:lnTo>
                    <a:lnTo>
                      <a:pt x="4082" y="3668"/>
                    </a:lnTo>
                    <a:lnTo>
                      <a:pt x="3601" y="3592"/>
                    </a:lnTo>
                    <a:cubicBezTo>
                      <a:pt x="3594" y="3394"/>
                      <a:pt x="3533" y="3206"/>
                      <a:pt x="3424" y="3046"/>
                    </a:cubicBezTo>
                    <a:close/>
                    <a:moveTo>
                      <a:pt x="3024" y="4081"/>
                    </a:moveTo>
                    <a:cubicBezTo>
                      <a:pt x="2902" y="4203"/>
                      <a:pt x="2741" y="4270"/>
                      <a:pt x="2568" y="4270"/>
                    </a:cubicBezTo>
                    <a:cubicBezTo>
                      <a:pt x="2396" y="4270"/>
                      <a:pt x="2235" y="4203"/>
                      <a:pt x="2113" y="4081"/>
                    </a:cubicBezTo>
                    <a:cubicBezTo>
                      <a:pt x="1991" y="3959"/>
                      <a:pt x="1924" y="3798"/>
                      <a:pt x="1924" y="3626"/>
                    </a:cubicBezTo>
                    <a:cubicBezTo>
                      <a:pt x="1924" y="3454"/>
                      <a:pt x="1991" y="3292"/>
                      <a:pt x="2113" y="3170"/>
                    </a:cubicBezTo>
                    <a:cubicBezTo>
                      <a:pt x="2235" y="3049"/>
                      <a:pt x="2396" y="2982"/>
                      <a:pt x="2568" y="2982"/>
                    </a:cubicBezTo>
                    <a:cubicBezTo>
                      <a:pt x="2740" y="2982"/>
                      <a:pt x="2902" y="3049"/>
                      <a:pt x="3024" y="3170"/>
                    </a:cubicBezTo>
                    <a:cubicBezTo>
                      <a:pt x="3145" y="3292"/>
                      <a:pt x="3212" y="3454"/>
                      <a:pt x="3212" y="3626"/>
                    </a:cubicBezTo>
                    <a:cubicBezTo>
                      <a:pt x="3212" y="3798"/>
                      <a:pt x="3146" y="3959"/>
                      <a:pt x="3024" y="4081"/>
                    </a:cubicBezTo>
                    <a:close/>
                    <a:moveTo>
                      <a:pt x="5497" y="2374"/>
                    </a:moveTo>
                    <a:cubicBezTo>
                      <a:pt x="5164" y="2374"/>
                      <a:pt x="4894" y="2645"/>
                      <a:pt x="4894" y="2977"/>
                    </a:cubicBezTo>
                    <a:cubicBezTo>
                      <a:pt x="4894" y="3310"/>
                      <a:pt x="5164" y="3580"/>
                      <a:pt x="5497" y="3580"/>
                    </a:cubicBezTo>
                    <a:cubicBezTo>
                      <a:pt x="5829" y="3580"/>
                      <a:pt x="6100" y="3310"/>
                      <a:pt x="6100" y="2977"/>
                    </a:cubicBezTo>
                    <a:cubicBezTo>
                      <a:pt x="6100" y="2645"/>
                      <a:pt x="5829" y="2374"/>
                      <a:pt x="5497" y="2374"/>
                    </a:cubicBezTo>
                    <a:close/>
                    <a:moveTo>
                      <a:pt x="5497" y="3191"/>
                    </a:moveTo>
                    <a:cubicBezTo>
                      <a:pt x="5379" y="3191"/>
                      <a:pt x="5283" y="3095"/>
                      <a:pt x="5283" y="2977"/>
                    </a:cubicBezTo>
                    <a:cubicBezTo>
                      <a:pt x="5283" y="2859"/>
                      <a:pt x="5379" y="2763"/>
                      <a:pt x="5497" y="2763"/>
                    </a:cubicBezTo>
                    <a:cubicBezTo>
                      <a:pt x="5615" y="2763"/>
                      <a:pt x="5711" y="2859"/>
                      <a:pt x="5711" y="2977"/>
                    </a:cubicBezTo>
                    <a:cubicBezTo>
                      <a:pt x="5711" y="3095"/>
                      <a:pt x="5615" y="3191"/>
                      <a:pt x="5497" y="3191"/>
                    </a:cubicBezTo>
                    <a:close/>
                    <a:moveTo>
                      <a:pt x="3825" y="955"/>
                    </a:moveTo>
                    <a:lnTo>
                      <a:pt x="4100" y="1230"/>
                    </a:lnTo>
                    <a:lnTo>
                      <a:pt x="3533" y="1797"/>
                    </a:lnTo>
                    <a:lnTo>
                      <a:pt x="3258" y="1522"/>
                    </a:lnTo>
                    <a:lnTo>
                      <a:pt x="3825" y="955"/>
                    </a:lnTo>
                    <a:close/>
                    <a:moveTo>
                      <a:pt x="5517" y="4370"/>
                    </a:moveTo>
                    <a:lnTo>
                      <a:pt x="5792" y="4645"/>
                    </a:lnTo>
                    <a:lnTo>
                      <a:pt x="5226" y="5211"/>
                    </a:lnTo>
                    <a:lnTo>
                      <a:pt x="4951" y="4936"/>
                    </a:lnTo>
                    <a:lnTo>
                      <a:pt x="5517" y="4370"/>
                    </a:lnTo>
                    <a:close/>
                    <a:moveTo>
                      <a:pt x="3775" y="5087"/>
                    </a:moveTo>
                    <a:lnTo>
                      <a:pt x="4050" y="5363"/>
                    </a:lnTo>
                    <a:lnTo>
                      <a:pt x="3484" y="5929"/>
                    </a:lnTo>
                    <a:lnTo>
                      <a:pt x="3209" y="5654"/>
                    </a:lnTo>
                    <a:lnTo>
                      <a:pt x="3775" y="5087"/>
                    </a:lnTo>
                    <a:close/>
                  </a:path>
                </a:pathLst>
              </a:custGeom>
              <a:solidFill>
                <a:schemeClr val="bg1"/>
              </a:solidFill>
              <a:ln>
                <a:noFill/>
              </a:ln>
            </p:spPr>
          </p:sp>
        </p:grpSp>
        <p:sp>
          <p:nvSpPr>
            <p:cNvPr id="30" name="文本框 29">
              <a:extLst>
                <a:ext uri="{FF2B5EF4-FFF2-40B4-BE49-F238E27FC236}">
                  <a16:creationId xmlns:a16="http://schemas.microsoft.com/office/drawing/2014/main" id="{982F2487-CAAA-409D-A350-587EFC805DF8}"/>
                </a:ext>
              </a:extLst>
            </p:cNvPr>
            <p:cNvSpPr txBox="1"/>
            <p:nvPr/>
          </p:nvSpPr>
          <p:spPr>
            <a:xfrm>
              <a:off x="8168197" y="4899543"/>
              <a:ext cx="3377728" cy="562783"/>
            </a:xfrm>
            <a:prstGeom prst="rect">
              <a:avLst/>
            </a:prstGeom>
            <a:noFill/>
          </p:spPr>
          <p:txBody>
            <a:bodyPr wrap="square" lIns="0" rtlCol="0">
              <a:spAutoFit/>
            </a:bodyPr>
            <a:lstStyle/>
            <a:p>
              <a:pPr>
                <a:lnSpc>
                  <a:spcPct val="200000"/>
                </a:lnSpc>
              </a:pPr>
              <a:r>
                <a:rPr lang="zh-CN" altLang="en-US" b="1" dirty="0">
                  <a:solidFill>
                    <a:schemeClr val="tx1">
                      <a:lumMod val="85000"/>
                      <a:lumOff val="15000"/>
                    </a:schemeClr>
                  </a:solidFill>
                  <a:latin typeface="思源黑体 CN Bold" panose="020B0800000000000000" pitchFamily="34" charset="-122"/>
                  <a:ea typeface="思源黑体 CN Bold" panose="020B0800000000000000" pitchFamily="34" charset="-122"/>
                </a:rPr>
                <a:t>总结与评估</a:t>
              </a:r>
              <a:endParaRPr lang="zh-CN" altLang="en-US" sz="160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p:txBody>
        </p:sp>
      </p:grpSp>
      <p:grpSp>
        <p:nvGrpSpPr>
          <p:cNvPr id="11" name="组合 10">
            <a:extLst>
              <a:ext uri="{FF2B5EF4-FFF2-40B4-BE49-F238E27FC236}">
                <a16:creationId xmlns:a16="http://schemas.microsoft.com/office/drawing/2014/main" id="{978C8C83-C9B1-48C0-A4FC-FE550835EBB2}"/>
              </a:ext>
            </a:extLst>
          </p:cNvPr>
          <p:cNvGrpSpPr/>
          <p:nvPr/>
        </p:nvGrpSpPr>
        <p:grpSpPr>
          <a:xfrm>
            <a:off x="6688298" y="3587338"/>
            <a:ext cx="4357074" cy="792000"/>
            <a:chOff x="7181783" y="3686629"/>
            <a:chExt cx="4357074" cy="792000"/>
          </a:xfrm>
        </p:grpSpPr>
        <p:grpSp>
          <p:nvGrpSpPr>
            <p:cNvPr id="7" name="组合 6">
              <a:extLst>
                <a:ext uri="{FF2B5EF4-FFF2-40B4-BE49-F238E27FC236}">
                  <a16:creationId xmlns:a16="http://schemas.microsoft.com/office/drawing/2014/main" id="{22DA4A13-8419-4F34-9941-1DC85C60C266}"/>
                </a:ext>
              </a:extLst>
            </p:cNvPr>
            <p:cNvGrpSpPr/>
            <p:nvPr/>
          </p:nvGrpSpPr>
          <p:grpSpPr>
            <a:xfrm>
              <a:off x="7181783" y="3686629"/>
              <a:ext cx="792000" cy="792000"/>
              <a:chOff x="6246709" y="3686629"/>
              <a:chExt cx="792000" cy="792000"/>
            </a:xfrm>
          </p:grpSpPr>
          <p:sp>
            <p:nvSpPr>
              <p:cNvPr id="37" name="椭圆 36">
                <a:extLst>
                  <a:ext uri="{FF2B5EF4-FFF2-40B4-BE49-F238E27FC236}">
                    <a16:creationId xmlns:a16="http://schemas.microsoft.com/office/drawing/2014/main" id="{2A2907AA-6FA1-4E79-9772-222344C9521C}"/>
                  </a:ext>
                </a:extLst>
              </p:cNvPr>
              <p:cNvSpPr/>
              <p:nvPr/>
            </p:nvSpPr>
            <p:spPr>
              <a:xfrm>
                <a:off x="6246709" y="3686629"/>
                <a:ext cx="792000" cy="792000"/>
              </a:xfrm>
              <a:prstGeom prst="ellipse">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b="1" dirty="0">
                  <a:solidFill>
                    <a:schemeClr val="bg1"/>
                  </a:solidFill>
                  <a:latin typeface="思源黑体 CN Heavy" panose="020B0A00000000000000" pitchFamily="34" charset="-122"/>
                  <a:ea typeface="思源黑体 CN Heavy" panose="020B0A00000000000000" pitchFamily="34" charset="-122"/>
                </a:endParaRPr>
              </a:p>
            </p:txBody>
          </p:sp>
          <p:sp>
            <p:nvSpPr>
              <p:cNvPr id="24" name="stats-up-graphic_44775">
                <a:extLst>
                  <a:ext uri="{FF2B5EF4-FFF2-40B4-BE49-F238E27FC236}">
                    <a16:creationId xmlns:a16="http://schemas.microsoft.com/office/drawing/2014/main" id="{50D9BB80-137A-4563-8427-0276BC55FAFD}"/>
                  </a:ext>
                </a:extLst>
              </p:cNvPr>
              <p:cNvSpPr>
                <a:spLocks noChangeAspect="1"/>
              </p:cNvSpPr>
              <p:nvPr/>
            </p:nvSpPr>
            <p:spPr bwMode="auto">
              <a:xfrm>
                <a:off x="6463587" y="3889878"/>
                <a:ext cx="358243" cy="372568"/>
              </a:xfrm>
              <a:custGeom>
                <a:avLst/>
                <a:gdLst>
                  <a:gd name="T0" fmla="*/ 433 w 433"/>
                  <a:gd name="T1" fmla="*/ 411 h 451"/>
                  <a:gd name="T2" fmla="*/ 393 w 433"/>
                  <a:gd name="T3" fmla="*/ 451 h 451"/>
                  <a:gd name="T4" fmla="*/ 40 w 433"/>
                  <a:gd name="T5" fmla="*/ 451 h 451"/>
                  <a:gd name="T6" fmla="*/ 0 w 433"/>
                  <a:gd name="T7" fmla="*/ 411 h 451"/>
                  <a:gd name="T8" fmla="*/ 0 w 433"/>
                  <a:gd name="T9" fmla="*/ 58 h 451"/>
                  <a:gd name="T10" fmla="*/ 40 w 433"/>
                  <a:gd name="T11" fmla="*/ 18 h 451"/>
                  <a:gd name="T12" fmla="*/ 80 w 433"/>
                  <a:gd name="T13" fmla="*/ 58 h 451"/>
                  <a:gd name="T14" fmla="*/ 80 w 433"/>
                  <a:gd name="T15" fmla="*/ 371 h 451"/>
                  <a:gd name="T16" fmla="*/ 113 w 433"/>
                  <a:gd name="T17" fmla="*/ 371 h 451"/>
                  <a:gd name="T18" fmla="*/ 113 w 433"/>
                  <a:gd name="T19" fmla="*/ 268 h 451"/>
                  <a:gd name="T20" fmla="*/ 153 w 433"/>
                  <a:gd name="T21" fmla="*/ 228 h 451"/>
                  <a:gd name="T22" fmla="*/ 193 w 433"/>
                  <a:gd name="T23" fmla="*/ 268 h 451"/>
                  <a:gd name="T24" fmla="*/ 193 w 433"/>
                  <a:gd name="T25" fmla="*/ 371 h 451"/>
                  <a:gd name="T26" fmla="*/ 223 w 433"/>
                  <a:gd name="T27" fmla="*/ 371 h 451"/>
                  <a:gd name="T28" fmla="*/ 223 w 433"/>
                  <a:gd name="T29" fmla="*/ 195 h 451"/>
                  <a:gd name="T30" fmla="*/ 263 w 433"/>
                  <a:gd name="T31" fmla="*/ 155 h 451"/>
                  <a:gd name="T32" fmla="*/ 303 w 433"/>
                  <a:gd name="T33" fmla="*/ 195 h 451"/>
                  <a:gd name="T34" fmla="*/ 303 w 433"/>
                  <a:gd name="T35" fmla="*/ 371 h 451"/>
                  <a:gd name="T36" fmla="*/ 333 w 433"/>
                  <a:gd name="T37" fmla="*/ 371 h 451"/>
                  <a:gd name="T38" fmla="*/ 333 w 433"/>
                  <a:gd name="T39" fmla="*/ 125 h 451"/>
                  <a:gd name="T40" fmla="*/ 373 w 433"/>
                  <a:gd name="T41" fmla="*/ 85 h 451"/>
                  <a:gd name="T42" fmla="*/ 413 w 433"/>
                  <a:gd name="T43" fmla="*/ 125 h 451"/>
                  <a:gd name="T44" fmla="*/ 413 w 433"/>
                  <a:gd name="T45" fmla="*/ 377 h 451"/>
                  <a:gd name="T46" fmla="*/ 433 w 433"/>
                  <a:gd name="T47" fmla="*/ 411 h 451"/>
                  <a:gd name="T48" fmla="*/ 151 w 433"/>
                  <a:gd name="T49" fmla="*/ 149 h 451"/>
                  <a:gd name="T50" fmla="*/ 161 w 433"/>
                  <a:gd name="T51" fmla="*/ 146 h 451"/>
                  <a:gd name="T52" fmla="*/ 269 w 433"/>
                  <a:gd name="T53" fmla="*/ 78 h 451"/>
                  <a:gd name="T54" fmla="*/ 266 w 433"/>
                  <a:gd name="T55" fmla="*/ 92 h 451"/>
                  <a:gd name="T56" fmla="*/ 281 w 433"/>
                  <a:gd name="T57" fmla="*/ 116 h 451"/>
                  <a:gd name="T58" fmla="*/ 285 w 433"/>
                  <a:gd name="T59" fmla="*/ 116 h 451"/>
                  <a:gd name="T60" fmla="*/ 305 w 433"/>
                  <a:gd name="T61" fmla="*/ 101 h 451"/>
                  <a:gd name="T62" fmla="*/ 319 w 433"/>
                  <a:gd name="T63" fmla="*/ 40 h 451"/>
                  <a:gd name="T64" fmla="*/ 316 w 433"/>
                  <a:gd name="T65" fmla="*/ 25 h 451"/>
                  <a:gd name="T66" fmla="*/ 304 w 433"/>
                  <a:gd name="T67" fmla="*/ 16 h 451"/>
                  <a:gd name="T68" fmla="*/ 244 w 433"/>
                  <a:gd name="T69" fmla="*/ 3 h 451"/>
                  <a:gd name="T70" fmla="*/ 220 w 433"/>
                  <a:gd name="T71" fmla="*/ 18 h 451"/>
                  <a:gd name="T72" fmla="*/ 235 w 433"/>
                  <a:gd name="T73" fmla="*/ 41 h 451"/>
                  <a:gd name="T74" fmla="*/ 248 w 433"/>
                  <a:gd name="T75" fmla="*/ 45 h 451"/>
                  <a:gd name="T76" fmla="*/ 140 w 433"/>
                  <a:gd name="T77" fmla="*/ 112 h 451"/>
                  <a:gd name="T78" fmla="*/ 134 w 433"/>
                  <a:gd name="T79" fmla="*/ 139 h 451"/>
                  <a:gd name="T80" fmla="*/ 151 w 433"/>
                  <a:gd name="T81" fmla="*/ 149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33" h="451">
                    <a:moveTo>
                      <a:pt x="433" y="411"/>
                    </a:moveTo>
                    <a:cubicBezTo>
                      <a:pt x="433" y="433"/>
                      <a:pt x="415" y="451"/>
                      <a:pt x="393" y="451"/>
                    </a:cubicBezTo>
                    <a:lnTo>
                      <a:pt x="40" y="451"/>
                    </a:lnTo>
                    <a:cubicBezTo>
                      <a:pt x="18" y="451"/>
                      <a:pt x="0" y="433"/>
                      <a:pt x="0" y="411"/>
                    </a:cubicBezTo>
                    <a:lnTo>
                      <a:pt x="0" y="58"/>
                    </a:lnTo>
                    <a:cubicBezTo>
                      <a:pt x="0" y="36"/>
                      <a:pt x="18" y="18"/>
                      <a:pt x="40" y="18"/>
                    </a:cubicBezTo>
                    <a:cubicBezTo>
                      <a:pt x="62" y="18"/>
                      <a:pt x="80" y="36"/>
                      <a:pt x="80" y="58"/>
                    </a:cubicBezTo>
                    <a:lnTo>
                      <a:pt x="80" y="371"/>
                    </a:lnTo>
                    <a:lnTo>
                      <a:pt x="113" y="371"/>
                    </a:lnTo>
                    <a:lnTo>
                      <a:pt x="113" y="268"/>
                    </a:lnTo>
                    <a:cubicBezTo>
                      <a:pt x="113" y="246"/>
                      <a:pt x="131" y="228"/>
                      <a:pt x="153" y="228"/>
                    </a:cubicBezTo>
                    <a:cubicBezTo>
                      <a:pt x="175" y="228"/>
                      <a:pt x="193" y="246"/>
                      <a:pt x="193" y="268"/>
                    </a:cubicBezTo>
                    <a:lnTo>
                      <a:pt x="193" y="371"/>
                    </a:lnTo>
                    <a:lnTo>
                      <a:pt x="223" y="371"/>
                    </a:lnTo>
                    <a:lnTo>
                      <a:pt x="223" y="195"/>
                    </a:lnTo>
                    <a:cubicBezTo>
                      <a:pt x="223" y="173"/>
                      <a:pt x="241" y="155"/>
                      <a:pt x="263" y="155"/>
                    </a:cubicBezTo>
                    <a:cubicBezTo>
                      <a:pt x="285" y="155"/>
                      <a:pt x="303" y="173"/>
                      <a:pt x="303" y="195"/>
                    </a:cubicBezTo>
                    <a:lnTo>
                      <a:pt x="303" y="371"/>
                    </a:lnTo>
                    <a:lnTo>
                      <a:pt x="333" y="371"/>
                    </a:lnTo>
                    <a:lnTo>
                      <a:pt x="333" y="125"/>
                    </a:lnTo>
                    <a:cubicBezTo>
                      <a:pt x="333" y="103"/>
                      <a:pt x="351" y="85"/>
                      <a:pt x="373" y="85"/>
                    </a:cubicBezTo>
                    <a:cubicBezTo>
                      <a:pt x="395" y="85"/>
                      <a:pt x="413" y="103"/>
                      <a:pt x="413" y="125"/>
                    </a:cubicBezTo>
                    <a:lnTo>
                      <a:pt x="413" y="377"/>
                    </a:lnTo>
                    <a:cubicBezTo>
                      <a:pt x="425" y="384"/>
                      <a:pt x="433" y="397"/>
                      <a:pt x="433" y="411"/>
                    </a:cubicBezTo>
                    <a:close/>
                    <a:moveTo>
                      <a:pt x="151" y="149"/>
                    </a:moveTo>
                    <a:cubicBezTo>
                      <a:pt x="154" y="149"/>
                      <a:pt x="158" y="148"/>
                      <a:pt x="161" y="146"/>
                    </a:cubicBezTo>
                    <a:lnTo>
                      <a:pt x="269" y="78"/>
                    </a:lnTo>
                    <a:lnTo>
                      <a:pt x="266" y="92"/>
                    </a:lnTo>
                    <a:cubicBezTo>
                      <a:pt x="263" y="102"/>
                      <a:pt x="270" y="113"/>
                      <a:pt x="281" y="116"/>
                    </a:cubicBezTo>
                    <a:cubicBezTo>
                      <a:pt x="282" y="116"/>
                      <a:pt x="284" y="116"/>
                      <a:pt x="285" y="116"/>
                    </a:cubicBezTo>
                    <a:cubicBezTo>
                      <a:pt x="295" y="116"/>
                      <a:pt x="303" y="110"/>
                      <a:pt x="305" y="101"/>
                    </a:cubicBezTo>
                    <a:lnTo>
                      <a:pt x="319" y="40"/>
                    </a:lnTo>
                    <a:cubicBezTo>
                      <a:pt x="320" y="35"/>
                      <a:pt x="319" y="30"/>
                      <a:pt x="316" y="25"/>
                    </a:cubicBezTo>
                    <a:cubicBezTo>
                      <a:pt x="314" y="21"/>
                      <a:pt x="309" y="18"/>
                      <a:pt x="304" y="16"/>
                    </a:cubicBezTo>
                    <a:lnTo>
                      <a:pt x="244" y="3"/>
                    </a:lnTo>
                    <a:cubicBezTo>
                      <a:pt x="233" y="0"/>
                      <a:pt x="222" y="7"/>
                      <a:pt x="220" y="18"/>
                    </a:cubicBezTo>
                    <a:cubicBezTo>
                      <a:pt x="217" y="28"/>
                      <a:pt x="224" y="39"/>
                      <a:pt x="235" y="41"/>
                    </a:cubicBezTo>
                    <a:lnTo>
                      <a:pt x="248" y="45"/>
                    </a:lnTo>
                    <a:lnTo>
                      <a:pt x="140" y="112"/>
                    </a:lnTo>
                    <a:cubicBezTo>
                      <a:pt x="131" y="118"/>
                      <a:pt x="128" y="130"/>
                      <a:pt x="134" y="139"/>
                    </a:cubicBezTo>
                    <a:cubicBezTo>
                      <a:pt x="138" y="145"/>
                      <a:pt x="144" y="149"/>
                      <a:pt x="151" y="149"/>
                    </a:cubicBezTo>
                    <a:close/>
                  </a:path>
                </a:pathLst>
              </a:custGeom>
              <a:solidFill>
                <a:schemeClr val="bg1"/>
              </a:solidFill>
              <a:ln>
                <a:noFill/>
              </a:ln>
            </p:spPr>
          </p:sp>
        </p:grpSp>
        <p:sp>
          <p:nvSpPr>
            <p:cNvPr id="41" name="文本框 40">
              <a:extLst>
                <a:ext uri="{FF2B5EF4-FFF2-40B4-BE49-F238E27FC236}">
                  <a16:creationId xmlns:a16="http://schemas.microsoft.com/office/drawing/2014/main" id="{42F5FABF-8891-4D0C-B752-F8D2CA9111F3}"/>
                </a:ext>
              </a:extLst>
            </p:cNvPr>
            <p:cNvSpPr txBox="1"/>
            <p:nvPr/>
          </p:nvSpPr>
          <p:spPr>
            <a:xfrm>
              <a:off x="8161129" y="3706825"/>
              <a:ext cx="3377728" cy="562783"/>
            </a:xfrm>
            <a:prstGeom prst="rect">
              <a:avLst/>
            </a:prstGeom>
            <a:noFill/>
          </p:spPr>
          <p:txBody>
            <a:bodyPr wrap="square" lIns="0" rtlCol="0">
              <a:spAutoFit/>
            </a:bodyPr>
            <a:lstStyle/>
            <a:p>
              <a:pPr>
                <a:lnSpc>
                  <a:spcPct val="200000"/>
                </a:lnSpc>
              </a:pPr>
              <a:r>
                <a:rPr lang="zh-CN" altLang="en-US" b="1" dirty="0">
                  <a:solidFill>
                    <a:schemeClr val="tx1">
                      <a:lumMod val="85000"/>
                      <a:lumOff val="15000"/>
                    </a:schemeClr>
                  </a:solidFill>
                  <a:latin typeface="思源黑体 CN Bold" panose="020B0800000000000000" pitchFamily="34" charset="-122"/>
                  <a:ea typeface="思源黑体 CN Bold" panose="020B0800000000000000" pitchFamily="34" charset="-122"/>
                </a:rPr>
                <a:t>实施与评价</a:t>
              </a:r>
              <a:endParaRPr lang="zh-CN" altLang="en-US" sz="160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p:txBody>
        </p:sp>
      </p:grpSp>
      <p:sp>
        <p:nvSpPr>
          <p:cNvPr id="13" name="矩形 12">
            <a:extLst>
              <a:ext uri="{FF2B5EF4-FFF2-40B4-BE49-F238E27FC236}">
                <a16:creationId xmlns:a16="http://schemas.microsoft.com/office/drawing/2014/main" id="{F9ABD388-2770-4931-B5DD-1F270DAC2D25}"/>
              </a:ext>
            </a:extLst>
          </p:cNvPr>
          <p:cNvSpPr/>
          <p:nvPr/>
        </p:nvSpPr>
        <p:spPr>
          <a:xfrm>
            <a:off x="1582057" y="1638890"/>
            <a:ext cx="188686" cy="3714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42" name="矩形 41">
            <a:extLst>
              <a:ext uri="{FF2B5EF4-FFF2-40B4-BE49-F238E27FC236}">
                <a16:creationId xmlns:a16="http://schemas.microsoft.com/office/drawing/2014/main" id="{F47FAF92-4FB2-4921-8D09-EE8483F7D2EA}"/>
              </a:ext>
            </a:extLst>
          </p:cNvPr>
          <p:cNvSpPr/>
          <p:nvPr/>
        </p:nvSpPr>
        <p:spPr>
          <a:xfrm>
            <a:off x="4775200" y="1658911"/>
            <a:ext cx="188686" cy="3714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14" name="文本框 13">
            <a:extLst>
              <a:ext uri="{FF2B5EF4-FFF2-40B4-BE49-F238E27FC236}">
                <a16:creationId xmlns:a16="http://schemas.microsoft.com/office/drawing/2014/main" id="{75BA3F39-7670-69BA-620E-F13B31A3AA95}"/>
              </a:ext>
            </a:extLst>
          </p:cNvPr>
          <p:cNvSpPr txBox="1"/>
          <p:nvPr/>
        </p:nvSpPr>
        <p:spPr>
          <a:xfrm>
            <a:off x="398208" y="349879"/>
            <a:ext cx="3554814" cy="523220"/>
          </a:xfrm>
          <a:prstGeom prst="rect">
            <a:avLst/>
          </a:prstGeom>
          <a:noFill/>
        </p:spPr>
        <p:txBody>
          <a:bodyPr wrap="square" rtlCol="0">
            <a:spAutoFit/>
          </a:bodyPr>
          <a:lstStyle/>
          <a:p>
            <a:pPr lvl="0">
              <a:defRPr/>
            </a:pPr>
            <a:r>
              <a:rPr lang="zh-CN" altLang="en-US"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rPr>
              <a:t>探索实践</a:t>
            </a:r>
            <a:r>
              <a:rPr lang="zh-CN" altLang="en-US" sz="2800" spc="-150" dirty="0">
                <a:latin typeface="思源黑体 CN Medium" panose="020B0600000000000000" pitchFamily="34" charset="-122"/>
                <a:ea typeface="思源黑体 CN Medium" panose="020B0600000000000000" pitchFamily="34" charset="-122"/>
                <a:cs typeface="Arial" panose="020B0604020202020204" pitchFamily="34" charset="0"/>
              </a:rPr>
              <a:t>研究</a:t>
            </a:r>
          </a:p>
        </p:txBody>
      </p:sp>
      <p:sp>
        <p:nvSpPr>
          <p:cNvPr id="19" name="矩形 18">
            <a:extLst>
              <a:ext uri="{FF2B5EF4-FFF2-40B4-BE49-F238E27FC236}">
                <a16:creationId xmlns:a16="http://schemas.microsoft.com/office/drawing/2014/main" id="{C780B4E2-26CE-8E87-050C-F306BC88FCA7}"/>
              </a:ext>
            </a:extLst>
          </p:cNvPr>
          <p:cNvSpPr/>
          <p:nvPr/>
        </p:nvSpPr>
        <p:spPr>
          <a:xfrm>
            <a:off x="10325413" y="2035985"/>
            <a:ext cx="1297378" cy="2827606"/>
          </a:xfrm>
          <a:prstGeom prst="rect">
            <a:avLst/>
          </a:prstGeom>
          <a:noFill/>
          <a:ln w="28575">
            <a:solidFill>
              <a:srgbClr val="BC30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Arial"/>
              <a:ea typeface="微软雅黑"/>
            </a:endParaRPr>
          </a:p>
        </p:txBody>
      </p:sp>
      <p:sp>
        <p:nvSpPr>
          <p:cNvPr id="20" name="文本框 19">
            <a:extLst>
              <a:ext uri="{FF2B5EF4-FFF2-40B4-BE49-F238E27FC236}">
                <a16:creationId xmlns:a16="http://schemas.microsoft.com/office/drawing/2014/main" id="{E79DC6B4-4A9A-73CA-95A8-9D0092BA0B65}"/>
              </a:ext>
            </a:extLst>
          </p:cNvPr>
          <p:cNvSpPr txBox="1"/>
          <p:nvPr/>
        </p:nvSpPr>
        <p:spPr>
          <a:xfrm>
            <a:off x="10173883" y="2436450"/>
            <a:ext cx="800219" cy="2281743"/>
          </a:xfrm>
          <a:prstGeom prst="rect">
            <a:avLst/>
          </a:prstGeom>
          <a:solidFill>
            <a:schemeClr val="bg1"/>
          </a:solidFill>
          <a:ln>
            <a:noFill/>
          </a:ln>
        </p:spPr>
        <p:txBody>
          <a:bodyPr vert="eaVert" wrap="square" rtlCol="0">
            <a:spAutoFit/>
          </a:bodyPr>
          <a:lstStyle/>
          <a:p>
            <a:r>
              <a:rPr lang="zh-CN" altLang="en-US" sz="4000" b="1" dirty="0">
                <a:solidFill>
                  <a:srgbClr val="BC3031"/>
                </a:solidFill>
                <a:latin typeface="思源黑体 CN Bold" panose="020B0800000000000000" pitchFamily="34" charset="-122"/>
                <a:ea typeface="思源黑体 CN Bold" panose="020B0800000000000000" pitchFamily="34" charset="-122"/>
              </a:rPr>
              <a:t>实施路径</a:t>
            </a:r>
          </a:p>
        </p:txBody>
      </p:sp>
    </p:spTree>
    <p:extLst>
      <p:ext uri="{BB962C8B-B14F-4D97-AF65-F5344CB8AC3E}">
        <p14:creationId xmlns:p14="http://schemas.microsoft.com/office/powerpoint/2010/main" val="76441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right)">
                                      <p:cBhvr>
                                        <p:cTn id="11" dur="500"/>
                                        <p:tgtEl>
                                          <p:spTgt spid="19"/>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1+#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a:extLst>
              <a:ext uri="{FF2B5EF4-FFF2-40B4-BE49-F238E27FC236}">
                <a16:creationId xmlns:a16="http://schemas.microsoft.com/office/drawing/2014/main" id="{946E8EC1-32D6-448A-8F1B-FAF8631C04AB}"/>
              </a:ext>
            </a:extLst>
          </p:cNvPr>
          <p:cNvSpPr/>
          <p:nvPr/>
        </p:nvSpPr>
        <p:spPr>
          <a:xfrm rot="5400000">
            <a:off x="-58992" y="366669"/>
            <a:ext cx="516194" cy="398206"/>
          </a:xfrm>
          <a:prstGeom prst="triangle">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C00000"/>
              </a:solidFill>
            </a:endParaRPr>
          </a:p>
        </p:txBody>
      </p:sp>
      <p:sp>
        <p:nvSpPr>
          <p:cNvPr id="6" name="矩形 5">
            <a:extLst>
              <a:ext uri="{FF2B5EF4-FFF2-40B4-BE49-F238E27FC236}">
                <a16:creationId xmlns:a16="http://schemas.microsoft.com/office/drawing/2014/main" id="{B97456D8-CF7E-4E88-8C1D-7B2C3B282A24}"/>
              </a:ext>
            </a:extLst>
          </p:cNvPr>
          <p:cNvSpPr/>
          <p:nvPr/>
        </p:nvSpPr>
        <p:spPr>
          <a:xfrm flipV="1">
            <a:off x="0" y="6729614"/>
            <a:ext cx="12192000" cy="162000"/>
          </a:xfrm>
          <a:prstGeom prst="rect">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4" name="椭圆 3">
            <a:extLst>
              <a:ext uri="{FF2B5EF4-FFF2-40B4-BE49-F238E27FC236}">
                <a16:creationId xmlns:a16="http://schemas.microsoft.com/office/drawing/2014/main" id="{029C27C1-EB20-40D8-8151-B16DFD778597}"/>
              </a:ext>
            </a:extLst>
          </p:cNvPr>
          <p:cNvSpPr/>
          <p:nvPr/>
        </p:nvSpPr>
        <p:spPr>
          <a:xfrm>
            <a:off x="-849732" y="2749990"/>
            <a:ext cx="4579050" cy="457905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C00000"/>
              </a:solidFill>
            </a:endParaRPr>
          </a:p>
        </p:txBody>
      </p:sp>
      <p:sp>
        <p:nvSpPr>
          <p:cNvPr id="8" name="空心弧 7">
            <a:extLst>
              <a:ext uri="{FF2B5EF4-FFF2-40B4-BE49-F238E27FC236}">
                <a16:creationId xmlns:a16="http://schemas.microsoft.com/office/drawing/2014/main" id="{719A046E-4246-4A5C-8BDD-CD260062DDD7}"/>
              </a:ext>
            </a:extLst>
          </p:cNvPr>
          <p:cNvSpPr/>
          <p:nvPr/>
        </p:nvSpPr>
        <p:spPr>
          <a:xfrm rot="3395484">
            <a:off x="-1463647" y="2136075"/>
            <a:ext cx="5806879" cy="5806879"/>
          </a:xfrm>
          <a:prstGeom prst="blockArc">
            <a:avLst>
              <a:gd name="adj1" fmla="val 10800000"/>
              <a:gd name="adj2" fmla="val 28423"/>
              <a:gd name="adj3" fmla="val 464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C00000"/>
              </a:solidFill>
            </a:endParaRPr>
          </a:p>
        </p:txBody>
      </p:sp>
      <p:sp>
        <p:nvSpPr>
          <p:cNvPr id="20" name="文本框 19">
            <a:extLst>
              <a:ext uri="{FF2B5EF4-FFF2-40B4-BE49-F238E27FC236}">
                <a16:creationId xmlns:a16="http://schemas.microsoft.com/office/drawing/2014/main" id="{B187B4F9-37A4-46AA-AA82-553754BF91FB}"/>
              </a:ext>
            </a:extLst>
          </p:cNvPr>
          <p:cNvSpPr txBox="1"/>
          <p:nvPr/>
        </p:nvSpPr>
        <p:spPr>
          <a:xfrm>
            <a:off x="5081452" y="2067781"/>
            <a:ext cx="6411821" cy="3409459"/>
          </a:xfrm>
          <a:prstGeom prst="rect">
            <a:avLst/>
          </a:prstGeom>
          <a:noFill/>
        </p:spPr>
        <p:txBody>
          <a:bodyPr wrap="square" rtlCol="0">
            <a:spAutoFit/>
          </a:bodyPr>
          <a:lstStyle/>
          <a:p>
            <a:pPr>
              <a:lnSpc>
                <a:spcPct val="200000"/>
              </a:lnSpc>
            </a:pPr>
            <a:r>
              <a:rPr lang="zh-CN" altLang="en-US" sz="2800" b="1" dirty="0">
                <a:latin typeface="思源黑体 CN Medium" panose="020B0600000000000000" pitchFamily="34" charset="-122"/>
                <a:ea typeface="思源黑体 CN Medium" panose="020B0600000000000000" pitchFamily="34" charset="-122"/>
              </a:rPr>
              <a:t>     我国关于项目式学习的理论与实践研究还处在探索阶段，与国外相比，更加</a:t>
            </a:r>
            <a:r>
              <a:rPr lang="zh-CN" altLang="en-US" sz="2800" b="1" dirty="0">
                <a:solidFill>
                  <a:srgbClr val="FF0000"/>
                </a:solidFill>
                <a:latin typeface="思源黑体 CN Medium" panose="020B0600000000000000" pitchFamily="34" charset="-122"/>
                <a:ea typeface="思源黑体 CN Medium" panose="020B0600000000000000" pitchFamily="34" charset="-122"/>
              </a:rPr>
              <a:t>注重建构具体的教学模式</a:t>
            </a:r>
            <a:r>
              <a:rPr lang="zh-CN" altLang="en-US" sz="2800" b="1" dirty="0">
                <a:latin typeface="思源黑体 CN Medium" panose="020B0600000000000000" pitchFamily="34" charset="-122"/>
                <a:ea typeface="思源黑体 CN Medium" panose="020B0600000000000000" pitchFamily="34" charset="-122"/>
              </a:rPr>
              <a:t>，切实运用在小学课堂中。</a:t>
            </a:r>
          </a:p>
        </p:txBody>
      </p:sp>
      <p:sp>
        <p:nvSpPr>
          <p:cNvPr id="9" name="文本框 8">
            <a:extLst>
              <a:ext uri="{FF2B5EF4-FFF2-40B4-BE49-F238E27FC236}">
                <a16:creationId xmlns:a16="http://schemas.microsoft.com/office/drawing/2014/main" id="{A071D9FF-8D68-36A5-74AD-B9D84CB5349B}"/>
              </a:ext>
            </a:extLst>
          </p:cNvPr>
          <p:cNvSpPr txBox="1"/>
          <p:nvPr/>
        </p:nvSpPr>
        <p:spPr>
          <a:xfrm>
            <a:off x="398208" y="349879"/>
            <a:ext cx="3554814" cy="523220"/>
          </a:xfrm>
          <a:prstGeom prst="rect">
            <a:avLst/>
          </a:prstGeom>
          <a:noFill/>
        </p:spPr>
        <p:txBody>
          <a:bodyPr wrap="square" rtlCol="0">
            <a:spAutoFit/>
          </a:bodyPr>
          <a:lstStyle/>
          <a:p>
            <a:pPr lvl="0">
              <a:defRPr/>
            </a:pPr>
            <a:r>
              <a:rPr lang="zh-CN" altLang="en-US"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rPr>
              <a:t>综述</a:t>
            </a:r>
          </a:p>
        </p:txBody>
      </p:sp>
      <p:sp>
        <p:nvSpPr>
          <p:cNvPr id="3" name="文本框 2">
            <a:extLst>
              <a:ext uri="{FF2B5EF4-FFF2-40B4-BE49-F238E27FC236}">
                <a16:creationId xmlns:a16="http://schemas.microsoft.com/office/drawing/2014/main" id="{48CFB4CE-5E78-52A4-8C85-2B617EF0628A}"/>
              </a:ext>
            </a:extLst>
          </p:cNvPr>
          <p:cNvSpPr txBox="1"/>
          <p:nvPr/>
        </p:nvSpPr>
        <p:spPr>
          <a:xfrm>
            <a:off x="5316488" y="808070"/>
            <a:ext cx="6477304" cy="923330"/>
          </a:xfrm>
          <a:prstGeom prst="rect">
            <a:avLst/>
          </a:prstGeom>
          <a:noFill/>
        </p:spPr>
        <p:txBody>
          <a:bodyPr wrap="square" rtlCol="0">
            <a:spAutoFit/>
          </a:bodyPr>
          <a:lstStyle/>
          <a:p>
            <a:pPr lvl="0">
              <a:defRPr/>
            </a:pPr>
            <a:r>
              <a:rPr lang="zh-CN" altLang="en-US" sz="5400" b="1" spc="-15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Arial" panose="020B0604020202020204" pitchFamily="34" charset="0"/>
              </a:rPr>
              <a:t>国内项目式学习研究</a:t>
            </a:r>
          </a:p>
        </p:txBody>
      </p:sp>
    </p:spTree>
    <p:extLst>
      <p:ext uri="{BB962C8B-B14F-4D97-AF65-F5344CB8AC3E}">
        <p14:creationId xmlns:p14="http://schemas.microsoft.com/office/powerpoint/2010/main" val="210927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 presetClass="entr" presetSubtype="8" fill="hold" grpId="0" nodeType="afterEffect">
                                  <p:stCondLst>
                                    <p:cond delay="0"/>
                                  </p:stCondLst>
                                  <p:iterate type="lt">
                                    <p:tmPct val="10000"/>
                                  </p:iterate>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9D141DB-F1DD-46E1-8C94-D952DF565A49}"/>
              </a:ext>
            </a:extLst>
          </p:cNvPr>
          <p:cNvSpPr/>
          <p:nvPr/>
        </p:nvSpPr>
        <p:spPr>
          <a:xfrm>
            <a:off x="919316" y="1297858"/>
            <a:ext cx="10353368" cy="4262283"/>
          </a:xfrm>
          <a:prstGeom prst="rect">
            <a:avLst/>
          </a:prstGeom>
          <a:solidFill>
            <a:schemeClr val="bg1"/>
          </a:solidFill>
          <a:ln w="2857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Arial"/>
              <a:ea typeface="微软雅黑"/>
            </a:endParaRPr>
          </a:p>
        </p:txBody>
      </p:sp>
      <p:sp>
        <p:nvSpPr>
          <p:cNvPr id="4" name="矩形 3">
            <a:extLst>
              <a:ext uri="{FF2B5EF4-FFF2-40B4-BE49-F238E27FC236}">
                <a16:creationId xmlns:a16="http://schemas.microsoft.com/office/drawing/2014/main" id="{0514DB0F-542C-4BC8-8E90-048D33C8B3E3}"/>
              </a:ext>
            </a:extLst>
          </p:cNvPr>
          <p:cNvSpPr/>
          <p:nvPr/>
        </p:nvSpPr>
        <p:spPr>
          <a:xfrm>
            <a:off x="0" y="3428999"/>
            <a:ext cx="12192000" cy="1371600"/>
          </a:xfrm>
          <a:prstGeom prst="rect">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nvGrpSpPr>
          <p:cNvPr id="6" name="组合 5">
            <a:extLst>
              <a:ext uri="{FF2B5EF4-FFF2-40B4-BE49-F238E27FC236}">
                <a16:creationId xmlns:a16="http://schemas.microsoft.com/office/drawing/2014/main" id="{DBA68762-4F56-4F6F-9E69-3510E8C48D41}"/>
              </a:ext>
            </a:extLst>
          </p:cNvPr>
          <p:cNvGrpSpPr/>
          <p:nvPr/>
        </p:nvGrpSpPr>
        <p:grpSpPr>
          <a:xfrm>
            <a:off x="3753918" y="1892225"/>
            <a:ext cx="6496526" cy="1446550"/>
            <a:chOff x="5210603" y="917134"/>
            <a:chExt cx="3127581" cy="1446550"/>
          </a:xfrm>
        </p:grpSpPr>
        <p:sp>
          <p:nvSpPr>
            <p:cNvPr id="7" name="椭圆 6">
              <a:extLst>
                <a:ext uri="{FF2B5EF4-FFF2-40B4-BE49-F238E27FC236}">
                  <a16:creationId xmlns:a16="http://schemas.microsoft.com/office/drawing/2014/main" id="{7698ED3F-F906-4AC4-A576-6396FDB86256}"/>
                </a:ext>
              </a:extLst>
            </p:cNvPr>
            <p:cNvSpPr/>
            <p:nvPr/>
          </p:nvSpPr>
          <p:spPr>
            <a:xfrm>
              <a:off x="5210603" y="1301460"/>
              <a:ext cx="467944" cy="972000"/>
            </a:xfrm>
            <a:prstGeom prst="ellipse">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i="1" dirty="0">
                  <a:latin typeface="思源黑体 CN Heavy" panose="020B0A00000000000000" pitchFamily="34" charset="-122"/>
                  <a:ea typeface="思源黑体 CN Heavy" panose="020B0A00000000000000" pitchFamily="34" charset="-122"/>
                </a:rPr>
                <a:t>2</a:t>
              </a:r>
              <a:endParaRPr lang="zh-CN" altLang="en-US" sz="4000" b="1" i="1" dirty="0">
                <a:latin typeface="思源黑体 CN Heavy" panose="020B0A00000000000000" pitchFamily="34" charset="-122"/>
                <a:ea typeface="思源黑体 CN Heavy" panose="020B0A00000000000000" pitchFamily="34" charset="-122"/>
              </a:endParaRPr>
            </a:p>
          </p:txBody>
        </p:sp>
        <p:sp>
          <p:nvSpPr>
            <p:cNvPr id="8" name="文本框 7">
              <a:extLst>
                <a:ext uri="{FF2B5EF4-FFF2-40B4-BE49-F238E27FC236}">
                  <a16:creationId xmlns:a16="http://schemas.microsoft.com/office/drawing/2014/main" id="{16479599-B34E-4808-B22B-EED8D0A5D785}"/>
                </a:ext>
              </a:extLst>
            </p:cNvPr>
            <p:cNvSpPr txBox="1"/>
            <p:nvPr/>
          </p:nvSpPr>
          <p:spPr>
            <a:xfrm>
              <a:off x="6046100" y="917134"/>
              <a:ext cx="2292084" cy="1446550"/>
            </a:xfrm>
            <a:prstGeom prst="rect">
              <a:avLst/>
            </a:prstGeom>
            <a:noFill/>
          </p:spPr>
          <p:txBody>
            <a:bodyPr wrap="square" rtlCol="0">
              <a:spAutoFit/>
            </a:bodyPr>
            <a:lstStyle/>
            <a:p>
              <a:pPr lvl="0">
                <a:defRPr/>
              </a:pPr>
              <a:r>
                <a:rPr lang="zh-CN" altLang="en-US" sz="4400" b="1" spc="-15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Arial" panose="020B0604020202020204" pitchFamily="34" charset="0"/>
                </a:rPr>
                <a:t>项目式学习在小学语文教学中的研究</a:t>
              </a:r>
              <a:endParaRPr lang="en-US" altLang="zh-CN" sz="4400" b="1" spc="-15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Arial" panose="020B0604020202020204" pitchFamily="34" charset="0"/>
              </a:endParaRPr>
            </a:p>
          </p:txBody>
        </p:sp>
      </p:grpSp>
      <p:pic>
        <p:nvPicPr>
          <p:cNvPr id="14" name="图片 13">
            <a:extLst>
              <a:ext uri="{FF2B5EF4-FFF2-40B4-BE49-F238E27FC236}">
                <a16:creationId xmlns:a16="http://schemas.microsoft.com/office/drawing/2014/main" id="{05657538-ECD2-4345-B3C7-B18F6AAC76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651" y="1551305"/>
            <a:ext cx="2965066" cy="2965066"/>
          </a:xfrm>
          <a:prstGeom prst="rect">
            <a:avLst/>
          </a:prstGeom>
        </p:spPr>
      </p:pic>
      <p:grpSp>
        <p:nvGrpSpPr>
          <p:cNvPr id="18" name="组合 17">
            <a:extLst>
              <a:ext uri="{FF2B5EF4-FFF2-40B4-BE49-F238E27FC236}">
                <a16:creationId xmlns:a16="http://schemas.microsoft.com/office/drawing/2014/main" id="{08769AD4-ED03-45C2-B89E-7AC31DCED477}"/>
              </a:ext>
            </a:extLst>
          </p:cNvPr>
          <p:cNvGrpSpPr/>
          <p:nvPr/>
        </p:nvGrpSpPr>
        <p:grpSpPr>
          <a:xfrm>
            <a:off x="5185472" y="4051249"/>
            <a:ext cx="2684446" cy="412870"/>
            <a:chOff x="1097594" y="5225378"/>
            <a:chExt cx="2684446" cy="412870"/>
          </a:xfrm>
        </p:grpSpPr>
        <p:sp>
          <p:nvSpPr>
            <p:cNvPr id="19" name="等腰三角形 18">
              <a:extLst>
                <a:ext uri="{FF2B5EF4-FFF2-40B4-BE49-F238E27FC236}">
                  <a16:creationId xmlns:a16="http://schemas.microsoft.com/office/drawing/2014/main" id="{36DBC57D-2FED-4420-B297-655A8FFC951C}"/>
                </a:ext>
              </a:extLst>
            </p:cNvPr>
            <p:cNvSpPr/>
            <p:nvPr/>
          </p:nvSpPr>
          <p:spPr>
            <a:xfrm rot="5400000">
              <a:off x="1103014" y="5332278"/>
              <a:ext cx="212003" cy="222843"/>
            </a:xfrm>
            <a:prstGeom prst="triangle">
              <a:avLst>
                <a:gd name="adj" fmla="val 0"/>
              </a:avLst>
            </a:prstGeom>
            <a:solidFill>
              <a:schemeClr val="bg1"/>
            </a:solidFill>
            <a:ln w="12700" cap="flat" cmpd="sng" algn="ctr">
              <a:noFill/>
              <a:prstDash val="solid"/>
              <a:miter lim="800000"/>
            </a:ln>
            <a:effectLst/>
          </p:spPr>
          <p:txBody>
            <a:bodyPr rtlCol="0" anchor="ctr"/>
            <a:lstStyle/>
            <a:p>
              <a:pPr algn="ctr">
                <a:lnSpc>
                  <a:spcPct val="125000"/>
                </a:lnSpc>
                <a:defRPr/>
              </a:pPr>
              <a:endParaRPr lang="zh-CN" altLang="en-US" kern="0">
                <a:solidFill>
                  <a:schemeClr val="bg1"/>
                </a:solidFill>
                <a:latin typeface="等线" panose="020F0502020204030204"/>
                <a:ea typeface="等线" panose="02010600030101010101" pitchFamily="2" charset="-122"/>
              </a:endParaRPr>
            </a:p>
          </p:txBody>
        </p:sp>
        <p:sp>
          <p:nvSpPr>
            <p:cNvPr id="20" name="文本框 19">
              <a:extLst>
                <a:ext uri="{FF2B5EF4-FFF2-40B4-BE49-F238E27FC236}">
                  <a16:creationId xmlns:a16="http://schemas.microsoft.com/office/drawing/2014/main" id="{5863A3AF-1936-4D45-8FB6-05580FDDF565}"/>
                </a:ext>
              </a:extLst>
            </p:cNvPr>
            <p:cNvSpPr txBox="1"/>
            <p:nvPr/>
          </p:nvSpPr>
          <p:spPr>
            <a:xfrm>
              <a:off x="1361450" y="5225378"/>
              <a:ext cx="2420590" cy="412870"/>
            </a:xfrm>
            <a:prstGeom prst="rect">
              <a:avLst/>
            </a:prstGeom>
            <a:noFill/>
          </p:spPr>
          <p:txBody>
            <a:bodyPr wrap="square" lIns="0" rtlCol="0">
              <a:spAutoFit/>
            </a:bodyPr>
            <a:lstStyle/>
            <a:p>
              <a:pPr>
                <a:lnSpc>
                  <a:spcPct val="125000"/>
                </a:lnSpc>
              </a:pPr>
              <a:r>
                <a:rPr lang="zh-CN" altLang="en-US" b="1" dirty="0">
                  <a:ln w="6350">
                    <a:noFill/>
                  </a:ln>
                  <a:solidFill>
                    <a:srgbClr val="FFFFFF"/>
                  </a:solidFill>
                  <a:latin typeface="思源黑体 CN Normal" panose="020B0400000000000000" pitchFamily="34" charset="-122"/>
                  <a:ea typeface="思源黑体 CN Normal" panose="020B0400000000000000" pitchFamily="34" charset="-122"/>
                  <a:sym typeface="+mn-ea"/>
                </a:rPr>
                <a:t>理论研究</a:t>
              </a:r>
            </a:p>
          </p:txBody>
        </p:sp>
      </p:grpSp>
      <p:grpSp>
        <p:nvGrpSpPr>
          <p:cNvPr id="21" name="组合 20">
            <a:extLst>
              <a:ext uri="{FF2B5EF4-FFF2-40B4-BE49-F238E27FC236}">
                <a16:creationId xmlns:a16="http://schemas.microsoft.com/office/drawing/2014/main" id="{C97CB1F9-5E05-4F83-9477-EF7B032AF1F7}"/>
              </a:ext>
            </a:extLst>
          </p:cNvPr>
          <p:cNvGrpSpPr/>
          <p:nvPr/>
        </p:nvGrpSpPr>
        <p:grpSpPr>
          <a:xfrm>
            <a:off x="9610458" y="4038342"/>
            <a:ext cx="2684446" cy="412870"/>
            <a:chOff x="1097594" y="5225378"/>
            <a:chExt cx="2684446" cy="412870"/>
          </a:xfrm>
        </p:grpSpPr>
        <p:sp>
          <p:nvSpPr>
            <p:cNvPr id="22" name="等腰三角形 21">
              <a:extLst>
                <a:ext uri="{FF2B5EF4-FFF2-40B4-BE49-F238E27FC236}">
                  <a16:creationId xmlns:a16="http://schemas.microsoft.com/office/drawing/2014/main" id="{08DCC62B-8ED7-4A16-ACA7-8C40DACF4ADA}"/>
                </a:ext>
              </a:extLst>
            </p:cNvPr>
            <p:cNvSpPr/>
            <p:nvPr/>
          </p:nvSpPr>
          <p:spPr>
            <a:xfrm rot="5400000">
              <a:off x="1103014" y="5332278"/>
              <a:ext cx="212003" cy="222843"/>
            </a:xfrm>
            <a:prstGeom prst="triangle">
              <a:avLst>
                <a:gd name="adj" fmla="val 0"/>
              </a:avLst>
            </a:prstGeom>
            <a:solidFill>
              <a:schemeClr val="bg1"/>
            </a:solidFill>
            <a:ln w="12700" cap="flat" cmpd="sng" algn="ctr">
              <a:noFill/>
              <a:prstDash val="solid"/>
              <a:miter lim="800000"/>
            </a:ln>
            <a:effectLst/>
          </p:spPr>
          <p:txBody>
            <a:bodyPr rtlCol="0" anchor="ctr"/>
            <a:lstStyle/>
            <a:p>
              <a:pPr algn="ctr">
                <a:lnSpc>
                  <a:spcPct val="125000"/>
                </a:lnSpc>
                <a:defRPr/>
              </a:pPr>
              <a:endParaRPr lang="zh-CN" altLang="en-US" kern="0">
                <a:solidFill>
                  <a:schemeClr val="bg1"/>
                </a:solidFill>
                <a:latin typeface="等线" panose="020F0502020204030204"/>
                <a:ea typeface="等线" panose="02010600030101010101" pitchFamily="2" charset="-122"/>
              </a:endParaRPr>
            </a:p>
          </p:txBody>
        </p:sp>
        <p:sp>
          <p:nvSpPr>
            <p:cNvPr id="23" name="文本框 22">
              <a:extLst>
                <a:ext uri="{FF2B5EF4-FFF2-40B4-BE49-F238E27FC236}">
                  <a16:creationId xmlns:a16="http://schemas.microsoft.com/office/drawing/2014/main" id="{8288CFA3-B236-4539-A034-7CF572245BDC}"/>
                </a:ext>
              </a:extLst>
            </p:cNvPr>
            <p:cNvSpPr txBox="1"/>
            <p:nvPr/>
          </p:nvSpPr>
          <p:spPr>
            <a:xfrm>
              <a:off x="1361450" y="5225378"/>
              <a:ext cx="2420590" cy="412870"/>
            </a:xfrm>
            <a:prstGeom prst="rect">
              <a:avLst/>
            </a:prstGeom>
            <a:noFill/>
          </p:spPr>
          <p:txBody>
            <a:bodyPr wrap="square" lIns="0" rtlCol="0">
              <a:spAutoFit/>
            </a:bodyPr>
            <a:lstStyle/>
            <a:p>
              <a:pPr>
                <a:lnSpc>
                  <a:spcPct val="125000"/>
                </a:lnSpc>
              </a:pPr>
              <a:r>
                <a:rPr lang="zh-CN" altLang="en-US" b="1" dirty="0">
                  <a:solidFill>
                    <a:schemeClr val="bg1"/>
                  </a:solidFill>
                  <a:latin typeface="思源黑体 CN Normal" panose="020B0400000000000000" pitchFamily="34" charset="-122"/>
                  <a:ea typeface="思源黑体 CN Normal" panose="020B0400000000000000" pitchFamily="34" charset="-122"/>
                </a:rPr>
                <a:t>综述</a:t>
              </a:r>
            </a:p>
          </p:txBody>
        </p:sp>
      </p:grpSp>
      <p:grpSp>
        <p:nvGrpSpPr>
          <p:cNvPr id="24" name="组合 23">
            <a:extLst>
              <a:ext uri="{FF2B5EF4-FFF2-40B4-BE49-F238E27FC236}">
                <a16:creationId xmlns:a16="http://schemas.microsoft.com/office/drawing/2014/main" id="{6B8AB8F9-E557-4FBC-8947-919B8C7DE711}"/>
              </a:ext>
            </a:extLst>
          </p:cNvPr>
          <p:cNvGrpSpPr/>
          <p:nvPr/>
        </p:nvGrpSpPr>
        <p:grpSpPr>
          <a:xfrm>
            <a:off x="7397965" y="4051249"/>
            <a:ext cx="2684446" cy="412870"/>
            <a:chOff x="1097594" y="5225378"/>
            <a:chExt cx="2684446" cy="412870"/>
          </a:xfrm>
        </p:grpSpPr>
        <p:sp>
          <p:nvSpPr>
            <p:cNvPr id="25" name="等腰三角形 24">
              <a:extLst>
                <a:ext uri="{FF2B5EF4-FFF2-40B4-BE49-F238E27FC236}">
                  <a16:creationId xmlns:a16="http://schemas.microsoft.com/office/drawing/2014/main" id="{7667720A-68EC-400D-B1E0-E1618D5808F9}"/>
                </a:ext>
              </a:extLst>
            </p:cNvPr>
            <p:cNvSpPr/>
            <p:nvPr/>
          </p:nvSpPr>
          <p:spPr>
            <a:xfrm rot="5400000">
              <a:off x="1103014" y="5332278"/>
              <a:ext cx="212003" cy="222843"/>
            </a:xfrm>
            <a:prstGeom prst="triangle">
              <a:avLst>
                <a:gd name="adj" fmla="val 0"/>
              </a:avLst>
            </a:prstGeom>
            <a:solidFill>
              <a:schemeClr val="bg1"/>
            </a:solidFill>
            <a:ln w="12700" cap="flat" cmpd="sng" algn="ctr">
              <a:noFill/>
              <a:prstDash val="solid"/>
              <a:miter lim="800000"/>
            </a:ln>
            <a:effectLst/>
          </p:spPr>
          <p:txBody>
            <a:bodyPr rtlCol="0" anchor="ctr"/>
            <a:lstStyle/>
            <a:p>
              <a:pPr algn="ctr">
                <a:lnSpc>
                  <a:spcPct val="125000"/>
                </a:lnSpc>
                <a:defRPr/>
              </a:pPr>
              <a:endParaRPr lang="zh-CN" altLang="en-US" kern="0">
                <a:solidFill>
                  <a:schemeClr val="bg1"/>
                </a:solidFill>
                <a:latin typeface="等线" panose="020F0502020204030204"/>
                <a:ea typeface="等线" panose="02010600030101010101" pitchFamily="2" charset="-122"/>
              </a:endParaRPr>
            </a:p>
          </p:txBody>
        </p:sp>
        <p:sp>
          <p:nvSpPr>
            <p:cNvPr id="26" name="文本框 25">
              <a:extLst>
                <a:ext uri="{FF2B5EF4-FFF2-40B4-BE49-F238E27FC236}">
                  <a16:creationId xmlns:a16="http://schemas.microsoft.com/office/drawing/2014/main" id="{E5339F7B-1FCF-43FC-9BFE-7B25D5EF998F}"/>
                </a:ext>
              </a:extLst>
            </p:cNvPr>
            <p:cNvSpPr txBox="1"/>
            <p:nvPr/>
          </p:nvSpPr>
          <p:spPr>
            <a:xfrm>
              <a:off x="1361450" y="5225378"/>
              <a:ext cx="2420590" cy="412870"/>
            </a:xfrm>
            <a:prstGeom prst="rect">
              <a:avLst/>
            </a:prstGeom>
            <a:noFill/>
          </p:spPr>
          <p:txBody>
            <a:bodyPr wrap="square" lIns="0" rtlCol="0">
              <a:spAutoFit/>
            </a:bodyPr>
            <a:lstStyle/>
            <a:p>
              <a:pPr>
                <a:lnSpc>
                  <a:spcPct val="125000"/>
                </a:lnSpc>
              </a:pPr>
              <a:r>
                <a:rPr lang="zh-CN" altLang="en-US" b="1" dirty="0">
                  <a:solidFill>
                    <a:schemeClr val="bg1"/>
                  </a:solidFill>
                  <a:latin typeface="思源黑体 CN Normal" panose="020B0400000000000000" pitchFamily="34" charset="-122"/>
                  <a:ea typeface="思源黑体 CN Normal" panose="020B0400000000000000" pitchFamily="34" charset="-122"/>
                </a:rPr>
                <a:t>实践研究</a:t>
              </a:r>
            </a:p>
          </p:txBody>
        </p:sp>
      </p:grpSp>
    </p:spTree>
    <p:extLst>
      <p:ext uri="{BB962C8B-B14F-4D97-AF65-F5344CB8AC3E}">
        <p14:creationId xmlns:p14="http://schemas.microsoft.com/office/powerpoint/2010/main" val="167283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a:extLst>
              <a:ext uri="{FF2B5EF4-FFF2-40B4-BE49-F238E27FC236}">
                <a16:creationId xmlns:a16="http://schemas.microsoft.com/office/drawing/2014/main" id="{946E8EC1-32D6-448A-8F1B-FAF8631C04AB}"/>
              </a:ext>
            </a:extLst>
          </p:cNvPr>
          <p:cNvSpPr/>
          <p:nvPr/>
        </p:nvSpPr>
        <p:spPr>
          <a:xfrm rot="5400000">
            <a:off x="-58992" y="366669"/>
            <a:ext cx="516194" cy="398206"/>
          </a:xfrm>
          <a:prstGeom prst="triangle">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C00000"/>
              </a:solidFill>
            </a:endParaRPr>
          </a:p>
        </p:txBody>
      </p:sp>
      <p:sp>
        <p:nvSpPr>
          <p:cNvPr id="3" name="文本框 2">
            <a:extLst>
              <a:ext uri="{FF2B5EF4-FFF2-40B4-BE49-F238E27FC236}">
                <a16:creationId xmlns:a16="http://schemas.microsoft.com/office/drawing/2014/main" id="{A83040E3-6EDB-4FD2-9849-3A94FF7C6831}"/>
              </a:ext>
            </a:extLst>
          </p:cNvPr>
          <p:cNvSpPr txBox="1"/>
          <p:nvPr/>
        </p:nvSpPr>
        <p:spPr>
          <a:xfrm>
            <a:off x="398208" y="349879"/>
            <a:ext cx="1953106" cy="523220"/>
          </a:xfrm>
          <a:prstGeom prst="rect">
            <a:avLst/>
          </a:prstGeom>
          <a:noFill/>
        </p:spPr>
        <p:txBody>
          <a:bodyPr wrap="square" rtlCol="0">
            <a:spAutoFit/>
          </a:bodyPr>
          <a:lstStyle/>
          <a:p>
            <a:pPr lvl="0">
              <a:defRPr/>
            </a:pPr>
            <a:r>
              <a:rPr lang="zh-CN" altLang="en-US" sz="2800" spc="-150"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Arial" panose="020B0604020202020204" pitchFamily="34" charset="0"/>
              </a:rPr>
              <a:t>理论</a:t>
            </a:r>
            <a:r>
              <a:rPr lang="zh-CN" altLang="en-US"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rPr>
              <a:t>研究</a:t>
            </a:r>
            <a:endParaRPr lang="en-US" altLang="zh-CN"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endParaRPr>
          </a:p>
        </p:txBody>
      </p:sp>
      <p:sp>
        <p:nvSpPr>
          <p:cNvPr id="6" name="矩形 5">
            <a:extLst>
              <a:ext uri="{FF2B5EF4-FFF2-40B4-BE49-F238E27FC236}">
                <a16:creationId xmlns:a16="http://schemas.microsoft.com/office/drawing/2014/main" id="{B97456D8-CF7E-4E88-8C1D-7B2C3B282A24}"/>
              </a:ext>
            </a:extLst>
          </p:cNvPr>
          <p:cNvSpPr/>
          <p:nvPr/>
        </p:nvSpPr>
        <p:spPr>
          <a:xfrm flipV="1">
            <a:off x="0" y="6729614"/>
            <a:ext cx="12192000" cy="162000"/>
          </a:xfrm>
          <a:prstGeom prst="rect">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42" name="矩形 41">
            <a:extLst>
              <a:ext uri="{FF2B5EF4-FFF2-40B4-BE49-F238E27FC236}">
                <a16:creationId xmlns:a16="http://schemas.microsoft.com/office/drawing/2014/main" id="{E1F26E38-B635-4145-B4B9-05534F49B982}"/>
              </a:ext>
            </a:extLst>
          </p:cNvPr>
          <p:cNvSpPr/>
          <p:nvPr/>
        </p:nvSpPr>
        <p:spPr>
          <a:xfrm>
            <a:off x="885369" y="1904887"/>
            <a:ext cx="3077029" cy="380756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nvGrpSpPr>
          <p:cNvPr id="8" name="组合 7">
            <a:extLst>
              <a:ext uri="{FF2B5EF4-FFF2-40B4-BE49-F238E27FC236}">
                <a16:creationId xmlns:a16="http://schemas.microsoft.com/office/drawing/2014/main" id="{B16F69B8-3AA2-4C72-87C0-D435295AFF59}"/>
              </a:ext>
            </a:extLst>
          </p:cNvPr>
          <p:cNvGrpSpPr/>
          <p:nvPr/>
        </p:nvGrpSpPr>
        <p:grpSpPr>
          <a:xfrm>
            <a:off x="2177319" y="1381667"/>
            <a:ext cx="1843139" cy="523220"/>
            <a:chOff x="2177319" y="1381667"/>
            <a:chExt cx="1843139" cy="523220"/>
          </a:xfrm>
        </p:grpSpPr>
        <p:sp>
          <p:nvSpPr>
            <p:cNvPr id="4" name="梯形 3">
              <a:extLst>
                <a:ext uri="{FF2B5EF4-FFF2-40B4-BE49-F238E27FC236}">
                  <a16:creationId xmlns:a16="http://schemas.microsoft.com/office/drawing/2014/main" id="{596CC378-92C7-4D76-90D6-D18A15B3737C}"/>
                </a:ext>
              </a:extLst>
            </p:cNvPr>
            <p:cNvSpPr/>
            <p:nvPr/>
          </p:nvSpPr>
          <p:spPr>
            <a:xfrm>
              <a:off x="2177319" y="1381667"/>
              <a:ext cx="1799593" cy="523220"/>
            </a:xfrm>
            <a:custGeom>
              <a:avLst/>
              <a:gdLst>
                <a:gd name="connsiteX0" fmla="*/ 0 w 1785257"/>
                <a:gd name="connsiteY0" fmla="*/ 523220 h 523220"/>
                <a:gd name="connsiteX1" fmla="*/ 377550 w 1785257"/>
                <a:gd name="connsiteY1" fmla="*/ 0 h 523220"/>
                <a:gd name="connsiteX2" fmla="*/ 1407707 w 1785257"/>
                <a:gd name="connsiteY2" fmla="*/ 0 h 523220"/>
                <a:gd name="connsiteX3" fmla="*/ 1785257 w 1785257"/>
                <a:gd name="connsiteY3" fmla="*/ 523220 h 523220"/>
                <a:gd name="connsiteX4" fmla="*/ 0 w 1785257"/>
                <a:gd name="connsiteY4" fmla="*/ 523220 h 523220"/>
                <a:gd name="connsiteX0" fmla="*/ 0 w 1799593"/>
                <a:gd name="connsiteY0" fmla="*/ 523220 h 523220"/>
                <a:gd name="connsiteX1" fmla="*/ 377550 w 1799593"/>
                <a:gd name="connsiteY1" fmla="*/ 0 h 523220"/>
                <a:gd name="connsiteX2" fmla="*/ 1799593 w 1799593"/>
                <a:gd name="connsiteY2" fmla="*/ 0 h 523220"/>
                <a:gd name="connsiteX3" fmla="*/ 1785257 w 1799593"/>
                <a:gd name="connsiteY3" fmla="*/ 523220 h 523220"/>
                <a:gd name="connsiteX4" fmla="*/ 0 w 1799593"/>
                <a:gd name="connsiteY4" fmla="*/ 52322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593" h="523220">
                  <a:moveTo>
                    <a:pt x="0" y="523220"/>
                  </a:moveTo>
                  <a:lnTo>
                    <a:pt x="377550" y="0"/>
                  </a:lnTo>
                  <a:lnTo>
                    <a:pt x="1799593" y="0"/>
                  </a:lnTo>
                  <a:lnTo>
                    <a:pt x="1785257" y="523220"/>
                  </a:lnTo>
                  <a:lnTo>
                    <a:pt x="0" y="523220"/>
                  </a:lnTo>
                  <a:close/>
                </a:path>
              </a:pathLst>
            </a:cu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5" name="文本框 4">
              <a:extLst>
                <a:ext uri="{FF2B5EF4-FFF2-40B4-BE49-F238E27FC236}">
                  <a16:creationId xmlns:a16="http://schemas.microsoft.com/office/drawing/2014/main" id="{641EB741-528B-4860-BB5B-3DCEF414EB6B}"/>
                </a:ext>
              </a:extLst>
            </p:cNvPr>
            <p:cNvSpPr txBox="1"/>
            <p:nvPr/>
          </p:nvSpPr>
          <p:spPr>
            <a:xfrm>
              <a:off x="2641601" y="1458611"/>
              <a:ext cx="1378857" cy="400110"/>
            </a:xfrm>
            <a:prstGeom prst="rect">
              <a:avLst/>
            </a:prstGeom>
            <a:noFill/>
          </p:spPr>
          <p:txBody>
            <a:bodyPr wrap="square" rtlCol="0">
              <a:spAutoFit/>
            </a:bodyPr>
            <a:lstStyle/>
            <a:p>
              <a:r>
                <a:rPr lang="zh-CN" altLang="en-US" sz="2000" dirty="0">
                  <a:solidFill>
                    <a:schemeClr val="bg1"/>
                  </a:solidFill>
                  <a:latin typeface="思源黑体 CN Bold" panose="020B0800000000000000" pitchFamily="34" charset="-122"/>
                  <a:ea typeface="思源黑体 CN Bold" panose="020B0800000000000000" pitchFamily="34" charset="-122"/>
                </a:rPr>
                <a:t>夏雪梅</a:t>
              </a:r>
            </a:p>
          </p:txBody>
        </p:sp>
      </p:grpSp>
      <p:sp>
        <p:nvSpPr>
          <p:cNvPr id="70" name="文本框 69">
            <a:extLst>
              <a:ext uri="{FF2B5EF4-FFF2-40B4-BE49-F238E27FC236}">
                <a16:creationId xmlns:a16="http://schemas.microsoft.com/office/drawing/2014/main" id="{307AEBA3-38B1-497F-BC52-0320A8C5A0DC}"/>
              </a:ext>
            </a:extLst>
          </p:cNvPr>
          <p:cNvSpPr txBox="1"/>
          <p:nvPr/>
        </p:nvSpPr>
        <p:spPr>
          <a:xfrm>
            <a:off x="1299027" y="2160858"/>
            <a:ext cx="2474686" cy="3059492"/>
          </a:xfrm>
          <a:prstGeom prst="rect">
            <a:avLst/>
          </a:prstGeom>
          <a:noFill/>
        </p:spPr>
        <p:txBody>
          <a:bodyPr wrap="square" lIns="0" rtlCol="0">
            <a:spAutoFit/>
          </a:bodyPr>
          <a:lstStyle/>
          <a:p>
            <a:pPr>
              <a:lnSpc>
                <a:spcPct val="200000"/>
              </a:lnSpc>
            </a:pPr>
            <a:r>
              <a:rPr lang="zh-CN" altLang="en-US" sz="2000" dirty="0">
                <a:solidFill>
                  <a:schemeClr val="tx1">
                    <a:lumMod val="85000"/>
                    <a:lumOff val="15000"/>
                  </a:schemeClr>
                </a:solidFill>
                <a:latin typeface="楷体" panose="02010609060101010101" pitchFamily="49" charset="-122"/>
                <a:ea typeface="楷体" panose="02010609060101010101" pitchFamily="49" charset="-122"/>
              </a:rPr>
              <a:t>    从学生的角度探讨了项目化学习进入到学科课程的效果，提出了学科项目化学习的设计与实施策略。</a:t>
            </a:r>
          </a:p>
        </p:txBody>
      </p:sp>
      <p:sp>
        <p:nvSpPr>
          <p:cNvPr id="29" name="矩形 28">
            <a:extLst>
              <a:ext uri="{FF2B5EF4-FFF2-40B4-BE49-F238E27FC236}">
                <a16:creationId xmlns:a16="http://schemas.microsoft.com/office/drawing/2014/main" id="{82FD36A6-9A1D-49DC-B642-37413290961E}"/>
              </a:ext>
            </a:extLst>
          </p:cNvPr>
          <p:cNvSpPr/>
          <p:nvPr/>
        </p:nvSpPr>
        <p:spPr>
          <a:xfrm>
            <a:off x="4550227" y="1917451"/>
            <a:ext cx="3077029" cy="380756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nvGrpSpPr>
          <p:cNvPr id="9" name="组合 8">
            <a:extLst>
              <a:ext uri="{FF2B5EF4-FFF2-40B4-BE49-F238E27FC236}">
                <a16:creationId xmlns:a16="http://schemas.microsoft.com/office/drawing/2014/main" id="{98219FDC-8A0B-49FD-86FB-1D5D899040ED}"/>
              </a:ext>
            </a:extLst>
          </p:cNvPr>
          <p:cNvGrpSpPr/>
          <p:nvPr/>
        </p:nvGrpSpPr>
        <p:grpSpPr>
          <a:xfrm>
            <a:off x="5842177" y="1394231"/>
            <a:ext cx="1843139" cy="523220"/>
            <a:chOff x="5842177" y="1394231"/>
            <a:chExt cx="1843139" cy="523220"/>
          </a:xfrm>
        </p:grpSpPr>
        <p:sp>
          <p:nvSpPr>
            <p:cNvPr id="30" name="梯形 3">
              <a:extLst>
                <a:ext uri="{FF2B5EF4-FFF2-40B4-BE49-F238E27FC236}">
                  <a16:creationId xmlns:a16="http://schemas.microsoft.com/office/drawing/2014/main" id="{1A02AE9D-466A-4B69-9F75-B13D66DBE64B}"/>
                </a:ext>
              </a:extLst>
            </p:cNvPr>
            <p:cNvSpPr/>
            <p:nvPr/>
          </p:nvSpPr>
          <p:spPr>
            <a:xfrm>
              <a:off x="5842177" y="1394231"/>
              <a:ext cx="1799593" cy="523220"/>
            </a:xfrm>
            <a:custGeom>
              <a:avLst/>
              <a:gdLst>
                <a:gd name="connsiteX0" fmla="*/ 0 w 1785257"/>
                <a:gd name="connsiteY0" fmla="*/ 523220 h 523220"/>
                <a:gd name="connsiteX1" fmla="*/ 377550 w 1785257"/>
                <a:gd name="connsiteY1" fmla="*/ 0 h 523220"/>
                <a:gd name="connsiteX2" fmla="*/ 1407707 w 1785257"/>
                <a:gd name="connsiteY2" fmla="*/ 0 h 523220"/>
                <a:gd name="connsiteX3" fmla="*/ 1785257 w 1785257"/>
                <a:gd name="connsiteY3" fmla="*/ 523220 h 523220"/>
                <a:gd name="connsiteX4" fmla="*/ 0 w 1785257"/>
                <a:gd name="connsiteY4" fmla="*/ 523220 h 523220"/>
                <a:gd name="connsiteX0" fmla="*/ 0 w 1799593"/>
                <a:gd name="connsiteY0" fmla="*/ 523220 h 523220"/>
                <a:gd name="connsiteX1" fmla="*/ 377550 w 1799593"/>
                <a:gd name="connsiteY1" fmla="*/ 0 h 523220"/>
                <a:gd name="connsiteX2" fmla="*/ 1799593 w 1799593"/>
                <a:gd name="connsiteY2" fmla="*/ 0 h 523220"/>
                <a:gd name="connsiteX3" fmla="*/ 1785257 w 1799593"/>
                <a:gd name="connsiteY3" fmla="*/ 523220 h 523220"/>
                <a:gd name="connsiteX4" fmla="*/ 0 w 1799593"/>
                <a:gd name="connsiteY4" fmla="*/ 52322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593" h="523220">
                  <a:moveTo>
                    <a:pt x="0" y="523220"/>
                  </a:moveTo>
                  <a:lnTo>
                    <a:pt x="377550" y="0"/>
                  </a:lnTo>
                  <a:lnTo>
                    <a:pt x="1799593" y="0"/>
                  </a:lnTo>
                  <a:lnTo>
                    <a:pt x="1785257" y="523220"/>
                  </a:lnTo>
                  <a:lnTo>
                    <a:pt x="0" y="523220"/>
                  </a:lnTo>
                  <a:close/>
                </a:path>
              </a:pathLst>
            </a:cu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31" name="文本框 30">
              <a:extLst>
                <a:ext uri="{FF2B5EF4-FFF2-40B4-BE49-F238E27FC236}">
                  <a16:creationId xmlns:a16="http://schemas.microsoft.com/office/drawing/2014/main" id="{3F72ECB9-A8ED-49A7-AFE0-94EA12E629F6}"/>
                </a:ext>
              </a:extLst>
            </p:cNvPr>
            <p:cNvSpPr txBox="1"/>
            <p:nvPr/>
          </p:nvSpPr>
          <p:spPr>
            <a:xfrm>
              <a:off x="6306459" y="1471175"/>
              <a:ext cx="1378857" cy="400110"/>
            </a:xfrm>
            <a:prstGeom prst="rect">
              <a:avLst/>
            </a:prstGeom>
            <a:noFill/>
          </p:spPr>
          <p:txBody>
            <a:bodyPr wrap="square" rtlCol="0">
              <a:spAutoFit/>
            </a:bodyPr>
            <a:lstStyle/>
            <a:p>
              <a:r>
                <a:rPr lang="zh-CN" altLang="en-US" sz="2000" dirty="0">
                  <a:solidFill>
                    <a:schemeClr val="bg1"/>
                  </a:solidFill>
                  <a:latin typeface="思源黑体 CN Bold" panose="020B0800000000000000" pitchFamily="34" charset="-122"/>
                  <a:ea typeface="思源黑体 CN Bold" panose="020B0800000000000000" pitchFamily="34" charset="-122"/>
                </a:rPr>
                <a:t>杨小意</a:t>
              </a:r>
            </a:p>
          </p:txBody>
        </p:sp>
      </p:grpSp>
      <p:sp>
        <p:nvSpPr>
          <p:cNvPr id="32" name="文本框 31">
            <a:extLst>
              <a:ext uri="{FF2B5EF4-FFF2-40B4-BE49-F238E27FC236}">
                <a16:creationId xmlns:a16="http://schemas.microsoft.com/office/drawing/2014/main" id="{B84A9DC4-17B4-4090-A9F9-972792518E54}"/>
              </a:ext>
            </a:extLst>
          </p:cNvPr>
          <p:cNvSpPr txBox="1"/>
          <p:nvPr/>
        </p:nvSpPr>
        <p:spPr>
          <a:xfrm>
            <a:off x="4702629" y="2173422"/>
            <a:ext cx="2735942" cy="2443939"/>
          </a:xfrm>
          <a:prstGeom prst="rect">
            <a:avLst/>
          </a:prstGeom>
          <a:noFill/>
        </p:spPr>
        <p:txBody>
          <a:bodyPr wrap="square" lIns="0" rtlCol="0">
            <a:spAutoFit/>
          </a:bodyPr>
          <a:lstStyle/>
          <a:p>
            <a:pPr>
              <a:lnSpc>
                <a:spcPct val="200000"/>
              </a:lnSpc>
            </a:pPr>
            <a:r>
              <a:rPr lang="zh-CN" altLang="en-US" sz="2000" dirty="0">
                <a:solidFill>
                  <a:schemeClr val="tx1">
                    <a:lumMod val="85000"/>
                    <a:lumOff val="15000"/>
                  </a:schemeClr>
                </a:solidFill>
                <a:latin typeface="楷体" panose="02010609060101010101" pitchFamily="49" charset="-122"/>
                <a:ea typeface="楷体" panose="02010609060101010101" pitchFamily="49" charset="-122"/>
              </a:rPr>
              <a:t>     从学习目标、学习方式和学习过程三方面探讨了在项目式学习中实现真实性的方式。</a:t>
            </a:r>
          </a:p>
        </p:txBody>
      </p:sp>
      <p:sp>
        <p:nvSpPr>
          <p:cNvPr id="34" name="矩形 33">
            <a:extLst>
              <a:ext uri="{FF2B5EF4-FFF2-40B4-BE49-F238E27FC236}">
                <a16:creationId xmlns:a16="http://schemas.microsoft.com/office/drawing/2014/main" id="{C951AF3B-3B32-4A31-9B8F-1E2E131F5736}"/>
              </a:ext>
            </a:extLst>
          </p:cNvPr>
          <p:cNvSpPr/>
          <p:nvPr/>
        </p:nvSpPr>
        <p:spPr>
          <a:xfrm>
            <a:off x="8215084" y="1904887"/>
            <a:ext cx="3077029" cy="380756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nvGrpSpPr>
          <p:cNvPr id="10" name="组合 9">
            <a:extLst>
              <a:ext uri="{FF2B5EF4-FFF2-40B4-BE49-F238E27FC236}">
                <a16:creationId xmlns:a16="http://schemas.microsoft.com/office/drawing/2014/main" id="{4A5B6DED-FC62-4772-B541-D9F0C2584FC7}"/>
              </a:ext>
            </a:extLst>
          </p:cNvPr>
          <p:cNvGrpSpPr/>
          <p:nvPr/>
        </p:nvGrpSpPr>
        <p:grpSpPr>
          <a:xfrm>
            <a:off x="9507034" y="1381667"/>
            <a:ext cx="1843139" cy="523220"/>
            <a:chOff x="9507034" y="1381667"/>
            <a:chExt cx="1843139" cy="523220"/>
          </a:xfrm>
        </p:grpSpPr>
        <p:sp>
          <p:nvSpPr>
            <p:cNvPr id="35" name="梯形 3">
              <a:extLst>
                <a:ext uri="{FF2B5EF4-FFF2-40B4-BE49-F238E27FC236}">
                  <a16:creationId xmlns:a16="http://schemas.microsoft.com/office/drawing/2014/main" id="{3DDE7183-FED4-4E57-9D99-DED749DC6E47}"/>
                </a:ext>
              </a:extLst>
            </p:cNvPr>
            <p:cNvSpPr/>
            <p:nvPr/>
          </p:nvSpPr>
          <p:spPr>
            <a:xfrm>
              <a:off x="9507034" y="1381667"/>
              <a:ext cx="1799593" cy="523220"/>
            </a:xfrm>
            <a:custGeom>
              <a:avLst/>
              <a:gdLst>
                <a:gd name="connsiteX0" fmla="*/ 0 w 1785257"/>
                <a:gd name="connsiteY0" fmla="*/ 523220 h 523220"/>
                <a:gd name="connsiteX1" fmla="*/ 377550 w 1785257"/>
                <a:gd name="connsiteY1" fmla="*/ 0 h 523220"/>
                <a:gd name="connsiteX2" fmla="*/ 1407707 w 1785257"/>
                <a:gd name="connsiteY2" fmla="*/ 0 h 523220"/>
                <a:gd name="connsiteX3" fmla="*/ 1785257 w 1785257"/>
                <a:gd name="connsiteY3" fmla="*/ 523220 h 523220"/>
                <a:gd name="connsiteX4" fmla="*/ 0 w 1785257"/>
                <a:gd name="connsiteY4" fmla="*/ 523220 h 523220"/>
                <a:gd name="connsiteX0" fmla="*/ 0 w 1799593"/>
                <a:gd name="connsiteY0" fmla="*/ 523220 h 523220"/>
                <a:gd name="connsiteX1" fmla="*/ 377550 w 1799593"/>
                <a:gd name="connsiteY1" fmla="*/ 0 h 523220"/>
                <a:gd name="connsiteX2" fmla="*/ 1799593 w 1799593"/>
                <a:gd name="connsiteY2" fmla="*/ 0 h 523220"/>
                <a:gd name="connsiteX3" fmla="*/ 1785257 w 1799593"/>
                <a:gd name="connsiteY3" fmla="*/ 523220 h 523220"/>
                <a:gd name="connsiteX4" fmla="*/ 0 w 1799593"/>
                <a:gd name="connsiteY4" fmla="*/ 52322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593" h="523220">
                  <a:moveTo>
                    <a:pt x="0" y="523220"/>
                  </a:moveTo>
                  <a:lnTo>
                    <a:pt x="377550" y="0"/>
                  </a:lnTo>
                  <a:lnTo>
                    <a:pt x="1799593" y="0"/>
                  </a:lnTo>
                  <a:lnTo>
                    <a:pt x="1785257" y="523220"/>
                  </a:lnTo>
                  <a:lnTo>
                    <a:pt x="0" y="523220"/>
                  </a:lnTo>
                  <a:close/>
                </a:path>
              </a:pathLst>
            </a:cu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36" name="文本框 35">
              <a:extLst>
                <a:ext uri="{FF2B5EF4-FFF2-40B4-BE49-F238E27FC236}">
                  <a16:creationId xmlns:a16="http://schemas.microsoft.com/office/drawing/2014/main" id="{A7B8FFCC-25A1-46B0-B686-F3840B25D495}"/>
                </a:ext>
              </a:extLst>
            </p:cNvPr>
            <p:cNvSpPr txBox="1"/>
            <p:nvPr/>
          </p:nvSpPr>
          <p:spPr>
            <a:xfrm>
              <a:off x="9971316" y="1458611"/>
              <a:ext cx="1378857" cy="400110"/>
            </a:xfrm>
            <a:prstGeom prst="rect">
              <a:avLst/>
            </a:prstGeom>
            <a:noFill/>
          </p:spPr>
          <p:txBody>
            <a:bodyPr wrap="square" rtlCol="0">
              <a:spAutoFit/>
            </a:bodyPr>
            <a:lstStyle/>
            <a:p>
              <a:r>
                <a:rPr lang="zh-CN" altLang="en-US" sz="2000" dirty="0">
                  <a:solidFill>
                    <a:schemeClr val="bg1"/>
                  </a:solidFill>
                  <a:latin typeface="思源黑体 CN Bold" panose="020B0800000000000000" pitchFamily="34" charset="-122"/>
                  <a:ea typeface="思源黑体 CN Bold" panose="020B0800000000000000" pitchFamily="34" charset="-122"/>
                </a:rPr>
                <a:t>夏江萍</a:t>
              </a:r>
            </a:p>
          </p:txBody>
        </p:sp>
      </p:grpSp>
      <p:sp>
        <p:nvSpPr>
          <p:cNvPr id="37" name="文本框 36">
            <a:extLst>
              <a:ext uri="{FF2B5EF4-FFF2-40B4-BE49-F238E27FC236}">
                <a16:creationId xmlns:a16="http://schemas.microsoft.com/office/drawing/2014/main" id="{C32AA9E2-CCE7-4A67-AAAE-163FBC706653}"/>
              </a:ext>
            </a:extLst>
          </p:cNvPr>
          <p:cNvSpPr txBox="1"/>
          <p:nvPr/>
        </p:nvSpPr>
        <p:spPr>
          <a:xfrm>
            <a:off x="8628742" y="2160858"/>
            <a:ext cx="2474686" cy="2443939"/>
          </a:xfrm>
          <a:prstGeom prst="rect">
            <a:avLst/>
          </a:prstGeom>
          <a:noFill/>
        </p:spPr>
        <p:txBody>
          <a:bodyPr wrap="square" lIns="0" rtlCol="0">
            <a:spAutoFit/>
          </a:bodyPr>
          <a:lstStyle/>
          <a:p>
            <a:pPr>
              <a:lnSpc>
                <a:spcPct val="200000"/>
              </a:lnSpc>
            </a:pPr>
            <a:r>
              <a:rPr lang="zh-CN" altLang="en-US" sz="2000" dirty="0">
                <a:solidFill>
                  <a:schemeClr val="tx1">
                    <a:lumMod val="85000"/>
                    <a:lumOff val="15000"/>
                  </a:schemeClr>
                </a:solidFill>
                <a:latin typeface="楷体" panose="02010609060101010101" pitchFamily="49" charset="-122"/>
                <a:ea typeface="楷体" panose="02010609060101010101" pitchFamily="49" charset="-122"/>
              </a:rPr>
              <a:t>    结合教材，探究在项目式学习中寻求综合性学习与核心素养的有效结合策略。</a:t>
            </a:r>
          </a:p>
        </p:txBody>
      </p:sp>
    </p:spTree>
    <p:extLst>
      <p:ext uri="{BB962C8B-B14F-4D97-AF65-F5344CB8AC3E}">
        <p14:creationId xmlns:p14="http://schemas.microsoft.com/office/powerpoint/2010/main" val="54523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a:extLst>
              <a:ext uri="{FF2B5EF4-FFF2-40B4-BE49-F238E27FC236}">
                <a16:creationId xmlns:a16="http://schemas.microsoft.com/office/drawing/2014/main" id="{8271F1B7-C54C-41AD-B6FE-2AF19DB7C34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84590" y="-340933"/>
            <a:ext cx="5486400" cy="5486400"/>
          </a:xfrm>
          <a:prstGeom prst="rect">
            <a:avLst/>
          </a:prstGeom>
        </p:spPr>
      </p:pic>
      <p:sp>
        <p:nvSpPr>
          <p:cNvPr id="2" name="等腰三角形 1">
            <a:extLst>
              <a:ext uri="{FF2B5EF4-FFF2-40B4-BE49-F238E27FC236}">
                <a16:creationId xmlns:a16="http://schemas.microsoft.com/office/drawing/2014/main" id="{946E8EC1-32D6-448A-8F1B-FAF8631C04AB}"/>
              </a:ext>
            </a:extLst>
          </p:cNvPr>
          <p:cNvSpPr/>
          <p:nvPr/>
        </p:nvSpPr>
        <p:spPr>
          <a:xfrm rot="5400000">
            <a:off x="-58992" y="366669"/>
            <a:ext cx="516194" cy="398206"/>
          </a:xfrm>
          <a:prstGeom prst="triangle">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C00000"/>
              </a:solidFill>
            </a:endParaRPr>
          </a:p>
        </p:txBody>
      </p:sp>
      <p:sp>
        <p:nvSpPr>
          <p:cNvPr id="6" name="矩形 5">
            <a:extLst>
              <a:ext uri="{FF2B5EF4-FFF2-40B4-BE49-F238E27FC236}">
                <a16:creationId xmlns:a16="http://schemas.microsoft.com/office/drawing/2014/main" id="{B97456D8-CF7E-4E88-8C1D-7B2C3B282A24}"/>
              </a:ext>
            </a:extLst>
          </p:cNvPr>
          <p:cNvSpPr/>
          <p:nvPr/>
        </p:nvSpPr>
        <p:spPr>
          <a:xfrm flipV="1">
            <a:off x="0" y="6729614"/>
            <a:ext cx="12192000" cy="162000"/>
          </a:xfrm>
          <a:prstGeom prst="rect">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pic>
        <p:nvPicPr>
          <p:cNvPr id="29" name="图片 28">
            <a:extLst>
              <a:ext uri="{FF2B5EF4-FFF2-40B4-BE49-F238E27FC236}">
                <a16:creationId xmlns:a16="http://schemas.microsoft.com/office/drawing/2014/main" id="{738223BD-913F-4AD3-8C68-BAFBC82ABC7E}"/>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84590" y="2191658"/>
            <a:ext cx="5486400" cy="5972628"/>
          </a:xfrm>
          <a:prstGeom prst="rect">
            <a:avLst/>
          </a:prstGeom>
        </p:spPr>
      </p:pic>
      <p:sp>
        <p:nvSpPr>
          <p:cNvPr id="31" name="椭圆 30">
            <a:extLst>
              <a:ext uri="{FF2B5EF4-FFF2-40B4-BE49-F238E27FC236}">
                <a16:creationId xmlns:a16="http://schemas.microsoft.com/office/drawing/2014/main" id="{3C63C37B-3A53-41FB-A73E-4E6E7783F003}"/>
              </a:ext>
            </a:extLst>
          </p:cNvPr>
          <p:cNvSpPr/>
          <p:nvPr/>
        </p:nvSpPr>
        <p:spPr>
          <a:xfrm>
            <a:off x="4258662" y="1159939"/>
            <a:ext cx="792309" cy="792308"/>
          </a:xfrm>
          <a:prstGeom prst="ellipse">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chemeClr val="bg1"/>
                </a:solidFill>
                <a:latin typeface="思源黑体 CN Heavy" panose="020B0A00000000000000" pitchFamily="34" charset="-122"/>
                <a:ea typeface="思源黑体 CN Heavy" panose="020B0A00000000000000" pitchFamily="34" charset="-122"/>
              </a:rPr>
              <a:t>1</a:t>
            </a:r>
            <a:endParaRPr lang="zh-CN" altLang="en-US" sz="4000" b="1" dirty="0">
              <a:solidFill>
                <a:schemeClr val="bg1"/>
              </a:solidFill>
              <a:latin typeface="思源黑体 CN Heavy" panose="020B0A00000000000000" pitchFamily="34" charset="-122"/>
              <a:ea typeface="思源黑体 CN Heavy" panose="020B0A00000000000000" pitchFamily="34" charset="-122"/>
            </a:endParaRPr>
          </a:p>
        </p:txBody>
      </p:sp>
      <p:pic>
        <p:nvPicPr>
          <p:cNvPr id="32" name="图片 31">
            <a:extLst>
              <a:ext uri="{FF2B5EF4-FFF2-40B4-BE49-F238E27FC236}">
                <a16:creationId xmlns:a16="http://schemas.microsoft.com/office/drawing/2014/main" id="{7F534845-D4CC-429D-8B6A-BA121DBE56F3}"/>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88667" y="2191658"/>
            <a:ext cx="5486400" cy="5486400"/>
          </a:xfrm>
          <a:prstGeom prst="rect">
            <a:avLst/>
          </a:prstGeom>
        </p:spPr>
      </p:pic>
      <p:pic>
        <p:nvPicPr>
          <p:cNvPr id="34" name="图片 33">
            <a:extLst>
              <a:ext uri="{FF2B5EF4-FFF2-40B4-BE49-F238E27FC236}">
                <a16:creationId xmlns:a16="http://schemas.microsoft.com/office/drawing/2014/main" id="{4F65807C-E3ED-48C8-B1EE-09EA6448F47E}"/>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88667" y="-340933"/>
            <a:ext cx="5486400" cy="5486400"/>
          </a:xfrm>
          <a:prstGeom prst="rect">
            <a:avLst/>
          </a:prstGeom>
        </p:spPr>
      </p:pic>
      <p:sp>
        <p:nvSpPr>
          <p:cNvPr id="35" name="椭圆 34">
            <a:extLst>
              <a:ext uri="{FF2B5EF4-FFF2-40B4-BE49-F238E27FC236}">
                <a16:creationId xmlns:a16="http://schemas.microsoft.com/office/drawing/2014/main" id="{41947CF9-BFA1-4EF3-BDB8-0C52CE6ACD2A}"/>
              </a:ext>
            </a:extLst>
          </p:cNvPr>
          <p:cNvSpPr/>
          <p:nvPr/>
        </p:nvSpPr>
        <p:spPr>
          <a:xfrm>
            <a:off x="4287281" y="3686629"/>
            <a:ext cx="792000" cy="792000"/>
          </a:xfrm>
          <a:prstGeom prst="ellipse">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chemeClr val="bg1"/>
                </a:solidFill>
                <a:latin typeface="思源黑体 CN Heavy" panose="020B0A00000000000000" pitchFamily="34" charset="-122"/>
                <a:ea typeface="思源黑体 CN Heavy" panose="020B0A00000000000000" pitchFamily="34" charset="-122"/>
              </a:rPr>
              <a:t>3</a:t>
            </a:r>
            <a:endParaRPr lang="zh-CN" altLang="en-US" sz="4000" b="1" dirty="0">
              <a:solidFill>
                <a:schemeClr val="bg1"/>
              </a:solidFill>
              <a:latin typeface="思源黑体 CN Heavy" panose="020B0A00000000000000" pitchFamily="34" charset="-122"/>
              <a:ea typeface="思源黑体 CN Heavy" panose="020B0A00000000000000" pitchFamily="34" charset="-122"/>
            </a:endParaRPr>
          </a:p>
        </p:txBody>
      </p:sp>
      <p:sp>
        <p:nvSpPr>
          <p:cNvPr id="36" name="椭圆 35">
            <a:extLst>
              <a:ext uri="{FF2B5EF4-FFF2-40B4-BE49-F238E27FC236}">
                <a16:creationId xmlns:a16="http://schemas.microsoft.com/office/drawing/2014/main" id="{E013B5B6-FFA4-4C82-B17D-C5A96E16B950}"/>
              </a:ext>
            </a:extLst>
          </p:cNvPr>
          <p:cNvSpPr/>
          <p:nvPr/>
        </p:nvSpPr>
        <p:spPr>
          <a:xfrm>
            <a:off x="6218090" y="1159939"/>
            <a:ext cx="792309" cy="792308"/>
          </a:xfrm>
          <a:prstGeom prst="ellipse">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chemeClr val="bg1"/>
                </a:solidFill>
                <a:latin typeface="思源黑体 CN Heavy" panose="020B0A00000000000000" pitchFamily="34" charset="-122"/>
                <a:ea typeface="思源黑体 CN Heavy" panose="020B0A00000000000000" pitchFamily="34" charset="-122"/>
              </a:rPr>
              <a:t>2</a:t>
            </a:r>
            <a:endParaRPr lang="zh-CN" altLang="en-US" sz="4000" b="1" dirty="0">
              <a:solidFill>
                <a:schemeClr val="bg1"/>
              </a:solidFill>
              <a:latin typeface="思源黑体 CN Heavy" panose="020B0A00000000000000" pitchFamily="34" charset="-122"/>
              <a:ea typeface="思源黑体 CN Heavy" panose="020B0A00000000000000" pitchFamily="34" charset="-122"/>
            </a:endParaRPr>
          </a:p>
        </p:txBody>
      </p:sp>
      <p:sp>
        <p:nvSpPr>
          <p:cNvPr id="37" name="椭圆 36">
            <a:extLst>
              <a:ext uri="{FF2B5EF4-FFF2-40B4-BE49-F238E27FC236}">
                <a16:creationId xmlns:a16="http://schemas.microsoft.com/office/drawing/2014/main" id="{2A2907AA-6FA1-4E79-9772-222344C9521C}"/>
              </a:ext>
            </a:extLst>
          </p:cNvPr>
          <p:cNvSpPr/>
          <p:nvPr/>
        </p:nvSpPr>
        <p:spPr>
          <a:xfrm>
            <a:off x="6246709" y="3686629"/>
            <a:ext cx="792000" cy="792000"/>
          </a:xfrm>
          <a:prstGeom prst="ellipse">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chemeClr val="bg1"/>
                </a:solidFill>
                <a:latin typeface="思源黑体 CN Heavy" panose="020B0A00000000000000" pitchFamily="34" charset="-122"/>
                <a:ea typeface="思源黑体 CN Heavy" panose="020B0A00000000000000" pitchFamily="34" charset="-122"/>
              </a:rPr>
              <a:t>4</a:t>
            </a:r>
            <a:endParaRPr lang="zh-CN" altLang="en-US" sz="4000" b="1" dirty="0">
              <a:solidFill>
                <a:schemeClr val="bg1"/>
              </a:solidFill>
              <a:latin typeface="思源黑体 CN Heavy" panose="020B0A00000000000000" pitchFamily="34" charset="-122"/>
              <a:ea typeface="思源黑体 CN Heavy" panose="020B0A00000000000000" pitchFamily="34" charset="-122"/>
            </a:endParaRPr>
          </a:p>
        </p:txBody>
      </p:sp>
      <p:sp>
        <p:nvSpPr>
          <p:cNvPr id="57" name="文本框 56">
            <a:extLst>
              <a:ext uri="{FF2B5EF4-FFF2-40B4-BE49-F238E27FC236}">
                <a16:creationId xmlns:a16="http://schemas.microsoft.com/office/drawing/2014/main" id="{5F28F790-0415-4DB1-BE14-8B5E4DAC2DE9}"/>
              </a:ext>
            </a:extLst>
          </p:cNvPr>
          <p:cNvSpPr txBox="1"/>
          <p:nvPr/>
        </p:nvSpPr>
        <p:spPr>
          <a:xfrm>
            <a:off x="1497589" y="4272080"/>
            <a:ext cx="2560672" cy="1750864"/>
          </a:xfrm>
          <a:prstGeom prst="rect">
            <a:avLst/>
          </a:prstGeom>
          <a:noFill/>
        </p:spPr>
        <p:txBody>
          <a:bodyPr wrap="square" lIns="0" rtlCol="0">
            <a:spAutoFit/>
          </a:bodyPr>
          <a:lstStyle/>
          <a:p>
            <a:pPr>
              <a:lnSpc>
                <a:spcPct val="200000"/>
              </a:lnSpc>
            </a:pPr>
            <a:r>
              <a:rPr lang="zh-CN" altLang="en-US" sz="1400" b="1" dirty="0">
                <a:solidFill>
                  <a:schemeClr val="tx1">
                    <a:lumMod val="85000"/>
                    <a:lumOff val="15000"/>
                  </a:schemeClr>
                </a:solidFill>
                <a:latin typeface="思源黑体 CN Bold" panose="020B0800000000000000" pitchFamily="34" charset="-122"/>
                <a:ea typeface="思源黑体 CN Bold" panose="020B0800000000000000" pitchFamily="34" charset="-122"/>
              </a:rPr>
              <a:t>探究混合学习环境下小学语文项目式学习对学生</a:t>
            </a:r>
            <a:r>
              <a:rPr lang="zh-CN" altLang="en-US" sz="1400" b="1" dirty="0">
                <a:solidFill>
                  <a:srgbClr val="FF0000"/>
                </a:solidFill>
                <a:latin typeface="思源黑体 CN Bold" panose="020B0800000000000000" pitchFamily="34" charset="-122"/>
                <a:ea typeface="思源黑体 CN Bold" panose="020B0800000000000000" pitchFamily="34" charset="-122"/>
              </a:rPr>
              <a:t>阅读素养</a:t>
            </a:r>
            <a:r>
              <a:rPr lang="zh-CN" altLang="en-US" sz="1400" b="1" dirty="0">
                <a:solidFill>
                  <a:schemeClr val="tx1">
                    <a:lumMod val="85000"/>
                    <a:lumOff val="15000"/>
                  </a:schemeClr>
                </a:solidFill>
                <a:latin typeface="思源黑体 CN Bold" panose="020B0800000000000000" pitchFamily="34" charset="-122"/>
                <a:ea typeface="思源黑体 CN Bold" panose="020B0800000000000000" pitchFamily="34" charset="-122"/>
              </a:rPr>
              <a:t>影响，论证了在项目式学习对小学生阅读能力的积极影响。</a:t>
            </a:r>
            <a:endParaRPr lang="zh-CN" altLang="en-US" sz="120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p:txBody>
      </p:sp>
      <p:sp>
        <p:nvSpPr>
          <p:cNvPr id="38" name="文本框 37">
            <a:extLst>
              <a:ext uri="{FF2B5EF4-FFF2-40B4-BE49-F238E27FC236}">
                <a16:creationId xmlns:a16="http://schemas.microsoft.com/office/drawing/2014/main" id="{1D0790EE-6E72-4B52-ABCA-C18DB1C9C38D}"/>
              </a:ext>
            </a:extLst>
          </p:cNvPr>
          <p:cNvSpPr txBox="1"/>
          <p:nvPr/>
        </p:nvSpPr>
        <p:spPr>
          <a:xfrm>
            <a:off x="1498223" y="1739489"/>
            <a:ext cx="2560672" cy="1325556"/>
          </a:xfrm>
          <a:prstGeom prst="rect">
            <a:avLst/>
          </a:prstGeom>
          <a:noFill/>
        </p:spPr>
        <p:txBody>
          <a:bodyPr wrap="square" lIns="0" rtlCol="0">
            <a:spAutoFit/>
          </a:bodyPr>
          <a:lstStyle/>
          <a:p>
            <a:pPr>
              <a:lnSpc>
                <a:spcPct val="200000"/>
              </a:lnSpc>
            </a:pPr>
            <a:r>
              <a:rPr lang="zh-CN" altLang="en-US" sz="1400" b="1" dirty="0">
                <a:solidFill>
                  <a:schemeClr val="tx1">
                    <a:lumMod val="85000"/>
                    <a:lumOff val="15000"/>
                  </a:schemeClr>
                </a:solidFill>
                <a:latin typeface="思源黑体 CN Bold" panose="020B0800000000000000" pitchFamily="34" charset="-122"/>
                <a:ea typeface="思源黑体 CN Bold" panose="020B0800000000000000" pitchFamily="34" charset="-122"/>
              </a:rPr>
              <a:t>选取了一个常见的</a:t>
            </a:r>
            <a:r>
              <a:rPr lang="zh-CN" altLang="en-US" sz="1400" b="1" dirty="0">
                <a:solidFill>
                  <a:srgbClr val="FF0000"/>
                </a:solidFill>
                <a:latin typeface="思源黑体 CN Bold" panose="020B0800000000000000" pitchFamily="34" charset="-122"/>
                <a:ea typeface="思源黑体 CN Bold" panose="020B0800000000000000" pitchFamily="34" charset="-122"/>
              </a:rPr>
              <a:t>写作</a:t>
            </a:r>
            <a:r>
              <a:rPr lang="zh-CN" altLang="en-US" sz="1400" b="1" dirty="0">
                <a:solidFill>
                  <a:schemeClr val="tx1">
                    <a:lumMod val="85000"/>
                    <a:lumOff val="15000"/>
                  </a:schemeClr>
                </a:solidFill>
                <a:latin typeface="思源黑体 CN Bold" panose="020B0800000000000000" pitchFamily="34" charset="-122"/>
                <a:ea typeface="思源黑体 CN Bold" panose="020B0800000000000000" pitchFamily="34" charset="-122"/>
              </a:rPr>
              <a:t>案例，通过项目化学习促进学生养成写作心智习惯。</a:t>
            </a:r>
            <a:endParaRPr lang="zh-CN" altLang="en-US" sz="120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p:txBody>
      </p:sp>
      <p:sp>
        <p:nvSpPr>
          <p:cNvPr id="39" name="文本框 38">
            <a:extLst>
              <a:ext uri="{FF2B5EF4-FFF2-40B4-BE49-F238E27FC236}">
                <a16:creationId xmlns:a16="http://schemas.microsoft.com/office/drawing/2014/main" id="{3DF53369-E9E0-42DC-9A17-2BF5DA659CA4}"/>
              </a:ext>
            </a:extLst>
          </p:cNvPr>
          <p:cNvSpPr txBox="1"/>
          <p:nvPr/>
        </p:nvSpPr>
        <p:spPr>
          <a:xfrm>
            <a:off x="7284829" y="4262446"/>
            <a:ext cx="2560672" cy="1325556"/>
          </a:xfrm>
          <a:prstGeom prst="rect">
            <a:avLst/>
          </a:prstGeom>
          <a:noFill/>
        </p:spPr>
        <p:txBody>
          <a:bodyPr wrap="square" lIns="0" rtlCol="0">
            <a:spAutoFit/>
          </a:bodyPr>
          <a:lstStyle/>
          <a:p>
            <a:pPr>
              <a:lnSpc>
                <a:spcPct val="200000"/>
              </a:lnSpc>
            </a:pPr>
            <a:r>
              <a:rPr lang="zh-CN" altLang="en-US" sz="1400" b="1" dirty="0">
                <a:solidFill>
                  <a:schemeClr val="tx1">
                    <a:lumMod val="85000"/>
                    <a:lumOff val="15000"/>
                  </a:schemeClr>
                </a:solidFill>
                <a:latin typeface="思源黑体 CN Bold" panose="020B0800000000000000" pitchFamily="34" charset="-122"/>
                <a:ea typeface="思源黑体 CN Bold" panose="020B0800000000000000" pitchFamily="34" charset="-122"/>
              </a:rPr>
              <a:t>主题与项目式学习的结合，在教师的引领下促进学生实践，旨在达成</a:t>
            </a:r>
            <a:r>
              <a:rPr lang="zh-CN" altLang="en-US" sz="1400" b="1" dirty="0">
                <a:solidFill>
                  <a:srgbClr val="FF0000"/>
                </a:solidFill>
                <a:latin typeface="思源黑体 CN Bold" panose="020B0800000000000000" pitchFamily="34" charset="-122"/>
                <a:ea typeface="思源黑体 CN Bold" panose="020B0800000000000000" pitchFamily="34" charset="-122"/>
              </a:rPr>
              <a:t>三维目标的育人理念</a:t>
            </a:r>
            <a:r>
              <a:rPr lang="zh-CN" altLang="en-US" sz="1400" b="1" dirty="0">
                <a:solidFill>
                  <a:schemeClr val="tx1">
                    <a:lumMod val="85000"/>
                    <a:lumOff val="15000"/>
                  </a:schemeClr>
                </a:solidFill>
                <a:latin typeface="思源黑体 CN Bold" panose="020B0800000000000000" pitchFamily="34" charset="-122"/>
                <a:ea typeface="思源黑体 CN Bold" panose="020B0800000000000000" pitchFamily="34" charset="-122"/>
              </a:rPr>
              <a:t>。</a:t>
            </a:r>
            <a:endParaRPr lang="zh-CN" altLang="en-US" sz="120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p:txBody>
      </p:sp>
      <p:sp>
        <p:nvSpPr>
          <p:cNvPr id="40" name="文本框 39">
            <a:extLst>
              <a:ext uri="{FF2B5EF4-FFF2-40B4-BE49-F238E27FC236}">
                <a16:creationId xmlns:a16="http://schemas.microsoft.com/office/drawing/2014/main" id="{F8749A10-9399-4313-9256-ED7410FD9597}"/>
              </a:ext>
            </a:extLst>
          </p:cNvPr>
          <p:cNvSpPr txBox="1"/>
          <p:nvPr/>
        </p:nvSpPr>
        <p:spPr>
          <a:xfrm>
            <a:off x="7285463" y="1729855"/>
            <a:ext cx="2560672" cy="1325556"/>
          </a:xfrm>
          <a:prstGeom prst="rect">
            <a:avLst/>
          </a:prstGeom>
          <a:noFill/>
        </p:spPr>
        <p:txBody>
          <a:bodyPr wrap="square" lIns="0" rtlCol="0">
            <a:spAutoFit/>
          </a:bodyPr>
          <a:lstStyle/>
          <a:p>
            <a:pPr>
              <a:lnSpc>
                <a:spcPct val="200000"/>
              </a:lnSpc>
            </a:pPr>
            <a:r>
              <a:rPr lang="zh-CN" altLang="en-US" sz="1400" b="1" dirty="0">
                <a:solidFill>
                  <a:schemeClr val="tx1">
                    <a:lumMod val="85000"/>
                    <a:lumOff val="15000"/>
                  </a:schemeClr>
                </a:solidFill>
                <a:latin typeface="思源黑体 CN Bold" panose="020B0800000000000000" pitchFamily="34" charset="-122"/>
                <a:ea typeface="思源黑体 CN Bold" panose="020B0800000000000000" pitchFamily="34" charset="-122"/>
              </a:rPr>
              <a:t>尝试把项目式学习运用到</a:t>
            </a:r>
            <a:r>
              <a:rPr lang="zh-CN" altLang="en-US" sz="1400" b="1" dirty="0">
                <a:solidFill>
                  <a:srgbClr val="FF0000"/>
                </a:solidFill>
                <a:latin typeface="思源黑体 CN Bold" panose="020B0800000000000000" pitchFamily="34" charset="-122"/>
                <a:ea typeface="思源黑体 CN Bold" panose="020B0800000000000000" pitchFamily="34" charset="-122"/>
              </a:rPr>
              <a:t>单元整体教学</a:t>
            </a:r>
            <a:r>
              <a:rPr lang="zh-CN" altLang="en-US" sz="1400" b="1" dirty="0">
                <a:solidFill>
                  <a:schemeClr val="tx1">
                    <a:lumMod val="85000"/>
                    <a:lumOff val="15000"/>
                  </a:schemeClr>
                </a:solidFill>
                <a:latin typeface="思源黑体 CN Bold" panose="020B0800000000000000" pitchFamily="34" charset="-122"/>
                <a:ea typeface="思源黑体 CN Bold" panose="020B0800000000000000" pitchFamily="34" charset="-122"/>
              </a:rPr>
              <a:t>中，明确了项目式学习的三大实施路径。</a:t>
            </a:r>
            <a:endParaRPr lang="zh-CN" altLang="en-US" sz="120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p:txBody>
      </p:sp>
      <p:sp>
        <p:nvSpPr>
          <p:cNvPr id="4" name="文本框 3">
            <a:extLst>
              <a:ext uri="{FF2B5EF4-FFF2-40B4-BE49-F238E27FC236}">
                <a16:creationId xmlns:a16="http://schemas.microsoft.com/office/drawing/2014/main" id="{874BA604-3498-BF82-1BAA-F5C48BC9D787}"/>
              </a:ext>
            </a:extLst>
          </p:cNvPr>
          <p:cNvSpPr txBox="1"/>
          <p:nvPr/>
        </p:nvSpPr>
        <p:spPr>
          <a:xfrm>
            <a:off x="398208" y="349879"/>
            <a:ext cx="3554814" cy="523220"/>
          </a:xfrm>
          <a:prstGeom prst="rect">
            <a:avLst/>
          </a:prstGeom>
          <a:noFill/>
        </p:spPr>
        <p:txBody>
          <a:bodyPr wrap="square" rtlCol="0">
            <a:spAutoFit/>
          </a:bodyPr>
          <a:lstStyle/>
          <a:p>
            <a:pPr lvl="0">
              <a:defRPr/>
            </a:pPr>
            <a:r>
              <a:rPr lang="zh-CN" altLang="en-US" sz="2800" spc="-150"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Arial" panose="020B0604020202020204" pitchFamily="34" charset="0"/>
              </a:rPr>
              <a:t>实践</a:t>
            </a:r>
            <a:r>
              <a:rPr lang="zh-CN" altLang="en-US"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rPr>
              <a:t>研究</a:t>
            </a:r>
            <a:endParaRPr lang="en-US" altLang="zh-CN"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endParaRPr>
          </a:p>
        </p:txBody>
      </p:sp>
    </p:spTree>
    <p:extLst>
      <p:ext uri="{BB962C8B-B14F-4D97-AF65-F5344CB8AC3E}">
        <p14:creationId xmlns:p14="http://schemas.microsoft.com/office/powerpoint/2010/main" val="192088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p:cTn id="16" dur="500" fill="hold"/>
                                        <p:tgtEl>
                                          <p:spTgt spid="31"/>
                                        </p:tgtEl>
                                        <p:attrNameLst>
                                          <p:attrName>ppt_w</p:attrName>
                                        </p:attrNameLst>
                                      </p:cBhvr>
                                      <p:tavLst>
                                        <p:tav tm="0">
                                          <p:val>
                                            <p:fltVal val="0"/>
                                          </p:val>
                                        </p:tav>
                                        <p:tav tm="100000">
                                          <p:val>
                                            <p:strVal val="#ppt_w"/>
                                          </p:val>
                                        </p:tav>
                                      </p:tavLst>
                                    </p:anim>
                                    <p:anim calcmode="lin" valueType="num">
                                      <p:cBhvr>
                                        <p:cTn id="17" dur="500" fill="hold"/>
                                        <p:tgtEl>
                                          <p:spTgt spid="31"/>
                                        </p:tgtEl>
                                        <p:attrNameLst>
                                          <p:attrName>ppt_h</p:attrName>
                                        </p:attrNameLst>
                                      </p:cBhvr>
                                      <p:tavLst>
                                        <p:tav tm="0">
                                          <p:val>
                                            <p:fltVal val="0"/>
                                          </p:val>
                                        </p:tav>
                                        <p:tav tm="100000">
                                          <p:val>
                                            <p:strVal val="#ppt_h"/>
                                          </p:val>
                                        </p:tav>
                                      </p:tavLst>
                                    </p:anim>
                                    <p:animEffect transition="in" filter="fade">
                                      <p:cBhvr>
                                        <p:cTn id="18" dur="500"/>
                                        <p:tgtEl>
                                          <p:spTgt spid="31"/>
                                        </p:tgtEl>
                                      </p:cBhvr>
                                    </p:animEffect>
                                  </p:childTnLst>
                                </p:cTn>
                              </p:par>
                              <p:par>
                                <p:cTn id="19" presetID="22" presetClass="entr" presetSubtype="2"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right)">
                                      <p:cBhvr>
                                        <p:cTn id="21" dur="500"/>
                                        <p:tgtEl>
                                          <p:spTgt spid="33"/>
                                        </p:tgtEl>
                                      </p:cBhvr>
                                    </p:animEffect>
                                  </p:childTnLst>
                                </p:cTn>
                              </p:par>
                            </p:childTnLst>
                          </p:cTn>
                        </p:par>
                        <p:par>
                          <p:cTn id="22" fill="hold">
                            <p:stCondLst>
                              <p:cond delay="500"/>
                            </p:stCondLst>
                            <p:childTnLst>
                              <p:par>
                                <p:cTn id="23" presetID="17" presetClass="entr" presetSubtype="10" fill="hold" grpId="0" nodeType="after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p:cTn id="25" dur="500" fill="hold"/>
                                        <p:tgtEl>
                                          <p:spTgt spid="38"/>
                                        </p:tgtEl>
                                        <p:attrNameLst>
                                          <p:attrName>ppt_w</p:attrName>
                                        </p:attrNameLst>
                                      </p:cBhvr>
                                      <p:tavLst>
                                        <p:tav tm="0">
                                          <p:val>
                                            <p:fltVal val="0"/>
                                          </p:val>
                                        </p:tav>
                                        <p:tav tm="100000">
                                          <p:val>
                                            <p:strVal val="#ppt_w"/>
                                          </p:val>
                                        </p:tav>
                                      </p:tavLst>
                                    </p:anim>
                                    <p:anim calcmode="lin" valueType="num">
                                      <p:cBhvr>
                                        <p:cTn id="26" dur="500" fill="hold"/>
                                        <p:tgtEl>
                                          <p:spTgt spid="38"/>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fltVal val="0"/>
                                          </p:val>
                                        </p:tav>
                                        <p:tav tm="100000">
                                          <p:val>
                                            <p:strVal val="#ppt_h"/>
                                          </p:val>
                                        </p:tav>
                                      </p:tavLst>
                                    </p:anim>
                                    <p:animEffect transition="in" filter="fade">
                                      <p:cBhvr>
                                        <p:cTn id="33" dur="500"/>
                                        <p:tgtEl>
                                          <p:spTgt spid="36"/>
                                        </p:tgtEl>
                                      </p:cBhvr>
                                    </p:animEffect>
                                  </p:childTnLst>
                                </p:cTn>
                              </p:par>
                              <p:par>
                                <p:cTn id="34" presetID="22" presetClass="entr" presetSubtype="8"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left)">
                                      <p:cBhvr>
                                        <p:cTn id="36" dur="500"/>
                                        <p:tgtEl>
                                          <p:spTgt spid="34"/>
                                        </p:tgtEl>
                                      </p:cBhvr>
                                    </p:animEffect>
                                  </p:childTnLst>
                                </p:cTn>
                              </p:par>
                            </p:childTnLst>
                          </p:cTn>
                        </p:par>
                        <p:par>
                          <p:cTn id="37" fill="hold">
                            <p:stCondLst>
                              <p:cond delay="500"/>
                            </p:stCondLst>
                            <p:childTnLst>
                              <p:par>
                                <p:cTn id="38" presetID="17" presetClass="entr" presetSubtype="10"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cBhvr>
                                        <p:cTn id="40" dur="500" fill="hold"/>
                                        <p:tgtEl>
                                          <p:spTgt spid="40"/>
                                        </p:tgtEl>
                                        <p:attrNameLst>
                                          <p:attrName>ppt_w</p:attrName>
                                        </p:attrNameLst>
                                      </p:cBhvr>
                                      <p:tavLst>
                                        <p:tav tm="0">
                                          <p:val>
                                            <p:fltVal val="0"/>
                                          </p:val>
                                        </p:tav>
                                        <p:tav tm="100000">
                                          <p:val>
                                            <p:strVal val="#ppt_w"/>
                                          </p:val>
                                        </p:tav>
                                      </p:tavLst>
                                    </p:anim>
                                    <p:anim calcmode="lin" valueType="num">
                                      <p:cBhvr>
                                        <p:cTn id="41" dur="500" fill="hold"/>
                                        <p:tgtEl>
                                          <p:spTgt spid="40"/>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p:cTn id="46" dur="500" fill="hold"/>
                                        <p:tgtEl>
                                          <p:spTgt spid="35"/>
                                        </p:tgtEl>
                                        <p:attrNameLst>
                                          <p:attrName>ppt_w</p:attrName>
                                        </p:attrNameLst>
                                      </p:cBhvr>
                                      <p:tavLst>
                                        <p:tav tm="0">
                                          <p:val>
                                            <p:fltVal val="0"/>
                                          </p:val>
                                        </p:tav>
                                        <p:tav tm="100000">
                                          <p:val>
                                            <p:strVal val="#ppt_w"/>
                                          </p:val>
                                        </p:tav>
                                      </p:tavLst>
                                    </p:anim>
                                    <p:anim calcmode="lin" valueType="num">
                                      <p:cBhvr>
                                        <p:cTn id="47" dur="500" fill="hold"/>
                                        <p:tgtEl>
                                          <p:spTgt spid="35"/>
                                        </p:tgtEl>
                                        <p:attrNameLst>
                                          <p:attrName>ppt_h</p:attrName>
                                        </p:attrNameLst>
                                      </p:cBhvr>
                                      <p:tavLst>
                                        <p:tav tm="0">
                                          <p:val>
                                            <p:fltVal val="0"/>
                                          </p:val>
                                        </p:tav>
                                        <p:tav tm="100000">
                                          <p:val>
                                            <p:strVal val="#ppt_h"/>
                                          </p:val>
                                        </p:tav>
                                      </p:tavLst>
                                    </p:anim>
                                    <p:animEffect transition="in" filter="fade">
                                      <p:cBhvr>
                                        <p:cTn id="48" dur="500"/>
                                        <p:tgtEl>
                                          <p:spTgt spid="35"/>
                                        </p:tgtEl>
                                      </p:cBhvr>
                                    </p:animEffect>
                                  </p:childTnLst>
                                </p:cTn>
                              </p:par>
                              <p:par>
                                <p:cTn id="49" presetID="22" presetClass="entr" presetSubtype="2"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right)">
                                      <p:cBhvr>
                                        <p:cTn id="51" dur="500"/>
                                        <p:tgtEl>
                                          <p:spTgt spid="29"/>
                                        </p:tgtEl>
                                      </p:cBhvr>
                                    </p:animEffect>
                                  </p:childTnLst>
                                </p:cTn>
                              </p:par>
                              <p:par>
                                <p:cTn id="52" presetID="17" presetClass="entr" presetSubtype="10" fill="hold" grpId="0" nodeType="withEffect">
                                  <p:stCondLst>
                                    <p:cond delay="0"/>
                                  </p:stCondLst>
                                  <p:childTnLst>
                                    <p:set>
                                      <p:cBhvr>
                                        <p:cTn id="53" dur="1" fill="hold">
                                          <p:stCondLst>
                                            <p:cond delay="0"/>
                                          </p:stCondLst>
                                        </p:cTn>
                                        <p:tgtEl>
                                          <p:spTgt spid="57"/>
                                        </p:tgtEl>
                                        <p:attrNameLst>
                                          <p:attrName>style.visibility</p:attrName>
                                        </p:attrNameLst>
                                      </p:cBhvr>
                                      <p:to>
                                        <p:strVal val="visible"/>
                                      </p:to>
                                    </p:set>
                                    <p:anim calcmode="lin" valueType="num">
                                      <p:cBhvr>
                                        <p:cTn id="54" dur="500" fill="hold"/>
                                        <p:tgtEl>
                                          <p:spTgt spid="57"/>
                                        </p:tgtEl>
                                        <p:attrNameLst>
                                          <p:attrName>ppt_w</p:attrName>
                                        </p:attrNameLst>
                                      </p:cBhvr>
                                      <p:tavLst>
                                        <p:tav tm="0">
                                          <p:val>
                                            <p:fltVal val="0"/>
                                          </p:val>
                                        </p:tav>
                                        <p:tav tm="100000">
                                          <p:val>
                                            <p:strVal val="#ppt_w"/>
                                          </p:val>
                                        </p:tav>
                                      </p:tavLst>
                                    </p:anim>
                                    <p:anim calcmode="lin" valueType="num">
                                      <p:cBhvr>
                                        <p:cTn id="55" dur="500" fill="hold"/>
                                        <p:tgtEl>
                                          <p:spTgt spid="57"/>
                                        </p:tgtEl>
                                        <p:attrNameLst>
                                          <p:attrName>ppt_h</p:attrName>
                                        </p:attrNameLst>
                                      </p:cBhvr>
                                      <p:tavLst>
                                        <p:tav tm="0">
                                          <p:val>
                                            <p:strVal val="#ppt_h"/>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 calcmode="lin" valueType="num">
                                      <p:cBhvr>
                                        <p:cTn id="60" dur="500" fill="hold"/>
                                        <p:tgtEl>
                                          <p:spTgt spid="37"/>
                                        </p:tgtEl>
                                        <p:attrNameLst>
                                          <p:attrName>ppt_w</p:attrName>
                                        </p:attrNameLst>
                                      </p:cBhvr>
                                      <p:tavLst>
                                        <p:tav tm="0">
                                          <p:val>
                                            <p:fltVal val="0"/>
                                          </p:val>
                                        </p:tav>
                                        <p:tav tm="100000">
                                          <p:val>
                                            <p:strVal val="#ppt_w"/>
                                          </p:val>
                                        </p:tav>
                                      </p:tavLst>
                                    </p:anim>
                                    <p:anim calcmode="lin" valueType="num">
                                      <p:cBhvr>
                                        <p:cTn id="61" dur="500" fill="hold"/>
                                        <p:tgtEl>
                                          <p:spTgt spid="37"/>
                                        </p:tgtEl>
                                        <p:attrNameLst>
                                          <p:attrName>ppt_h</p:attrName>
                                        </p:attrNameLst>
                                      </p:cBhvr>
                                      <p:tavLst>
                                        <p:tav tm="0">
                                          <p:val>
                                            <p:fltVal val="0"/>
                                          </p:val>
                                        </p:tav>
                                        <p:tav tm="100000">
                                          <p:val>
                                            <p:strVal val="#ppt_h"/>
                                          </p:val>
                                        </p:tav>
                                      </p:tavLst>
                                    </p:anim>
                                    <p:animEffect transition="in" filter="fade">
                                      <p:cBhvr>
                                        <p:cTn id="62" dur="500"/>
                                        <p:tgtEl>
                                          <p:spTgt spid="37"/>
                                        </p:tgtEl>
                                      </p:cBhvr>
                                    </p:animEffect>
                                  </p:childTnLst>
                                </p:cTn>
                              </p:par>
                              <p:par>
                                <p:cTn id="63" presetID="22" presetClass="entr" presetSubtype="8"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wipe(left)">
                                      <p:cBhvr>
                                        <p:cTn id="65" dur="500"/>
                                        <p:tgtEl>
                                          <p:spTgt spid="32"/>
                                        </p:tgtEl>
                                      </p:cBhvr>
                                    </p:animEffect>
                                  </p:childTnLst>
                                </p:cTn>
                              </p:par>
                            </p:childTnLst>
                          </p:cTn>
                        </p:par>
                        <p:par>
                          <p:cTn id="66" fill="hold">
                            <p:stCondLst>
                              <p:cond delay="500"/>
                            </p:stCondLst>
                            <p:childTnLst>
                              <p:par>
                                <p:cTn id="67" presetID="17" presetClass="entr" presetSubtype="10" fill="hold" grpId="0" nodeType="afterEffect">
                                  <p:stCondLst>
                                    <p:cond delay="0"/>
                                  </p:stCondLst>
                                  <p:childTnLst>
                                    <p:set>
                                      <p:cBhvr>
                                        <p:cTn id="68" dur="1" fill="hold">
                                          <p:stCondLst>
                                            <p:cond delay="0"/>
                                          </p:stCondLst>
                                        </p:cTn>
                                        <p:tgtEl>
                                          <p:spTgt spid="39"/>
                                        </p:tgtEl>
                                        <p:attrNameLst>
                                          <p:attrName>style.visibility</p:attrName>
                                        </p:attrNameLst>
                                      </p:cBhvr>
                                      <p:to>
                                        <p:strVal val="visible"/>
                                      </p:to>
                                    </p:set>
                                    <p:anim calcmode="lin" valueType="num">
                                      <p:cBhvr>
                                        <p:cTn id="69" dur="500" fill="hold"/>
                                        <p:tgtEl>
                                          <p:spTgt spid="39"/>
                                        </p:tgtEl>
                                        <p:attrNameLst>
                                          <p:attrName>ppt_w</p:attrName>
                                        </p:attrNameLst>
                                      </p:cBhvr>
                                      <p:tavLst>
                                        <p:tav tm="0">
                                          <p:val>
                                            <p:fltVal val="0"/>
                                          </p:val>
                                        </p:tav>
                                        <p:tav tm="100000">
                                          <p:val>
                                            <p:strVal val="#ppt_w"/>
                                          </p:val>
                                        </p:tav>
                                      </p:tavLst>
                                    </p:anim>
                                    <p:anim calcmode="lin" valueType="num">
                                      <p:cBhvr>
                                        <p:cTn id="70" dur="500" fill="hold"/>
                                        <p:tgtEl>
                                          <p:spTgt spid="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animBg="1"/>
      <p:bldP spid="35" grpId="0" animBg="1"/>
      <p:bldP spid="36" grpId="0" animBg="1"/>
      <p:bldP spid="37" grpId="0" animBg="1"/>
      <p:bldP spid="57" grpId="0"/>
      <p:bldP spid="38" grpId="0"/>
      <p:bldP spid="39" grpId="0"/>
      <p:bldP spid="40"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a:extLst>
              <a:ext uri="{FF2B5EF4-FFF2-40B4-BE49-F238E27FC236}">
                <a16:creationId xmlns:a16="http://schemas.microsoft.com/office/drawing/2014/main" id="{946E8EC1-32D6-448A-8F1B-FAF8631C04AB}"/>
              </a:ext>
            </a:extLst>
          </p:cNvPr>
          <p:cNvSpPr/>
          <p:nvPr/>
        </p:nvSpPr>
        <p:spPr>
          <a:xfrm rot="5400000">
            <a:off x="-58992" y="366669"/>
            <a:ext cx="516194" cy="398206"/>
          </a:xfrm>
          <a:prstGeom prst="triangle">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C00000"/>
              </a:solidFill>
            </a:endParaRPr>
          </a:p>
        </p:txBody>
      </p:sp>
      <p:sp>
        <p:nvSpPr>
          <p:cNvPr id="3" name="文本框 2">
            <a:extLst>
              <a:ext uri="{FF2B5EF4-FFF2-40B4-BE49-F238E27FC236}">
                <a16:creationId xmlns:a16="http://schemas.microsoft.com/office/drawing/2014/main" id="{A83040E3-6EDB-4FD2-9849-3A94FF7C6831}"/>
              </a:ext>
            </a:extLst>
          </p:cNvPr>
          <p:cNvSpPr txBox="1"/>
          <p:nvPr/>
        </p:nvSpPr>
        <p:spPr>
          <a:xfrm>
            <a:off x="398208" y="349879"/>
            <a:ext cx="3554814" cy="523220"/>
          </a:xfrm>
          <a:prstGeom prst="rect">
            <a:avLst/>
          </a:prstGeom>
          <a:noFill/>
        </p:spPr>
        <p:txBody>
          <a:bodyPr wrap="square" rtlCol="0">
            <a:spAutoFit/>
          </a:bodyPr>
          <a:lstStyle/>
          <a:p>
            <a:pPr lvl="0">
              <a:defRPr/>
            </a:pPr>
            <a:r>
              <a:rPr lang="zh-CN" altLang="en-US"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rPr>
              <a:t>综述</a:t>
            </a:r>
            <a:endParaRPr lang="en-US" altLang="zh-CN"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endParaRPr>
          </a:p>
        </p:txBody>
      </p:sp>
      <p:sp>
        <p:nvSpPr>
          <p:cNvPr id="6" name="矩形 5">
            <a:extLst>
              <a:ext uri="{FF2B5EF4-FFF2-40B4-BE49-F238E27FC236}">
                <a16:creationId xmlns:a16="http://schemas.microsoft.com/office/drawing/2014/main" id="{B97456D8-CF7E-4E88-8C1D-7B2C3B282A24}"/>
              </a:ext>
            </a:extLst>
          </p:cNvPr>
          <p:cNvSpPr/>
          <p:nvPr/>
        </p:nvSpPr>
        <p:spPr>
          <a:xfrm flipV="1">
            <a:off x="0" y="6729614"/>
            <a:ext cx="12192000" cy="162000"/>
          </a:xfrm>
          <a:prstGeom prst="rect">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14" name="文本框 13">
            <a:extLst>
              <a:ext uri="{FF2B5EF4-FFF2-40B4-BE49-F238E27FC236}">
                <a16:creationId xmlns:a16="http://schemas.microsoft.com/office/drawing/2014/main" id="{B5902861-879C-4261-924E-099328F01EA7}"/>
              </a:ext>
            </a:extLst>
          </p:cNvPr>
          <p:cNvSpPr txBox="1"/>
          <p:nvPr/>
        </p:nvSpPr>
        <p:spPr>
          <a:xfrm>
            <a:off x="398208" y="2076603"/>
            <a:ext cx="5231883" cy="3351046"/>
          </a:xfrm>
          <a:prstGeom prst="rect">
            <a:avLst/>
          </a:prstGeom>
          <a:noFill/>
        </p:spPr>
        <p:txBody>
          <a:bodyPr wrap="square" lIns="0" rtlCol="0">
            <a:spAutoFit/>
          </a:bodyPr>
          <a:lstStyle/>
          <a:p>
            <a:pPr>
              <a:lnSpc>
                <a:spcPct val="150000"/>
              </a:lnSpc>
            </a:pPr>
            <a:r>
              <a:rPr lang="zh-CN" altLang="en-US" sz="2400" b="1" dirty="0">
                <a:latin typeface="思源黑体 CN Medium" panose="020B0600000000000000" pitchFamily="34" charset="-122"/>
                <a:ea typeface="思源黑体 CN Medium" panose="020B0600000000000000" pitchFamily="34" charset="-122"/>
              </a:rPr>
              <a:t>        我国对于项目式学习的研究更偏向于实践，但尚未形成持续的、系列性的研究，</a:t>
            </a:r>
            <a:r>
              <a:rPr lang="zh-CN" altLang="en-US" sz="2400" b="1" dirty="0">
                <a:solidFill>
                  <a:srgbClr val="FF0000"/>
                </a:solidFill>
                <a:latin typeface="思源黑体 CN Medium" panose="020B0600000000000000" pitchFamily="34" charset="-122"/>
                <a:ea typeface="思源黑体 CN Medium" panose="020B0600000000000000" pitchFamily="34" charset="-122"/>
              </a:rPr>
              <a:t>缺少系统的研究成果。</a:t>
            </a:r>
            <a:r>
              <a:rPr lang="zh-CN" altLang="en-US" sz="2400" b="1" dirty="0">
                <a:latin typeface="思源黑体 CN Medium" panose="020B0600000000000000" pitchFamily="34" charset="-122"/>
                <a:ea typeface="思源黑体 CN Medium" panose="020B0600000000000000" pitchFamily="34" charset="-122"/>
              </a:rPr>
              <a:t>研究者通常是针对文献、经验或某些样本进行研究，具有</a:t>
            </a:r>
            <a:r>
              <a:rPr lang="zh-CN" altLang="en-US" sz="2400" b="1" dirty="0">
                <a:solidFill>
                  <a:srgbClr val="FF0000"/>
                </a:solidFill>
                <a:latin typeface="思源黑体 CN Medium" panose="020B0600000000000000" pitchFamily="34" charset="-122"/>
                <a:ea typeface="思源黑体 CN Medium" panose="020B0600000000000000" pitchFamily="34" charset="-122"/>
              </a:rPr>
              <a:t>单一性、特殊性</a:t>
            </a:r>
            <a:r>
              <a:rPr lang="zh-CN" altLang="en-US" sz="2400" b="1" dirty="0">
                <a:latin typeface="思源黑体 CN Medium" panose="020B0600000000000000" pitchFamily="34" charset="-122"/>
                <a:ea typeface="思源黑体 CN Medium" panose="020B0600000000000000" pitchFamily="34" charset="-122"/>
              </a:rPr>
              <a:t>，不具备统一性，无法向全国进行推广。</a:t>
            </a:r>
          </a:p>
        </p:txBody>
      </p:sp>
      <p:pic>
        <p:nvPicPr>
          <p:cNvPr id="7" name="图片 6">
            <a:extLst>
              <a:ext uri="{FF2B5EF4-FFF2-40B4-BE49-F238E27FC236}">
                <a16:creationId xmlns:a16="http://schemas.microsoft.com/office/drawing/2014/main" id="{25C33DB6-4C09-48D1-BC57-6E8187978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854" y="1525727"/>
            <a:ext cx="6110985" cy="4074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34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a:extLst>
              <a:ext uri="{FF2B5EF4-FFF2-40B4-BE49-F238E27FC236}">
                <a16:creationId xmlns:a16="http://schemas.microsoft.com/office/drawing/2014/main" id="{946E8EC1-32D6-448A-8F1B-FAF8631C04AB}"/>
              </a:ext>
            </a:extLst>
          </p:cNvPr>
          <p:cNvSpPr/>
          <p:nvPr/>
        </p:nvSpPr>
        <p:spPr>
          <a:xfrm rot="5400000">
            <a:off x="-58992" y="366669"/>
            <a:ext cx="516194" cy="398206"/>
          </a:xfrm>
          <a:prstGeom prst="triangle">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C00000"/>
              </a:solidFill>
            </a:endParaRPr>
          </a:p>
        </p:txBody>
      </p:sp>
      <p:sp>
        <p:nvSpPr>
          <p:cNvPr id="3" name="文本框 2">
            <a:extLst>
              <a:ext uri="{FF2B5EF4-FFF2-40B4-BE49-F238E27FC236}">
                <a16:creationId xmlns:a16="http://schemas.microsoft.com/office/drawing/2014/main" id="{A83040E3-6EDB-4FD2-9849-3A94FF7C6831}"/>
              </a:ext>
            </a:extLst>
          </p:cNvPr>
          <p:cNvSpPr txBox="1"/>
          <p:nvPr/>
        </p:nvSpPr>
        <p:spPr>
          <a:xfrm>
            <a:off x="398208" y="349879"/>
            <a:ext cx="1953106" cy="523220"/>
          </a:xfrm>
          <a:prstGeom prst="rect">
            <a:avLst/>
          </a:prstGeom>
          <a:noFill/>
        </p:spPr>
        <p:txBody>
          <a:bodyPr wrap="square" rtlCol="0">
            <a:spAutoFit/>
          </a:bodyPr>
          <a:lstStyle/>
          <a:p>
            <a:pPr lvl="0">
              <a:defRPr/>
            </a:pPr>
            <a:r>
              <a:rPr lang="zh-CN" altLang="en-US" sz="2800" spc="-150"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Arial" panose="020B0604020202020204" pitchFamily="34" charset="0"/>
              </a:rPr>
              <a:t>思考</a:t>
            </a:r>
            <a:endParaRPr lang="en-US" altLang="zh-CN"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endParaRPr>
          </a:p>
        </p:txBody>
      </p:sp>
      <p:sp>
        <p:nvSpPr>
          <p:cNvPr id="6" name="矩形 5">
            <a:extLst>
              <a:ext uri="{FF2B5EF4-FFF2-40B4-BE49-F238E27FC236}">
                <a16:creationId xmlns:a16="http://schemas.microsoft.com/office/drawing/2014/main" id="{B97456D8-CF7E-4E88-8C1D-7B2C3B282A24}"/>
              </a:ext>
            </a:extLst>
          </p:cNvPr>
          <p:cNvSpPr/>
          <p:nvPr/>
        </p:nvSpPr>
        <p:spPr>
          <a:xfrm flipV="1">
            <a:off x="0" y="6729614"/>
            <a:ext cx="12192000" cy="162000"/>
          </a:xfrm>
          <a:prstGeom prst="rect">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pic>
        <p:nvPicPr>
          <p:cNvPr id="5" name="图片 4">
            <a:extLst>
              <a:ext uri="{FF2B5EF4-FFF2-40B4-BE49-F238E27FC236}">
                <a16:creationId xmlns:a16="http://schemas.microsoft.com/office/drawing/2014/main" id="{F7D67C4E-EF6B-4B80-BE32-DFF72F93B95C}"/>
              </a:ext>
            </a:extLst>
          </p:cNvPr>
          <p:cNvPicPr>
            <a:picLocks noChangeAspect="1"/>
          </p:cNvPicPr>
          <p:nvPr/>
        </p:nvPicPr>
        <p:blipFill rotWithShape="1">
          <a:blip r:embed="rId3">
            <a:extLst>
              <a:ext uri="{28A0092B-C50C-407E-A947-70E740481C1C}">
                <a14:useLocalDpi xmlns:a14="http://schemas.microsoft.com/office/drawing/2010/main" val="0"/>
              </a:ext>
            </a:extLst>
          </a:blip>
          <a:srcRect l="63460"/>
          <a:stretch/>
        </p:blipFill>
        <p:spPr>
          <a:xfrm>
            <a:off x="7406872" y="1376157"/>
            <a:ext cx="4412800" cy="485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组合 8">
            <a:extLst>
              <a:ext uri="{FF2B5EF4-FFF2-40B4-BE49-F238E27FC236}">
                <a16:creationId xmlns:a16="http://schemas.microsoft.com/office/drawing/2014/main" id="{756B3D3D-32FD-4A51-AF9C-D0BBC6B2400A}"/>
              </a:ext>
            </a:extLst>
          </p:cNvPr>
          <p:cNvGrpSpPr/>
          <p:nvPr/>
        </p:nvGrpSpPr>
        <p:grpSpPr>
          <a:xfrm>
            <a:off x="526679" y="1592152"/>
            <a:ext cx="6421396" cy="3217445"/>
            <a:chOff x="512165" y="1592152"/>
            <a:chExt cx="6421396" cy="3217445"/>
          </a:xfrm>
        </p:grpSpPr>
        <p:grpSp>
          <p:nvGrpSpPr>
            <p:cNvPr id="7" name="组合 6">
              <a:extLst>
                <a:ext uri="{FF2B5EF4-FFF2-40B4-BE49-F238E27FC236}">
                  <a16:creationId xmlns:a16="http://schemas.microsoft.com/office/drawing/2014/main" id="{1AB501D4-3AB6-40BD-9D3C-2AA1BD45359A}"/>
                </a:ext>
              </a:extLst>
            </p:cNvPr>
            <p:cNvGrpSpPr/>
            <p:nvPr/>
          </p:nvGrpSpPr>
          <p:grpSpPr>
            <a:xfrm>
              <a:off x="512165" y="1592152"/>
              <a:ext cx="663837" cy="663836"/>
              <a:chOff x="1941817" y="4168914"/>
              <a:chExt cx="792309" cy="792308"/>
            </a:xfrm>
          </p:grpSpPr>
          <p:sp>
            <p:nvSpPr>
              <p:cNvPr id="27" name="椭圆 26">
                <a:extLst>
                  <a:ext uri="{FF2B5EF4-FFF2-40B4-BE49-F238E27FC236}">
                    <a16:creationId xmlns:a16="http://schemas.microsoft.com/office/drawing/2014/main" id="{54A599C7-6D46-43B3-B439-7BA3D233A669}"/>
                  </a:ext>
                </a:extLst>
              </p:cNvPr>
              <p:cNvSpPr/>
              <p:nvPr/>
            </p:nvSpPr>
            <p:spPr>
              <a:xfrm>
                <a:off x="1941817" y="4168914"/>
                <a:ext cx="792309" cy="792308"/>
              </a:xfrm>
              <a:prstGeom prst="ellipse">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dirty="0">
                  <a:solidFill>
                    <a:schemeClr val="bg1"/>
                  </a:solidFill>
                  <a:latin typeface="思源黑体 CN Heavy" panose="020B0A00000000000000" pitchFamily="34" charset="-122"/>
                  <a:ea typeface="思源黑体 CN Heavy" panose="020B0A00000000000000" pitchFamily="34" charset="-122"/>
                </a:endParaRPr>
              </a:p>
            </p:txBody>
          </p:sp>
          <p:sp>
            <p:nvSpPr>
              <p:cNvPr id="38" name="graduation-student-cap_42920">
                <a:extLst>
                  <a:ext uri="{FF2B5EF4-FFF2-40B4-BE49-F238E27FC236}">
                    <a16:creationId xmlns:a16="http://schemas.microsoft.com/office/drawing/2014/main" id="{A0938509-8540-46C4-BFAB-23CB7C8B1600}"/>
                  </a:ext>
                </a:extLst>
              </p:cNvPr>
              <p:cNvSpPr>
                <a:spLocks noChangeAspect="1"/>
              </p:cNvSpPr>
              <p:nvPr/>
            </p:nvSpPr>
            <p:spPr bwMode="auto">
              <a:xfrm>
                <a:off x="2077835" y="4380159"/>
                <a:ext cx="520271" cy="369818"/>
              </a:xfrm>
              <a:custGeom>
                <a:avLst/>
                <a:gdLst>
                  <a:gd name="connsiteX0" fmla="*/ 139317 w 597041"/>
                  <a:gd name="connsiteY0" fmla="*/ 213573 h 424388"/>
                  <a:gd name="connsiteX1" fmla="*/ 394782 w 597041"/>
                  <a:gd name="connsiteY1" fmla="*/ 299620 h 424388"/>
                  <a:gd name="connsiteX2" fmla="*/ 488070 w 597041"/>
                  <a:gd name="connsiteY2" fmla="*/ 216441 h 424388"/>
                  <a:gd name="connsiteX3" fmla="*/ 488070 w 597041"/>
                  <a:gd name="connsiteY3" fmla="*/ 326868 h 424388"/>
                  <a:gd name="connsiteX4" fmla="*/ 434968 w 597041"/>
                  <a:gd name="connsiteY4" fmla="*/ 362721 h 424388"/>
                  <a:gd name="connsiteX5" fmla="*/ 377560 w 597041"/>
                  <a:gd name="connsiteY5" fmla="*/ 424388 h 424388"/>
                  <a:gd name="connsiteX6" fmla="*/ 241216 w 597041"/>
                  <a:gd name="connsiteY6" fmla="*/ 355550 h 424388"/>
                  <a:gd name="connsiteX7" fmla="*/ 139317 w 597041"/>
                  <a:gd name="connsiteY7" fmla="*/ 355550 h 424388"/>
                  <a:gd name="connsiteX8" fmla="*/ 262641 w 597041"/>
                  <a:gd name="connsiteY8" fmla="*/ 0 h 424388"/>
                  <a:gd name="connsiteX9" fmla="*/ 597041 w 597041"/>
                  <a:gd name="connsiteY9" fmla="*/ 96010 h 424388"/>
                  <a:gd name="connsiteX10" fmla="*/ 391808 w 597041"/>
                  <a:gd name="connsiteY10" fmla="*/ 279433 h 424388"/>
                  <a:gd name="connsiteX11" fmla="*/ 68889 w 597041"/>
                  <a:gd name="connsiteY11" fmla="*/ 174825 h 424388"/>
                  <a:gd name="connsiteX12" fmla="*/ 68889 w 597041"/>
                  <a:gd name="connsiteY12" fmla="*/ 283732 h 424388"/>
                  <a:gd name="connsiteX13" fmla="*/ 87547 w 597041"/>
                  <a:gd name="connsiteY13" fmla="*/ 283732 h 424388"/>
                  <a:gd name="connsiteX14" fmla="*/ 87547 w 597041"/>
                  <a:gd name="connsiteY14" fmla="*/ 362546 h 424388"/>
                  <a:gd name="connsiteX15" fmla="*/ 22963 w 597041"/>
                  <a:gd name="connsiteY15" fmla="*/ 362546 h 424388"/>
                  <a:gd name="connsiteX16" fmla="*/ 22963 w 597041"/>
                  <a:gd name="connsiteY16" fmla="*/ 283732 h 424388"/>
                  <a:gd name="connsiteX17" fmla="*/ 41621 w 597041"/>
                  <a:gd name="connsiteY17" fmla="*/ 283732 h 424388"/>
                  <a:gd name="connsiteX18" fmla="*/ 41621 w 597041"/>
                  <a:gd name="connsiteY18" fmla="*/ 166227 h 424388"/>
                  <a:gd name="connsiteX19" fmla="*/ 0 w 597041"/>
                  <a:gd name="connsiteY19" fmla="*/ 153330 h 42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7041" h="424388">
                    <a:moveTo>
                      <a:pt x="139317" y="213573"/>
                    </a:moveTo>
                    <a:lnTo>
                      <a:pt x="394782" y="299620"/>
                    </a:lnTo>
                    <a:lnTo>
                      <a:pt x="488070" y="216441"/>
                    </a:lnTo>
                    <a:lnTo>
                      <a:pt x="488070" y="326868"/>
                    </a:lnTo>
                    <a:cubicBezTo>
                      <a:pt x="488070" y="326868"/>
                      <a:pt x="465107" y="342643"/>
                      <a:pt x="434968" y="362721"/>
                    </a:cubicBezTo>
                    <a:cubicBezTo>
                      <a:pt x="403393" y="381365"/>
                      <a:pt x="377560" y="424388"/>
                      <a:pt x="377560" y="424388"/>
                    </a:cubicBezTo>
                    <a:cubicBezTo>
                      <a:pt x="377560" y="424388"/>
                      <a:pt x="292883" y="372760"/>
                      <a:pt x="241216" y="355550"/>
                    </a:cubicBezTo>
                    <a:cubicBezTo>
                      <a:pt x="190984" y="338341"/>
                      <a:pt x="139317" y="355550"/>
                      <a:pt x="139317" y="355550"/>
                    </a:cubicBezTo>
                    <a:close/>
                    <a:moveTo>
                      <a:pt x="262641" y="0"/>
                    </a:moveTo>
                    <a:lnTo>
                      <a:pt x="597041" y="96010"/>
                    </a:lnTo>
                    <a:lnTo>
                      <a:pt x="391808" y="279433"/>
                    </a:lnTo>
                    <a:lnTo>
                      <a:pt x="68889" y="174825"/>
                    </a:lnTo>
                    <a:lnTo>
                      <a:pt x="68889" y="283732"/>
                    </a:lnTo>
                    <a:lnTo>
                      <a:pt x="87547" y="283732"/>
                    </a:lnTo>
                    <a:lnTo>
                      <a:pt x="87547" y="362546"/>
                    </a:lnTo>
                    <a:lnTo>
                      <a:pt x="22963" y="362546"/>
                    </a:lnTo>
                    <a:lnTo>
                      <a:pt x="22963" y="283732"/>
                    </a:lnTo>
                    <a:lnTo>
                      <a:pt x="41621" y="283732"/>
                    </a:lnTo>
                    <a:lnTo>
                      <a:pt x="41621" y="166227"/>
                    </a:lnTo>
                    <a:lnTo>
                      <a:pt x="0" y="153330"/>
                    </a:lnTo>
                    <a:close/>
                  </a:path>
                </a:pathLst>
              </a:custGeom>
              <a:solidFill>
                <a:schemeClr val="bg1"/>
              </a:solidFill>
              <a:ln>
                <a:noFill/>
              </a:ln>
            </p:spPr>
          </p:sp>
        </p:grpSp>
        <p:sp>
          <p:nvSpPr>
            <p:cNvPr id="28" name="文本框 27">
              <a:extLst>
                <a:ext uri="{FF2B5EF4-FFF2-40B4-BE49-F238E27FC236}">
                  <a16:creationId xmlns:a16="http://schemas.microsoft.com/office/drawing/2014/main" id="{5466A774-D97A-4652-8A0A-957766E41DBE}"/>
                </a:ext>
              </a:extLst>
            </p:cNvPr>
            <p:cNvSpPr txBox="1"/>
            <p:nvPr/>
          </p:nvSpPr>
          <p:spPr>
            <a:xfrm>
              <a:off x="1176002" y="4309973"/>
              <a:ext cx="5757559" cy="499624"/>
            </a:xfrm>
            <a:prstGeom prst="rect">
              <a:avLst/>
            </a:prstGeom>
            <a:noFill/>
          </p:spPr>
          <p:txBody>
            <a:bodyPr wrap="square" lIns="0" rtlCol="0">
              <a:spAutoFit/>
            </a:bodyPr>
            <a:lstStyle/>
            <a:p>
              <a:pPr>
                <a:lnSpc>
                  <a:spcPct val="150000"/>
                </a:lnSpc>
              </a:pPr>
              <a:r>
                <a:rPr lang="zh-CN" altLang="en-US" sz="2000" b="1" dirty="0">
                  <a:solidFill>
                    <a:srgbClr val="FF0000"/>
                  </a:solidFill>
                  <a:latin typeface="思源黑体 CN Bold" panose="020B0800000000000000" pitchFamily="34" charset="-122"/>
                  <a:ea typeface="思源黑体 CN Bold" panose="020B0800000000000000" pitchFamily="34" charset="-122"/>
                </a:rPr>
                <a:t>“指向高阶思维发展的小学语文学程建构的研究“</a:t>
              </a:r>
              <a:endParaRPr lang="zh-CN" altLang="en-US" dirty="0">
                <a:solidFill>
                  <a:srgbClr val="FF0000"/>
                </a:solidFill>
                <a:latin typeface="思源黑体 CN Normal" panose="020B0400000000000000" pitchFamily="34" charset="-122"/>
                <a:ea typeface="思源黑体 CN Normal" panose="020B0400000000000000" pitchFamily="34" charset="-122"/>
              </a:endParaRPr>
            </a:p>
          </p:txBody>
        </p:sp>
      </p:grpSp>
      <p:sp>
        <p:nvSpPr>
          <p:cNvPr id="4" name="文本框 3">
            <a:extLst>
              <a:ext uri="{FF2B5EF4-FFF2-40B4-BE49-F238E27FC236}">
                <a16:creationId xmlns:a16="http://schemas.microsoft.com/office/drawing/2014/main" id="{9B078B85-FC3B-07CB-2AF3-6142AD91B0CB}"/>
              </a:ext>
            </a:extLst>
          </p:cNvPr>
          <p:cNvSpPr txBox="1"/>
          <p:nvPr/>
        </p:nvSpPr>
        <p:spPr>
          <a:xfrm>
            <a:off x="1407865" y="1633356"/>
            <a:ext cx="2661430" cy="499624"/>
          </a:xfrm>
          <a:prstGeom prst="rect">
            <a:avLst/>
          </a:prstGeom>
          <a:noFill/>
        </p:spPr>
        <p:txBody>
          <a:bodyPr wrap="square" lIns="0" rtlCol="0">
            <a:spAutoFit/>
          </a:bodyPr>
          <a:lstStyle/>
          <a:p>
            <a:pPr>
              <a:lnSpc>
                <a:spcPct val="150000"/>
              </a:lnSpc>
            </a:pPr>
            <a:r>
              <a:rPr lang="zh-CN" altLang="en-US" sz="2000" b="1" dirty="0">
                <a:latin typeface="思源黑体 CN Bold" panose="020B0800000000000000" pitchFamily="34" charset="-122"/>
                <a:ea typeface="思源黑体 CN Bold" panose="020B0800000000000000" pitchFamily="34" charset="-122"/>
              </a:rPr>
              <a:t>项目化学习</a:t>
            </a:r>
            <a:endParaRPr lang="zh-CN" altLang="en-US" dirty="0">
              <a:latin typeface="思源黑体 CN Normal" panose="020B0400000000000000" pitchFamily="34" charset="-122"/>
              <a:ea typeface="思源黑体 CN Normal" panose="020B0400000000000000" pitchFamily="34" charset="-122"/>
            </a:endParaRPr>
          </a:p>
        </p:txBody>
      </p:sp>
      <p:sp>
        <p:nvSpPr>
          <p:cNvPr id="8" name="文本框 7">
            <a:extLst>
              <a:ext uri="{FF2B5EF4-FFF2-40B4-BE49-F238E27FC236}">
                <a16:creationId xmlns:a16="http://schemas.microsoft.com/office/drawing/2014/main" id="{214A334C-456A-9B81-F4C6-732033211355}"/>
              </a:ext>
            </a:extLst>
          </p:cNvPr>
          <p:cNvSpPr txBox="1"/>
          <p:nvPr/>
        </p:nvSpPr>
        <p:spPr>
          <a:xfrm>
            <a:off x="1407865" y="2533545"/>
            <a:ext cx="1747262" cy="499624"/>
          </a:xfrm>
          <a:prstGeom prst="rect">
            <a:avLst/>
          </a:prstGeom>
          <a:noFill/>
        </p:spPr>
        <p:txBody>
          <a:bodyPr wrap="square" lIns="0" rtlCol="0">
            <a:spAutoFit/>
          </a:bodyPr>
          <a:lstStyle/>
          <a:p>
            <a:pPr>
              <a:lnSpc>
                <a:spcPct val="150000"/>
              </a:lnSpc>
            </a:pPr>
            <a:r>
              <a:rPr lang="zh-CN" altLang="en-US" sz="2000" b="1" dirty="0">
                <a:latin typeface="思源黑体 CN Bold" panose="020B0800000000000000" pitchFamily="34" charset="-122"/>
                <a:ea typeface="思源黑体 CN Bold" panose="020B0800000000000000" pitchFamily="34" charset="-122"/>
              </a:rPr>
              <a:t>学习任务群</a:t>
            </a:r>
            <a:endParaRPr lang="zh-CN" altLang="en-US" dirty="0">
              <a:latin typeface="思源黑体 CN Normal" panose="020B0400000000000000" pitchFamily="34" charset="-122"/>
              <a:ea typeface="思源黑体 CN Normal" panose="020B0400000000000000" pitchFamily="34" charset="-122"/>
            </a:endParaRPr>
          </a:p>
        </p:txBody>
      </p:sp>
      <p:sp>
        <p:nvSpPr>
          <p:cNvPr id="10" name="文本框 9">
            <a:extLst>
              <a:ext uri="{FF2B5EF4-FFF2-40B4-BE49-F238E27FC236}">
                <a16:creationId xmlns:a16="http://schemas.microsoft.com/office/drawing/2014/main" id="{2EDC40B1-ABE8-3711-19E7-753FF0F7AA0B}"/>
              </a:ext>
            </a:extLst>
          </p:cNvPr>
          <p:cNvSpPr txBox="1"/>
          <p:nvPr/>
        </p:nvSpPr>
        <p:spPr>
          <a:xfrm>
            <a:off x="1407865" y="3409784"/>
            <a:ext cx="2942066" cy="499624"/>
          </a:xfrm>
          <a:prstGeom prst="rect">
            <a:avLst/>
          </a:prstGeom>
          <a:noFill/>
        </p:spPr>
        <p:txBody>
          <a:bodyPr wrap="square" lIns="0" rtlCol="0">
            <a:spAutoFit/>
          </a:bodyPr>
          <a:lstStyle/>
          <a:p>
            <a:pPr>
              <a:lnSpc>
                <a:spcPct val="150000"/>
              </a:lnSpc>
            </a:pPr>
            <a:r>
              <a:rPr lang="zh-CN" altLang="en-US" sz="2000" b="1" dirty="0">
                <a:solidFill>
                  <a:srgbClr val="FF0000"/>
                </a:solidFill>
                <a:latin typeface="思源黑体 CN Bold" panose="020B0800000000000000" pitchFamily="34" charset="-122"/>
                <a:ea typeface="思源黑体 CN Bold" panose="020B0800000000000000" pitchFamily="34" charset="-122"/>
              </a:rPr>
              <a:t>真实的情境、真实的任务</a:t>
            </a:r>
            <a:endParaRPr lang="zh-CN" altLang="en-US" dirty="0">
              <a:solidFill>
                <a:srgbClr val="FF0000"/>
              </a:solidFill>
              <a:latin typeface="思源黑体 CN Normal" panose="020B0400000000000000" pitchFamily="34" charset="-122"/>
              <a:ea typeface="思源黑体 CN Normal" panose="020B0400000000000000" pitchFamily="34" charset="-122"/>
            </a:endParaRPr>
          </a:p>
        </p:txBody>
      </p:sp>
    </p:spTree>
    <p:extLst>
      <p:ext uri="{BB962C8B-B14F-4D97-AF65-F5344CB8AC3E}">
        <p14:creationId xmlns:p14="http://schemas.microsoft.com/office/powerpoint/2010/main" val="2042180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a:extLst>
              <a:ext uri="{FF2B5EF4-FFF2-40B4-BE49-F238E27FC236}">
                <a16:creationId xmlns:a16="http://schemas.microsoft.com/office/drawing/2014/main" id="{3DAF06D1-9999-4E16-9A16-1BD092293631}"/>
              </a:ext>
            </a:extLst>
          </p:cNvPr>
          <p:cNvSpPr/>
          <p:nvPr/>
        </p:nvSpPr>
        <p:spPr>
          <a:xfrm>
            <a:off x="919316" y="1283262"/>
            <a:ext cx="10353368" cy="560324"/>
          </a:xfrm>
          <a:prstGeom prst="rect">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2" name="等腰三角形 1">
            <a:extLst>
              <a:ext uri="{FF2B5EF4-FFF2-40B4-BE49-F238E27FC236}">
                <a16:creationId xmlns:a16="http://schemas.microsoft.com/office/drawing/2014/main" id="{946E8EC1-32D6-448A-8F1B-FAF8631C04AB}"/>
              </a:ext>
            </a:extLst>
          </p:cNvPr>
          <p:cNvSpPr/>
          <p:nvPr/>
        </p:nvSpPr>
        <p:spPr>
          <a:xfrm rot="5400000">
            <a:off x="-58992" y="366669"/>
            <a:ext cx="516194" cy="398206"/>
          </a:xfrm>
          <a:prstGeom prst="triangle">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C00000"/>
              </a:solidFill>
            </a:endParaRPr>
          </a:p>
        </p:txBody>
      </p:sp>
      <p:sp>
        <p:nvSpPr>
          <p:cNvPr id="3" name="文本框 2">
            <a:extLst>
              <a:ext uri="{FF2B5EF4-FFF2-40B4-BE49-F238E27FC236}">
                <a16:creationId xmlns:a16="http://schemas.microsoft.com/office/drawing/2014/main" id="{A83040E3-6EDB-4FD2-9849-3A94FF7C6831}"/>
              </a:ext>
            </a:extLst>
          </p:cNvPr>
          <p:cNvSpPr txBox="1"/>
          <p:nvPr/>
        </p:nvSpPr>
        <p:spPr>
          <a:xfrm>
            <a:off x="398208" y="349879"/>
            <a:ext cx="1953106" cy="523220"/>
          </a:xfrm>
          <a:prstGeom prst="rect">
            <a:avLst/>
          </a:prstGeom>
          <a:noFill/>
        </p:spPr>
        <p:txBody>
          <a:bodyPr wrap="square" rtlCol="0">
            <a:spAutoFit/>
          </a:bodyPr>
          <a:lstStyle/>
          <a:p>
            <a:pPr lvl="0">
              <a:defRPr/>
            </a:pPr>
            <a:r>
              <a:rPr lang="zh-CN" altLang="en-US" sz="2800" spc="-150"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Arial" panose="020B0604020202020204" pitchFamily="34" charset="0"/>
              </a:rPr>
              <a:t>参考</a:t>
            </a:r>
            <a:r>
              <a:rPr lang="zh-CN" altLang="en-US"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rPr>
              <a:t>文献</a:t>
            </a:r>
            <a:endParaRPr lang="en-US" altLang="zh-CN"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endParaRPr>
          </a:p>
        </p:txBody>
      </p:sp>
      <p:sp>
        <p:nvSpPr>
          <p:cNvPr id="6" name="矩形 5">
            <a:extLst>
              <a:ext uri="{FF2B5EF4-FFF2-40B4-BE49-F238E27FC236}">
                <a16:creationId xmlns:a16="http://schemas.microsoft.com/office/drawing/2014/main" id="{B97456D8-CF7E-4E88-8C1D-7B2C3B282A24}"/>
              </a:ext>
            </a:extLst>
          </p:cNvPr>
          <p:cNvSpPr/>
          <p:nvPr/>
        </p:nvSpPr>
        <p:spPr>
          <a:xfrm flipV="1">
            <a:off x="0" y="6729614"/>
            <a:ext cx="12192000" cy="162000"/>
          </a:xfrm>
          <a:prstGeom prst="rect">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30" name="矩形 29">
            <a:extLst>
              <a:ext uri="{FF2B5EF4-FFF2-40B4-BE49-F238E27FC236}">
                <a16:creationId xmlns:a16="http://schemas.microsoft.com/office/drawing/2014/main" id="{5C02360F-EA70-4C47-A9C8-63D7AC6C8730}"/>
              </a:ext>
            </a:extLst>
          </p:cNvPr>
          <p:cNvSpPr/>
          <p:nvPr/>
        </p:nvSpPr>
        <p:spPr>
          <a:xfrm>
            <a:off x="919316" y="1919764"/>
            <a:ext cx="10353368" cy="4262283"/>
          </a:xfrm>
          <a:prstGeom prst="rect">
            <a:avLst/>
          </a:prstGeom>
          <a:solidFill>
            <a:schemeClr val="bg1"/>
          </a:solidFill>
          <a:ln w="2857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Arial"/>
              <a:ea typeface="微软雅黑"/>
            </a:endParaRPr>
          </a:p>
        </p:txBody>
      </p:sp>
      <p:sp>
        <p:nvSpPr>
          <p:cNvPr id="4" name="平行四边形 3">
            <a:extLst>
              <a:ext uri="{FF2B5EF4-FFF2-40B4-BE49-F238E27FC236}">
                <a16:creationId xmlns:a16="http://schemas.microsoft.com/office/drawing/2014/main" id="{32B71F31-A1B6-418D-8AC1-E6BA806894A6}"/>
              </a:ext>
            </a:extLst>
          </p:cNvPr>
          <p:cNvSpPr/>
          <p:nvPr/>
        </p:nvSpPr>
        <p:spPr>
          <a:xfrm>
            <a:off x="5972629" y="1283262"/>
            <a:ext cx="246742" cy="560324"/>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40" name="文本框 39">
            <a:extLst>
              <a:ext uri="{FF2B5EF4-FFF2-40B4-BE49-F238E27FC236}">
                <a16:creationId xmlns:a16="http://schemas.microsoft.com/office/drawing/2014/main" id="{FD987238-F282-43E0-9FD9-6145E03473F7}"/>
              </a:ext>
            </a:extLst>
          </p:cNvPr>
          <p:cNvSpPr txBox="1"/>
          <p:nvPr/>
        </p:nvSpPr>
        <p:spPr>
          <a:xfrm>
            <a:off x="1720498" y="2098255"/>
            <a:ext cx="8751004" cy="3905300"/>
          </a:xfrm>
          <a:prstGeom prst="rect">
            <a:avLst/>
          </a:prstGeom>
          <a:noFill/>
        </p:spPr>
        <p:txBody>
          <a:bodyPr wrap="square" lIns="0" rtlCol="0">
            <a:spAutoFit/>
          </a:bodyPr>
          <a:lstStyle/>
          <a:p>
            <a:pPr>
              <a:lnSpc>
                <a:spcPct val="200000"/>
              </a:lnSpc>
            </a:pPr>
            <a:r>
              <a:rPr lang="zh-CN" altLang="en-US" sz="1400" dirty="0">
                <a:solidFill>
                  <a:srgbClr val="FF0000"/>
                </a:solidFill>
                <a:latin typeface="思源黑体 CN Normal" panose="020B0400000000000000" pitchFamily="34" charset="-122"/>
                <a:ea typeface="思源黑体 CN Normal" panose="020B0400000000000000" pitchFamily="34" charset="-122"/>
              </a:rPr>
              <a:t>专著</a:t>
            </a:r>
          </a:p>
          <a:p>
            <a:pPr marL="285750" indent="-285750">
              <a:lnSpc>
                <a:spcPct val="200000"/>
              </a:lnSpc>
              <a:buFont typeface="Wingdings" panose="05000000000000000000" pitchFamily="2" charset="2"/>
              <a:buChar char="u"/>
            </a:pP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1.	</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周振宇．项目学习：基于学校的行走［Ｍ］．江苏：江苏凤凰科学技术出版社．</a:t>
            </a: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2020</a:t>
            </a:r>
          </a:p>
          <a:p>
            <a:pPr marL="285750" indent="-285750">
              <a:lnSpc>
                <a:spcPct val="200000"/>
              </a:lnSpc>
              <a:buFont typeface="Wingdings" panose="05000000000000000000" pitchFamily="2" charset="2"/>
              <a:buChar char="u"/>
            </a:pP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2.	</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夏雪梅．项目化学习设计：学习素养视角下的国际与本土实践［Ｍ］．北京：教育科学出版社</a:t>
            </a:r>
          </a:p>
          <a:p>
            <a:pPr>
              <a:lnSpc>
                <a:spcPct val="200000"/>
              </a:lnSpc>
            </a:pPr>
            <a:r>
              <a:rPr lang="zh-CN" altLang="en-US" sz="1400" dirty="0">
                <a:solidFill>
                  <a:srgbClr val="FF0000"/>
                </a:solidFill>
                <a:latin typeface="思源黑体 CN Normal" panose="020B0400000000000000" pitchFamily="34" charset="-122"/>
                <a:ea typeface="思源黑体 CN Normal" panose="020B0400000000000000" pitchFamily="34" charset="-122"/>
              </a:rPr>
              <a:t>期刊论文</a:t>
            </a:r>
          </a:p>
          <a:p>
            <a:pPr marL="285750" indent="-285750">
              <a:lnSpc>
                <a:spcPct val="200000"/>
              </a:lnSpc>
              <a:buFont typeface="Wingdings" panose="05000000000000000000" pitchFamily="2" charset="2"/>
              <a:buChar char="u"/>
            </a:pP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1.	</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刘育东．国外项目学习的历史沿革及发展趋势［Ｊ］．教育理论与实践，２０１９</a:t>
            </a:r>
          </a:p>
          <a:p>
            <a:pPr marL="285750" indent="-285750">
              <a:lnSpc>
                <a:spcPct val="200000"/>
              </a:lnSpc>
              <a:buFont typeface="Wingdings" panose="05000000000000000000" pitchFamily="2" charset="2"/>
              <a:buChar char="u"/>
            </a:pP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2.	</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刘育东．我国项目学习研究：问题与趋势［Ｊ］．苏州大学学报（哲学社会科学版）</a:t>
            </a:r>
          </a:p>
          <a:p>
            <a:pPr marL="285750" indent="-285750">
              <a:lnSpc>
                <a:spcPct val="200000"/>
              </a:lnSpc>
              <a:buFont typeface="Wingdings" panose="05000000000000000000" pitchFamily="2" charset="2"/>
              <a:buChar char="u"/>
            </a:pP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3.	</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徐锦生．项目学习：探索育人的新模式［Ｊ］．教师博览（科研版），２０１２，（０６）</a:t>
            </a:r>
          </a:p>
          <a:p>
            <a:pPr marL="285750" indent="-285750">
              <a:lnSpc>
                <a:spcPct val="200000"/>
              </a:lnSpc>
              <a:buFont typeface="Wingdings" panose="05000000000000000000" pitchFamily="2" charset="2"/>
              <a:buChar char="u"/>
            </a:pP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4.	</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余瑶．项目学习的特征及教学价值［Ｊ］．教师教育论坛，２０１７</a:t>
            </a:r>
          </a:p>
          <a:p>
            <a:pPr marL="285750" indent="-285750">
              <a:lnSpc>
                <a:spcPct val="200000"/>
              </a:lnSpc>
              <a:buFont typeface="Wingdings" panose="05000000000000000000" pitchFamily="2" charset="2"/>
              <a:buChar char="u"/>
            </a:pP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5.	</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夏雪梅．素养时代的项目化学习如何设计［Ｊ］．江苏教育，２０１９</a:t>
            </a:r>
          </a:p>
        </p:txBody>
      </p:sp>
    </p:spTree>
    <p:extLst>
      <p:ext uri="{BB962C8B-B14F-4D97-AF65-F5344CB8AC3E}">
        <p14:creationId xmlns:p14="http://schemas.microsoft.com/office/powerpoint/2010/main" val="1573796510"/>
      </p:ext>
    </p:extLst>
  </p:cSld>
  <p:clrMapOvr>
    <a:masterClrMapping/>
  </p:clrMapOvr>
  <mc:AlternateContent xmlns:mc="http://schemas.openxmlformats.org/markup-compatibility/2006">
    <mc:Choice xmlns:p14="http://schemas.microsoft.com/office/powerpoint/2010/main" Requires="p14">
      <p:transition p14:dur="10" advTm="1000"/>
    </mc:Choice>
    <mc:Fallback>
      <p:transition advTm="1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a:extLst>
              <a:ext uri="{FF2B5EF4-FFF2-40B4-BE49-F238E27FC236}">
                <a16:creationId xmlns:a16="http://schemas.microsoft.com/office/drawing/2014/main" id="{3DAF06D1-9999-4E16-9A16-1BD092293631}"/>
              </a:ext>
            </a:extLst>
          </p:cNvPr>
          <p:cNvSpPr/>
          <p:nvPr/>
        </p:nvSpPr>
        <p:spPr>
          <a:xfrm>
            <a:off x="919316" y="1283262"/>
            <a:ext cx="10353368" cy="560324"/>
          </a:xfrm>
          <a:prstGeom prst="rect">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2" name="等腰三角形 1">
            <a:extLst>
              <a:ext uri="{FF2B5EF4-FFF2-40B4-BE49-F238E27FC236}">
                <a16:creationId xmlns:a16="http://schemas.microsoft.com/office/drawing/2014/main" id="{946E8EC1-32D6-448A-8F1B-FAF8631C04AB}"/>
              </a:ext>
            </a:extLst>
          </p:cNvPr>
          <p:cNvSpPr/>
          <p:nvPr/>
        </p:nvSpPr>
        <p:spPr>
          <a:xfrm rot="5400000">
            <a:off x="-58992" y="366669"/>
            <a:ext cx="516194" cy="398206"/>
          </a:xfrm>
          <a:prstGeom prst="triangle">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C00000"/>
              </a:solidFill>
            </a:endParaRPr>
          </a:p>
        </p:txBody>
      </p:sp>
      <p:sp>
        <p:nvSpPr>
          <p:cNvPr id="3" name="文本框 2">
            <a:extLst>
              <a:ext uri="{FF2B5EF4-FFF2-40B4-BE49-F238E27FC236}">
                <a16:creationId xmlns:a16="http://schemas.microsoft.com/office/drawing/2014/main" id="{A83040E3-6EDB-4FD2-9849-3A94FF7C6831}"/>
              </a:ext>
            </a:extLst>
          </p:cNvPr>
          <p:cNvSpPr txBox="1"/>
          <p:nvPr/>
        </p:nvSpPr>
        <p:spPr>
          <a:xfrm>
            <a:off x="398208" y="349879"/>
            <a:ext cx="1953106" cy="523220"/>
          </a:xfrm>
          <a:prstGeom prst="rect">
            <a:avLst/>
          </a:prstGeom>
          <a:noFill/>
        </p:spPr>
        <p:txBody>
          <a:bodyPr wrap="square" rtlCol="0">
            <a:spAutoFit/>
          </a:bodyPr>
          <a:lstStyle/>
          <a:p>
            <a:pPr lvl="0">
              <a:defRPr/>
            </a:pPr>
            <a:r>
              <a:rPr lang="zh-CN" altLang="en-US" sz="2800" spc="-150"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Arial" panose="020B0604020202020204" pitchFamily="34" charset="0"/>
              </a:rPr>
              <a:t>参考</a:t>
            </a:r>
            <a:r>
              <a:rPr lang="zh-CN" altLang="en-US"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rPr>
              <a:t>文献</a:t>
            </a:r>
            <a:endParaRPr lang="en-US" altLang="zh-CN"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endParaRPr>
          </a:p>
        </p:txBody>
      </p:sp>
      <p:sp>
        <p:nvSpPr>
          <p:cNvPr id="6" name="矩形 5">
            <a:extLst>
              <a:ext uri="{FF2B5EF4-FFF2-40B4-BE49-F238E27FC236}">
                <a16:creationId xmlns:a16="http://schemas.microsoft.com/office/drawing/2014/main" id="{B97456D8-CF7E-4E88-8C1D-7B2C3B282A24}"/>
              </a:ext>
            </a:extLst>
          </p:cNvPr>
          <p:cNvSpPr/>
          <p:nvPr/>
        </p:nvSpPr>
        <p:spPr>
          <a:xfrm flipV="1">
            <a:off x="0" y="6729614"/>
            <a:ext cx="12192000" cy="162000"/>
          </a:xfrm>
          <a:prstGeom prst="rect">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30" name="矩形 29">
            <a:extLst>
              <a:ext uri="{FF2B5EF4-FFF2-40B4-BE49-F238E27FC236}">
                <a16:creationId xmlns:a16="http://schemas.microsoft.com/office/drawing/2014/main" id="{5C02360F-EA70-4C47-A9C8-63D7AC6C8730}"/>
              </a:ext>
            </a:extLst>
          </p:cNvPr>
          <p:cNvSpPr/>
          <p:nvPr/>
        </p:nvSpPr>
        <p:spPr>
          <a:xfrm>
            <a:off x="919316" y="1919764"/>
            <a:ext cx="10353368" cy="4262283"/>
          </a:xfrm>
          <a:prstGeom prst="rect">
            <a:avLst/>
          </a:prstGeom>
          <a:solidFill>
            <a:schemeClr val="bg1"/>
          </a:solidFill>
          <a:ln w="2857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Arial"/>
              <a:ea typeface="微软雅黑"/>
            </a:endParaRPr>
          </a:p>
        </p:txBody>
      </p:sp>
      <p:sp>
        <p:nvSpPr>
          <p:cNvPr id="4" name="平行四边形 3">
            <a:extLst>
              <a:ext uri="{FF2B5EF4-FFF2-40B4-BE49-F238E27FC236}">
                <a16:creationId xmlns:a16="http://schemas.microsoft.com/office/drawing/2014/main" id="{32B71F31-A1B6-418D-8AC1-E6BA806894A6}"/>
              </a:ext>
            </a:extLst>
          </p:cNvPr>
          <p:cNvSpPr/>
          <p:nvPr/>
        </p:nvSpPr>
        <p:spPr>
          <a:xfrm>
            <a:off x="5972629" y="1283262"/>
            <a:ext cx="246742" cy="560324"/>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40" name="文本框 39">
            <a:extLst>
              <a:ext uri="{FF2B5EF4-FFF2-40B4-BE49-F238E27FC236}">
                <a16:creationId xmlns:a16="http://schemas.microsoft.com/office/drawing/2014/main" id="{FD987238-F282-43E0-9FD9-6145E03473F7}"/>
              </a:ext>
            </a:extLst>
          </p:cNvPr>
          <p:cNvSpPr txBox="1"/>
          <p:nvPr/>
        </p:nvSpPr>
        <p:spPr>
          <a:xfrm>
            <a:off x="1724297" y="2098255"/>
            <a:ext cx="9196251" cy="3905300"/>
          </a:xfrm>
          <a:prstGeom prst="rect">
            <a:avLst/>
          </a:prstGeom>
          <a:noFill/>
        </p:spPr>
        <p:txBody>
          <a:bodyPr wrap="square" lIns="0" rtlCol="0">
            <a:spAutoFit/>
          </a:bodyPr>
          <a:lstStyle/>
          <a:p>
            <a:pPr>
              <a:lnSpc>
                <a:spcPct val="200000"/>
              </a:lnSpc>
            </a:pPr>
            <a:r>
              <a:rPr lang="en-US" altLang="zh-CN" sz="1400" dirty="0">
                <a:latin typeface="思源黑体 CN Normal" panose="020B0400000000000000" pitchFamily="34" charset="-122"/>
                <a:ea typeface="思源黑体 CN Normal" panose="020B0400000000000000" pitchFamily="34" charset="-122"/>
              </a:rPr>
              <a:t>6.	</a:t>
            </a:r>
            <a:r>
              <a:rPr lang="zh-CN" altLang="en-US" sz="1400" dirty="0">
                <a:latin typeface="思源黑体 CN Normal" panose="020B0400000000000000" pitchFamily="34" charset="-122"/>
                <a:ea typeface="思源黑体 CN Normal" panose="020B0400000000000000" pitchFamily="34" charset="-122"/>
              </a:rPr>
              <a:t>郭华．项目学习的教育学意义［Ｊ］．教育科学研究，２０１８</a:t>
            </a:r>
          </a:p>
          <a:p>
            <a:pPr>
              <a:lnSpc>
                <a:spcPct val="200000"/>
              </a:lnSpc>
            </a:pPr>
            <a:r>
              <a:rPr lang="en-US" altLang="zh-CN" sz="1400" dirty="0">
                <a:latin typeface="思源黑体 CN Normal" panose="020B0400000000000000" pitchFamily="34" charset="-122"/>
                <a:ea typeface="思源黑体 CN Normal" panose="020B0400000000000000" pitchFamily="34" charset="-122"/>
              </a:rPr>
              <a:t>7.	</a:t>
            </a:r>
            <a:r>
              <a:rPr lang="zh-CN" altLang="en-US" sz="1400" dirty="0">
                <a:latin typeface="思源黑体 CN Normal" panose="020B0400000000000000" pitchFamily="34" charset="-122"/>
                <a:ea typeface="思源黑体 CN Normal" panose="020B0400000000000000" pitchFamily="34" charset="-122"/>
              </a:rPr>
              <a:t>刘宁．以项目化学习设计培育写作心智习惯，上海教育科研</a:t>
            </a:r>
          </a:p>
          <a:p>
            <a:pPr>
              <a:lnSpc>
                <a:spcPct val="200000"/>
              </a:lnSpc>
            </a:pPr>
            <a:r>
              <a:rPr lang="en-US" altLang="zh-CN" sz="1400" dirty="0">
                <a:latin typeface="思源黑体 CN Normal" panose="020B0400000000000000" pitchFamily="34" charset="-122"/>
                <a:ea typeface="思源黑体 CN Normal" panose="020B0400000000000000" pitchFamily="34" charset="-122"/>
              </a:rPr>
              <a:t>8.	</a:t>
            </a:r>
            <a:r>
              <a:rPr lang="zh-CN" altLang="en-US" sz="1400" dirty="0">
                <a:latin typeface="思源黑体 CN Normal" panose="020B0400000000000000" pitchFamily="34" charset="-122"/>
                <a:ea typeface="思源黑体 CN Normal" panose="020B0400000000000000" pitchFamily="34" charset="-122"/>
              </a:rPr>
              <a:t>段天才．基于整体单元的小学语文项目式学习［Ｊ］．教育理论与实践，２０２１</a:t>
            </a:r>
          </a:p>
          <a:p>
            <a:pPr>
              <a:lnSpc>
                <a:spcPct val="200000"/>
              </a:lnSpc>
            </a:pPr>
            <a:r>
              <a:rPr lang="en-US" altLang="zh-CN" sz="1400" dirty="0">
                <a:latin typeface="思源黑体 CN Normal" panose="020B0400000000000000" pitchFamily="34" charset="-122"/>
                <a:ea typeface="思源黑体 CN Normal" panose="020B0400000000000000" pitchFamily="34" charset="-122"/>
              </a:rPr>
              <a:t>9.	</a:t>
            </a:r>
            <a:r>
              <a:rPr lang="zh-CN" altLang="en-US" sz="1400" dirty="0">
                <a:latin typeface="思源黑体 CN Normal" panose="020B0400000000000000" pitchFamily="34" charset="-122"/>
                <a:ea typeface="思源黑体 CN Normal" panose="020B0400000000000000" pitchFamily="34" charset="-122"/>
              </a:rPr>
              <a:t>杨振兴，高冬玲．点亮学生生活激活语文课堂发展文化素养一一记河北省保定师范附属小学“项目主题下的语文学习”教学研究与实践［Ｊ］．语文建设，２０１１</a:t>
            </a:r>
          </a:p>
          <a:p>
            <a:pPr>
              <a:lnSpc>
                <a:spcPct val="200000"/>
              </a:lnSpc>
            </a:pPr>
            <a:r>
              <a:rPr lang="en-US" altLang="zh-CN" sz="1400" dirty="0">
                <a:latin typeface="思源黑体 CN Normal" panose="020B0400000000000000" pitchFamily="34" charset="-122"/>
                <a:ea typeface="思源黑体 CN Normal" panose="020B0400000000000000" pitchFamily="34" charset="-122"/>
              </a:rPr>
              <a:t>10.	</a:t>
            </a:r>
            <a:r>
              <a:rPr lang="zh-CN" altLang="en-US" sz="1400" dirty="0">
                <a:latin typeface="思源黑体 CN Normal" panose="020B0400000000000000" pitchFamily="34" charset="-122"/>
                <a:ea typeface="思源黑体 CN Normal" panose="020B0400000000000000" pitchFamily="34" charset="-122"/>
              </a:rPr>
              <a:t>夏雪梅．在学科中进行项目化学习：学生视角［Ｊ］．全球教育展望，２０１９</a:t>
            </a:r>
          </a:p>
          <a:p>
            <a:pPr>
              <a:lnSpc>
                <a:spcPct val="200000"/>
              </a:lnSpc>
            </a:pPr>
            <a:r>
              <a:rPr lang="en-US" altLang="zh-CN" sz="1400" dirty="0">
                <a:latin typeface="思源黑体 CN Normal" panose="020B0400000000000000" pitchFamily="34" charset="-122"/>
                <a:ea typeface="思源黑体 CN Normal" panose="020B0400000000000000" pitchFamily="34" charset="-122"/>
              </a:rPr>
              <a:t>11.	</a:t>
            </a:r>
            <a:r>
              <a:rPr lang="zh-CN" altLang="en-US" sz="1400" dirty="0">
                <a:latin typeface="思源黑体 CN Normal" panose="020B0400000000000000" pitchFamily="34" charset="-122"/>
                <a:ea typeface="思源黑体 CN Normal" panose="020B0400000000000000" pitchFamily="34" charset="-122"/>
              </a:rPr>
              <a:t>杨小意．把真实性任务学习带进语文当中［Ｊ］．人民教育，２０１６（１１）</a:t>
            </a:r>
          </a:p>
          <a:p>
            <a:pPr>
              <a:lnSpc>
                <a:spcPct val="200000"/>
              </a:lnSpc>
            </a:pPr>
            <a:r>
              <a:rPr lang="en-US" altLang="zh-CN" sz="1400" dirty="0">
                <a:latin typeface="思源黑体 CN Normal" panose="020B0400000000000000" pitchFamily="34" charset="-122"/>
                <a:ea typeface="思源黑体 CN Normal" panose="020B0400000000000000" pitchFamily="34" charset="-122"/>
              </a:rPr>
              <a:t>12.	</a:t>
            </a:r>
            <a:r>
              <a:rPr lang="zh-CN" altLang="en-US" sz="1400" dirty="0">
                <a:latin typeface="思源黑体 CN Normal" panose="020B0400000000000000" pitchFamily="34" charset="-122"/>
                <a:ea typeface="思源黑体 CN Normal" panose="020B0400000000000000" pitchFamily="34" charset="-122"/>
              </a:rPr>
              <a:t>夏江萍．项目化学习任务：开启综合性学习的新方式</a:t>
            </a:r>
            <a:r>
              <a:rPr lang="en-US" altLang="zh-CN" sz="1400" dirty="0">
                <a:latin typeface="思源黑体 CN Normal" panose="020B0400000000000000" pitchFamily="34" charset="-122"/>
                <a:ea typeface="思源黑体 CN Normal" panose="020B0400000000000000" pitchFamily="34" charset="-122"/>
              </a:rPr>
              <a:t>——</a:t>
            </a:r>
            <a:r>
              <a:rPr lang="zh-CN" altLang="en-US" sz="1400" dirty="0">
                <a:latin typeface="思源黑体 CN Normal" panose="020B0400000000000000" pitchFamily="34" charset="-122"/>
                <a:ea typeface="思源黑体 CN Normal" panose="020B0400000000000000" pitchFamily="34" charset="-122"/>
              </a:rPr>
              <a:t>以“难忘的小学生活”为例［Ｊ］．语文建设</a:t>
            </a:r>
          </a:p>
          <a:p>
            <a:pPr>
              <a:lnSpc>
                <a:spcPct val="200000"/>
              </a:lnSpc>
            </a:pPr>
            <a:r>
              <a:rPr lang="en-US" altLang="zh-CN" sz="1400" dirty="0">
                <a:latin typeface="思源黑体 CN Normal" panose="020B0400000000000000" pitchFamily="34" charset="-122"/>
                <a:ea typeface="思源黑体 CN Normal" panose="020B0400000000000000" pitchFamily="34" charset="-122"/>
              </a:rPr>
              <a:t>13.	</a:t>
            </a:r>
            <a:r>
              <a:rPr lang="zh-CN" altLang="en-US" sz="1400" dirty="0">
                <a:latin typeface="思源黑体 CN Normal" panose="020B0400000000000000" pitchFamily="34" charset="-122"/>
                <a:ea typeface="思源黑体 CN Normal" panose="020B0400000000000000" pitchFamily="34" charset="-122"/>
              </a:rPr>
              <a:t>刘景福，钟志贤．基于项目的学习（ＰＢＬ）模式研究［Ｊ］．外国教育研究</a:t>
            </a:r>
          </a:p>
        </p:txBody>
      </p:sp>
    </p:spTree>
    <p:extLst>
      <p:ext uri="{BB962C8B-B14F-4D97-AF65-F5344CB8AC3E}">
        <p14:creationId xmlns:p14="http://schemas.microsoft.com/office/powerpoint/2010/main" val="923581403"/>
      </p:ext>
    </p:extLst>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a:extLst>
              <a:ext uri="{FF2B5EF4-FFF2-40B4-BE49-F238E27FC236}">
                <a16:creationId xmlns:a16="http://schemas.microsoft.com/office/drawing/2014/main" id="{3DAF06D1-9999-4E16-9A16-1BD092293631}"/>
              </a:ext>
            </a:extLst>
          </p:cNvPr>
          <p:cNvSpPr/>
          <p:nvPr/>
        </p:nvSpPr>
        <p:spPr>
          <a:xfrm>
            <a:off x="919316" y="1283262"/>
            <a:ext cx="10353368" cy="560324"/>
          </a:xfrm>
          <a:prstGeom prst="rect">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2" name="等腰三角形 1">
            <a:extLst>
              <a:ext uri="{FF2B5EF4-FFF2-40B4-BE49-F238E27FC236}">
                <a16:creationId xmlns:a16="http://schemas.microsoft.com/office/drawing/2014/main" id="{946E8EC1-32D6-448A-8F1B-FAF8631C04AB}"/>
              </a:ext>
            </a:extLst>
          </p:cNvPr>
          <p:cNvSpPr/>
          <p:nvPr/>
        </p:nvSpPr>
        <p:spPr>
          <a:xfrm rot="5400000">
            <a:off x="-58992" y="366669"/>
            <a:ext cx="516194" cy="398206"/>
          </a:xfrm>
          <a:prstGeom prst="triangle">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C00000"/>
              </a:solidFill>
            </a:endParaRPr>
          </a:p>
        </p:txBody>
      </p:sp>
      <p:sp>
        <p:nvSpPr>
          <p:cNvPr id="3" name="文本框 2">
            <a:extLst>
              <a:ext uri="{FF2B5EF4-FFF2-40B4-BE49-F238E27FC236}">
                <a16:creationId xmlns:a16="http://schemas.microsoft.com/office/drawing/2014/main" id="{A83040E3-6EDB-4FD2-9849-3A94FF7C6831}"/>
              </a:ext>
            </a:extLst>
          </p:cNvPr>
          <p:cNvSpPr txBox="1"/>
          <p:nvPr/>
        </p:nvSpPr>
        <p:spPr>
          <a:xfrm>
            <a:off x="398208" y="349879"/>
            <a:ext cx="1953106" cy="523220"/>
          </a:xfrm>
          <a:prstGeom prst="rect">
            <a:avLst/>
          </a:prstGeom>
          <a:noFill/>
        </p:spPr>
        <p:txBody>
          <a:bodyPr wrap="square" rtlCol="0">
            <a:spAutoFit/>
          </a:bodyPr>
          <a:lstStyle/>
          <a:p>
            <a:pPr lvl="0">
              <a:defRPr/>
            </a:pPr>
            <a:r>
              <a:rPr lang="zh-CN" altLang="en-US" sz="2800" spc="-150"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Arial" panose="020B0604020202020204" pitchFamily="34" charset="0"/>
              </a:rPr>
              <a:t>参考</a:t>
            </a:r>
            <a:r>
              <a:rPr lang="zh-CN" altLang="en-US"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rPr>
              <a:t>文献</a:t>
            </a:r>
            <a:endParaRPr lang="en-US" altLang="zh-CN"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endParaRPr>
          </a:p>
        </p:txBody>
      </p:sp>
      <p:sp>
        <p:nvSpPr>
          <p:cNvPr id="6" name="矩形 5">
            <a:extLst>
              <a:ext uri="{FF2B5EF4-FFF2-40B4-BE49-F238E27FC236}">
                <a16:creationId xmlns:a16="http://schemas.microsoft.com/office/drawing/2014/main" id="{B97456D8-CF7E-4E88-8C1D-7B2C3B282A24}"/>
              </a:ext>
            </a:extLst>
          </p:cNvPr>
          <p:cNvSpPr/>
          <p:nvPr/>
        </p:nvSpPr>
        <p:spPr>
          <a:xfrm flipV="1">
            <a:off x="0" y="6729614"/>
            <a:ext cx="12192000" cy="162000"/>
          </a:xfrm>
          <a:prstGeom prst="rect">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30" name="矩形 29">
            <a:extLst>
              <a:ext uri="{FF2B5EF4-FFF2-40B4-BE49-F238E27FC236}">
                <a16:creationId xmlns:a16="http://schemas.microsoft.com/office/drawing/2014/main" id="{5C02360F-EA70-4C47-A9C8-63D7AC6C8730}"/>
              </a:ext>
            </a:extLst>
          </p:cNvPr>
          <p:cNvSpPr/>
          <p:nvPr/>
        </p:nvSpPr>
        <p:spPr>
          <a:xfrm>
            <a:off x="919316" y="1919764"/>
            <a:ext cx="10353368" cy="4262283"/>
          </a:xfrm>
          <a:prstGeom prst="rect">
            <a:avLst/>
          </a:prstGeom>
          <a:solidFill>
            <a:schemeClr val="bg1"/>
          </a:solidFill>
          <a:ln w="2857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Arial"/>
              <a:ea typeface="微软雅黑"/>
            </a:endParaRPr>
          </a:p>
        </p:txBody>
      </p:sp>
      <p:sp>
        <p:nvSpPr>
          <p:cNvPr id="4" name="平行四边形 3">
            <a:extLst>
              <a:ext uri="{FF2B5EF4-FFF2-40B4-BE49-F238E27FC236}">
                <a16:creationId xmlns:a16="http://schemas.microsoft.com/office/drawing/2014/main" id="{32B71F31-A1B6-418D-8AC1-E6BA806894A6}"/>
              </a:ext>
            </a:extLst>
          </p:cNvPr>
          <p:cNvSpPr/>
          <p:nvPr/>
        </p:nvSpPr>
        <p:spPr>
          <a:xfrm>
            <a:off x="5972629" y="1283262"/>
            <a:ext cx="246742" cy="560324"/>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40" name="文本框 39">
            <a:extLst>
              <a:ext uri="{FF2B5EF4-FFF2-40B4-BE49-F238E27FC236}">
                <a16:creationId xmlns:a16="http://schemas.microsoft.com/office/drawing/2014/main" id="{FD987238-F282-43E0-9FD9-6145E03473F7}"/>
              </a:ext>
            </a:extLst>
          </p:cNvPr>
          <p:cNvSpPr txBox="1"/>
          <p:nvPr/>
        </p:nvSpPr>
        <p:spPr>
          <a:xfrm>
            <a:off x="1724297" y="2098255"/>
            <a:ext cx="9196251" cy="3474413"/>
          </a:xfrm>
          <a:prstGeom prst="rect">
            <a:avLst/>
          </a:prstGeom>
          <a:noFill/>
        </p:spPr>
        <p:txBody>
          <a:bodyPr wrap="square" lIns="0" rtlCol="0">
            <a:spAutoFit/>
          </a:bodyPr>
          <a:lstStyle/>
          <a:p>
            <a:pPr>
              <a:lnSpc>
                <a:spcPct val="200000"/>
              </a:lnSpc>
            </a:pPr>
            <a:r>
              <a:rPr lang="zh-CN" altLang="en-US" sz="1400" dirty="0">
                <a:solidFill>
                  <a:srgbClr val="FF0000"/>
                </a:solidFill>
                <a:ea typeface="思源黑体 CN Normal" panose="020B0400000000000000" pitchFamily="34" charset="-122"/>
              </a:rPr>
              <a:t>学位论文</a:t>
            </a:r>
          </a:p>
          <a:p>
            <a:pPr>
              <a:lnSpc>
                <a:spcPct val="200000"/>
              </a:lnSpc>
            </a:pPr>
            <a:r>
              <a:rPr lang="en-US" altLang="zh-CN" sz="1400" dirty="0">
                <a:latin typeface="思源黑体 CN Normal" panose="020B0400000000000000" pitchFamily="34" charset="-122"/>
                <a:ea typeface="思源黑体 CN Normal" panose="020B0400000000000000" pitchFamily="34" charset="-122"/>
              </a:rPr>
              <a:t>1.	</a:t>
            </a:r>
            <a:r>
              <a:rPr lang="zh-CN" altLang="en-US" sz="1400" dirty="0">
                <a:latin typeface="思源黑体 CN Normal" panose="020B0400000000000000" pitchFamily="34" charset="-122"/>
                <a:ea typeface="思源黑体 CN Normal" panose="020B0400000000000000" pitchFamily="34" charset="-122"/>
              </a:rPr>
              <a:t>葛益岑．培养小学生解决复杂问题能力的项目学习研究［Ｄ］．浙江大学，２０１９．</a:t>
            </a:r>
          </a:p>
          <a:p>
            <a:pPr>
              <a:lnSpc>
                <a:spcPct val="200000"/>
              </a:lnSpc>
            </a:pPr>
            <a:r>
              <a:rPr lang="en-US" altLang="zh-CN" sz="1400" dirty="0">
                <a:latin typeface="思源黑体 CN Normal" panose="020B0400000000000000" pitchFamily="34" charset="-122"/>
                <a:ea typeface="思源黑体 CN Normal" panose="020B0400000000000000" pitchFamily="34" charset="-122"/>
              </a:rPr>
              <a:t>2.	</a:t>
            </a:r>
            <a:r>
              <a:rPr lang="zh-CN" altLang="en-US" sz="1400" dirty="0">
                <a:latin typeface="思源黑体 CN Normal" panose="020B0400000000000000" pitchFamily="34" charset="-122"/>
                <a:ea typeface="思源黑体 CN Normal" panose="020B0400000000000000" pitchFamily="34" charset="-122"/>
              </a:rPr>
              <a:t>杨洁．多元智力理论视野下的项目学习［Ｄ］．上海师范大学，２００４．</a:t>
            </a:r>
          </a:p>
          <a:p>
            <a:pPr>
              <a:lnSpc>
                <a:spcPct val="200000"/>
              </a:lnSpc>
            </a:pPr>
            <a:r>
              <a:rPr lang="en-US" altLang="zh-CN" sz="1400" dirty="0">
                <a:latin typeface="思源黑体 CN Normal" panose="020B0400000000000000" pitchFamily="34" charset="-122"/>
                <a:ea typeface="思源黑体 CN Normal" panose="020B0400000000000000" pitchFamily="34" charset="-122"/>
              </a:rPr>
              <a:t>3.	</a:t>
            </a:r>
            <a:r>
              <a:rPr lang="zh-CN" altLang="en-US" sz="1400" dirty="0">
                <a:latin typeface="思源黑体 CN Normal" panose="020B0400000000000000" pitchFamily="34" charset="-122"/>
                <a:ea typeface="思源黑体 CN Normal" panose="020B0400000000000000" pitchFamily="34" charset="-122"/>
              </a:rPr>
              <a:t>卢美杏．混合学习环境下小学语文项目式学习对学生阅读素养影响的研究［Ｄ］．陕西师范大学</a:t>
            </a:r>
          </a:p>
          <a:p>
            <a:pPr>
              <a:lnSpc>
                <a:spcPct val="200000"/>
              </a:lnSpc>
            </a:pPr>
            <a:r>
              <a:rPr lang="en-US" altLang="zh-CN" sz="1400" dirty="0">
                <a:latin typeface="思源黑体 CN Normal" panose="020B0400000000000000" pitchFamily="34" charset="-122"/>
                <a:ea typeface="思源黑体 CN Normal" panose="020B0400000000000000" pitchFamily="34" charset="-122"/>
              </a:rPr>
              <a:t>4.	</a:t>
            </a:r>
            <a:r>
              <a:rPr lang="zh-CN" altLang="en-US" sz="1400" dirty="0">
                <a:latin typeface="思源黑体 CN Normal" panose="020B0400000000000000" pitchFamily="34" charset="-122"/>
                <a:ea typeface="思源黑体 CN Normal" panose="020B0400000000000000" pitchFamily="34" charset="-122"/>
              </a:rPr>
              <a:t>刘静．项目学习的教学意义及其实现研究［Ｄ］．山西大学，２０２０．</a:t>
            </a:r>
          </a:p>
          <a:p>
            <a:pPr>
              <a:lnSpc>
                <a:spcPct val="200000"/>
              </a:lnSpc>
            </a:pPr>
            <a:r>
              <a:rPr lang="en-US" altLang="zh-CN" sz="1400" dirty="0">
                <a:latin typeface="思源黑体 CN Normal" panose="020B0400000000000000" pitchFamily="34" charset="-122"/>
                <a:ea typeface="思源黑体 CN Normal" panose="020B0400000000000000" pitchFamily="34" charset="-122"/>
              </a:rPr>
              <a:t>5.	</a:t>
            </a:r>
            <a:r>
              <a:rPr lang="zh-CN" altLang="en-US" sz="1400" dirty="0">
                <a:latin typeface="思源黑体 CN Normal" panose="020B0400000000000000" pitchFamily="34" charset="-122"/>
                <a:ea typeface="思源黑体 CN Normal" panose="020B0400000000000000" pitchFamily="34" charset="-122"/>
              </a:rPr>
              <a:t>杨茹钦．项目学习在小学中高段口语交际教学中的应用研究［Ｄ］．四川师范大学，２０１９．</a:t>
            </a:r>
          </a:p>
          <a:p>
            <a:pPr>
              <a:lnSpc>
                <a:spcPct val="200000"/>
              </a:lnSpc>
            </a:pPr>
            <a:r>
              <a:rPr lang="en-US" altLang="zh-CN" sz="1400" dirty="0">
                <a:latin typeface="思源黑体 CN Normal" panose="020B0400000000000000" pitchFamily="34" charset="-122"/>
                <a:ea typeface="思源黑体 CN Normal" panose="020B0400000000000000" pitchFamily="34" charset="-122"/>
              </a:rPr>
              <a:t>6.	</a:t>
            </a:r>
            <a:r>
              <a:rPr lang="zh-CN" altLang="en-US" sz="1400" dirty="0">
                <a:latin typeface="思源黑体 CN Normal" panose="020B0400000000000000" pitchFamily="34" charset="-122"/>
                <a:ea typeface="思源黑体 CN Normal" panose="020B0400000000000000" pitchFamily="34" charset="-122"/>
              </a:rPr>
              <a:t>张丽娟．项目式学习在小学语文阅读教学中的应用研究［Ｄ］．四川师范大学，２０１８．</a:t>
            </a:r>
          </a:p>
          <a:p>
            <a:pPr>
              <a:lnSpc>
                <a:spcPct val="200000"/>
              </a:lnSpc>
            </a:pPr>
            <a:r>
              <a:rPr lang="en-US" altLang="zh-CN" sz="1400" dirty="0">
                <a:latin typeface="思源黑体 CN Normal" panose="020B0400000000000000" pitchFamily="34" charset="-122"/>
                <a:ea typeface="思源黑体 CN Normal" panose="020B0400000000000000" pitchFamily="34" charset="-122"/>
              </a:rPr>
              <a:t>7.	</a:t>
            </a:r>
            <a:r>
              <a:rPr lang="zh-CN" altLang="en-US" sz="1400" dirty="0">
                <a:latin typeface="思源黑体 CN Normal" panose="020B0400000000000000" pitchFamily="34" charset="-122"/>
                <a:ea typeface="思源黑体 CN Normal" panose="020B0400000000000000" pitchFamily="34" charset="-122"/>
              </a:rPr>
              <a:t>王莉妍．基于项目式学习的小学低年级识字教学研究［Ｄ］．广州大学</a:t>
            </a:r>
          </a:p>
        </p:txBody>
      </p:sp>
    </p:spTree>
    <p:extLst>
      <p:ext uri="{BB962C8B-B14F-4D97-AF65-F5344CB8AC3E}">
        <p14:creationId xmlns:p14="http://schemas.microsoft.com/office/powerpoint/2010/main" val="513091148"/>
      </p:ext>
    </p:extLst>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A49629E-2C22-6EF7-F4F6-968E51E06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1513" y="1118458"/>
            <a:ext cx="5067133" cy="4326054"/>
          </a:xfrm>
          <a:prstGeom prst="rect">
            <a:avLst/>
          </a:prstGeom>
        </p:spPr>
      </p:pic>
      <p:sp>
        <p:nvSpPr>
          <p:cNvPr id="2" name="等腰三角形 1">
            <a:extLst>
              <a:ext uri="{FF2B5EF4-FFF2-40B4-BE49-F238E27FC236}">
                <a16:creationId xmlns:a16="http://schemas.microsoft.com/office/drawing/2014/main" id="{946E8EC1-32D6-448A-8F1B-FAF8631C04AB}"/>
              </a:ext>
            </a:extLst>
          </p:cNvPr>
          <p:cNvSpPr/>
          <p:nvPr/>
        </p:nvSpPr>
        <p:spPr>
          <a:xfrm rot="5400000">
            <a:off x="-58992" y="366669"/>
            <a:ext cx="516194" cy="398206"/>
          </a:xfrm>
          <a:prstGeom prst="triangle">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C00000"/>
              </a:solidFill>
            </a:endParaRPr>
          </a:p>
        </p:txBody>
      </p:sp>
      <p:sp>
        <p:nvSpPr>
          <p:cNvPr id="3" name="文本框 2">
            <a:extLst>
              <a:ext uri="{FF2B5EF4-FFF2-40B4-BE49-F238E27FC236}">
                <a16:creationId xmlns:a16="http://schemas.microsoft.com/office/drawing/2014/main" id="{A83040E3-6EDB-4FD2-9849-3A94FF7C6831}"/>
              </a:ext>
            </a:extLst>
          </p:cNvPr>
          <p:cNvSpPr txBox="1"/>
          <p:nvPr/>
        </p:nvSpPr>
        <p:spPr>
          <a:xfrm>
            <a:off x="398208" y="349879"/>
            <a:ext cx="3554814" cy="523220"/>
          </a:xfrm>
          <a:prstGeom prst="rect">
            <a:avLst/>
          </a:prstGeom>
          <a:noFill/>
        </p:spPr>
        <p:txBody>
          <a:bodyPr wrap="square" rtlCol="0">
            <a:spAutoFit/>
          </a:bodyPr>
          <a:lstStyle/>
          <a:p>
            <a:pPr lvl="0">
              <a:defRPr/>
            </a:pPr>
            <a:r>
              <a:rPr lang="zh-CN" altLang="en-US"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rPr>
              <a:t>文献综述</a:t>
            </a:r>
            <a:endParaRPr lang="en-US" altLang="zh-CN"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endParaRPr>
          </a:p>
        </p:txBody>
      </p:sp>
      <p:sp>
        <p:nvSpPr>
          <p:cNvPr id="6" name="矩形 5">
            <a:extLst>
              <a:ext uri="{FF2B5EF4-FFF2-40B4-BE49-F238E27FC236}">
                <a16:creationId xmlns:a16="http://schemas.microsoft.com/office/drawing/2014/main" id="{B97456D8-CF7E-4E88-8C1D-7B2C3B282A24}"/>
              </a:ext>
            </a:extLst>
          </p:cNvPr>
          <p:cNvSpPr/>
          <p:nvPr/>
        </p:nvSpPr>
        <p:spPr>
          <a:xfrm flipV="1">
            <a:off x="0" y="6729614"/>
            <a:ext cx="12192000" cy="162000"/>
          </a:xfrm>
          <a:prstGeom prst="rect">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nvGrpSpPr>
          <p:cNvPr id="4" name="组合 3">
            <a:extLst>
              <a:ext uri="{FF2B5EF4-FFF2-40B4-BE49-F238E27FC236}">
                <a16:creationId xmlns:a16="http://schemas.microsoft.com/office/drawing/2014/main" id="{1DC15531-8ED2-4890-93A8-1E7061AB9337}"/>
              </a:ext>
            </a:extLst>
          </p:cNvPr>
          <p:cNvGrpSpPr/>
          <p:nvPr/>
        </p:nvGrpSpPr>
        <p:grpSpPr>
          <a:xfrm>
            <a:off x="0" y="1561455"/>
            <a:ext cx="4250489" cy="605256"/>
            <a:chOff x="6722" y="2031440"/>
            <a:chExt cx="5182307" cy="605256"/>
          </a:xfrm>
        </p:grpSpPr>
        <p:sp>
          <p:nvSpPr>
            <p:cNvPr id="28" name="矩形 27">
              <a:extLst>
                <a:ext uri="{FF2B5EF4-FFF2-40B4-BE49-F238E27FC236}">
                  <a16:creationId xmlns:a16="http://schemas.microsoft.com/office/drawing/2014/main" id="{C54DE783-4921-4241-99D9-3B3708F68CB9}"/>
                </a:ext>
              </a:extLst>
            </p:cNvPr>
            <p:cNvSpPr/>
            <p:nvPr/>
          </p:nvSpPr>
          <p:spPr>
            <a:xfrm>
              <a:off x="6722" y="2031440"/>
              <a:ext cx="5182307" cy="605256"/>
            </a:xfrm>
            <a:prstGeom prst="rect">
              <a:avLst/>
            </a:prstGeom>
            <a:solidFill>
              <a:srgbClr val="BC30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29" name="文本框 28">
              <a:extLst>
                <a:ext uri="{FF2B5EF4-FFF2-40B4-BE49-F238E27FC236}">
                  <a16:creationId xmlns:a16="http://schemas.microsoft.com/office/drawing/2014/main" id="{D812BEA4-5E29-4FB5-BD5D-8778EA748C24}"/>
                </a:ext>
              </a:extLst>
            </p:cNvPr>
            <p:cNvSpPr txBox="1"/>
            <p:nvPr/>
          </p:nvSpPr>
          <p:spPr>
            <a:xfrm>
              <a:off x="492228" y="2072458"/>
              <a:ext cx="4124377" cy="523220"/>
            </a:xfrm>
            <a:prstGeom prst="rect">
              <a:avLst/>
            </a:prstGeom>
            <a:noFill/>
          </p:spPr>
          <p:txBody>
            <a:bodyPr wrap="square" rtlCol="0">
              <a:spAutoFit/>
            </a:bodyPr>
            <a:lstStyle/>
            <a:p>
              <a:pPr lvl="0">
                <a:defRPr/>
              </a:pPr>
              <a:r>
                <a:rPr lang="zh-CN" altLang="en-US" sz="2800" spc="-150" dirty="0">
                  <a:solidFill>
                    <a:schemeClr val="bg1"/>
                  </a:solidFill>
                  <a:latin typeface="思源黑体 CN Medium" panose="020B0600000000000000" pitchFamily="34" charset="-122"/>
                  <a:ea typeface="思源黑体 CN Medium" panose="020B0600000000000000" pitchFamily="34" charset="-122"/>
                  <a:cs typeface="Arial" panose="020B0604020202020204" pitchFamily="34" charset="0"/>
                </a:rPr>
                <a:t>关键词：项目式学习</a:t>
              </a:r>
              <a:endParaRPr lang="en-US" altLang="zh-CN" sz="2800" spc="-150" dirty="0">
                <a:solidFill>
                  <a:schemeClr val="bg1"/>
                </a:solidFill>
                <a:latin typeface="思源黑体 CN Medium" panose="020B0600000000000000" pitchFamily="34" charset="-122"/>
                <a:ea typeface="思源黑体 CN Medium" panose="020B0600000000000000" pitchFamily="34" charset="-122"/>
                <a:cs typeface="Arial" panose="020B0604020202020204" pitchFamily="34" charset="0"/>
              </a:endParaRPr>
            </a:p>
          </p:txBody>
        </p:sp>
      </p:grpSp>
      <p:sp>
        <p:nvSpPr>
          <p:cNvPr id="14" name="文本框 13">
            <a:extLst>
              <a:ext uri="{FF2B5EF4-FFF2-40B4-BE49-F238E27FC236}">
                <a16:creationId xmlns:a16="http://schemas.microsoft.com/office/drawing/2014/main" id="{B5902861-879C-4261-924E-099328F01EA7}"/>
              </a:ext>
            </a:extLst>
          </p:cNvPr>
          <p:cNvSpPr txBox="1"/>
          <p:nvPr/>
        </p:nvSpPr>
        <p:spPr>
          <a:xfrm>
            <a:off x="398208" y="2519134"/>
            <a:ext cx="3024667" cy="662554"/>
          </a:xfrm>
          <a:prstGeom prst="rect">
            <a:avLst/>
          </a:prstGeom>
          <a:noFill/>
        </p:spPr>
        <p:txBody>
          <a:bodyPr wrap="square" lIns="0" rtlCol="0">
            <a:spAutoFit/>
          </a:bodyPr>
          <a:lstStyle/>
          <a:p>
            <a:pPr>
              <a:lnSpc>
                <a:spcPct val="150000"/>
              </a:lnSpc>
            </a:pPr>
            <a:r>
              <a:rPr lang="zh-CN" altLang="en-US"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rPr>
              <a:t>文献数量：</a:t>
            </a:r>
            <a:r>
              <a:rPr lang="en-US" altLang="zh-CN"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rPr>
              <a:t>3958</a:t>
            </a:r>
            <a:endParaRPr lang="zh-CN" altLang="en-US"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endParaRPr>
          </a:p>
        </p:txBody>
      </p:sp>
      <p:pic>
        <p:nvPicPr>
          <p:cNvPr id="10" name="图片 9">
            <a:extLst>
              <a:ext uri="{FF2B5EF4-FFF2-40B4-BE49-F238E27FC236}">
                <a16:creationId xmlns:a16="http://schemas.microsoft.com/office/drawing/2014/main" id="{DE417A5A-30EB-CF38-BB09-C7AA17D9FB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7410" y="1036914"/>
            <a:ext cx="2999272" cy="4875264"/>
          </a:xfrm>
          <a:prstGeom prst="rect">
            <a:avLst/>
          </a:prstGeom>
        </p:spPr>
      </p:pic>
      <p:sp>
        <p:nvSpPr>
          <p:cNvPr id="12" name="文本框 11">
            <a:extLst>
              <a:ext uri="{FF2B5EF4-FFF2-40B4-BE49-F238E27FC236}">
                <a16:creationId xmlns:a16="http://schemas.microsoft.com/office/drawing/2014/main" id="{0FC379D7-6151-107B-49FC-51F3B4F44A78}"/>
              </a:ext>
            </a:extLst>
          </p:cNvPr>
          <p:cNvSpPr txBox="1"/>
          <p:nvPr/>
        </p:nvSpPr>
        <p:spPr>
          <a:xfrm>
            <a:off x="7624872" y="5971323"/>
            <a:ext cx="3024667" cy="662554"/>
          </a:xfrm>
          <a:prstGeom prst="rect">
            <a:avLst/>
          </a:prstGeom>
          <a:noFill/>
        </p:spPr>
        <p:txBody>
          <a:bodyPr wrap="square" lIns="0" rtlCol="0">
            <a:spAutoFit/>
          </a:bodyPr>
          <a:lstStyle/>
          <a:p>
            <a:pPr>
              <a:lnSpc>
                <a:spcPct val="150000"/>
              </a:lnSpc>
            </a:pPr>
            <a:r>
              <a:rPr lang="zh-CN" altLang="en-US"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rPr>
              <a:t>主题分布</a:t>
            </a:r>
          </a:p>
        </p:txBody>
      </p:sp>
    </p:spTree>
    <p:extLst>
      <p:ext uri="{BB962C8B-B14F-4D97-AF65-F5344CB8AC3E}">
        <p14:creationId xmlns:p14="http://schemas.microsoft.com/office/powerpoint/2010/main" val="161813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par>
                          <p:cTn id="24" fill="hold">
                            <p:stCondLst>
                              <p:cond delay="2000"/>
                            </p:stCondLst>
                            <p:childTnLst>
                              <p:par>
                                <p:cTn id="25" presetID="14" presetClass="entr" presetSubtype="1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par>
                                <p:cTn id="28" presetID="42"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14"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035522B7-A128-4BE2-A57F-6DF2CE746A11}"/>
              </a:ext>
            </a:extLst>
          </p:cNvPr>
          <p:cNvPicPr>
            <a:picLocks noChangeAspect="1"/>
          </p:cNvPicPr>
          <p:nvPr/>
        </p:nvPicPr>
        <p:blipFill>
          <a:blip r:embed="rId3"/>
          <a:stretch>
            <a:fillRect/>
          </a:stretch>
        </p:blipFill>
        <p:spPr>
          <a:xfrm>
            <a:off x="1019665" y="0"/>
            <a:ext cx="11180065" cy="6858000"/>
          </a:xfrm>
          <a:prstGeom prst="rect">
            <a:avLst/>
          </a:prstGeom>
        </p:spPr>
      </p:pic>
      <p:sp>
        <p:nvSpPr>
          <p:cNvPr id="13" name="文本框 12">
            <a:extLst>
              <a:ext uri="{FF2B5EF4-FFF2-40B4-BE49-F238E27FC236}">
                <a16:creationId xmlns:a16="http://schemas.microsoft.com/office/drawing/2014/main" id="{57BCC6BB-EF75-4F52-AF57-3AD2D819550B}"/>
              </a:ext>
            </a:extLst>
          </p:cNvPr>
          <p:cNvSpPr txBox="1"/>
          <p:nvPr/>
        </p:nvSpPr>
        <p:spPr>
          <a:xfrm>
            <a:off x="415129" y="2070945"/>
            <a:ext cx="5968242" cy="1107996"/>
          </a:xfrm>
          <a:prstGeom prst="rect">
            <a:avLst/>
          </a:prstGeom>
          <a:noFill/>
        </p:spPr>
        <p:txBody>
          <a:bodyPr wrap="square" rtlCol="0">
            <a:spAutoFit/>
          </a:bodyPr>
          <a:lstStyle/>
          <a:p>
            <a:pPr algn="dist"/>
            <a:r>
              <a:rPr lang="zh-CN" altLang="en-US" sz="6600" spc="-300" dirty="0">
                <a:solidFill>
                  <a:schemeClr val="tx1">
                    <a:lumMod val="85000"/>
                    <a:lumOff val="15000"/>
                  </a:schemeClr>
                </a:solidFill>
                <a:latin typeface="思源黑体 CN Heavy" panose="020B0A00000000000000" pitchFamily="34" charset="-122"/>
                <a:ea typeface="思源黑体 CN Heavy" panose="020B0A00000000000000" pitchFamily="34" charset="-122"/>
              </a:rPr>
              <a:t>敬请批评指正</a:t>
            </a:r>
          </a:p>
        </p:txBody>
      </p:sp>
      <p:grpSp>
        <p:nvGrpSpPr>
          <p:cNvPr id="17" name="组合 16">
            <a:extLst>
              <a:ext uri="{FF2B5EF4-FFF2-40B4-BE49-F238E27FC236}">
                <a16:creationId xmlns:a16="http://schemas.microsoft.com/office/drawing/2014/main" id="{26FFB27C-A3F2-21AF-B058-BA374CE2BB6E}"/>
              </a:ext>
            </a:extLst>
          </p:cNvPr>
          <p:cNvGrpSpPr/>
          <p:nvPr/>
        </p:nvGrpSpPr>
        <p:grpSpPr>
          <a:xfrm>
            <a:off x="683918" y="4284617"/>
            <a:ext cx="5716882" cy="1529678"/>
            <a:chOff x="1363212" y="5437158"/>
            <a:chExt cx="3506429" cy="461665"/>
          </a:xfrm>
        </p:grpSpPr>
        <p:sp>
          <p:nvSpPr>
            <p:cNvPr id="18" name="矩形: 圆角 17">
              <a:extLst>
                <a:ext uri="{FF2B5EF4-FFF2-40B4-BE49-F238E27FC236}">
                  <a16:creationId xmlns:a16="http://schemas.microsoft.com/office/drawing/2014/main" id="{88665875-F486-323C-AA04-428E1EE5CFD4}"/>
                </a:ext>
              </a:extLst>
            </p:cNvPr>
            <p:cNvSpPr/>
            <p:nvPr/>
          </p:nvSpPr>
          <p:spPr>
            <a:xfrm>
              <a:off x="1363212" y="5437158"/>
              <a:ext cx="3506429" cy="461665"/>
            </a:xfrm>
            <a:prstGeom prst="roundRect">
              <a:avLst/>
            </a:prstGeom>
            <a:solidFill>
              <a:srgbClr val="BC3031"/>
            </a:solidFill>
            <a:ln>
              <a:solidFill>
                <a:srgbClr val="BC30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woman_23037">
              <a:extLst>
                <a:ext uri="{FF2B5EF4-FFF2-40B4-BE49-F238E27FC236}">
                  <a16:creationId xmlns:a16="http://schemas.microsoft.com/office/drawing/2014/main" id="{12B3EEA8-9571-FA12-47C1-124D8A40977C}"/>
                </a:ext>
              </a:extLst>
            </p:cNvPr>
            <p:cNvSpPr>
              <a:spLocks noChangeAspect="1"/>
            </p:cNvSpPr>
            <p:nvPr/>
          </p:nvSpPr>
          <p:spPr bwMode="auto">
            <a:xfrm>
              <a:off x="1402805" y="5482946"/>
              <a:ext cx="332673" cy="156839"/>
            </a:xfrm>
            <a:custGeom>
              <a:avLst/>
              <a:gdLst>
                <a:gd name="connsiteX0" fmla="*/ 33105 w 569320"/>
                <a:gd name="connsiteY0" fmla="*/ 428526 h 583476"/>
                <a:gd name="connsiteX1" fmla="*/ 50326 w 569320"/>
                <a:gd name="connsiteY1" fmla="*/ 428526 h 583476"/>
                <a:gd name="connsiteX2" fmla="*/ 61807 w 569320"/>
                <a:gd name="connsiteY2" fmla="*/ 428526 h 583476"/>
                <a:gd name="connsiteX3" fmla="*/ 71853 w 569320"/>
                <a:gd name="connsiteY3" fmla="*/ 428526 h 583476"/>
                <a:gd name="connsiteX4" fmla="*/ 116341 w 569320"/>
                <a:gd name="connsiteY4" fmla="*/ 428526 h 583476"/>
                <a:gd name="connsiteX5" fmla="*/ 127822 w 569320"/>
                <a:gd name="connsiteY5" fmla="*/ 428526 h 583476"/>
                <a:gd name="connsiteX6" fmla="*/ 127822 w 569320"/>
                <a:gd name="connsiteY6" fmla="*/ 431391 h 583476"/>
                <a:gd name="connsiteX7" fmla="*/ 127822 w 569320"/>
                <a:gd name="connsiteY7" fmla="*/ 437121 h 583476"/>
                <a:gd name="connsiteX8" fmla="*/ 127822 w 569320"/>
                <a:gd name="connsiteY8" fmla="*/ 447148 h 583476"/>
                <a:gd name="connsiteX9" fmla="*/ 66113 w 569320"/>
                <a:gd name="connsiteY9" fmla="*/ 447148 h 583476"/>
                <a:gd name="connsiteX10" fmla="*/ 56067 w 569320"/>
                <a:gd name="connsiteY10" fmla="*/ 447148 h 583476"/>
                <a:gd name="connsiteX11" fmla="*/ 46021 w 569320"/>
                <a:gd name="connsiteY11" fmla="*/ 447148 h 583476"/>
                <a:gd name="connsiteX12" fmla="*/ 33105 w 569320"/>
                <a:gd name="connsiteY12" fmla="*/ 447148 h 583476"/>
                <a:gd name="connsiteX13" fmla="*/ 33105 w 569320"/>
                <a:gd name="connsiteY13" fmla="*/ 437121 h 583476"/>
                <a:gd name="connsiteX14" fmla="*/ 166507 w 569320"/>
                <a:gd name="connsiteY14" fmla="*/ 391373 h 583476"/>
                <a:gd name="connsiteX15" fmla="*/ 147847 w 569320"/>
                <a:gd name="connsiteY15" fmla="*/ 394240 h 583476"/>
                <a:gd name="connsiteX16" fmla="*/ 160766 w 569320"/>
                <a:gd name="connsiteY16" fmla="*/ 431514 h 583476"/>
                <a:gd name="connsiteX17" fmla="*/ 160766 w 569320"/>
                <a:gd name="connsiteY17" fmla="*/ 437249 h 583476"/>
                <a:gd name="connsiteX18" fmla="*/ 80383 w 569320"/>
                <a:gd name="connsiteY18" fmla="*/ 517531 h 583476"/>
                <a:gd name="connsiteX19" fmla="*/ 54546 w 569320"/>
                <a:gd name="connsiteY19" fmla="*/ 513230 h 583476"/>
                <a:gd name="connsiteX20" fmla="*/ 50239 w 569320"/>
                <a:gd name="connsiteY20" fmla="*/ 537601 h 583476"/>
                <a:gd name="connsiteX21" fmla="*/ 54546 w 569320"/>
                <a:gd name="connsiteY21" fmla="*/ 556238 h 583476"/>
                <a:gd name="connsiteX22" fmla="*/ 71770 w 569320"/>
                <a:gd name="connsiteY22" fmla="*/ 563406 h 583476"/>
                <a:gd name="connsiteX23" fmla="*/ 160766 w 569320"/>
                <a:gd name="connsiteY23" fmla="*/ 563406 h 583476"/>
                <a:gd name="connsiteX24" fmla="*/ 160766 w 569320"/>
                <a:gd name="connsiteY24" fmla="*/ 516097 h 583476"/>
                <a:gd name="connsiteX25" fmla="*/ 170814 w 569320"/>
                <a:gd name="connsiteY25" fmla="*/ 506062 h 583476"/>
                <a:gd name="connsiteX26" fmla="*/ 179426 w 569320"/>
                <a:gd name="connsiteY26" fmla="*/ 516097 h 583476"/>
                <a:gd name="connsiteX27" fmla="*/ 179426 w 569320"/>
                <a:gd name="connsiteY27" fmla="*/ 563406 h 583476"/>
                <a:gd name="connsiteX28" fmla="*/ 419139 w 569320"/>
                <a:gd name="connsiteY28" fmla="*/ 563406 h 583476"/>
                <a:gd name="connsiteX29" fmla="*/ 419139 w 569320"/>
                <a:gd name="connsiteY29" fmla="*/ 516097 h 583476"/>
                <a:gd name="connsiteX30" fmla="*/ 429187 w 569320"/>
                <a:gd name="connsiteY30" fmla="*/ 506062 h 583476"/>
                <a:gd name="connsiteX31" fmla="*/ 437799 w 569320"/>
                <a:gd name="connsiteY31" fmla="*/ 516097 h 583476"/>
                <a:gd name="connsiteX32" fmla="*/ 437799 w 569320"/>
                <a:gd name="connsiteY32" fmla="*/ 563406 h 583476"/>
                <a:gd name="connsiteX33" fmla="*/ 526795 w 569320"/>
                <a:gd name="connsiteY33" fmla="*/ 563406 h 583476"/>
                <a:gd name="connsiteX34" fmla="*/ 545455 w 569320"/>
                <a:gd name="connsiteY34" fmla="*/ 556238 h 583476"/>
                <a:gd name="connsiteX35" fmla="*/ 549761 w 569320"/>
                <a:gd name="connsiteY35" fmla="*/ 536167 h 583476"/>
                <a:gd name="connsiteX36" fmla="*/ 532536 w 569320"/>
                <a:gd name="connsiteY36" fmla="*/ 442983 h 583476"/>
                <a:gd name="connsiteX37" fmla="*/ 495216 w 569320"/>
                <a:gd name="connsiteY37" fmla="*/ 404276 h 583476"/>
                <a:gd name="connsiteX38" fmla="*/ 483732 w 569320"/>
                <a:gd name="connsiteY38" fmla="*/ 401408 h 583476"/>
                <a:gd name="connsiteX39" fmla="*/ 432058 w 569320"/>
                <a:gd name="connsiteY39" fmla="*/ 391373 h 583476"/>
                <a:gd name="connsiteX40" fmla="*/ 396172 w 569320"/>
                <a:gd name="connsiteY40" fmla="*/ 431514 h 583476"/>
                <a:gd name="connsiteX41" fmla="*/ 308613 w 569320"/>
                <a:gd name="connsiteY41" fmla="*/ 534734 h 583476"/>
                <a:gd name="connsiteX42" fmla="*/ 301436 w 569320"/>
                <a:gd name="connsiteY42" fmla="*/ 539035 h 583476"/>
                <a:gd name="connsiteX43" fmla="*/ 294259 w 569320"/>
                <a:gd name="connsiteY43" fmla="*/ 534734 h 583476"/>
                <a:gd name="connsiteX44" fmla="*/ 202393 w 569320"/>
                <a:gd name="connsiteY44" fmla="*/ 431514 h 583476"/>
                <a:gd name="connsiteX45" fmla="*/ 80383 w 569320"/>
                <a:gd name="connsiteY45" fmla="*/ 377037 h 583476"/>
                <a:gd name="connsiteX46" fmla="*/ 20096 w 569320"/>
                <a:gd name="connsiteY46" fmla="*/ 438682 h 583476"/>
                <a:gd name="connsiteX47" fmla="*/ 40192 w 569320"/>
                <a:gd name="connsiteY47" fmla="*/ 483124 h 583476"/>
                <a:gd name="connsiteX48" fmla="*/ 48804 w 569320"/>
                <a:gd name="connsiteY48" fmla="*/ 488859 h 583476"/>
                <a:gd name="connsiteX49" fmla="*/ 57416 w 569320"/>
                <a:gd name="connsiteY49" fmla="*/ 494593 h 583476"/>
                <a:gd name="connsiteX50" fmla="*/ 80383 w 569320"/>
                <a:gd name="connsiteY50" fmla="*/ 498894 h 583476"/>
                <a:gd name="connsiteX51" fmla="*/ 142105 w 569320"/>
                <a:gd name="connsiteY51" fmla="*/ 438682 h 583476"/>
                <a:gd name="connsiteX52" fmla="*/ 140670 w 569320"/>
                <a:gd name="connsiteY52" fmla="*/ 431514 h 583476"/>
                <a:gd name="connsiteX53" fmla="*/ 127751 w 569320"/>
                <a:gd name="connsiteY53" fmla="*/ 398541 h 583476"/>
                <a:gd name="connsiteX54" fmla="*/ 119139 w 569320"/>
                <a:gd name="connsiteY54" fmla="*/ 391373 h 583476"/>
                <a:gd name="connsiteX55" fmla="*/ 116268 w 569320"/>
                <a:gd name="connsiteY55" fmla="*/ 388506 h 583476"/>
                <a:gd name="connsiteX56" fmla="*/ 107656 w 569320"/>
                <a:gd name="connsiteY56" fmla="*/ 384205 h 583476"/>
                <a:gd name="connsiteX57" fmla="*/ 80383 w 569320"/>
                <a:gd name="connsiteY57" fmla="*/ 377037 h 583476"/>
                <a:gd name="connsiteX58" fmla="*/ 334450 w 569320"/>
                <a:gd name="connsiteY58" fmla="*/ 133325 h 583476"/>
                <a:gd name="connsiteX59" fmla="*/ 322967 w 569320"/>
                <a:gd name="connsiteY59" fmla="*/ 205005 h 583476"/>
                <a:gd name="connsiteX60" fmla="*/ 179426 w 569320"/>
                <a:gd name="connsiteY60" fmla="*/ 205005 h 583476"/>
                <a:gd name="connsiteX61" fmla="*/ 179426 w 569320"/>
                <a:gd name="connsiteY61" fmla="*/ 226509 h 583476"/>
                <a:gd name="connsiteX62" fmla="*/ 172249 w 569320"/>
                <a:gd name="connsiteY62" fmla="*/ 225075 h 583476"/>
                <a:gd name="connsiteX63" fmla="*/ 165072 w 569320"/>
                <a:gd name="connsiteY63" fmla="*/ 256615 h 583476"/>
                <a:gd name="connsiteX64" fmla="*/ 193780 w 569320"/>
                <a:gd name="connsiteY64" fmla="*/ 280986 h 583476"/>
                <a:gd name="connsiteX65" fmla="*/ 242584 w 569320"/>
                <a:gd name="connsiteY65" fmla="*/ 355533 h 583476"/>
                <a:gd name="connsiteX66" fmla="*/ 251196 w 569320"/>
                <a:gd name="connsiteY66" fmla="*/ 364135 h 583476"/>
                <a:gd name="connsiteX67" fmla="*/ 261244 w 569320"/>
                <a:gd name="connsiteY67" fmla="*/ 371303 h 583476"/>
                <a:gd name="connsiteX68" fmla="*/ 188038 w 569320"/>
                <a:gd name="connsiteY68" fmla="*/ 387072 h 583476"/>
                <a:gd name="connsiteX69" fmla="*/ 228230 w 569320"/>
                <a:gd name="connsiteY69" fmla="*/ 431514 h 583476"/>
                <a:gd name="connsiteX70" fmla="*/ 277034 w 569320"/>
                <a:gd name="connsiteY70" fmla="*/ 487425 h 583476"/>
                <a:gd name="connsiteX71" fmla="*/ 288517 w 569320"/>
                <a:gd name="connsiteY71" fmla="*/ 431514 h 583476"/>
                <a:gd name="connsiteX72" fmla="*/ 289952 w 569320"/>
                <a:gd name="connsiteY72" fmla="*/ 424346 h 583476"/>
                <a:gd name="connsiteX73" fmla="*/ 272727 w 569320"/>
                <a:gd name="connsiteY73" fmla="*/ 407143 h 583476"/>
                <a:gd name="connsiteX74" fmla="*/ 294259 w 569320"/>
                <a:gd name="connsiteY74" fmla="*/ 384205 h 583476"/>
                <a:gd name="connsiteX75" fmla="*/ 300000 w 569320"/>
                <a:gd name="connsiteY75" fmla="*/ 379904 h 583476"/>
                <a:gd name="connsiteX76" fmla="*/ 304306 w 569320"/>
                <a:gd name="connsiteY76" fmla="*/ 384205 h 583476"/>
                <a:gd name="connsiteX77" fmla="*/ 327273 w 569320"/>
                <a:gd name="connsiteY77" fmla="*/ 407143 h 583476"/>
                <a:gd name="connsiteX78" fmla="*/ 308613 w 569320"/>
                <a:gd name="connsiteY78" fmla="*/ 424346 h 583476"/>
                <a:gd name="connsiteX79" fmla="*/ 310048 w 569320"/>
                <a:gd name="connsiteY79" fmla="*/ 431514 h 583476"/>
                <a:gd name="connsiteX80" fmla="*/ 322967 w 569320"/>
                <a:gd name="connsiteY80" fmla="*/ 488859 h 583476"/>
                <a:gd name="connsiteX81" fmla="*/ 371771 w 569320"/>
                <a:gd name="connsiteY81" fmla="*/ 431514 h 583476"/>
                <a:gd name="connsiteX82" fmla="*/ 410527 w 569320"/>
                <a:gd name="connsiteY82" fmla="*/ 387072 h 583476"/>
                <a:gd name="connsiteX83" fmla="*/ 337321 w 569320"/>
                <a:gd name="connsiteY83" fmla="*/ 371303 h 583476"/>
                <a:gd name="connsiteX84" fmla="*/ 347369 w 569320"/>
                <a:gd name="connsiteY84" fmla="*/ 362701 h 583476"/>
                <a:gd name="connsiteX85" fmla="*/ 355981 w 569320"/>
                <a:gd name="connsiteY85" fmla="*/ 355533 h 583476"/>
                <a:gd name="connsiteX86" fmla="*/ 404785 w 569320"/>
                <a:gd name="connsiteY86" fmla="*/ 280986 h 583476"/>
                <a:gd name="connsiteX87" fmla="*/ 433493 w 569320"/>
                <a:gd name="connsiteY87" fmla="*/ 256615 h 583476"/>
                <a:gd name="connsiteX88" fmla="*/ 426316 w 569320"/>
                <a:gd name="connsiteY88" fmla="*/ 225075 h 583476"/>
                <a:gd name="connsiteX89" fmla="*/ 419139 w 569320"/>
                <a:gd name="connsiteY89" fmla="*/ 226509 h 583476"/>
                <a:gd name="connsiteX90" fmla="*/ 419139 w 569320"/>
                <a:gd name="connsiteY90" fmla="*/ 207872 h 583476"/>
                <a:gd name="connsiteX91" fmla="*/ 334450 w 569320"/>
                <a:gd name="connsiteY91" fmla="*/ 207872 h 583476"/>
                <a:gd name="connsiteX92" fmla="*/ 300000 w 569320"/>
                <a:gd name="connsiteY92" fmla="*/ 0 h 583476"/>
                <a:gd name="connsiteX93" fmla="*/ 483732 w 569320"/>
                <a:gd name="connsiteY93" fmla="*/ 215040 h 583476"/>
                <a:gd name="connsiteX94" fmla="*/ 483732 w 569320"/>
                <a:gd name="connsiteY94" fmla="*/ 382771 h 583476"/>
                <a:gd name="connsiteX95" fmla="*/ 499522 w 569320"/>
                <a:gd name="connsiteY95" fmla="*/ 385639 h 583476"/>
                <a:gd name="connsiteX96" fmla="*/ 551196 w 569320"/>
                <a:gd name="connsiteY96" fmla="*/ 440116 h 583476"/>
                <a:gd name="connsiteX97" fmla="*/ 568421 w 569320"/>
                <a:gd name="connsiteY97" fmla="*/ 533300 h 583476"/>
                <a:gd name="connsiteX98" fmla="*/ 559809 w 569320"/>
                <a:gd name="connsiteY98" fmla="*/ 569140 h 583476"/>
                <a:gd name="connsiteX99" fmla="*/ 526795 w 569320"/>
                <a:gd name="connsiteY99" fmla="*/ 583476 h 583476"/>
                <a:gd name="connsiteX100" fmla="*/ 71770 w 569320"/>
                <a:gd name="connsiteY100" fmla="*/ 583476 h 583476"/>
                <a:gd name="connsiteX101" fmla="*/ 38756 w 569320"/>
                <a:gd name="connsiteY101" fmla="*/ 569140 h 583476"/>
                <a:gd name="connsiteX102" fmla="*/ 30143 w 569320"/>
                <a:gd name="connsiteY102" fmla="*/ 533300 h 583476"/>
                <a:gd name="connsiteX103" fmla="*/ 35885 w 569320"/>
                <a:gd name="connsiteY103" fmla="*/ 504628 h 583476"/>
                <a:gd name="connsiteX104" fmla="*/ 0 w 569320"/>
                <a:gd name="connsiteY104" fmla="*/ 438682 h 583476"/>
                <a:gd name="connsiteX105" fmla="*/ 80383 w 569320"/>
                <a:gd name="connsiteY105" fmla="*/ 358400 h 583476"/>
                <a:gd name="connsiteX106" fmla="*/ 116268 w 569320"/>
                <a:gd name="connsiteY106" fmla="*/ 367002 h 583476"/>
                <a:gd name="connsiteX107" fmla="*/ 116268 w 569320"/>
                <a:gd name="connsiteY107" fmla="*/ 215040 h 583476"/>
                <a:gd name="connsiteX108" fmla="*/ 300000 w 569320"/>
                <a:gd name="connsiteY108" fmla="*/ 0 h 58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569320" h="583476">
                  <a:moveTo>
                    <a:pt x="33105" y="428526"/>
                  </a:moveTo>
                  <a:lnTo>
                    <a:pt x="50326" y="428526"/>
                  </a:lnTo>
                  <a:lnTo>
                    <a:pt x="61807" y="428526"/>
                  </a:lnTo>
                  <a:lnTo>
                    <a:pt x="71853" y="428526"/>
                  </a:lnTo>
                  <a:lnTo>
                    <a:pt x="116341" y="428526"/>
                  </a:lnTo>
                  <a:lnTo>
                    <a:pt x="127822" y="428526"/>
                  </a:lnTo>
                  <a:lnTo>
                    <a:pt x="127822" y="431391"/>
                  </a:lnTo>
                  <a:lnTo>
                    <a:pt x="127822" y="437121"/>
                  </a:lnTo>
                  <a:lnTo>
                    <a:pt x="127822" y="447148"/>
                  </a:lnTo>
                  <a:lnTo>
                    <a:pt x="66113" y="447148"/>
                  </a:lnTo>
                  <a:lnTo>
                    <a:pt x="56067" y="447148"/>
                  </a:lnTo>
                  <a:lnTo>
                    <a:pt x="46021" y="447148"/>
                  </a:lnTo>
                  <a:lnTo>
                    <a:pt x="33105" y="447148"/>
                  </a:lnTo>
                  <a:lnTo>
                    <a:pt x="33105" y="437121"/>
                  </a:lnTo>
                  <a:close/>
                  <a:moveTo>
                    <a:pt x="166507" y="391373"/>
                  </a:moveTo>
                  <a:lnTo>
                    <a:pt x="147847" y="394240"/>
                  </a:lnTo>
                  <a:cubicBezTo>
                    <a:pt x="155024" y="405709"/>
                    <a:pt x="159330" y="418612"/>
                    <a:pt x="160766" y="431514"/>
                  </a:cubicBezTo>
                  <a:cubicBezTo>
                    <a:pt x="160766" y="434382"/>
                    <a:pt x="160766" y="435815"/>
                    <a:pt x="160766" y="437249"/>
                  </a:cubicBezTo>
                  <a:cubicBezTo>
                    <a:pt x="160766" y="481690"/>
                    <a:pt x="124881" y="517531"/>
                    <a:pt x="80383" y="517531"/>
                  </a:cubicBezTo>
                  <a:cubicBezTo>
                    <a:pt x="71770" y="517531"/>
                    <a:pt x="61723" y="516097"/>
                    <a:pt x="54546" y="513230"/>
                  </a:cubicBezTo>
                  <a:lnTo>
                    <a:pt x="50239" y="537601"/>
                  </a:lnTo>
                  <a:cubicBezTo>
                    <a:pt x="48804" y="544769"/>
                    <a:pt x="50239" y="550503"/>
                    <a:pt x="54546" y="556238"/>
                  </a:cubicBezTo>
                  <a:cubicBezTo>
                    <a:pt x="58852" y="560539"/>
                    <a:pt x="64593" y="563406"/>
                    <a:pt x="71770" y="563406"/>
                  </a:cubicBezTo>
                  <a:lnTo>
                    <a:pt x="160766" y="563406"/>
                  </a:lnTo>
                  <a:lnTo>
                    <a:pt x="160766" y="516097"/>
                  </a:lnTo>
                  <a:cubicBezTo>
                    <a:pt x="160766" y="510363"/>
                    <a:pt x="165072" y="506062"/>
                    <a:pt x="170814" y="506062"/>
                  </a:cubicBezTo>
                  <a:cubicBezTo>
                    <a:pt x="175120" y="506062"/>
                    <a:pt x="179426" y="510363"/>
                    <a:pt x="179426" y="516097"/>
                  </a:cubicBezTo>
                  <a:lnTo>
                    <a:pt x="179426" y="563406"/>
                  </a:lnTo>
                  <a:lnTo>
                    <a:pt x="419139" y="563406"/>
                  </a:lnTo>
                  <a:lnTo>
                    <a:pt x="419139" y="516097"/>
                  </a:lnTo>
                  <a:cubicBezTo>
                    <a:pt x="419139" y="510363"/>
                    <a:pt x="423445" y="506062"/>
                    <a:pt x="429187" y="506062"/>
                  </a:cubicBezTo>
                  <a:cubicBezTo>
                    <a:pt x="433493" y="506062"/>
                    <a:pt x="437799" y="510363"/>
                    <a:pt x="437799" y="516097"/>
                  </a:cubicBezTo>
                  <a:lnTo>
                    <a:pt x="437799" y="563406"/>
                  </a:lnTo>
                  <a:lnTo>
                    <a:pt x="526795" y="563406"/>
                  </a:lnTo>
                  <a:cubicBezTo>
                    <a:pt x="533972" y="563406"/>
                    <a:pt x="541149" y="560539"/>
                    <a:pt x="545455" y="556238"/>
                  </a:cubicBezTo>
                  <a:cubicBezTo>
                    <a:pt x="549761" y="550503"/>
                    <a:pt x="551196" y="544769"/>
                    <a:pt x="549761" y="536167"/>
                  </a:cubicBezTo>
                  <a:lnTo>
                    <a:pt x="532536" y="442983"/>
                  </a:lnTo>
                  <a:cubicBezTo>
                    <a:pt x="529665" y="425780"/>
                    <a:pt x="512440" y="407143"/>
                    <a:pt x="495216" y="404276"/>
                  </a:cubicBezTo>
                  <a:lnTo>
                    <a:pt x="483732" y="401408"/>
                  </a:lnTo>
                  <a:lnTo>
                    <a:pt x="432058" y="391373"/>
                  </a:lnTo>
                  <a:lnTo>
                    <a:pt x="396172" y="431514"/>
                  </a:lnTo>
                  <a:lnTo>
                    <a:pt x="308613" y="534734"/>
                  </a:lnTo>
                  <a:cubicBezTo>
                    <a:pt x="307177" y="537601"/>
                    <a:pt x="304306" y="539035"/>
                    <a:pt x="301436" y="539035"/>
                  </a:cubicBezTo>
                  <a:cubicBezTo>
                    <a:pt x="298565" y="539035"/>
                    <a:pt x="295694" y="537601"/>
                    <a:pt x="294259" y="534734"/>
                  </a:cubicBezTo>
                  <a:lnTo>
                    <a:pt x="202393" y="431514"/>
                  </a:lnTo>
                  <a:close/>
                  <a:moveTo>
                    <a:pt x="80383" y="377037"/>
                  </a:moveTo>
                  <a:cubicBezTo>
                    <a:pt x="47369" y="377037"/>
                    <a:pt x="20096" y="404276"/>
                    <a:pt x="20096" y="438682"/>
                  </a:cubicBezTo>
                  <a:cubicBezTo>
                    <a:pt x="20096" y="455886"/>
                    <a:pt x="27273" y="471655"/>
                    <a:pt x="40192" y="483124"/>
                  </a:cubicBezTo>
                  <a:cubicBezTo>
                    <a:pt x="43062" y="485991"/>
                    <a:pt x="45933" y="487425"/>
                    <a:pt x="48804" y="488859"/>
                  </a:cubicBezTo>
                  <a:cubicBezTo>
                    <a:pt x="51675" y="491726"/>
                    <a:pt x="54546" y="493159"/>
                    <a:pt x="57416" y="494593"/>
                  </a:cubicBezTo>
                  <a:cubicBezTo>
                    <a:pt x="64593" y="497460"/>
                    <a:pt x="71770" y="498894"/>
                    <a:pt x="80383" y="498894"/>
                  </a:cubicBezTo>
                  <a:cubicBezTo>
                    <a:pt x="114833" y="498894"/>
                    <a:pt x="142105" y="471655"/>
                    <a:pt x="142105" y="438682"/>
                  </a:cubicBezTo>
                  <a:cubicBezTo>
                    <a:pt x="142105" y="435815"/>
                    <a:pt x="140670" y="434382"/>
                    <a:pt x="140670" y="431514"/>
                  </a:cubicBezTo>
                  <a:cubicBezTo>
                    <a:pt x="139235" y="420045"/>
                    <a:pt x="134928" y="408576"/>
                    <a:pt x="127751" y="398541"/>
                  </a:cubicBezTo>
                  <a:cubicBezTo>
                    <a:pt x="124881" y="395674"/>
                    <a:pt x="122010" y="394240"/>
                    <a:pt x="119139" y="391373"/>
                  </a:cubicBezTo>
                  <a:cubicBezTo>
                    <a:pt x="117704" y="389940"/>
                    <a:pt x="116268" y="388506"/>
                    <a:pt x="116268" y="388506"/>
                  </a:cubicBezTo>
                  <a:cubicBezTo>
                    <a:pt x="113397" y="387072"/>
                    <a:pt x="110526" y="385639"/>
                    <a:pt x="107656" y="384205"/>
                  </a:cubicBezTo>
                  <a:cubicBezTo>
                    <a:pt x="99043" y="379904"/>
                    <a:pt x="90431" y="377037"/>
                    <a:pt x="80383" y="377037"/>
                  </a:cubicBezTo>
                  <a:close/>
                  <a:moveTo>
                    <a:pt x="334450" y="133325"/>
                  </a:moveTo>
                  <a:lnTo>
                    <a:pt x="322967" y="205005"/>
                  </a:lnTo>
                  <a:lnTo>
                    <a:pt x="179426" y="205005"/>
                  </a:lnTo>
                  <a:lnTo>
                    <a:pt x="179426" y="226509"/>
                  </a:lnTo>
                  <a:cubicBezTo>
                    <a:pt x="177991" y="225075"/>
                    <a:pt x="175120" y="225075"/>
                    <a:pt x="172249" y="225075"/>
                  </a:cubicBezTo>
                  <a:cubicBezTo>
                    <a:pt x="165072" y="227942"/>
                    <a:pt x="162201" y="242278"/>
                    <a:pt x="165072" y="256615"/>
                  </a:cubicBezTo>
                  <a:cubicBezTo>
                    <a:pt x="169378" y="272384"/>
                    <a:pt x="186603" y="282419"/>
                    <a:pt x="193780" y="280986"/>
                  </a:cubicBezTo>
                  <a:cubicBezTo>
                    <a:pt x="202393" y="306791"/>
                    <a:pt x="221053" y="335463"/>
                    <a:pt x="242584" y="355533"/>
                  </a:cubicBezTo>
                  <a:cubicBezTo>
                    <a:pt x="245455" y="358400"/>
                    <a:pt x="248326" y="361267"/>
                    <a:pt x="251196" y="364135"/>
                  </a:cubicBezTo>
                  <a:cubicBezTo>
                    <a:pt x="254067" y="365568"/>
                    <a:pt x="256938" y="368435"/>
                    <a:pt x="261244" y="371303"/>
                  </a:cubicBezTo>
                  <a:lnTo>
                    <a:pt x="188038" y="387072"/>
                  </a:lnTo>
                  <a:lnTo>
                    <a:pt x="228230" y="431514"/>
                  </a:lnTo>
                  <a:lnTo>
                    <a:pt x="277034" y="487425"/>
                  </a:lnTo>
                  <a:lnTo>
                    <a:pt x="288517" y="431514"/>
                  </a:lnTo>
                  <a:lnTo>
                    <a:pt x="289952" y="424346"/>
                  </a:lnTo>
                  <a:lnTo>
                    <a:pt x="272727" y="407143"/>
                  </a:lnTo>
                  <a:lnTo>
                    <a:pt x="294259" y="384205"/>
                  </a:lnTo>
                  <a:lnTo>
                    <a:pt x="300000" y="379904"/>
                  </a:lnTo>
                  <a:lnTo>
                    <a:pt x="304306" y="384205"/>
                  </a:lnTo>
                  <a:lnTo>
                    <a:pt x="327273" y="407143"/>
                  </a:lnTo>
                  <a:lnTo>
                    <a:pt x="308613" y="424346"/>
                  </a:lnTo>
                  <a:lnTo>
                    <a:pt x="310048" y="431514"/>
                  </a:lnTo>
                  <a:lnTo>
                    <a:pt x="322967" y="488859"/>
                  </a:lnTo>
                  <a:lnTo>
                    <a:pt x="371771" y="431514"/>
                  </a:lnTo>
                  <a:lnTo>
                    <a:pt x="410527" y="387072"/>
                  </a:lnTo>
                  <a:lnTo>
                    <a:pt x="337321" y="371303"/>
                  </a:lnTo>
                  <a:cubicBezTo>
                    <a:pt x="340192" y="368435"/>
                    <a:pt x="344498" y="365568"/>
                    <a:pt x="347369" y="362701"/>
                  </a:cubicBezTo>
                  <a:cubicBezTo>
                    <a:pt x="350239" y="361267"/>
                    <a:pt x="353110" y="358400"/>
                    <a:pt x="355981" y="355533"/>
                  </a:cubicBezTo>
                  <a:cubicBezTo>
                    <a:pt x="377512" y="335463"/>
                    <a:pt x="396172" y="306791"/>
                    <a:pt x="404785" y="280986"/>
                  </a:cubicBezTo>
                  <a:cubicBezTo>
                    <a:pt x="411962" y="282419"/>
                    <a:pt x="430622" y="272384"/>
                    <a:pt x="433493" y="256615"/>
                  </a:cubicBezTo>
                  <a:cubicBezTo>
                    <a:pt x="437799" y="242278"/>
                    <a:pt x="433493" y="227942"/>
                    <a:pt x="426316" y="225075"/>
                  </a:cubicBezTo>
                  <a:cubicBezTo>
                    <a:pt x="423445" y="223642"/>
                    <a:pt x="420574" y="225075"/>
                    <a:pt x="419139" y="226509"/>
                  </a:cubicBezTo>
                  <a:lnTo>
                    <a:pt x="419139" y="207872"/>
                  </a:lnTo>
                  <a:lnTo>
                    <a:pt x="334450" y="207872"/>
                  </a:lnTo>
                  <a:close/>
                  <a:moveTo>
                    <a:pt x="300000" y="0"/>
                  </a:moveTo>
                  <a:cubicBezTo>
                    <a:pt x="400479" y="0"/>
                    <a:pt x="483732" y="58777"/>
                    <a:pt x="483732" y="215040"/>
                  </a:cubicBezTo>
                  <a:lnTo>
                    <a:pt x="483732" y="382771"/>
                  </a:lnTo>
                  <a:lnTo>
                    <a:pt x="499522" y="385639"/>
                  </a:lnTo>
                  <a:cubicBezTo>
                    <a:pt x="523924" y="391373"/>
                    <a:pt x="546890" y="414311"/>
                    <a:pt x="551196" y="440116"/>
                  </a:cubicBezTo>
                  <a:lnTo>
                    <a:pt x="568421" y="533300"/>
                  </a:lnTo>
                  <a:cubicBezTo>
                    <a:pt x="571292" y="546203"/>
                    <a:pt x="566986" y="559105"/>
                    <a:pt x="559809" y="569140"/>
                  </a:cubicBezTo>
                  <a:cubicBezTo>
                    <a:pt x="551196" y="577742"/>
                    <a:pt x="539713" y="583476"/>
                    <a:pt x="526795" y="583476"/>
                  </a:cubicBezTo>
                  <a:lnTo>
                    <a:pt x="71770" y="583476"/>
                  </a:lnTo>
                  <a:cubicBezTo>
                    <a:pt x="58852" y="583476"/>
                    <a:pt x="47369" y="577742"/>
                    <a:pt x="38756" y="569140"/>
                  </a:cubicBezTo>
                  <a:cubicBezTo>
                    <a:pt x="31579" y="559105"/>
                    <a:pt x="28708" y="546203"/>
                    <a:pt x="30143" y="533300"/>
                  </a:cubicBezTo>
                  <a:lnTo>
                    <a:pt x="35885" y="504628"/>
                  </a:lnTo>
                  <a:cubicBezTo>
                    <a:pt x="14354" y="490292"/>
                    <a:pt x="0" y="465921"/>
                    <a:pt x="0" y="438682"/>
                  </a:cubicBezTo>
                  <a:cubicBezTo>
                    <a:pt x="0" y="394240"/>
                    <a:pt x="35885" y="358400"/>
                    <a:pt x="80383" y="358400"/>
                  </a:cubicBezTo>
                  <a:cubicBezTo>
                    <a:pt x="93302" y="358400"/>
                    <a:pt x="104785" y="361267"/>
                    <a:pt x="116268" y="367002"/>
                  </a:cubicBezTo>
                  <a:lnTo>
                    <a:pt x="116268" y="215040"/>
                  </a:lnTo>
                  <a:cubicBezTo>
                    <a:pt x="116268" y="58777"/>
                    <a:pt x="198086" y="0"/>
                    <a:pt x="300000" y="0"/>
                  </a:cubicBezTo>
                  <a:close/>
                </a:path>
              </a:pathLst>
            </a:custGeom>
            <a:solidFill>
              <a:schemeClr val="bg1"/>
            </a:solidFill>
            <a:ln>
              <a:noFill/>
            </a:ln>
          </p:spPr>
        </p:sp>
        <p:sp>
          <p:nvSpPr>
            <p:cNvPr id="21" name="文本框 20">
              <a:extLst>
                <a:ext uri="{FF2B5EF4-FFF2-40B4-BE49-F238E27FC236}">
                  <a16:creationId xmlns:a16="http://schemas.microsoft.com/office/drawing/2014/main" id="{8812D642-C510-A3C9-A57E-7CAFCF52895F}"/>
                </a:ext>
              </a:extLst>
            </p:cNvPr>
            <p:cNvSpPr txBox="1"/>
            <p:nvPr/>
          </p:nvSpPr>
          <p:spPr>
            <a:xfrm>
              <a:off x="1811228" y="5508600"/>
              <a:ext cx="2982661" cy="291903"/>
            </a:xfrm>
            <a:prstGeom prst="rect">
              <a:avLst/>
            </a:prstGeom>
            <a:noFill/>
          </p:spPr>
          <p:txBody>
            <a:bodyPr wrap="square" rtlCol="0">
              <a:spAutoFit/>
            </a:bodyPr>
            <a:lstStyle/>
            <a:p>
              <a:pPr>
                <a:lnSpc>
                  <a:spcPct val="150000"/>
                </a:lnSpc>
              </a:pPr>
              <a:r>
                <a:rPr lang="zh-CN" altLang="en-US" sz="2000" dirty="0">
                  <a:solidFill>
                    <a:schemeClr val="bg1"/>
                  </a:solidFill>
                  <a:latin typeface="思源黑体 CN Normal" panose="020B0400000000000000" pitchFamily="34" charset="-122"/>
                  <a:ea typeface="思源黑体 CN Normal" panose="020B0400000000000000" pitchFamily="34" charset="-122"/>
                </a:rPr>
                <a:t>汇报人：新北区百草园小学 陈丽梅     </a:t>
              </a:r>
              <a:endParaRPr lang="en-US" altLang="zh-CN" sz="2000" dirty="0">
                <a:solidFill>
                  <a:schemeClr val="bg1"/>
                </a:solidFill>
                <a:latin typeface="思源黑体 CN Normal" panose="020B0400000000000000" pitchFamily="34" charset="-122"/>
                <a:ea typeface="思源黑体 CN Normal" panose="020B0400000000000000" pitchFamily="34" charset="-122"/>
              </a:endParaRPr>
            </a:p>
            <a:p>
              <a:pPr>
                <a:lnSpc>
                  <a:spcPct val="150000"/>
                </a:lnSpc>
              </a:pPr>
              <a:r>
                <a:rPr lang="zh-CN" altLang="en-US" sz="2000" dirty="0">
                  <a:solidFill>
                    <a:schemeClr val="bg1"/>
                  </a:solidFill>
                  <a:latin typeface="思源黑体 CN Normal" panose="020B0400000000000000" pitchFamily="34" charset="-122"/>
                  <a:ea typeface="思源黑体 CN Normal" panose="020B0400000000000000" pitchFamily="34" charset="-122"/>
                </a:rPr>
                <a:t>              新</a:t>
              </a:r>
              <a:r>
                <a:rPr lang="zh-CN" altLang="en-US" sz="2000" dirty="0">
                  <a:solidFill>
                    <a:schemeClr val="bg1"/>
                  </a:solidFill>
                  <a:ea typeface="思源黑体 CN Normal" panose="020B0400000000000000" pitchFamily="34" charset="-122"/>
                </a:rPr>
                <a:t>北区万绥小学    </a:t>
              </a:r>
              <a:r>
                <a:rPr lang="zh-CN" altLang="en-US" sz="2000" dirty="0">
                  <a:solidFill>
                    <a:schemeClr val="bg1"/>
                  </a:solidFill>
                  <a:latin typeface="思源黑体 CN Normal" panose="020B0400000000000000" pitchFamily="34" charset="-122"/>
                  <a:ea typeface="思源黑体 CN Normal" panose="020B0400000000000000" pitchFamily="34" charset="-122"/>
                </a:rPr>
                <a:t>陆陈波</a:t>
              </a:r>
            </a:p>
          </p:txBody>
        </p:sp>
      </p:grpSp>
    </p:spTree>
    <p:extLst>
      <p:ext uri="{BB962C8B-B14F-4D97-AF65-F5344CB8AC3E}">
        <p14:creationId xmlns:p14="http://schemas.microsoft.com/office/powerpoint/2010/main" val="214369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3"/>
                                        </p:tgtEl>
                                        <p:attrNameLst>
                                          <p:attrName>ppt_y</p:attrName>
                                        </p:attrNameLst>
                                      </p:cBhvr>
                                      <p:tavLst>
                                        <p:tav tm="0">
                                          <p:val>
                                            <p:strVal val="#ppt_y"/>
                                          </p:val>
                                        </p:tav>
                                        <p:tav tm="100000">
                                          <p:val>
                                            <p:strVal val="#ppt_y"/>
                                          </p:val>
                                        </p:tav>
                                      </p:tavLst>
                                    </p:anim>
                                    <p:anim calcmode="lin" valueType="num">
                                      <p:cBhvr>
                                        <p:cTn id="13"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3"/>
                                        </p:tgtEl>
                                      </p:cBhvr>
                                    </p:animEffect>
                                  </p:childTnLst>
                                </p:cTn>
                              </p:par>
                            </p:childTnLst>
                          </p:cTn>
                        </p:par>
                        <p:par>
                          <p:cTn id="16" fill="hold">
                            <p:stCondLst>
                              <p:cond delay="125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A49629E-2C22-6EF7-F4F6-968E51E0634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24872" y="1325197"/>
            <a:ext cx="4733247" cy="4207332"/>
          </a:xfrm>
          <a:prstGeom prst="rect">
            <a:avLst/>
          </a:prstGeom>
        </p:spPr>
      </p:pic>
      <p:sp>
        <p:nvSpPr>
          <p:cNvPr id="2" name="等腰三角形 1">
            <a:extLst>
              <a:ext uri="{FF2B5EF4-FFF2-40B4-BE49-F238E27FC236}">
                <a16:creationId xmlns:a16="http://schemas.microsoft.com/office/drawing/2014/main" id="{946E8EC1-32D6-448A-8F1B-FAF8631C04AB}"/>
              </a:ext>
            </a:extLst>
          </p:cNvPr>
          <p:cNvSpPr/>
          <p:nvPr/>
        </p:nvSpPr>
        <p:spPr>
          <a:xfrm rot="5400000">
            <a:off x="-58992" y="366669"/>
            <a:ext cx="516194" cy="398206"/>
          </a:xfrm>
          <a:prstGeom prst="triangle">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C00000"/>
              </a:solidFill>
            </a:endParaRPr>
          </a:p>
        </p:txBody>
      </p:sp>
      <p:sp>
        <p:nvSpPr>
          <p:cNvPr id="3" name="文本框 2">
            <a:extLst>
              <a:ext uri="{FF2B5EF4-FFF2-40B4-BE49-F238E27FC236}">
                <a16:creationId xmlns:a16="http://schemas.microsoft.com/office/drawing/2014/main" id="{A83040E3-6EDB-4FD2-9849-3A94FF7C6831}"/>
              </a:ext>
            </a:extLst>
          </p:cNvPr>
          <p:cNvSpPr txBox="1"/>
          <p:nvPr/>
        </p:nvSpPr>
        <p:spPr>
          <a:xfrm>
            <a:off x="398208" y="349879"/>
            <a:ext cx="3554814" cy="523220"/>
          </a:xfrm>
          <a:prstGeom prst="rect">
            <a:avLst/>
          </a:prstGeom>
          <a:noFill/>
        </p:spPr>
        <p:txBody>
          <a:bodyPr wrap="square" rtlCol="0">
            <a:spAutoFit/>
          </a:bodyPr>
          <a:lstStyle/>
          <a:p>
            <a:pPr lvl="0">
              <a:defRPr/>
            </a:pPr>
            <a:r>
              <a:rPr lang="zh-CN" altLang="en-US"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rPr>
              <a:t>文献综述</a:t>
            </a:r>
            <a:endParaRPr lang="en-US" altLang="zh-CN"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endParaRPr>
          </a:p>
        </p:txBody>
      </p:sp>
      <p:sp>
        <p:nvSpPr>
          <p:cNvPr id="6" name="矩形 5">
            <a:extLst>
              <a:ext uri="{FF2B5EF4-FFF2-40B4-BE49-F238E27FC236}">
                <a16:creationId xmlns:a16="http://schemas.microsoft.com/office/drawing/2014/main" id="{B97456D8-CF7E-4E88-8C1D-7B2C3B282A24}"/>
              </a:ext>
            </a:extLst>
          </p:cNvPr>
          <p:cNvSpPr/>
          <p:nvPr/>
        </p:nvSpPr>
        <p:spPr>
          <a:xfrm flipV="1">
            <a:off x="0" y="6729614"/>
            <a:ext cx="12192000" cy="162000"/>
          </a:xfrm>
          <a:prstGeom prst="rect">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nvGrpSpPr>
          <p:cNvPr id="4" name="组合 3">
            <a:extLst>
              <a:ext uri="{FF2B5EF4-FFF2-40B4-BE49-F238E27FC236}">
                <a16:creationId xmlns:a16="http://schemas.microsoft.com/office/drawing/2014/main" id="{1DC15531-8ED2-4890-93A8-1E7061AB9337}"/>
              </a:ext>
            </a:extLst>
          </p:cNvPr>
          <p:cNvGrpSpPr/>
          <p:nvPr/>
        </p:nvGrpSpPr>
        <p:grpSpPr>
          <a:xfrm>
            <a:off x="0" y="1561455"/>
            <a:ext cx="5839097" cy="1003337"/>
            <a:chOff x="6722" y="2031440"/>
            <a:chExt cx="5182307" cy="1003337"/>
          </a:xfrm>
        </p:grpSpPr>
        <p:sp>
          <p:nvSpPr>
            <p:cNvPr id="28" name="矩形 27">
              <a:extLst>
                <a:ext uri="{FF2B5EF4-FFF2-40B4-BE49-F238E27FC236}">
                  <a16:creationId xmlns:a16="http://schemas.microsoft.com/office/drawing/2014/main" id="{C54DE783-4921-4241-99D9-3B3708F68CB9}"/>
                </a:ext>
              </a:extLst>
            </p:cNvPr>
            <p:cNvSpPr/>
            <p:nvPr/>
          </p:nvSpPr>
          <p:spPr>
            <a:xfrm>
              <a:off x="6722" y="2031440"/>
              <a:ext cx="5182307" cy="605256"/>
            </a:xfrm>
            <a:prstGeom prst="rect">
              <a:avLst/>
            </a:prstGeom>
            <a:solidFill>
              <a:srgbClr val="BC30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29" name="文本框 28">
              <a:extLst>
                <a:ext uri="{FF2B5EF4-FFF2-40B4-BE49-F238E27FC236}">
                  <a16:creationId xmlns:a16="http://schemas.microsoft.com/office/drawing/2014/main" id="{D812BEA4-5E29-4FB5-BD5D-8778EA748C24}"/>
                </a:ext>
              </a:extLst>
            </p:cNvPr>
            <p:cNvSpPr txBox="1"/>
            <p:nvPr/>
          </p:nvSpPr>
          <p:spPr>
            <a:xfrm>
              <a:off x="102491" y="2080670"/>
              <a:ext cx="4124377" cy="954107"/>
            </a:xfrm>
            <a:prstGeom prst="rect">
              <a:avLst/>
            </a:prstGeom>
            <a:noFill/>
          </p:spPr>
          <p:txBody>
            <a:bodyPr wrap="square" rtlCol="0">
              <a:spAutoFit/>
            </a:bodyPr>
            <a:lstStyle/>
            <a:p>
              <a:pPr lvl="0">
                <a:defRPr/>
              </a:pPr>
              <a:r>
                <a:rPr lang="zh-CN" altLang="en-US" sz="2800" spc="-150" dirty="0">
                  <a:solidFill>
                    <a:schemeClr val="bg1"/>
                  </a:solidFill>
                  <a:latin typeface="思源黑体 CN Medium" panose="020B0600000000000000" pitchFamily="34" charset="-122"/>
                  <a:ea typeface="思源黑体 CN Medium" panose="020B0600000000000000" pitchFamily="34" charset="-122"/>
                  <a:cs typeface="Arial" panose="020B0604020202020204" pitchFamily="34" charset="0"/>
                </a:rPr>
                <a:t>关键词：小学语文项目式学习</a:t>
              </a:r>
              <a:endParaRPr lang="en-US" altLang="zh-CN" sz="2800" spc="-150" dirty="0">
                <a:solidFill>
                  <a:schemeClr val="bg1"/>
                </a:solidFill>
                <a:latin typeface="思源黑体 CN Medium" panose="020B0600000000000000" pitchFamily="34" charset="-122"/>
                <a:ea typeface="思源黑体 CN Medium" panose="020B0600000000000000" pitchFamily="34" charset="-122"/>
                <a:cs typeface="Arial" panose="020B0604020202020204" pitchFamily="34" charset="0"/>
              </a:endParaRPr>
            </a:p>
          </p:txBody>
        </p:sp>
      </p:grpSp>
      <p:pic>
        <p:nvPicPr>
          <p:cNvPr id="10" name="图片 9">
            <a:extLst>
              <a:ext uri="{FF2B5EF4-FFF2-40B4-BE49-F238E27FC236}">
                <a16:creationId xmlns:a16="http://schemas.microsoft.com/office/drawing/2014/main" id="{DE417A5A-30EB-CF38-BB09-C7AA17D9FB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44191" y="1036914"/>
            <a:ext cx="2945709" cy="4875264"/>
          </a:xfrm>
          <a:prstGeom prst="rect">
            <a:avLst/>
          </a:prstGeom>
        </p:spPr>
      </p:pic>
      <p:sp>
        <p:nvSpPr>
          <p:cNvPr id="12" name="文本框 11">
            <a:extLst>
              <a:ext uri="{FF2B5EF4-FFF2-40B4-BE49-F238E27FC236}">
                <a16:creationId xmlns:a16="http://schemas.microsoft.com/office/drawing/2014/main" id="{0FC379D7-6151-107B-49FC-51F3B4F44A78}"/>
              </a:ext>
            </a:extLst>
          </p:cNvPr>
          <p:cNvSpPr txBox="1"/>
          <p:nvPr/>
        </p:nvSpPr>
        <p:spPr>
          <a:xfrm>
            <a:off x="7624872" y="5971323"/>
            <a:ext cx="3024667" cy="662554"/>
          </a:xfrm>
          <a:prstGeom prst="rect">
            <a:avLst/>
          </a:prstGeom>
          <a:noFill/>
        </p:spPr>
        <p:txBody>
          <a:bodyPr wrap="square" lIns="0" rtlCol="0">
            <a:spAutoFit/>
          </a:bodyPr>
          <a:lstStyle/>
          <a:p>
            <a:pPr>
              <a:lnSpc>
                <a:spcPct val="150000"/>
              </a:lnSpc>
            </a:pPr>
            <a:r>
              <a:rPr lang="zh-CN" altLang="en-US"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rPr>
              <a:t>主题分布</a:t>
            </a:r>
          </a:p>
        </p:txBody>
      </p:sp>
      <p:sp>
        <p:nvSpPr>
          <p:cNvPr id="5" name="文本框 4">
            <a:extLst>
              <a:ext uri="{FF2B5EF4-FFF2-40B4-BE49-F238E27FC236}">
                <a16:creationId xmlns:a16="http://schemas.microsoft.com/office/drawing/2014/main" id="{9862A141-7901-AFB8-0242-CE0777654F6C}"/>
              </a:ext>
            </a:extLst>
          </p:cNvPr>
          <p:cNvSpPr txBox="1"/>
          <p:nvPr/>
        </p:nvSpPr>
        <p:spPr>
          <a:xfrm>
            <a:off x="398208" y="2519134"/>
            <a:ext cx="3024667" cy="662554"/>
          </a:xfrm>
          <a:prstGeom prst="rect">
            <a:avLst/>
          </a:prstGeom>
          <a:noFill/>
        </p:spPr>
        <p:txBody>
          <a:bodyPr wrap="square" lIns="0" rtlCol="0">
            <a:spAutoFit/>
          </a:bodyPr>
          <a:lstStyle/>
          <a:p>
            <a:pPr>
              <a:lnSpc>
                <a:spcPct val="150000"/>
              </a:lnSpc>
            </a:pPr>
            <a:r>
              <a:rPr lang="zh-CN" altLang="en-US"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rPr>
              <a:t>文献数量：</a:t>
            </a:r>
            <a:r>
              <a:rPr lang="en-US" altLang="zh-CN"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rPr>
              <a:t>75</a:t>
            </a:r>
            <a:endParaRPr lang="zh-CN" altLang="en-US"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endParaRPr>
          </a:p>
        </p:txBody>
      </p:sp>
    </p:spTree>
    <p:extLst>
      <p:ext uri="{BB962C8B-B14F-4D97-AF65-F5344CB8AC3E}">
        <p14:creationId xmlns:p14="http://schemas.microsoft.com/office/powerpoint/2010/main" val="216935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30FE4D5-4B80-4A68-A1DF-D54D9FB2E6DD}"/>
              </a:ext>
            </a:extLst>
          </p:cNvPr>
          <p:cNvSpPr/>
          <p:nvPr/>
        </p:nvSpPr>
        <p:spPr>
          <a:xfrm>
            <a:off x="0" y="1636467"/>
            <a:ext cx="12192000" cy="3800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Arial"/>
              <a:ea typeface="微软雅黑"/>
            </a:endParaRPr>
          </a:p>
        </p:txBody>
      </p:sp>
      <p:sp>
        <p:nvSpPr>
          <p:cNvPr id="13" name="文本框 12">
            <a:extLst>
              <a:ext uri="{FF2B5EF4-FFF2-40B4-BE49-F238E27FC236}">
                <a16:creationId xmlns:a16="http://schemas.microsoft.com/office/drawing/2014/main" id="{1398176F-82F4-4D54-BD4C-172D63096D89}"/>
              </a:ext>
            </a:extLst>
          </p:cNvPr>
          <p:cNvSpPr txBox="1"/>
          <p:nvPr/>
        </p:nvSpPr>
        <p:spPr>
          <a:xfrm>
            <a:off x="749769" y="827785"/>
            <a:ext cx="2713666" cy="1569660"/>
          </a:xfrm>
          <a:prstGeom prst="rect">
            <a:avLst/>
          </a:prstGeom>
          <a:noFill/>
        </p:spPr>
        <p:txBody>
          <a:bodyPr wrap="square" rtlCol="0">
            <a:spAutoFit/>
          </a:bodyPr>
          <a:lstStyle/>
          <a:p>
            <a:pPr lvl="0" algn="dist">
              <a:defRPr/>
            </a:pPr>
            <a:r>
              <a:rPr lang="zh-CN" altLang="en-US" sz="9600" b="1" spc="-150" dirty="0">
                <a:solidFill>
                  <a:srgbClr val="BC3031"/>
                </a:solidFill>
                <a:latin typeface="思源黑体 CN Heavy" panose="020B0A00000000000000" pitchFamily="34" charset="-122"/>
                <a:ea typeface="思源黑体 CN Heavy" panose="020B0A00000000000000" pitchFamily="34" charset="-122"/>
                <a:cs typeface="Arial" panose="020B0604020202020204" pitchFamily="34" charset="0"/>
              </a:rPr>
              <a:t>目录</a:t>
            </a:r>
          </a:p>
        </p:txBody>
      </p:sp>
      <p:grpSp>
        <p:nvGrpSpPr>
          <p:cNvPr id="17" name="组合 16">
            <a:extLst>
              <a:ext uri="{FF2B5EF4-FFF2-40B4-BE49-F238E27FC236}">
                <a16:creationId xmlns:a16="http://schemas.microsoft.com/office/drawing/2014/main" id="{E36FD833-DE3A-4833-B894-F41F328E5DC5}"/>
              </a:ext>
            </a:extLst>
          </p:cNvPr>
          <p:cNvGrpSpPr/>
          <p:nvPr/>
        </p:nvGrpSpPr>
        <p:grpSpPr>
          <a:xfrm>
            <a:off x="2286953" y="2853773"/>
            <a:ext cx="6151653" cy="584775"/>
            <a:chOff x="5125403" y="1345912"/>
            <a:chExt cx="6151653" cy="584775"/>
          </a:xfrm>
        </p:grpSpPr>
        <p:sp>
          <p:nvSpPr>
            <p:cNvPr id="15" name="椭圆 14">
              <a:extLst>
                <a:ext uri="{FF2B5EF4-FFF2-40B4-BE49-F238E27FC236}">
                  <a16:creationId xmlns:a16="http://schemas.microsoft.com/office/drawing/2014/main" id="{DBAB2B56-4889-48C4-9927-4A01B90E64A0}"/>
                </a:ext>
              </a:extLst>
            </p:cNvPr>
            <p:cNvSpPr/>
            <p:nvPr/>
          </p:nvSpPr>
          <p:spPr>
            <a:xfrm>
              <a:off x="5125403" y="1390650"/>
              <a:ext cx="495300" cy="495300"/>
            </a:xfrm>
            <a:prstGeom prst="ellipse">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a:latin typeface="思源黑体 CN Heavy" panose="020B0A00000000000000" pitchFamily="34" charset="-122"/>
                  <a:ea typeface="思源黑体 CN Heavy" panose="020B0A00000000000000" pitchFamily="34" charset="-122"/>
                </a:rPr>
                <a:t>1</a:t>
              </a:r>
              <a:endParaRPr lang="zh-CN" altLang="en-US" b="1" i="1" dirty="0">
                <a:latin typeface="思源黑体 CN Heavy" panose="020B0A00000000000000" pitchFamily="34" charset="-122"/>
                <a:ea typeface="思源黑体 CN Heavy" panose="020B0A00000000000000" pitchFamily="34" charset="-122"/>
              </a:endParaRPr>
            </a:p>
          </p:txBody>
        </p:sp>
        <p:sp>
          <p:nvSpPr>
            <p:cNvPr id="16" name="文本框 15">
              <a:extLst>
                <a:ext uri="{FF2B5EF4-FFF2-40B4-BE49-F238E27FC236}">
                  <a16:creationId xmlns:a16="http://schemas.microsoft.com/office/drawing/2014/main" id="{6E31B53E-DD3D-4CEB-8F52-D535BDE6BDA2}"/>
                </a:ext>
              </a:extLst>
            </p:cNvPr>
            <p:cNvSpPr txBox="1"/>
            <p:nvPr/>
          </p:nvSpPr>
          <p:spPr>
            <a:xfrm>
              <a:off x="5816123" y="1345912"/>
              <a:ext cx="5460933" cy="584775"/>
            </a:xfrm>
            <a:prstGeom prst="rect">
              <a:avLst/>
            </a:prstGeom>
            <a:noFill/>
          </p:spPr>
          <p:txBody>
            <a:bodyPr wrap="square" rtlCol="0">
              <a:spAutoFit/>
            </a:bodyPr>
            <a:lstStyle/>
            <a:p>
              <a:pPr lvl="0">
                <a:defRPr/>
              </a:pPr>
              <a:r>
                <a:rPr lang="zh-CN" altLang="en-US" sz="3200" spc="-15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Arial" panose="020B0604020202020204" pitchFamily="34" charset="0"/>
                </a:rPr>
                <a:t>国内项目式学习研究</a:t>
              </a:r>
            </a:p>
          </p:txBody>
        </p:sp>
      </p:grpSp>
      <p:grpSp>
        <p:nvGrpSpPr>
          <p:cNvPr id="21" name="组合 20">
            <a:extLst>
              <a:ext uri="{FF2B5EF4-FFF2-40B4-BE49-F238E27FC236}">
                <a16:creationId xmlns:a16="http://schemas.microsoft.com/office/drawing/2014/main" id="{D07060BB-2275-4E25-A9BF-8BA2C063F438}"/>
              </a:ext>
            </a:extLst>
          </p:cNvPr>
          <p:cNvGrpSpPr/>
          <p:nvPr/>
        </p:nvGrpSpPr>
        <p:grpSpPr>
          <a:xfrm>
            <a:off x="2286953" y="3836544"/>
            <a:ext cx="8019640" cy="584775"/>
            <a:chOff x="5125403" y="1345912"/>
            <a:chExt cx="8019640" cy="584775"/>
          </a:xfrm>
        </p:grpSpPr>
        <p:sp>
          <p:nvSpPr>
            <p:cNvPr id="22" name="椭圆 21">
              <a:extLst>
                <a:ext uri="{FF2B5EF4-FFF2-40B4-BE49-F238E27FC236}">
                  <a16:creationId xmlns:a16="http://schemas.microsoft.com/office/drawing/2014/main" id="{03E7F793-6C8B-4F72-89A0-6D121DEABAE9}"/>
                </a:ext>
              </a:extLst>
            </p:cNvPr>
            <p:cNvSpPr/>
            <p:nvPr/>
          </p:nvSpPr>
          <p:spPr>
            <a:xfrm>
              <a:off x="5125403" y="1390650"/>
              <a:ext cx="495300" cy="495300"/>
            </a:xfrm>
            <a:prstGeom prst="ellipse">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a:latin typeface="思源黑体 CN Heavy" panose="020B0A00000000000000" pitchFamily="34" charset="-122"/>
                  <a:ea typeface="思源黑体 CN Heavy" panose="020B0A00000000000000" pitchFamily="34" charset="-122"/>
                </a:rPr>
                <a:t>3</a:t>
              </a:r>
              <a:endParaRPr lang="zh-CN" altLang="en-US" b="1" i="1" dirty="0">
                <a:latin typeface="思源黑体 CN Heavy" panose="020B0A00000000000000" pitchFamily="34" charset="-122"/>
                <a:ea typeface="思源黑体 CN Heavy" panose="020B0A00000000000000" pitchFamily="34" charset="-122"/>
              </a:endParaRPr>
            </a:p>
          </p:txBody>
        </p:sp>
        <p:sp>
          <p:nvSpPr>
            <p:cNvPr id="23" name="文本框 22">
              <a:extLst>
                <a:ext uri="{FF2B5EF4-FFF2-40B4-BE49-F238E27FC236}">
                  <a16:creationId xmlns:a16="http://schemas.microsoft.com/office/drawing/2014/main" id="{8263FD9F-FD02-4626-A988-247D5B6C6EC7}"/>
                </a:ext>
              </a:extLst>
            </p:cNvPr>
            <p:cNvSpPr txBox="1"/>
            <p:nvPr/>
          </p:nvSpPr>
          <p:spPr>
            <a:xfrm>
              <a:off x="5816122" y="1345912"/>
              <a:ext cx="7328921" cy="584775"/>
            </a:xfrm>
            <a:prstGeom prst="rect">
              <a:avLst/>
            </a:prstGeom>
            <a:noFill/>
          </p:spPr>
          <p:txBody>
            <a:bodyPr wrap="square" rtlCol="0">
              <a:spAutoFit/>
            </a:bodyPr>
            <a:lstStyle/>
            <a:p>
              <a:pPr lvl="0">
                <a:defRPr/>
              </a:pPr>
              <a:r>
                <a:rPr lang="zh-CN" altLang="en-US" sz="3200" spc="-15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Arial" panose="020B0604020202020204" pitchFamily="34" charset="0"/>
                </a:rPr>
                <a:t>项目式学习在小学语文教学中的研究</a:t>
              </a:r>
            </a:p>
          </p:txBody>
        </p:sp>
      </p:grpSp>
      <p:sp>
        <p:nvSpPr>
          <p:cNvPr id="27" name="矩形 26">
            <a:extLst>
              <a:ext uri="{FF2B5EF4-FFF2-40B4-BE49-F238E27FC236}">
                <a16:creationId xmlns:a16="http://schemas.microsoft.com/office/drawing/2014/main" id="{8B17834A-CF3F-4B1F-BED4-502CBE5F6293}"/>
              </a:ext>
            </a:extLst>
          </p:cNvPr>
          <p:cNvSpPr/>
          <p:nvPr/>
        </p:nvSpPr>
        <p:spPr>
          <a:xfrm flipV="1">
            <a:off x="0" y="6729614"/>
            <a:ext cx="12192000" cy="162000"/>
          </a:xfrm>
          <a:prstGeom prst="rect">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Tree>
    <p:extLst>
      <p:ext uri="{BB962C8B-B14F-4D97-AF65-F5344CB8AC3E}">
        <p14:creationId xmlns:p14="http://schemas.microsoft.com/office/powerpoint/2010/main" val="47472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9D141DB-F1DD-46E1-8C94-D952DF565A49}"/>
              </a:ext>
            </a:extLst>
          </p:cNvPr>
          <p:cNvSpPr/>
          <p:nvPr/>
        </p:nvSpPr>
        <p:spPr>
          <a:xfrm>
            <a:off x="919316" y="1297858"/>
            <a:ext cx="10353368" cy="4262283"/>
          </a:xfrm>
          <a:prstGeom prst="rect">
            <a:avLst/>
          </a:prstGeom>
          <a:solidFill>
            <a:schemeClr val="bg1"/>
          </a:solidFill>
          <a:ln w="2857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Arial"/>
              <a:ea typeface="微软雅黑"/>
            </a:endParaRPr>
          </a:p>
        </p:txBody>
      </p:sp>
      <p:sp>
        <p:nvSpPr>
          <p:cNvPr id="4" name="矩形 3">
            <a:extLst>
              <a:ext uri="{FF2B5EF4-FFF2-40B4-BE49-F238E27FC236}">
                <a16:creationId xmlns:a16="http://schemas.microsoft.com/office/drawing/2014/main" id="{0514DB0F-542C-4BC8-8E90-048D33C8B3E3}"/>
              </a:ext>
            </a:extLst>
          </p:cNvPr>
          <p:cNvSpPr/>
          <p:nvPr/>
        </p:nvSpPr>
        <p:spPr>
          <a:xfrm>
            <a:off x="0" y="3428999"/>
            <a:ext cx="12192000" cy="1371600"/>
          </a:xfrm>
          <a:prstGeom prst="rect">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nvGrpSpPr>
          <p:cNvPr id="6" name="组合 5">
            <a:extLst>
              <a:ext uri="{FF2B5EF4-FFF2-40B4-BE49-F238E27FC236}">
                <a16:creationId xmlns:a16="http://schemas.microsoft.com/office/drawing/2014/main" id="{DBA68762-4F56-4F6F-9E69-3510E8C48D41}"/>
              </a:ext>
            </a:extLst>
          </p:cNvPr>
          <p:cNvGrpSpPr/>
          <p:nvPr/>
        </p:nvGrpSpPr>
        <p:grpSpPr>
          <a:xfrm>
            <a:off x="3753919" y="2233009"/>
            <a:ext cx="7735074" cy="1011324"/>
            <a:chOff x="5210603" y="1257918"/>
            <a:chExt cx="3723847" cy="1011324"/>
          </a:xfrm>
        </p:grpSpPr>
        <p:sp>
          <p:nvSpPr>
            <p:cNvPr id="7" name="椭圆 6">
              <a:extLst>
                <a:ext uri="{FF2B5EF4-FFF2-40B4-BE49-F238E27FC236}">
                  <a16:creationId xmlns:a16="http://schemas.microsoft.com/office/drawing/2014/main" id="{7698ED3F-F906-4AC4-A576-6396FDB86256}"/>
                </a:ext>
              </a:extLst>
            </p:cNvPr>
            <p:cNvSpPr/>
            <p:nvPr/>
          </p:nvSpPr>
          <p:spPr>
            <a:xfrm>
              <a:off x="5210603" y="1257918"/>
              <a:ext cx="467944" cy="972000"/>
            </a:xfrm>
            <a:prstGeom prst="ellipse">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i="1" dirty="0">
                  <a:latin typeface="思源黑体 CN Heavy" panose="020B0A00000000000000" pitchFamily="34" charset="-122"/>
                  <a:ea typeface="思源黑体 CN Heavy" panose="020B0A00000000000000" pitchFamily="34" charset="-122"/>
                </a:rPr>
                <a:t>1</a:t>
              </a:r>
              <a:endParaRPr lang="zh-CN" altLang="en-US" sz="4000" b="1" i="1" dirty="0">
                <a:latin typeface="思源黑体 CN Heavy" panose="020B0A00000000000000" pitchFamily="34" charset="-122"/>
                <a:ea typeface="思源黑体 CN Heavy" panose="020B0A00000000000000" pitchFamily="34" charset="-122"/>
              </a:endParaRPr>
            </a:p>
          </p:txBody>
        </p:sp>
        <p:sp>
          <p:nvSpPr>
            <p:cNvPr id="8" name="文本框 7">
              <a:extLst>
                <a:ext uri="{FF2B5EF4-FFF2-40B4-BE49-F238E27FC236}">
                  <a16:creationId xmlns:a16="http://schemas.microsoft.com/office/drawing/2014/main" id="{16479599-B34E-4808-B22B-EED8D0A5D785}"/>
                </a:ext>
              </a:extLst>
            </p:cNvPr>
            <p:cNvSpPr txBox="1"/>
            <p:nvPr/>
          </p:nvSpPr>
          <p:spPr>
            <a:xfrm>
              <a:off x="5816123" y="1345912"/>
              <a:ext cx="3118327" cy="923330"/>
            </a:xfrm>
            <a:prstGeom prst="rect">
              <a:avLst/>
            </a:prstGeom>
            <a:noFill/>
          </p:spPr>
          <p:txBody>
            <a:bodyPr wrap="square" rtlCol="0">
              <a:spAutoFit/>
            </a:bodyPr>
            <a:lstStyle/>
            <a:p>
              <a:pPr lvl="0">
                <a:defRPr/>
              </a:pPr>
              <a:r>
                <a:rPr lang="zh-CN" altLang="en-US" sz="5400" b="1" spc="-15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Arial" panose="020B0604020202020204" pitchFamily="34" charset="0"/>
                </a:rPr>
                <a:t>国内项目式学习研究</a:t>
              </a:r>
            </a:p>
          </p:txBody>
        </p:sp>
      </p:grpSp>
      <p:pic>
        <p:nvPicPr>
          <p:cNvPr id="14" name="图片 13">
            <a:extLst>
              <a:ext uri="{FF2B5EF4-FFF2-40B4-BE49-F238E27FC236}">
                <a16:creationId xmlns:a16="http://schemas.microsoft.com/office/drawing/2014/main" id="{05657538-ECD2-4345-B3C7-B18F6AAC76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651" y="1551305"/>
            <a:ext cx="2965066" cy="2965066"/>
          </a:xfrm>
          <a:prstGeom prst="rect">
            <a:avLst/>
          </a:prstGeom>
        </p:spPr>
      </p:pic>
      <p:grpSp>
        <p:nvGrpSpPr>
          <p:cNvPr id="18" name="组合 17">
            <a:extLst>
              <a:ext uri="{FF2B5EF4-FFF2-40B4-BE49-F238E27FC236}">
                <a16:creationId xmlns:a16="http://schemas.microsoft.com/office/drawing/2014/main" id="{08769AD4-ED03-45C2-B89E-7AC31DCED477}"/>
              </a:ext>
            </a:extLst>
          </p:cNvPr>
          <p:cNvGrpSpPr/>
          <p:nvPr/>
        </p:nvGrpSpPr>
        <p:grpSpPr>
          <a:xfrm>
            <a:off x="5226485" y="3649665"/>
            <a:ext cx="2684446" cy="412870"/>
            <a:chOff x="1097594" y="5225378"/>
            <a:chExt cx="2684446" cy="412870"/>
          </a:xfrm>
        </p:grpSpPr>
        <p:sp>
          <p:nvSpPr>
            <p:cNvPr id="19" name="等腰三角形 18">
              <a:extLst>
                <a:ext uri="{FF2B5EF4-FFF2-40B4-BE49-F238E27FC236}">
                  <a16:creationId xmlns:a16="http://schemas.microsoft.com/office/drawing/2014/main" id="{36DBC57D-2FED-4420-B297-655A8FFC951C}"/>
                </a:ext>
              </a:extLst>
            </p:cNvPr>
            <p:cNvSpPr/>
            <p:nvPr/>
          </p:nvSpPr>
          <p:spPr>
            <a:xfrm rot="5400000">
              <a:off x="1103014" y="5332278"/>
              <a:ext cx="212003" cy="222843"/>
            </a:xfrm>
            <a:prstGeom prst="triangle">
              <a:avLst>
                <a:gd name="adj" fmla="val 0"/>
              </a:avLst>
            </a:prstGeom>
            <a:solidFill>
              <a:schemeClr val="bg1"/>
            </a:solidFill>
            <a:ln w="12700" cap="flat" cmpd="sng" algn="ctr">
              <a:noFill/>
              <a:prstDash val="solid"/>
              <a:miter lim="800000"/>
            </a:ln>
            <a:effectLst/>
          </p:spPr>
          <p:txBody>
            <a:bodyPr rtlCol="0" anchor="ctr"/>
            <a:lstStyle/>
            <a:p>
              <a:pPr algn="ctr">
                <a:lnSpc>
                  <a:spcPct val="125000"/>
                </a:lnSpc>
                <a:defRPr/>
              </a:pPr>
              <a:endParaRPr lang="zh-CN" altLang="en-US" kern="0">
                <a:solidFill>
                  <a:schemeClr val="bg1"/>
                </a:solidFill>
                <a:latin typeface="等线" panose="020F0502020204030204"/>
                <a:ea typeface="等线" panose="02010600030101010101" pitchFamily="2" charset="-122"/>
              </a:endParaRPr>
            </a:p>
          </p:txBody>
        </p:sp>
        <p:sp>
          <p:nvSpPr>
            <p:cNvPr id="20" name="文本框 19">
              <a:extLst>
                <a:ext uri="{FF2B5EF4-FFF2-40B4-BE49-F238E27FC236}">
                  <a16:creationId xmlns:a16="http://schemas.microsoft.com/office/drawing/2014/main" id="{5863A3AF-1936-4D45-8FB6-05580FDDF565}"/>
                </a:ext>
              </a:extLst>
            </p:cNvPr>
            <p:cNvSpPr txBox="1"/>
            <p:nvPr/>
          </p:nvSpPr>
          <p:spPr>
            <a:xfrm>
              <a:off x="1361450" y="5225378"/>
              <a:ext cx="2420590" cy="412870"/>
            </a:xfrm>
            <a:prstGeom prst="rect">
              <a:avLst/>
            </a:prstGeom>
            <a:noFill/>
          </p:spPr>
          <p:txBody>
            <a:bodyPr wrap="square" lIns="0" rtlCol="0">
              <a:spAutoFit/>
            </a:bodyPr>
            <a:lstStyle/>
            <a:p>
              <a:pPr>
                <a:lnSpc>
                  <a:spcPct val="125000"/>
                </a:lnSpc>
              </a:pPr>
              <a:r>
                <a:rPr lang="zh-CN" altLang="en-US" b="1" dirty="0">
                  <a:ln w="6350">
                    <a:noFill/>
                  </a:ln>
                  <a:solidFill>
                    <a:srgbClr val="FFFFFF"/>
                  </a:solidFill>
                  <a:latin typeface="思源黑体 CN Normal" panose="020B0400000000000000" pitchFamily="34" charset="-122"/>
                  <a:ea typeface="思源黑体 CN Normal" panose="020B0400000000000000" pitchFamily="34" charset="-122"/>
                  <a:sym typeface="+mn-ea"/>
                </a:rPr>
                <a:t>整体情况</a:t>
              </a:r>
            </a:p>
          </p:txBody>
        </p:sp>
      </p:grpSp>
      <p:grpSp>
        <p:nvGrpSpPr>
          <p:cNvPr id="21" name="组合 20">
            <a:extLst>
              <a:ext uri="{FF2B5EF4-FFF2-40B4-BE49-F238E27FC236}">
                <a16:creationId xmlns:a16="http://schemas.microsoft.com/office/drawing/2014/main" id="{C97CB1F9-5E05-4F83-9477-EF7B032AF1F7}"/>
              </a:ext>
            </a:extLst>
          </p:cNvPr>
          <p:cNvGrpSpPr/>
          <p:nvPr/>
        </p:nvGrpSpPr>
        <p:grpSpPr>
          <a:xfrm>
            <a:off x="5226485" y="4167063"/>
            <a:ext cx="2684446" cy="412870"/>
            <a:chOff x="1097594" y="5225378"/>
            <a:chExt cx="2684446" cy="412870"/>
          </a:xfrm>
        </p:grpSpPr>
        <p:sp>
          <p:nvSpPr>
            <p:cNvPr id="22" name="等腰三角形 21">
              <a:extLst>
                <a:ext uri="{FF2B5EF4-FFF2-40B4-BE49-F238E27FC236}">
                  <a16:creationId xmlns:a16="http://schemas.microsoft.com/office/drawing/2014/main" id="{08DCC62B-8ED7-4A16-ACA7-8C40DACF4ADA}"/>
                </a:ext>
              </a:extLst>
            </p:cNvPr>
            <p:cNvSpPr/>
            <p:nvPr/>
          </p:nvSpPr>
          <p:spPr>
            <a:xfrm rot="5400000">
              <a:off x="1103014" y="5332278"/>
              <a:ext cx="212003" cy="222843"/>
            </a:xfrm>
            <a:prstGeom prst="triangle">
              <a:avLst>
                <a:gd name="adj" fmla="val 0"/>
              </a:avLst>
            </a:prstGeom>
            <a:solidFill>
              <a:schemeClr val="bg1"/>
            </a:solidFill>
            <a:ln w="12700" cap="flat" cmpd="sng" algn="ctr">
              <a:noFill/>
              <a:prstDash val="solid"/>
              <a:miter lim="800000"/>
            </a:ln>
            <a:effectLst/>
          </p:spPr>
          <p:txBody>
            <a:bodyPr rtlCol="0" anchor="ctr"/>
            <a:lstStyle/>
            <a:p>
              <a:pPr algn="ctr">
                <a:lnSpc>
                  <a:spcPct val="125000"/>
                </a:lnSpc>
                <a:defRPr/>
              </a:pPr>
              <a:endParaRPr lang="zh-CN" altLang="en-US" kern="0">
                <a:solidFill>
                  <a:schemeClr val="bg1"/>
                </a:solidFill>
                <a:latin typeface="等线" panose="020F0502020204030204"/>
                <a:ea typeface="等线" panose="02010600030101010101" pitchFamily="2" charset="-122"/>
              </a:endParaRPr>
            </a:p>
          </p:txBody>
        </p:sp>
        <p:sp>
          <p:nvSpPr>
            <p:cNvPr id="23" name="文本框 22">
              <a:extLst>
                <a:ext uri="{FF2B5EF4-FFF2-40B4-BE49-F238E27FC236}">
                  <a16:creationId xmlns:a16="http://schemas.microsoft.com/office/drawing/2014/main" id="{8288CFA3-B236-4539-A034-7CF572245BDC}"/>
                </a:ext>
              </a:extLst>
            </p:cNvPr>
            <p:cNvSpPr txBox="1"/>
            <p:nvPr/>
          </p:nvSpPr>
          <p:spPr>
            <a:xfrm>
              <a:off x="1361450" y="5225378"/>
              <a:ext cx="2420590" cy="412870"/>
            </a:xfrm>
            <a:prstGeom prst="rect">
              <a:avLst/>
            </a:prstGeom>
            <a:noFill/>
          </p:spPr>
          <p:txBody>
            <a:bodyPr wrap="square" lIns="0" rtlCol="0">
              <a:spAutoFit/>
            </a:bodyPr>
            <a:lstStyle/>
            <a:p>
              <a:pPr>
                <a:lnSpc>
                  <a:spcPct val="125000"/>
                </a:lnSpc>
              </a:pPr>
              <a:r>
                <a:rPr lang="zh-CN" altLang="en-US" b="1" dirty="0">
                  <a:solidFill>
                    <a:schemeClr val="bg1"/>
                  </a:solidFill>
                  <a:latin typeface="思源黑体 CN Normal" panose="020B0400000000000000" pitchFamily="34" charset="-122"/>
                  <a:ea typeface="思源黑体 CN Normal" panose="020B0400000000000000" pitchFamily="34" charset="-122"/>
                </a:rPr>
                <a:t>探索实践研究</a:t>
              </a:r>
            </a:p>
          </p:txBody>
        </p:sp>
      </p:grpSp>
      <p:grpSp>
        <p:nvGrpSpPr>
          <p:cNvPr id="24" name="组合 23">
            <a:extLst>
              <a:ext uri="{FF2B5EF4-FFF2-40B4-BE49-F238E27FC236}">
                <a16:creationId xmlns:a16="http://schemas.microsoft.com/office/drawing/2014/main" id="{6B8AB8F9-E557-4FBC-8947-919B8C7DE711}"/>
              </a:ext>
            </a:extLst>
          </p:cNvPr>
          <p:cNvGrpSpPr/>
          <p:nvPr/>
        </p:nvGrpSpPr>
        <p:grpSpPr>
          <a:xfrm>
            <a:off x="8367892" y="3649665"/>
            <a:ext cx="2684446" cy="412870"/>
            <a:chOff x="1097594" y="5225378"/>
            <a:chExt cx="2684446" cy="412870"/>
          </a:xfrm>
        </p:grpSpPr>
        <p:sp>
          <p:nvSpPr>
            <p:cNvPr id="25" name="等腰三角形 24">
              <a:extLst>
                <a:ext uri="{FF2B5EF4-FFF2-40B4-BE49-F238E27FC236}">
                  <a16:creationId xmlns:a16="http://schemas.microsoft.com/office/drawing/2014/main" id="{7667720A-68EC-400D-B1E0-E1618D5808F9}"/>
                </a:ext>
              </a:extLst>
            </p:cNvPr>
            <p:cNvSpPr/>
            <p:nvPr/>
          </p:nvSpPr>
          <p:spPr>
            <a:xfrm rot="5400000">
              <a:off x="1103014" y="5332278"/>
              <a:ext cx="212003" cy="222843"/>
            </a:xfrm>
            <a:prstGeom prst="triangle">
              <a:avLst>
                <a:gd name="adj" fmla="val 0"/>
              </a:avLst>
            </a:prstGeom>
            <a:solidFill>
              <a:schemeClr val="bg1"/>
            </a:solidFill>
            <a:ln w="12700" cap="flat" cmpd="sng" algn="ctr">
              <a:noFill/>
              <a:prstDash val="solid"/>
              <a:miter lim="800000"/>
            </a:ln>
            <a:effectLst/>
          </p:spPr>
          <p:txBody>
            <a:bodyPr rtlCol="0" anchor="ctr"/>
            <a:lstStyle/>
            <a:p>
              <a:pPr algn="ctr">
                <a:lnSpc>
                  <a:spcPct val="125000"/>
                </a:lnSpc>
                <a:defRPr/>
              </a:pPr>
              <a:endParaRPr lang="zh-CN" altLang="en-US" kern="0">
                <a:solidFill>
                  <a:schemeClr val="bg1"/>
                </a:solidFill>
                <a:latin typeface="等线" panose="020F0502020204030204"/>
                <a:ea typeface="等线" panose="02010600030101010101" pitchFamily="2" charset="-122"/>
              </a:endParaRPr>
            </a:p>
          </p:txBody>
        </p:sp>
        <p:sp>
          <p:nvSpPr>
            <p:cNvPr id="26" name="文本框 25">
              <a:extLst>
                <a:ext uri="{FF2B5EF4-FFF2-40B4-BE49-F238E27FC236}">
                  <a16:creationId xmlns:a16="http://schemas.microsoft.com/office/drawing/2014/main" id="{E5339F7B-1FCF-43FC-9BFE-7B25D5EF998F}"/>
                </a:ext>
              </a:extLst>
            </p:cNvPr>
            <p:cNvSpPr txBox="1"/>
            <p:nvPr/>
          </p:nvSpPr>
          <p:spPr>
            <a:xfrm>
              <a:off x="1361450" y="5225378"/>
              <a:ext cx="2420590" cy="412870"/>
            </a:xfrm>
            <a:prstGeom prst="rect">
              <a:avLst/>
            </a:prstGeom>
            <a:noFill/>
          </p:spPr>
          <p:txBody>
            <a:bodyPr wrap="square" lIns="0" rtlCol="0">
              <a:spAutoFit/>
            </a:bodyPr>
            <a:lstStyle/>
            <a:p>
              <a:pPr>
                <a:lnSpc>
                  <a:spcPct val="125000"/>
                </a:lnSpc>
              </a:pPr>
              <a:r>
                <a:rPr lang="zh-CN" altLang="en-US" b="1" dirty="0">
                  <a:solidFill>
                    <a:schemeClr val="bg1"/>
                  </a:solidFill>
                  <a:latin typeface="思源黑体 CN Normal" panose="020B0400000000000000" pitchFamily="34" charset="-122"/>
                  <a:ea typeface="思源黑体 CN Normal" panose="020B0400000000000000" pitchFamily="34" charset="-122"/>
                </a:rPr>
                <a:t>基础理论研究</a:t>
              </a:r>
            </a:p>
          </p:txBody>
        </p:sp>
      </p:grpSp>
      <p:grpSp>
        <p:nvGrpSpPr>
          <p:cNvPr id="27" name="组合 26">
            <a:extLst>
              <a:ext uri="{FF2B5EF4-FFF2-40B4-BE49-F238E27FC236}">
                <a16:creationId xmlns:a16="http://schemas.microsoft.com/office/drawing/2014/main" id="{2EC8B2B5-6161-4CE3-8C44-C587752FCE53}"/>
              </a:ext>
            </a:extLst>
          </p:cNvPr>
          <p:cNvGrpSpPr/>
          <p:nvPr/>
        </p:nvGrpSpPr>
        <p:grpSpPr>
          <a:xfrm>
            <a:off x="8367892" y="4167063"/>
            <a:ext cx="2684446" cy="412870"/>
            <a:chOff x="1097594" y="5225378"/>
            <a:chExt cx="2684446" cy="412870"/>
          </a:xfrm>
        </p:grpSpPr>
        <p:sp>
          <p:nvSpPr>
            <p:cNvPr id="28" name="等腰三角形 27">
              <a:extLst>
                <a:ext uri="{FF2B5EF4-FFF2-40B4-BE49-F238E27FC236}">
                  <a16:creationId xmlns:a16="http://schemas.microsoft.com/office/drawing/2014/main" id="{851B29E9-05AD-4764-AA98-31AD01DCCF9A}"/>
                </a:ext>
              </a:extLst>
            </p:cNvPr>
            <p:cNvSpPr/>
            <p:nvPr/>
          </p:nvSpPr>
          <p:spPr>
            <a:xfrm rot="5400000">
              <a:off x="1103014" y="5332278"/>
              <a:ext cx="212003" cy="222843"/>
            </a:xfrm>
            <a:prstGeom prst="triangle">
              <a:avLst>
                <a:gd name="adj" fmla="val 0"/>
              </a:avLst>
            </a:prstGeom>
            <a:solidFill>
              <a:schemeClr val="bg1"/>
            </a:solidFill>
            <a:ln w="12700" cap="flat" cmpd="sng" algn="ctr">
              <a:noFill/>
              <a:prstDash val="solid"/>
              <a:miter lim="800000"/>
            </a:ln>
            <a:effectLst/>
          </p:spPr>
          <p:txBody>
            <a:bodyPr rtlCol="0" anchor="ctr"/>
            <a:lstStyle/>
            <a:p>
              <a:pPr algn="ctr">
                <a:lnSpc>
                  <a:spcPct val="125000"/>
                </a:lnSpc>
                <a:defRPr/>
              </a:pPr>
              <a:endParaRPr lang="zh-CN" altLang="en-US" kern="0">
                <a:solidFill>
                  <a:schemeClr val="bg1"/>
                </a:solidFill>
                <a:latin typeface="等线" panose="020F0502020204030204"/>
                <a:ea typeface="等线" panose="02010600030101010101" pitchFamily="2" charset="-122"/>
              </a:endParaRPr>
            </a:p>
          </p:txBody>
        </p:sp>
        <p:sp>
          <p:nvSpPr>
            <p:cNvPr id="29" name="文本框 28">
              <a:extLst>
                <a:ext uri="{FF2B5EF4-FFF2-40B4-BE49-F238E27FC236}">
                  <a16:creationId xmlns:a16="http://schemas.microsoft.com/office/drawing/2014/main" id="{9F4AD2F9-DB36-4A68-A3DA-D85FD7CB58C0}"/>
                </a:ext>
              </a:extLst>
            </p:cNvPr>
            <p:cNvSpPr txBox="1"/>
            <p:nvPr/>
          </p:nvSpPr>
          <p:spPr>
            <a:xfrm>
              <a:off x="1361450" y="5225378"/>
              <a:ext cx="2420590" cy="412870"/>
            </a:xfrm>
            <a:prstGeom prst="rect">
              <a:avLst/>
            </a:prstGeom>
            <a:noFill/>
          </p:spPr>
          <p:txBody>
            <a:bodyPr wrap="square" lIns="0" rtlCol="0">
              <a:spAutoFit/>
            </a:bodyPr>
            <a:lstStyle/>
            <a:p>
              <a:pPr>
                <a:lnSpc>
                  <a:spcPct val="125000"/>
                </a:lnSpc>
              </a:pPr>
              <a:r>
                <a:rPr lang="zh-CN" altLang="en-US" b="1" dirty="0">
                  <a:solidFill>
                    <a:schemeClr val="bg1"/>
                  </a:solidFill>
                  <a:latin typeface="思源黑体 CN Normal" panose="020B0400000000000000" pitchFamily="34" charset="-122"/>
                  <a:ea typeface="思源黑体 CN Normal" panose="020B0400000000000000" pitchFamily="34" charset="-122"/>
                </a:rPr>
                <a:t>综述</a:t>
              </a:r>
            </a:p>
          </p:txBody>
        </p:sp>
      </p:grpSp>
    </p:spTree>
    <p:extLst>
      <p:ext uri="{BB962C8B-B14F-4D97-AF65-F5344CB8AC3E}">
        <p14:creationId xmlns:p14="http://schemas.microsoft.com/office/powerpoint/2010/main" val="166545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a:extLst>
              <a:ext uri="{FF2B5EF4-FFF2-40B4-BE49-F238E27FC236}">
                <a16:creationId xmlns:a16="http://schemas.microsoft.com/office/drawing/2014/main" id="{946E8EC1-32D6-448A-8F1B-FAF8631C04AB}"/>
              </a:ext>
            </a:extLst>
          </p:cNvPr>
          <p:cNvSpPr/>
          <p:nvPr/>
        </p:nvSpPr>
        <p:spPr>
          <a:xfrm rot="5400000">
            <a:off x="-58992" y="366669"/>
            <a:ext cx="516194" cy="398206"/>
          </a:xfrm>
          <a:prstGeom prst="triangle">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C00000"/>
              </a:solidFill>
            </a:endParaRPr>
          </a:p>
        </p:txBody>
      </p:sp>
      <p:sp>
        <p:nvSpPr>
          <p:cNvPr id="6" name="矩形 5">
            <a:extLst>
              <a:ext uri="{FF2B5EF4-FFF2-40B4-BE49-F238E27FC236}">
                <a16:creationId xmlns:a16="http://schemas.microsoft.com/office/drawing/2014/main" id="{B97456D8-CF7E-4E88-8C1D-7B2C3B282A24}"/>
              </a:ext>
            </a:extLst>
          </p:cNvPr>
          <p:cNvSpPr/>
          <p:nvPr/>
        </p:nvSpPr>
        <p:spPr>
          <a:xfrm flipV="1">
            <a:off x="0" y="6729614"/>
            <a:ext cx="12192000" cy="162000"/>
          </a:xfrm>
          <a:prstGeom prst="rect">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4" name="椭圆 3">
            <a:extLst>
              <a:ext uri="{FF2B5EF4-FFF2-40B4-BE49-F238E27FC236}">
                <a16:creationId xmlns:a16="http://schemas.microsoft.com/office/drawing/2014/main" id="{029C27C1-EB20-40D8-8151-B16DFD778597}"/>
              </a:ext>
            </a:extLst>
          </p:cNvPr>
          <p:cNvSpPr/>
          <p:nvPr/>
        </p:nvSpPr>
        <p:spPr>
          <a:xfrm>
            <a:off x="-849732" y="2749990"/>
            <a:ext cx="4579050" cy="457905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C00000"/>
              </a:solidFill>
            </a:endParaRPr>
          </a:p>
        </p:txBody>
      </p:sp>
      <p:sp>
        <p:nvSpPr>
          <p:cNvPr id="8" name="空心弧 7">
            <a:extLst>
              <a:ext uri="{FF2B5EF4-FFF2-40B4-BE49-F238E27FC236}">
                <a16:creationId xmlns:a16="http://schemas.microsoft.com/office/drawing/2014/main" id="{719A046E-4246-4A5C-8BDD-CD260062DDD7}"/>
              </a:ext>
            </a:extLst>
          </p:cNvPr>
          <p:cNvSpPr/>
          <p:nvPr/>
        </p:nvSpPr>
        <p:spPr>
          <a:xfrm rot="3395484">
            <a:off x="-1463647" y="2136075"/>
            <a:ext cx="5806879" cy="5806879"/>
          </a:xfrm>
          <a:prstGeom prst="blockArc">
            <a:avLst>
              <a:gd name="adj1" fmla="val 10800000"/>
              <a:gd name="adj2" fmla="val 28423"/>
              <a:gd name="adj3" fmla="val 464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C00000"/>
              </a:solidFill>
            </a:endParaRPr>
          </a:p>
        </p:txBody>
      </p:sp>
      <p:grpSp>
        <p:nvGrpSpPr>
          <p:cNvPr id="5" name="组合 4">
            <a:extLst>
              <a:ext uri="{FF2B5EF4-FFF2-40B4-BE49-F238E27FC236}">
                <a16:creationId xmlns:a16="http://schemas.microsoft.com/office/drawing/2014/main" id="{5D664878-EE92-4DD9-80E3-9174604BBC96}"/>
              </a:ext>
            </a:extLst>
          </p:cNvPr>
          <p:cNvGrpSpPr/>
          <p:nvPr/>
        </p:nvGrpSpPr>
        <p:grpSpPr>
          <a:xfrm>
            <a:off x="5660366" y="1007097"/>
            <a:ext cx="2196493" cy="509143"/>
            <a:chOff x="5660365" y="1020041"/>
            <a:chExt cx="2196493" cy="509143"/>
          </a:xfrm>
        </p:grpSpPr>
        <p:grpSp>
          <p:nvGrpSpPr>
            <p:cNvPr id="10" name="组合 9">
              <a:extLst>
                <a:ext uri="{FF2B5EF4-FFF2-40B4-BE49-F238E27FC236}">
                  <a16:creationId xmlns:a16="http://schemas.microsoft.com/office/drawing/2014/main" id="{2DB9C203-D8FB-458F-AD42-A769CEC6CB6F}"/>
                </a:ext>
              </a:extLst>
            </p:cNvPr>
            <p:cNvGrpSpPr/>
            <p:nvPr/>
          </p:nvGrpSpPr>
          <p:grpSpPr>
            <a:xfrm rot="5400000" flipV="1">
              <a:off x="5660365" y="1071983"/>
              <a:ext cx="457200" cy="457200"/>
              <a:chOff x="5077729" y="2726901"/>
              <a:chExt cx="2036543" cy="2036543"/>
            </a:xfrm>
          </p:grpSpPr>
          <p:sp>
            <p:nvSpPr>
              <p:cNvPr id="12" name="椭圆 11">
                <a:extLst>
                  <a:ext uri="{FF2B5EF4-FFF2-40B4-BE49-F238E27FC236}">
                    <a16:creationId xmlns:a16="http://schemas.microsoft.com/office/drawing/2014/main" id="{34ACFFF2-A81D-4A7C-B2FB-C66F221F4C46}"/>
                  </a:ext>
                </a:extLst>
              </p:cNvPr>
              <p:cNvSpPr/>
              <p:nvPr/>
            </p:nvSpPr>
            <p:spPr>
              <a:xfrm>
                <a:off x="5077729" y="2726901"/>
                <a:ext cx="2036543" cy="2036543"/>
              </a:xfrm>
              <a:prstGeom prst="ellipse">
                <a:avLst/>
              </a:prstGeom>
              <a:gradFill flip="none" rotWithShape="1">
                <a:gsLst>
                  <a:gs pos="78000">
                    <a:schemeClr val="tx1">
                      <a:alpha val="0"/>
                    </a:schemeClr>
                  </a:gs>
                  <a:gs pos="100000">
                    <a:schemeClr val="tx1">
                      <a:alpha val="2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zh-CN" altLang="en-US"/>
              </a:p>
            </p:txBody>
          </p:sp>
          <p:sp>
            <p:nvSpPr>
              <p:cNvPr id="13" name="椭圆 12">
                <a:extLst>
                  <a:ext uri="{FF2B5EF4-FFF2-40B4-BE49-F238E27FC236}">
                    <a16:creationId xmlns:a16="http://schemas.microsoft.com/office/drawing/2014/main" id="{BB5FD82F-551B-46CC-94AE-A2D076171B75}"/>
                  </a:ext>
                </a:extLst>
              </p:cNvPr>
              <p:cNvSpPr/>
              <p:nvPr/>
            </p:nvSpPr>
            <p:spPr>
              <a:xfrm>
                <a:off x="5332292" y="2981469"/>
                <a:ext cx="1527416" cy="1527407"/>
              </a:xfrm>
              <a:prstGeom prst="ellipse">
                <a:avLst/>
              </a:prstGeom>
              <a:gradFill flip="none" rotWithShape="1">
                <a:gsLst>
                  <a:gs pos="78000">
                    <a:schemeClr val="tx1">
                      <a:alpha val="0"/>
                    </a:schemeClr>
                  </a:gs>
                  <a:gs pos="100000">
                    <a:schemeClr val="tx1">
                      <a:alpha val="2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zh-CN" altLang="en-US"/>
              </a:p>
            </p:txBody>
          </p:sp>
          <p:sp>
            <p:nvSpPr>
              <p:cNvPr id="14" name="椭圆 13">
                <a:extLst>
                  <a:ext uri="{FF2B5EF4-FFF2-40B4-BE49-F238E27FC236}">
                    <a16:creationId xmlns:a16="http://schemas.microsoft.com/office/drawing/2014/main" id="{65A3C3FD-49BB-4A14-B6F3-A27AD0F69FF2}"/>
                  </a:ext>
                </a:extLst>
              </p:cNvPr>
              <p:cNvSpPr/>
              <p:nvPr/>
            </p:nvSpPr>
            <p:spPr>
              <a:xfrm>
                <a:off x="5634032" y="3283205"/>
                <a:ext cx="923934" cy="923930"/>
              </a:xfrm>
              <a:prstGeom prst="ellipse">
                <a:avLst/>
              </a:prstGeom>
              <a:solidFill>
                <a:srgbClr val="29414E"/>
              </a:solidFill>
              <a:ln>
                <a:noFill/>
              </a:ln>
              <a:effectLst>
                <a:outerShdw blurRad="292100" sx="128000" sy="128000" algn="ctr"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zh-CN" altLang="en-US" dirty="0"/>
              </a:p>
            </p:txBody>
          </p:sp>
        </p:grpSp>
        <p:cxnSp>
          <p:nvCxnSpPr>
            <p:cNvPr id="11" name="直接连接符 10">
              <a:extLst>
                <a:ext uri="{FF2B5EF4-FFF2-40B4-BE49-F238E27FC236}">
                  <a16:creationId xmlns:a16="http://schemas.microsoft.com/office/drawing/2014/main" id="{2E83F02B-D50B-4429-A0B4-0FB68F1DA1F4}"/>
                </a:ext>
              </a:extLst>
            </p:cNvPr>
            <p:cNvCxnSpPr>
              <a:cxnSpLocks/>
            </p:cNvCxnSpPr>
            <p:nvPr/>
          </p:nvCxnSpPr>
          <p:spPr>
            <a:xfrm rot="16200000" flipH="1">
              <a:off x="6963890" y="636215"/>
              <a:ext cx="0" cy="1785937"/>
            </a:xfrm>
            <a:prstGeom prst="line">
              <a:avLst/>
            </a:prstGeom>
            <a:gradFill flip="none" rotWithShape="1">
              <a:gsLst>
                <a:gs pos="0">
                  <a:srgbClr val="F5E9DF">
                    <a:alpha val="0"/>
                  </a:srgbClr>
                </a:gs>
                <a:gs pos="100000">
                  <a:srgbClr val="F5E9DF">
                    <a:lumMod val="84000"/>
                    <a:lumOff val="16000"/>
                  </a:srgbClr>
                </a:gs>
              </a:gsLst>
              <a:lin ang="5400000" scaled="1"/>
              <a:tileRect/>
            </a:gradFill>
            <a:ln w="38100">
              <a:gradFill flip="none" rotWithShape="1">
                <a:gsLst>
                  <a:gs pos="0">
                    <a:schemeClr val="tx1">
                      <a:alpha val="0"/>
                    </a:schemeClr>
                  </a:gs>
                  <a:gs pos="100000">
                    <a:srgbClr val="304C5B"/>
                  </a:gs>
                </a:gsLst>
                <a:lin ang="16200000" scaled="1"/>
                <a:tileRect/>
              </a:gradFill>
              <a:headEnd type="none"/>
            </a:ln>
          </p:spPr>
          <p:style>
            <a:lnRef idx="2">
              <a:schemeClr val="accent1">
                <a:shade val="50000"/>
              </a:schemeClr>
            </a:lnRef>
            <a:fillRef idx="1">
              <a:schemeClr val="accent1"/>
            </a:fillRef>
            <a:effectRef idx="0">
              <a:schemeClr val="accent1"/>
            </a:effectRef>
            <a:fontRef idx="minor">
              <a:schemeClr val="lt1"/>
            </a:fontRef>
          </p:style>
        </p:cxnSp>
        <p:sp>
          <p:nvSpPr>
            <p:cNvPr id="19" name="文本框 18">
              <a:extLst>
                <a:ext uri="{FF2B5EF4-FFF2-40B4-BE49-F238E27FC236}">
                  <a16:creationId xmlns:a16="http://schemas.microsoft.com/office/drawing/2014/main" id="{C76BA2B9-0EC6-426D-AE02-46AB08367426}"/>
                </a:ext>
              </a:extLst>
            </p:cNvPr>
            <p:cNvSpPr txBox="1"/>
            <p:nvPr/>
          </p:nvSpPr>
          <p:spPr>
            <a:xfrm>
              <a:off x="6224862" y="1020041"/>
              <a:ext cx="1377203" cy="490519"/>
            </a:xfrm>
            <a:prstGeom prst="rect">
              <a:avLst/>
            </a:prstGeom>
            <a:noFill/>
          </p:spPr>
          <p:txBody>
            <a:bodyPr wrap="square" lIns="0" rtlCol="0">
              <a:spAutoFit/>
            </a:bodyPr>
            <a:lstStyle/>
            <a:p>
              <a:pPr algn="dist">
                <a:lnSpc>
                  <a:spcPct val="125000"/>
                </a:lnSpc>
              </a:pPr>
              <a:r>
                <a:rPr lang="zh-CN" altLang="en-US" sz="2400" dirty="0">
                  <a:ln w="6350">
                    <a:noFill/>
                  </a:ln>
                  <a:solidFill>
                    <a:schemeClr val="tx1">
                      <a:lumMod val="85000"/>
                      <a:lumOff val="15000"/>
                    </a:schemeClr>
                  </a:solidFill>
                  <a:latin typeface="黑体" panose="02010609060101010101" charset="-122"/>
                  <a:ea typeface="黑体" panose="02010609060101010101" charset="-122"/>
                  <a:sym typeface="+mn-ea"/>
                </a:rPr>
                <a:t>学科分布</a:t>
              </a:r>
            </a:p>
          </p:txBody>
        </p:sp>
      </p:grpSp>
      <p:sp>
        <p:nvSpPr>
          <p:cNvPr id="20" name="文本框 19">
            <a:extLst>
              <a:ext uri="{FF2B5EF4-FFF2-40B4-BE49-F238E27FC236}">
                <a16:creationId xmlns:a16="http://schemas.microsoft.com/office/drawing/2014/main" id="{B187B4F9-37A4-46AA-AA82-553754BF91FB}"/>
              </a:ext>
            </a:extLst>
          </p:cNvPr>
          <p:cNvSpPr txBox="1"/>
          <p:nvPr/>
        </p:nvSpPr>
        <p:spPr>
          <a:xfrm>
            <a:off x="4794069" y="1596923"/>
            <a:ext cx="6411821" cy="2224776"/>
          </a:xfrm>
          <a:prstGeom prst="rect">
            <a:avLst/>
          </a:prstGeom>
          <a:noFill/>
        </p:spPr>
        <p:txBody>
          <a:bodyPr wrap="square" rtlCol="0">
            <a:spAutoFit/>
          </a:bodyPr>
          <a:lstStyle/>
          <a:p>
            <a:pPr>
              <a:lnSpc>
                <a:spcPct val="200000"/>
              </a:lnSpc>
            </a:pPr>
            <a:r>
              <a:rPr lang="zh-CN" altLang="en-US" dirty="0">
                <a:solidFill>
                  <a:schemeClr val="tx1">
                    <a:lumMod val="65000"/>
                    <a:lumOff val="35000"/>
                  </a:schemeClr>
                </a:solidFill>
                <a:latin typeface="思源黑体 CN Medium" panose="020B0600000000000000" pitchFamily="34" charset="-122"/>
                <a:ea typeface="思源黑体 CN Medium" panose="020B0600000000000000" pitchFamily="34" charset="-122"/>
              </a:rPr>
              <a:t>      我国的项目式学习最早应用于中等职业教育，逐步扩展高等职业教育和基础教育领域。从学科分布来看，知网上关于项目式学习的研究文献最多的在中等教育领域，其次是教育理论及管理，涉及初等教育的研究占比较少。</a:t>
            </a:r>
          </a:p>
        </p:txBody>
      </p:sp>
      <p:grpSp>
        <p:nvGrpSpPr>
          <p:cNvPr id="7" name="组合 6">
            <a:extLst>
              <a:ext uri="{FF2B5EF4-FFF2-40B4-BE49-F238E27FC236}">
                <a16:creationId xmlns:a16="http://schemas.microsoft.com/office/drawing/2014/main" id="{0506F7D3-0C00-4A64-BEC7-7752F3F2ADE3}"/>
              </a:ext>
            </a:extLst>
          </p:cNvPr>
          <p:cNvGrpSpPr/>
          <p:nvPr/>
        </p:nvGrpSpPr>
        <p:grpSpPr>
          <a:xfrm>
            <a:off x="5660365" y="4324292"/>
            <a:ext cx="2196494" cy="509143"/>
            <a:chOff x="5660365" y="3660845"/>
            <a:chExt cx="2196494" cy="509143"/>
          </a:xfrm>
        </p:grpSpPr>
        <p:grpSp>
          <p:nvGrpSpPr>
            <p:cNvPr id="23" name="组合 22">
              <a:extLst>
                <a:ext uri="{FF2B5EF4-FFF2-40B4-BE49-F238E27FC236}">
                  <a16:creationId xmlns:a16="http://schemas.microsoft.com/office/drawing/2014/main" id="{9DAE1D89-B763-45D7-BC16-6EB3095A9A58}"/>
                </a:ext>
              </a:extLst>
            </p:cNvPr>
            <p:cNvGrpSpPr/>
            <p:nvPr/>
          </p:nvGrpSpPr>
          <p:grpSpPr>
            <a:xfrm rot="5400000" flipV="1">
              <a:off x="5660365" y="3712787"/>
              <a:ext cx="457200" cy="457200"/>
              <a:chOff x="5077729" y="2726901"/>
              <a:chExt cx="2036543" cy="2036543"/>
            </a:xfrm>
          </p:grpSpPr>
          <p:sp>
            <p:nvSpPr>
              <p:cNvPr id="24" name="椭圆 23">
                <a:extLst>
                  <a:ext uri="{FF2B5EF4-FFF2-40B4-BE49-F238E27FC236}">
                    <a16:creationId xmlns:a16="http://schemas.microsoft.com/office/drawing/2014/main" id="{F832123E-4C28-4A13-9259-4BBE5C8461AB}"/>
                  </a:ext>
                </a:extLst>
              </p:cNvPr>
              <p:cNvSpPr/>
              <p:nvPr/>
            </p:nvSpPr>
            <p:spPr>
              <a:xfrm>
                <a:off x="5077729" y="2726901"/>
                <a:ext cx="2036543" cy="2036543"/>
              </a:xfrm>
              <a:prstGeom prst="ellipse">
                <a:avLst/>
              </a:prstGeom>
              <a:gradFill flip="none" rotWithShape="1">
                <a:gsLst>
                  <a:gs pos="78000">
                    <a:schemeClr val="tx1">
                      <a:alpha val="0"/>
                    </a:schemeClr>
                  </a:gs>
                  <a:gs pos="100000">
                    <a:schemeClr val="tx1">
                      <a:alpha val="2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zh-CN" altLang="en-US"/>
              </a:p>
            </p:txBody>
          </p:sp>
          <p:sp>
            <p:nvSpPr>
              <p:cNvPr id="25" name="椭圆 24">
                <a:extLst>
                  <a:ext uri="{FF2B5EF4-FFF2-40B4-BE49-F238E27FC236}">
                    <a16:creationId xmlns:a16="http://schemas.microsoft.com/office/drawing/2014/main" id="{C546295E-3FAE-4A28-A240-73E43C27BE65}"/>
                  </a:ext>
                </a:extLst>
              </p:cNvPr>
              <p:cNvSpPr/>
              <p:nvPr/>
            </p:nvSpPr>
            <p:spPr>
              <a:xfrm>
                <a:off x="5332292" y="2981469"/>
                <a:ext cx="1527416" cy="1527407"/>
              </a:xfrm>
              <a:prstGeom prst="ellipse">
                <a:avLst/>
              </a:prstGeom>
              <a:gradFill flip="none" rotWithShape="1">
                <a:gsLst>
                  <a:gs pos="78000">
                    <a:schemeClr val="tx1">
                      <a:alpha val="0"/>
                    </a:schemeClr>
                  </a:gs>
                  <a:gs pos="100000">
                    <a:schemeClr val="tx1">
                      <a:alpha val="2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zh-CN" altLang="en-US"/>
              </a:p>
            </p:txBody>
          </p:sp>
          <p:sp>
            <p:nvSpPr>
              <p:cNvPr id="26" name="椭圆 25">
                <a:extLst>
                  <a:ext uri="{FF2B5EF4-FFF2-40B4-BE49-F238E27FC236}">
                    <a16:creationId xmlns:a16="http://schemas.microsoft.com/office/drawing/2014/main" id="{7C2B43EC-680C-44B5-B866-5AD238748704}"/>
                  </a:ext>
                </a:extLst>
              </p:cNvPr>
              <p:cNvSpPr/>
              <p:nvPr/>
            </p:nvSpPr>
            <p:spPr>
              <a:xfrm>
                <a:off x="5634032" y="3283205"/>
                <a:ext cx="923934" cy="923930"/>
              </a:xfrm>
              <a:prstGeom prst="ellipse">
                <a:avLst/>
              </a:prstGeom>
              <a:solidFill>
                <a:srgbClr val="29414E"/>
              </a:solidFill>
              <a:ln>
                <a:noFill/>
              </a:ln>
              <a:effectLst>
                <a:outerShdw blurRad="292100" sx="128000" sy="128000" algn="ctr"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zh-CN" altLang="en-US" dirty="0"/>
              </a:p>
            </p:txBody>
          </p:sp>
        </p:grpSp>
        <p:cxnSp>
          <p:nvCxnSpPr>
            <p:cNvPr id="27" name="直接连接符 26">
              <a:extLst>
                <a:ext uri="{FF2B5EF4-FFF2-40B4-BE49-F238E27FC236}">
                  <a16:creationId xmlns:a16="http://schemas.microsoft.com/office/drawing/2014/main" id="{B7078CBF-C06F-4B79-B293-37CF3D6C69D3}"/>
                </a:ext>
              </a:extLst>
            </p:cNvPr>
            <p:cNvCxnSpPr>
              <a:cxnSpLocks/>
            </p:cNvCxnSpPr>
            <p:nvPr/>
          </p:nvCxnSpPr>
          <p:spPr>
            <a:xfrm rot="16200000" flipH="1">
              <a:off x="6963890" y="3277019"/>
              <a:ext cx="0" cy="1785937"/>
            </a:xfrm>
            <a:prstGeom prst="line">
              <a:avLst/>
            </a:prstGeom>
            <a:gradFill flip="none" rotWithShape="1">
              <a:gsLst>
                <a:gs pos="0">
                  <a:srgbClr val="F5E9DF">
                    <a:alpha val="0"/>
                  </a:srgbClr>
                </a:gs>
                <a:gs pos="100000">
                  <a:srgbClr val="F5E9DF">
                    <a:lumMod val="84000"/>
                    <a:lumOff val="16000"/>
                  </a:srgbClr>
                </a:gs>
              </a:gsLst>
              <a:lin ang="5400000" scaled="1"/>
              <a:tileRect/>
            </a:gradFill>
            <a:ln w="38100">
              <a:gradFill flip="none" rotWithShape="1">
                <a:gsLst>
                  <a:gs pos="0">
                    <a:schemeClr val="tx1">
                      <a:alpha val="0"/>
                    </a:schemeClr>
                  </a:gs>
                  <a:gs pos="100000">
                    <a:srgbClr val="304C5B"/>
                  </a:gs>
                </a:gsLst>
                <a:lin ang="16200000" scaled="1"/>
                <a:tileRect/>
              </a:gradFill>
              <a:headEnd type="none"/>
            </a:ln>
          </p:spPr>
          <p:style>
            <a:lnRef idx="2">
              <a:schemeClr val="accent1">
                <a:shade val="50000"/>
              </a:schemeClr>
            </a:lnRef>
            <a:fillRef idx="1">
              <a:schemeClr val="accent1"/>
            </a:fillRef>
            <a:effectRef idx="0">
              <a:schemeClr val="accent1"/>
            </a:effectRef>
            <a:fontRef idx="minor">
              <a:schemeClr val="lt1"/>
            </a:fontRef>
          </p:style>
        </p:cxnSp>
        <p:sp>
          <p:nvSpPr>
            <p:cNvPr id="28" name="文本框 27">
              <a:extLst>
                <a:ext uri="{FF2B5EF4-FFF2-40B4-BE49-F238E27FC236}">
                  <a16:creationId xmlns:a16="http://schemas.microsoft.com/office/drawing/2014/main" id="{5B135E29-89D9-4017-9D88-8664FC9BEC12}"/>
                </a:ext>
              </a:extLst>
            </p:cNvPr>
            <p:cNvSpPr txBox="1"/>
            <p:nvPr/>
          </p:nvSpPr>
          <p:spPr>
            <a:xfrm>
              <a:off x="6224862" y="3660845"/>
              <a:ext cx="1631997" cy="490519"/>
            </a:xfrm>
            <a:prstGeom prst="rect">
              <a:avLst/>
            </a:prstGeom>
            <a:noFill/>
          </p:spPr>
          <p:txBody>
            <a:bodyPr wrap="square" lIns="0" rtlCol="0">
              <a:spAutoFit/>
            </a:bodyPr>
            <a:lstStyle/>
            <a:p>
              <a:pPr algn="dist">
                <a:lnSpc>
                  <a:spcPct val="125000"/>
                </a:lnSpc>
              </a:pPr>
              <a:r>
                <a:rPr lang="zh-CN" altLang="en-US" sz="2400" dirty="0">
                  <a:ln w="6350">
                    <a:noFill/>
                  </a:ln>
                  <a:solidFill>
                    <a:schemeClr val="tx1">
                      <a:lumMod val="85000"/>
                      <a:lumOff val="15000"/>
                    </a:schemeClr>
                  </a:solidFill>
                  <a:latin typeface="黑体" panose="02010609060101010101" charset="-122"/>
                  <a:ea typeface="黑体" panose="02010609060101010101" charset="-122"/>
                  <a:sym typeface="+mn-ea"/>
                </a:rPr>
                <a:t>研究者类型</a:t>
              </a:r>
            </a:p>
          </p:txBody>
        </p:sp>
      </p:grpSp>
      <p:sp>
        <p:nvSpPr>
          <p:cNvPr id="29" name="文本框 28">
            <a:extLst>
              <a:ext uri="{FF2B5EF4-FFF2-40B4-BE49-F238E27FC236}">
                <a16:creationId xmlns:a16="http://schemas.microsoft.com/office/drawing/2014/main" id="{93CAC847-504F-4FAA-BFDD-F0BF40539BA4}"/>
              </a:ext>
            </a:extLst>
          </p:cNvPr>
          <p:cNvSpPr txBox="1"/>
          <p:nvPr/>
        </p:nvSpPr>
        <p:spPr>
          <a:xfrm>
            <a:off x="5225143" y="4914457"/>
            <a:ext cx="5980747" cy="562783"/>
          </a:xfrm>
          <a:prstGeom prst="rect">
            <a:avLst/>
          </a:prstGeom>
          <a:noFill/>
        </p:spPr>
        <p:txBody>
          <a:bodyPr wrap="square" rtlCol="0">
            <a:spAutoFit/>
          </a:bodyPr>
          <a:lstStyle/>
          <a:p>
            <a:pPr>
              <a:lnSpc>
                <a:spcPct val="200000"/>
              </a:lnSpc>
            </a:pPr>
            <a:r>
              <a:rPr lang="zh-CN" altLang="en-US" dirty="0">
                <a:solidFill>
                  <a:schemeClr val="tx1">
                    <a:lumMod val="65000"/>
                    <a:lumOff val="35000"/>
                  </a:schemeClr>
                </a:solidFill>
                <a:latin typeface="思源黑体 CN Medium" panose="020B0600000000000000" pitchFamily="34" charset="-122"/>
                <a:ea typeface="思源黑体 CN Medium" panose="020B0600000000000000" pitchFamily="34" charset="-122"/>
              </a:rPr>
              <a:t>项目式学习的研究者主要分布在师范类的高校和中小学。</a:t>
            </a:r>
          </a:p>
        </p:txBody>
      </p:sp>
      <p:sp>
        <p:nvSpPr>
          <p:cNvPr id="9" name="文本框 8">
            <a:extLst>
              <a:ext uri="{FF2B5EF4-FFF2-40B4-BE49-F238E27FC236}">
                <a16:creationId xmlns:a16="http://schemas.microsoft.com/office/drawing/2014/main" id="{A071D9FF-8D68-36A5-74AD-B9D84CB5349B}"/>
              </a:ext>
            </a:extLst>
          </p:cNvPr>
          <p:cNvSpPr txBox="1"/>
          <p:nvPr/>
        </p:nvSpPr>
        <p:spPr>
          <a:xfrm>
            <a:off x="398208" y="349879"/>
            <a:ext cx="3554814" cy="523220"/>
          </a:xfrm>
          <a:prstGeom prst="rect">
            <a:avLst/>
          </a:prstGeom>
          <a:noFill/>
        </p:spPr>
        <p:txBody>
          <a:bodyPr wrap="square" rtlCol="0">
            <a:spAutoFit/>
          </a:bodyPr>
          <a:lstStyle/>
          <a:p>
            <a:pPr lvl="0">
              <a:defRPr/>
            </a:pPr>
            <a:r>
              <a:rPr lang="zh-CN" altLang="en-US"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rPr>
              <a:t>整体</a:t>
            </a:r>
            <a:r>
              <a:rPr lang="zh-CN" altLang="en-US" sz="2800" spc="-150" dirty="0">
                <a:latin typeface="思源黑体 CN Medium" panose="020B0600000000000000" pitchFamily="34" charset="-122"/>
                <a:ea typeface="思源黑体 CN Medium" panose="020B0600000000000000" pitchFamily="34" charset="-122"/>
                <a:cs typeface="Arial" panose="020B0604020202020204" pitchFamily="34" charset="0"/>
              </a:rPr>
              <a:t>情况</a:t>
            </a:r>
          </a:p>
        </p:txBody>
      </p:sp>
    </p:spTree>
    <p:extLst>
      <p:ext uri="{BB962C8B-B14F-4D97-AF65-F5344CB8AC3E}">
        <p14:creationId xmlns:p14="http://schemas.microsoft.com/office/powerpoint/2010/main" val="371372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 presetClass="entr" presetSubtype="8" fill="hold" grpId="0" nodeType="afterEffect">
                                  <p:stCondLst>
                                    <p:cond delay="0"/>
                                  </p:stCondLst>
                                  <p:iterate type="lt">
                                    <p:tmPct val="10000"/>
                                  </p:iterate>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63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6800"/>
                            </p:stCondLst>
                            <p:childTnLst>
                              <p:par>
                                <p:cTn id="22" presetID="2" presetClass="entr" presetSubtype="8" fill="hold" grpId="0" nodeType="afterEffect">
                                  <p:stCondLst>
                                    <p:cond delay="0"/>
                                  </p:stCondLst>
                                  <p:iterate type="lt">
                                    <p:tmPct val="10000"/>
                                  </p:iterate>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500" fill="hold"/>
                                        <p:tgtEl>
                                          <p:spTgt spid="29"/>
                                        </p:tgtEl>
                                        <p:attrNameLst>
                                          <p:attrName>ppt_x</p:attrName>
                                        </p:attrNameLst>
                                      </p:cBhvr>
                                      <p:tavLst>
                                        <p:tav tm="0">
                                          <p:val>
                                            <p:strVal val="0-#ppt_w/2"/>
                                          </p:val>
                                        </p:tav>
                                        <p:tav tm="100000">
                                          <p:val>
                                            <p:strVal val="#ppt_x"/>
                                          </p:val>
                                        </p:tav>
                                      </p:tavLst>
                                    </p:anim>
                                    <p:anim calcmode="lin" valueType="num">
                                      <p:cBhvr additive="base">
                                        <p:cTn id="25"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a:extLst>
              <a:ext uri="{FF2B5EF4-FFF2-40B4-BE49-F238E27FC236}">
                <a16:creationId xmlns:a16="http://schemas.microsoft.com/office/drawing/2014/main" id="{946E8EC1-32D6-448A-8F1B-FAF8631C04AB}"/>
              </a:ext>
            </a:extLst>
          </p:cNvPr>
          <p:cNvSpPr/>
          <p:nvPr/>
        </p:nvSpPr>
        <p:spPr>
          <a:xfrm rot="5400000">
            <a:off x="-58992" y="366669"/>
            <a:ext cx="516194" cy="398206"/>
          </a:xfrm>
          <a:prstGeom prst="triangle">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C00000"/>
              </a:solidFill>
            </a:endParaRPr>
          </a:p>
        </p:txBody>
      </p:sp>
      <p:sp>
        <p:nvSpPr>
          <p:cNvPr id="6" name="矩形 5">
            <a:extLst>
              <a:ext uri="{FF2B5EF4-FFF2-40B4-BE49-F238E27FC236}">
                <a16:creationId xmlns:a16="http://schemas.microsoft.com/office/drawing/2014/main" id="{B97456D8-CF7E-4E88-8C1D-7B2C3B282A24}"/>
              </a:ext>
            </a:extLst>
          </p:cNvPr>
          <p:cNvSpPr/>
          <p:nvPr/>
        </p:nvSpPr>
        <p:spPr>
          <a:xfrm flipV="1">
            <a:off x="0" y="6729614"/>
            <a:ext cx="12192000" cy="162000"/>
          </a:xfrm>
          <a:prstGeom prst="rect">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42" name="矩形 41">
            <a:extLst>
              <a:ext uri="{FF2B5EF4-FFF2-40B4-BE49-F238E27FC236}">
                <a16:creationId xmlns:a16="http://schemas.microsoft.com/office/drawing/2014/main" id="{E1F26E38-B635-4145-B4B9-05534F49B982}"/>
              </a:ext>
            </a:extLst>
          </p:cNvPr>
          <p:cNvSpPr/>
          <p:nvPr/>
        </p:nvSpPr>
        <p:spPr>
          <a:xfrm>
            <a:off x="114747" y="1880754"/>
            <a:ext cx="2993382" cy="380756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nvGrpSpPr>
          <p:cNvPr id="8" name="组合 7">
            <a:extLst>
              <a:ext uri="{FF2B5EF4-FFF2-40B4-BE49-F238E27FC236}">
                <a16:creationId xmlns:a16="http://schemas.microsoft.com/office/drawing/2014/main" id="{B16F69B8-3AA2-4C72-87C0-D435295AFF59}"/>
              </a:ext>
            </a:extLst>
          </p:cNvPr>
          <p:cNvGrpSpPr/>
          <p:nvPr/>
        </p:nvGrpSpPr>
        <p:grpSpPr>
          <a:xfrm>
            <a:off x="1153674" y="1337059"/>
            <a:ext cx="2014680" cy="523220"/>
            <a:chOff x="2177319" y="1381667"/>
            <a:chExt cx="1843139" cy="523220"/>
          </a:xfrm>
        </p:grpSpPr>
        <p:sp>
          <p:nvSpPr>
            <p:cNvPr id="4" name="梯形 3">
              <a:extLst>
                <a:ext uri="{FF2B5EF4-FFF2-40B4-BE49-F238E27FC236}">
                  <a16:creationId xmlns:a16="http://schemas.microsoft.com/office/drawing/2014/main" id="{596CC378-92C7-4D76-90D6-D18A15B3737C}"/>
                </a:ext>
              </a:extLst>
            </p:cNvPr>
            <p:cNvSpPr/>
            <p:nvPr/>
          </p:nvSpPr>
          <p:spPr>
            <a:xfrm>
              <a:off x="2177319" y="1381667"/>
              <a:ext cx="1799593" cy="523220"/>
            </a:xfrm>
            <a:custGeom>
              <a:avLst/>
              <a:gdLst>
                <a:gd name="connsiteX0" fmla="*/ 0 w 1785257"/>
                <a:gd name="connsiteY0" fmla="*/ 523220 h 523220"/>
                <a:gd name="connsiteX1" fmla="*/ 377550 w 1785257"/>
                <a:gd name="connsiteY1" fmla="*/ 0 h 523220"/>
                <a:gd name="connsiteX2" fmla="*/ 1407707 w 1785257"/>
                <a:gd name="connsiteY2" fmla="*/ 0 h 523220"/>
                <a:gd name="connsiteX3" fmla="*/ 1785257 w 1785257"/>
                <a:gd name="connsiteY3" fmla="*/ 523220 h 523220"/>
                <a:gd name="connsiteX4" fmla="*/ 0 w 1785257"/>
                <a:gd name="connsiteY4" fmla="*/ 523220 h 523220"/>
                <a:gd name="connsiteX0" fmla="*/ 0 w 1799593"/>
                <a:gd name="connsiteY0" fmla="*/ 523220 h 523220"/>
                <a:gd name="connsiteX1" fmla="*/ 377550 w 1799593"/>
                <a:gd name="connsiteY1" fmla="*/ 0 h 523220"/>
                <a:gd name="connsiteX2" fmla="*/ 1799593 w 1799593"/>
                <a:gd name="connsiteY2" fmla="*/ 0 h 523220"/>
                <a:gd name="connsiteX3" fmla="*/ 1785257 w 1799593"/>
                <a:gd name="connsiteY3" fmla="*/ 523220 h 523220"/>
                <a:gd name="connsiteX4" fmla="*/ 0 w 1799593"/>
                <a:gd name="connsiteY4" fmla="*/ 52322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593" h="523220">
                  <a:moveTo>
                    <a:pt x="0" y="523220"/>
                  </a:moveTo>
                  <a:lnTo>
                    <a:pt x="377550" y="0"/>
                  </a:lnTo>
                  <a:lnTo>
                    <a:pt x="1799593" y="0"/>
                  </a:lnTo>
                  <a:lnTo>
                    <a:pt x="1785257" y="523220"/>
                  </a:lnTo>
                  <a:lnTo>
                    <a:pt x="0" y="523220"/>
                  </a:lnTo>
                  <a:close/>
                </a:path>
              </a:pathLst>
            </a:cu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5" name="文本框 4">
              <a:extLst>
                <a:ext uri="{FF2B5EF4-FFF2-40B4-BE49-F238E27FC236}">
                  <a16:creationId xmlns:a16="http://schemas.microsoft.com/office/drawing/2014/main" id="{641EB741-528B-4860-BB5B-3DCEF414EB6B}"/>
                </a:ext>
              </a:extLst>
            </p:cNvPr>
            <p:cNvSpPr txBox="1"/>
            <p:nvPr/>
          </p:nvSpPr>
          <p:spPr>
            <a:xfrm>
              <a:off x="2641601" y="1458611"/>
              <a:ext cx="1378857" cy="400110"/>
            </a:xfrm>
            <a:prstGeom prst="rect">
              <a:avLst/>
            </a:prstGeom>
            <a:noFill/>
          </p:spPr>
          <p:txBody>
            <a:bodyPr wrap="square" rtlCol="0">
              <a:spAutoFit/>
            </a:bodyPr>
            <a:lstStyle/>
            <a:p>
              <a:r>
                <a:rPr lang="zh-CN" altLang="en-US" sz="2000" dirty="0">
                  <a:solidFill>
                    <a:schemeClr val="bg1"/>
                  </a:solidFill>
                  <a:latin typeface="思源黑体 CN Bold" panose="020B0800000000000000" pitchFamily="34" charset="-122"/>
                  <a:ea typeface="思源黑体 CN Bold" panose="020B0800000000000000" pitchFamily="34" charset="-122"/>
                </a:rPr>
                <a:t>徐锦生</a:t>
              </a:r>
            </a:p>
          </p:txBody>
        </p:sp>
      </p:grpSp>
      <p:sp>
        <p:nvSpPr>
          <p:cNvPr id="70" name="文本框 69">
            <a:extLst>
              <a:ext uri="{FF2B5EF4-FFF2-40B4-BE49-F238E27FC236}">
                <a16:creationId xmlns:a16="http://schemas.microsoft.com/office/drawing/2014/main" id="{307AEBA3-38B1-497F-BC52-0320A8C5A0DC}"/>
              </a:ext>
            </a:extLst>
          </p:cNvPr>
          <p:cNvSpPr txBox="1"/>
          <p:nvPr/>
        </p:nvSpPr>
        <p:spPr>
          <a:xfrm>
            <a:off x="328277" y="2127255"/>
            <a:ext cx="2731203" cy="2935868"/>
          </a:xfrm>
          <a:prstGeom prst="rect">
            <a:avLst/>
          </a:prstGeom>
          <a:noFill/>
        </p:spPr>
        <p:txBody>
          <a:bodyPr wrap="square" lIns="0" rtlCol="0">
            <a:spAutoFit/>
          </a:bodyPr>
          <a:lstStyle/>
          <a:p>
            <a:pPr>
              <a:lnSpc>
                <a:spcPct val="150000"/>
              </a:lnSpc>
            </a:pPr>
            <a:r>
              <a:rPr lang="zh-CN" altLang="en-US" b="1" dirty="0">
                <a:solidFill>
                  <a:schemeClr val="tx1">
                    <a:lumMod val="85000"/>
                    <a:lumOff val="15000"/>
                  </a:schemeClr>
                </a:solidFill>
                <a:latin typeface="楷体" panose="02010609060101010101" pitchFamily="49" charset="-122"/>
                <a:ea typeface="楷体" panose="02010609060101010101" pitchFamily="49" charset="-122"/>
              </a:rPr>
              <a:t>    项目式学习与学科学习不存在对立关系，两者相互促进，相得益彰；</a:t>
            </a:r>
            <a:endParaRPr lang="en-US" altLang="zh-CN" b="1" dirty="0">
              <a:solidFill>
                <a:schemeClr val="tx1">
                  <a:lumMod val="85000"/>
                  <a:lumOff val="15000"/>
                </a:schemeClr>
              </a:solidFill>
              <a:latin typeface="楷体" panose="02010609060101010101" pitchFamily="49" charset="-122"/>
              <a:ea typeface="楷体" panose="02010609060101010101" pitchFamily="49" charset="-122"/>
            </a:endParaRPr>
          </a:p>
          <a:p>
            <a:pPr>
              <a:lnSpc>
                <a:spcPct val="150000"/>
              </a:lnSpc>
            </a:pPr>
            <a:r>
              <a:rPr lang="zh-CN" altLang="en-US" b="1" dirty="0">
                <a:solidFill>
                  <a:schemeClr val="tx1">
                    <a:lumMod val="85000"/>
                    <a:lumOff val="15000"/>
                  </a:schemeClr>
                </a:solidFill>
                <a:latin typeface="楷体" panose="02010609060101010101" pitchFamily="49" charset="-122"/>
                <a:ea typeface="楷体" panose="02010609060101010101" pitchFamily="49" charset="-122"/>
              </a:rPr>
              <a:t>项目式学习的</a:t>
            </a:r>
            <a:r>
              <a:rPr lang="zh-CN" altLang="en-US" b="1" dirty="0">
                <a:solidFill>
                  <a:srgbClr val="FF0000"/>
                </a:solidFill>
                <a:latin typeface="楷体" panose="02010609060101010101" pitchFamily="49" charset="-122"/>
                <a:ea typeface="楷体" panose="02010609060101010101" pitchFamily="49" charset="-122"/>
              </a:rPr>
              <a:t>四大特点</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：项目式学习是基于任务的学习，是自主学习，是情境学习，是多元学习。</a:t>
            </a:r>
          </a:p>
        </p:txBody>
      </p:sp>
      <p:sp>
        <p:nvSpPr>
          <p:cNvPr id="29" name="矩形 28">
            <a:extLst>
              <a:ext uri="{FF2B5EF4-FFF2-40B4-BE49-F238E27FC236}">
                <a16:creationId xmlns:a16="http://schemas.microsoft.com/office/drawing/2014/main" id="{82FD36A6-9A1D-49DC-B642-37413290961E}"/>
              </a:ext>
            </a:extLst>
          </p:cNvPr>
          <p:cNvSpPr/>
          <p:nvPr/>
        </p:nvSpPr>
        <p:spPr>
          <a:xfrm>
            <a:off x="6426926" y="1860279"/>
            <a:ext cx="2554526" cy="380756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nvGrpSpPr>
          <p:cNvPr id="9" name="组合 8">
            <a:extLst>
              <a:ext uri="{FF2B5EF4-FFF2-40B4-BE49-F238E27FC236}">
                <a16:creationId xmlns:a16="http://schemas.microsoft.com/office/drawing/2014/main" id="{98219FDC-8A0B-49FD-86FB-1D5D899040ED}"/>
              </a:ext>
            </a:extLst>
          </p:cNvPr>
          <p:cNvGrpSpPr/>
          <p:nvPr/>
        </p:nvGrpSpPr>
        <p:grpSpPr>
          <a:xfrm>
            <a:off x="7196373" y="1337059"/>
            <a:ext cx="1843139" cy="523220"/>
            <a:chOff x="5842177" y="1394231"/>
            <a:chExt cx="1843139" cy="523220"/>
          </a:xfrm>
        </p:grpSpPr>
        <p:sp>
          <p:nvSpPr>
            <p:cNvPr id="30" name="梯形 3">
              <a:extLst>
                <a:ext uri="{FF2B5EF4-FFF2-40B4-BE49-F238E27FC236}">
                  <a16:creationId xmlns:a16="http://schemas.microsoft.com/office/drawing/2014/main" id="{1A02AE9D-466A-4B69-9F75-B13D66DBE64B}"/>
                </a:ext>
              </a:extLst>
            </p:cNvPr>
            <p:cNvSpPr/>
            <p:nvPr/>
          </p:nvSpPr>
          <p:spPr>
            <a:xfrm>
              <a:off x="5842177" y="1394231"/>
              <a:ext cx="1799593" cy="523220"/>
            </a:xfrm>
            <a:custGeom>
              <a:avLst/>
              <a:gdLst>
                <a:gd name="connsiteX0" fmla="*/ 0 w 1785257"/>
                <a:gd name="connsiteY0" fmla="*/ 523220 h 523220"/>
                <a:gd name="connsiteX1" fmla="*/ 377550 w 1785257"/>
                <a:gd name="connsiteY1" fmla="*/ 0 h 523220"/>
                <a:gd name="connsiteX2" fmla="*/ 1407707 w 1785257"/>
                <a:gd name="connsiteY2" fmla="*/ 0 h 523220"/>
                <a:gd name="connsiteX3" fmla="*/ 1785257 w 1785257"/>
                <a:gd name="connsiteY3" fmla="*/ 523220 h 523220"/>
                <a:gd name="connsiteX4" fmla="*/ 0 w 1785257"/>
                <a:gd name="connsiteY4" fmla="*/ 523220 h 523220"/>
                <a:gd name="connsiteX0" fmla="*/ 0 w 1799593"/>
                <a:gd name="connsiteY0" fmla="*/ 523220 h 523220"/>
                <a:gd name="connsiteX1" fmla="*/ 377550 w 1799593"/>
                <a:gd name="connsiteY1" fmla="*/ 0 h 523220"/>
                <a:gd name="connsiteX2" fmla="*/ 1799593 w 1799593"/>
                <a:gd name="connsiteY2" fmla="*/ 0 h 523220"/>
                <a:gd name="connsiteX3" fmla="*/ 1785257 w 1799593"/>
                <a:gd name="connsiteY3" fmla="*/ 523220 h 523220"/>
                <a:gd name="connsiteX4" fmla="*/ 0 w 1799593"/>
                <a:gd name="connsiteY4" fmla="*/ 52322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593" h="523220">
                  <a:moveTo>
                    <a:pt x="0" y="523220"/>
                  </a:moveTo>
                  <a:lnTo>
                    <a:pt x="377550" y="0"/>
                  </a:lnTo>
                  <a:lnTo>
                    <a:pt x="1799593" y="0"/>
                  </a:lnTo>
                  <a:lnTo>
                    <a:pt x="1785257" y="523220"/>
                  </a:lnTo>
                  <a:lnTo>
                    <a:pt x="0" y="523220"/>
                  </a:lnTo>
                  <a:close/>
                </a:path>
              </a:pathLst>
            </a:cu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31" name="文本框 30">
              <a:extLst>
                <a:ext uri="{FF2B5EF4-FFF2-40B4-BE49-F238E27FC236}">
                  <a16:creationId xmlns:a16="http://schemas.microsoft.com/office/drawing/2014/main" id="{3F72ECB9-A8ED-49A7-AFE0-94EA12E629F6}"/>
                </a:ext>
              </a:extLst>
            </p:cNvPr>
            <p:cNvSpPr txBox="1"/>
            <p:nvPr/>
          </p:nvSpPr>
          <p:spPr>
            <a:xfrm>
              <a:off x="6306459" y="1471175"/>
              <a:ext cx="1378857" cy="400110"/>
            </a:xfrm>
            <a:prstGeom prst="rect">
              <a:avLst/>
            </a:prstGeom>
            <a:noFill/>
          </p:spPr>
          <p:txBody>
            <a:bodyPr wrap="square" rtlCol="0">
              <a:spAutoFit/>
            </a:bodyPr>
            <a:lstStyle/>
            <a:p>
              <a:r>
                <a:rPr lang="zh-CN" altLang="en-US" sz="2000" dirty="0">
                  <a:solidFill>
                    <a:schemeClr val="bg1"/>
                  </a:solidFill>
                  <a:latin typeface="思源黑体 CN Bold" panose="020B0800000000000000" pitchFamily="34" charset="-122"/>
                  <a:ea typeface="思源黑体 CN Bold" panose="020B0800000000000000" pitchFamily="34" charset="-122"/>
                </a:rPr>
                <a:t>余瑶</a:t>
              </a:r>
            </a:p>
          </p:txBody>
        </p:sp>
      </p:grpSp>
      <p:sp>
        <p:nvSpPr>
          <p:cNvPr id="32" name="文本框 31">
            <a:extLst>
              <a:ext uri="{FF2B5EF4-FFF2-40B4-BE49-F238E27FC236}">
                <a16:creationId xmlns:a16="http://schemas.microsoft.com/office/drawing/2014/main" id="{B84A9DC4-17B4-4090-A9F9-972792518E54}"/>
              </a:ext>
            </a:extLst>
          </p:cNvPr>
          <p:cNvSpPr txBox="1"/>
          <p:nvPr/>
        </p:nvSpPr>
        <p:spPr>
          <a:xfrm>
            <a:off x="6740434" y="2116250"/>
            <a:ext cx="2095723" cy="2762744"/>
          </a:xfrm>
          <a:prstGeom prst="rect">
            <a:avLst/>
          </a:prstGeom>
          <a:noFill/>
        </p:spPr>
        <p:txBody>
          <a:bodyPr wrap="square" lIns="0" rtlCol="0">
            <a:spAutoFit/>
          </a:bodyPr>
          <a:lstStyle/>
          <a:p>
            <a:pPr>
              <a:lnSpc>
                <a:spcPct val="200000"/>
              </a:lnSpc>
            </a:pPr>
            <a:r>
              <a:rPr lang="zh-CN" altLang="en-US" b="1" dirty="0">
                <a:solidFill>
                  <a:schemeClr val="tx1">
                    <a:lumMod val="85000"/>
                    <a:lumOff val="15000"/>
                  </a:schemeClr>
                </a:solidFill>
                <a:latin typeface="楷体" panose="02010609060101010101" pitchFamily="49" charset="-122"/>
                <a:ea typeface="楷体" panose="02010609060101010101" pitchFamily="49" charset="-122"/>
              </a:rPr>
              <a:t>    从教学有效性的角度分析了基于项目学习的教学价值和教师角色定位，提出了实施建议。</a:t>
            </a:r>
          </a:p>
        </p:txBody>
      </p:sp>
      <p:sp>
        <p:nvSpPr>
          <p:cNvPr id="34" name="矩形 33">
            <a:extLst>
              <a:ext uri="{FF2B5EF4-FFF2-40B4-BE49-F238E27FC236}">
                <a16:creationId xmlns:a16="http://schemas.microsoft.com/office/drawing/2014/main" id="{C951AF3B-3B32-4A31-9B8F-1E2E131F5736}"/>
              </a:ext>
            </a:extLst>
          </p:cNvPr>
          <p:cNvSpPr/>
          <p:nvPr/>
        </p:nvSpPr>
        <p:spPr>
          <a:xfrm>
            <a:off x="9157063" y="1871284"/>
            <a:ext cx="2806254" cy="380756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nvGrpSpPr>
          <p:cNvPr id="10" name="组合 9">
            <a:extLst>
              <a:ext uri="{FF2B5EF4-FFF2-40B4-BE49-F238E27FC236}">
                <a16:creationId xmlns:a16="http://schemas.microsoft.com/office/drawing/2014/main" id="{4A5B6DED-FC62-4772-B541-D9F0C2584FC7}"/>
              </a:ext>
            </a:extLst>
          </p:cNvPr>
          <p:cNvGrpSpPr/>
          <p:nvPr/>
        </p:nvGrpSpPr>
        <p:grpSpPr>
          <a:xfrm>
            <a:off x="10178238" y="1348064"/>
            <a:ext cx="1843139" cy="523220"/>
            <a:chOff x="9507034" y="1381667"/>
            <a:chExt cx="1843139" cy="523220"/>
          </a:xfrm>
        </p:grpSpPr>
        <p:sp>
          <p:nvSpPr>
            <p:cNvPr id="35" name="梯形 3">
              <a:extLst>
                <a:ext uri="{FF2B5EF4-FFF2-40B4-BE49-F238E27FC236}">
                  <a16:creationId xmlns:a16="http://schemas.microsoft.com/office/drawing/2014/main" id="{3DDE7183-FED4-4E57-9D99-DED749DC6E47}"/>
                </a:ext>
              </a:extLst>
            </p:cNvPr>
            <p:cNvSpPr/>
            <p:nvPr/>
          </p:nvSpPr>
          <p:spPr>
            <a:xfrm>
              <a:off x="9507034" y="1381667"/>
              <a:ext cx="1799593" cy="523220"/>
            </a:xfrm>
            <a:custGeom>
              <a:avLst/>
              <a:gdLst>
                <a:gd name="connsiteX0" fmla="*/ 0 w 1785257"/>
                <a:gd name="connsiteY0" fmla="*/ 523220 h 523220"/>
                <a:gd name="connsiteX1" fmla="*/ 377550 w 1785257"/>
                <a:gd name="connsiteY1" fmla="*/ 0 h 523220"/>
                <a:gd name="connsiteX2" fmla="*/ 1407707 w 1785257"/>
                <a:gd name="connsiteY2" fmla="*/ 0 h 523220"/>
                <a:gd name="connsiteX3" fmla="*/ 1785257 w 1785257"/>
                <a:gd name="connsiteY3" fmla="*/ 523220 h 523220"/>
                <a:gd name="connsiteX4" fmla="*/ 0 w 1785257"/>
                <a:gd name="connsiteY4" fmla="*/ 523220 h 523220"/>
                <a:gd name="connsiteX0" fmla="*/ 0 w 1799593"/>
                <a:gd name="connsiteY0" fmla="*/ 523220 h 523220"/>
                <a:gd name="connsiteX1" fmla="*/ 377550 w 1799593"/>
                <a:gd name="connsiteY1" fmla="*/ 0 h 523220"/>
                <a:gd name="connsiteX2" fmla="*/ 1799593 w 1799593"/>
                <a:gd name="connsiteY2" fmla="*/ 0 h 523220"/>
                <a:gd name="connsiteX3" fmla="*/ 1785257 w 1799593"/>
                <a:gd name="connsiteY3" fmla="*/ 523220 h 523220"/>
                <a:gd name="connsiteX4" fmla="*/ 0 w 1799593"/>
                <a:gd name="connsiteY4" fmla="*/ 52322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593" h="523220">
                  <a:moveTo>
                    <a:pt x="0" y="523220"/>
                  </a:moveTo>
                  <a:lnTo>
                    <a:pt x="377550" y="0"/>
                  </a:lnTo>
                  <a:lnTo>
                    <a:pt x="1799593" y="0"/>
                  </a:lnTo>
                  <a:lnTo>
                    <a:pt x="1785257" y="523220"/>
                  </a:lnTo>
                  <a:lnTo>
                    <a:pt x="0" y="523220"/>
                  </a:lnTo>
                  <a:close/>
                </a:path>
              </a:pathLst>
            </a:cu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36" name="文本框 35">
              <a:extLst>
                <a:ext uri="{FF2B5EF4-FFF2-40B4-BE49-F238E27FC236}">
                  <a16:creationId xmlns:a16="http://schemas.microsoft.com/office/drawing/2014/main" id="{A7B8FFCC-25A1-46B0-B686-F3840B25D495}"/>
                </a:ext>
              </a:extLst>
            </p:cNvPr>
            <p:cNvSpPr txBox="1"/>
            <p:nvPr/>
          </p:nvSpPr>
          <p:spPr>
            <a:xfrm>
              <a:off x="9971316" y="1458611"/>
              <a:ext cx="1378857" cy="400110"/>
            </a:xfrm>
            <a:prstGeom prst="rect">
              <a:avLst/>
            </a:prstGeom>
            <a:noFill/>
          </p:spPr>
          <p:txBody>
            <a:bodyPr wrap="square" rtlCol="0">
              <a:spAutoFit/>
            </a:bodyPr>
            <a:lstStyle/>
            <a:p>
              <a:r>
                <a:rPr lang="zh-CN" altLang="en-US" sz="2000" dirty="0">
                  <a:solidFill>
                    <a:schemeClr val="bg1"/>
                  </a:solidFill>
                  <a:latin typeface="思源黑体 CN Bold" panose="020B0800000000000000" pitchFamily="34" charset="-122"/>
                  <a:ea typeface="思源黑体 CN Bold" panose="020B0800000000000000" pitchFamily="34" charset="-122"/>
                </a:rPr>
                <a:t>郭华</a:t>
              </a:r>
            </a:p>
          </p:txBody>
        </p:sp>
      </p:grpSp>
      <p:sp>
        <p:nvSpPr>
          <p:cNvPr id="37" name="文本框 36">
            <a:extLst>
              <a:ext uri="{FF2B5EF4-FFF2-40B4-BE49-F238E27FC236}">
                <a16:creationId xmlns:a16="http://schemas.microsoft.com/office/drawing/2014/main" id="{C32AA9E2-CCE7-4A67-AAAE-163FBC706653}"/>
              </a:ext>
            </a:extLst>
          </p:cNvPr>
          <p:cNvSpPr txBox="1"/>
          <p:nvPr/>
        </p:nvSpPr>
        <p:spPr>
          <a:xfrm>
            <a:off x="9347214" y="2116250"/>
            <a:ext cx="2474686" cy="3316742"/>
          </a:xfrm>
          <a:prstGeom prst="rect">
            <a:avLst/>
          </a:prstGeom>
          <a:noFill/>
        </p:spPr>
        <p:txBody>
          <a:bodyPr wrap="square" lIns="0" rtlCol="0">
            <a:spAutoFit/>
          </a:bodyPr>
          <a:lstStyle/>
          <a:p>
            <a:pPr>
              <a:lnSpc>
                <a:spcPct val="200000"/>
              </a:lnSpc>
            </a:pPr>
            <a:r>
              <a:rPr lang="zh-CN" altLang="en-US" b="1" dirty="0">
                <a:solidFill>
                  <a:schemeClr val="tx1">
                    <a:lumMod val="85000"/>
                    <a:lumOff val="15000"/>
                  </a:schemeClr>
                </a:solidFill>
                <a:latin typeface="楷体" panose="02010609060101010101" pitchFamily="49" charset="-122"/>
                <a:ea typeface="楷体" panose="02010609060101010101" pitchFamily="49" charset="-122"/>
              </a:rPr>
              <a:t>   项目式学习是在</a:t>
            </a:r>
            <a:r>
              <a:rPr lang="zh-CN" altLang="en-US" b="1" dirty="0">
                <a:solidFill>
                  <a:srgbClr val="FF0000"/>
                </a:solidFill>
                <a:latin typeface="楷体" panose="02010609060101010101" pitchFamily="49" charset="-122"/>
                <a:ea typeface="楷体" panose="02010609060101010101" pitchFamily="49" charset="-122"/>
              </a:rPr>
              <a:t>真实情境中帮助学生感受现实社会</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，与传统学科教学相比，项目式学习更加开放，真正实现学科之间的融合。</a:t>
            </a:r>
          </a:p>
        </p:txBody>
      </p:sp>
      <p:sp>
        <p:nvSpPr>
          <p:cNvPr id="7" name="文本框 6">
            <a:extLst>
              <a:ext uri="{FF2B5EF4-FFF2-40B4-BE49-F238E27FC236}">
                <a16:creationId xmlns:a16="http://schemas.microsoft.com/office/drawing/2014/main" id="{F2E81A9B-61E6-5120-7684-3DE4975966BC}"/>
              </a:ext>
            </a:extLst>
          </p:cNvPr>
          <p:cNvSpPr txBox="1"/>
          <p:nvPr/>
        </p:nvSpPr>
        <p:spPr>
          <a:xfrm>
            <a:off x="398208" y="349879"/>
            <a:ext cx="3554814" cy="523220"/>
          </a:xfrm>
          <a:prstGeom prst="rect">
            <a:avLst/>
          </a:prstGeom>
          <a:noFill/>
        </p:spPr>
        <p:txBody>
          <a:bodyPr wrap="square" rtlCol="0">
            <a:spAutoFit/>
          </a:bodyPr>
          <a:lstStyle/>
          <a:p>
            <a:pPr lvl="0">
              <a:defRPr/>
            </a:pPr>
            <a:r>
              <a:rPr lang="zh-CN" altLang="en-US"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rPr>
              <a:t>基础理论</a:t>
            </a:r>
            <a:r>
              <a:rPr lang="zh-CN" altLang="en-US" sz="2800" spc="-150" dirty="0">
                <a:latin typeface="思源黑体 CN Medium" panose="020B0600000000000000" pitchFamily="34" charset="-122"/>
                <a:ea typeface="思源黑体 CN Medium" panose="020B0600000000000000" pitchFamily="34" charset="-122"/>
                <a:cs typeface="Arial" panose="020B0604020202020204" pitchFamily="34" charset="0"/>
              </a:rPr>
              <a:t>研究</a:t>
            </a:r>
          </a:p>
        </p:txBody>
      </p:sp>
      <p:sp>
        <p:nvSpPr>
          <p:cNvPr id="11" name="矩形 10">
            <a:extLst>
              <a:ext uri="{FF2B5EF4-FFF2-40B4-BE49-F238E27FC236}">
                <a16:creationId xmlns:a16="http://schemas.microsoft.com/office/drawing/2014/main" id="{9E866EDE-6935-A3D1-2B11-843B3C5C8B77}"/>
              </a:ext>
            </a:extLst>
          </p:cNvPr>
          <p:cNvSpPr/>
          <p:nvPr/>
        </p:nvSpPr>
        <p:spPr>
          <a:xfrm>
            <a:off x="3283740" y="1871284"/>
            <a:ext cx="2935092" cy="380756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nvGrpSpPr>
          <p:cNvPr id="12" name="组合 11">
            <a:extLst>
              <a:ext uri="{FF2B5EF4-FFF2-40B4-BE49-F238E27FC236}">
                <a16:creationId xmlns:a16="http://schemas.microsoft.com/office/drawing/2014/main" id="{3CB8CA62-4C42-1BBD-89DC-BB3BDC9DB035}"/>
              </a:ext>
            </a:extLst>
          </p:cNvPr>
          <p:cNvGrpSpPr/>
          <p:nvPr/>
        </p:nvGrpSpPr>
        <p:grpSpPr>
          <a:xfrm>
            <a:off x="4433753" y="1348064"/>
            <a:ext cx="1843139" cy="523220"/>
            <a:chOff x="5842177" y="1394231"/>
            <a:chExt cx="1843139" cy="523220"/>
          </a:xfrm>
        </p:grpSpPr>
        <p:sp>
          <p:nvSpPr>
            <p:cNvPr id="13" name="梯形 3">
              <a:extLst>
                <a:ext uri="{FF2B5EF4-FFF2-40B4-BE49-F238E27FC236}">
                  <a16:creationId xmlns:a16="http://schemas.microsoft.com/office/drawing/2014/main" id="{EB5ACEE2-C19B-C772-596F-F3F05281DF0D}"/>
                </a:ext>
              </a:extLst>
            </p:cNvPr>
            <p:cNvSpPr/>
            <p:nvPr/>
          </p:nvSpPr>
          <p:spPr>
            <a:xfrm>
              <a:off x="5842177" y="1394231"/>
              <a:ext cx="1799593" cy="523220"/>
            </a:xfrm>
            <a:custGeom>
              <a:avLst/>
              <a:gdLst>
                <a:gd name="connsiteX0" fmla="*/ 0 w 1785257"/>
                <a:gd name="connsiteY0" fmla="*/ 523220 h 523220"/>
                <a:gd name="connsiteX1" fmla="*/ 377550 w 1785257"/>
                <a:gd name="connsiteY1" fmla="*/ 0 h 523220"/>
                <a:gd name="connsiteX2" fmla="*/ 1407707 w 1785257"/>
                <a:gd name="connsiteY2" fmla="*/ 0 h 523220"/>
                <a:gd name="connsiteX3" fmla="*/ 1785257 w 1785257"/>
                <a:gd name="connsiteY3" fmla="*/ 523220 h 523220"/>
                <a:gd name="connsiteX4" fmla="*/ 0 w 1785257"/>
                <a:gd name="connsiteY4" fmla="*/ 523220 h 523220"/>
                <a:gd name="connsiteX0" fmla="*/ 0 w 1799593"/>
                <a:gd name="connsiteY0" fmla="*/ 523220 h 523220"/>
                <a:gd name="connsiteX1" fmla="*/ 377550 w 1799593"/>
                <a:gd name="connsiteY1" fmla="*/ 0 h 523220"/>
                <a:gd name="connsiteX2" fmla="*/ 1799593 w 1799593"/>
                <a:gd name="connsiteY2" fmla="*/ 0 h 523220"/>
                <a:gd name="connsiteX3" fmla="*/ 1785257 w 1799593"/>
                <a:gd name="connsiteY3" fmla="*/ 523220 h 523220"/>
                <a:gd name="connsiteX4" fmla="*/ 0 w 1799593"/>
                <a:gd name="connsiteY4" fmla="*/ 52322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593" h="523220">
                  <a:moveTo>
                    <a:pt x="0" y="523220"/>
                  </a:moveTo>
                  <a:lnTo>
                    <a:pt x="377550" y="0"/>
                  </a:lnTo>
                  <a:lnTo>
                    <a:pt x="1799593" y="0"/>
                  </a:lnTo>
                  <a:lnTo>
                    <a:pt x="1785257" y="523220"/>
                  </a:lnTo>
                  <a:lnTo>
                    <a:pt x="0" y="523220"/>
                  </a:lnTo>
                  <a:close/>
                </a:path>
              </a:pathLst>
            </a:cu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14" name="文本框 13">
              <a:extLst>
                <a:ext uri="{FF2B5EF4-FFF2-40B4-BE49-F238E27FC236}">
                  <a16:creationId xmlns:a16="http://schemas.microsoft.com/office/drawing/2014/main" id="{0A526CAE-CA1A-1FB8-9C5D-E493EA21F6CE}"/>
                </a:ext>
              </a:extLst>
            </p:cNvPr>
            <p:cNvSpPr txBox="1"/>
            <p:nvPr/>
          </p:nvSpPr>
          <p:spPr>
            <a:xfrm>
              <a:off x="6306459" y="1471175"/>
              <a:ext cx="1378857" cy="400110"/>
            </a:xfrm>
            <a:prstGeom prst="rect">
              <a:avLst/>
            </a:prstGeom>
            <a:noFill/>
          </p:spPr>
          <p:txBody>
            <a:bodyPr wrap="square" rtlCol="0">
              <a:spAutoFit/>
            </a:bodyPr>
            <a:lstStyle/>
            <a:p>
              <a:r>
                <a:rPr lang="zh-CN" altLang="en-US" sz="2000" dirty="0">
                  <a:solidFill>
                    <a:schemeClr val="bg1"/>
                  </a:solidFill>
                  <a:latin typeface="思源黑体 CN Bold" panose="020B0800000000000000" pitchFamily="34" charset="-122"/>
                  <a:ea typeface="思源黑体 CN Bold" panose="020B0800000000000000" pitchFamily="34" charset="-122"/>
                </a:rPr>
                <a:t>黄明燕</a:t>
              </a:r>
            </a:p>
          </p:txBody>
        </p:sp>
      </p:grpSp>
      <p:sp>
        <p:nvSpPr>
          <p:cNvPr id="19" name="文本框 18">
            <a:extLst>
              <a:ext uri="{FF2B5EF4-FFF2-40B4-BE49-F238E27FC236}">
                <a16:creationId xmlns:a16="http://schemas.microsoft.com/office/drawing/2014/main" id="{C9075364-CFB8-5897-C2AA-6FA2C967578B}"/>
              </a:ext>
            </a:extLst>
          </p:cNvPr>
          <p:cNvSpPr txBox="1"/>
          <p:nvPr/>
        </p:nvSpPr>
        <p:spPr>
          <a:xfrm>
            <a:off x="3429035" y="2127255"/>
            <a:ext cx="2644502" cy="3316742"/>
          </a:xfrm>
          <a:prstGeom prst="rect">
            <a:avLst/>
          </a:prstGeom>
          <a:noFill/>
        </p:spPr>
        <p:txBody>
          <a:bodyPr wrap="square" lIns="0" rtlCol="0">
            <a:spAutoFit/>
          </a:bodyPr>
          <a:lstStyle/>
          <a:p>
            <a:pPr>
              <a:lnSpc>
                <a:spcPct val="200000"/>
              </a:lnSpc>
            </a:pPr>
            <a:r>
              <a:rPr lang="zh-CN" altLang="en-US" b="1" dirty="0">
                <a:solidFill>
                  <a:schemeClr val="tx1">
                    <a:lumMod val="85000"/>
                    <a:lumOff val="15000"/>
                  </a:schemeClr>
                </a:solidFill>
                <a:latin typeface="楷体" panose="02010609060101010101" pitchFamily="49" charset="-122"/>
                <a:ea typeface="楷体" panose="02010609060101010101" pitchFamily="49" charset="-122"/>
              </a:rPr>
              <a:t>    以项目式学习在学科中的运用作为切入点，对项目式学习的领域、设计、过程和效果进行分类探索，总结了学科研究的重点体现。</a:t>
            </a:r>
          </a:p>
        </p:txBody>
      </p:sp>
    </p:spTree>
    <p:extLst>
      <p:ext uri="{BB962C8B-B14F-4D97-AF65-F5344CB8AC3E}">
        <p14:creationId xmlns:p14="http://schemas.microsoft.com/office/powerpoint/2010/main" val="1052256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a:extLst>
              <a:ext uri="{FF2B5EF4-FFF2-40B4-BE49-F238E27FC236}">
                <a16:creationId xmlns:a16="http://schemas.microsoft.com/office/drawing/2014/main" id="{946E8EC1-32D6-448A-8F1B-FAF8631C04AB}"/>
              </a:ext>
            </a:extLst>
          </p:cNvPr>
          <p:cNvSpPr/>
          <p:nvPr/>
        </p:nvSpPr>
        <p:spPr>
          <a:xfrm rot="5400000">
            <a:off x="-58992" y="366669"/>
            <a:ext cx="516194" cy="398206"/>
          </a:xfrm>
          <a:prstGeom prst="triangle">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C00000"/>
              </a:solidFill>
            </a:endParaRPr>
          </a:p>
        </p:txBody>
      </p:sp>
      <p:sp>
        <p:nvSpPr>
          <p:cNvPr id="6" name="矩形 5">
            <a:extLst>
              <a:ext uri="{FF2B5EF4-FFF2-40B4-BE49-F238E27FC236}">
                <a16:creationId xmlns:a16="http://schemas.microsoft.com/office/drawing/2014/main" id="{B97456D8-CF7E-4E88-8C1D-7B2C3B282A24}"/>
              </a:ext>
            </a:extLst>
          </p:cNvPr>
          <p:cNvSpPr/>
          <p:nvPr/>
        </p:nvSpPr>
        <p:spPr>
          <a:xfrm flipV="1">
            <a:off x="0" y="6729614"/>
            <a:ext cx="12192000" cy="162000"/>
          </a:xfrm>
          <a:prstGeom prst="rect">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8" name="矩形 7">
            <a:extLst>
              <a:ext uri="{FF2B5EF4-FFF2-40B4-BE49-F238E27FC236}">
                <a16:creationId xmlns:a16="http://schemas.microsoft.com/office/drawing/2014/main" id="{0AE52E94-16AD-40CF-B34C-83A020547982}"/>
              </a:ext>
            </a:extLst>
          </p:cNvPr>
          <p:cNvSpPr/>
          <p:nvPr/>
        </p:nvSpPr>
        <p:spPr>
          <a:xfrm>
            <a:off x="478971" y="1349828"/>
            <a:ext cx="3744685" cy="4528457"/>
          </a:xfrm>
          <a:prstGeom prst="rect">
            <a:avLst/>
          </a:prstGeom>
          <a:no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pic>
        <p:nvPicPr>
          <p:cNvPr id="25" name="图片 24">
            <a:extLst>
              <a:ext uri="{FF2B5EF4-FFF2-40B4-BE49-F238E27FC236}">
                <a16:creationId xmlns:a16="http://schemas.microsoft.com/office/drawing/2014/main" id="{07B3627A-8471-4142-921A-165CB89135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463" y="1470698"/>
            <a:ext cx="3458727" cy="23060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组合 3">
            <a:extLst>
              <a:ext uri="{FF2B5EF4-FFF2-40B4-BE49-F238E27FC236}">
                <a16:creationId xmlns:a16="http://schemas.microsoft.com/office/drawing/2014/main" id="{B479F8C3-F6AB-416E-A7D9-8C5D041F19D1}"/>
              </a:ext>
            </a:extLst>
          </p:cNvPr>
          <p:cNvGrpSpPr/>
          <p:nvPr/>
        </p:nvGrpSpPr>
        <p:grpSpPr>
          <a:xfrm>
            <a:off x="1714989" y="4168914"/>
            <a:ext cx="1687756" cy="1374549"/>
            <a:chOff x="1714989" y="4168914"/>
            <a:chExt cx="1687756" cy="1374549"/>
          </a:xfrm>
        </p:grpSpPr>
        <p:sp>
          <p:nvSpPr>
            <p:cNvPr id="26" name="文本框 25">
              <a:extLst>
                <a:ext uri="{FF2B5EF4-FFF2-40B4-BE49-F238E27FC236}">
                  <a16:creationId xmlns:a16="http://schemas.microsoft.com/office/drawing/2014/main" id="{1A2BCE59-6626-4705-B6B1-CEF7537FBA78}"/>
                </a:ext>
              </a:extLst>
            </p:cNvPr>
            <p:cNvSpPr txBox="1"/>
            <p:nvPr/>
          </p:nvSpPr>
          <p:spPr>
            <a:xfrm>
              <a:off x="1714989" y="5020243"/>
              <a:ext cx="1687756" cy="523220"/>
            </a:xfrm>
            <a:prstGeom prst="rect">
              <a:avLst/>
            </a:prstGeom>
            <a:noFill/>
          </p:spPr>
          <p:txBody>
            <a:bodyPr wrap="square" rtlCol="0">
              <a:spAutoFit/>
            </a:bodyPr>
            <a:lstStyle/>
            <a:p>
              <a:pPr lvl="0">
                <a:defRPr/>
              </a:pPr>
              <a:r>
                <a:rPr lang="zh-CN" altLang="en-US"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rPr>
                <a:t>夏雪梅</a:t>
              </a:r>
              <a:endParaRPr lang="en-US" altLang="zh-CN"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endParaRPr>
            </a:p>
          </p:txBody>
        </p:sp>
        <p:sp>
          <p:nvSpPr>
            <p:cNvPr id="27" name="椭圆 26">
              <a:extLst>
                <a:ext uri="{FF2B5EF4-FFF2-40B4-BE49-F238E27FC236}">
                  <a16:creationId xmlns:a16="http://schemas.microsoft.com/office/drawing/2014/main" id="{54A599C7-6D46-43B3-B439-7BA3D233A669}"/>
                </a:ext>
              </a:extLst>
            </p:cNvPr>
            <p:cNvSpPr/>
            <p:nvPr/>
          </p:nvSpPr>
          <p:spPr>
            <a:xfrm>
              <a:off x="1941817" y="4168914"/>
              <a:ext cx="792309" cy="792308"/>
            </a:xfrm>
            <a:prstGeom prst="ellipse">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dirty="0">
                <a:solidFill>
                  <a:schemeClr val="bg1"/>
                </a:solidFill>
                <a:latin typeface="思源黑体 CN Heavy" panose="020B0A00000000000000" pitchFamily="34" charset="-122"/>
                <a:ea typeface="思源黑体 CN Heavy" panose="020B0A00000000000000" pitchFamily="34" charset="-122"/>
              </a:endParaRPr>
            </a:p>
          </p:txBody>
        </p:sp>
      </p:grpSp>
      <p:sp>
        <p:nvSpPr>
          <p:cNvPr id="38" name="graduation-student-cap_42920">
            <a:extLst>
              <a:ext uri="{FF2B5EF4-FFF2-40B4-BE49-F238E27FC236}">
                <a16:creationId xmlns:a16="http://schemas.microsoft.com/office/drawing/2014/main" id="{A0938509-8540-46C4-BFAB-23CB7C8B1600}"/>
              </a:ext>
            </a:extLst>
          </p:cNvPr>
          <p:cNvSpPr>
            <a:spLocks noChangeAspect="1"/>
          </p:cNvSpPr>
          <p:nvPr/>
        </p:nvSpPr>
        <p:spPr bwMode="auto">
          <a:xfrm>
            <a:off x="2077835" y="4380159"/>
            <a:ext cx="520271" cy="369818"/>
          </a:xfrm>
          <a:custGeom>
            <a:avLst/>
            <a:gdLst>
              <a:gd name="connsiteX0" fmla="*/ 139317 w 597041"/>
              <a:gd name="connsiteY0" fmla="*/ 213573 h 424388"/>
              <a:gd name="connsiteX1" fmla="*/ 394782 w 597041"/>
              <a:gd name="connsiteY1" fmla="*/ 299620 h 424388"/>
              <a:gd name="connsiteX2" fmla="*/ 488070 w 597041"/>
              <a:gd name="connsiteY2" fmla="*/ 216441 h 424388"/>
              <a:gd name="connsiteX3" fmla="*/ 488070 w 597041"/>
              <a:gd name="connsiteY3" fmla="*/ 326868 h 424388"/>
              <a:gd name="connsiteX4" fmla="*/ 434968 w 597041"/>
              <a:gd name="connsiteY4" fmla="*/ 362721 h 424388"/>
              <a:gd name="connsiteX5" fmla="*/ 377560 w 597041"/>
              <a:gd name="connsiteY5" fmla="*/ 424388 h 424388"/>
              <a:gd name="connsiteX6" fmla="*/ 241216 w 597041"/>
              <a:gd name="connsiteY6" fmla="*/ 355550 h 424388"/>
              <a:gd name="connsiteX7" fmla="*/ 139317 w 597041"/>
              <a:gd name="connsiteY7" fmla="*/ 355550 h 424388"/>
              <a:gd name="connsiteX8" fmla="*/ 262641 w 597041"/>
              <a:gd name="connsiteY8" fmla="*/ 0 h 424388"/>
              <a:gd name="connsiteX9" fmla="*/ 597041 w 597041"/>
              <a:gd name="connsiteY9" fmla="*/ 96010 h 424388"/>
              <a:gd name="connsiteX10" fmla="*/ 391808 w 597041"/>
              <a:gd name="connsiteY10" fmla="*/ 279433 h 424388"/>
              <a:gd name="connsiteX11" fmla="*/ 68889 w 597041"/>
              <a:gd name="connsiteY11" fmla="*/ 174825 h 424388"/>
              <a:gd name="connsiteX12" fmla="*/ 68889 w 597041"/>
              <a:gd name="connsiteY12" fmla="*/ 283732 h 424388"/>
              <a:gd name="connsiteX13" fmla="*/ 87547 w 597041"/>
              <a:gd name="connsiteY13" fmla="*/ 283732 h 424388"/>
              <a:gd name="connsiteX14" fmla="*/ 87547 w 597041"/>
              <a:gd name="connsiteY14" fmla="*/ 362546 h 424388"/>
              <a:gd name="connsiteX15" fmla="*/ 22963 w 597041"/>
              <a:gd name="connsiteY15" fmla="*/ 362546 h 424388"/>
              <a:gd name="connsiteX16" fmla="*/ 22963 w 597041"/>
              <a:gd name="connsiteY16" fmla="*/ 283732 h 424388"/>
              <a:gd name="connsiteX17" fmla="*/ 41621 w 597041"/>
              <a:gd name="connsiteY17" fmla="*/ 283732 h 424388"/>
              <a:gd name="connsiteX18" fmla="*/ 41621 w 597041"/>
              <a:gd name="connsiteY18" fmla="*/ 166227 h 424388"/>
              <a:gd name="connsiteX19" fmla="*/ 0 w 597041"/>
              <a:gd name="connsiteY19" fmla="*/ 153330 h 42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7041" h="424388">
                <a:moveTo>
                  <a:pt x="139317" y="213573"/>
                </a:moveTo>
                <a:lnTo>
                  <a:pt x="394782" y="299620"/>
                </a:lnTo>
                <a:lnTo>
                  <a:pt x="488070" y="216441"/>
                </a:lnTo>
                <a:lnTo>
                  <a:pt x="488070" y="326868"/>
                </a:lnTo>
                <a:cubicBezTo>
                  <a:pt x="488070" y="326868"/>
                  <a:pt x="465107" y="342643"/>
                  <a:pt x="434968" y="362721"/>
                </a:cubicBezTo>
                <a:cubicBezTo>
                  <a:pt x="403393" y="381365"/>
                  <a:pt x="377560" y="424388"/>
                  <a:pt x="377560" y="424388"/>
                </a:cubicBezTo>
                <a:cubicBezTo>
                  <a:pt x="377560" y="424388"/>
                  <a:pt x="292883" y="372760"/>
                  <a:pt x="241216" y="355550"/>
                </a:cubicBezTo>
                <a:cubicBezTo>
                  <a:pt x="190984" y="338341"/>
                  <a:pt x="139317" y="355550"/>
                  <a:pt x="139317" y="355550"/>
                </a:cubicBezTo>
                <a:close/>
                <a:moveTo>
                  <a:pt x="262641" y="0"/>
                </a:moveTo>
                <a:lnTo>
                  <a:pt x="597041" y="96010"/>
                </a:lnTo>
                <a:lnTo>
                  <a:pt x="391808" y="279433"/>
                </a:lnTo>
                <a:lnTo>
                  <a:pt x="68889" y="174825"/>
                </a:lnTo>
                <a:lnTo>
                  <a:pt x="68889" y="283732"/>
                </a:lnTo>
                <a:lnTo>
                  <a:pt x="87547" y="283732"/>
                </a:lnTo>
                <a:lnTo>
                  <a:pt x="87547" y="362546"/>
                </a:lnTo>
                <a:lnTo>
                  <a:pt x="22963" y="362546"/>
                </a:lnTo>
                <a:lnTo>
                  <a:pt x="22963" y="283732"/>
                </a:lnTo>
                <a:lnTo>
                  <a:pt x="41621" y="283732"/>
                </a:lnTo>
                <a:lnTo>
                  <a:pt x="41621" y="166227"/>
                </a:lnTo>
                <a:lnTo>
                  <a:pt x="0" y="153330"/>
                </a:lnTo>
                <a:close/>
              </a:path>
            </a:pathLst>
          </a:custGeom>
          <a:solidFill>
            <a:schemeClr val="bg1"/>
          </a:solidFill>
          <a:ln>
            <a:noFill/>
          </a:ln>
        </p:spPr>
      </p:sp>
      <p:sp>
        <p:nvSpPr>
          <p:cNvPr id="39" name="矩形 38">
            <a:extLst>
              <a:ext uri="{FF2B5EF4-FFF2-40B4-BE49-F238E27FC236}">
                <a16:creationId xmlns:a16="http://schemas.microsoft.com/office/drawing/2014/main" id="{4A6BCF37-A2A2-4059-9FB3-9A9C9CED13E8}"/>
              </a:ext>
            </a:extLst>
          </p:cNvPr>
          <p:cNvSpPr/>
          <p:nvPr/>
        </p:nvSpPr>
        <p:spPr>
          <a:xfrm>
            <a:off x="4456996" y="1303401"/>
            <a:ext cx="7488261" cy="261610"/>
          </a:xfrm>
          <a:prstGeom prst="rect">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40" name="文本框 39">
            <a:extLst>
              <a:ext uri="{FF2B5EF4-FFF2-40B4-BE49-F238E27FC236}">
                <a16:creationId xmlns:a16="http://schemas.microsoft.com/office/drawing/2014/main" id="{FAF921FE-09AA-4FD5-BFF3-87DD415BCB4D}"/>
              </a:ext>
            </a:extLst>
          </p:cNvPr>
          <p:cNvSpPr txBox="1"/>
          <p:nvPr/>
        </p:nvSpPr>
        <p:spPr>
          <a:xfrm>
            <a:off x="4456995" y="1100765"/>
            <a:ext cx="7488261" cy="5628849"/>
          </a:xfrm>
          <a:prstGeom prst="rect">
            <a:avLst/>
          </a:prstGeom>
          <a:noFill/>
        </p:spPr>
        <p:txBody>
          <a:bodyPr wrap="square" lIns="0" rtlCol="0">
            <a:spAutoFit/>
          </a:bodyPr>
          <a:lstStyle/>
          <a:p>
            <a:pPr marL="285750" indent="-285750">
              <a:lnSpc>
                <a:spcPct val="200000"/>
              </a:lnSpc>
              <a:buFont typeface="Wingdings" panose="05000000000000000000" pitchFamily="2" charset="2"/>
              <a:buChar char="Ø"/>
            </a:pPr>
            <a:endPar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a:p>
            <a:pPr marL="285750" indent="-285750">
              <a:lnSpc>
                <a:spcPct val="200000"/>
              </a:lnSpc>
              <a:buFont typeface="Wingdings" panose="05000000000000000000" pitchFamily="2" charset="2"/>
              <a:buChar char="Ø"/>
            </a:pP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[1]</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夏雪梅</a:t>
            </a: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学习设计视角下的真实课堂学习环境设计研究</a:t>
            </a:r>
            <a:endPar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a:p>
            <a:pPr marL="285750" indent="-285750">
              <a:lnSpc>
                <a:spcPct val="200000"/>
              </a:lnSpc>
              <a:buFont typeface="Wingdings" panose="05000000000000000000" pitchFamily="2" charset="2"/>
              <a:buChar char="Ø"/>
            </a:pP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[2]</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夏雪梅</a:t>
            </a: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项目化学习的中国建构需要什么</a:t>
            </a:r>
            <a:endPar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a:p>
            <a:pPr marL="285750" indent="-285750">
              <a:lnSpc>
                <a:spcPct val="200000"/>
              </a:lnSpc>
              <a:buFont typeface="Wingdings" panose="05000000000000000000" pitchFamily="2" charset="2"/>
              <a:buChar char="Ø"/>
            </a:pP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[3]</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夏雪梅</a:t>
            </a: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指向创造性问题解决的项目化学习：一个中国建构的框架</a:t>
            </a:r>
            <a:endPar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a:p>
            <a:pPr marL="285750" indent="-285750">
              <a:lnSpc>
                <a:spcPct val="200000"/>
              </a:lnSpc>
              <a:buFont typeface="Wingdings" panose="05000000000000000000" pitchFamily="2" charset="2"/>
              <a:buChar char="Ø"/>
            </a:pP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[4]</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夏雪梅</a:t>
            </a: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在学科中进行项目化学习：国际理解与本土框架</a:t>
            </a:r>
            <a:endPar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a:p>
            <a:pPr marL="285750" indent="-285750">
              <a:lnSpc>
                <a:spcPct val="200000"/>
              </a:lnSpc>
              <a:buFont typeface="Wingdings" panose="05000000000000000000" pitchFamily="2" charset="2"/>
              <a:buChar char="Ø"/>
            </a:pP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[5]</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夏雪梅</a:t>
            </a: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崔春华</a:t>
            </a: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刘潇</a:t>
            </a: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瞿璐</a:t>
            </a: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学习素养视角下的项目化学习</a:t>
            </a: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问题、设计与呈现</a:t>
            </a:r>
            <a:endPar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a:p>
            <a:pPr marL="285750" indent="-285750">
              <a:lnSpc>
                <a:spcPct val="200000"/>
              </a:lnSpc>
              <a:buFont typeface="Wingdings" panose="05000000000000000000" pitchFamily="2" charset="2"/>
              <a:buChar char="Ø"/>
            </a:pP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[6]</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夏雪梅</a:t>
            </a: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方超群</a:t>
            </a: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刘潇</a:t>
            </a: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杨志平</a:t>
            </a: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素养视角下的项目化学习</a:t>
            </a: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内涵、价值及实践</a:t>
            </a:r>
            <a:endPar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a:p>
            <a:pPr marL="285750" indent="-285750">
              <a:lnSpc>
                <a:spcPct val="200000"/>
              </a:lnSpc>
              <a:buFont typeface="Wingdings" panose="05000000000000000000" pitchFamily="2" charset="2"/>
              <a:buChar char="Ø"/>
            </a:pP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[7]</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夏雪梅</a:t>
            </a: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项目化学习的实施策略</a:t>
            </a:r>
            <a:endPar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a:p>
            <a:pPr marL="285750" indent="-285750">
              <a:lnSpc>
                <a:spcPct val="200000"/>
              </a:lnSpc>
              <a:buFont typeface="Wingdings" panose="05000000000000000000" pitchFamily="2" charset="2"/>
              <a:buChar char="Ø"/>
            </a:pP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[8]</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夏雪梅</a:t>
            </a: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在传统课堂中进行指向高阶思维和社会性发展的话语变革</a:t>
            </a:r>
            <a:endPar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a:p>
            <a:pPr marL="285750" indent="-285750">
              <a:lnSpc>
                <a:spcPct val="200000"/>
              </a:lnSpc>
              <a:buFont typeface="Wingdings" panose="05000000000000000000" pitchFamily="2" charset="2"/>
              <a:buChar char="Ø"/>
            </a:pP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[9]</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夏雪梅</a:t>
            </a: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项目化学习的本土化</a:t>
            </a: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方向与挑战</a:t>
            </a:r>
            <a:endPar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a:p>
            <a:pPr marL="285750" indent="-285750">
              <a:lnSpc>
                <a:spcPct val="200000"/>
              </a:lnSpc>
              <a:buFont typeface="Wingdings" panose="05000000000000000000" pitchFamily="2" charset="2"/>
              <a:buChar char="Ø"/>
            </a:pP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[10]</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夏雪梅</a:t>
            </a: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在学科中进行项目化学习</a:t>
            </a: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学生视角</a:t>
            </a:r>
            <a:endPar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a:p>
            <a:pPr marL="285750" indent="-285750">
              <a:lnSpc>
                <a:spcPct val="200000"/>
              </a:lnSpc>
              <a:buFont typeface="Wingdings" panose="05000000000000000000" pitchFamily="2" charset="2"/>
              <a:buChar char="Ø"/>
            </a:pP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[11]</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夏雪梅</a:t>
            </a: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素养时代的项目化学习如何设计</a:t>
            </a:r>
            <a:endPar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a:p>
            <a:pPr marL="285750" indent="-285750">
              <a:lnSpc>
                <a:spcPct val="200000"/>
              </a:lnSpc>
              <a:buFont typeface="Wingdings" panose="05000000000000000000" pitchFamily="2" charset="2"/>
              <a:buChar char="Ø"/>
            </a:pP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[12]</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夏雪梅</a:t>
            </a: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项目化学习</a:t>
            </a:r>
            <a:r>
              <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z="1400" dirty="0">
                <a:solidFill>
                  <a:schemeClr val="tx1">
                    <a:lumMod val="85000"/>
                    <a:lumOff val="15000"/>
                  </a:schemeClr>
                </a:solidFill>
                <a:latin typeface="思源黑体 CN Normal" panose="020B0400000000000000" pitchFamily="34" charset="-122"/>
                <a:ea typeface="思源黑体 CN Normal" panose="020B0400000000000000" pitchFamily="34" charset="-122"/>
              </a:rPr>
              <a:t>连接儿童学习的当下与未来</a:t>
            </a:r>
            <a:endParaRPr lang="en-US" altLang="zh-CN" sz="140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p:txBody>
      </p:sp>
      <p:sp>
        <p:nvSpPr>
          <p:cNvPr id="5" name="文本框 4">
            <a:extLst>
              <a:ext uri="{FF2B5EF4-FFF2-40B4-BE49-F238E27FC236}">
                <a16:creationId xmlns:a16="http://schemas.microsoft.com/office/drawing/2014/main" id="{22B3FDF7-A524-B093-79EF-731ED05F97CC}"/>
              </a:ext>
            </a:extLst>
          </p:cNvPr>
          <p:cNvSpPr txBox="1"/>
          <p:nvPr/>
        </p:nvSpPr>
        <p:spPr>
          <a:xfrm>
            <a:off x="398208" y="349879"/>
            <a:ext cx="3554814" cy="523220"/>
          </a:xfrm>
          <a:prstGeom prst="rect">
            <a:avLst/>
          </a:prstGeom>
          <a:noFill/>
        </p:spPr>
        <p:txBody>
          <a:bodyPr wrap="square" rtlCol="0">
            <a:spAutoFit/>
          </a:bodyPr>
          <a:lstStyle/>
          <a:p>
            <a:pPr lvl="0">
              <a:defRPr/>
            </a:pPr>
            <a:r>
              <a:rPr lang="zh-CN" altLang="en-US"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rPr>
              <a:t>探索实践</a:t>
            </a:r>
            <a:r>
              <a:rPr lang="zh-CN" altLang="en-US" sz="2800" spc="-150" dirty="0">
                <a:latin typeface="思源黑体 CN Medium" panose="020B0600000000000000" pitchFamily="34" charset="-122"/>
                <a:ea typeface="思源黑体 CN Medium" panose="020B0600000000000000" pitchFamily="34" charset="-122"/>
                <a:cs typeface="Arial" panose="020B0604020202020204" pitchFamily="34" charset="0"/>
              </a:rPr>
              <a:t>研究</a:t>
            </a:r>
          </a:p>
        </p:txBody>
      </p:sp>
    </p:spTree>
    <p:extLst>
      <p:ext uri="{BB962C8B-B14F-4D97-AF65-F5344CB8AC3E}">
        <p14:creationId xmlns:p14="http://schemas.microsoft.com/office/powerpoint/2010/main" val="3852018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67A9DAF-7328-412B-A666-C42EF126DE58}"/>
              </a:ext>
            </a:extLst>
          </p:cNvPr>
          <p:cNvSpPr/>
          <p:nvPr/>
        </p:nvSpPr>
        <p:spPr>
          <a:xfrm>
            <a:off x="9845501" y="2015197"/>
            <a:ext cx="1297378" cy="2827606"/>
          </a:xfrm>
          <a:prstGeom prst="rect">
            <a:avLst/>
          </a:prstGeom>
          <a:noFill/>
          <a:ln w="28575">
            <a:solidFill>
              <a:srgbClr val="BC30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Arial"/>
              <a:ea typeface="微软雅黑"/>
            </a:endParaRPr>
          </a:p>
        </p:txBody>
      </p:sp>
      <p:sp>
        <p:nvSpPr>
          <p:cNvPr id="7" name="文本框 6">
            <a:extLst>
              <a:ext uri="{FF2B5EF4-FFF2-40B4-BE49-F238E27FC236}">
                <a16:creationId xmlns:a16="http://schemas.microsoft.com/office/drawing/2014/main" id="{1D5F54F0-2AC4-4068-909F-9E37E3BBD6F1}"/>
              </a:ext>
            </a:extLst>
          </p:cNvPr>
          <p:cNvSpPr txBox="1"/>
          <p:nvPr/>
        </p:nvSpPr>
        <p:spPr>
          <a:xfrm>
            <a:off x="9693971" y="2637865"/>
            <a:ext cx="800219" cy="1437038"/>
          </a:xfrm>
          <a:prstGeom prst="rect">
            <a:avLst/>
          </a:prstGeom>
          <a:solidFill>
            <a:schemeClr val="bg1"/>
          </a:solidFill>
          <a:ln>
            <a:noFill/>
          </a:ln>
        </p:spPr>
        <p:txBody>
          <a:bodyPr vert="eaVert" wrap="square" rtlCol="0">
            <a:spAutoFit/>
          </a:bodyPr>
          <a:lstStyle/>
          <a:p>
            <a:r>
              <a:rPr lang="zh-CN" altLang="en-US" sz="4000" b="1" dirty="0">
                <a:solidFill>
                  <a:srgbClr val="BC3031"/>
                </a:solidFill>
                <a:latin typeface="思源黑体 CN Bold" panose="020B0800000000000000" pitchFamily="34" charset="-122"/>
                <a:ea typeface="思源黑体 CN Bold" panose="020B0800000000000000" pitchFamily="34" charset="-122"/>
              </a:rPr>
              <a:t> 摘 要</a:t>
            </a:r>
          </a:p>
        </p:txBody>
      </p:sp>
      <p:sp>
        <p:nvSpPr>
          <p:cNvPr id="8" name="文本框 7">
            <a:extLst>
              <a:ext uri="{FF2B5EF4-FFF2-40B4-BE49-F238E27FC236}">
                <a16:creationId xmlns:a16="http://schemas.microsoft.com/office/drawing/2014/main" id="{AF28F64A-9D38-4BE0-BFC7-C4A33576934A}"/>
              </a:ext>
            </a:extLst>
          </p:cNvPr>
          <p:cNvSpPr txBox="1"/>
          <p:nvPr/>
        </p:nvSpPr>
        <p:spPr>
          <a:xfrm>
            <a:off x="1561515" y="1485207"/>
            <a:ext cx="6471138" cy="4290598"/>
          </a:xfrm>
          <a:prstGeom prst="rect">
            <a:avLst/>
          </a:prstGeom>
          <a:noFill/>
        </p:spPr>
        <p:txBody>
          <a:bodyPr wrap="square" rtlCol="0">
            <a:spAutoFit/>
          </a:bodyPr>
          <a:lstStyle/>
          <a:p>
            <a:pPr>
              <a:lnSpc>
                <a:spcPct val="200000"/>
              </a:lnSpc>
            </a:pPr>
            <a:r>
              <a:rPr lang="zh-CN" altLang="en-US" sz="2000" dirty="0">
                <a:ln w="6350">
                  <a:noFill/>
                </a:ln>
                <a:solidFill>
                  <a:schemeClr val="tx1">
                    <a:lumMod val="85000"/>
                    <a:lumOff val="15000"/>
                  </a:schemeClr>
                </a:solidFill>
                <a:latin typeface="黑体" panose="02010609060101010101" charset="-122"/>
                <a:ea typeface="黑体" panose="02010609060101010101" charset="-122"/>
              </a:rPr>
              <a:t>    项目化学习应当给予国家课程标准，贴合核心素养的要求，符合学校的实际情况，构建本土化的项目式学习研究体系。</a:t>
            </a:r>
            <a:endParaRPr lang="en-US" altLang="zh-CN" sz="2000" dirty="0">
              <a:ln w="6350">
                <a:noFill/>
              </a:ln>
              <a:solidFill>
                <a:schemeClr val="tx1">
                  <a:lumMod val="85000"/>
                  <a:lumOff val="15000"/>
                </a:schemeClr>
              </a:solidFill>
              <a:latin typeface="黑体" panose="02010609060101010101" charset="-122"/>
              <a:ea typeface="黑体" panose="02010609060101010101" charset="-122"/>
            </a:endParaRPr>
          </a:p>
          <a:p>
            <a:pPr>
              <a:lnSpc>
                <a:spcPct val="200000"/>
              </a:lnSpc>
            </a:pPr>
            <a:r>
              <a:rPr lang="en-US" altLang="zh-CN" sz="2000" dirty="0">
                <a:ln w="6350">
                  <a:noFill/>
                </a:ln>
                <a:solidFill>
                  <a:schemeClr val="tx1">
                    <a:lumMod val="85000"/>
                    <a:lumOff val="15000"/>
                  </a:schemeClr>
                </a:solidFill>
                <a:latin typeface="黑体" panose="02010609060101010101" charset="-122"/>
                <a:ea typeface="黑体" panose="02010609060101010101" charset="-122"/>
              </a:rPr>
              <a:t>    </a:t>
            </a:r>
            <a:r>
              <a:rPr lang="zh-CN" altLang="zh-CN" sz="2000" dirty="0">
                <a:ln w="6350">
                  <a:noFill/>
                </a:ln>
                <a:solidFill>
                  <a:schemeClr val="tx1">
                    <a:lumMod val="85000"/>
                    <a:lumOff val="15000"/>
                  </a:schemeClr>
                </a:solidFill>
                <a:latin typeface="黑体" panose="02010609060101010101" charset="-122"/>
                <a:ea typeface="黑体" panose="02010609060101010101" charset="-122"/>
              </a:rPr>
              <a:t>在《</a:t>
            </a:r>
            <a:r>
              <a:rPr lang="zh-CN" altLang="zh-CN" sz="2000" dirty="0">
                <a:ln w="6350">
                  <a:noFill/>
                </a:ln>
                <a:solidFill>
                  <a:srgbClr val="FF0000"/>
                </a:solidFill>
                <a:latin typeface="黑体" panose="02010609060101010101" charset="-122"/>
                <a:ea typeface="黑体" panose="02010609060101010101" charset="-122"/>
              </a:rPr>
              <a:t>项目化学习设计：学习素养视角下的国际与本土实践</a:t>
            </a:r>
            <a:r>
              <a:rPr lang="zh-CN" altLang="zh-CN" sz="2000" dirty="0">
                <a:ln w="6350">
                  <a:noFill/>
                </a:ln>
                <a:solidFill>
                  <a:schemeClr val="tx1">
                    <a:lumMod val="85000"/>
                    <a:lumOff val="15000"/>
                  </a:schemeClr>
                </a:solidFill>
                <a:latin typeface="黑体" panose="02010609060101010101" charset="-122"/>
                <a:ea typeface="黑体" panose="02010609060101010101" charset="-122"/>
              </a:rPr>
              <a:t>》一书中，夏雪梅从培养学生学习素养引入，详细地介绍了项目式学习设计中六大步骤的目标、原则和实施类型，探讨了项目式学习与学习素养的有效结合。</a:t>
            </a:r>
            <a:endParaRPr lang="zh-CN" altLang="en-US" sz="2000" dirty="0">
              <a:ln w="6350">
                <a:noFill/>
              </a:ln>
              <a:solidFill>
                <a:schemeClr val="tx1">
                  <a:lumMod val="85000"/>
                  <a:lumOff val="15000"/>
                </a:schemeClr>
              </a:solidFill>
              <a:latin typeface="黑体" panose="02010609060101010101" charset="-122"/>
              <a:ea typeface="黑体" panose="02010609060101010101" charset="-122"/>
            </a:endParaRPr>
          </a:p>
        </p:txBody>
      </p:sp>
      <p:sp>
        <p:nvSpPr>
          <p:cNvPr id="9" name="矩形 8">
            <a:extLst>
              <a:ext uri="{FF2B5EF4-FFF2-40B4-BE49-F238E27FC236}">
                <a16:creationId xmlns:a16="http://schemas.microsoft.com/office/drawing/2014/main" id="{BE9703F0-7FB5-474F-B614-C074314FC177}"/>
              </a:ext>
            </a:extLst>
          </p:cNvPr>
          <p:cNvSpPr/>
          <p:nvPr/>
        </p:nvSpPr>
        <p:spPr>
          <a:xfrm flipV="1">
            <a:off x="0" y="6729614"/>
            <a:ext cx="12192000" cy="162000"/>
          </a:xfrm>
          <a:prstGeom prst="rect">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10" name="等腰三角形 9">
            <a:extLst>
              <a:ext uri="{FF2B5EF4-FFF2-40B4-BE49-F238E27FC236}">
                <a16:creationId xmlns:a16="http://schemas.microsoft.com/office/drawing/2014/main" id="{E03AE0CA-9061-4AEA-87D4-4D32B33D53ED}"/>
              </a:ext>
            </a:extLst>
          </p:cNvPr>
          <p:cNvSpPr/>
          <p:nvPr/>
        </p:nvSpPr>
        <p:spPr>
          <a:xfrm rot="5400000">
            <a:off x="-58992" y="366669"/>
            <a:ext cx="516194" cy="398206"/>
          </a:xfrm>
          <a:prstGeom prst="triangle">
            <a:avLst/>
          </a:prstGeom>
          <a:solidFill>
            <a:srgbClr val="BC30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C00000"/>
              </a:solidFill>
            </a:endParaRPr>
          </a:p>
        </p:txBody>
      </p:sp>
      <p:sp>
        <p:nvSpPr>
          <p:cNvPr id="19" name="文本框 18">
            <a:extLst>
              <a:ext uri="{FF2B5EF4-FFF2-40B4-BE49-F238E27FC236}">
                <a16:creationId xmlns:a16="http://schemas.microsoft.com/office/drawing/2014/main" id="{728E3314-3F71-4C45-BE4F-BA0087F9D221}"/>
              </a:ext>
            </a:extLst>
          </p:cNvPr>
          <p:cNvSpPr txBox="1"/>
          <p:nvPr/>
        </p:nvSpPr>
        <p:spPr>
          <a:xfrm>
            <a:off x="702238" y="1586144"/>
            <a:ext cx="859277" cy="492338"/>
          </a:xfrm>
          <a:custGeom>
            <a:avLst/>
            <a:gdLst/>
            <a:ahLst/>
            <a:cxnLst/>
            <a:rect l="l" t="t" r="r" b="b"/>
            <a:pathLst>
              <a:path w="859277" h="492338">
                <a:moveTo>
                  <a:pt x="652681" y="0"/>
                </a:moveTo>
                <a:lnTo>
                  <a:pt x="859277" y="0"/>
                </a:lnTo>
                <a:lnTo>
                  <a:pt x="733880" y="492338"/>
                </a:lnTo>
                <a:lnTo>
                  <a:pt x="448140" y="492338"/>
                </a:lnTo>
                <a:close/>
                <a:moveTo>
                  <a:pt x="203513" y="0"/>
                </a:moveTo>
                <a:lnTo>
                  <a:pt x="411137" y="0"/>
                </a:lnTo>
                <a:lnTo>
                  <a:pt x="289852" y="492338"/>
                </a:lnTo>
                <a:lnTo>
                  <a:pt x="0" y="492338"/>
                </a:lnTo>
                <a:close/>
              </a:path>
            </a:pathLst>
          </a:custGeom>
          <a:solidFill>
            <a:srgbClr val="BC303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600" b="1" dirty="0">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44BC473B-9EED-4B80-9935-2016EB0203F1}"/>
              </a:ext>
            </a:extLst>
          </p:cNvPr>
          <p:cNvSpPr txBox="1"/>
          <p:nvPr/>
        </p:nvSpPr>
        <p:spPr>
          <a:xfrm>
            <a:off x="7899532" y="5372793"/>
            <a:ext cx="859277" cy="492338"/>
          </a:xfrm>
          <a:custGeom>
            <a:avLst/>
            <a:gdLst/>
            <a:ahLst/>
            <a:cxnLst/>
            <a:rect l="l" t="t" r="r" b="b"/>
            <a:pathLst>
              <a:path w="859277" h="492338">
                <a:moveTo>
                  <a:pt x="652681" y="0"/>
                </a:moveTo>
                <a:lnTo>
                  <a:pt x="859277" y="0"/>
                </a:lnTo>
                <a:lnTo>
                  <a:pt x="733880" y="492338"/>
                </a:lnTo>
                <a:lnTo>
                  <a:pt x="448140" y="492338"/>
                </a:lnTo>
                <a:close/>
                <a:moveTo>
                  <a:pt x="203513" y="0"/>
                </a:moveTo>
                <a:lnTo>
                  <a:pt x="411137" y="0"/>
                </a:lnTo>
                <a:lnTo>
                  <a:pt x="289852" y="492338"/>
                </a:lnTo>
                <a:lnTo>
                  <a:pt x="0" y="492338"/>
                </a:lnTo>
                <a:close/>
              </a:path>
            </a:pathLst>
          </a:custGeom>
          <a:solidFill>
            <a:srgbClr val="BC303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600" b="1" dirty="0">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57DDA72B-BB7F-8020-E0F8-A4E162A0D0D9}"/>
              </a:ext>
            </a:extLst>
          </p:cNvPr>
          <p:cNvSpPr txBox="1"/>
          <p:nvPr/>
        </p:nvSpPr>
        <p:spPr>
          <a:xfrm>
            <a:off x="398208" y="349879"/>
            <a:ext cx="3554814" cy="523220"/>
          </a:xfrm>
          <a:prstGeom prst="rect">
            <a:avLst/>
          </a:prstGeom>
          <a:noFill/>
        </p:spPr>
        <p:txBody>
          <a:bodyPr wrap="square" rtlCol="0">
            <a:spAutoFit/>
          </a:bodyPr>
          <a:lstStyle/>
          <a:p>
            <a:pPr lvl="0">
              <a:defRPr/>
            </a:pPr>
            <a:r>
              <a:rPr lang="zh-CN" altLang="en-US" sz="2800" spc="-150" dirty="0">
                <a:solidFill>
                  <a:srgbClr val="BC3031"/>
                </a:solidFill>
                <a:latin typeface="思源黑体 CN Medium" panose="020B0600000000000000" pitchFamily="34" charset="-122"/>
                <a:ea typeface="思源黑体 CN Medium" panose="020B0600000000000000" pitchFamily="34" charset="-122"/>
                <a:cs typeface="Arial" panose="020B0604020202020204" pitchFamily="34" charset="0"/>
              </a:rPr>
              <a:t>探索实践</a:t>
            </a:r>
            <a:r>
              <a:rPr lang="zh-CN" altLang="en-US" sz="2800" spc="-150" dirty="0">
                <a:latin typeface="思源黑体 CN Medium" panose="020B0600000000000000" pitchFamily="34" charset="-122"/>
                <a:ea typeface="思源黑体 CN Medium" panose="020B0600000000000000" pitchFamily="34" charset="-122"/>
                <a:cs typeface="Arial" panose="020B0604020202020204" pitchFamily="34" charset="0"/>
              </a:rPr>
              <a:t>研究</a:t>
            </a:r>
          </a:p>
        </p:txBody>
      </p:sp>
    </p:spTree>
    <p:extLst>
      <p:ext uri="{BB962C8B-B14F-4D97-AF65-F5344CB8AC3E}">
        <p14:creationId xmlns:p14="http://schemas.microsoft.com/office/powerpoint/2010/main" val="371543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红色简约大学论文毕业答辩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BC3031"/>
        </a:solidFill>
        <a:ln>
          <a:noFill/>
        </a:ln>
      </a:spPr>
      <a:bodyPr rtlCol="0" anchor="ctr"/>
      <a:lstStyle>
        <a:defPPr algn="ctr">
          <a:defRPr>
            <a:solidFill>
              <a:srgbClr val="FFFFFF"/>
            </a:solidFill>
            <a:latin typeface="Arial"/>
            <a:ea typeface="微软雅黑"/>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TotalTime>
  <Words>1581</Words>
  <Application>Microsoft Office PowerPoint</Application>
  <PresentationFormat>宽屏</PresentationFormat>
  <Paragraphs>144</Paragraphs>
  <Slides>20</Slides>
  <Notes>20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20</vt:i4>
      </vt:variant>
    </vt:vector>
  </HeadingPairs>
  <TitlesOfParts>
    <vt:vector size="31" baseType="lpstr">
      <vt:lpstr>等线</vt:lpstr>
      <vt:lpstr>黑体</vt:lpstr>
      <vt:lpstr>楷体</vt:lpstr>
      <vt:lpstr>思源黑体 CN Bold</vt:lpstr>
      <vt:lpstr>思源黑体 CN Heavy</vt:lpstr>
      <vt:lpstr>思源黑体 CN Medium</vt:lpstr>
      <vt:lpstr>思源黑体 CN Normal</vt:lpstr>
      <vt:lpstr>微软雅黑</vt:lpstr>
      <vt:lpstr>Arial</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红色简约大学论文毕业答辩PPT模板</dc:title>
  <dc:creator>笨小孩</dc:creator>
  <cp:lastModifiedBy>陈 丽梅</cp:lastModifiedBy>
  <cp:revision>325</cp:revision>
  <dcterms:created xsi:type="dcterms:W3CDTF">2020-02-17T12:59:09Z</dcterms:created>
  <dcterms:modified xsi:type="dcterms:W3CDTF">2022-11-10T16:50:38Z</dcterms:modified>
</cp:coreProperties>
</file>