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5"/>
  </p:notesMasterIdLst>
  <p:sldIdLst>
    <p:sldId id="259" r:id="rId4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5" r:id="rId24"/>
    <p:sldId id="280" r:id="rId25"/>
    <p:sldId id="281" r:id="rId26"/>
    <p:sldId id="282" r:id="rId27"/>
    <p:sldId id="283" r:id="rId28"/>
    <p:sldId id="286" r:id="rId29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2310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6EBD5-269C-46D3-8813-124C5BC1DF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DF12B-5F6F-4FF4-AEB6-D067CB5F2B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67589" y="65760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14:prism isContent="1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14:prism isContent="1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6" Type="http://schemas.openxmlformats.org/officeDocument/2006/relationships/image" Target="../media/image27.png"/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microsoft.com/office/2007/relationships/hdphoto" Target="../media/image51.wdp"/><Relationship Id="rId2" Type="http://schemas.openxmlformats.org/officeDocument/2006/relationships/image" Target="../media/image50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jpeg"/><Relationship Id="rId8" Type="http://schemas.openxmlformats.org/officeDocument/2006/relationships/image" Target="../media/image27.png"/><Relationship Id="rId7" Type="http://schemas.microsoft.com/office/2007/relationships/hdphoto" Target="../media/image55.wdp"/><Relationship Id="rId6" Type="http://schemas.openxmlformats.org/officeDocument/2006/relationships/image" Target="../media/image54.png"/><Relationship Id="rId5" Type="http://schemas.microsoft.com/office/2007/relationships/hdphoto" Target="../media/image53.wdp"/><Relationship Id="rId4" Type="http://schemas.openxmlformats.org/officeDocument/2006/relationships/image" Target="../media/image52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4.jpeg"/><Relationship Id="rId7" Type="http://schemas.openxmlformats.org/officeDocument/2006/relationships/image" Target="../media/image27.png"/><Relationship Id="rId6" Type="http://schemas.microsoft.com/office/2007/relationships/hdphoto" Target="../media/image4.wdp"/><Relationship Id="rId5" Type="http://schemas.openxmlformats.org/officeDocument/2006/relationships/image" Target="../media/image3.png"/><Relationship Id="rId4" Type="http://schemas.openxmlformats.org/officeDocument/2006/relationships/image" Target="../media/image58.jpeg"/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0" Type="http://schemas.openxmlformats.org/officeDocument/2006/relationships/notesSlide" Target="../notesSlides/notesSlide12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4.jpeg"/><Relationship Id="rId7" Type="http://schemas.openxmlformats.org/officeDocument/2006/relationships/image" Target="../media/image18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image" Target="../media/image14.jpeg"/><Relationship Id="rId2" Type="http://schemas.openxmlformats.org/officeDocument/2006/relationships/image" Target="../media/image27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2.xml"/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image" Target="../media/image14.jpeg"/><Relationship Id="rId2" Type="http://schemas.openxmlformats.org/officeDocument/2006/relationships/image" Target="../media/image27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jpeg"/><Relationship Id="rId8" Type="http://schemas.openxmlformats.org/officeDocument/2006/relationships/image" Target="../media/image27.png"/><Relationship Id="rId7" Type="http://schemas.microsoft.com/office/2007/relationships/hdphoto" Target="../media/image4.wdp"/><Relationship Id="rId6" Type="http://schemas.openxmlformats.org/officeDocument/2006/relationships/image" Target="../media/image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1" Type="http://schemas.openxmlformats.org/officeDocument/2006/relationships/notesSlide" Target="../notesSlides/notesSlide16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69.png"/><Relationship Id="rId7" Type="http://schemas.microsoft.com/office/2007/relationships/hdphoto" Target="../media/image68.wdp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4" Type="http://schemas.openxmlformats.org/officeDocument/2006/relationships/notesSlide" Target="../notesSlides/notesSlide17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4.jpeg"/><Relationship Id="rId11" Type="http://schemas.openxmlformats.org/officeDocument/2006/relationships/image" Target="../media/image27.png"/><Relationship Id="rId10" Type="http://schemas.microsoft.com/office/2007/relationships/hdphoto" Target="../media/image4.wdp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9" Type="http://schemas.microsoft.com/office/2007/relationships/hdphoto" Target="../media/image4.wdp"/><Relationship Id="rId8" Type="http://schemas.openxmlformats.org/officeDocument/2006/relationships/image" Target="../media/image3.png"/><Relationship Id="rId7" Type="http://schemas.openxmlformats.org/officeDocument/2006/relationships/image" Target="../media/image75.png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3" Type="http://schemas.openxmlformats.org/officeDocument/2006/relationships/notesSlide" Target="../notesSlides/notesSlide18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4.jpeg"/><Relationship Id="rId10" Type="http://schemas.openxmlformats.org/officeDocument/2006/relationships/image" Target="../media/image27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7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7.png"/><Relationship Id="rId6" Type="http://schemas.microsoft.com/office/2007/relationships/hdphoto" Target="../media/image4.wdp"/><Relationship Id="rId5" Type="http://schemas.openxmlformats.org/officeDocument/2006/relationships/image" Target="../media/image3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microsoft.com/office/2007/relationships/hdphoto" Target="../media/image4.wdp"/><Relationship Id="rId5" Type="http://schemas.openxmlformats.org/officeDocument/2006/relationships/image" Target="../media/image3.png"/><Relationship Id="rId4" Type="http://schemas.openxmlformats.org/officeDocument/2006/relationships/image" Target="../media/image19.png"/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1" Type="http://schemas.openxmlformats.org/officeDocument/2006/relationships/notesSlide" Target="../notesSlides/notesSlide20.xml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4.jpeg"/><Relationship Id="rId7" Type="http://schemas.openxmlformats.org/officeDocument/2006/relationships/image" Target="../media/image27.png"/><Relationship Id="rId6" Type="http://schemas.microsoft.com/office/2007/relationships/hdphoto" Target="../media/image4.wdp"/><Relationship Id="rId5" Type="http://schemas.openxmlformats.org/officeDocument/2006/relationships/image" Target="../media/image3.png"/><Relationship Id="rId4" Type="http://schemas.openxmlformats.org/officeDocument/2006/relationships/image" Target="../media/image78.jpeg"/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0" Type="http://schemas.openxmlformats.org/officeDocument/2006/relationships/notesSlide" Target="../notesSlides/notesSlide21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14.jpeg"/><Relationship Id="rId4" Type="http://schemas.openxmlformats.org/officeDocument/2006/relationships/image" Target="../media/image27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7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14.jpeg"/><Relationship Id="rId4" Type="http://schemas.openxmlformats.org/officeDocument/2006/relationships/image" Target="../media/image27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25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microsoft.com/office/2007/relationships/hdphoto" Target="../media/image4.wdp"/><Relationship Id="rId5" Type="http://schemas.openxmlformats.org/officeDocument/2006/relationships/image" Target="../media/image3.png"/><Relationship Id="rId4" Type="http://schemas.openxmlformats.org/officeDocument/2006/relationships/image" Target="../media/image19.png"/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1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4.jpeg"/><Relationship Id="rId7" Type="http://schemas.openxmlformats.org/officeDocument/2006/relationships/image" Target="../media/image25.pn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jpeg"/><Relationship Id="rId8" Type="http://schemas.openxmlformats.org/officeDocument/2006/relationships/image" Target="../media/image31.jpeg"/><Relationship Id="rId7" Type="http://schemas.openxmlformats.org/officeDocument/2006/relationships/image" Target="../media/image30.jpeg"/><Relationship Id="rId6" Type="http://schemas.microsoft.com/office/2007/relationships/hdphoto" Target="../media/image29.wdp"/><Relationship Id="rId5" Type="http://schemas.openxmlformats.org/officeDocument/2006/relationships/image" Target="../media/image28.png"/><Relationship Id="rId4" Type="http://schemas.openxmlformats.org/officeDocument/2006/relationships/image" Target="../media/image14.jpeg"/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2.xml"/><Relationship Id="rId11" Type="http://schemas.microsoft.com/office/2007/relationships/hdphoto" Target="../media/image4.wdp"/><Relationship Id="rId10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4.jpeg"/><Relationship Id="rId7" Type="http://schemas.openxmlformats.org/officeDocument/2006/relationships/image" Target="../media/image27.png"/><Relationship Id="rId6" Type="http://schemas.microsoft.com/office/2007/relationships/hdphoto" Target="../media/image37.wdp"/><Relationship Id="rId5" Type="http://schemas.openxmlformats.org/officeDocument/2006/relationships/image" Target="../media/image36.png"/><Relationship Id="rId4" Type="http://schemas.microsoft.com/office/2007/relationships/hdphoto" Target="../media/image35.wdp"/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2.xml"/><Relationship Id="rId10" Type="http://schemas.microsoft.com/office/2007/relationships/hdphoto" Target="../media/image4.wdp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jpeg"/><Relationship Id="rId8" Type="http://schemas.openxmlformats.org/officeDocument/2006/relationships/image" Target="../media/image40.jpeg"/><Relationship Id="rId7" Type="http://schemas.microsoft.com/office/2007/relationships/hdphoto" Target="../media/image39.wdp"/><Relationship Id="rId6" Type="http://schemas.openxmlformats.org/officeDocument/2006/relationships/image" Target="../media/image38.png"/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image" Target="../media/image14.jpeg"/><Relationship Id="rId2" Type="http://schemas.openxmlformats.org/officeDocument/2006/relationships/image" Target="../media/image27.png"/><Relationship Id="rId13" Type="http://schemas.openxmlformats.org/officeDocument/2006/relationships/notesSlide" Target="../notesSlides/notesSlide8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3.jpeg"/><Relationship Id="rId10" Type="http://schemas.openxmlformats.org/officeDocument/2006/relationships/image" Target="../media/image42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microsoft.com/office/2007/relationships/hdphoto" Target="../media/image4.wdp"/><Relationship Id="rId8" Type="http://schemas.openxmlformats.org/officeDocument/2006/relationships/image" Target="../media/image3.png"/><Relationship Id="rId7" Type="http://schemas.microsoft.com/office/2007/relationships/hdphoto" Target="../media/image49.wdp"/><Relationship Id="rId6" Type="http://schemas.openxmlformats.org/officeDocument/2006/relationships/image" Target="../media/image48.jpeg"/><Relationship Id="rId5" Type="http://schemas.microsoft.com/office/2007/relationships/hdphoto" Target="../media/image47.wdp"/><Relationship Id="rId4" Type="http://schemas.openxmlformats.org/officeDocument/2006/relationships/image" Target="../media/image46.png"/><Relationship Id="rId3" Type="http://schemas.microsoft.com/office/2007/relationships/hdphoto" Target="../media/image45.wdp"/><Relationship Id="rId2" Type="http://schemas.openxmlformats.org/officeDocument/2006/relationships/image" Target="../media/image44.jpeg"/><Relationship Id="rId13" Type="http://schemas.openxmlformats.org/officeDocument/2006/relationships/notesSlide" Target="../notesSlides/notesSlide9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4.jpeg"/><Relationship Id="rId10" Type="http://schemas.openxmlformats.org/officeDocument/2006/relationships/image" Target="../media/image27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24740" y="2242885"/>
            <a:ext cx="5567260" cy="463938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6061326"/>
            <a:ext cx="12286445" cy="7966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461501" y="1333499"/>
            <a:ext cx="2349500" cy="2349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9999" y="-1003201"/>
            <a:ext cx="838101" cy="8381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799860" y="-1460501"/>
            <a:ext cx="1096241" cy="109624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9529" y="-1841501"/>
            <a:ext cx="1527972" cy="15279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8987" y="6985000"/>
            <a:ext cx="960813" cy="9608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20917837">
            <a:off x="4759837" y="496816"/>
            <a:ext cx="2285263" cy="20931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19548" y="0"/>
            <a:ext cx="3666897" cy="302519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7972551" y="95803"/>
            <a:ext cx="2027011" cy="2027011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982756" y="1263959"/>
            <a:ext cx="6294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 smtClean="0">
                <a:solidFill>
                  <a:srgbClr val="92D050"/>
                </a:solidFill>
                <a:cs typeface="+mn-ea"/>
                <a:sym typeface="+mn-lt"/>
              </a:rPr>
              <a:t>垃圾分类</a:t>
            </a:r>
            <a:endParaRPr lang="zh-CN" altLang="en-US" sz="9600" b="1" dirty="0">
              <a:solidFill>
                <a:srgbClr val="92D050"/>
              </a:solidFill>
              <a:cs typeface="+mn-ea"/>
              <a:sym typeface="+mn-lt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344387" y="2872512"/>
            <a:ext cx="4195006" cy="4195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5400000">
                                      <p:cBhvr>
                                        <p:cTn id="50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1.94444E-6 4.07407E-6 C -0.00087 -0.0142 -0.00139 -0.03828 -0.00417 -0.05371 C -0.00573 -0.08735 -0.00521 -0.12223 -0.00833 -0.15525 C -0.00781 -0.17994 -0.01059 -0.29044 0.00417 -0.32932 C 0.00677 -0.35247 0.01215 -0.3747 0.01458 -0.39784 C 0.01753 -0.42716 0.01701 -0.45741 0.01875 -0.48673 C 0.02135 -0.53426 0.02482 -0.58149 0.02604 -0.62963 C 0.025 -0.65155 0.02552 -0.67963 0.01875 -0.6997 C 0.01476 -0.75587 -0.00486 -0.80186 -0.01771 -0.85186 C -0.02136 -0.86544 -0.02708 -0.87932 -0.03125 -0.89229 C -0.03316 -0.89877 -0.03611 -0.90402 -0.0375 -0.91081 C -0.03872 -0.91791 -0.03889 -0.92531 -0.04063 -0.93149 C -0.04236 -0.93735 -0.04445 -0.94352 -0.04583 -0.95 C -0.04757 -0.95803 -0.04827 -0.9676 -0.05 -0.97562 C -0.05208 -0.98519 -0.05521 -0.99507 -0.05625 -1.00525 C -0.05816 -1.02531 -0.05833 -1.04537 -0.06146 -1.06451 C -0.06372 -1.10587 -0.06181 -1.09074 -0.06458 -1.11081 C -0.06632 -1.14291 -0.06563 -1.12315 -0.06563 -1.17007 " pathEditMode="relative" ptsTypes="fffffffffffffffffA">
                                      <p:cBhvr>
                                        <p:cTn id="52" dur="6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1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517" y="1791264"/>
            <a:ext cx="5170969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C000"/>
                </a:solidFill>
                <a:cs typeface="+mn-ea"/>
                <a:sym typeface="+mn-lt"/>
              </a:rPr>
              <a:t>   </a:t>
            </a:r>
            <a:r>
              <a:rPr lang="zh-CN" altLang="zh-CN" b="1" dirty="0">
                <a:solidFill>
                  <a:srgbClr val="FFC000"/>
                </a:solidFill>
                <a:cs typeface="+mn-ea"/>
                <a:sym typeface="+mn-lt"/>
              </a:rPr>
              <a:t>焚烧法是在高温下将垃圾燃烧成灰渣,再填埋.</a:t>
            </a:r>
            <a:endParaRPr lang="zh-CN" altLang="zh-CN" b="1" dirty="0">
              <a:solidFill>
                <a:srgbClr val="FFC00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057900" y="863601"/>
            <a:ext cx="0" cy="5372100"/>
          </a:xfrm>
          <a:prstGeom prst="line">
            <a:avLst/>
          </a:prstGeom>
          <a:ln w="254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5956301" y="3746501"/>
            <a:ext cx="215900" cy="2159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90365" y="2685876"/>
            <a:ext cx="4260028" cy="263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br>
              <a:rPr lang="zh-CN" altLang="en-US" sz="1600" dirty="0">
                <a:cs typeface="+mn-ea"/>
                <a:sym typeface="+mn-lt"/>
              </a:rPr>
            </a:br>
            <a:r>
              <a:rPr lang="zh-CN" altLang="en-US" sz="1600" dirty="0">
                <a:cs typeface="+mn-ea"/>
                <a:sym typeface="+mn-lt"/>
              </a:rPr>
              <a:t>         焚烧法的缺点是投资大,消耗大量电能在焚烧过程中产生大量的空气污染物(如重金属,CO,HCL,SO</a:t>
            </a:r>
            <a:r>
              <a:rPr lang="zh-CN" altLang="en-US" sz="1600" baseline="-25000" dirty="0">
                <a:cs typeface="+mn-ea"/>
                <a:sym typeface="+mn-lt"/>
              </a:rPr>
              <a:t>2</a:t>
            </a:r>
            <a:r>
              <a:rPr lang="zh-CN" altLang="en-US" sz="1600" dirty="0">
                <a:cs typeface="+mn-ea"/>
                <a:sym typeface="+mn-lt"/>
              </a:rPr>
              <a:t>和NO</a:t>
            </a:r>
            <a:r>
              <a:rPr lang="zh-CN" altLang="en-US" sz="1600" baseline="-25000" dirty="0">
                <a:cs typeface="+mn-ea"/>
                <a:sym typeface="+mn-lt"/>
              </a:rPr>
              <a:t>2</a:t>
            </a:r>
            <a:r>
              <a:rPr lang="zh-CN" altLang="en-US" sz="1600" dirty="0">
                <a:cs typeface="+mn-ea"/>
                <a:sym typeface="+mn-lt"/>
              </a:rPr>
              <a:t>等)和某些致癌物质,尤其是二噁英,这些都使该方法的应用受到限制.</a:t>
            </a:r>
            <a:endParaRPr lang="zh-CN" altLang="en-US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br>
              <a:rPr lang="zh-CN" altLang="en-US" sz="1600" dirty="0">
                <a:cs typeface="+mn-ea"/>
                <a:sym typeface="+mn-lt"/>
              </a:rPr>
            </a:b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5412" y="355002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  <a:cs typeface="+mn-ea"/>
                <a:sym typeface="+mn-lt"/>
              </a:rPr>
              <a:t>缺点</a:t>
            </a:r>
            <a:endParaRPr lang="zh-CN" altLang="en-US" sz="3200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37089" y="162933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  <a:cs typeface="+mn-ea"/>
                <a:sym typeface="+mn-lt"/>
              </a:rPr>
              <a:t>优点</a:t>
            </a:r>
            <a:endParaRPr lang="zh-CN" altLang="en-US" sz="3200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943601" y="1841501"/>
            <a:ext cx="215900" cy="2159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7224811" y="749300"/>
            <a:ext cx="44576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br>
              <a:rPr lang="zh-CN" altLang="en-US" sz="1600" dirty="0">
                <a:cs typeface="+mn-ea"/>
                <a:sym typeface="+mn-lt"/>
              </a:rPr>
            </a:br>
            <a:r>
              <a:rPr lang="zh-CN" altLang="en-US" sz="1600" dirty="0">
                <a:cs typeface="+mn-ea"/>
                <a:sym typeface="+mn-lt"/>
              </a:rPr>
              <a:t>        占地少,能大大减少排放量,一般情况下,垃圾焚烧后的体积仅为焚烧前体积的5%~15%;焚烧温度高,能彻底消灭病原体; 垃圾燃烧过程中所产的热量可用于城市供暖,发电等.</a:t>
            </a:r>
            <a:endParaRPr lang="en-US" altLang="zh-CN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8237" y="2825440"/>
            <a:ext cx="4353699" cy="23662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438759" y="259664"/>
            <a:ext cx="4363239" cy="1309680"/>
            <a:chOff x="324402" y="363566"/>
            <a:chExt cx="3272429" cy="982260"/>
          </a:xfrm>
        </p:grpSpPr>
        <p:grpSp>
          <p:nvGrpSpPr>
            <p:cNvPr id="25" name="组合 24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26" name="圆角矩形 25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7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高 温 焚 烧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2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3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grpId="0" nodeType="withEffect" p14:presetBounceEnd="54000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grpId="0" nodeType="withEffect" p14:presetBounceEnd="54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fill="hold" grpId="1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2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xit" presetSubtype="4" fill="hold" grpId="1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1" grpId="0" animBg="1"/>
          <p:bldP spid="11" grpId="1" animBg="1"/>
          <p:bldP spid="7" grpId="0"/>
          <p:bldP spid="14" grpId="0"/>
          <p:bldP spid="14" grpId="1"/>
          <p:bldP spid="15" grpId="0"/>
          <p:bldP spid="15" grpId="1"/>
          <p:bldP spid="17" grpId="0" animBg="1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fill="hold" grpId="1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2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xit" presetSubtype="4" fill="hold" grpId="1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1" grpId="0" animBg="1"/>
          <p:bldP spid="11" grpId="1" animBg="1"/>
          <p:bldP spid="7" grpId="0"/>
          <p:bldP spid="14" grpId="0"/>
          <p:bldP spid="14" grpId="1"/>
          <p:bldP spid="15" grpId="0"/>
          <p:bldP spid="15" grpId="1"/>
          <p:bldP spid="17" grpId="0" animBg="1"/>
          <p:bldP spid="8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776" y="1909840"/>
            <a:ext cx="4414967" cy="374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            将生活垃圾堆积成堆，放入发酵池中保温至70℃储存、发酵，借助垃圾中微生物分解的能力，将有机物分解成无机养分。经过堆肥处理后，生活垃圾变成卫生的、无味的腐殖质，既解决垃圾的出路，又可达到再资源化的目的，</a:t>
            </a:r>
            <a:endParaRPr lang="zh-CN" altLang="en-US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            但是生活垃圾堆肥量大，养分含量低，长期使用易造成土壤板结和地下水质变坏，所以，堆肥的规模不易太大。 而且堆肥中的重金属有可能对土壤造成污染。</a:t>
            </a:r>
            <a:endParaRPr lang="zh-CN" altLang="en-US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912911" y="742088"/>
            <a:ext cx="3270251" cy="2120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直接连接符 7"/>
          <p:cNvCxnSpPr/>
          <p:nvPr/>
        </p:nvCxnSpPr>
        <p:spPr>
          <a:xfrm>
            <a:off x="6057900" y="863600"/>
            <a:ext cx="0" cy="4114800"/>
          </a:xfrm>
          <a:prstGeom prst="line">
            <a:avLst/>
          </a:prstGeom>
          <a:ln w="254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5955554" y="3012889"/>
            <a:ext cx="215900" cy="2159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844851" y="3348328"/>
            <a:ext cx="3279376" cy="2019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3" name="组合 22"/>
          <p:cNvGrpSpPr/>
          <p:nvPr/>
        </p:nvGrpSpPr>
        <p:grpSpPr>
          <a:xfrm>
            <a:off x="438759" y="259664"/>
            <a:ext cx="4363239" cy="1309680"/>
            <a:chOff x="324402" y="363566"/>
            <a:chExt cx="3272429" cy="982260"/>
          </a:xfrm>
        </p:grpSpPr>
        <p:grpSp>
          <p:nvGrpSpPr>
            <p:cNvPr id="25" name="组合 24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27" name="圆角矩形 26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9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8"/>
            <p:cNvSpPr txBox="1"/>
            <p:nvPr/>
          </p:nvSpPr>
          <p:spPr>
            <a:xfrm>
              <a:off x="550757" y="748349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堆      </a:t>
              </a:r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肥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2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3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2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2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0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358" y="4225178"/>
            <a:ext cx="10930365" cy="1447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65" dirty="0">
                <a:cs typeface="+mn-ea"/>
                <a:sym typeface="+mn-lt"/>
              </a:rPr>
              <a:t>        </a:t>
            </a:r>
            <a:r>
              <a:rPr lang="zh-CN" altLang="zh-CN" sz="1465" dirty="0">
                <a:cs typeface="+mn-ea"/>
                <a:sym typeface="+mn-lt"/>
              </a:rPr>
              <a:t>在每天所丢弃的大量垃圾中，包含着丰富的可以重新利用的资源。仅北京市一年垃圾中便蕴含着11亿的产值。对垃圾进行资源化分类回收利用，不仅节约了社会资源，将其中的有害物质分离出来，避免了填埋和焚烧之后形成跟严重的污染。 因此，对垃圾进行分类回收处理是很有必要的。</a:t>
            </a:r>
            <a:endParaRPr lang="zh-CN" altLang="zh-CN" sz="1465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465" dirty="0"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4318" y="1561011"/>
            <a:ext cx="3956833" cy="52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35" dirty="0">
                <a:solidFill>
                  <a:srgbClr val="FFC000"/>
                </a:solidFill>
                <a:cs typeface="+mn-ea"/>
                <a:sym typeface="+mn-lt"/>
              </a:rPr>
              <a:t>   </a:t>
            </a:r>
            <a:r>
              <a:rPr lang="zh-CN" altLang="zh-CN" sz="2135" dirty="0">
                <a:solidFill>
                  <a:srgbClr val="FFC000"/>
                </a:solidFill>
                <a:cs typeface="+mn-ea"/>
                <a:sym typeface="+mn-lt"/>
              </a:rPr>
              <a:t>垃圾</a:t>
            </a:r>
            <a:r>
              <a:rPr lang="zh-CN" altLang="zh-CN" sz="2135" dirty="0" smtClean="0">
                <a:solidFill>
                  <a:srgbClr val="FFC000"/>
                </a:solidFill>
                <a:cs typeface="+mn-ea"/>
                <a:sym typeface="+mn-lt"/>
              </a:rPr>
              <a:t>分类使</a:t>
            </a:r>
            <a:r>
              <a:rPr lang="zh-CN" altLang="zh-CN" sz="2135" dirty="0">
                <a:solidFill>
                  <a:srgbClr val="FFC000"/>
                </a:solidFill>
                <a:cs typeface="+mn-ea"/>
                <a:sym typeface="+mn-lt"/>
              </a:rPr>
              <a:t>垃圾资源化</a:t>
            </a:r>
            <a:endParaRPr lang="zh-CN" altLang="en-US" sz="2135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40493" y="4042718"/>
            <a:ext cx="11893175" cy="0"/>
          </a:xfrm>
          <a:prstGeom prst="line">
            <a:avLst/>
          </a:prstGeom>
          <a:ln w="254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1692973" y="3919452"/>
            <a:ext cx="215900" cy="2159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26096" y="2278446"/>
            <a:ext cx="3299867" cy="1511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4490818" y="2260724"/>
            <a:ext cx="3614057" cy="1529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8493859" y="2260724"/>
            <a:ext cx="3066031" cy="15254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38759" y="259664"/>
            <a:ext cx="4363239" cy="1309680"/>
            <a:chOff x="324402" y="363566"/>
            <a:chExt cx="3272429" cy="982260"/>
          </a:xfrm>
        </p:grpSpPr>
        <p:grpSp>
          <p:nvGrpSpPr>
            <p:cNvPr id="19" name="组合 18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20" name="圆角矩形 19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8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资  源  返  还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 p14:presetBounceEnd="5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38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 p14:presetBounceEnd="38000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 p14:presetBounceEnd="38000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1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3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1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1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3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15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045" y="5129930"/>
            <a:ext cx="10058400" cy="181260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56862" y="3375678"/>
            <a:ext cx="2406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厨余垃圾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1990" y="3341348"/>
            <a:ext cx="2454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可回收垃圾</a:t>
            </a:r>
            <a:endParaRPr lang="zh-CN" altLang="en-US" sz="3200" b="1" dirty="0">
              <a:cs typeface="+mn-ea"/>
              <a:sym typeface="+mn-lt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9548" y="0"/>
            <a:ext cx="3666897" cy="302519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972551" y="95803"/>
            <a:ext cx="2027011" cy="20270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82698" y="3437976"/>
            <a:ext cx="246583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zh-CN" altLang="en-US" sz="3200" b="1" dirty="0">
                <a:cs typeface="+mn-ea"/>
                <a:sym typeface="+mn-lt"/>
              </a:rPr>
              <a:t>有害垃圾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72551" y="3421054"/>
            <a:ext cx="250169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zh-CN" altLang="en-US" sz="3200" b="1" dirty="0">
                <a:cs typeface="+mn-ea"/>
                <a:sym typeface="+mn-lt"/>
              </a:rPr>
              <a:t>其余垃圾</a:t>
            </a:r>
            <a:endParaRPr lang="zh-CN" altLang="en-US" sz="3200" b="1" dirty="0"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3145849" y="1596996"/>
            <a:ext cx="5473699" cy="1357793"/>
            <a:chOff x="2499811" y="1036366"/>
            <a:chExt cx="4105274" cy="1018345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2499811" y="1036366"/>
              <a:ext cx="4105274" cy="83310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6" name="圆角矩形 45"/>
            <p:cNvSpPr/>
            <p:nvPr/>
          </p:nvSpPr>
          <p:spPr>
            <a:xfrm>
              <a:off x="2795083" y="1364651"/>
              <a:ext cx="3519656" cy="690060"/>
            </a:xfrm>
            <a:prstGeom prst="roundRect">
              <a:avLst>
                <a:gd name="adj" fmla="val 6780"/>
              </a:avLst>
            </a:prstGeom>
            <a:blipFill>
              <a:blip r:embed="rId8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508714" y="2175747"/>
            <a:ext cx="342810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735" b="1" dirty="0">
                <a:solidFill>
                  <a:schemeClr val="bg1"/>
                </a:solidFill>
                <a:cs typeface="+mn-ea"/>
                <a:sym typeface="+mn-lt"/>
              </a:rPr>
              <a:t>垃圾的分类</a:t>
            </a:r>
            <a:endParaRPr lang="zh-CN" altLang="en-US" sz="373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菱形 47"/>
          <p:cNvSpPr/>
          <p:nvPr/>
        </p:nvSpPr>
        <p:spPr>
          <a:xfrm>
            <a:off x="3668207" y="2172019"/>
            <a:ext cx="645459" cy="645459"/>
          </a:xfrm>
          <a:prstGeom prst="diamond">
            <a:avLst/>
          </a:prstGeom>
          <a:solidFill>
            <a:srgbClr val="92D05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768760" y="2143203"/>
            <a:ext cx="444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87013" y="4209001"/>
            <a:ext cx="2769849" cy="28399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8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grpId="0" nodeType="withEffect" p14:presetBounceEnd="5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1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 p14:presetBounceEnd="5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6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8" presetClass="emph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8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1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1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1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grpId="0" nodeType="withEffect">
                                      <p:stCondLst>
                                        <p:cond delay="12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1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15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1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47" grpId="0"/>
          <p:bldP spid="48" grpId="0" animBg="1"/>
          <p:bldP spid="48" grpId="1" animBg="1"/>
          <p:bldP spid="2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8" presetClass="emph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8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1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1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1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grpId="0" nodeType="withEffect">
                                      <p:stCondLst>
                                        <p:cond delay="12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1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15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1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47" grpId="0"/>
          <p:bldP spid="48" grpId="0" animBg="1"/>
          <p:bldP spid="48" grpId="1" animBg="1"/>
          <p:bldP spid="21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438759" y="259664"/>
            <a:ext cx="4363239" cy="1309680"/>
            <a:chOff x="324402" y="363566"/>
            <a:chExt cx="3272429" cy="982260"/>
          </a:xfrm>
        </p:grpSpPr>
        <p:grpSp>
          <p:nvGrpSpPr>
            <p:cNvPr id="37" name="组合 36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38" name="圆角矩形 37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分 类 的 优 点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386936" y="393700"/>
            <a:ext cx="4050400" cy="1524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735" b="1" dirty="0">
              <a:solidFill>
                <a:srgbClr val="00703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4318" y="1688447"/>
            <a:ext cx="10631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        进行垃圾分类收集可以减少垃圾处理量和处理设备，降低处理成本，减少土地资源的消耗，具有社会、经济、生态三方面的效益。垃圾分类处理的优点如下： </a:t>
            </a:r>
            <a:endParaRPr lang="zh-CN" altLang="en-US" sz="1600" dirty="0">
              <a:cs typeface="+mn-ea"/>
              <a:sym typeface="+mn-lt"/>
            </a:endParaRPr>
          </a:p>
          <a:p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96445" y="3023129"/>
            <a:ext cx="32371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           废弃的电池含有金属汞、镉等有毒的物质，会对人类产生严重的危害；土壤中的废塑料会导致农作物减产；抛弃的废塑料被动物误食，导致动物死亡的事故时有发生。因此回收利用可以减少危害。</a:t>
            </a:r>
            <a:endParaRPr lang="zh-CN" altLang="en-US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25446" y="3070000"/>
            <a:ext cx="3943351" cy="2350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65" dirty="0">
                <a:cs typeface="+mn-ea"/>
                <a:sym typeface="+mn-lt"/>
              </a:rPr>
              <a:t>       中国每年使用塑料快餐盒达</a:t>
            </a:r>
            <a:r>
              <a:rPr lang="en-US" altLang="zh-CN" sz="1465" dirty="0">
                <a:cs typeface="+mn-ea"/>
                <a:sym typeface="+mn-lt"/>
              </a:rPr>
              <a:t>40</a:t>
            </a:r>
            <a:r>
              <a:rPr lang="zh-CN" altLang="en-US" sz="1465" dirty="0">
                <a:cs typeface="+mn-ea"/>
                <a:sym typeface="+mn-lt"/>
              </a:rPr>
              <a:t>亿个，方便面碗</a:t>
            </a:r>
            <a:r>
              <a:rPr lang="en-US" altLang="zh-CN" sz="1465" dirty="0">
                <a:cs typeface="+mn-ea"/>
                <a:sym typeface="+mn-lt"/>
              </a:rPr>
              <a:t>5—7</a:t>
            </a:r>
            <a:r>
              <a:rPr lang="zh-CN" altLang="en-US" sz="1465" dirty="0">
                <a:cs typeface="+mn-ea"/>
                <a:sym typeface="+mn-lt"/>
              </a:rPr>
              <a:t>亿个，一次性筷子数十亿个，这些占生活垃圾的</a:t>
            </a:r>
            <a:r>
              <a:rPr lang="en-US" altLang="zh-CN" sz="1465" dirty="0">
                <a:cs typeface="+mn-ea"/>
                <a:sym typeface="+mn-lt"/>
              </a:rPr>
              <a:t>8—15%</a:t>
            </a:r>
            <a:r>
              <a:rPr lang="zh-CN" altLang="en-US" sz="1465" dirty="0">
                <a:cs typeface="+mn-ea"/>
                <a:sym typeface="+mn-lt"/>
              </a:rPr>
              <a:t>。</a:t>
            </a:r>
            <a:r>
              <a:rPr lang="en-US" altLang="zh-CN" sz="1465" dirty="0">
                <a:cs typeface="+mn-ea"/>
                <a:sym typeface="+mn-lt"/>
              </a:rPr>
              <a:t>1</a:t>
            </a:r>
            <a:r>
              <a:rPr lang="zh-CN" altLang="en-US" sz="1465" dirty="0">
                <a:cs typeface="+mn-ea"/>
                <a:sym typeface="+mn-lt"/>
              </a:rPr>
              <a:t>吨废塑料可回炼</a:t>
            </a:r>
            <a:r>
              <a:rPr lang="en-US" altLang="zh-CN" sz="1465" dirty="0">
                <a:cs typeface="+mn-ea"/>
                <a:sym typeface="+mn-lt"/>
              </a:rPr>
              <a:t>600</a:t>
            </a:r>
            <a:r>
              <a:rPr lang="zh-CN" altLang="en-US" sz="1465" dirty="0">
                <a:cs typeface="+mn-ea"/>
                <a:sym typeface="+mn-lt"/>
              </a:rPr>
              <a:t>公斤的柴油。回收</a:t>
            </a:r>
            <a:r>
              <a:rPr lang="en-US" altLang="zh-CN" sz="1465" dirty="0">
                <a:cs typeface="+mn-ea"/>
                <a:sym typeface="+mn-lt"/>
              </a:rPr>
              <a:t>1500</a:t>
            </a:r>
            <a:r>
              <a:rPr lang="zh-CN" altLang="en-US" sz="1465" dirty="0">
                <a:cs typeface="+mn-ea"/>
                <a:sym typeface="+mn-lt"/>
              </a:rPr>
              <a:t>吨废纸，可免于砍伐用于生产</a:t>
            </a:r>
            <a:r>
              <a:rPr lang="en-US" altLang="zh-CN" sz="1465" dirty="0">
                <a:cs typeface="+mn-ea"/>
                <a:sym typeface="+mn-lt"/>
              </a:rPr>
              <a:t>1200</a:t>
            </a:r>
            <a:r>
              <a:rPr lang="zh-CN" altLang="en-US" sz="1465" dirty="0">
                <a:cs typeface="+mn-ea"/>
                <a:sym typeface="+mn-lt"/>
              </a:rPr>
              <a:t>吨纸的林木。一吨易拉罐熔化后能结成一吨很好的铝块，可少采</a:t>
            </a:r>
            <a:r>
              <a:rPr lang="en-US" altLang="zh-CN" sz="1465" dirty="0">
                <a:cs typeface="+mn-ea"/>
                <a:sym typeface="+mn-lt"/>
              </a:rPr>
              <a:t>20</a:t>
            </a:r>
            <a:r>
              <a:rPr lang="zh-CN" altLang="en-US" sz="1465" dirty="0">
                <a:cs typeface="+mn-ea"/>
                <a:sym typeface="+mn-lt"/>
              </a:rPr>
              <a:t>吨铝矿。生产垃圾中有</a:t>
            </a:r>
            <a:r>
              <a:rPr lang="en-US" altLang="zh-CN" sz="1465" dirty="0">
                <a:cs typeface="+mn-ea"/>
                <a:sym typeface="+mn-lt"/>
              </a:rPr>
              <a:t>30%—40%</a:t>
            </a:r>
            <a:r>
              <a:rPr lang="zh-CN" altLang="en-US" sz="1465" dirty="0">
                <a:cs typeface="+mn-ea"/>
                <a:sym typeface="+mn-lt"/>
              </a:rPr>
              <a:t>可以回收利用，应珍惜这个小本大利的资源。 大家也可以利用易拉罐制作笔盒，既环保，又节约资源。 </a:t>
            </a:r>
            <a:endParaRPr lang="zh-CN" altLang="en-US" sz="1465" dirty="0">
              <a:cs typeface="+mn-ea"/>
              <a:sym typeface="+mn-lt"/>
            </a:endParaRPr>
          </a:p>
          <a:p>
            <a:endParaRPr lang="zh-CN" altLang="en-US" sz="1465" dirty="0"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9887" y="2682078"/>
            <a:ext cx="189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FF9409"/>
                </a:solidFill>
                <a:cs typeface="+mn-ea"/>
                <a:sym typeface="+mn-lt"/>
              </a:rPr>
              <a:t>减少占地</a:t>
            </a:r>
            <a:endParaRPr lang="zh-CN" altLang="en-US" sz="2400" dirty="0">
              <a:solidFill>
                <a:srgbClr val="FF9409"/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5787" y="3230209"/>
            <a:ext cx="2761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       生活垃圾中有些物质不易降解，使土地受到严重侵蚀。垃圾分类，去掉能回收的、不易降解的物质，减少垃圾数量达</a:t>
            </a:r>
            <a:r>
              <a:rPr lang="en-US" altLang="zh-CN" sz="1600" dirty="0">
                <a:cs typeface="+mn-ea"/>
                <a:sym typeface="+mn-lt"/>
              </a:rPr>
              <a:t>60%</a:t>
            </a:r>
            <a:r>
              <a:rPr lang="zh-CN" altLang="en-US" sz="1600" dirty="0">
                <a:cs typeface="+mn-ea"/>
                <a:sym typeface="+mn-lt"/>
              </a:rPr>
              <a:t>以上。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33095" y="2691759"/>
            <a:ext cx="2569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FF9409"/>
                </a:solidFill>
                <a:cs typeface="+mn-ea"/>
                <a:sym typeface="+mn-lt"/>
              </a:rPr>
              <a:t>减少环境污染</a:t>
            </a:r>
            <a:endParaRPr lang="zh-CN" altLang="en-US" sz="2400" dirty="0">
              <a:solidFill>
                <a:srgbClr val="FF9409"/>
              </a:solidFill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7985" y="2608335"/>
            <a:ext cx="196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FF9409"/>
                </a:solidFill>
                <a:cs typeface="+mn-ea"/>
                <a:sym typeface="+mn-lt"/>
              </a:rPr>
              <a:t>变废为宝</a:t>
            </a:r>
            <a:endParaRPr lang="zh-CN" altLang="en-US" sz="2400" dirty="0">
              <a:solidFill>
                <a:srgbClr val="FF9409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32200" y="2362201"/>
            <a:ext cx="4038600" cy="3644900"/>
            <a:chOff x="2724150" y="1771650"/>
            <a:chExt cx="3028950" cy="2733675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2724150" y="1771650"/>
              <a:ext cx="9525" cy="2705100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5743575" y="1800225"/>
              <a:ext cx="9525" cy="2705100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4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grpId="0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1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1" fill="hold" grpId="0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1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  <p:bldP spid="26" grpId="0"/>
          <p:bldP spid="28" grpId="0"/>
          <p:bldP spid="23" grpId="0"/>
          <p:bldP spid="24" grpId="0"/>
          <p:bldP spid="25" grpId="0"/>
          <p:bldP spid="2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4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grpId="0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1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1" fill="hold" grpId="0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1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  <p:bldP spid="26" grpId="0"/>
          <p:bldP spid="28" grpId="0"/>
          <p:bldP spid="23" grpId="0"/>
          <p:bldP spid="24" grpId="0"/>
          <p:bldP spid="25" grpId="0"/>
          <p:bldP spid="27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124416" y="273665"/>
            <a:ext cx="4363239" cy="1309680"/>
            <a:chOff x="324402" y="363566"/>
            <a:chExt cx="3272429" cy="982260"/>
          </a:xfrm>
        </p:grpSpPr>
        <p:grpSp>
          <p:nvGrpSpPr>
            <p:cNvPr id="50" name="组合 49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53" name="图片 52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5" name="图片 54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51" name="圆角矩形 50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可</a:t>
              </a:r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回收垃圾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53214" y="2221831"/>
            <a:ext cx="5532658" cy="840949"/>
            <a:chOff x="4937312" y="733851"/>
            <a:chExt cx="5532658" cy="840949"/>
          </a:xfrm>
        </p:grpSpPr>
        <p:sp>
          <p:nvSpPr>
            <p:cNvPr id="44" name="等腰三角形 43"/>
            <p:cNvSpPr/>
            <p:nvPr/>
          </p:nvSpPr>
          <p:spPr>
            <a:xfrm rot="16200000">
              <a:off x="7670591" y="-1224579"/>
              <a:ext cx="838200" cy="4760558"/>
            </a:xfrm>
            <a:custGeom>
              <a:avLst/>
              <a:gdLst/>
              <a:ahLst/>
              <a:cxnLst/>
              <a:rect l="l" t="t" r="r" b="b"/>
              <a:pathLst>
                <a:path w="600075" h="4404741">
                  <a:moveTo>
                    <a:pt x="600075" y="232791"/>
                  </a:moveTo>
                  <a:lnTo>
                    <a:pt x="600075" y="4404741"/>
                  </a:lnTo>
                  <a:lnTo>
                    <a:pt x="0" y="4404741"/>
                  </a:lnTo>
                  <a:lnTo>
                    <a:pt x="0" y="232791"/>
                  </a:lnTo>
                  <a:lnTo>
                    <a:pt x="142582" y="232791"/>
                  </a:lnTo>
                  <a:lnTo>
                    <a:pt x="300038" y="0"/>
                  </a:lnTo>
                  <a:lnTo>
                    <a:pt x="457494" y="232791"/>
                  </a:ln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64967" y="733851"/>
              <a:ext cx="3661154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zh-CN" sz="1600" dirty="0">
                  <a:cs typeface="+mn-ea"/>
                  <a:sym typeface="+mn-lt"/>
                </a:rPr>
                <a:t>主要包括报纸、期刊、图书、各种包装纸、办公用纸、广告纸、纸盒等等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4" name="五边形 3"/>
            <p:cNvSpPr/>
            <p:nvPr/>
          </p:nvSpPr>
          <p:spPr>
            <a:xfrm flipH="1">
              <a:off x="4937312" y="889000"/>
              <a:ext cx="1206500" cy="520700"/>
            </a:xfrm>
            <a:prstGeom prst="homePlate">
              <a:avLst>
                <a:gd name="adj" fmla="val 28049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043647" y="903649"/>
              <a:ext cx="1041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废纸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11696" y="2233868"/>
            <a:ext cx="5591065" cy="838200"/>
            <a:chOff x="4937312" y="4013200"/>
            <a:chExt cx="5591065" cy="838200"/>
          </a:xfrm>
        </p:grpSpPr>
        <p:sp>
          <p:nvSpPr>
            <p:cNvPr id="47" name="等腰三角形 43"/>
            <p:cNvSpPr/>
            <p:nvPr/>
          </p:nvSpPr>
          <p:spPr>
            <a:xfrm rot="16200000">
              <a:off x="7699795" y="2022817"/>
              <a:ext cx="838200" cy="4818965"/>
            </a:xfrm>
            <a:custGeom>
              <a:avLst/>
              <a:gdLst/>
              <a:ahLst/>
              <a:cxnLst/>
              <a:rect l="l" t="t" r="r" b="b"/>
              <a:pathLst>
                <a:path w="600075" h="4404741">
                  <a:moveTo>
                    <a:pt x="600075" y="232791"/>
                  </a:moveTo>
                  <a:lnTo>
                    <a:pt x="600075" y="4404741"/>
                  </a:lnTo>
                  <a:lnTo>
                    <a:pt x="0" y="4404741"/>
                  </a:lnTo>
                  <a:lnTo>
                    <a:pt x="0" y="232791"/>
                  </a:lnTo>
                  <a:lnTo>
                    <a:pt x="142582" y="232791"/>
                  </a:lnTo>
                  <a:lnTo>
                    <a:pt x="300038" y="0"/>
                  </a:lnTo>
                  <a:lnTo>
                    <a:pt x="457494" y="232791"/>
                  </a:ln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96805" y="4209511"/>
              <a:ext cx="34676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zh-CN" sz="1600" dirty="0">
                  <a:cs typeface="+mn-ea"/>
                  <a:sym typeface="+mn-lt"/>
                </a:rPr>
                <a:t>主要包括易拉罐、罐头盒、牙膏皮等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35" name="五边形 34"/>
            <p:cNvSpPr/>
            <p:nvPr/>
          </p:nvSpPr>
          <p:spPr>
            <a:xfrm flipH="1">
              <a:off x="4937312" y="4205655"/>
              <a:ext cx="1206500" cy="520700"/>
            </a:xfrm>
            <a:prstGeom prst="homePlate">
              <a:avLst>
                <a:gd name="adj" fmla="val 28049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995558" y="4215187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金属物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69942" y="4258895"/>
            <a:ext cx="5546543" cy="985071"/>
            <a:chOff x="4917509" y="5105400"/>
            <a:chExt cx="5546543" cy="985071"/>
          </a:xfrm>
        </p:grpSpPr>
        <p:sp>
          <p:nvSpPr>
            <p:cNvPr id="48" name="等腰三角形 43"/>
            <p:cNvSpPr/>
            <p:nvPr/>
          </p:nvSpPr>
          <p:spPr>
            <a:xfrm rot="16200000">
              <a:off x="7667633" y="3147181"/>
              <a:ext cx="838200" cy="4754638"/>
            </a:xfrm>
            <a:custGeom>
              <a:avLst/>
              <a:gdLst/>
              <a:ahLst/>
              <a:cxnLst/>
              <a:rect l="l" t="t" r="r" b="b"/>
              <a:pathLst>
                <a:path w="600075" h="4404741">
                  <a:moveTo>
                    <a:pt x="600075" y="232791"/>
                  </a:moveTo>
                  <a:lnTo>
                    <a:pt x="600075" y="4404741"/>
                  </a:lnTo>
                  <a:lnTo>
                    <a:pt x="0" y="4404741"/>
                  </a:lnTo>
                  <a:lnTo>
                    <a:pt x="0" y="232791"/>
                  </a:lnTo>
                  <a:lnTo>
                    <a:pt x="142582" y="232791"/>
                  </a:lnTo>
                  <a:lnTo>
                    <a:pt x="300038" y="0"/>
                  </a:lnTo>
                  <a:lnTo>
                    <a:pt x="457494" y="232791"/>
                  </a:ln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15912" y="5259474"/>
              <a:ext cx="30149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1600" dirty="0">
                  <a:cs typeface="+mn-ea"/>
                  <a:sym typeface="+mn-lt"/>
                </a:rPr>
                <a:t>主要包括废弃衣服、桌布、洗脸巾、书包、鞋等</a:t>
              </a:r>
              <a:endParaRPr lang="zh-CN" altLang="zh-CN" sz="1600" dirty="0">
                <a:cs typeface="+mn-ea"/>
                <a:sym typeface="+mn-lt"/>
              </a:endParaRPr>
            </a:p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37" name="五边形 36"/>
            <p:cNvSpPr/>
            <p:nvPr/>
          </p:nvSpPr>
          <p:spPr>
            <a:xfrm flipH="1">
              <a:off x="4917509" y="5313339"/>
              <a:ext cx="1206500" cy="520700"/>
            </a:xfrm>
            <a:prstGeom prst="homePlate">
              <a:avLst>
                <a:gd name="adj" fmla="val 28049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040293" y="5331531"/>
              <a:ext cx="10884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布料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53214" y="4368803"/>
            <a:ext cx="5574162" cy="838200"/>
            <a:chOff x="4937312" y="2921000"/>
            <a:chExt cx="5574162" cy="838200"/>
          </a:xfrm>
        </p:grpSpPr>
        <p:sp>
          <p:nvSpPr>
            <p:cNvPr id="46" name="等腰三角形 43"/>
            <p:cNvSpPr/>
            <p:nvPr/>
          </p:nvSpPr>
          <p:spPr>
            <a:xfrm rot="16200000">
              <a:off x="7691343" y="939069"/>
              <a:ext cx="838200" cy="4802062"/>
            </a:xfrm>
            <a:custGeom>
              <a:avLst/>
              <a:gdLst/>
              <a:ahLst/>
              <a:cxnLst/>
              <a:rect l="l" t="t" r="r" b="b"/>
              <a:pathLst>
                <a:path w="600075" h="4404741">
                  <a:moveTo>
                    <a:pt x="600075" y="232791"/>
                  </a:moveTo>
                  <a:lnTo>
                    <a:pt x="600075" y="4404741"/>
                  </a:lnTo>
                  <a:lnTo>
                    <a:pt x="0" y="4404741"/>
                  </a:lnTo>
                  <a:lnTo>
                    <a:pt x="0" y="232791"/>
                  </a:lnTo>
                  <a:lnTo>
                    <a:pt x="142582" y="232791"/>
                  </a:lnTo>
                  <a:lnTo>
                    <a:pt x="300038" y="0"/>
                  </a:lnTo>
                  <a:lnTo>
                    <a:pt x="457494" y="232791"/>
                  </a:ln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93074" y="3016764"/>
              <a:ext cx="41695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1600" dirty="0">
                  <a:cs typeface="+mn-ea"/>
                  <a:sym typeface="+mn-lt"/>
                </a:rPr>
                <a:t>主要包括各种玻璃瓶、碎玻璃片、镜子、灯泡、暖瓶等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33" name="五边形 32"/>
            <p:cNvSpPr/>
            <p:nvPr/>
          </p:nvSpPr>
          <p:spPr>
            <a:xfrm flipH="1">
              <a:off x="4937312" y="3110436"/>
              <a:ext cx="1206500" cy="520700"/>
            </a:xfrm>
            <a:prstGeom prst="homePlate">
              <a:avLst>
                <a:gd name="adj" fmla="val 28049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072797" y="3122972"/>
              <a:ext cx="10757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玻璃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40352" y="3228726"/>
            <a:ext cx="5574643" cy="876899"/>
            <a:chOff x="4937312" y="1790101"/>
            <a:chExt cx="5574643" cy="876899"/>
          </a:xfrm>
        </p:grpSpPr>
        <p:sp>
          <p:nvSpPr>
            <p:cNvPr id="45" name="等腰三角形 43"/>
            <p:cNvSpPr/>
            <p:nvPr/>
          </p:nvSpPr>
          <p:spPr>
            <a:xfrm rot="16200000">
              <a:off x="7691584" y="-153372"/>
              <a:ext cx="838200" cy="4802543"/>
            </a:xfrm>
            <a:custGeom>
              <a:avLst/>
              <a:gdLst/>
              <a:ahLst/>
              <a:cxnLst/>
              <a:rect l="l" t="t" r="r" b="b"/>
              <a:pathLst>
                <a:path w="600075" h="4404741">
                  <a:moveTo>
                    <a:pt x="600075" y="232791"/>
                  </a:moveTo>
                  <a:lnTo>
                    <a:pt x="600075" y="4404741"/>
                  </a:lnTo>
                  <a:lnTo>
                    <a:pt x="0" y="4404741"/>
                  </a:lnTo>
                  <a:lnTo>
                    <a:pt x="0" y="232791"/>
                  </a:lnTo>
                  <a:lnTo>
                    <a:pt x="142582" y="232791"/>
                  </a:lnTo>
                  <a:lnTo>
                    <a:pt x="300038" y="0"/>
                  </a:lnTo>
                  <a:lnTo>
                    <a:pt x="457494" y="232791"/>
                  </a:ln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04965" y="1790101"/>
              <a:ext cx="4406990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zh-CN" sz="1600" dirty="0">
                  <a:cs typeface="+mn-ea"/>
                  <a:sym typeface="+mn-lt"/>
                </a:rPr>
                <a:t>主要包括各种塑料袋、塑料包装物、一次性塑料餐盒和餐具、牙刷、杯子、矿泉水瓶等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31" name="五边形 30"/>
            <p:cNvSpPr/>
            <p:nvPr/>
          </p:nvSpPr>
          <p:spPr>
            <a:xfrm flipH="1">
              <a:off x="4937312" y="1993123"/>
              <a:ext cx="1206500" cy="520700"/>
            </a:xfrm>
            <a:prstGeom prst="homePlate">
              <a:avLst>
                <a:gd name="adj" fmla="val 28049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060075" y="2000590"/>
              <a:ext cx="10400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塑料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31527" y="5800851"/>
            <a:ext cx="12286445" cy="1101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051357" y="1973326"/>
            <a:ext cx="1954599" cy="1847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58799" y="1995983"/>
            <a:ext cx="1961015" cy="1852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123997" y="2031753"/>
            <a:ext cx="1938273" cy="1876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420414" y="1988046"/>
            <a:ext cx="1961016" cy="1811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矩形 25"/>
          <p:cNvSpPr/>
          <p:nvPr/>
        </p:nvSpPr>
        <p:spPr>
          <a:xfrm>
            <a:off x="709297" y="4309737"/>
            <a:ext cx="11076148" cy="1523999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826614" y="5583239"/>
            <a:ext cx="1861999" cy="338545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bg1">
                  <a:lumMod val="75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1293135" y="4572398"/>
            <a:ext cx="10062659" cy="2496801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      </a:t>
            </a:r>
            <a:r>
              <a:rPr lang="zh-CN" altLang="zh-CN" sz="1600" dirty="0">
                <a:solidFill>
                  <a:schemeClr val="bg1"/>
                </a:solidFill>
                <a:cs typeface="+mn-ea"/>
                <a:sym typeface="+mn-lt"/>
              </a:rPr>
              <a:t>包括剩菜剩饭、骨头、菜根菜叶、果皮等食品类废物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zh-CN" altLang="zh-CN" sz="1600" dirty="0">
                <a:solidFill>
                  <a:schemeClr val="bg1"/>
                </a:solidFill>
                <a:cs typeface="+mn-ea"/>
                <a:sym typeface="+mn-lt"/>
              </a:rPr>
              <a:t> 这些废弃物经过堆肥处理，可生产有机肥料。餐余垃圾的集中处理减少了和其他垃圾混杂之后形成的蚊虫、苍蝇的滋生。</a:t>
            </a:r>
            <a:endParaRPr lang="zh-CN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124416" y="273665"/>
            <a:ext cx="4363239" cy="1309680"/>
            <a:chOff x="324402" y="363566"/>
            <a:chExt cx="3272429" cy="982260"/>
          </a:xfrm>
        </p:grpSpPr>
        <p:grpSp>
          <p:nvGrpSpPr>
            <p:cNvPr id="32" name="组合 31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33" name="圆角矩形 32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9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餐厨垃圾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2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7" grpId="0" animBg="1"/>
          <p:bldP spid="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2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7" grpId="0" animBg="1"/>
          <p:bldP spid="4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796648" y="2405139"/>
            <a:ext cx="1002981" cy="1377953"/>
            <a:chOff x="4124325" y="1466850"/>
            <a:chExt cx="1422623" cy="1954483"/>
          </a:xfrm>
        </p:grpSpPr>
        <p:grpSp>
          <p:nvGrpSpPr>
            <p:cNvPr id="5" name="组合 4"/>
            <p:cNvGrpSpPr/>
            <p:nvPr/>
          </p:nvGrpSpPr>
          <p:grpSpPr>
            <a:xfrm>
              <a:off x="4124325" y="1466850"/>
              <a:ext cx="1419225" cy="1419225"/>
              <a:chOff x="4124325" y="1466850"/>
              <a:chExt cx="1419225" cy="1419225"/>
            </a:xfrm>
          </p:grpSpPr>
          <p:sp>
            <p:nvSpPr>
              <p:cNvPr id="4" name="圆角矩形 3"/>
              <p:cNvSpPr/>
              <p:nvPr/>
            </p:nvSpPr>
            <p:spPr>
              <a:xfrm>
                <a:off x="4124325" y="1466850"/>
                <a:ext cx="1419225" cy="1419225"/>
              </a:xfrm>
              <a:prstGeom prst="roundRect">
                <a:avLst>
                  <a:gd name="adj" fmla="val 8613"/>
                </a:avLst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2" cstate="screen">
                <a:biLevel thresh="25000"/>
              </a:blip>
              <a:stretch>
                <a:fillRect/>
              </a:stretch>
            </p:blipFill>
            <p:spPr>
              <a:xfrm>
                <a:off x="4219576" y="1600200"/>
                <a:ext cx="1209674" cy="1209674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4199388" y="2941129"/>
              <a:ext cx="1347560" cy="48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FF9409"/>
                  </a:solidFill>
                  <a:cs typeface="+mn-ea"/>
                  <a:sym typeface="+mn-lt"/>
                </a:rPr>
                <a:t>废灯管</a:t>
              </a:r>
              <a:endParaRPr lang="zh-CN" altLang="en-US" sz="1600" b="1" dirty="0">
                <a:solidFill>
                  <a:srgbClr val="FF940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433331" y="2419197"/>
            <a:ext cx="1004840" cy="1365999"/>
            <a:chOff x="2714625" y="533400"/>
            <a:chExt cx="1425261" cy="1937528"/>
          </a:xfrm>
        </p:grpSpPr>
        <p:grpSp>
          <p:nvGrpSpPr>
            <p:cNvPr id="10" name="组合 9"/>
            <p:cNvGrpSpPr/>
            <p:nvPr/>
          </p:nvGrpSpPr>
          <p:grpSpPr>
            <a:xfrm>
              <a:off x="2714625" y="533400"/>
              <a:ext cx="1419225" cy="1419225"/>
              <a:chOff x="2781300" y="561975"/>
              <a:chExt cx="1419225" cy="1419225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2781300" y="561975"/>
                <a:ext cx="1419225" cy="1419225"/>
              </a:xfrm>
              <a:prstGeom prst="roundRect">
                <a:avLst>
                  <a:gd name="adj" fmla="val 8613"/>
                </a:avLst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3" cstate="screen">
                <a:biLevel thresh="25000"/>
              </a:blip>
              <a:srcRect/>
              <a:stretch>
                <a:fillRect/>
              </a:stretch>
            </p:blipFill>
            <p:spPr>
              <a:xfrm>
                <a:off x="3009900" y="700038"/>
                <a:ext cx="1047750" cy="1128761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2721866" y="1990724"/>
              <a:ext cx="1418020" cy="48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FF9409"/>
                  </a:solidFill>
                  <a:cs typeface="+mn-ea"/>
                  <a:sym typeface="+mn-lt"/>
                </a:rPr>
                <a:t>废电池</a:t>
              </a:r>
              <a:endParaRPr lang="zh-CN" altLang="en-US" sz="1600" b="1" dirty="0">
                <a:solidFill>
                  <a:srgbClr val="FF940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358980" y="2442181"/>
            <a:ext cx="1023095" cy="1379717"/>
            <a:chOff x="4701997" y="523875"/>
            <a:chExt cx="1451153" cy="1956984"/>
          </a:xfrm>
        </p:grpSpPr>
        <p:grpSp>
          <p:nvGrpSpPr>
            <p:cNvPr id="15" name="组合 14"/>
            <p:cNvGrpSpPr/>
            <p:nvPr/>
          </p:nvGrpSpPr>
          <p:grpSpPr>
            <a:xfrm>
              <a:off x="4733925" y="523875"/>
              <a:ext cx="1419225" cy="1419225"/>
              <a:chOff x="4733925" y="523875"/>
              <a:chExt cx="1419225" cy="1419225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4733925" y="523875"/>
                <a:ext cx="1419225" cy="1419225"/>
              </a:xfrm>
              <a:prstGeom prst="roundRect">
                <a:avLst>
                  <a:gd name="adj" fmla="val 8613"/>
                </a:avLst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 cstate="screen">
                <a:biLevel thresh="25000"/>
              </a:blip>
              <a:stretch>
                <a:fillRect/>
              </a:stretch>
            </p:blipFill>
            <p:spPr>
              <a:xfrm>
                <a:off x="4832630" y="609600"/>
                <a:ext cx="1244320" cy="1244320"/>
              </a:xfrm>
              <a:prstGeom prst="rect">
                <a:avLst/>
              </a:prstGeom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4701997" y="2000656"/>
              <a:ext cx="1446627" cy="480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FF9409"/>
                  </a:solidFill>
                  <a:cs typeface="+mn-ea"/>
                  <a:sym typeface="+mn-lt"/>
                </a:rPr>
                <a:t>杀虫剂</a:t>
              </a:r>
              <a:endParaRPr lang="zh-CN" altLang="en-US" sz="1600" b="1" dirty="0">
                <a:solidFill>
                  <a:srgbClr val="FF940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785164" y="2405139"/>
            <a:ext cx="1086953" cy="1366000"/>
            <a:chOff x="6831970" y="542925"/>
            <a:chExt cx="1541730" cy="1937527"/>
          </a:xfrm>
        </p:grpSpPr>
        <p:sp>
          <p:nvSpPr>
            <p:cNvPr id="19" name="圆角矩形 18"/>
            <p:cNvSpPr/>
            <p:nvPr/>
          </p:nvSpPr>
          <p:spPr>
            <a:xfrm>
              <a:off x="6867525" y="542925"/>
              <a:ext cx="1419225" cy="1419225"/>
            </a:xfrm>
            <a:prstGeom prst="roundRect">
              <a:avLst>
                <a:gd name="adj" fmla="val 8613"/>
              </a:avLst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screen">
              <a:biLevel thresh="25000"/>
            </a:blip>
            <a:stretch>
              <a:fillRect/>
            </a:stretch>
          </p:blipFill>
          <p:spPr>
            <a:xfrm>
              <a:off x="6947206" y="619124"/>
              <a:ext cx="1276351" cy="127635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831970" y="2000249"/>
              <a:ext cx="1541730" cy="480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FF9409"/>
                  </a:solidFill>
                  <a:cs typeface="+mn-ea"/>
                  <a:sym typeface="+mn-lt"/>
                </a:rPr>
                <a:t>废墨盒</a:t>
              </a:r>
              <a:endParaRPr lang="zh-CN" altLang="en-US" sz="1600" b="1" dirty="0">
                <a:solidFill>
                  <a:srgbClr val="FF940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77592" y="2425290"/>
            <a:ext cx="1097107" cy="1365999"/>
            <a:chOff x="559437" y="2828925"/>
            <a:chExt cx="1556132" cy="1937528"/>
          </a:xfrm>
        </p:grpSpPr>
        <p:sp>
          <p:nvSpPr>
            <p:cNvPr id="23" name="圆角矩形 22"/>
            <p:cNvSpPr/>
            <p:nvPr/>
          </p:nvSpPr>
          <p:spPr>
            <a:xfrm>
              <a:off x="676275" y="2828925"/>
              <a:ext cx="1419225" cy="1419225"/>
            </a:xfrm>
            <a:prstGeom prst="roundRect">
              <a:avLst>
                <a:gd name="adj" fmla="val 8613"/>
              </a:avLst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8193" y="2952750"/>
              <a:ext cx="1250631" cy="125063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59437" y="4286249"/>
              <a:ext cx="1556132" cy="48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FF9409"/>
                  </a:solidFill>
                  <a:cs typeface="+mn-ea"/>
                  <a:sym typeface="+mn-lt"/>
                </a:rPr>
                <a:t>废油漆桶</a:t>
              </a:r>
              <a:endParaRPr lang="zh-CN" altLang="en-US" sz="1600" b="1" dirty="0">
                <a:solidFill>
                  <a:srgbClr val="FF940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085615" y="2395676"/>
            <a:ext cx="1099672" cy="1365999"/>
            <a:chOff x="2701171" y="2819400"/>
            <a:chExt cx="1559770" cy="1937528"/>
          </a:xfrm>
        </p:grpSpPr>
        <p:sp>
          <p:nvSpPr>
            <p:cNvPr id="27" name="圆角矩形 26"/>
            <p:cNvSpPr/>
            <p:nvPr/>
          </p:nvSpPr>
          <p:spPr>
            <a:xfrm>
              <a:off x="2771775" y="2819400"/>
              <a:ext cx="1419225" cy="1419225"/>
            </a:xfrm>
            <a:prstGeom prst="roundRect">
              <a:avLst>
                <a:gd name="adj" fmla="val 8613"/>
              </a:avLst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8" cstate="screen">
              <a:biLevel thresh="25000"/>
            </a:blip>
            <a:stretch>
              <a:fillRect/>
            </a:stretch>
          </p:blipFill>
          <p:spPr>
            <a:xfrm>
              <a:off x="2835583" y="2910383"/>
              <a:ext cx="1304925" cy="130492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701171" y="4276724"/>
              <a:ext cx="1559770" cy="48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FF9409"/>
                  </a:solidFill>
                  <a:cs typeface="+mn-ea"/>
                  <a:sym typeface="+mn-lt"/>
                </a:rPr>
                <a:t>过期药品</a:t>
              </a:r>
              <a:endParaRPr lang="zh-CN" altLang="en-US" sz="1600" b="1" dirty="0">
                <a:solidFill>
                  <a:srgbClr val="FF940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Rectangle 3"/>
          <p:cNvSpPr txBox="1">
            <a:spLocks noRot="1" noChangeArrowheads="1"/>
          </p:cNvSpPr>
          <p:nvPr/>
        </p:nvSpPr>
        <p:spPr>
          <a:xfrm>
            <a:off x="900978" y="4169356"/>
            <a:ext cx="10728645" cy="3175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465" dirty="0">
                <a:cs typeface="+mn-ea"/>
                <a:sym typeface="+mn-lt"/>
              </a:rPr>
              <a:t>          </a:t>
            </a:r>
            <a:r>
              <a:rPr lang="zh-CN" altLang="zh-CN" sz="1465" dirty="0">
                <a:cs typeface="+mn-ea"/>
                <a:sym typeface="+mn-lt"/>
              </a:rPr>
              <a:t>全国电池年消耗量为30亿只，因无回收而丢失铜740吨、锌1.6万吨、锰粉9.7万吨。电池中含有大量的重金属汞、锰、镉、铅、锌等，处理方法不当，进入土壤、空气和水体中造成严重的污染。目前我国回收处理废旧电池的企业还很少，回收率不足2%,因此很多环保人士收集了废旧电池之后无处处理。</a:t>
            </a:r>
            <a:endParaRPr lang="zh-CN" altLang="zh-CN" sz="1465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zh-CN" sz="1465" dirty="0">
              <a:cs typeface="+mn-ea"/>
              <a:sym typeface="+mn-lt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124416" y="273665"/>
            <a:ext cx="4363239" cy="1309680"/>
            <a:chOff x="324402" y="363566"/>
            <a:chExt cx="3272429" cy="982260"/>
          </a:xfrm>
        </p:grpSpPr>
        <p:grpSp>
          <p:nvGrpSpPr>
            <p:cNvPr id="47" name="组合 46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50" name="图片 49"/>
              <p:cNvPicPr>
                <a:picLocks noChangeAspect="1"/>
              </p:cNvPicPr>
              <p:nvPr/>
            </p:nvPicPr>
            <p:blipFill>
              <a:blip r:embed="rId11" cstate="screen"/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1" name="图片 50"/>
              <p:cNvPicPr>
                <a:picLocks noChangeAspect="1"/>
              </p:cNvPicPr>
              <p:nvPr/>
            </p:nvPicPr>
            <p:blipFill>
              <a:blip r:embed="rId11" cstate="screen"/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11" cstate="screen"/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3" name="图片 52"/>
              <p:cNvPicPr>
                <a:picLocks noChangeAspect="1"/>
              </p:cNvPicPr>
              <p:nvPr/>
            </p:nvPicPr>
            <p:blipFill>
              <a:blip r:embed="rId11" cstate="screen"/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48" name="圆角矩形 47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12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有  害 垃 圾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31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31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1" presetClass="entr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1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2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31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31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1" presetClass="entr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1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2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0286727" y="2382613"/>
            <a:ext cx="1151368" cy="1505610"/>
            <a:chOff x="2838450" y="2905125"/>
            <a:chExt cx="1419225" cy="2053455"/>
          </a:xfrm>
        </p:grpSpPr>
        <p:sp>
          <p:nvSpPr>
            <p:cNvPr id="21" name="圆角矩形 20"/>
            <p:cNvSpPr/>
            <p:nvPr/>
          </p:nvSpPr>
          <p:spPr>
            <a:xfrm>
              <a:off x="2838450" y="2905125"/>
              <a:ext cx="1419225" cy="1419225"/>
            </a:xfrm>
            <a:prstGeom prst="roundRect">
              <a:avLst>
                <a:gd name="adj" fmla="val 8613"/>
              </a:avLst>
            </a:prstGeom>
            <a:solidFill>
              <a:srgbClr val="00B0F0"/>
            </a:solidFill>
            <a:ln w="635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screen">
              <a:biLevel thresh="25000"/>
            </a:blip>
            <a:stretch>
              <a:fillRect/>
            </a:stretch>
          </p:blipFill>
          <p:spPr>
            <a:xfrm>
              <a:off x="2937147" y="3019425"/>
              <a:ext cx="1206227" cy="120622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248024" y="4384986"/>
              <a:ext cx="895350" cy="573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135" b="1" dirty="0">
                  <a:solidFill>
                    <a:srgbClr val="FF9409"/>
                  </a:solidFill>
                  <a:cs typeface="+mn-ea"/>
                  <a:sym typeface="+mn-lt"/>
                </a:rPr>
                <a:t>烟头</a:t>
              </a:r>
              <a:endParaRPr lang="zh-CN" altLang="en-US" sz="2135" b="1" dirty="0">
                <a:solidFill>
                  <a:srgbClr val="FF940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10724" y="2347907"/>
            <a:ext cx="1407672" cy="1510501"/>
            <a:chOff x="1957510" y="828675"/>
            <a:chExt cx="1735156" cy="2060126"/>
          </a:xfrm>
        </p:grpSpPr>
        <p:sp>
          <p:nvSpPr>
            <p:cNvPr id="3" name="圆角矩形 2"/>
            <p:cNvSpPr/>
            <p:nvPr/>
          </p:nvSpPr>
          <p:spPr>
            <a:xfrm>
              <a:off x="2143125" y="828675"/>
              <a:ext cx="1419225" cy="1419225"/>
            </a:xfrm>
            <a:prstGeom prst="roundRect">
              <a:avLst>
                <a:gd name="adj" fmla="val 8613"/>
              </a:avLst>
            </a:prstGeom>
            <a:solidFill>
              <a:srgbClr val="00B0F0"/>
            </a:solidFill>
            <a:ln w="635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screen">
              <a:biLevel thresh="25000"/>
            </a:blip>
            <a:stretch>
              <a:fillRect/>
            </a:stretch>
          </p:blipFill>
          <p:spPr>
            <a:xfrm>
              <a:off x="2209800" y="895349"/>
              <a:ext cx="1285876" cy="128587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957510" y="2371000"/>
              <a:ext cx="1735156" cy="517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865" b="1" dirty="0">
                  <a:solidFill>
                    <a:srgbClr val="FF9409"/>
                  </a:solidFill>
                  <a:cs typeface="+mn-ea"/>
                  <a:sym typeface="+mn-lt"/>
                </a:rPr>
                <a:t>宠物粪便</a:t>
              </a:r>
              <a:endParaRPr lang="zh-CN" altLang="en-US" sz="1865" b="1" dirty="0">
                <a:solidFill>
                  <a:srgbClr val="FF940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890276" y="2342806"/>
            <a:ext cx="1151368" cy="1563361"/>
            <a:chOff x="2781300" y="600075"/>
            <a:chExt cx="1419225" cy="2132221"/>
          </a:xfrm>
        </p:grpSpPr>
        <p:sp>
          <p:nvSpPr>
            <p:cNvPr id="6" name="圆角矩形 5"/>
            <p:cNvSpPr/>
            <p:nvPr/>
          </p:nvSpPr>
          <p:spPr>
            <a:xfrm>
              <a:off x="2781300" y="600075"/>
              <a:ext cx="1419225" cy="1419225"/>
            </a:xfrm>
            <a:prstGeom prst="roundRect">
              <a:avLst>
                <a:gd name="adj" fmla="val 8613"/>
              </a:avLst>
            </a:prstGeom>
            <a:solidFill>
              <a:srgbClr val="00B0F0"/>
            </a:solidFill>
            <a:ln w="635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screen">
              <a:biLevel thresh="25000"/>
            </a:blip>
            <a:stretch>
              <a:fillRect/>
            </a:stretch>
          </p:blipFill>
          <p:spPr>
            <a:xfrm>
              <a:off x="2828925" y="654366"/>
              <a:ext cx="1314450" cy="131730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118006" y="2158702"/>
              <a:ext cx="895350" cy="573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135" b="1" dirty="0">
                  <a:solidFill>
                    <a:srgbClr val="FF9409"/>
                  </a:solidFill>
                  <a:cs typeface="+mn-ea"/>
                  <a:sym typeface="+mn-lt"/>
                </a:rPr>
                <a:t>灰土</a:t>
              </a:r>
              <a:endParaRPr lang="zh-CN" altLang="en-US" sz="2135" b="1" dirty="0">
                <a:solidFill>
                  <a:srgbClr val="FF940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24187" y="2347907"/>
            <a:ext cx="1226445" cy="1510501"/>
            <a:chOff x="4864132" y="647700"/>
            <a:chExt cx="1511768" cy="2060126"/>
          </a:xfrm>
        </p:grpSpPr>
        <p:grpSp>
          <p:nvGrpSpPr>
            <p:cNvPr id="12" name="组合 11"/>
            <p:cNvGrpSpPr/>
            <p:nvPr/>
          </p:nvGrpSpPr>
          <p:grpSpPr>
            <a:xfrm>
              <a:off x="4895850" y="647700"/>
              <a:ext cx="1419225" cy="1419225"/>
              <a:chOff x="4895850" y="647700"/>
              <a:chExt cx="1419225" cy="1419225"/>
            </a:xfrm>
          </p:grpSpPr>
          <p:sp>
            <p:nvSpPr>
              <p:cNvPr id="11" name="圆角矩形 10"/>
              <p:cNvSpPr/>
              <p:nvPr/>
            </p:nvSpPr>
            <p:spPr>
              <a:xfrm>
                <a:off x="4895850" y="647700"/>
                <a:ext cx="1419225" cy="1419225"/>
              </a:xfrm>
              <a:prstGeom prst="roundRect">
                <a:avLst>
                  <a:gd name="adj" fmla="val 8613"/>
                </a:avLst>
              </a:prstGeom>
              <a:solidFill>
                <a:srgbClr val="00B0F0"/>
              </a:solidFill>
              <a:ln w="635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 cstate="screen">
                <a:biLevel thresh="25000"/>
              </a:blip>
              <a:stretch>
                <a:fillRect/>
              </a:stretch>
            </p:blipFill>
            <p:spPr>
              <a:xfrm>
                <a:off x="5000626" y="828675"/>
                <a:ext cx="1209674" cy="1209674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4864132" y="2190025"/>
              <a:ext cx="1511768" cy="517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865" b="1" dirty="0">
                  <a:solidFill>
                    <a:srgbClr val="FF9409"/>
                  </a:solidFill>
                  <a:cs typeface="+mn-ea"/>
                  <a:sym typeface="+mn-lt"/>
                </a:rPr>
                <a:t>废旧陶瓷</a:t>
              </a:r>
              <a:endParaRPr lang="zh-CN" altLang="en-US" sz="1865" b="1" dirty="0">
                <a:solidFill>
                  <a:srgbClr val="FF940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28252" y="2347907"/>
            <a:ext cx="1265600" cy="1517352"/>
            <a:chOff x="7041043" y="619125"/>
            <a:chExt cx="1560032" cy="2069470"/>
          </a:xfrm>
        </p:grpSpPr>
        <p:grpSp>
          <p:nvGrpSpPr>
            <p:cNvPr id="17" name="组合 16"/>
            <p:cNvGrpSpPr/>
            <p:nvPr/>
          </p:nvGrpSpPr>
          <p:grpSpPr>
            <a:xfrm>
              <a:off x="7048500" y="619125"/>
              <a:ext cx="1419225" cy="1419225"/>
              <a:chOff x="7048500" y="619125"/>
              <a:chExt cx="1419225" cy="1419225"/>
            </a:xfrm>
          </p:grpSpPr>
          <p:sp>
            <p:nvSpPr>
              <p:cNvPr id="16" name="圆角矩形 15"/>
              <p:cNvSpPr/>
              <p:nvPr/>
            </p:nvSpPr>
            <p:spPr>
              <a:xfrm>
                <a:off x="7048500" y="619125"/>
                <a:ext cx="1419225" cy="1419225"/>
              </a:xfrm>
              <a:prstGeom prst="roundRect">
                <a:avLst>
                  <a:gd name="adj" fmla="val 8613"/>
                </a:avLst>
              </a:prstGeom>
              <a:solidFill>
                <a:srgbClr val="00B0F0"/>
              </a:solidFill>
              <a:ln w="635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6" cstate="screen">
                <a:biLevel thresh="50000"/>
              </a:blip>
              <a:stretch>
                <a:fillRect/>
              </a:stretch>
            </p:blipFill>
            <p:spPr>
              <a:xfrm>
                <a:off x="7424107" y="736808"/>
                <a:ext cx="776918" cy="1168192"/>
              </a:xfrm>
              <a:prstGeom prst="rect">
                <a:avLst/>
              </a:prstGeom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7041043" y="2170794"/>
              <a:ext cx="1560032" cy="517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865" b="1" dirty="0">
                  <a:solidFill>
                    <a:srgbClr val="FF9409"/>
                  </a:solidFill>
                  <a:cs typeface="+mn-ea"/>
                  <a:sym typeface="+mn-lt"/>
                </a:rPr>
                <a:t>污染纸张</a:t>
              </a:r>
              <a:endParaRPr lang="zh-CN" altLang="en-US" sz="1865" b="1" dirty="0">
                <a:solidFill>
                  <a:srgbClr val="FF940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266466" y="2342806"/>
            <a:ext cx="1529793" cy="1515602"/>
            <a:chOff x="2610574" y="2819400"/>
            <a:chExt cx="1885688" cy="2067083"/>
          </a:xfrm>
        </p:grpSpPr>
        <p:sp>
          <p:nvSpPr>
            <p:cNvPr id="25" name="圆角矩形 24"/>
            <p:cNvSpPr/>
            <p:nvPr/>
          </p:nvSpPr>
          <p:spPr>
            <a:xfrm>
              <a:off x="2867025" y="2819400"/>
              <a:ext cx="1419225" cy="1419225"/>
            </a:xfrm>
            <a:prstGeom prst="roundRect">
              <a:avLst>
                <a:gd name="adj" fmla="val 8613"/>
              </a:avLst>
            </a:prstGeom>
            <a:solidFill>
              <a:srgbClr val="00B0F0"/>
            </a:solidFill>
            <a:ln w="635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7" cstate="screen">
              <a:biLevel thresh="25000"/>
            </a:blip>
            <a:stretch>
              <a:fillRect/>
            </a:stretch>
          </p:blipFill>
          <p:spPr>
            <a:xfrm>
              <a:off x="2949806" y="2933700"/>
              <a:ext cx="1203094" cy="120309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610574" y="4368682"/>
              <a:ext cx="1885688" cy="517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865" b="1" dirty="0">
                  <a:solidFill>
                    <a:srgbClr val="FF9409"/>
                  </a:solidFill>
                  <a:cs typeface="+mn-ea"/>
                  <a:sym typeface="+mn-lt"/>
                </a:rPr>
                <a:t>一次性餐盒</a:t>
              </a:r>
              <a:endParaRPr lang="zh-CN" altLang="en-US" sz="1865" b="1" dirty="0">
                <a:solidFill>
                  <a:srgbClr val="FF940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Rectangle 3"/>
          <p:cNvSpPr txBox="1">
            <a:spLocks noRot="1" noChangeArrowheads="1"/>
          </p:cNvSpPr>
          <p:nvPr/>
        </p:nvSpPr>
        <p:spPr>
          <a:xfrm>
            <a:off x="1046996" y="4030030"/>
            <a:ext cx="10391099" cy="11870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>
                <a:cs typeface="+mn-ea"/>
                <a:sym typeface="+mn-lt"/>
              </a:rPr>
              <a:t>           </a:t>
            </a:r>
            <a:r>
              <a:rPr lang="zh-CN" altLang="zh-CN" sz="1600" dirty="0">
                <a:cs typeface="+mn-ea"/>
                <a:sym typeface="+mn-lt"/>
              </a:rPr>
              <a:t>包括除上述几类垃圾之外的砖瓦陶瓷、渣土、卫生间废纸、纸巾等难以回收的废弃物，通常根据垃圾特性采取焚烧或者填埋的方式处理。 </a:t>
            </a:r>
            <a:endParaRPr lang="zh-CN" altLang="zh-CN" sz="1600" dirty="0"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124416" y="273665"/>
            <a:ext cx="4363239" cy="1309680"/>
            <a:chOff x="324402" y="363566"/>
            <a:chExt cx="3272429" cy="982260"/>
          </a:xfrm>
        </p:grpSpPr>
        <p:grpSp>
          <p:nvGrpSpPr>
            <p:cNvPr id="49" name="组合 48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10" cstate="screen"/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3" name="图片 52"/>
              <p:cNvPicPr>
                <a:picLocks noChangeAspect="1"/>
              </p:cNvPicPr>
              <p:nvPr/>
            </p:nvPicPr>
            <p:blipFill>
              <a:blip r:embed="rId10" cstate="screen"/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10" cstate="screen"/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5" name="图片 54"/>
              <p:cNvPicPr>
                <a:picLocks noChangeAspect="1"/>
              </p:cNvPicPr>
              <p:nvPr/>
            </p:nvPicPr>
            <p:blipFill>
              <a:blip r:embed="rId10" cstate="screen"/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50" name="圆角矩形 49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11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其   他   垃  圾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7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7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上箭头 1"/>
          <p:cNvSpPr/>
          <p:nvPr/>
        </p:nvSpPr>
        <p:spPr>
          <a:xfrm>
            <a:off x="5919780" y="3222530"/>
            <a:ext cx="670233" cy="3228599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0734" y="3622511"/>
            <a:ext cx="3046027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zh-CN" altLang="en-US" sz="2400" b="1" dirty="0">
                <a:solidFill>
                  <a:srgbClr val="FF9409"/>
                </a:solidFill>
                <a:cs typeface="+mn-ea"/>
                <a:sym typeface="+mn-lt"/>
              </a:rPr>
              <a:t>厕纸是纸，也可回收 </a:t>
            </a:r>
            <a:endParaRPr lang="zh-CN" altLang="en-US" sz="2400" b="1" dirty="0">
              <a:solidFill>
                <a:srgbClr val="FF9409"/>
              </a:solidFill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44718" y="3526197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9409"/>
                </a:solidFill>
                <a:cs typeface="+mn-ea"/>
                <a:sym typeface="+mn-lt"/>
              </a:rPr>
              <a:t>厨余垃圾装袋扔进桶</a:t>
            </a:r>
            <a:endParaRPr lang="zh-CN" altLang="en-US" sz="2400" b="1" dirty="0">
              <a:solidFill>
                <a:srgbClr val="FF9409"/>
              </a:solidFill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3013" y="1534345"/>
            <a:ext cx="2738250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zh-CN" altLang="en-US" sz="2400" b="1" dirty="0">
                <a:solidFill>
                  <a:srgbClr val="FF9409"/>
                </a:solidFill>
                <a:cs typeface="+mn-ea"/>
                <a:sym typeface="+mn-lt"/>
              </a:rPr>
              <a:t>大棒骨是厨余垃圾 </a:t>
            </a:r>
            <a:endParaRPr lang="zh-CN" altLang="en-US" sz="2400" b="1" dirty="0">
              <a:solidFill>
                <a:srgbClr val="FF9409"/>
              </a:solidFill>
              <a:cs typeface="+mn-ea"/>
              <a:sym typeface="+mn-lt"/>
            </a:endParaRPr>
          </a:p>
        </p:txBody>
      </p:sp>
      <p:sp>
        <p:nvSpPr>
          <p:cNvPr id="13" name="空心弧 12"/>
          <p:cNvSpPr/>
          <p:nvPr/>
        </p:nvSpPr>
        <p:spPr>
          <a:xfrm rot="5400000">
            <a:off x="5322189" y="4297396"/>
            <a:ext cx="1739151" cy="1739149"/>
          </a:xfrm>
          <a:prstGeom prst="blockArc">
            <a:avLst>
              <a:gd name="adj1" fmla="val 10800000"/>
              <a:gd name="adj2" fmla="val 16162712"/>
              <a:gd name="adj3" fmla="val 1565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左箭头 13"/>
          <p:cNvSpPr/>
          <p:nvPr/>
        </p:nvSpPr>
        <p:spPr>
          <a:xfrm>
            <a:off x="5106481" y="4162896"/>
            <a:ext cx="1089600" cy="537600"/>
          </a:xfrm>
          <a:prstGeom prst="leftArrow">
            <a:avLst>
              <a:gd name="adj1" fmla="val 51177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788592" y="5119786"/>
            <a:ext cx="272747" cy="13240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6" name="空心弧 15"/>
          <p:cNvSpPr/>
          <p:nvPr/>
        </p:nvSpPr>
        <p:spPr>
          <a:xfrm rot="16200000" flipH="1">
            <a:off x="5467459" y="4314129"/>
            <a:ext cx="1739151" cy="1739149"/>
          </a:xfrm>
          <a:prstGeom prst="blockArc">
            <a:avLst>
              <a:gd name="adj1" fmla="val 10800000"/>
              <a:gd name="adj2" fmla="val 16162712"/>
              <a:gd name="adj3" fmla="val 1565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左箭头 16"/>
          <p:cNvSpPr/>
          <p:nvPr/>
        </p:nvSpPr>
        <p:spPr>
          <a:xfrm flipH="1">
            <a:off x="6332717" y="4179629"/>
            <a:ext cx="1089600" cy="537600"/>
          </a:xfrm>
          <a:prstGeom prst="leftArrow">
            <a:avLst>
              <a:gd name="adj1" fmla="val 51177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 flipH="1">
            <a:off x="5467460" y="5136519"/>
            <a:ext cx="272747" cy="13240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61049" y="4223004"/>
            <a:ext cx="3263368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1465" dirty="0">
                <a:cs typeface="+mn-ea"/>
                <a:sym typeface="+mn-lt"/>
              </a:rPr>
              <a:t>    厕纸、卫生纸遇水即溶，不算可回收的“纸张”，类似的还有陶器、烟盒等。 </a:t>
            </a:r>
            <a:endParaRPr lang="zh-CN" altLang="en-US" sz="1465" dirty="0"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4519520" y="2138354"/>
            <a:ext cx="3565236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1465" dirty="0">
                <a:cs typeface="+mn-ea"/>
                <a:sym typeface="+mn-lt"/>
              </a:rPr>
              <a:t>   事实上，大棒骨因为“难腐蚀”被列入“其它垃圾”。类似的还有玉米核、坚果壳、果核等。鸡骨等则是厨余垃圾。 </a:t>
            </a:r>
            <a:endParaRPr lang="zh-CN" altLang="en-US" sz="1465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804199" y="3995487"/>
            <a:ext cx="3326179" cy="1221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65" dirty="0">
                <a:cs typeface="+mn-ea"/>
                <a:sym typeface="+mn-lt"/>
              </a:rPr>
              <a:t>        常用的塑料袋，即使是可以降解的也远比厨余垃圾更难腐蚀。此外塑料袋本身是可回收垃圾。正确做法应该是将厨余垃圾倒入垃圾桶，塑料袋另扔进“可回收垃圾”桶 。</a:t>
            </a:r>
            <a:endParaRPr lang="en-US" altLang="zh-CN" sz="1465" dirty="0"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24416" y="273665"/>
            <a:ext cx="4363239" cy="1309680"/>
            <a:chOff x="324402" y="363566"/>
            <a:chExt cx="3272429" cy="982260"/>
          </a:xfrm>
        </p:grpSpPr>
        <p:grpSp>
          <p:nvGrpSpPr>
            <p:cNvPr id="37" name="组合 36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38" name="圆角矩形 37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垃圾分类</a:t>
              </a:r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小误区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1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fill="hold" grpId="1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grpId="1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1" fill="hold" grpId="0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/>
          <p:bldP spid="3" grpId="1"/>
          <p:bldP spid="4" grpId="0"/>
          <p:bldP spid="4" grpId="1"/>
          <p:bldP spid="5" grpId="0"/>
          <p:bldP spid="5" grpId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20" grpId="0"/>
          <p:bldP spid="22" grpId="0"/>
          <p:bldP spid="2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1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fill="hold" grpId="1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grpId="1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1" fill="hold" grpId="0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/>
          <p:bldP spid="3" grpId="1"/>
          <p:bldP spid="4" grpId="0"/>
          <p:bldP spid="4" grpId="1"/>
          <p:bldP spid="5" grpId="0"/>
          <p:bldP spid="5" grpId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20" grpId="0"/>
          <p:bldP spid="22" grpId="0"/>
          <p:bldP spid="2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5679585" y="2686271"/>
            <a:ext cx="3733687" cy="1319109"/>
            <a:chOff x="2917066" y="1065379"/>
            <a:chExt cx="2800265" cy="989332"/>
          </a:xfrm>
        </p:grpSpPr>
        <p:sp>
          <p:nvSpPr>
            <p:cNvPr id="27" name="圆角矩形 26"/>
            <p:cNvSpPr/>
            <p:nvPr/>
          </p:nvSpPr>
          <p:spPr>
            <a:xfrm>
              <a:off x="3023450" y="1364651"/>
              <a:ext cx="2588520" cy="690060"/>
            </a:xfrm>
            <a:prstGeom prst="roundRect">
              <a:avLst>
                <a:gd name="adj" fmla="val 6780"/>
              </a:avLst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917066" y="1065379"/>
              <a:ext cx="2800265" cy="47279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47729" y="2756410"/>
            <a:ext cx="4575392" cy="3812827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5707326" y="4095306"/>
            <a:ext cx="3733687" cy="1319109"/>
            <a:chOff x="2917066" y="1065379"/>
            <a:chExt cx="2800265" cy="989332"/>
          </a:xfrm>
        </p:grpSpPr>
        <p:sp>
          <p:nvSpPr>
            <p:cNvPr id="31" name="圆角矩形 30"/>
            <p:cNvSpPr/>
            <p:nvPr/>
          </p:nvSpPr>
          <p:spPr>
            <a:xfrm>
              <a:off x="3023450" y="1364651"/>
              <a:ext cx="2588520" cy="690060"/>
            </a:xfrm>
            <a:prstGeom prst="roundRect">
              <a:avLst>
                <a:gd name="adj" fmla="val 6780"/>
              </a:avLst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917066" y="1065379"/>
              <a:ext cx="2800265" cy="47279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2" name="组合 21"/>
          <p:cNvGrpSpPr/>
          <p:nvPr/>
        </p:nvGrpSpPr>
        <p:grpSpPr>
          <a:xfrm>
            <a:off x="5679585" y="1232781"/>
            <a:ext cx="3733687" cy="1319109"/>
            <a:chOff x="2917066" y="1065379"/>
            <a:chExt cx="2800265" cy="989332"/>
          </a:xfrm>
        </p:grpSpPr>
        <p:sp>
          <p:nvSpPr>
            <p:cNvPr id="25" name="圆角矩形 24"/>
            <p:cNvSpPr/>
            <p:nvPr/>
          </p:nvSpPr>
          <p:spPr>
            <a:xfrm>
              <a:off x="3023450" y="1364651"/>
              <a:ext cx="2588520" cy="690060"/>
            </a:xfrm>
            <a:prstGeom prst="roundRect">
              <a:avLst>
                <a:gd name="adj" fmla="val 6780"/>
              </a:avLst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917066" y="1065379"/>
              <a:ext cx="2800265" cy="47279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1517202" y="1150994"/>
            <a:ext cx="1930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335" b="1" dirty="0">
                <a:solidFill>
                  <a:srgbClr val="92D050"/>
                </a:solidFill>
                <a:effectLst>
                  <a:outerShdw blurRad="152400" dist="88900" dir="5400000" algn="t" rotWithShape="0">
                    <a:prstClr val="black">
                      <a:alpha val="57000"/>
                    </a:prstClr>
                  </a:outerShdw>
                </a:effectLst>
                <a:cs typeface="+mn-ea"/>
                <a:sym typeface="+mn-lt"/>
              </a:rPr>
              <a:t>目录</a:t>
            </a:r>
            <a:endParaRPr lang="zh-CN" altLang="en-US" sz="5335" b="1" dirty="0">
              <a:solidFill>
                <a:srgbClr val="92D050"/>
              </a:solidFill>
              <a:effectLst>
                <a:outerShdw blurRad="152400" dist="88900" dir="5400000" algn="t" rotWithShape="0">
                  <a:prstClr val="black">
                    <a:alpha val="57000"/>
                  </a:prst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85350" y="2052695"/>
            <a:ext cx="2412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spc="400" dirty="0">
                <a:solidFill>
                  <a:srgbClr val="92D050"/>
                </a:solidFill>
                <a:effectLst>
                  <a:innerShdw blurRad="38100" dist="50800" dir="16200000">
                    <a:prstClr val="black">
                      <a:alpha val="86000"/>
                    </a:prstClr>
                  </a:innerShdw>
                </a:effectLst>
                <a:cs typeface="+mn-ea"/>
                <a:sym typeface="+mn-lt"/>
              </a:rPr>
              <a:t>CONTANTS</a:t>
            </a:r>
            <a:endParaRPr lang="zh-HK" altLang="en-US" sz="2400" spc="400" dirty="0">
              <a:solidFill>
                <a:srgbClr val="92D050"/>
              </a:solidFill>
              <a:effectLst>
                <a:innerShdw blurRad="38100" dist="50800" dir="16200000">
                  <a:prstClr val="black">
                    <a:alpha val="86000"/>
                  </a:prstClr>
                </a:innerShdw>
              </a:effectLst>
              <a:cs typeface="+mn-ea"/>
              <a:sym typeface="+mn-lt"/>
            </a:endParaRPr>
          </a:p>
          <a:p>
            <a:pPr algn="dist"/>
            <a:endParaRPr lang="zh-CN" altLang="en-US" sz="2400" dirty="0">
              <a:solidFill>
                <a:srgbClr val="92D050"/>
              </a:solidFill>
              <a:effectLst>
                <a:innerShdw blurRad="38100" dist="50800" dir="16200000">
                  <a:prstClr val="black">
                    <a:alpha val="86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9585" y="1858838"/>
            <a:ext cx="377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垃圾处理的现状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94474" y="4693213"/>
            <a:ext cx="3846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50800" dist="50800" dir="16200000">
                    <a:schemeClr val="tx1"/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800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如何做好垃圾分类</a:t>
            </a:r>
            <a:endParaRPr lang="zh-CN" altLang="en-US" sz="2800" dirty="0"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6440" y="3245248"/>
            <a:ext cx="373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50800" dist="50800" dir="16200000">
                    <a:schemeClr val="tx1"/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800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垃圾的分类</a:t>
            </a:r>
            <a:endParaRPr lang="zh-CN" altLang="en-US" sz="2800" dirty="0"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206141" y="0"/>
            <a:ext cx="3080304" cy="25412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38" presetClass="entr" presetSubtype="0" accel="5000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22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fill="hold" grpId="1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fill="hold" grpId="1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32" presetClass="emph" presetSubtype="0" fill="hold" grpId="1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1" fill="hold" nodeType="withEffect" p14:presetBounceEnd="5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65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66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1" fill="hold" nodeType="withEffect" p14:presetBounceEnd="5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69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70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1" fill="hold" nodeType="withEffect" p14:presetBounceEnd="5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3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74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1" grpId="0"/>
          <p:bldP spid="14" grpId="0"/>
          <p:bldP spid="14" grpId="1"/>
          <p:bldP spid="15" grpId="0"/>
          <p:bldP spid="15" grpId="1"/>
          <p:bldP spid="16" grpId="0"/>
          <p:bldP spid="16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38" presetClass="entr" presetSubtype="0" accel="5000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22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fill="hold" grpId="1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fill="hold" grpId="1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32" presetClass="emph" presetSubtype="0" fill="hold" grpId="1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1" grpId="0"/>
          <p:bldP spid="14" grpId="0"/>
          <p:bldP spid="14" grpId="1"/>
          <p:bldP spid="15" grpId="0"/>
          <p:bldP spid="15" grpId="1"/>
          <p:bldP spid="16" grpId="0"/>
          <p:bldP spid="16" grpId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3145849" y="1918486"/>
            <a:ext cx="5473699" cy="1357793"/>
            <a:chOff x="2499811" y="1036366"/>
            <a:chExt cx="4105274" cy="101834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499811" y="1036366"/>
              <a:ext cx="4105274" cy="83310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圆角矩形 1"/>
            <p:cNvSpPr/>
            <p:nvPr/>
          </p:nvSpPr>
          <p:spPr>
            <a:xfrm>
              <a:off x="2795083" y="1364651"/>
              <a:ext cx="3519656" cy="690060"/>
            </a:xfrm>
            <a:prstGeom prst="roundRect">
              <a:avLst>
                <a:gd name="adj" fmla="val 6780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359" y="5042447"/>
            <a:ext cx="10058400" cy="181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8506" y="2516817"/>
            <a:ext cx="3770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如何做好垃圾分类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8856" y="3746100"/>
            <a:ext cx="471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改变生活</a:t>
            </a:r>
            <a:r>
              <a:rPr lang="zh-CN" altLang="en-US" sz="2400" b="1" dirty="0" smtClean="0">
                <a:cs typeface="+mn-ea"/>
                <a:sym typeface="+mn-lt"/>
              </a:rPr>
              <a:t>习惯</a:t>
            </a:r>
            <a:r>
              <a:rPr lang="zh-CN" altLang="zh-CN" sz="2400" b="1" dirty="0" smtClean="0">
                <a:cs typeface="+mn-ea"/>
                <a:sym typeface="+mn-lt"/>
              </a:rPr>
              <a:t>减少</a:t>
            </a:r>
            <a:r>
              <a:rPr lang="zh-CN" altLang="zh-CN" sz="2400" b="1" dirty="0">
                <a:cs typeface="+mn-ea"/>
                <a:sym typeface="+mn-lt"/>
              </a:rPr>
              <a:t>垃圾制造</a:t>
            </a:r>
            <a:endParaRPr lang="zh-CN" altLang="zh-CN" sz="2400" b="1" dirty="0">
              <a:cs typeface="+mn-ea"/>
              <a:sym typeface="+mn-lt"/>
            </a:endParaRPr>
          </a:p>
          <a:p>
            <a:pPr algn="ctr"/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784" y="3810279"/>
            <a:ext cx="2806699" cy="461665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分类处理垃圾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2483" y="3713992"/>
            <a:ext cx="2516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废物利用</a:t>
            </a:r>
            <a:endParaRPr lang="zh-CN" altLang="en-US" sz="2400" b="1" dirty="0">
              <a:cs typeface="+mn-ea"/>
              <a:sym typeface="+mn-lt"/>
            </a:endParaRPr>
          </a:p>
          <a:p>
            <a:pPr algn="ctr"/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22" name="菱形 21"/>
          <p:cNvSpPr/>
          <p:nvPr/>
        </p:nvSpPr>
        <p:spPr>
          <a:xfrm>
            <a:off x="3683047" y="2493509"/>
            <a:ext cx="645459" cy="645459"/>
          </a:xfrm>
          <a:prstGeom prst="diamond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37786" y="2521980"/>
            <a:ext cx="989704" cy="1077218"/>
          </a:xfrm>
          <a:prstGeom prst="rect">
            <a:avLst/>
          </a:prstGeom>
          <a:noFill/>
          <a:effectLst>
            <a:outerShdw blurRad="63500" dist="254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3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  <a:p>
            <a:endParaRPr lang="zh-CN" altLang="en-US" sz="3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9548" y="0"/>
            <a:ext cx="3666897" cy="302519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972551" y="95803"/>
            <a:ext cx="2027011" cy="20270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87013" y="4209001"/>
            <a:ext cx="2769849" cy="28399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5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6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0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3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4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1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0" grpId="0"/>
          <p:bldP spid="8" grpId="0"/>
          <p:bldP spid="9" grpId="0"/>
          <p:bldP spid="22" grpId="0" animBg="1"/>
          <p:bldP spid="22" grpId="1" animBg="1"/>
          <p:bldP spid="2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1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0" grpId="0"/>
          <p:bldP spid="8" grpId="0"/>
          <p:bldP spid="9" grpId="0"/>
          <p:bldP spid="22" grpId="0" animBg="1"/>
          <p:bldP spid="22" grpId="1" animBg="1"/>
          <p:bldP spid="23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722270" y="4495517"/>
            <a:ext cx="10450706" cy="1524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65" dirty="0">
                <a:latin typeface="+mn-lt"/>
                <a:ea typeface="+mn-ea"/>
                <a:cs typeface="+mn-ea"/>
                <a:sym typeface="+mn-lt"/>
              </a:rPr>
              <a:t>        </a:t>
            </a:r>
            <a:r>
              <a:rPr lang="zh-CN" altLang="zh-CN" sz="1865" dirty="0">
                <a:latin typeface="+mn-lt"/>
                <a:ea typeface="+mn-ea"/>
                <a:cs typeface="+mn-ea"/>
                <a:sym typeface="+mn-lt"/>
              </a:rPr>
              <a:t>对于垃圾，不论哪种处理方式都会对环境产生危害，增加社会负担，造成资源的浪费。所以解决垃圾处理的最好方法就是</a:t>
            </a:r>
            <a:r>
              <a:rPr lang="zh-CN" altLang="en-US" sz="1865" dirty="0">
                <a:latin typeface="+mn-lt"/>
                <a:ea typeface="+mn-ea"/>
                <a:cs typeface="+mn-ea"/>
                <a:sym typeface="+mn-lt"/>
              </a:rPr>
              <a:t>废物利用。</a:t>
            </a:r>
            <a:endParaRPr lang="zh-CN" altLang="zh-CN" sz="1865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4468770" y="2214166"/>
            <a:ext cx="3755572" cy="19621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22270" y="2251896"/>
            <a:ext cx="3128691" cy="19244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842151" y="2214166"/>
            <a:ext cx="2247900" cy="19621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24416" y="273665"/>
            <a:ext cx="4363239" cy="1309680"/>
            <a:chOff x="324402" y="363566"/>
            <a:chExt cx="3272429" cy="982260"/>
          </a:xfrm>
        </p:grpSpPr>
        <p:grpSp>
          <p:nvGrpSpPr>
            <p:cNvPr id="11" name="组合 10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12" name="圆角矩形 11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8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废 物 利 用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3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800" decel="100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8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8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8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52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 p14:presetBounceEnd="58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3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800" decel="100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8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8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8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52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496842" y="2523046"/>
            <a:ext cx="5357033" cy="271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zh-CN" sz="2135" dirty="0">
              <a:cs typeface="+mn-ea"/>
              <a:sym typeface="+mn-lt"/>
            </a:endParaRPr>
          </a:p>
          <a:p>
            <a:r>
              <a:rPr lang="zh-CN" altLang="zh-CN" sz="2135" dirty="0">
                <a:cs typeface="+mn-ea"/>
                <a:sym typeface="+mn-lt"/>
              </a:rPr>
              <a:t>多一点节俭，少一点铺张浪费；</a:t>
            </a:r>
            <a:endParaRPr lang="zh-CN" altLang="zh-CN" sz="2135" dirty="0">
              <a:cs typeface="+mn-ea"/>
              <a:sym typeface="+mn-lt"/>
            </a:endParaRPr>
          </a:p>
          <a:p>
            <a:endParaRPr lang="zh-CN" altLang="zh-CN" sz="2135" dirty="0">
              <a:cs typeface="+mn-ea"/>
              <a:sym typeface="+mn-lt"/>
            </a:endParaRPr>
          </a:p>
          <a:p>
            <a:r>
              <a:rPr lang="zh-CN" altLang="zh-CN" sz="2135" dirty="0">
                <a:cs typeface="+mn-ea"/>
                <a:sym typeface="+mn-lt"/>
              </a:rPr>
              <a:t>将垃圾分类，尽可能的回收利用；</a:t>
            </a:r>
            <a:endParaRPr lang="zh-CN" altLang="zh-CN" sz="2135" dirty="0">
              <a:cs typeface="+mn-ea"/>
              <a:sym typeface="+mn-lt"/>
            </a:endParaRPr>
          </a:p>
          <a:p>
            <a:endParaRPr lang="zh-CN" altLang="zh-CN" sz="2135" dirty="0">
              <a:cs typeface="+mn-ea"/>
              <a:sym typeface="+mn-lt"/>
            </a:endParaRPr>
          </a:p>
          <a:p>
            <a:r>
              <a:rPr lang="zh-CN" altLang="zh-CN" sz="2135" dirty="0">
                <a:cs typeface="+mn-ea"/>
                <a:sym typeface="+mn-lt"/>
              </a:rPr>
              <a:t>减少或不使用一次性用品；</a:t>
            </a:r>
            <a:endParaRPr lang="zh-CN" altLang="zh-CN" sz="2135" dirty="0">
              <a:cs typeface="+mn-ea"/>
              <a:sym typeface="+mn-lt"/>
            </a:endParaRPr>
          </a:p>
          <a:p>
            <a:endParaRPr lang="zh-CN" altLang="zh-CN" sz="2135" dirty="0">
              <a:cs typeface="+mn-ea"/>
              <a:sym typeface="+mn-lt"/>
            </a:endParaRPr>
          </a:p>
          <a:p>
            <a:r>
              <a:rPr lang="zh-CN" altLang="zh-CN" sz="2135" dirty="0">
                <a:cs typeface="+mn-ea"/>
                <a:sym typeface="+mn-lt"/>
              </a:rPr>
              <a:t>物品进行多次利用，增加物品的利用效率。</a:t>
            </a:r>
            <a:endParaRPr lang="zh-CN" altLang="zh-CN" sz="2135" dirty="0"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6842" y="1988684"/>
            <a:ext cx="4143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zh-CN" sz="3200" dirty="0">
                <a:solidFill>
                  <a:srgbClr val="FF9409"/>
                </a:solidFill>
                <a:cs typeface="+mn-ea"/>
                <a:sym typeface="+mn-lt"/>
              </a:rPr>
              <a:t>就在平常的生活中</a:t>
            </a:r>
            <a:endParaRPr lang="zh-CN" altLang="zh-CN" sz="3200" dirty="0">
              <a:solidFill>
                <a:srgbClr val="FF9409"/>
              </a:solidFill>
              <a:cs typeface="+mn-ea"/>
              <a:sym typeface="+mn-lt"/>
            </a:endParaRPr>
          </a:p>
          <a:p>
            <a:pPr algn="dist"/>
            <a:endParaRPr lang="zh-CN" altLang="en-US" sz="3200" dirty="0">
              <a:solidFill>
                <a:srgbClr val="FF9409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24416" y="273665"/>
            <a:ext cx="4363239" cy="1309680"/>
            <a:chOff x="324402" y="363566"/>
            <a:chExt cx="3272429" cy="982260"/>
          </a:xfrm>
        </p:grpSpPr>
        <p:grpSp>
          <p:nvGrpSpPr>
            <p:cNvPr id="9" name="组合 8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12" name="圆角矩形 11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减</a:t>
              </a:r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zh-CN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少</a:t>
              </a:r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zh-CN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垃</a:t>
              </a:r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zh-CN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圾</a:t>
              </a:r>
              <a:endParaRPr lang="en-US" altLang="zh-CN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22270" y="2781316"/>
            <a:ext cx="4187903" cy="41879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2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3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1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2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1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2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0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53753" y="4634753"/>
            <a:ext cx="8382001" cy="13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135" dirty="0">
                <a:cs typeface="+mn-ea"/>
                <a:sym typeface="+mn-lt"/>
              </a:rPr>
              <a:t>　　　　       节约每一张纸，节约每一支笔，减少垃圾产生。</a:t>
            </a:r>
            <a:br>
              <a:rPr lang="zh-CN" altLang="en-US" sz="2135" dirty="0">
                <a:cs typeface="+mn-ea"/>
                <a:sym typeface="+mn-lt"/>
              </a:rPr>
            </a:br>
            <a:r>
              <a:rPr lang="zh-CN" altLang="en-US" sz="2135" dirty="0">
                <a:cs typeface="+mn-ea"/>
                <a:sym typeface="+mn-lt"/>
              </a:rPr>
              <a:t>　　</a:t>
            </a:r>
            <a:endParaRPr lang="zh-CN" altLang="en-US" sz="2135" dirty="0">
              <a:cs typeface="+mn-ea"/>
              <a:sym typeface="+mn-lt"/>
            </a:endParaRPr>
          </a:p>
        </p:txBody>
      </p:sp>
      <p:sp>
        <p:nvSpPr>
          <p:cNvPr id="6" name="五边形 5"/>
          <p:cNvSpPr/>
          <p:nvPr/>
        </p:nvSpPr>
        <p:spPr>
          <a:xfrm>
            <a:off x="1721514" y="2220654"/>
            <a:ext cx="584200" cy="368300"/>
          </a:xfrm>
          <a:prstGeom prst="homePlate">
            <a:avLst>
              <a:gd name="adj" fmla="val 36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1721501" y="2881054"/>
            <a:ext cx="584200" cy="368300"/>
          </a:xfrm>
          <a:prstGeom prst="homePlate">
            <a:avLst>
              <a:gd name="adj" fmla="val 36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1721501" y="3541454"/>
            <a:ext cx="584200" cy="368300"/>
          </a:xfrm>
          <a:prstGeom prst="homePlate">
            <a:avLst>
              <a:gd name="adj" fmla="val 36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五边形 8"/>
          <p:cNvSpPr/>
          <p:nvPr/>
        </p:nvSpPr>
        <p:spPr>
          <a:xfrm>
            <a:off x="1721501" y="4201854"/>
            <a:ext cx="584200" cy="368300"/>
          </a:xfrm>
          <a:prstGeom prst="homePlate">
            <a:avLst>
              <a:gd name="adj" fmla="val 36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五边形 9"/>
          <p:cNvSpPr/>
          <p:nvPr/>
        </p:nvSpPr>
        <p:spPr>
          <a:xfrm>
            <a:off x="1721501" y="4862254"/>
            <a:ext cx="584200" cy="368300"/>
          </a:xfrm>
          <a:prstGeom prst="homePlate">
            <a:avLst>
              <a:gd name="adj" fmla="val 36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9114" y="2188530"/>
            <a:ext cx="7859844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cs typeface="+mn-ea"/>
                <a:sym typeface="+mn-lt"/>
              </a:rPr>
              <a:t>当你日常外出时，常备一个购物纸袋，购物时尽量不用塑料袋；</a:t>
            </a:r>
            <a:br>
              <a:rPr lang="zh-CN" altLang="en-US" sz="2135" dirty="0">
                <a:cs typeface="+mn-ea"/>
                <a:sym typeface="+mn-lt"/>
              </a:rPr>
            </a:br>
            <a:endParaRPr lang="zh-CN" altLang="en-US" sz="2135" dirty="0"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9115" y="2855971"/>
            <a:ext cx="7585731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cs typeface="+mn-ea"/>
                <a:sym typeface="+mn-lt"/>
              </a:rPr>
              <a:t>当你买菜时，如果可能，拎上你的菜篮子，千万不用塑料袋；</a:t>
            </a:r>
            <a:br>
              <a:rPr lang="zh-CN" altLang="en-US" sz="2135" dirty="0">
                <a:cs typeface="+mn-ea"/>
                <a:sym typeface="+mn-lt"/>
              </a:rPr>
            </a:br>
            <a:endParaRPr lang="zh-CN" altLang="en-US" sz="2135" dirty="0"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4974" y="3308258"/>
            <a:ext cx="7585731" cy="10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135" dirty="0">
                <a:cs typeface="+mn-ea"/>
                <a:sym typeface="+mn-lt"/>
              </a:rPr>
              <a:t>当你在外用餐时，请带上一个饭盒，不要用泡沫饭盒来盛餐；</a:t>
            </a:r>
            <a:endParaRPr lang="zh-CN" altLang="en-US" sz="2135" dirty="0">
              <a:cs typeface="+mn-ea"/>
              <a:sym typeface="+mn-lt"/>
            </a:endParaRPr>
          </a:p>
          <a:p>
            <a:endParaRPr lang="zh-CN" altLang="en-US" sz="2135" dirty="0"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9348" y="4129878"/>
            <a:ext cx="276069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cs typeface="+mn-ea"/>
                <a:sym typeface="+mn-lt"/>
              </a:rPr>
              <a:t> 自觉做好垃圾分类；</a:t>
            </a:r>
            <a:endParaRPr lang="zh-CN" altLang="en-US" sz="2135" dirty="0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24416" y="273665"/>
            <a:ext cx="4363239" cy="1309680"/>
            <a:chOff x="324402" y="363566"/>
            <a:chExt cx="3272429" cy="982260"/>
          </a:xfrm>
        </p:grpSpPr>
        <p:grpSp>
          <p:nvGrpSpPr>
            <p:cNvPr id="18" name="组合 17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19" name="圆角矩形 18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减</a:t>
              </a:r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zh-CN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少</a:t>
              </a:r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zh-CN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垃</a:t>
              </a:r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zh-CN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圾</a:t>
              </a:r>
              <a:endParaRPr lang="en-US" altLang="zh-CN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3" presetClass="path" presetSubtype="0" accel="50000" decel="5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4.16667E-6 -4.44444E-6 L 0.03816 -4.44444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0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1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3" presetClass="path" presetSubtype="0" accel="50000" decel="5000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Motion origin="layout" path="M -4.16667E-6 -7.40741E-7 L 0.03816 -7.40741E-7 " pathEditMode="relative" rAng="0" ptsTypes="AA">
                                          <p:cBhvr>
                                            <p:cTn id="2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0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3" presetClass="path" presetSubtype="0" accel="50000" decel="50000" fill="hold" grpId="1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Motion origin="layout" path="M -4.16667E-6 2.96296E-6 L 0.03816 2.96296E-6 " pathEditMode="relative" rAng="0" ptsTypes="AA">
                                          <p:cBhvr>
                                            <p:cTn id="3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0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1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accel="50000" decel="50000" fill="hold" grpId="1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animMotion origin="layout" path="M -4.16667E-6 -3.33333E-6 L 0.03816 -3.33333E-6 " pathEditMode="relative" rAng="0" ptsTypes="AA">
                                          <p:cBhvr>
                                            <p:cTn id="4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0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1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3" presetClass="path" presetSubtype="0" accel="50000" decel="50000" fill="hold" grpId="1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animMotion origin="layout" path="M -4.16667E-6 3.7037E-7 L 0.03816 3.7037E-7 " pathEditMode="relative" rAng="0" ptsTypes="AA">
                                          <p:cBhvr>
                                            <p:cTn id="5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0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2" grpId="0"/>
          <p:bldP spid="5" grpId="0"/>
          <p:bldP spid="11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3" presetClass="path" presetSubtype="0" accel="50000" decel="5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4.16667E-6 -4.44444E-6 L 0.03816 -4.44444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0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1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3" presetClass="path" presetSubtype="0" accel="50000" decel="5000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Motion origin="layout" path="M -4.16667E-6 -7.40741E-7 L 0.03816 -7.40741E-7 " pathEditMode="relative" rAng="0" ptsTypes="AA">
                                          <p:cBhvr>
                                            <p:cTn id="2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0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3" presetClass="path" presetSubtype="0" accel="50000" decel="50000" fill="hold" grpId="1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Motion origin="layout" path="M -4.16667E-6 2.96296E-6 L 0.03816 2.96296E-6 " pathEditMode="relative" rAng="0" ptsTypes="AA">
                                          <p:cBhvr>
                                            <p:cTn id="3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0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1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accel="50000" decel="50000" fill="hold" grpId="1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animMotion origin="layout" path="M -4.16667E-6 -3.33333E-6 L 0.03816 -3.33333E-6 " pathEditMode="relative" rAng="0" ptsTypes="AA">
                                          <p:cBhvr>
                                            <p:cTn id="4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0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1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3" presetClass="path" presetSubtype="0" accel="50000" decel="50000" fill="hold" grpId="1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animMotion origin="layout" path="M -4.16667E-6 3.7037E-7 L 0.03816 3.7037E-7 " pathEditMode="relative" rAng="0" ptsTypes="AA">
                                          <p:cBhvr>
                                            <p:cTn id="5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0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2" grpId="0"/>
          <p:bldP spid="5" grpId="0"/>
          <p:bldP spid="11" grpId="0"/>
          <p:bldP spid="12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299867" y="1984956"/>
            <a:ext cx="4926964" cy="37719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865" dirty="0">
                <a:cs typeface="+mn-ea"/>
                <a:sym typeface="+mn-lt"/>
              </a:rPr>
              <a:t>垃圾要分类，资源要利用 </a:t>
            </a:r>
            <a:br>
              <a:rPr lang="zh-CN" altLang="en-US" sz="1865" dirty="0">
                <a:cs typeface="+mn-ea"/>
                <a:sym typeface="+mn-lt"/>
              </a:rPr>
            </a:br>
            <a:r>
              <a:rPr lang="zh-CN" altLang="en-US" sz="1865" dirty="0">
                <a:cs typeface="+mn-ea"/>
                <a:sym typeface="+mn-lt"/>
              </a:rPr>
              <a:t>今天分一分，明天美十分 </a:t>
            </a:r>
            <a:br>
              <a:rPr lang="zh-CN" altLang="en-US" sz="1865" dirty="0">
                <a:cs typeface="+mn-ea"/>
                <a:sym typeface="+mn-lt"/>
              </a:rPr>
            </a:br>
            <a:r>
              <a:rPr lang="zh-CN" altLang="en-US" sz="1865" dirty="0">
                <a:cs typeface="+mn-ea"/>
                <a:sym typeface="+mn-lt"/>
              </a:rPr>
              <a:t>积极参与垃圾分类，创优美社区环境 </a:t>
            </a:r>
            <a:br>
              <a:rPr lang="zh-CN" altLang="en-US" sz="1865" dirty="0">
                <a:cs typeface="+mn-ea"/>
                <a:sym typeface="+mn-lt"/>
              </a:rPr>
            </a:br>
            <a:r>
              <a:rPr lang="zh-CN" altLang="en-US" sz="1865" dirty="0">
                <a:cs typeface="+mn-ea"/>
                <a:sym typeface="+mn-lt"/>
              </a:rPr>
              <a:t>分类收集人人有责，男女老幼齐参与 </a:t>
            </a:r>
            <a:br>
              <a:rPr lang="zh-CN" altLang="en-US" sz="1865" dirty="0">
                <a:cs typeface="+mn-ea"/>
                <a:sym typeface="+mn-lt"/>
              </a:rPr>
            </a:br>
            <a:r>
              <a:rPr lang="zh-CN" altLang="en-US" sz="1865" dirty="0">
                <a:cs typeface="+mn-ea"/>
                <a:sym typeface="+mn-lt"/>
              </a:rPr>
              <a:t>未来人类的文明，将是绿色文明 </a:t>
            </a:r>
            <a:br>
              <a:rPr lang="zh-CN" altLang="en-US" sz="1865" dirty="0">
                <a:cs typeface="+mn-ea"/>
                <a:sym typeface="+mn-lt"/>
              </a:rPr>
            </a:br>
            <a:r>
              <a:rPr lang="zh-CN" altLang="en-US" sz="1865" dirty="0">
                <a:cs typeface="+mn-ea"/>
                <a:sym typeface="+mn-lt"/>
              </a:rPr>
              <a:t>提高社区的品味，从垃圾分类开始 </a:t>
            </a:r>
            <a:br>
              <a:rPr lang="zh-CN" altLang="en-US" sz="1865" dirty="0">
                <a:cs typeface="+mn-ea"/>
                <a:sym typeface="+mn-lt"/>
              </a:rPr>
            </a:br>
            <a:r>
              <a:rPr lang="zh-CN" altLang="en-US" sz="1865" dirty="0">
                <a:cs typeface="+mn-ea"/>
                <a:sym typeface="+mn-lt"/>
              </a:rPr>
              <a:t>垃圾分类，举手之劳 </a:t>
            </a:r>
            <a:br>
              <a:rPr lang="zh-CN" altLang="en-US" sz="1865" dirty="0">
                <a:cs typeface="+mn-ea"/>
                <a:sym typeface="+mn-lt"/>
              </a:rPr>
            </a:br>
            <a:r>
              <a:rPr lang="zh-CN" altLang="en-US" sz="1865" dirty="0">
                <a:cs typeface="+mn-ea"/>
                <a:sym typeface="+mn-lt"/>
              </a:rPr>
              <a:t>垃圾分一分，环境美十分 </a:t>
            </a:r>
            <a:br>
              <a:rPr lang="zh-CN" altLang="en-US" sz="1865" dirty="0">
                <a:cs typeface="+mn-ea"/>
                <a:sym typeface="+mn-lt"/>
              </a:rPr>
            </a:br>
            <a:br>
              <a:rPr lang="zh-CN" altLang="en-US" sz="1865" dirty="0">
                <a:cs typeface="+mn-ea"/>
                <a:sym typeface="+mn-lt"/>
              </a:rPr>
            </a:br>
            <a:endParaRPr lang="zh-CN" altLang="en-US" sz="1865" dirty="0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24416" y="273665"/>
            <a:ext cx="4363239" cy="1309680"/>
            <a:chOff x="324402" y="363566"/>
            <a:chExt cx="3272429" cy="982260"/>
          </a:xfrm>
        </p:grpSpPr>
        <p:grpSp>
          <p:nvGrpSpPr>
            <p:cNvPr id="12" name="组合 11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13" name="圆角矩形 12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垃圾分类环保歌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00978" y="2800712"/>
            <a:ext cx="4158081" cy="4263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3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3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24740" y="2242885"/>
            <a:ext cx="5567260" cy="463938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6061326"/>
            <a:ext cx="12286445" cy="7966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461501" y="1333499"/>
            <a:ext cx="2349500" cy="2349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9999" y="-1003201"/>
            <a:ext cx="838101" cy="8381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799860" y="-1460501"/>
            <a:ext cx="1096241" cy="109624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9529" y="-1841501"/>
            <a:ext cx="1527972" cy="15279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8987" y="6985000"/>
            <a:ext cx="960813" cy="9608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20917837">
            <a:off x="4759837" y="496816"/>
            <a:ext cx="2285263" cy="20931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19548" y="0"/>
            <a:ext cx="3666897" cy="302519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7972551" y="95803"/>
            <a:ext cx="2027011" cy="2027011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982756" y="1263959"/>
            <a:ext cx="6294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 smtClean="0">
                <a:solidFill>
                  <a:srgbClr val="92D050"/>
                </a:solidFill>
                <a:cs typeface="+mn-ea"/>
                <a:sym typeface="+mn-lt"/>
              </a:rPr>
              <a:t>谢谢观看！</a:t>
            </a:r>
            <a:endParaRPr lang="zh-CN" altLang="en-US" sz="9600" b="1" dirty="0">
              <a:solidFill>
                <a:srgbClr val="92D050"/>
              </a:solidFill>
              <a:cs typeface="+mn-ea"/>
              <a:sym typeface="+mn-lt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344387" y="2872512"/>
            <a:ext cx="4195006" cy="4195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5400000">
                                      <p:cBhvr>
                                        <p:cTn id="50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1.94444E-6 4.07407E-6 C -0.00087 -0.0142 -0.00139 -0.03828 -0.00417 -0.05371 C -0.00573 -0.08735 -0.00521 -0.12223 -0.00833 -0.15525 C -0.00781 -0.17994 -0.01059 -0.29044 0.00417 -0.32932 C 0.00677 -0.35247 0.01215 -0.3747 0.01458 -0.39784 C 0.01753 -0.42716 0.01701 -0.45741 0.01875 -0.48673 C 0.02135 -0.53426 0.02482 -0.58149 0.02604 -0.62963 C 0.025 -0.65155 0.02552 -0.67963 0.01875 -0.6997 C 0.01476 -0.75587 -0.00486 -0.80186 -0.01771 -0.85186 C -0.02136 -0.86544 -0.02708 -0.87932 -0.03125 -0.89229 C -0.03316 -0.89877 -0.03611 -0.90402 -0.0375 -0.91081 C -0.03872 -0.91791 -0.03889 -0.92531 -0.04063 -0.93149 C -0.04236 -0.93735 -0.04445 -0.94352 -0.04583 -0.95 C -0.04757 -0.95803 -0.04827 -0.9676 -0.05 -0.97562 C -0.05208 -0.98519 -0.05521 -0.99507 -0.05625 -1.00525 C -0.05816 -1.02531 -0.05833 -1.04537 -0.06146 -1.06451 C -0.06372 -1.10587 -0.06181 -1.09074 -0.06458 -1.11081 C -0.06632 -1.14291 -0.06563 -1.12315 -0.06563 -1.17007 " pathEditMode="relative" ptsTypes="fffffffffffffffffA">
                                      <p:cBhvr>
                                        <p:cTn id="52" dur="6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1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3145849" y="1918486"/>
            <a:ext cx="5473699" cy="1357793"/>
            <a:chOff x="2499811" y="1036366"/>
            <a:chExt cx="4105274" cy="101834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499811" y="1036366"/>
              <a:ext cx="4105274" cy="83310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圆角矩形 1"/>
            <p:cNvSpPr/>
            <p:nvPr/>
          </p:nvSpPr>
          <p:spPr>
            <a:xfrm>
              <a:off x="2795083" y="1364651"/>
              <a:ext cx="3519656" cy="690060"/>
            </a:xfrm>
            <a:prstGeom prst="roundRect">
              <a:avLst>
                <a:gd name="adj" fmla="val 6780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359" y="5042447"/>
            <a:ext cx="10058400" cy="181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8506" y="2516817"/>
            <a:ext cx="3770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垃圾处理的现状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6461" y="3581636"/>
            <a:ext cx="2348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cs typeface="+mn-ea"/>
                <a:sym typeface="+mn-lt"/>
              </a:rPr>
              <a:t>处理方法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6393" y="3538606"/>
            <a:ext cx="2440329" cy="584775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cs typeface="+mn-ea"/>
                <a:sym typeface="+mn-lt"/>
              </a:rPr>
              <a:t>垃圾的去向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3092" y="3581633"/>
            <a:ext cx="2516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cs typeface="+mn-ea"/>
                <a:sym typeface="+mn-lt"/>
              </a:rPr>
              <a:t>垃圾的危害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22" name="菱形 21"/>
          <p:cNvSpPr/>
          <p:nvPr/>
        </p:nvSpPr>
        <p:spPr>
          <a:xfrm>
            <a:off x="3683047" y="2493509"/>
            <a:ext cx="645459" cy="645459"/>
          </a:xfrm>
          <a:prstGeom prst="diamond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37786" y="2521980"/>
            <a:ext cx="989704" cy="1077218"/>
          </a:xfrm>
          <a:prstGeom prst="rect">
            <a:avLst/>
          </a:prstGeom>
          <a:noFill/>
          <a:effectLst>
            <a:outerShdw blurRad="63500" dist="254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3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  <a:p>
            <a:endParaRPr lang="zh-CN" altLang="en-US" sz="3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9548" y="0"/>
            <a:ext cx="3666897" cy="302519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972551" y="95803"/>
            <a:ext cx="2027011" cy="202701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87013" y="4209001"/>
            <a:ext cx="2769849" cy="28399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7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8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2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8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1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0" grpId="0"/>
          <p:bldP spid="8" grpId="0"/>
          <p:bldP spid="9" grpId="0"/>
          <p:bldP spid="22" grpId="0" animBg="1"/>
          <p:bldP spid="22" grpId="1" animBg="1"/>
          <p:bldP spid="2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8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1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0" grpId="0"/>
          <p:bldP spid="8" grpId="0"/>
          <p:bldP spid="9" grpId="0"/>
          <p:bldP spid="22" grpId="0" animBg="1"/>
          <p:bldP spid="22" grpId="1" animBg="1"/>
          <p:bldP spid="2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903168" y="1973646"/>
            <a:ext cx="7479365" cy="2965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865" dirty="0">
                <a:cs typeface="+mn-ea"/>
                <a:sym typeface="+mn-lt"/>
              </a:rPr>
              <a:t>            城市中的人们每天会产生大量的生活垃圾(据说，上海每年的生活垃圾有5个金茂大厦的体积那么多)，而在太平洋中漂浮的规模庞大的塑料垃圾带形成了触目惊心的“第八大陆”。</a:t>
            </a:r>
            <a:endParaRPr lang="zh-CN" altLang="en-US" sz="1865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865" dirty="0">
                <a:cs typeface="+mn-ea"/>
                <a:sym typeface="+mn-lt"/>
              </a:rPr>
              <a:t>       垃圾的去向，是个长久以来被忽视，却值得追问下去的问题。用智能标签追踪垃圾去向的“垃圾追踪”计划就是为了解决这个问题。</a:t>
            </a:r>
            <a:endParaRPr lang="en-US" altLang="zh-CN" sz="186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71288" y="1828504"/>
            <a:ext cx="3531880" cy="48221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64267" y="2061478"/>
            <a:ext cx="9223402" cy="1846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zh-CN" altLang="en-US" sz="2000" dirty="0">
                <a:cs typeface="+mn-ea"/>
                <a:sym typeface="+mn-lt"/>
              </a:rPr>
              <a:t>         它们通常是先被送到堆放场，然后再送去填埋。 垃圾填埋的费用是非常高昂的，处理一吨垃圾的费用约为</a:t>
            </a:r>
            <a:r>
              <a:rPr lang="en-US" altLang="zh-CN" sz="2000" dirty="0">
                <a:cs typeface="+mn-ea"/>
                <a:sym typeface="+mn-lt"/>
              </a:rPr>
              <a:t>200</a:t>
            </a:r>
            <a:r>
              <a:rPr lang="zh-CN" altLang="en-US" sz="2000" dirty="0">
                <a:cs typeface="+mn-ea"/>
                <a:sym typeface="+mn-lt"/>
              </a:rPr>
              <a:t>元至</a:t>
            </a:r>
            <a:r>
              <a:rPr lang="en-US" altLang="zh-CN" sz="2000" dirty="0">
                <a:cs typeface="+mn-ea"/>
                <a:sym typeface="+mn-lt"/>
              </a:rPr>
              <a:t>300</a:t>
            </a:r>
            <a:r>
              <a:rPr lang="zh-CN" altLang="en-US" sz="2000" dirty="0">
                <a:cs typeface="+mn-ea"/>
                <a:sym typeface="+mn-lt"/>
              </a:rPr>
              <a:t>元人民币。人们大量地消耗资源，大规模生产，大量地消费，又大量地产生着废弃物。 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671623" y="4221786"/>
            <a:ext cx="2623837" cy="16148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961569" y="4142027"/>
            <a:ext cx="2651356" cy="16148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9034" y="4051440"/>
            <a:ext cx="2689587" cy="1614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121476" y="956082"/>
            <a:ext cx="4615624" cy="1004216"/>
            <a:chOff x="1271647" y="494614"/>
            <a:chExt cx="3461718" cy="75316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1271647" y="494614"/>
              <a:ext cx="3461718" cy="70250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圆角矩形 13"/>
            <p:cNvSpPr/>
            <p:nvPr/>
          </p:nvSpPr>
          <p:spPr>
            <a:xfrm>
              <a:off x="1762124" y="742950"/>
              <a:ext cx="2505075" cy="504826"/>
            </a:xfrm>
            <a:prstGeom prst="roundRect">
              <a:avLst>
                <a:gd name="adj" fmla="val 6780"/>
              </a:avLst>
            </a:prstGeom>
            <a:blipFill>
              <a:blip r:embed="rId8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81200" y="733425"/>
              <a:ext cx="20859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垃圾的去向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 p14:presetBounceEnd="55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2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3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1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1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52768" y="2088203"/>
            <a:ext cx="1906265" cy="13788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50580" y="4296065"/>
            <a:ext cx="2365261" cy="1146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04895" y="2088692"/>
            <a:ext cx="2450632" cy="18661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2621641" y="3580193"/>
            <a:ext cx="1968500" cy="1887792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326008" y="438435"/>
            <a:ext cx="4363239" cy="1130836"/>
            <a:chOff x="1041577" y="282884"/>
            <a:chExt cx="3272429" cy="84812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952821">
              <a:off x="3417224" y="282884"/>
              <a:ext cx="896782" cy="675460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952821">
              <a:off x="1041577" y="381495"/>
              <a:ext cx="896782" cy="67546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192646">
              <a:off x="2691082" y="291847"/>
              <a:ext cx="896782" cy="675460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192646">
              <a:off x="1642211" y="354600"/>
              <a:ext cx="896782" cy="675460"/>
            </a:xfrm>
            <a:prstGeom prst="rect">
              <a:avLst/>
            </a:prstGeom>
          </p:spPr>
        </p:pic>
        <p:sp>
          <p:nvSpPr>
            <p:cNvPr id="11" name="圆角矩形 10"/>
            <p:cNvSpPr/>
            <p:nvPr/>
          </p:nvSpPr>
          <p:spPr>
            <a:xfrm>
              <a:off x="1302347" y="569036"/>
              <a:ext cx="2667000" cy="561975"/>
            </a:xfrm>
            <a:prstGeom prst="roundRect">
              <a:avLst>
                <a:gd name="adj" fmla="val 6780"/>
              </a:avLst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49971" y="616660"/>
              <a:ext cx="256222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垃圾污染的危害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612140" y="2135866"/>
            <a:ext cx="1981200" cy="1630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   垃圾露天堆放大量氨、硫化物等有害气体释放，严重污染了大气和城市的生活环境。</a:t>
            </a:r>
            <a:endParaRPr lang="zh-CN" altLang="en-US" sz="1335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3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2433" y="4368171"/>
            <a:ext cx="2472524" cy="132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    生物性污染。垃圾中有许多致病微生物，同时垃圾往往是蚊、蝇、蟑螂和老鼠的孳生地，这些必然危害着广大市民的身体健康。</a:t>
            </a:r>
            <a:endParaRPr lang="zh-CN" altLang="en-US" sz="1335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13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74511" y="2161656"/>
            <a:ext cx="2311400" cy="2124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65" dirty="0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en-US" altLang="zh-CN" sz="1465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1465" dirty="0">
                <a:solidFill>
                  <a:schemeClr val="bg1"/>
                </a:solidFill>
                <a:cs typeface="+mn-ea"/>
                <a:sym typeface="+mn-lt"/>
              </a:rPr>
              <a:t>侵占大量土地。据初步调查，</a:t>
            </a:r>
            <a:r>
              <a:rPr lang="en-US" altLang="zh-CN" sz="1465" dirty="0">
                <a:solidFill>
                  <a:schemeClr val="bg1"/>
                </a:solidFill>
                <a:cs typeface="+mn-ea"/>
                <a:sym typeface="+mn-lt"/>
              </a:rPr>
              <a:t>2003</a:t>
            </a:r>
            <a:r>
              <a:rPr lang="zh-CN" altLang="en-US" sz="1465" dirty="0">
                <a:solidFill>
                  <a:schemeClr val="bg1"/>
                </a:solidFill>
                <a:cs typeface="+mn-ea"/>
                <a:sym typeface="+mn-lt"/>
              </a:rPr>
              <a:t>年全</a:t>
            </a:r>
            <a:r>
              <a:rPr lang="en-US" altLang="zh-CN" sz="1465" dirty="0">
                <a:solidFill>
                  <a:schemeClr val="bg1"/>
                </a:solidFill>
                <a:cs typeface="+mn-ea"/>
                <a:sym typeface="+mn-lt"/>
              </a:rPr>
              <a:t>668</a:t>
            </a:r>
            <a:r>
              <a:rPr lang="zh-CN" altLang="en-US" sz="1465" dirty="0">
                <a:solidFill>
                  <a:schemeClr val="bg1"/>
                </a:solidFill>
                <a:cs typeface="+mn-ea"/>
                <a:sym typeface="+mn-lt"/>
              </a:rPr>
              <a:t>座城市中已有</a:t>
            </a:r>
            <a:r>
              <a:rPr lang="en-US" altLang="zh-CN" sz="1465" dirty="0">
                <a:solidFill>
                  <a:schemeClr val="bg1"/>
                </a:solidFill>
                <a:cs typeface="+mn-ea"/>
                <a:sym typeface="+mn-lt"/>
              </a:rPr>
              <a:t>2/3</a:t>
            </a:r>
            <a:r>
              <a:rPr lang="zh-CN" altLang="en-US" sz="1465" dirty="0">
                <a:solidFill>
                  <a:schemeClr val="bg1"/>
                </a:solidFill>
                <a:cs typeface="+mn-ea"/>
                <a:sym typeface="+mn-lt"/>
              </a:rPr>
              <a:t>被垃圾带所包围全国垃圾存占地累计</a:t>
            </a:r>
            <a:r>
              <a:rPr lang="en-US" altLang="zh-CN" sz="1465" dirty="0">
                <a:solidFill>
                  <a:schemeClr val="bg1"/>
                </a:solidFill>
                <a:cs typeface="+mn-ea"/>
                <a:sym typeface="+mn-lt"/>
              </a:rPr>
              <a:t>80</a:t>
            </a:r>
            <a:r>
              <a:rPr lang="zh-CN" altLang="en-US" sz="1465" dirty="0">
                <a:solidFill>
                  <a:schemeClr val="bg1"/>
                </a:solidFill>
                <a:cs typeface="+mn-ea"/>
                <a:sym typeface="+mn-lt"/>
              </a:rPr>
              <a:t>万亩。</a:t>
            </a:r>
            <a:endParaRPr lang="zh-CN" altLang="en-US" sz="1465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4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780442" y="4061261"/>
            <a:ext cx="2108201" cy="14140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59195" y="4099817"/>
            <a:ext cx="1968597" cy="1323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   垃圾堆积发酵产生甲烷</a:t>
            </a:r>
            <a:r>
              <a:rPr lang="en-US" altLang="zh-CN" sz="1335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甲烷是可燃性气体</a:t>
            </a:r>
            <a:r>
              <a:rPr lang="en-US" altLang="zh-CN" sz="1335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浓度达到一定量遇到明火即可发生爆炸</a:t>
            </a:r>
            <a:endParaRPr lang="zh-CN" altLang="en-US" sz="13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621641" y="3594100"/>
            <a:ext cx="1968500" cy="457200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38995" y="3587177"/>
            <a:ext cx="195434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135" b="1" dirty="0">
                <a:solidFill>
                  <a:schemeClr val="bg1"/>
                </a:solidFill>
                <a:cs typeface="+mn-ea"/>
                <a:sym typeface="+mn-lt"/>
              </a:rPr>
              <a:t>严重污染水体</a:t>
            </a:r>
            <a:endParaRPr lang="zh-CN" altLang="en-US" sz="2135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dist"/>
            <a:endParaRPr lang="zh-CN" altLang="en-US" sz="213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34040" y="2070640"/>
            <a:ext cx="2286000" cy="3404681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237592" y="2070101"/>
            <a:ext cx="2276611" cy="470676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6299" y="2093958"/>
            <a:ext cx="202179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135" b="1" dirty="0">
                <a:solidFill>
                  <a:schemeClr val="bg1"/>
                </a:solidFill>
                <a:cs typeface="+mn-ea"/>
                <a:sym typeface="+mn-lt"/>
              </a:rPr>
              <a:t>严重污染大气</a:t>
            </a:r>
            <a:endParaRPr lang="zh-CN" altLang="en-US" sz="213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/>
          <a:srcRect/>
          <a:stretch>
            <a:fillRect/>
          </a:stretch>
        </p:blipFill>
        <p:spPr>
          <a:xfrm>
            <a:off x="4658971" y="2078273"/>
            <a:ext cx="2345332" cy="2106815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4665094" y="2074722"/>
            <a:ext cx="2347500" cy="453613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9690" y="2079446"/>
            <a:ext cx="194513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135" b="1" dirty="0">
                <a:solidFill>
                  <a:schemeClr val="bg1"/>
                </a:solidFill>
                <a:cs typeface="+mn-ea"/>
                <a:sym typeface="+mn-lt"/>
              </a:rPr>
              <a:t>生物性污染</a:t>
            </a:r>
            <a:endParaRPr lang="zh-CN" altLang="en-US" sz="2135" b="1" dirty="0"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7212883" y="4065595"/>
            <a:ext cx="2451080" cy="1409726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7221841" y="4062132"/>
            <a:ext cx="2442121" cy="445859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55856" y="4061261"/>
            <a:ext cx="217780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135" b="1" dirty="0">
                <a:solidFill>
                  <a:schemeClr val="bg1"/>
                </a:solidFill>
                <a:cs typeface="+mn-ea"/>
                <a:sym typeface="+mn-lt"/>
              </a:rPr>
              <a:t>侵占大量土地</a:t>
            </a:r>
            <a:endParaRPr lang="zh-CN" altLang="en-US" sz="2135" b="1" dirty="0"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9" cstate="print"/>
          <a:srcRect/>
          <a:stretch>
            <a:fillRect/>
          </a:stretch>
        </p:blipFill>
        <p:spPr>
          <a:xfrm>
            <a:off x="9798686" y="2088203"/>
            <a:ext cx="2089616" cy="1879989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9803565" y="2087525"/>
            <a:ext cx="2073881" cy="445859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073463" y="2078897"/>
            <a:ext cx="165662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135" b="1" dirty="0">
                <a:solidFill>
                  <a:schemeClr val="bg1"/>
                </a:solidFill>
                <a:cs typeface="+mn-ea"/>
                <a:sym typeface="+mn-lt"/>
              </a:rPr>
              <a:t>垃圾爆炸</a:t>
            </a:r>
            <a:endParaRPr lang="zh-CN" altLang="en-US" sz="2135" b="1" dirty="0">
              <a:cs typeface="+mn-ea"/>
              <a:sym typeface="+mn-lt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5832874"/>
            <a:ext cx="12286445" cy="1101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2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3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2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2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1" fill="hold" grpId="0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1" fill="hold" grpId="0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2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2" presetClass="entr" presetSubtype="1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1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13" grpId="0"/>
          <p:bldP spid="14" grpId="0"/>
          <p:bldP spid="15" grpId="0"/>
          <p:bldP spid="16" grpId="0" animBg="1"/>
          <p:bldP spid="18" grpId="0"/>
          <p:bldP spid="19" grpId="0" animBg="1"/>
          <p:bldP spid="20" grpId="0"/>
          <p:bldP spid="22" grpId="0" animBg="1"/>
          <p:bldP spid="23" grpId="0"/>
          <p:bldP spid="25" grpId="0" animBg="1"/>
          <p:bldP spid="26" grpId="0"/>
          <p:bldP spid="28" grpId="0" animBg="1"/>
          <p:bldP spid="29" grpId="0"/>
          <p:bldP spid="31" grpId="0" animBg="1"/>
          <p:bldP spid="3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2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2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1" fill="hold" grpId="0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1" fill="hold" grpId="0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2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2" presetClass="entr" presetSubtype="1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1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13" grpId="0"/>
          <p:bldP spid="14" grpId="0"/>
          <p:bldP spid="15" grpId="0"/>
          <p:bldP spid="16" grpId="0" animBg="1"/>
          <p:bldP spid="18" grpId="0"/>
          <p:bldP spid="19" grpId="0" animBg="1"/>
          <p:bldP spid="20" grpId="0"/>
          <p:bldP spid="22" grpId="0" animBg="1"/>
          <p:bldP spid="23" grpId="0"/>
          <p:bldP spid="25" grpId="0" animBg="1"/>
          <p:bldP spid="26" grpId="0"/>
          <p:bldP spid="28" grpId="0" animBg="1"/>
          <p:bldP spid="29" grpId="0"/>
          <p:bldP spid="31" grpId="0" animBg="1"/>
          <p:bldP spid="3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341856" y="2366085"/>
            <a:ext cx="2388208" cy="15341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矩形 22"/>
          <p:cNvSpPr/>
          <p:nvPr/>
        </p:nvSpPr>
        <p:spPr>
          <a:xfrm>
            <a:off x="165100" y="4221435"/>
            <a:ext cx="12026900" cy="1503435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747422" y="2327055"/>
            <a:ext cx="2364453" cy="1586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8229596" y="2294136"/>
            <a:ext cx="2541150" cy="15799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961464" y="4496098"/>
            <a:ext cx="276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   由于废旧塑料包装物（聚乙烯、聚氯乙烯、聚苯乙烯等）大多呈白色，因此造成的环境污染被称为“白色污染。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7920" y="4371861"/>
            <a:ext cx="3345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         </a:t>
            </a:r>
            <a:r>
              <a:rPr lang="zh-CN" altLang="zh-CN" sz="1400" dirty="0">
                <a:solidFill>
                  <a:schemeClr val="bg1"/>
                </a:solidFill>
                <a:cs typeface="+mn-ea"/>
                <a:sym typeface="+mn-lt"/>
              </a:rPr>
              <a:t>废旧电池的危害主要集中在其中所含的少量的重金属上，如铅、汞、镉等。这些有毒物质通过各种途径进入人体内，长期积蓄难以排除，损害神经系统、造血功能和骨骼，甚至可以致癌。 </a:t>
            </a:r>
            <a:endParaRPr lang="zh-CN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4366" y="1683734"/>
            <a:ext cx="24024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665" dirty="0">
                <a:solidFill>
                  <a:srgbClr val="FF9409"/>
                </a:solidFill>
                <a:cs typeface="+mn-ea"/>
                <a:sym typeface="+mn-lt"/>
              </a:rPr>
              <a:t>洋垃圾污染</a:t>
            </a:r>
            <a:endParaRPr lang="zh-CN" altLang="en-US" sz="2665" dirty="0">
              <a:solidFill>
                <a:srgbClr val="FF9409"/>
              </a:solidFill>
              <a:cs typeface="+mn-ea"/>
              <a:sym typeface="+mn-lt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906110" y="1651301"/>
            <a:ext cx="254488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zh-CN" sz="2665" dirty="0">
                <a:solidFill>
                  <a:srgbClr val="FF9409"/>
                </a:solidFill>
                <a:cs typeface="+mn-ea"/>
                <a:sym typeface="+mn-lt"/>
              </a:rPr>
              <a:t>废旧电池污染</a:t>
            </a:r>
            <a:endParaRPr lang="zh-CN" altLang="zh-CN" sz="2665" dirty="0">
              <a:solidFill>
                <a:srgbClr val="FF9409"/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9906" y="1651301"/>
            <a:ext cx="2233304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665" dirty="0">
                <a:solidFill>
                  <a:srgbClr val="FF9409"/>
                </a:solidFill>
                <a:cs typeface="+mn-ea"/>
                <a:sym typeface="+mn-lt"/>
              </a:rPr>
              <a:t>“白色污染”</a:t>
            </a:r>
            <a:endParaRPr lang="zh-CN" altLang="zh-CN" sz="2665" dirty="0">
              <a:solidFill>
                <a:srgbClr val="FF9409"/>
              </a:solidFill>
              <a:cs typeface="+mn-ea"/>
              <a:sym typeface="+mn-lt"/>
            </a:endParaRPr>
          </a:p>
          <a:p>
            <a:endParaRPr lang="zh-CN" altLang="en-US" sz="2665" dirty="0">
              <a:solidFill>
                <a:srgbClr val="FF9409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90873" y="4288705"/>
            <a:ext cx="38827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zh-CN" sz="1400" dirty="0">
                <a:solidFill>
                  <a:schemeClr val="bg1"/>
                </a:solidFill>
                <a:cs typeface="+mn-ea"/>
                <a:sym typeface="+mn-lt"/>
              </a:rPr>
              <a:t>所谓”洋垃圾“大多数是混杂着大量生活垃圾的</a:t>
            </a:r>
            <a:r>
              <a:rPr lang="zh-CN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工业</a:t>
            </a:r>
            <a:r>
              <a:rPr lang="zh-CN" altLang="zh-CN" sz="1400" dirty="0">
                <a:solidFill>
                  <a:schemeClr val="bg1"/>
                </a:solidFill>
                <a:cs typeface="+mn-ea"/>
                <a:sym typeface="+mn-lt"/>
              </a:rPr>
              <a:t>废料等。在发达国家，处理1吨有毒废物，需要花费400多美元，而向境外倾倒有毒废料只需花几十美元， 甚至还能带来微薄利润。为此，有些为富不仁的洋老板便不择手段向海外转移工业废料。</a:t>
            </a:r>
            <a:endParaRPr lang="zh-CN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65100" y="361950"/>
            <a:ext cx="4363239" cy="1086312"/>
            <a:chOff x="5147413" y="435284"/>
            <a:chExt cx="3272429" cy="814734"/>
          </a:xfrm>
        </p:grpSpPr>
        <p:grpSp>
          <p:nvGrpSpPr>
            <p:cNvPr id="11" name="组合 10"/>
            <p:cNvGrpSpPr/>
            <p:nvPr/>
          </p:nvGrpSpPr>
          <p:grpSpPr>
            <a:xfrm>
              <a:off x="5147413" y="435284"/>
              <a:ext cx="3272429" cy="774071"/>
              <a:chOff x="5138448" y="318743"/>
              <a:chExt cx="3272429" cy="774071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 rot="952821">
                <a:off x="7514095" y="318743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 rot="952821">
                <a:off x="5138448" y="41735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 rot="192646">
                <a:off x="6787953" y="327706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 rot="192646">
                <a:off x="5739082" y="390459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25" name="圆角矩形 24"/>
            <p:cNvSpPr/>
            <p:nvPr/>
          </p:nvSpPr>
          <p:spPr>
            <a:xfrm>
              <a:off x="5581089" y="745191"/>
              <a:ext cx="2505075" cy="504827"/>
            </a:xfrm>
            <a:prstGeom prst="roundRect">
              <a:avLst>
                <a:gd name="adj" fmla="val 6780"/>
              </a:avLst>
            </a:prstGeom>
            <a:blipFill>
              <a:blip r:embed="rId8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78506" y="802404"/>
              <a:ext cx="2292945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665" b="1" dirty="0">
                  <a:solidFill>
                    <a:schemeClr val="bg1"/>
                  </a:solidFill>
                  <a:cs typeface="+mn-ea"/>
                  <a:sym typeface="+mn-lt"/>
                </a:rPr>
                <a:t>垃圾污染的种类</a:t>
              </a:r>
              <a:endParaRPr lang="zh-CN" altLang="en-US" sz="26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 p14:presetBounceEnd="54000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 p14:presetBounceEnd="54000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9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54000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2" grpId="0"/>
          <p:bldP spid="13" grpId="0"/>
          <p:bldP spid="10" grpId="0"/>
          <p:bldP spid="9" grpId="0"/>
          <p:bldP spid="8" grpId="0"/>
          <p:bldP spid="1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2" grpId="0"/>
          <p:bldP spid="13" grpId="0"/>
          <p:bldP spid="10" grpId="0"/>
          <p:bldP spid="9" grpId="0"/>
          <p:bldP spid="8" grpId="0"/>
          <p:bldP spid="1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418323" y="6307428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6578600" y="1714501"/>
            <a:ext cx="0" cy="3937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432537" y="484755"/>
            <a:ext cx="4363239" cy="1309680"/>
            <a:chOff x="324402" y="363566"/>
            <a:chExt cx="3272429" cy="982260"/>
          </a:xfrm>
        </p:grpSpPr>
        <p:grpSp>
          <p:nvGrpSpPr>
            <p:cNvPr id="3" name="组合 2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7" name="圆角矩形 6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垃圾的处理方法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82601" y="2482848"/>
            <a:ext cx="1816100" cy="520700"/>
            <a:chOff x="361950" y="1862137"/>
            <a:chExt cx="1362075" cy="390525"/>
          </a:xfrm>
        </p:grpSpPr>
        <p:sp>
          <p:nvSpPr>
            <p:cNvPr id="43" name="圆角矩形 42"/>
            <p:cNvSpPr/>
            <p:nvPr/>
          </p:nvSpPr>
          <p:spPr>
            <a:xfrm>
              <a:off x="361950" y="1862137"/>
              <a:ext cx="1362075" cy="390525"/>
            </a:xfrm>
            <a:prstGeom prst="roundRect">
              <a:avLst>
                <a:gd name="adj" fmla="val 1516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9575" y="1866900"/>
              <a:ext cx="128587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综合利用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616201" y="2484343"/>
            <a:ext cx="1816100" cy="520700"/>
            <a:chOff x="1962150" y="1863257"/>
            <a:chExt cx="1362075" cy="390525"/>
          </a:xfrm>
        </p:grpSpPr>
        <p:sp>
          <p:nvSpPr>
            <p:cNvPr id="42" name="圆角矩形 41"/>
            <p:cNvSpPr/>
            <p:nvPr/>
          </p:nvSpPr>
          <p:spPr>
            <a:xfrm>
              <a:off x="1962150" y="1863257"/>
              <a:ext cx="1362075" cy="390525"/>
            </a:xfrm>
            <a:prstGeom prst="roundRect">
              <a:avLst>
                <a:gd name="adj" fmla="val 1516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89604" y="1876985"/>
              <a:ext cx="128587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卫生填埋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69901" y="3549649"/>
            <a:ext cx="1816100" cy="520700"/>
            <a:chOff x="352425" y="2662237"/>
            <a:chExt cx="1362075" cy="390525"/>
          </a:xfrm>
        </p:grpSpPr>
        <p:sp>
          <p:nvSpPr>
            <p:cNvPr id="44" name="圆角矩形 43"/>
            <p:cNvSpPr/>
            <p:nvPr/>
          </p:nvSpPr>
          <p:spPr>
            <a:xfrm>
              <a:off x="352425" y="2662237"/>
              <a:ext cx="1362075" cy="390525"/>
            </a:xfrm>
            <a:prstGeom prst="roundRect">
              <a:avLst>
                <a:gd name="adj" fmla="val 1516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1475" y="2676525"/>
              <a:ext cx="1276350" cy="34624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焚烧发电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565401" y="3549649"/>
            <a:ext cx="1816100" cy="520700"/>
            <a:chOff x="1924050" y="2662237"/>
            <a:chExt cx="1362075" cy="390525"/>
          </a:xfrm>
        </p:grpSpPr>
        <p:sp>
          <p:nvSpPr>
            <p:cNvPr id="45" name="圆角矩形 44"/>
            <p:cNvSpPr/>
            <p:nvPr/>
          </p:nvSpPr>
          <p:spPr>
            <a:xfrm>
              <a:off x="1924050" y="2662237"/>
              <a:ext cx="1362075" cy="390525"/>
            </a:xfrm>
            <a:prstGeom prst="roundRect">
              <a:avLst>
                <a:gd name="adj" fmla="val 1516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85975" y="2667000"/>
              <a:ext cx="107986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堆       肥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473201" y="4629148"/>
            <a:ext cx="1816100" cy="520700"/>
            <a:chOff x="1104900" y="3471862"/>
            <a:chExt cx="1362075" cy="390525"/>
          </a:xfrm>
        </p:grpSpPr>
        <p:sp>
          <p:nvSpPr>
            <p:cNvPr id="46" name="圆角矩形 45"/>
            <p:cNvSpPr/>
            <p:nvPr/>
          </p:nvSpPr>
          <p:spPr>
            <a:xfrm>
              <a:off x="1104900" y="3471862"/>
              <a:ext cx="1362075" cy="390525"/>
            </a:xfrm>
            <a:prstGeom prst="roundRect">
              <a:avLst>
                <a:gd name="adj" fmla="val 1516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43017" y="3476625"/>
              <a:ext cx="125728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资源返还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 flipV="1">
            <a:off x="10865335" y="4537586"/>
            <a:ext cx="0" cy="36830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0" idx="0"/>
          </p:cNvCxnSpPr>
          <p:nvPr/>
        </p:nvCxnSpPr>
        <p:spPr>
          <a:xfrm flipH="1" flipV="1">
            <a:off x="1403351" y="2120902"/>
            <a:ext cx="1" cy="368297"/>
          </a:xfrm>
          <a:prstGeom prst="line">
            <a:avLst/>
          </a:prstGeom>
          <a:ln w="127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409700" y="2108200"/>
            <a:ext cx="5156200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171765" y="1920512"/>
            <a:ext cx="1737915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7170197" y="1910328"/>
            <a:ext cx="0" cy="826896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8939881" y="1710351"/>
            <a:ext cx="3191" cy="216824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377042" y="3828420"/>
            <a:ext cx="5525468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368109" y="3232780"/>
            <a:ext cx="6703952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1345957" y="3232161"/>
            <a:ext cx="0" cy="368300"/>
          </a:xfrm>
          <a:prstGeom prst="line">
            <a:avLst/>
          </a:prstGeom>
          <a:ln w="127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286586" y="4878545"/>
            <a:ext cx="1841500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403463" y="2754829"/>
            <a:ext cx="2773040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128086" y="4163149"/>
            <a:ext cx="3229093" cy="17432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8305879" y="1046734"/>
            <a:ext cx="2577737" cy="10973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9714301" y="2738123"/>
            <a:ext cx="1270486" cy="17673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图片 8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 bwMode="auto">
          <a:xfrm>
            <a:off x="7791882" y="2507901"/>
            <a:ext cx="1120037" cy="11318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22"/>
          <p:cNvPicPr>
            <a:picLocks noChangeAspect="1" noChangeArrowheads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 bwMode="auto">
          <a:xfrm>
            <a:off x="6013581" y="676320"/>
            <a:ext cx="1299080" cy="11269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2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3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2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2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1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2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2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1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2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2" fill="hold" nodeType="withEffect">
                                      <p:stCondLst>
                                        <p:cond delay="11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42" presetClass="entr" presetSubtype="0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2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2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1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2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2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1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2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2" fill="hold" nodeType="withEffect">
                                      <p:stCondLst>
                                        <p:cond delay="11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42" presetClass="entr" presetSubtype="0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1279" y="1769840"/>
            <a:ext cx="100438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cs typeface="+mn-ea"/>
                <a:sym typeface="+mn-lt"/>
              </a:rPr>
              <a:t>            </a:t>
            </a:r>
            <a:r>
              <a:rPr lang="zh-CN" altLang="zh-CN" sz="1600" dirty="0">
                <a:cs typeface="+mn-ea"/>
                <a:sym typeface="+mn-lt"/>
              </a:rPr>
              <a:t>卫生填埋是目前世界上处理垃圾量最大 的方法之一,也是垃圾处理的最终手段. </a:t>
            </a:r>
            <a:r>
              <a:rPr lang="zh-CN" altLang="zh-CN" sz="1600" dirty="0" smtClean="0">
                <a:cs typeface="+mn-ea"/>
                <a:sym typeface="+mn-lt"/>
              </a:rPr>
              <a:t>因为</a:t>
            </a:r>
            <a:r>
              <a:rPr lang="zh-CN" altLang="zh-CN" sz="1600" dirty="0">
                <a:cs typeface="+mn-ea"/>
                <a:sym typeface="+mn-lt"/>
              </a:rPr>
              <a:t>对垃圾不管采用哪种处理方法,最终   都将产生不可回收和处理的物质,这些废物只能通过填埋的方法进行处理.但是垃圾填埋不仅会浪费大量土地资源(填埋1t垃圾占地约3m</a:t>
            </a:r>
            <a:r>
              <a:rPr lang="zh-CN" altLang="zh-CN" sz="1600" baseline="30000" dirty="0">
                <a:cs typeface="+mn-ea"/>
                <a:sym typeface="+mn-lt"/>
              </a:rPr>
              <a:t>3</a:t>
            </a:r>
            <a:r>
              <a:rPr lang="zh-CN" altLang="zh-CN" sz="1600" dirty="0">
                <a:cs typeface="+mn-ea"/>
                <a:sym typeface="+mn-lt"/>
              </a:rPr>
              <a:t>),而且填埋常的渗出液容易污染其周围的土壤和水体.</a:t>
            </a:r>
            <a:endParaRPr lang="zh-CN" altLang="zh-CN" sz="1600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lang="zh-CN" altLang="en-US" sz="1600" dirty="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771" y="3569281"/>
            <a:ext cx="3419626" cy="2080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799291" y="3569282"/>
            <a:ext cx="3403598" cy="20809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497" y="3569282"/>
            <a:ext cx="3225800" cy="2080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62996" y1="52800" x2="63188" y2="63200"/>
                        <a14:backgroundMark x1="64661" y1="39200" x2="64661" y2="58400"/>
                        <a14:backgroundMark x1="66453" y1="48000" x2="66645" y2="592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32537" y="484755"/>
            <a:ext cx="4363239" cy="1309680"/>
            <a:chOff x="324402" y="363566"/>
            <a:chExt cx="3272429" cy="982260"/>
          </a:xfrm>
        </p:grpSpPr>
        <p:grpSp>
          <p:nvGrpSpPr>
            <p:cNvPr id="20" name="组合 19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10" cstate="screen"/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10" cstate="screen"/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10" cstate="screen"/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10" cstate="screen"/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21" name="圆角矩形 20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11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卫  生 填 埋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tags/tag1.xml><?xml version="1.0" encoding="utf-8"?>
<p:tagLst xmlns:p="http://schemas.openxmlformats.org/presentationml/2006/main">
  <p:tag name="ISPRING_PRESENTATION_TITLE" val="垃圾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3lbuhtf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3309</Words>
  <Application>WPS 演示</Application>
  <PresentationFormat>自定义</PresentationFormat>
  <Paragraphs>273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Arial Unicode MS</vt:lpstr>
      <vt:lpstr>等线</vt:lpstr>
      <vt:lpstr>Arial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垃圾分类</dc:title>
  <dc:creator>第一PPT</dc:creator>
  <cp:keywords>www.1ppt.com</cp:keywords>
  <dc:description>www.1ppt.com</dc:description>
  <cp:lastModifiedBy>月野</cp:lastModifiedBy>
  <cp:revision>34</cp:revision>
  <dcterms:created xsi:type="dcterms:W3CDTF">2017-08-18T03:02:00Z</dcterms:created>
  <dcterms:modified xsi:type="dcterms:W3CDTF">2022-11-18T01:00:42Z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2052-11.1.0.10009</vt:lpwstr>
  </property>
</Properties>
</file>