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56" r:id="rId3"/>
    <p:sldId id="257" r:id="rId5"/>
    <p:sldId id="258" r:id="rId6"/>
    <p:sldId id="266" r:id="rId7"/>
    <p:sldId id="263" r:id="rId8"/>
    <p:sldId id="264" r:id="rId9"/>
    <p:sldId id="279" r:id="rId10"/>
    <p:sldId id="275" r:id="rId11"/>
    <p:sldId id="265" r:id="rId12"/>
    <p:sldId id="280" r:id="rId13"/>
    <p:sldId id="281" r:id="rId14"/>
    <p:sldId id="261" r:id="rId15"/>
    <p:sldId id="283" r:id="rId16"/>
    <p:sldId id="282" r:id="rId17"/>
    <p:sldId id="284" r:id="rId18"/>
    <p:sldId id="285" r:id="rId19"/>
  </p:sldIdLst>
  <p:sldSz cx="12192000" cy="6858000"/>
  <p:notesSz cx="7103745" cy="10234295"/>
  <p:embeddedFontLst>
    <p:embeddedFont>
      <p:font typeface="微软雅黑" panose="020B0503020204020204" charset="-122"/>
      <p:regular r:id="rId24"/>
    </p:embeddedFont>
    <p:embeddedFont>
      <p:font typeface="等线" panose="02010600030101010101" charset="-122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8AA"/>
    <a:srgbClr val="B1C38C"/>
    <a:srgbClr val="A2B37E"/>
    <a:srgbClr val="A2B06C"/>
    <a:srgbClr val="758D55"/>
    <a:srgbClr val="556740"/>
    <a:srgbClr val="AFBB79"/>
    <a:srgbClr val="B2B2B2"/>
    <a:srgbClr val="20202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68" y="96"/>
      </p:cViewPr>
      <p:guideLst>
        <p:guide orient="horz" pos="226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34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" Type="http://schemas.openxmlformats.org/officeDocument/2006/relationships/image" Target="../media/image1.png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8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9.xml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3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tags" Target="../tags/tag18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4" Type="http://schemas.openxmlformats.org/officeDocument/2006/relationships/image" Target="../media/image4.jpeg"/><Relationship Id="rId3" Type="http://schemas.openxmlformats.org/officeDocument/2006/relationships/tags" Target="../tags/tag21.xml"/><Relationship Id="rId2" Type="http://schemas.openxmlformats.org/officeDocument/2006/relationships/image" Target="../media/image1.png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.xml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172d0dc26b25d2e622eceade12082b0b4877cadcac02-NCB2wE_fw6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1140"/>
          <a:stretch>
            <a:fillRect/>
          </a:stretch>
        </p:blipFill>
        <p:spPr>
          <a:xfrm>
            <a:off x="4347210" y="2063750"/>
            <a:ext cx="3939540" cy="431038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903980" y="913765"/>
            <a:ext cx="4382770" cy="42100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 3"/>
          <p:cNvSpPr/>
          <p:nvPr>
            <p:ph type="ctrTitle"/>
          </p:nvPr>
        </p:nvSpPr>
        <p:spPr>
          <a:xfrm>
            <a:off x="1950720" y="1322705"/>
            <a:ext cx="8324850" cy="2186940"/>
          </a:xfrm>
        </p:spPr>
        <p:txBody>
          <a:bodyPr/>
          <a:p>
            <a:r>
              <a:rPr lang="zh-CN" altLang="en-US"/>
              <a:t>“单元整体教学”</a:t>
            </a:r>
            <a:br>
              <a:rPr lang="zh-CN" altLang="en-US"/>
            </a:br>
            <a:r>
              <a:rPr lang="zh-CN" altLang="en-US"/>
              <a:t>文献综述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7640" y="-73025"/>
            <a:ext cx="1847850" cy="22758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15285" y="711835"/>
            <a:ext cx="9276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知网搜索：单元整体教学</a:t>
            </a:r>
            <a:r>
              <a:rPr lang="en-US" altLang="zh-CN" sz="4000">
                <a:solidFill>
                  <a:srgbClr val="FF0000"/>
                </a:solidFill>
              </a:rPr>
              <a:t>     </a:t>
            </a:r>
            <a:r>
              <a:rPr lang="zh-CN" altLang="en-US" sz="4000">
                <a:solidFill>
                  <a:schemeClr val="accent1"/>
                </a:solidFill>
              </a:rPr>
              <a:t>共</a:t>
            </a:r>
            <a:r>
              <a:rPr lang="en-US" altLang="zh-CN" sz="4000">
                <a:solidFill>
                  <a:schemeClr val="accent1"/>
                </a:solidFill>
              </a:rPr>
              <a:t>14</a:t>
            </a:r>
            <a:r>
              <a:rPr lang="zh-CN" altLang="en-US" sz="4000">
                <a:solidFill>
                  <a:schemeClr val="accent1"/>
                </a:solidFill>
              </a:rPr>
              <a:t>条结果</a:t>
            </a:r>
            <a:endParaRPr lang="zh-CN" altLang="en-US" sz="4000">
              <a:solidFill>
                <a:schemeClr val="accent1"/>
              </a:solidFill>
            </a:endParaRPr>
          </a:p>
        </p:txBody>
      </p:sp>
      <p:pic>
        <p:nvPicPr>
          <p:cNvPr id="4" name="图片 3" descr="QQ截图202211071337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9115"/>
            <a:ext cx="12192000" cy="3745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7640" y="-73025"/>
            <a:ext cx="1847850" cy="22758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15285" y="711835"/>
            <a:ext cx="92767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知网搜索：小学语文单元教学</a:t>
            </a:r>
            <a:r>
              <a:rPr lang="en-US" altLang="zh-CN" sz="4000">
                <a:solidFill>
                  <a:srgbClr val="FF0000"/>
                </a:solidFill>
              </a:rPr>
              <a:t>     </a:t>
            </a:r>
            <a:r>
              <a:rPr lang="zh-CN" altLang="en-US" sz="4000">
                <a:solidFill>
                  <a:schemeClr val="accent1"/>
                </a:solidFill>
              </a:rPr>
              <a:t>共</a:t>
            </a:r>
            <a:r>
              <a:rPr lang="en-US" altLang="zh-CN" sz="4000">
                <a:solidFill>
                  <a:schemeClr val="accent1"/>
                </a:solidFill>
              </a:rPr>
              <a:t>50</a:t>
            </a:r>
            <a:r>
              <a:rPr lang="zh-CN" altLang="en-US" sz="4000">
                <a:solidFill>
                  <a:schemeClr val="accent1"/>
                </a:solidFill>
              </a:rPr>
              <a:t>条结果</a:t>
            </a:r>
            <a:endParaRPr lang="zh-CN" altLang="en-US" sz="4000">
              <a:solidFill>
                <a:schemeClr val="accent1"/>
              </a:solidFill>
            </a:endParaRPr>
          </a:p>
        </p:txBody>
      </p:sp>
      <p:pic>
        <p:nvPicPr>
          <p:cNvPr id="4" name="图片 3" descr="QQ截图202211071343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591945"/>
            <a:ext cx="11944350" cy="5191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图片 33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840" y="-182245"/>
            <a:ext cx="2775585" cy="3418840"/>
          </a:xfrm>
          <a:prstGeom prst="rect">
            <a:avLst/>
          </a:prstGeom>
        </p:spPr>
      </p:pic>
      <p:pic>
        <p:nvPicPr>
          <p:cNvPr id="5" name="图片 4" descr="1Q0FFRYQKC8NDT[A(1EHXV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70" y="801370"/>
            <a:ext cx="10398125" cy="59874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75865" y="25400"/>
            <a:ext cx="9276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000">
                <a:solidFill>
                  <a:srgbClr val="FF0000"/>
                </a:solidFill>
              </a:rPr>
              <a:t>下载论文（部分）</a:t>
            </a:r>
            <a:endParaRPr lang="zh-CN" sz="4000">
              <a:solidFill>
                <a:schemeClr val="accent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图片 33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840" y="-182245"/>
            <a:ext cx="2775585" cy="34188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75865" y="25400"/>
            <a:ext cx="9276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000">
                <a:solidFill>
                  <a:srgbClr val="FF0000"/>
                </a:solidFill>
              </a:rPr>
              <a:t>筛选论文，确定研究对象</a:t>
            </a:r>
            <a:endParaRPr lang="zh-CN" sz="4000">
              <a:solidFill>
                <a:schemeClr val="accent1"/>
              </a:solidFill>
            </a:endParaRPr>
          </a:p>
        </p:txBody>
      </p:sp>
      <p:pic>
        <p:nvPicPr>
          <p:cNvPr id="4" name="图片 3" descr="QQ截图20221110221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045" y="852805"/>
            <a:ext cx="7722870" cy="57467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椭圆 5"/>
          <p:cNvSpPr/>
          <p:nvPr/>
        </p:nvSpPr>
        <p:spPr>
          <a:xfrm>
            <a:off x="3331845" y="2513965"/>
            <a:ext cx="1383665" cy="132969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72720" y="3138805"/>
            <a:ext cx="3345815" cy="107950"/>
            <a:chOff x="-272" y="4943"/>
            <a:chExt cx="5269" cy="17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-272" y="4986"/>
              <a:ext cx="5247" cy="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4827" y="4943"/>
              <a:ext cx="170" cy="1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" name="图片 2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4405" y="2513330"/>
            <a:ext cx="1203325" cy="14827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H="1">
            <a:off x="4821555" y="3148965"/>
            <a:ext cx="1154430" cy="107950"/>
            <a:chOff x="3179" y="4943"/>
            <a:chExt cx="1818" cy="17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3179" y="5028"/>
              <a:ext cx="18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>
            <a:xfrm>
              <a:off x="4827" y="4943"/>
              <a:ext cx="170" cy="1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975985" y="2901315"/>
            <a:ext cx="3275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  <a:cs typeface="+mj-cs"/>
                <a:sym typeface="+mn-ea"/>
              </a:rPr>
              <a:t>撰写文献综述</a:t>
            </a:r>
            <a:endParaRPr lang="zh-CN" altLang="en-US" sz="3600">
              <a:latin typeface="逐浪粗宋简体" panose="02010601030101010101" charset="-122"/>
              <a:ea typeface="逐浪粗宋简体" panose="02010601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38220" y="2764155"/>
            <a:ext cx="1094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+mj-ea"/>
                <a:ea typeface="+mj-ea"/>
              </a:rPr>
              <a:t>03</a:t>
            </a:r>
            <a:endParaRPr lang="en-US" altLang="zh-CN" sz="4800">
              <a:latin typeface="+mj-ea"/>
              <a:ea typeface="+mj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856345" y="3231515"/>
            <a:ext cx="3331845" cy="2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图片 33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840" y="-182245"/>
            <a:ext cx="2775585" cy="3418840"/>
          </a:xfrm>
          <a:prstGeom prst="rect">
            <a:avLst/>
          </a:prstGeom>
        </p:spPr>
      </p:pic>
      <p:pic>
        <p:nvPicPr>
          <p:cNvPr id="2" name="图片 1" descr="H7[EVKHN2J_QQ8$$SYYQL]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0"/>
            <a:ext cx="11303000" cy="6858000"/>
          </a:xfrm>
          <a:prstGeom prst="rect">
            <a:avLst/>
          </a:prstGeom>
        </p:spPr>
      </p:pic>
      <p:pic>
        <p:nvPicPr>
          <p:cNvPr id="3" name="图片 2" descr="F3_J$EPDKXJ7C@6VH@S)P_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0"/>
            <a:ext cx="525716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图片 33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840" y="-182245"/>
            <a:ext cx="2775585" cy="3418840"/>
          </a:xfrm>
          <a:prstGeom prst="rect">
            <a:avLst/>
          </a:prstGeom>
        </p:spPr>
      </p:pic>
      <p:pic>
        <p:nvPicPr>
          <p:cNvPr id="3" name="图片 2" descr="F3_J$EPDKXJ7C@6VH@S)P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0"/>
            <a:ext cx="52571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PA_MH_Others_11" descr="#wm#_48_07_*Z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19465" y="1092200"/>
            <a:ext cx="1088390" cy="1091565"/>
          </a:xfrm>
          <a:prstGeom prst="ellipse">
            <a:avLst/>
          </a:prstGeom>
          <a:solidFill>
            <a:schemeClr val="tx2">
              <a:lumMod val="90000"/>
              <a:alpha val="86000"/>
            </a:schemeClr>
          </a:solidFill>
          <a:ln>
            <a:noFill/>
          </a:ln>
          <a:effectLst/>
        </p:spPr>
        <p:txBody>
          <a:bodyPr wrap="square" lIns="0" tIns="0" rIns="0" bIns="0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zh-CN" altLang="zh-CN" sz="3300" kern="0" dirty="0">
              <a:solidFill>
                <a:schemeClr val="bg1">
                  <a:lumMod val="50000"/>
                </a:schemeClr>
              </a:solidFill>
              <a:ea typeface="微软雅黑" panose="020B0503020204020204" charset="-122"/>
              <a:cs typeface="+mn-ea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9316720" y="1299845"/>
            <a:ext cx="2088515" cy="2007235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PA_MH_Others_12"/>
          <p:cNvSpPr txBox="1"/>
          <p:nvPr>
            <p:custDataLst>
              <p:tags r:id="rId2"/>
            </p:custDataLst>
          </p:nvPr>
        </p:nvSpPr>
        <p:spPr>
          <a:xfrm>
            <a:off x="9169400" y="2480310"/>
            <a:ext cx="720090" cy="3230880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en-US" altLang="zh-CN" sz="2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CONTENTS</a:t>
            </a:r>
            <a:endParaRPr lang="zh-CN" altLang="en-US" sz="2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336165" y="2027114"/>
            <a:ext cx="3509010" cy="2493673"/>
            <a:chOff x="7340" y="2923"/>
            <a:chExt cx="5526" cy="3927"/>
          </a:xfrm>
        </p:grpSpPr>
        <p:grpSp>
          <p:nvGrpSpPr>
            <p:cNvPr id="37" name="组合 36"/>
            <p:cNvGrpSpPr/>
            <p:nvPr/>
          </p:nvGrpSpPr>
          <p:grpSpPr>
            <a:xfrm>
              <a:off x="7340" y="2923"/>
              <a:ext cx="5526" cy="1077"/>
              <a:chOff x="3494405" y="1392118"/>
              <a:chExt cx="3509010" cy="684261"/>
            </a:xfrm>
          </p:grpSpPr>
          <p:sp>
            <p:nvSpPr>
              <p:cNvPr id="38" name="文本框 37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494405" y="1392118"/>
                <a:ext cx="739742" cy="684261"/>
              </a:xfrm>
              <a:prstGeom prst="rect">
                <a:avLst/>
              </a:prstGeom>
              <a:noFill/>
            </p:spPr>
            <p:txBody>
              <a:bodyPr wrap="square" tIns="46800" bIns="46800" anchor="ctr">
                <a:normAutofit fontScale="92500" lnSpcReduction="10000"/>
              </a:bodyPr>
              <a:p>
                <a:pPr algn="ctr" fontAlgn="auto">
                  <a:lnSpc>
                    <a:spcPct val="120000"/>
                  </a:lnSpc>
                </a:pPr>
                <a:r>
                  <a:rPr lang="en-US" altLang="zh-CN" sz="3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逐浪温莎雅楷体" panose="03000509000000000000" charset="-122"/>
                    <a:ea typeface="逐浪温莎雅楷体" panose="03000509000000000000" charset="-122"/>
                  </a:rPr>
                  <a:t>01</a:t>
                </a:r>
                <a:endParaRPr lang="en-US" altLang="zh-CN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逐浪温莎雅楷体" panose="03000509000000000000" charset="-122"/>
                  <a:ea typeface="逐浪温莎雅楷体" panose="03000509000000000000" charset="-122"/>
                </a:endParaRPr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234180" y="1548980"/>
                <a:ext cx="2769235" cy="417240"/>
              </a:xfrm>
              <a:prstGeom prst="rect">
                <a:avLst/>
              </a:prstGeom>
              <a:noFill/>
            </p:spPr>
            <p:txBody>
              <a:bodyPr wrap="square" lIns="90000" tIns="46800" rIns="90000" bIns="0" anchor="b" anchorCtr="0">
                <a:noAutofit/>
              </a:bodyPr>
              <a:p>
                <a:pPr fontAlgn="auto">
                  <a:lnSpc>
                    <a:spcPct val="120000"/>
                  </a:lnSpc>
                </a:pPr>
                <a:r>
                  <a:rPr lang="zh-CN" altLang="en-US" sz="2800" b="1" spc="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逐浪温莎雅楷体" panose="03000509000000000000" charset="-122"/>
                    <a:ea typeface="逐浪温莎雅楷体" panose="03000509000000000000" charset="-122"/>
                    <a:cs typeface="+mj-cs"/>
                  </a:rPr>
                  <a:t>理论学习</a:t>
                </a:r>
                <a:endParaRPr lang="zh-CN" altLang="en-US" sz="28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逐浪温莎雅楷体" panose="03000509000000000000" charset="-122"/>
                  <a:ea typeface="逐浪温莎雅楷体" panose="03000509000000000000" charset="-122"/>
                  <a:cs typeface="+mj-cs"/>
                </a:endParaRPr>
              </a:p>
            </p:txBody>
          </p:sp>
        </p:grpSp>
        <p:sp>
          <p:nvSpPr>
            <p:cNvPr id="42" name="文本框 41"/>
            <p:cNvSpPr txBox="1"/>
            <p:nvPr>
              <p:custDataLst>
                <p:tags r:id="rId5"/>
              </p:custDataLst>
            </p:nvPr>
          </p:nvSpPr>
          <p:spPr>
            <a:xfrm>
              <a:off x="7340" y="4347"/>
              <a:ext cx="1165" cy="1077"/>
            </a:xfrm>
            <a:prstGeom prst="rect">
              <a:avLst/>
            </a:prstGeom>
            <a:noFill/>
          </p:spPr>
          <p:txBody>
            <a:bodyPr wrap="square" tIns="46800" bIns="46800" anchor="ctr">
              <a:normAutofit fontScale="97500" lnSpcReduction="10000"/>
            </a:bodyPr>
            <a:p>
              <a:pPr algn="ctr" fontAlgn="auto">
                <a:lnSpc>
                  <a:spcPct val="120000"/>
                </a:lnSpc>
              </a:pP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逐浪温莎雅楷体" panose="03000509000000000000" charset="-122"/>
                  <a:ea typeface="逐浪温莎雅楷体" panose="03000509000000000000" charset="-122"/>
                </a:rPr>
                <a:t>02</a:t>
              </a:r>
              <a:endPara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6"/>
              </p:custDataLst>
            </p:nvPr>
          </p:nvSpPr>
          <p:spPr>
            <a:xfrm>
              <a:off x="7340" y="5773"/>
              <a:ext cx="1165" cy="1077"/>
            </a:xfrm>
            <a:prstGeom prst="rect">
              <a:avLst/>
            </a:prstGeom>
            <a:noFill/>
          </p:spPr>
          <p:txBody>
            <a:bodyPr wrap="square" tIns="46800" bIns="46800" anchor="ctr">
              <a:normAutofit fontScale="97500" lnSpcReduction="10000"/>
            </a:bodyPr>
            <a:p>
              <a:pPr algn="ctr" fontAlgn="auto">
                <a:lnSpc>
                  <a:spcPct val="120000"/>
                </a:lnSpc>
              </a:pPr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逐浪温莎雅楷体" panose="03000509000000000000" charset="-122"/>
                  <a:ea typeface="逐浪温莎雅楷体" panose="03000509000000000000" charset="-122"/>
                </a:rPr>
                <a:t>03</a:t>
              </a:r>
              <a:endPara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</a:endParaRPr>
            </a:p>
          </p:txBody>
        </p:sp>
      </p:grpSp>
      <p:sp>
        <p:nvSpPr>
          <p:cNvPr id="61" name="标题 60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10001885" y="1761490"/>
            <a:ext cx="1403350" cy="1701165"/>
          </a:xfrm>
        </p:spPr>
        <p:txBody>
          <a:bodyPr vert="eaVert">
            <a:noAutofit/>
          </a:bodyPr>
          <a:p>
            <a:pPr algn="dist">
              <a:lnSpc>
                <a:spcPct val="200000"/>
              </a:lnSpc>
            </a:pPr>
            <a:r>
              <a:rPr lang="zh-CN" altLang="en-US" sz="8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</a:rPr>
              <a:t>录</a:t>
            </a:r>
            <a:endParaRPr lang="zh-CN" altLang="en-US" sz="8800" b="0" dirty="0">
              <a:solidFill>
                <a:schemeClr val="tx1">
                  <a:lumMod val="85000"/>
                  <a:lumOff val="15000"/>
                </a:schemeClr>
              </a:solidFill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sp>
        <p:nvSpPr>
          <p:cNvPr id="62" name="标题 60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8089265" y="1172845"/>
            <a:ext cx="1403350" cy="1104265"/>
          </a:xfrm>
          <a:prstGeom prst="rect">
            <a:avLst/>
          </a:prstGeom>
        </p:spPr>
        <p:txBody>
          <a:bodyPr vert="eaVert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</a:pPr>
            <a:r>
              <a:rPr lang="zh-CN" altLang="en-US" sz="5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</a:rPr>
              <a:t>目</a:t>
            </a:r>
            <a:endParaRPr lang="zh-CN" altLang="en-US" sz="5400" b="0" dirty="0">
              <a:solidFill>
                <a:schemeClr val="tx1">
                  <a:lumMod val="85000"/>
                  <a:lumOff val="15000"/>
                </a:schemeClr>
              </a:solidFill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pic>
        <p:nvPicPr>
          <p:cNvPr id="3" name="图片 2" descr="0172d0dc26b25d2e622eceade12082b0b4877cadcac02-NCB2wE_fw6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0735" y="2860675"/>
            <a:ext cx="1847850" cy="22758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3075940" y="3064704"/>
            <a:ext cx="2769235" cy="417195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28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  <a:cs typeface="+mj-cs"/>
              </a:rPr>
              <a:t>材料搜集筛选</a:t>
            </a:r>
            <a:endParaRPr lang="zh-CN" altLang="en-US" sz="2800" b="1" spc="300" dirty="0">
              <a:solidFill>
                <a:schemeClr val="tx1">
                  <a:lumMod val="65000"/>
                  <a:lumOff val="35000"/>
                </a:schemeClr>
              </a:solidFill>
              <a:latin typeface="逐浪温莎雅楷体" panose="03000509000000000000" charset="-122"/>
              <a:ea typeface="逐浪温莎雅楷体" panose="03000509000000000000" charset="-122"/>
              <a:cs typeface="+mj-cs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3075940" y="3969579"/>
            <a:ext cx="2769235" cy="417195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28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  <a:cs typeface="+mj-cs"/>
              </a:rPr>
              <a:t>文献综述</a:t>
            </a:r>
            <a:r>
              <a:rPr lang="zh-CN" altLang="en-US" sz="28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  <a:cs typeface="+mj-cs"/>
                <a:sym typeface="+mn-ea"/>
              </a:rPr>
              <a:t>撰写</a:t>
            </a:r>
            <a:endParaRPr lang="zh-CN" altLang="en-US" sz="2800" b="1" spc="300" dirty="0">
              <a:solidFill>
                <a:schemeClr val="tx1">
                  <a:lumMod val="65000"/>
                  <a:lumOff val="35000"/>
                </a:schemeClr>
              </a:solidFill>
              <a:latin typeface="逐浪温莎雅楷体" panose="03000509000000000000" charset="-122"/>
              <a:ea typeface="逐浪温莎雅楷体" panose="03000509000000000000" charset="-122"/>
              <a:cs typeface="+mj-cs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椭圆 5"/>
          <p:cNvSpPr/>
          <p:nvPr/>
        </p:nvSpPr>
        <p:spPr>
          <a:xfrm>
            <a:off x="3331845" y="2513965"/>
            <a:ext cx="1383665" cy="132969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72720" y="3138805"/>
            <a:ext cx="3345815" cy="107950"/>
            <a:chOff x="-272" y="4943"/>
            <a:chExt cx="5269" cy="17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-272" y="4986"/>
              <a:ext cx="5247" cy="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4827" y="4943"/>
              <a:ext cx="170" cy="1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" name="图片 2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4405" y="2513330"/>
            <a:ext cx="1203325" cy="14827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H="1">
            <a:off x="4821555" y="3148965"/>
            <a:ext cx="1154430" cy="107950"/>
            <a:chOff x="3179" y="4943"/>
            <a:chExt cx="1818" cy="17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3179" y="5028"/>
              <a:ext cx="18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>
            <a:xfrm>
              <a:off x="4827" y="4943"/>
              <a:ext cx="170" cy="1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975985" y="2901315"/>
            <a:ext cx="3275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  <a:cs typeface="+mj-cs"/>
                <a:sym typeface="+mn-ea"/>
              </a:rPr>
              <a:t>理论学习</a:t>
            </a:r>
            <a:endParaRPr lang="zh-CN" altLang="en-US" sz="3600">
              <a:latin typeface="逐浪粗宋简体" panose="02010601030101010101" charset="-122"/>
              <a:ea typeface="逐浪粗宋简体" panose="02010601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38220" y="2764155"/>
            <a:ext cx="1094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+mj-ea"/>
                <a:ea typeface="+mj-ea"/>
              </a:rPr>
              <a:t>01</a:t>
            </a:r>
            <a:endParaRPr lang="en-US" altLang="zh-CN" sz="4800">
              <a:latin typeface="+mj-ea"/>
              <a:ea typeface="+mj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856345" y="3231515"/>
            <a:ext cx="3331845" cy="2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7640" y="-73025"/>
            <a:ext cx="1847850" cy="2275840"/>
          </a:xfrm>
          <a:prstGeom prst="rect">
            <a:avLst/>
          </a:prstGeom>
        </p:spPr>
      </p:pic>
      <p:pic>
        <p:nvPicPr>
          <p:cNvPr id="6" name="图片 5" descr="IMG_20221110_160439_edit_699552859570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3075" y="134620"/>
            <a:ext cx="4714875" cy="6287135"/>
          </a:xfrm>
          <a:prstGeom prst="rect">
            <a:avLst/>
          </a:prstGeom>
        </p:spPr>
      </p:pic>
      <p:pic>
        <p:nvPicPr>
          <p:cNvPr id="10" name="图片 9" descr="IMG_20221110_160352_edit_699320265737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710" y="134620"/>
            <a:ext cx="4742815" cy="6325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72d0dc26b25d2e622eceade12082b0b4877cadcac02-NCB2wE_fw6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37640" y="-73025"/>
            <a:ext cx="1847850" cy="2275840"/>
          </a:xfrm>
          <a:prstGeom prst="rect">
            <a:avLst/>
          </a:prstGeom>
        </p:spPr>
      </p:pic>
      <p:pic>
        <p:nvPicPr>
          <p:cNvPr id="2" name="图片 1" descr="IMG_20221110_160357_edit_699213086164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6600" y="375285"/>
            <a:ext cx="4579620" cy="6107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50940" y="1271270"/>
            <a:ext cx="52463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江苏省语文整合教学研究所</a:t>
            </a:r>
            <a:endParaRPr lang="zh-CN" altLang="en-US" sz="3200"/>
          </a:p>
          <a:p>
            <a:endParaRPr lang="en-US" altLang="zh-CN" sz="3200"/>
          </a:p>
          <a:p>
            <a:r>
              <a:rPr lang="en-US" altLang="zh-CN" sz="3200"/>
              <a:t>“</a:t>
            </a:r>
            <a:r>
              <a:rPr lang="zh-CN" altLang="en-US" sz="3200"/>
              <a:t>大单元</a:t>
            </a:r>
            <a:r>
              <a:rPr lang="en-US" altLang="zh-CN" sz="3200"/>
              <a:t>”</a:t>
            </a:r>
            <a:r>
              <a:rPr lang="zh-CN" altLang="en-US" sz="3200"/>
              <a:t>研究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6320155" y="3559810"/>
            <a:ext cx="54540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/>
              <a:t>《语文教学通讯》</a:t>
            </a:r>
            <a:r>
              <a:rPr lang="en-US" altLang="zh-CN" sz="3200"/>
              <a:t>2021</a:t>
            </a:r>
            <a:r>
              <a:rPr lang="zh-CN" altLang="en-US" sz="3200"/>
              <a:t>，</a:t>
            </a:r>
            <a:r>
              <a:rPr lang="en-US" altLang="zh-CN" sz="3200"/>
              <a:t>7-8</a:t>
            </a:r>
            <a:endParaRPr lang="en-US" altLang="zh-CN" sz="3200"/>
          </a:p>
          <a:p>
            <a:r>
              <a:rPr lang="zh-CN" altLang="en-US" sz="3200"/>
              <a:t>（专刊）</a:t>
            </a:r>
            <a:endParaRPr lang="zh-CN" altLang="en-US" sz="3200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W_WQU0`}$RBYLDC[%~]LR7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710" y="918845"/>
            <a:ext cx="10944860" cy="5847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44700" y="169545"/>
            <a:ext cx="847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语文整合教学成果报告（20210108）</a:t>
            </a:r>
            <a:endParaRPr lang="zh-CN" altLang="en-US" sz="3600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044700" y="169545"/>
            <a:ext cx="847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语文整合教学成果报告（20210108）</a:t>
            </a:r>
            <a:endParaRPr lang="zh-CN" altLang="en-US" sz="3600"/>
          </a:p>
        </p:txBody>
      </p:sp>
      <p:pic>
        <p:nvPicPr>
          <p:cNvPr id="3" name="图片 2" descr="KC7UV%HPLD4B~XS%G}[CE%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754380"/>
            <a:ext cx="10283190" cy="6103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椭圆 5"/>
          <p:cNvSpPr/>
          <p:nvPr/>
        </p:nvSpPr>
        <p:spPr>
          <a:xfrm>
            <a:off x="3331845" y="2513965"/>
            <a:ext cx="1383665" cy="132969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72720" y="3138805"/>
            <a:ext cx="3345815" cy="107950"/>
            <a:chOff x="-272" y="4943"/>
            <a:chExt cx="5269" cy="17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-272" y="4986"/>
              <a:ext cx="5247" cy="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4827" y="4943"/>
              <a:ext cx="170" cy="1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" name="图片 2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4405" y="2513330"/>
            <a:ext cx="1203325" cy="14827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H="1">
            <a:off x="4821555" y="3148965"/>
            <a:ext cx="1154430" cy="107950"/>
            <a:chOff x="3179" y="4943"/>
            <a:chExt cx="1818" cy="17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3179" y="5028"/>
              <a:ext cx="18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>
            <a:xfrm>
              <a:off x="4827" y="4943"/>
              <a:ext cx="170" cy="1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975985" y="2901315"/>
            <a:ext cx="3275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逐浪温莎雅楷体" panose="03000509000000000000" charset="-122"/>
                <a:ea typeface="逐浪温莎雅楷体" panose="03000509000000000000" charset="-122"/>
                <a:cs typeface="+mj-cs"/>
                <a:sym typeface="+mn-ea"/>
              </a:rPr>
              <a:t>材料搜集筛选</a:t>
            </a:r>
            <a:endParaRPr lang="zh-CN" altLang="en-US" sz="3600">
              <a:latin typeface="逐浪粗宋简体" panose="02010601030101010101" charset="-122"/>
              <a:ea typeface="逐浪粗宋简体" panose="02010601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38220" y="2764155"/>
            <a:ext cx="1094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+mj-ea"/>
                <a:ea typeface="+mj-ea"/>
              </a:rPr>
              <a:t>02</a:t>
            </a:r>
            <a:endParaRPr lang="en-US" altLang="zh-CN" sz="4800">
              <a:latin typeface="+mj-ea"/>
              <a:ea typeface="+mj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856345" y="3231515"/>
            <a:ext cx="3331845" cy="2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72d0dc26b25d2e622eceade12082b0b4877cadcac02-NCB2wE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7640" y="-73025"/>
            <a:ext cx="1847850" cy="2275840"/>
          </a:xfrm>
          <a:prstGeom prst="rect">
            <a:avLst/>
          </a:prstGeom>
        </p:spPr>
      </p:pic>
      <p:pic>
        <p:nvPicPr>
          <p:cNvPr id="2" name="图片 1" descr="QQ截图202211071330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" y="1752600"/>
            <a:ext cx="12030075" cy="4210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15285" y="711835"/>
            <a:ext cx="9276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知网搜索：单元整组教学</a:t>
            </a:r>
            <a:r>
              <a:rPr lang="en-US" altLang="zh-CN" sz="4000">
                <a:solidFill>
                  <a:srgbClr val="FF0000"/>
                </a:solidFill>
              </a:rPr>
              <a:t>     </a:t>
            </a:r>
            <a:r>
              <a:rPr lang="zh-CN" altLang="en-US" sz="4000">
                <a:solidFill>
                  <a:schemeClr val="accent1"/>
                </a:solidFill>
              </a:rPr>
              <a:t>共</a:t>
            </a:r>
            <a:r>
              <a:rPr lang="en-US" altLang="zh-CN" sz="4000">
                <a:solidFill>
                  <a:schemeClr val="accent1"/>
                </a:solidFill>
              </a:rPr>
              <a:t>43</a:t>
            </a:r>
            <a:r>
              <a:rPr lang="zh-CN" altLang="en-US" sz="4000">
                <a:solidFill>
                  <a:schemeClr val="accent1"/>
                </a:solidFill>
              </a:rPr>
              <a:t>条结果</a:t>
            </a:r>
            <a:endParaRPr lang="zh-CN" altLang="en-US" sz="4000">
              <a:solidFill>
                <a:schemeClr val="accent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TEMPLATE_CATEGORY" val="diagram"/>
  <p:tag name="KSO_WM_TEMPLATE_INDEX" val="20187691"/>
  <p:tag name="KSO_WM_UNIT_ID" val="diagram20187691_4*m_h_i*1_2_1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m1-1"/>
  <p:tag name="KSO_WM_UNIT_TYPE" val="m_h_i"/>
  <p:tag name="KSO_WM_UNIT_INDEX" val="1_2_1"/>
  <p:tag name="KSO_WM_UNIT_DIAGRAM_ISNUMVISUAL" val="0"/>
  <p:tag name="KSO_WM_UNIT_DIAGRAM_ISREFERUNIT" val="0"/>
  <p:tag name="KSO_WM_UNIT_TEXT_FILL_FORE_SCHEMECOLOR_INDEX" val="6"/>
  <p:tag name="KSO_WM_UNIT_TEXT_FILL_TYPE" val="1"/>
  <p:tag name="KSO_WM_UNIT_USESOURCEFORMAT_APPLY" val="0"/>
</p:tagLst>
</file>

<file path=ppt/tags/tag11.xml><?xml version="1.0" encoding="utf-8"?>
<p:tagLst xmlns:p="http://schemas.openxmlformats.org/presentationml/2006/main">
  <p:tag name="KSO_WM_TEMPLATE_CATEGORY" val="diagram"/>
  <p:tag name="KSO_WM_TEMPLATE_INDEX" val="20187691"/>
  <p:tag name="KSO_WM_UNIT_ID" val="diagram20187691_4*m_h_i*1_3_1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m1-1"/>
  <p:tag name="KSO_WM_UNIT_TYPE" val="m_h_i"/>
  <p:tag name="KSO_WM_UNIT_INDEX" val="1_3_1"/>
  <p:tag name="KSO_WM_UNIT_DIAGRAM_ISNUMVISUAL" val="0"/>
  <p:tag name="KSO_WM_UNIT_DIAGRAM_ISREFERUNIT" val="0"/>
  <p:tag name="KSO_WM_UNIT_TEXT_FILL_FORE_SCHEMECOLOR_INDEX" val="7"/>
  <p:tag name="KSO_WM_UNIT_TEXT_FILL_TYPE" val="1"/>
  <p:tag name="KSO_WM_UNIT_USESOURCEFORMAT_APPLY" val="0"/>
</p:tagLst>
</file>

<file path=ppt/tags/tag12.xml><?xml version="1.0" encoding="utf-8"?>
<p:tagLst xmlns:p="http://schemas.openxmlformats.org/presentationml/2006/main">
  <p:tag name="KSO_WM_TEMPLATE_CATEGORY" val="custom"/>
  <p:tag name="KSO_WM_TEMPLATE_INDEX" val="20187308"/>
  <p:tag name="KSO_WM_TAG_VERSION" val="1.0"/>
  <p:tag name="KSO_WM_UNIT_TYPE" val="a"/>
  <p:tag name="KSO_WM_UNIT_INDEX" val="1"/>
  <p:tag name="KSO_WM_UNIT_ID" val="custom20187308_1*a*1"/>
  <p:tag name="KSO_WM_UNIT_LAYERLEVEL" val="1"/>
  <p:tag name="KSO_WM_UNIT_VALUE" val="13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3.xml><?xml version="1.0" encoding="utf-8"?>
<p:tagLst xmlns:p="http://schemas.openxmlformats.org/presentationml/2006/main">
  <p:tag name="KSO_WM_TEMPLATE_CATEGORY" val="custom"/>
  <p:tag name="KSO_WM_TEMPLATE_INDEX" val="20187308"/>
  <p:tag name="KSO_WM_TAG_VERSION" val="1.0"/>
  <p:tag name="KSO_WM_UNIT_TYPE" val="a"/>
  <p:tag name="KSO_WM_UNIT_INDEX" val="1"/>
  <p:tag name="KSO_WM_UNIT_ID" val="custom20187308_1*a*1"/>
  <p:tag name="KSO_WM_UNIT_LAYERLEVEL" val="1"/>
  <p:tag name="KSO_WM_UNIT_VALUE" val="13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4.xml><?xml version="1.0" encoding="utf-8"?>
<p:tagLst xmlns:p="http://schemas.openxmlformats.org/presentationml/2006/main">
  <p:tag name="KSO_WM_TEMPLATE_CATEGORY" val="diagram"/>
  <p:tag name="KSO_WM_TEMPLATE_INDEX" val="20187691"/>
  <p:tag name="KSO_WM_UNIT_ID" val="diagram20187691_4*m_h_a*1_1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UNIT_ISCONTENTSTITLE" val="0"/>
  <p:tag name="KSO_WM_DIAGRAM_GROUP_CODE" val="m1-1"/>
  <p:tag name="KSO_WM_UNIT_TYPE" val="m_h_a"/>
  <p:tag name="KSO_WM_UNIT_INDEX" val="1_1_1"/>
  <p:tag name="KSO_WM_UNIT_PRESET_TEXT" val="单击此处添加标题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EMPLATE_CATEGORY" val="diagram"/>
  <p:tag name="KSO_WM_TEMPLATE_INDEX" val="20187691"/>
  <p:tag name="KSO_WM_UNIT_ID" val="diagram20187691_4*m_h_a*1_1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UNIT_ISCONTENTSTITLE" val="0"/>
  <p:tag name="KSO_WM_DIAGRAM_GROUP_CODE" val="m1-1"/>
  <p:tag name="KSO_WM_UNIT_TYPE" val="m_h_a"/>
  <p:tag name="KSO_WM_UNIT_INDEX" val="1_1_1"/>
  <p:tag name="KSO_WM_UNIT_PRESET_TEXT" val="单击此处添加标题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18.xml><?xml version="1.0" encoding="utf-8"?>
<p:tagLst xmlns:p="http://schemas.openxmlformats.org/presentationml/2006/main">
  <p:tag name="KSO_WM_UNIT_PLACING_PICTURE_USER_VIEWPORT" val="{&quot;height&quot;:10800,&quot;width&quot;:8099}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UNIT_PLACING_PICTURE_USER_VIEWPORT" val="{&quot;height&quot;:3584,&quot;width&quot;:2910}"/>
</p:tagLst>
</file>

<file path=ppt/tags/tag21.xml><?xml version="1.0" encoding="utf-8"?>
<p:tagLst xmlns:p="http://schemas.openxmlformats.org/presentationml/2006/main">
  <p:tag name="KSO_WM_UNIT_PLACING_PICTURE_USER_VIEWPORT" val="{&quot;height&quot;:9618,&quot;width&quot;:7212}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34.xml><?xml version="1.0" encoding="utf-8"?>
<p:tagLst xmlns:p="http://schemas.openxmlformats.org/presentationml/2006/main">
  <p:tag name="COMMONDATA" val="eyJjb3VudCI6MSwiaGRpZCI6IjA5NTNjMTJhNTEyZGUxMmM0ODdjNTcyNzE2ODZlMDczIiwidXNlckNvdW50IjoxfQ=="/>
  <p:tag name="KSO_WPP_MARK_KEY" val="dc97f51d-4ce4-4cc5-9f04-3917b76f4e4b"/>
</p:tagLst>
</file>

<file path=ppt/tags/tag4.xml><?xml version="1.0" encoding="utf-8"?>
<p:tagLst xmlns:p="http://schemas.openxmlformats.org/presentationml/2006/main">
  <p:tag name="KSO_WM_UNIT_PLACING_PICTURE_USER_VIEWPORT" val="{&quot;height&quot;:7639,&quot;width&quot;:6204}"/>
</p:tagLst>
</file>

<file path=ppt/tags/tag5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PECIAL_SOURCE" val="bdnull"/>
</p:tagLst>
</file>

<file path=ppt/tags/tag6.xml><?xml version="1.0" encoding="utf-8"?>
<p:tagLst xmlns:p="http://schemas.openxmlformats.org/presentationml/2006/main">
  <p:tag name="MH" val="20170626084737"/>
  <p:tag name="MH_LIBRARY" val="CONTENTS"/>
  <p:tag name="MH_TYPE" val="OTHERS"/>
  <p:tag name="ID" val="626765"/>
  <p:tag name="PA" val="v3.2.0"/>
</p:tagLst>
</file>

<file path=ppt/tags/tag7.xml><?xml version="1.0" encoding="utf-8"?>
<p:tagLst xmlns:p="http://schemas.openxmlformats.org/presentationml/2006/main">
  <p:tag name="MH" val="20170626084737"/>
  <p:tag name="MH_LIBRARY" val="CONTENTS"/>
  <p:tag name="MH_TYPE" val="OTHERS"/>
  <p:tag name="ID" val="626765"/>
  <p:tag name="PA" val="v3.2.0"/>
</p:tagLst>
</file>

<file path=ppt/tags/tag8.xml><?xml version="1.0" encoding="utf-8"?>
<p:tagLst xmlns:p="http://schemas.openxmlformats.org/presentationml/2006/main">
  <p:tag name="KSO_WM_TEMPLATE_CATEGORY" val="diagram"/>
  <p:tag name="KSO_WM_TEMPLATE_INDEX" val="20187691"/>
  <p:tag name="KSO_WM_UNIT_ID" val="diagram20187691_4*m_h_i*1_1_1"/>
  <p:tag name="KSO_WM_UNIT_LAYERLEVEL" val="1_1_1"/>
  <p:tag name="KSO_WM_BEAUTIFY_FLAG" val="#wm#"/>
  <p:tag name="KSO_WM_TAG_VERSION" val="1.0"/>
  <p:tag name="KSO_WM_UNIT_HIGHLIGHT" val="0"/>
  <p:tag name="KSO_WM_UNIT_COMPATIBLE" val="0"/>
  <p:tag name="KSO_WM_DIAGRAM_GROUP_CODE" val="m1-1"/>
  <p:tag name="KSO_WM_UNIT_TYPE" val="m_h_i"/>
  <p:tag name="KSO_WM_UNIT_INDEX" val="1_1_1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0"/>
</p:tagLst>
</file>

<file path=ppt/tags/tag9.xml><?xml version="1.0" encoding="utf-8"?>
<p:tagLst xmlns:p="http://schemas.openxmlformats.org/presentationml/2006/main">
  <p:tag name="KSO_WM_TEMPLATE_CATEGORY" val="diagram"/>
  <p:tag name="KSO_WM_TEMPLATE_INDEX" val="20187691"/>
  <p:tag name="KSO_WM_UNIT_ID" val="diagram20187691_4*m_h_a*1_1_1"/>
  <p:tag name="KSO_WM_UNIT_LAYERLEVEL" val="1_1_1"/>
  <p:tag name="KSO_WM_UNIT_VALUE" val="6"/>
  <p:tag name="KSO_WM_UNIT_HIGHLIGHT" val="0"/>
  <p:tag name="KSO_WM_UNIT_COMPATIBLE" val="0"/>
  <p:tag name="KSO_WM_BEAUTIFY_FLAG" val="#wm#"/>
  <p:tag name="KSO_WM_TAG_VERSION" val="1.0"/>
  <p:tag name="KSO_WM_UNIT_ISCONTENTSTITLE" val="0"/>
  <p:tag name="KSO_WM_DIAGRAM_GROUP_CODE" val="m1-1"/>
  <p:tag name="KSO_WM_UNIT_TYPE" val="m_h_a"/>
  <p:tag name="KSO_WM_UNIT_INDEX" val="1_1_1"/>
  <p:tag name="KSO_WM_UNIT_PRESET_TEXT" val="单击此处添加标题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WPS 演示</Application>
  <PresentationFormat>宽屏</PresentationFormat>
  <Paragraphs>53</Paragraphs>
  <Slides>16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逐浪马列大楷体</vt:lpstr>
      <vt:lpstr>黑体</vt:lpstr>
      <vt:lpstr>微软雅黑</vt:lpstr>
      <vt:lpstr>逐浪温莎雅楷体</vt:lpstr>
      <vt:lpstr>逐浪粗宋简体</vt:lpstr>
      <vt:lpstr>Mangal</vt:lpstr>
      <vt:lpstr>DejaVu Math TeX Gyre</vt:lpstr>
      <vt:lpstr>Calibri Light</vt:lpstr>
      <vt:lpstr>Arial Unicode MS</vt:lpstr>
      <vt:lpstr>等线</vt:lpstr>
      <vt:lpstr>Calibri</vt:lpstr>
      <vt:lpstr>Office 主题​​</vt:lpstr>
      <vt:lpstr>极   简</vt:lpstr>
      <vt:lpstr>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双拔雀</cp:lastModifiedBy>
  <cp:revision>399</cp:revision>
  <dcterms:created xsi:type="dcterms:W3CDTF">2017-08-03T09:01:00Z</dcterms:created>
  <dcterms:modified xsi:type="dcterms:W3CDTF">2022-11-10T15:09:38Z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817754E44B04443294DFDFCA066CD4BB</vt:lpwstr>
  </property>
  <property fmtid="{D5CDD505-2E9C-101B-9397-08002B2CF9AE}" pid="4" name="KSOTemplateUUID">
    <vt:lpwstr>v1.0_mb_FPecCcmLKouqEV03EOe2mg==</vt:lpwstr>
  </property>
</Properties>
</file>