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9"/>
  </p:notesMasterIdLst>
  <p:sldIdLst>
    <p:sldId id="256" r:id="rId4"/>
    <p:sldId id="257" r:id="rId5"/>
    <p:sldId id="284" r:id="rId6"/>
    <p:sldId id="258" r:id="rId7"/>
    <p:sldId id="263" r:id="rId8"/>
    <p:sldId id="292" r:id="rId10"/>
    <p:sldId id="291" r:id="rId11"/>
    <p:sldId id="286" r:id="rId12"/>
    <p:sldId id="287" r:id="rId13"/>
    <p:sldId id="285" r:id="rId14"/>
    <p:sldId id="289" r:id="rId15"/>
    <p:sldId id="288" r:id="rId16"/>
    <p:sldId id="290" r:id="rId17"/>
    <p:sldId id="283" r:id="rId18"/>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8ED"/>
    <a:srgbClr val="F7505E"/>
    <a:srgbClr val="72DEB8"/>
    <a:srgbClr val="F7E5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41" autoAdjust="0"/>
    <p:restoredTop sz="94660"/>
  </p:normalViewPr>
  <p:slideViewPr>
    <p:cSldViewPr snapToGrid="0">
      <p:cViewPr varScale="1">
        <p:scale>
          <a:sx n="65" d="100"/>
          <a:sy n="65" d="100"/>
        </p:scale>
        <p:origin x="47"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gs" Target="tags/tag3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00158-F264-46A1-9327-1DEEB8D855F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579D6-0E76-4655-8061-1EC8A59F64D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7" name="Flowchart: Off-page Connector 6"/>
          <p:cNvSpPr/>
          <p:nvPr userDrawn="1"/>
        </p:nvSpPr>
        <p:spPr>
          <a:xfrm rot="5400000">
            <a:off x="11681289" y="6247141"/>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Slide Number Placeholder 4"/>
          <p:cNvSpPr>
            <a:spLocks noGrp="1"/>
          </p:cNvSpPr>
          <p:nvPr>
            <p:ph type="sldNum" sz="quarter" idx="12"/>
          </p:nvPr>
        </p:nvSpPr>
        <p:spPr>
          <a:xfrm>
            <a:off x="11643206" y="6340867"/>
            <a:ext cx="610241" cy="366183"/>
          </a:xfrm>
          <a:prstGeom prst="rect">
            <a:avLst/>
          </a:prstGeom>
        </p:spPr>
        <p:txBody>
          <a:bodyPr anchor="ctr"/>
          <a:lstStyle>
            <a:lvl1pPr algn="ctr">
              <a:defRPr sz="1335" b="1">
                <a:solidFill>
                  <a:schemeClr val="tx1">
                    <a:lumMod val="75000"/>
                    <a:lumOff val="25000"/>
                  </a:schemeClr>
                </a:solidFill>
              </a:defRPr>
            </a:lvl1pPr>
          </a:lstStyle>
          <a:p>
            <a:fld id="{C136B7D2-B98C-44FD-8D04-7EC62A564975}" type="slidenum">
              <a:rPr lang="en-US" smtClean="0"/>
            </a:fld>
            <a:endParaRPr lang="en-US" dirty="0"/>
          </a:p>
        </p:txBody>
      </p:sp>
      <p:sp>
        <p:nvSpPr>
          <p:cNvPr id="5" name="Title 1"/>
          <p:cNvSpPr>
            <a:spLocks noGrp="1"/>
          </p:cNvSpPr>
          <p:nvPr>
            <p:ph type="title" hasCustomPrompt="1"/>
          </p:nvPr>
        </p:nvSpPr>
        <p:spPr>
          <a:xfrm>
            <a:off x="2336800" y="356628"/>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a:t>Click To Edit Master Title Style</a:t>
            </a:r>
            <a:endParaRPr lang="en-US" dirty="0"/>
          </a:p>
        </p:txBody>
      </p:sp>
      <p:sp>
        <p:nvSpPr>
          <p:cNvPr id="6" name="Text Placeholder 3"/>
          <p:cNvSpPr>
            <a:spLocks noGrp="1"/>
          </p:cNvSpPr>
          <p:nvPr>
            <p:ph type="body" sz="half" idx="2" hasCustomPrompt="1"/>
          </p:nvPr>
        </p:nvSpPr>
        <p:spPr>
          <a:xfrm>
            <a:off x="3352800" y="825950"/>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Subtext Goes Here</a:t>
            </a:r>
            <a:endParaRPr lang="en-US" dirty="0"/>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000251"/>
            <a:ext cx="12194029" cy="4857750"/>
          </a:xfrm>
          <a:prstGeom prst="rect">
            <a:avLst/>
          </a:prstGeom>
        </p:spPr>
      </p:pic>
      <p:sp>
        <p:nvSpPr>
          <p:cNvPr id="7" name="矩形 6"/>
          <p:cNvSpPr/>
          <p:nvPr userDrawn="1"/>
        </p:nvSpPr>
        <p:spPr>
          <a:xfrm>
            <a:off x="219075" y="247650"/>
            <a:ext cx="11753850" cy="6381750"/>
          </a:xfrm>
          <a:prstGeom prst="rect">
            <a:avLst/>
          </a:prstGeom>
          <a:blipFill>
            <a:blip r:embed="rId3"/>
            <a:stretch>
              <a:fillRect/>
            </a:stretch>
          </a:blipFill>
          <a:ln>
            <a:noFill/>
          </a:ln>
          <a:effectLst>
            <a:outerShdw blurRad="317500" dist="1270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2189" y="476250"/>
            <a:ext cx="820356" cy="91279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000251"/>
            <a:ext cx="12194029" cy="4857750"/>
          </a:xfrm>
          <a:prstGeom prst="rect">
            <a:avLst/>
          </a:prstGeom>
        </p:spPr>
      </p:pic>
      <p:sp>
        <p:nvSpPr>
          <p:cNvPr id="7" name="矩形 6"/>
          <p:cNvSpPr/>
          <p:nvPr userDrawn="1"/>
        </p:nvSpPr>
        <p:spPr>
          <a:xfrm>
            <a:off x="219075" y="247650"/>
            <a:ext cx="11753850" cy="6381750"/>
          </a:xfrm>
          <a:prstGeom prst="rect">
            <a:avLst/>
          </a:prstGeom>
          <a:blipFill>
            <a:blip r:embed="rId3"/>
            <a:stretch>
              <a:fillRect/>
            </a:stretch>
          </a:blipFill>
          <a:ln>
            <a:noFill/>
          </a:ln>
          <a:effectLst>
            <a:outerShdw blurRad="317500" dist="1270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2189" y="476250"/>
            <a:ext cx="820356" cy="91279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8.png"/><Relationship Id="rId7" Type="http://schemas.openxmlformats.org/officeDocument/2006/relationships/tags" Target="../tags/tag4.xml"/><Relationship Id="rId6" Type="http://schemas.openxmlformats.org/officeDocument/2006/relationships/image" Target="../media/image7.png"/><Relationship Id="rId5" Type="http://schemas.openxmlformats.org/officeDocument/2006/relationships/tags" Target="../tags/tag3.xml"/><Relationship Id="rId4" Type="http://schemas.openxmlformats.org/officeDocument/2006/relationships/image" Target="../media/image6.png"/><Relationship Id="rId3" Type="http://schemas.openxmlformats.org/officeDocument/2006/relationships/tags" Target="../tags/tag2.xml"/><Relationship Id="rId23" Type="http://schemas.openxmlformats.org/officeDocument/2006/relationships/slideLayout" Target="../slideLayouts/slideLayout7.xml"/><Relationship Id="rId22" Type="http://schemas.openxmlformats.org/officeDocument/2006/relationships/image" Target="../media/image12.png"/><Relationship Id="rId21" Type="http://schemas.microsoft.com/office/2007/relationships/media" Target="../media/media1.mp3"/><Relationship Id="rId20" Type="http://schemas.openxmlformats.org/officeDocument/2006/relationships/audio" Target="../media/media1.mp3"/><Relationship Id="rId2" Type="http://schemas.openxmlformats.org/officeDocument/2006/relationships/image" Target="../media/image5.jpeg"/><Relationship Id="rId19" Type="http://schemas.openxmlformats.org/officeDocument/2006/relationships/image" Target="../media/image11.png"/><Relationship Id="rId18" Type="http://schemas.openxmlformats.org/officeDocument/2006/relationships/tags" Target="../tags/tag12.xml"/><Relationship Id="rId17" Type="http://schemas.openxmlformats.org/officeDocument/2006/relationships/tags" Target="../tags/tag11.xml"/><Relationship Id="rId16" Type="http://schemas.openxmlformats.org/officeDocument/2006/relationships/tags" Target="../tags/tag10.xml"/><Relationship Id="rId15" Type="http://schemas.openxmlformats.org/officeDocument/2006/relationships/tags" Target="../tags/tag9.xml"/><Relationship Id="rId14" Type="http://schemas.openxmlformats.org/officeDocument/2006/relationships/tags" Target="../tags/tag8.xml"/><Relationship Id="rId13" Type="http://schemas.openxmlformats.org/officeDocument/2006/relationships/image" Target="../media/image10.png"/><Relationship Id="rId12" Type="http://schemas.openxmlformats.org/officeDocument/2006/relationships/tags" Target="../tags/tag7.xml"/><Relationship Id="rId11" Type="http://schemas.openxmlformats.org/officeDocument/2006/relationships/image" Target="../media/image9.png"/><Relationship Id="rId10" Type="http://schemas.openxmlformats.org/officeDocument/2006/relationships/tags" Target="../tags/tag6.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file:///C:\Users\Administrator\AppData\Local\Temp\636298691548456578.png" TargetMode="External"/><Relationship Id="rId2" Type="http://schemas.openxmlformats.org/officeDocument/2006/relationships/image" Target="../media/image13.png"/><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image" Target="../media/image8.png"/><Relationship Id="rId7" Type="http://schemas.openxmlformats.org/officeDocument/2006/relationships/tags" Target="../tags/tag21.xml"/><Relationship Id="rId6" Type="http://schemas.openxmlformats.org/officeDocument/2006/relationships/image" Target="../media/image7.png"/><Relationship Id="rId5" Type="http://schemas.openxmlformats.org/officeDocument/2006/relationships/tags" Target="../tags/tag20.xml"/><Relationship Id="rId4" Type="http://schemas.openxmlformats.org/officeDocument/2006/relationships/image" Target="../media/image6.png"/><Relationship Id="rId3" Type="http://schemas.openxmlformats.org/officeDocument/2006/relationships/tags" Target="../tags/tag19.xml"/><Relationship Id="rId21" Type="http://schemas.openxmlformats.org/officeDocument/2006/relationships/slideLayout" Target="../slideLayouts/slideLayout20.xml"/><Relationship Id="rId20" Type="http://schemas.openxmlformats.org/officeDocument/2006/relationships/image" Target="../media/image11.png"/><Relationship Id="rId2" Type="http://schemas.openxmlformats.org/officeDocument/2006/relationships/image" Target="../media/image5.jpeg"/><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image" Target="../media/image10.png"/><Relationship Id="rId12" Type="http://schemas.openxmlformats.org/officeDocument/2006/relationships/tags" Target="../tags/tag24.xml"/><Relationship Id="rId11" Type="http://schemas.openxmlformats.org/officeDocument/2006/relationships/image" Target="../media/image9.png"/><Relationship Id="rId10" Type="http://schemas.openxmlformats.org/officeDocument/2006/relationships/tags" Target="../tags/tag23.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png"/><Relationship Id="rId7" Type="http://schemas.openxmlformats.org/officeDocument/2006/relationships/image" Target="../media/image15.png"/><Relationship Id="rId6" Type="http://schemas.openxmlformats.org/officeDocument/2006/relationships/image" Target="file:///C:\Users\Administrator\AppData\Local\Temp\636298691548741794.png" TargetMode="External"/><Relationship Id="rId5" Type="http://schemas.openxmlformats.org/officeDocument/2006/relationships/image" Target="../media/image14.png"/><Relationship Id="rId4" Type="http://schemas.openxmlformats.org/officeDocument/2006/relationships/tags" Target="../tags/tag14.xml"/><Relationship Id="rId3" Type="http://schemas.openxmlformats.org/officeDocument/2006/relationships/image" Target="file:///C:\Users\Administrator\AppData\Local\Temp\636298691548456578.png" TargetMode="External"/><Relationship Id="rId2" Type="http://schemas.openxmlformats.org/officeDocument/2006/relationships/image" Target="../media/image13.png"/><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file:///C:\Users\Administrator\AppData\Local\Temp\636298691548456578.png" TargetMode="External"/><Relationship Id="rId2" Type="http://schemas.openxmlformats.org/officeDocument/2006/relationships/image" Target="../media/image13.png"/><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file:///C:\Users\Administrator\AppData\Local\Temp\636298691548741794.png" TargetMode="External"/><Relationship Id="rId2" Type="http://schemas.openxmlformats.org/officeDocument/2006/relationships/image" Target="../media/image14.png"/><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5.xml"/><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A_图片 4"/>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l="5031" t="5031" r="5031" b="5031"/>
          <a:stretch>
            <a:fillRect/>
          </a:stretch>
        </p:blipFill>
        <p:spPr>
          <a:xfrm>
            <a:off x="1232079" y="558532"/>
            <a:ext cx="9727842" cy="4845126"/>
          </a:xfrm>
          <a:prstGeom prst="rect">
            <a:avLst/>
          </a:prstGeom>
        </p:spPr>
      </p:pic>
      <p:pic>
        <p:nvPicPr>
          <p:cNvPr id="10" name="PA_图片 9"/>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0" y="0"/>
            <a:ext cx="5196851" cy="3691136"/>
          </a:xfrm>
          <a:prstGeom prst="rect">
            <a:avLst/>
          </a:prstGeom>
        </p:spPr>
      </p:pic>
      <p:pic>
        <p:nvPicPr>
          <p:cNvPr id="11" name="PA_图片 10"/>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661901" y="0"/>
            <a:ext cx="1530099" cy="4718314"/>
          </a:xfrm>
          <a:prstGeom prst="rect">
            <a:avLst/>
          </a:prstGeom>
        </p:spPr>
      </p:pic>
      <p:sp>
        <p:nvSpPr>
          <p:cNvPr id="16" name="PA_矩形 12"/>
          <p:cNvSpPr/>
          <p:nvPr>
            <p:custDataLst>
              <p:tags r:id="rId9"/>
            </p:custDataLst>
          </p:nvPr>
        </p:nvSpPr>
        <p:spPr>
          <a:xfrm>
            <a:off x="1663709" y="1923014"/>
            <a:ext cx="8864583" cy="1174750"/>
          </a:xfrm>
          <a:prstGeom prst="rect">
            <a:avLst/>
          </a:prstGeom>
        </p:spPr>
        <p:txBody>
          <a:bodyPr wrap="square" lIns="68564" tIns="34282" rIns="68564" bIns="34282">
            <a:spAutoFit/>
          </a:bodyPr>
          <a:lstStyle/>
          <a:p>
            <a:pPr algn="ctr"/>
            <a:r>
              <a:rPr lang="zh-CN" altLang="en-US" sz="7200" b="1" dirty="0">
                <a:solidFill>
                  <a:schemeClr val="bg1"/>
                </a:solidFill>
                <a:latin typeface="楷体" panose="02010609060101010101" charset="-122"/>
                <a:ea typeface="楷体" panose="02010609060101010101" charset="-122"/>
                <a:cs typeface="楷体" panose="02010609060101010101" charset="-122"/>
              </a:rPr>
              <a:t>文献综述</a:t>
            </a:r>
            <a:r>
              <a:rPr lang="en-US" altLang="zh-CN" sz="7200" b="1" dirty="0">
                <a:solidFill>
                  <a:schemeClr val="bg1"/>
                </a:solidFill>
                <a:latin typeface="楷体" panose="02010609060101010101" charset="-122"/>
                <a:ea typeface="楷体" panose="02010609060101010101" charset="-122"/>
                <a:cs typeface="楷体" panose="02010609060101010101" charset="-122"/>
              </a:rPr>
              <a:t>—</a:t>
            </a:r>
            <a:r>
              <a:rPr lang="zh-CN" altLang="en-US" sz="7200" b="1" dirty="0">
                <a:solidFill>
                  <a:schemeClr val="bg1"/>
                </a:solidFill>
                <a:latin typeface="楷体" panose="02010609060101010101" charset="-122"/>
                <a:ea typeface="楷体" panose="02010609060101010101" charset="-122"/>
                <a:cs typeface="楷体" panose="02010609060101010101" charset="-122"/>
              </a:rPr>
              <a:t>高阶思维</a:t>
            </a:r>
            <a:endParaRPr lang="zh-CN" altLang="en-US" sz="7200" b="1" dirty="0">
              <a:solidFill>
                <a:schemeClr val="bg1"/>
              </a:solidFill>
              <a:latin typeface="楷体" panose="02010609060101010101" charset="-122"/>
              <a:ea typeface="楷体" panose="02010609060101010101" charset="-122"/>
              <a:cs typeface="楷体" panose="02010609060101010101" charset="-122"/>
            </a:endParaRPr>
          </a:p>
        </p:txBody>
      </p:sp>
      <p:pic>
        <p:nvPicPr>
          <p:cNvPr id="17" name="PA_图片 16"/>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8363362" y="559069"/>
            <a:ext cx="1682499" cy="1130810"/>
          </a:xfrm>
          <a:prstGeom prst="rect">
            <a:avLst/>
          </a:prstGeom>
        </p:spPr>
      </p:pic>
      <p:pic>
        <p:nvPicPr>
          <p:cNvPr id="18" name="PA_图片 17"/>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a:xfrm>
            <a:off x="9213686" y="3097621"/>
            <a:ext cx="3275730" cy="4003264"/>
          </a:xfrm>
          <a:prstGeom prst="rect">
            <a:avLst/>
          </a:prstGeom>
        </p:spPr>
      </p:pic>
      <p:grpSp>
        <p:nvGrpSpPr>
          <p:cNvPr id="25" name="PA_组合 24"/>
          <p:cNvGrpSpPr/>
          <p:nvPr>
            <p:custDataLst>
              <p:tags r:id="rId14"/>
            </p:custDataLst>
          </p:nvPr>
        </p:nvGrpSpPr>
        <p:grpSpPr>
          <a:xfrm>
            <a:off x="3886201" y="3482059"/>
            <a:ext cx="1755676" cy="337185"/>
            <a:chOff x="4018491" y="3707246"/>
            <a:chExt cx="2013984" cy="337185"/>
          </a:xfrm>
        </p:grpSpPr>
        <p:sp>
          <p:nvSpPr>
            <p:cNvPr id="20" name="圆角矩形 19"/>
            <p:cNvSpPr/>
            <p:nvPr/>
          </p:nvSpPr>
          <p:spPr>
            <a:xfrm>
              <a:off x="4018491" y="3754870"/>
              <a:ext cx="2013984" cy="276999"/>
            </a:xfrm>
            <a:prstGeom prst="roundRect">
              <a:avLst>
                <a:gd name="adj" fmla="val 50000"/>
              </a:avLst>
            </a:prstGeom>
            <a:noFill/>
            <a:ln w="6350">
              <a:solidFill>
                <a:schemeClr val="accent1"/>
              </a:solidFill>
            </a:ln>
            <a:effectLst>
              <a:outerShdw blurRad="1905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1" name="PA_矩形 44"/>
            <p:cNvSpPr/>
            <p:nvPr>
              <p:custDataLst>
                <p:tags r:id="rId15"/>
              </p:custDataLst>
            </p:nvPr>
          </p:nvSpPr>
          <p:spPr>
            <a:xfrm>
              <a:off x="4303251" y="3707246"/>
              <a:ext cx="1444469" cy="337185"/>
            </a:xfrm>
            <a:prstGeom prst="rect">
              <a:avLst/>
            </a:prstGeom>
          </p:spPr>
          <p:txBody>
            <a:bodyPr wrap="non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殷佳</a:t>
              </a: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何静娴</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6" name="PA_组合 25"/>
          <p:cNvGrpSpPr/>
          <p:nvPr>
            <p:custDataLst>
              <p:tags r:id="rId16"/>
            </p:custDataLst>
          </p:nvPr>
        </p:nvGrpSpPr>
        <p:grpSpPr>
          <a:xfrm>
            <a:off x="6550124" y="3542383"/>
            <a:ext cx="1755676" cy="288291"/>
            <a:chOff x="6164816" y="3754870"/>
            <a:chExt cx="2013984" cy="288291"/>
          </a:xfrm>
        </p:grpSpPr>
        <p:sp>
          <p:nvSpPr>
            <p:cNvPr id="23" name="圆角矩形 22"/>
            <p:cNvSpPr/>
            <p:nvPr/>
          </p:nvSpPr>
          <p:spPr>
            <a:xfrm>
              <a:off x="6164816" y="3754870"/>
              <a:ext cx="2013984" cy="276999"/>
            </a:xfrm>
            <a:prstGeom prst="roundRect">
              <a:avLst>
                <a:gd name="adj" fmla="val 50000"/>
              </a:avLst>
            </a:prstGeom>
            <a:noFill/>
            <a:ln w="6350">
              <a:solidFill>
                <a:schemeClr val="accent1"/>
              </a:solidFill>
            </a:ln>
            <a:effectLst>
              <a:outerShdw blurRad="1905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4" name="PA_矩形 44"/>
            <p:cNvSpPr/>
            <p:nvPr>
              <p:custDataLst>
                <p:tags r:id="rId17"/>
              </p:custDataLst>
            </p:nvPr>
          </p:nvSpPr>
          <p:spPr>
            <a:xfrm>
              <a:off x="6351601" y="3767571"/>
              <a:ext cx="1640415" cy="275590"/>
            </a:xfrm>
            <a:prstGeom prst="rect">
              <a:avLst/>
            </a:prstGeom>
          </p:spPr>
          <p:txBody>
            <a:bodyPr wrap="none">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时间</a:t>
              </a:r>
              <a:r>
                <a:rPr lang="zh-CN" altLang="en-US" sz="1200" dirty="0">
                  <a:solidFill>
                    <a:schemeClr val="bg1"/>
                  </a:solidFill>
                  <a:latin typeface="微软雅黑" panose="020B0503020204020204" pitchFamily="34" charset="-122"/>
                  <a:ea typeface="微软雅黑" panose="020B0503020204020204" pitchFamily="34" charset="-122"/>
                </a:rPr>
                <a:t>：</a:t>
              </a:r>
              <a:r>
                <a:rPr lang="en-US" altLang="zh-CN" sz="1200" dirty="0">
                  <a:solidFill>
                    <a:schemeClr val="bg1"/>
                  </a:solidFill>
                  <a:latin typeface="微软雅黑" panose="020B0503020204020204" pitchFamily="34" charset="-122"/>
                  <a:ea typeface="微软雅黑" panose="020B0503020204020204" pitchFamily="34" charset="-122"/>
                </a:rPr>
                <a:t>2022.11.11</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pic>
        <p:nvPicPr>
          <p:cNvPr id="29" name="PA_图片 28"/>
          <p:cNvPicPr>
            <a:picLocks noChangeAspect="1"/>
          </p:cNvPicPr>
          <p:nvPr>
            <p:custDataLst>
              <p:tags r:id="rId18"/>
            </p:custDataLst>
          </p:nvPr>
        </p:nvPicPr>
        <p:blipFill>
          <a:blip r:embed="rId19">
            <a:extLst>
              <a:ext uri="{28A0092B-C50C-407E-A947-70E740481C1C}">
                <a14:useLocalDpi xmlns:a14="http://schemas.microsoft.com/office/drawing/2010/main" val="0"/>
              </a:ext>
            </a:extLst>
          </a:blip>
          <a:stretch>
            <a:fillRect/>
          </a:stretch>
        </p:blipFill>
        <p:spPr>
          <a:xfrm>
            <a:off x="-45416" y="4211568"/>
            <a:ext cx="2916706" cy="2646432"/>
          </a:xfrm>
          <a:prstGeom prst="rect">
            <a:avLst/>
          </a:prstGeom>
        </p:spPr>
      </p:pic>
      <p:pic>
        <p:nvPicPr>
          <p:cNvPr id="3" name="Camille Saint-Saëns - 天鹅">
            <a:hlinkClick r:id="" action="ppaction://media"/>
          </p:cNvPr>
          <p:cNvPicPr>
            <a:picLocks noChangeAspect="1"/>
          </p:cNvPicPr>
          <p:nvPr>
            <a:audioFile r:link="rId20"/>
            <p:extLst>
              <p:ext uri="{DAA4B4D4-6D71-4841-9C94-3DE7FCFB9230}">
                <p14:media xmlns:p14="http://schemas.microsoft.com/office/powerpoint/2010/main" r:embed="rId21"/>
              </p:ext>
            </p:extLst>
          </p:nvPr>
        </p:nvPicPr>
        <p:blipFill>
          <a:blip r:embed="rId22"/>
          <a:stretch>
            <a:fillRect/>
          </a:stretch>
        </p:blipFill>
        <p:spPr>
          <a:xfrm>
            <a:off x="-1962873" y="-609600"/>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750"/>
                                            <p:tgtEl>
                                              <p:spTgt spid="10"/>
                                            </p:tgtEl>
                                          </p:cBhvr>
                                        </p:animEffect>
                                        <p:anim calcmode="lin" valueType="num">
                                          <p:cBhvr>
                                            <p:cTn id="10" dur="750" fill="hold"/>
                                            <p:tgtEl>
                                              <p:spTgt spid="10"/>
                                            </p:tgtEl>
                                            <p:attrNameLst>
                                              <p:attrName>ppt_x</p:attrName>
                                            </p:attrNameLst>
                                          </p:cBhvr>
                                          <p:tavLst>
                                            <p:tav tm="0">
                                              <p:val>
                                                <p:strVal val="#ppt_x"/>
                                              </p:val>
                                            </p:tav>
                                            <p:tav tm="100000">
                                              <p:val>
                                                <p:strVal val="#ppt_x"/>
                                              </p:val>
                                            </p:tav>
                                          </p:tavLst>
                                        </p:anim>
                                        <p:anim calcmode="lin" valueType="num">
                                          <p:cBhvr>
                                            <p:cTn id="11" dur="750" fill="hold"/>
                                            <p:tgtEl>
                                              <p:spTgt spid="10"/>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22" presetClass="entr" presetSubtype="1"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0"/>
                                </p:stCondLst>
                                <p:childTnLst>
                                  <p:par>
                                    <p:cTn id="21" presetID="2" presetClass="entr" presetSubtype="2" fill="hold" grpId="0" nodeType="afterEffect" p14:presetBounceEnd="20000">
                                      <p:stCondLst>
                                        <p:cond delay="0"/>
                                      </p:stCondLst>
                                      <p:iterate type="lt">
                                        <p:tmPct val="10000"/>
                                      </p:iterate>
                                      <p:childTnLst>
                                        <p:set>
                                          <p:cBhvr>
                                            <p:cTn id="22" dur="1" fill="hold">
                                              <p:stCondLst>
                                                <p:cond delay="0"/>
                                              </p:stCondLst>
                                            </p:cTn>
                                            <p:tgtEl>
                                              <p:spTgt spid="16"/>
                                            </p:tgtEl>
                                            <p:attrNameLst>
                                              <p:attrName>style.visibility</p:attrName>
                                            </p:attrNameLst>
                                          </p:cBhvr>
                                          <p:to>
                                            <p:strVal val="visible"/>
                                          </p:to>
                                        </p:set>
                                        <p:anim calcmode="lin" valueType="num" p14:bounceEnd="20000">
                                          <p:cBhvr additive="base">
                                            <p:cTn id="23" dur="500" fill="hold"/>
                                            <p:tgtEl>
                                              <p:spTgt spid="16"/>
                                            </p:tgtEl>
                                            <p:attrNameLst>
                                              <p:attrName>ppt_x</p:attrName>
                                            </p:attrNameLst>
                                          </p:cBhvr>
                                          <p:tavLst>
                                            <p:tav tm="0">
                                              <p:val>
                                                <p:strVal val="1+#ppt_w/2"/>
                                              </p:val>
                                            </p:tav>
                                            <p:tav tm="100000">
                                              <p:val>
                                                <p:strVal val="#ppt_x"/>
                                              </p:val>
                                            </p:tav>
                                          </p:tavLst>
                                        </p:anim>
                                        <p:anim calcmode="lin" valueType="num" p14:bounceEnd="20000">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3" presetClass="entr" presetSubtype="288" fill="hold" nodeType="withEffect">
                                      <p:stCondLst>
                                        <p:cond delay="270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strVal val="4/3*#ppt_w"/>
                                              </p:val>
                                            </p:tav>
                                            <p:tav tm="100000">
                                              <p:val>
                                                <p:strVal val="#ppt_w"/>
                                              </p:val>
                                            </p:tav>
                                          </p:tavLst>
                                        </p:anim>
                                        <p:anim calcmode="lin" valueType="num">
                                          <p:cBhvr>
                                            <p:cTn id="28" dur="500" fill="hold"/>
                                            <p:tgtEl>
                                              <p:spTgt spid="17"/>
                                            </p:tgtEl>
                                            <p:attrNameLst>
                                              <p:attrName>ppt_h</p:attrName>
                                            </p:attrNameLst>
                                          </p:cBhvr>
                                          <p:tavLst>
                                            <p:tav tm="0">
                                              <p:val>
                                                <p:strVal val="4/3*#ppt_h"/>
                                              </p:val>
                                            </p:tav>
                                            <p:tav tm="100000">
                                              <p:val>
                                                <p:strVal val="#ppt_h"/>
                                              </p:val>
                                            </p:tav>
                                          </p:tavLst>
                                        </p:anim>
                                      </p:childTnLst>
                                    </p:cTn>
                                  </p:par>
                                </p:childTnLst>
                              </p:cTn>
                            </p:par>
                            <p:par>
                              <p:cTn id="29" fill="hold">
                                <p:stCondLst>
                                  <p:cond delay="3200"/>
                                </p:stCondLst>
                                <p:childTnLst>
                                  <p:par>
                                    <p:cTn id="30" presetID="16" presetClass="entr" presetSubtype="2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par>
                              <p:cTn id="33" fill="hold">
                                <p:stCondLst>
                                  <p:cond delay="3700"/>
                                </p:stCondLst>
                                <p:childTnLst>
                                  <p:par>
                                    <p:cTn id="34" presetID="16" presetClass="entr" presetSubtype="21"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par>
                              <p:cTn id="37" fill="hold">
                                <p:stCondLst>
                                  <p:cond delay="420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4700"/>
                                </p:stCondLst>
                                <p:childTnLst>
                                  <p:par>
                                    <p:cTn id="42" presetID="2" presetClass="entr" presetSubtype="2"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0000" numSld="999">
                    <p:cTn id="46" repeatCount="indefinite" fill="hold" display="0">
                      <p:stCondLst>
                        <p:cond delay="indefinite"/>
                      </p:stCondLst>
                      <p:endCondLst>
                        <p:cond evt="onStopAudio" delay="0">
                          <p:tgtEl>
                            <p:sldTgt/>
                          </p:tgtEl>
                        </p:cond>
                      </p:endCondLst>
                    </p:cTn>
                    <p:tgtEl>
                      <p:spTgt spid="3"/>
                    </p:tgtEl>
                  </p:cMediaNode>
                </p:audio>
              </p:childTnLst>
            </p:cTn>
          </p:par>
        </p:tnLst>
        <p:bldLst>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750"/>
                                            <p:tgtEl>
                                              <p:spTgt spid="10"/>
                                            </p:tgtEl>
                                          </p:cBhvr>
                                        </p:animEffect>
                                        <p:anim calcmode="lin" valueType="num">
                                          <p:cBhvr>
                                            <p:cTn id="10" dur="750" fill="hold"/>
                                            <p:tgtEl>
                                              <p:spTgt spid="10"/>
                                            </p:tgtEl>
                                            <p:attrNameLst>
                                              <p:attrName>ppt_x</p:attrName>
                                            </p:attrNameLst>
                                          </p:cBhvr>
                                          <p:tavLst>
                                            <p:tav tm="0">
                                              <p:val>
                                                <p:strVal val="#ppt_x"/>
                                              </p:val>
                                            </p:tav>
                                            <p:tav tm="100000">
                                              <p:val>
                                                <p:strVal val="#ppt_x"/>
                                              </p:val>
                                            </p:tav>
                                          </p:tavLst>
                                        </p:anim>
                                        <p:anim calcmode="lin" valueType="num">
                                          <p:cBhvr>
                                            <p:cTn id="11" dur="750" fill="hold"/>
                                            <p:tgtEl>
                                              <p:spTgt spid="10"/>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22" presetClass="entr" presetSubtype="1"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0"/>
                                </p:stCondLst>
                                <p:childTnLst>
                                  <p:par>
                                    <p:cTn id="21" presetID="2" presetClass="entr" presetSubtype="2" fill="hold" grpId="0" nodeType="afterEffect">
                                      <p:stCondLst>
                                        <p:cond delay="0"/>
                                      </p:stCondLst>
                                      <p:iterate type="lt">
                                        <p:tmPct val="10000"/>
                                      </p:iterate>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3" presetClass="entr" presetSubtype="288" fill="hold" nodeType="withEffect">
                                      <p:stCondLst>
                                        <p:cond delay="270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strVal val="4/3*#ppt_w"/>
                                              </p:val>
                                            </p:tav>
                                            <p:tav tm="100000">
                                              <p:val>
                                                <p:strVal val="#ppt_w"/>
                                              </p:val>
                                            </p:tav>
                                          </p:tavLst>
                                        </p:anim>
                                        <p:anim calcmode="lin" valueType="num">
                                          <p:cBhvr>
                                            <p:cTn id="28" dur="500" fill="hold"/>
                                            <p:tgtEl>
                                              <p:spTgt spid="17"/>
                                            </p:tgtEl>
                                            <p:attrNameLst>
                                              <p:attrName>ppt_h</p:attrName>
                                            </p:attrNameLst>
                                          </p:cBhvr>
                                          <p:tavLst>
                                            <p:tav tm="0">
                                              <p:val>
                                                <p:strVal val="4/3*#ppt_h"/>
                                              </p:val>
                                            </p:tav>
                                            <p:tav tm="100000">
                                              <p:val>
                                                <p:strVal val="#ppt_h"/>
                                              </p:val>
                                            </p:tav>
                                          </p:tavLst>
                                        </p:anim>
                                      </p:childTnLst>
                                    </p:cTn>
                                  </p:par>
                                </p:childTnLst>
                              </p:cTn>
                            </p:par>
                            <p:par>
                              <p:cTn id="29" fill="hold">
                                <p:stCondLst>
                                  <p:cond delay="3200"/>
                                </p:stCondLst>
                                <p:childTnLst>
                                  <p:par>
                                    <p:cTn id="30" presetID="16" presetClass="entr" presetSubtype="2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par>
                              <p:cTn id="33" fill="hold">
                                <p:stCondLst>
                                  <p:cond delay="3700"/>
                                </p:stCondLst>
                                <p:childTnLst>
                                  <p:par>
                                    <p:cTn id="34" presetID="16" presetClass="entr" presetSubtype="21"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par>
                              <p:cTn id="37" fill="hold">
                                <p:stCondLst>
                                  <p:cond delay="420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4700"/>
                                </p:stCondLst>
                                <p:childTnLst>
                                  <p:par>
                                    <p:cTn id="42" presetID="2" presetClass="entr" presetSubtype="2"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0000" numSld="999">
                    <p:cTn id="46" repeatCount="indefinite" fill="hold" display="0">
                      <p:stCondLst>
                        <p:cond delay="indefinite"/>
                      </p:stCondLst>
                      <p:endCondLst>
                        <p:cond evt="onStopAudio" delay="0">
                          <p:tgtEl>
                            <p:sldTgt/>
                          </p:tgtEl>
                        </p:cond>
                      </p:endCondLst>
                    </p:cTn>
                    <p:tgtEl>
                      <p:spTgt spid="3"/>
                    </p:tgtEl>
                  </p:cMediaNode>
                </p:audio>
              </p:childTnLst>
            </p:cTn>
          </p:par>
        </p:tnLst>
        <p:bldLst>
          <p:bldP spid="1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52"/>
          <p:cNvSpPr>
            <a:spLocks noGrp="1"/>
          </p:cNvSpPr>
          <p:nvPr>
            <p:ph type="sldNum" sz="quarter" idx="4294967295"/>
          </p:nvPr>
        </p:nvSpPr>
        <p:spPr>
          <a:xfrm>
            <a:off x="11580813" y="6340475"/>
            <a:ext cx="611187" cy="366713"/>
          </a:xfrm>
        </p:spPr>
        <p:txBody>
          <a:bodyPr/>
          <a:lstStyle/>
          <a:p>
            <a:fld id="{C136B7D2-B98C-44FD-8D04-7EC62A564975}" type="slidenum">
              <a:rPr lang="en-US" smtClean="0"/>
            </a:fld>
            <a:endParaRPr lang="en-US" dirty="0"/>
          </a:p>
        </p:txBody>
      </p:sp>
      <p:sp>
        <p:nvSpPr>
          <p:cNvPr id="54" name="文本框 53"/>
          <p:cNvSpPr txBox="1"/>
          <p:nvPr/>
        </p:nvSpPr>
        <p:spPr>
          <a:xfrm>
            <a:off x="1287373" y="606065"/>
            <a:ext cx="2349187" cy="466708"/>
          </a:xfrm>
          <a:prstGeom prst="rect">
            <a:avLst/>
          </a:prstGeom>
          <a:noFill/>
        </p:spPr>
        <p:txBody>
          <a:bodyPr wrap="none" lIns="96434" tIns="48217" rIns="96434" bIns="48217" rtlCol="0">
            <a:spAutoFit/>
          </a:bodyPr>
          <a:lstStyle/>
          <a:p>
            <a:pPr defTabSz="964565"/>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高阶思维的结构</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cxnSp>
        <p:nvCxnSpPr>
          <p:cNvPr id="62" name="直接连接符 61"/>
          <p:cNvCxnSpPr/>
          <p:nvPr/>
        </p:nvCxnSpPr>
        <p:spPr>
          <a:xfrm>
            <a:off x="1287373" y="1087120"/>
            <a:ext cx="101034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578511" y="2119165"/>
            <a:ext cx="9034977" cy="2805063"/>
          </a:xfrm>
          <a:prstGeom prst="rect">
            <a:avLst/>
          </a:prstGeom>
          <a:noFill/>
        </p:spPr>
        <p:txBody>
          <a:bodyPr wrap="square">
            <a:spAutoFit/>
          </a:bodyPr>
          <a:lstStyle/>
          <a:p>
            <a:pPr indent="720090">
              <a:lnSpc>
                <a:spcPct val="200000"/>
              </a:lnSpc>
            </a:pPr>
            <a:r>
              <a:rPr lang="zh-CN" altLang="zh-CN" sz="2400" b="1" kern="100" dirty="0">
                <a:ea typeface="宋体" panose="02010600030101010101" pitchFamily="2" charset="-122"/>
              </a:rPr>
              <a:t>总而言之，高阶思维是学生必备的思维品质、思维素养，学者们就其构成达成了较一致的观念，应包括思维意识、思维方法和思维能力三方面。</a:t>
            </a:r>
            <a:endParaRPr lang="zh-CN" altLang="zh-CN" sz="2400" b="1" kern="100" dirty="0">
              <a:ea typeface="宋体" panose="02010600030101010101" pitchFamily="2" charset="-122"/>
            </a:endParaRPr>
          </a:p>
          <a:p>
            <a:pPr indent="720090">
              <a:lnSpc>
                <a:spcPct val="150000"/>
              </a:lnSpc>
            </a:pPr>
            <a:endParaRPr lang="zh-CN" altLang="zh-CN" sz="2400" kern="100" dirty="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8"/>
          <p:cNvSpPr txBox="1"/>
          <p:nvPr/>
        </p:nvSpPr>
        <p:spPr>
          <a:xfrm>
            <a:off x="4913825" y="2644170"/>
            <a:ext cx="6532558" cy="784830"/>
          </a:xfrm>
          <a:prstGeom prst="rect">
            <a:avLst/>
          </a:prstGeom>
          <a:noFill/>
        </p:spPr>
        <p:txBody>
          <a:bodyPr wrap="none" rtlCol="0">
            <a:spAutoFit/>
          </a:bodyPr>
          <a:lstStyle/>
          <a:p>
            <a:r>
              <a:rPr lang="zh-CN" altLang="en-US" sz="4500" b="1" dirty="0">
                <a:solidFill>
                  <a:schemeClr val="accent3"/>
                </a:solidFill>
                <a:latin typeface="微软雅黑" panose="020B0503020204020204" pitchFamily="34" charset="-122"/>
                <a:ea typeface="微软雅黑" panose="020B0503020204020204" pitchFamily="34" charset="-122"/>
              </a:rPr>
              <a:t>高阶思维进阶的理论基础</a:t>
            </a:r>
            <a:endParaRPr lang="zh-CN" altLang="en-US" sz="4500" b="1" dirty="0">
              <a:solidFill>
                <a:schemeClr val="accent3"/>
              </a:solidFill>
              <a:latin typeface="微软雅黑" panose="020B0503020204020204" pitchFamily="34" charset="-122"/>
              <a:ea typeface="微软雅黑" panose="020B0503020204020204" pitchFamily="34" charset="-122"/>
            </a:endParaRPr>
          </a:p>
        </p:txBody>
      </p:sp>
      <p:pic>
        <p:nvPicPr>
          <p:cNvPr id="12" name="PA_矩形 6"/>
          <p:cNvPicPr/>
          <p:nvPr>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1786878" y="2010011"/>
            <a:ext cx="2295411" cy="2295411"/>
          </a:xfrm>
          <a:prstGeom prst="rect">
            <a:avLst/>
          </a:prstGeom>
          <a:solidFill>
            <a:srgbClr val="FFFFFF">
              <a:shade val="85000"/>
            </a:srgbClr>
          </a:solidFill>
          <a:ln w="63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794" y="2357533"/>
            <a:ext cx="4165079" cy="5104762"/>
          </a:xfrm>
          <a:prstGeom prst="rect">
            <a:avLst/>
          </a:prstGeom>
        </p:spPr>
      </p:pic>
      <p:sp>
        <p:nvSpPr>
          <p:cNvPr id="14" name="TextBox 93"/>
          <p:cNvSpPr txBox="1"/>
          <p:nvPr/>
        </p:nvSpPr>
        <p:spPr>
          <a:xfrm>
            <a:off x="2271011" y="2488160"/>
            <a:ext cx="1576072" cy="1446550"/>
          </a:xfrm>
          <a:prstGeom prst="rect">
            <a:avLst/>
          </a:prstGeom>
          <a:noFill/>
        </p:spPr>
        <p:txBody>
          <a:bodyPr wrap="none" rtlCol="0">
            <a:spAutoFit/>
          </a:bodyPr>
          <a:lstStyle/>
          <a:p>
            <a:r>
              <a:rPr lang="en-US" altLang="zh-CN" sz="8800" b="1" dirty="0">
                <a:solidFill>
                  <a:schemeClr val="bg1"/>
                </a:solidFill>
                <a:latin typeface="微软雅黑" panose="020B0503020204020204" pitchFamily="34" charset="-122"/>
                <a:ea typeface="微软雅黑" panose="020B0503020204020204" pitchFamily="34" charset="-122"/>
              </a:rPr>
              <a:t>03</a:t>
            </a:r>
            <a:endParaRPr lang="zh-CN" altLang="en-US" sz="8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1000"/>
                                </p:stCondLst>
                                <p:childTnLst>
                                  <p:par>
                                    <p:cTn id="10" presetID="2" presetClass="entr" presetSubtype="4" fill="hold" nodeType="afterEffect" p14:presetBounceEnd="5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5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10" presetClass="entr" presetSubtype="0" fill="hold" nodeType="withEffect">
                                      <p:stCondLst>
                                        <p:cond delay="3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30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10" presetClass="entr" presetSubtype="0" fill="hold" nodeType="withEffect">
                                      <p:stCondLst>
                                        <p:cond delay="3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9F8ED"/>
        </a:solidFill>
        <a:effectLst/>
      </p:bgPr>
    </p:bg>
    <p:spTree>
      <p:nvGrpSpPr>
        <p:cNvPr id="1" name=""/>
        <p:cNvGrpSpPr/>
        <p:nvPr/>
      </p:nvGrpSpPr>
      <p:grpSpPr>
        <a:xfrm>
          <a:off x="0" y="0"/>
          <a:ext cx="0" cy="0"/>
          <a:chOff x="0" y="0"/>
          <a:chExt cx="0" cy="0"/>
        </a:xfrm>
      </p:grpSpPr>
      <p:sp>
        <p:nvSpPr>
          <p:cNvPr id="53" name="Slide Number Placeholder 52"/>
          <p:cNvSpPr>
            <a:spLocks noGrp="1"/>
          </p:cNvSpPr>
          <p:nvPr>
            <p:ph type="sldNum" sz="quarter" idx="4294967295"/>
          </p:nvPr>
        </p:nvSpPr>
        <p:spPr>
          <a:xfrm>
            <a:off x="11580813" y="6340475"/>
            <a:ext cx="611187" cy="366713"/>
          </a:xfrm>
        </p:spPr>
        <p:txBody>
          <a:bodyPr/>
          <a:lstStyle/>
          <a:p>
            <a:fld id="{C136B7D2-B98C-44FD-8D04-7EC62A564975}" type="slidenum">
              <a:rPr lang="en-US" smtClean="0"/>
            </a:fld>
            <a:endParaRPr lang="en-US" dirty="0"/>
          </a:p>
        </p:txBody>
      </p:sp>
      <p:sp>
        <p:nvSpPr>
          <p:cNvPr id="54" name="文本框 53"/>
          <p:cNvSpPr txBox="1"/>
          <p:nvPr/>
        </p:nvSpPr>
        <p:spPr>
          <a:xfrm>
            <a:off x="1287373" y="606065"/>
            <a:ext cx="3580294" cy="466708"/>
          </a:xfrm>
          <a:prstGeom prst="rect">
            <a:avLst/>
          </a:prstGeom>
          <a:noFill/>
        </p:spPr>
        <p:txBody>
          <a:bodyPr wrap="none" lIns="96434" tIns="48217" rIns="96434" bIns="48217" rtlCol="0">
            <a:spAutoFit/>
          </a:bodyPr>
          <a:lstStyle/>
          <a:p>
            <a:pPr defTabSz="964565"/>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高阶思维进阶的理论基础</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cxnSp>
        <p:nvCxnSpPr>
          <p:cNvPr id="62" name="直接连接符 61"/>
          <p:cNvCxnSpPr/>
          <p:nvPr/>
        </p:nvCxnSpPr>
        <p:spPr>
          <a:xfrm>
            <a:off x="1287373" y="1087120"/>
            <a:ext cx="101034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tretch>
            <a:fillRect/>
          </a:stretch>
        </p:blipFill>
        <p:spPr>
          <a:xfrm>
            <a:off x="427506" y="1288816"/>
            <a:ext cx="11336988" cy="48685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52"/>
          <p:cNvSpPr>
            <a:spLocks noGrp="1"/>
          </p:cNvSpPr>
          <p:nvPr>
            <p:ph type="sldNum" sz="quarter" idx="4294967295"/>
          </p:nvPr>
        </p:nvSpPr>
        <p:spPr>
          <a:xfrm>
            <a:off x="11580813" y="6340475"/>
            <a:ext cx="611187" cy="366713"/>
          </a:xfrm>
        </p:spPr>
        <p:txBody>
          <a:bodyPr/>
          <a:lstStyle/>
          <a:p>
            <a:fld id="{C136B7D2-B98C-44FD-8D04-7EC62A564975}" type="slidenum">
              <a:rPr lang="en-US" smtClean="0"/>
            </a:fld>
            <a:endParaRPr lang="en-US" dirty="0"/>
          </a:p>
        </p:txBody>
      </p:sp>
      <p:sp>
        <p:nvSpPr>
          <p:cNvPr id="54" name="文本框 53"/>
          <p:cNvSpPr txBox="1"/>
          <p:nvPr/>
        </p:nvSpPr>
        <p:spPr>
          <a:xfrm>
            <a:off x="1287373" y="606065"/>
            <a:ext cx="3580294" cy="466708"/>
          </a:xfrm>
          <a:prstGeom prst="rect">
            <a:avLst/>
          </a:prstGeom>
          <a:noFill/>
        </p:spPr>
        <p:txBody>
          <a:bodyPr wrap="none" lIns="96434" tIns="48217" rIns="96434" bIns="48217" rtlCol="0">
            <a:spAutoFit/>
          </a:bodyPr>
          <a:lstStyle/>
          <a:p>
            <a:pPr defTabSz="964565"/>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高阶思维进阶的理论基础</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cxnSp>
        <p:nvCxnSpPr>
          <p:cNvPr id="62" name="直接连接符 61"/>
          <p:cNvCxnSpPr/>
          <p:nvPr/>
        </p:nvCxnSpPr>
        <p:spPr>
          <a:xfrm>
            <a:off x="1287373" y="1087120"/>
            <a:ext cx="101034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409923" y="2289779"/>
            <a:ext cx="9700181" cy="2943563"/>
          </a:xfrm>
          <a:prstGeom prst="rect">
            <a:avLst/>
          </a:prstGeom>
          <a:noFill/>
        </p:spPr>
        <p:txBody>
          <a:bodyPr wrap="square">
            <a:spAutoFit/>
          </a:bodyPr>
          <a:lstStyle>
            <a:defPPr>
              <a:defRPr lang="zh-CN"/>
            </a:defPPr>
            <a:lvl1pPr indent="720090">
              <a:lnSpc>
                <a:spcPct val="200000"/>
              </a:lnSpc>
              <a:defRPr sz="2400" b="1" kern="100">
                <a:ea typeface="宋体" panose="02010600030101010101" pitchFamily="2" charset="-122"/>
              </a:defRPr>
            </a:lvl1pPr>
          </a:lstStyle>
          <a:p>
            <a:r>
              <a:rPr lang="zh-CN" altLang="zh-CN" dirty="0"/>
              <a:t>虽然与国外相比，我国对于高阶思维的培养意识起步较晚，但是目前，国内已经有不少对于如何有效培养高阶思维的研究和理论，且很多聚焦于核心素养这个大类。</a:t>
            </a:r>
            <a:endParaRPr lang="zh-CN" altLang="zh-CN" dirty="0"/>
          </a:p>
          <a:p>
            <a:endParaRPr lang="zh-CN" altLang="zh-CN"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A_图片 4"/>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l="5031" t="5031" r="5031" b="5031"/>
          <a:stretch>
            <a:fillRect/>
          </a:stretch>
        </p:blipFill>
        <p:spPr>
          <a:xfrm>
            <a:off x="1232079" y="520432"/>
            <a:ext cx="9727842" cy="4845126"/>
          </a:xfrm>
          <a:prstGeom prst="rect">
            <a:avLst/>
          </a:prstGeom>
        </p:spPr>
      </p:pic>
      <p:pic>
        <p:nvPicPr>
          <p:cNvPr id="10" name="PA_图片 9"/>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0" y="0"/>
            <a:ext cx="5196851" cy="3691136"/>
          </a:xfrm>
          <a:prstGeom prst="rect">
            <a:avLst/>
          </a:prstGeom>
        </p:spPr>
      </p:pic>
      <p:pic>
        <p:nvPicPr>
          <p:cNvPr id="11" name="PA_图片 10"/>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661901" y="0"/>
            <a:ext cx="1530099" cy="4718314"/>
          </a:xfrm>
          <a:prstGeom prst="rect">
            <a:avLst/>
          </a:prstGeom>
        </p:spPr>
      </p:pic>
      <p:sp>
        <p:nvSpPr>
          <p:cNvPr id="16" name="PA_矩形 12"/>
          <p:cNvSpPr/>
          <p:nvPr>
            <p:custDataLst>
              <p:tags r:id="rId9"/>
            </p:custDataLst>
          </p:nvPr>
        </p:nvSpPr>
        <p:spPr>
          <a:xfrm>
            <a:off x="1663709" y="1923014"/>
            <a:ext cx="8864583" cy="1300340"/>
          </a:xfrm>
          <a:prstGeom prst="rect">
            <a:avLst/>
          </a:prstGeom>
        </p:spPr>
        <p:txBody>
          <a:bodyPr wrap="square" lIns="68564" tIns="34282" rIns="68564" bIns="34282">
            <a:spAutoFit/>
          </a:bodyPr>
          <a:lstStyle/>
          <a:p>
            <a:pPr algn="ctr"/>
            <a:r>
              <a:rPr lang="zh-CN" altLang="en-US" sz="8000" dirty="0">
                <a:solidFill>
                  <a:schemeClr val="accent1"/>
                </a:solidFill>
                <a:latin typeface="方正正准黑简体" panose="02000000000000000000" pitchFamily="2" charset="-122"/>
                <a:ea typeface="方正正准黑简体" panose="02000000000000000000" pitchFamily="2" charset="-122"/>
                <a:cs typeface="Arial" panose="020B0604020202020204" pitchFamily="34" charset="0"/>
              </a:rPr>
              <a:t>谢谢您的聆听</a:t>
            </a:r>
            <a:endParaRPr lang="en-US" altLang="zh-CN" sz="8000" dirty="0">
              <a:solidFill>
                <a:schemeClr val="accent1"/>
              </a:solidFill>
              <a:latin typeface="方正正准黑简体" panose="02000000000000000000" pitchFamily="2" charset="-122"/>
              <a:ea typeface="方正正准黑简体" panose="02000000000000000000" pitchFamily="2" charset="-122"/>
              <a:cs typeface="Arial" panose="020B0604020202020204" pitchFamily="34" charset="0"/>
            </a:endParaRPr>
          </a:p>
        </p:txBody>
      </p:sp>
      <p:pic>
        <p:nvPicPr>
          <p:cNvPr id="17" name="PA_图片 16"/>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8363362" y="559069"/>
            <a:ext cx="1682499" cy="1130810"/>
          </a:xfrm>
          <a:prstGeom prst="rect">
            <a:avLst/>
          </a:prstGeom>
        </p:spPr>
      </p:pic>
      <p:pic>
        <p:nvPicPr>
          <p:cNvPr id="18" name="PA_图片 17"/>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a:xfrm>
            <a:off x="9173046" y="3067141"/>
            <a:ext cx="3275730" cy="4003264"/>
          </a:xfrm>
          <a:prstGeom prst="rect">
            <a:avLst/>
          </a:prstGeom>
        </p:spPr>
      </p:pic>
      <p:grpSp>
        <p:nvGrpSpPr>
          <p:cNvPr id="25" name="PA_组合 24"/>
          <p:cNvGrpSpPr/>
          <p:nvPr>
            <p:custDataLst>
              <p:tags r:id="rId14"/>
            </p:custDataLst>
          </p:nvPr>
        </p:nvGrpSpPr>
        <p:grpSpPr>
          <a:xfrm>
            <a:off x="3886201" y="3542383"/>
            <a:ext cx="1755676" cy="288291"/>
            <a:chOff x="4018491" y="3754870"/>
            <a:chExt cx="2013984" cy="288291"/>
          </a:xfrm>
        </p:grpSpPr>
        <p:sp>
          <p:nvSpPr>
            <p:cNvPr id="20" name="圆角矩形 19"/>
            <p:cNvSpPr/>
            <p:nvPr/>
          </p:nvSpPr>
          <p:spPr>
            <a:xfrm>
              <a:off x="4018491" y="3754870"/>
              <a:ext cx="2013984" cy="276999"/>
            </a:xfrm>
            <a:prstGeom prst="roundRect">
              <a:avLst>
                <a:gd name="adj" fmla="val 50000"/>
              </a:avLst>
            </a:prstGeom>
            <a:noFill/>
            <a:ln w="6350">
              <a:solidFill>
                <a:schemeClr val="accent1"/>
              </a:solidFill>
            </a:ln>
            <a:effectLst>
              <a:outerShdw blurRad="1905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1" name="PA_矩形 44"/>
            <p:cNvSpPr/>
            <p:nvPr>
              <p:custDataLst>
                <p:tags r:id="rId15"/>
              </p:custDataLst>
            </p:nvPr>
          </p:nvSpPr>
          <p:spPr>
            <a:xfrm>
              <a:off x="4457677" y="3767571"/>
              <a:ext cx="1135616" cy="275590"/>
            </a:xfrm>
            <a:prstGeom prst="rect">
              <a:avLst/>
            </a:prstGeom>
          </p:spPr>
          <p:txBody>
            <a:bodyPr wrap="none">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殷佳</a:t>
              </a:r>
              <a:r>
                <a:rPr lang="en-US" altLang="zh-CN" sz="1200" dirty="0">
                  <a:solidFill>
                    <a:schemeClr val="bg1"/>
                  </a:solidFill>
                  <a:latin typeface="微软雅黑" panose="020B0503020204020204" pitchFamily="34" charset="-122"/>
                  <a:ea typeface="微软雅黑" panose="020B0503020204020204" pitchFamily="34" charset="-122"/>
                </a:rPr>
                <a:t> </a:t>
              </a:r>
              <a:r>
                <a:rPr lang="zh-CN" altLang="en-US" sz="1200" dirty="0">
                  <a:solidFill>
                    <a:schemeClr val="bg1"/>
                  </a:solidFill>
                  <a:latin typeface="微软雅黑" panose="020B0503020204020204" pitchFamily="34" charset="-122"/>
                  <a:ea typeface="微软雅黑" panose="020B0503020204020204" pitchFamily="34" charset="-122"/>
                </a:rPr>
                <a:t>何静娴</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6" name="PA_组合 25"/>
          <p:cNvGrpSpPr/>
          <p:nvPr>
            <p:custDataLst>
              <p:tags r:id="rId16"/>
            </p:custDataLst>
          </p:nvPr>
        </p:nvGrpSpPr>
        <p:grpSpPr>
          <a:xfrm>
            <a:off x="6550124" y="3542383"/>
            <a:ext cx="1755676" cy="288291"/>
            <a:chOff x="6164816" y="3754870"/>
            <a:chExt cx="2013984" cy="288291"/>
          </a:xfrm>
        </p:grpSpPr>
        <p:sp>
          <p:nvSpPr>
            <p:cNvPr id="23" name="圆角矩形 22"/>
            <p:cNvSpPr/>
            <p:nvPr/>
          </p:nvSpPr>
          <p:spPr>
            <a:xfrm>
              <a:off x="6164816" y="3754870"/>
              <a:ext cx="2013984" cy="276999"/>
            </a:xfrm>
            <a:prstGeom prst="roundRect">
              <a:avLst>
                <a:gd name="adj" fmla="val 50000"/>
              </a:avLst>
            </a:prstGeom>
            <a:noFill/>
            <a:ln w="6350">
              <a:solidFill>
                <a:schemeClr val="accent1"/>
              </a:solidFill>
            </a:ln>
            <a:effectLst>
              <a:outerShdw blurRad="1905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4" name="PA_矩形 44"/>
            <p:cNvSpPr/>
            <p:nvPr>
              <p:custDataLst>
                <p:tags r:id="rId17"/>
              </p:custDataLst>
            </p:nvPr>
          </p:nvSpPr>
          <p:spPr>
            <a:xfrm>
              <a:off x="6351601" y="3767571"/>
              <a:ext cx="1640415" cy="275590"/>
            </a:xfrm>
            <a:prstGeom prst="rect">
              <a:avLst/>
            </a:prstGeom>
          </p:spPr>
          <p:txBody>
            <a:bodyPr wrap="none">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时间</a:t>
              </a:r>
              <a:r>
                <a:rPr lang="zh-CN" altLang="en-US" sz="1200" dirty="0">
                  <a:solidFill>
                    <a:schemeClr val="bg1"/>
                  </a:solidFill>
                  <a:latin typeface="微软雅黑" panose="020B0503020204020204" pitchFamily="34" charset="-122"/>
                  <a:ea typeface="微软雅黑" panose="020B0503020204020204" pitchFamily="34" charset="-122"/>
                </a:rPr>
                <a:t>：</a:t>
              </a:r>
              <a:r>
                <a:rPr lang="en-US" altLang="zh-CN" sz="1200" dirty="0">
                  <a:solidFill>
                    <a:schemeClr val="bg1"/>
                  </a:solidFill>
                  <a:latin typeface="微软雅黑" panose="020B0503020204020204" pitchFamily="34" charset="-122"/>
                  <a:ea typeface="微软雅黑" panose="020B0503020204020204" pitchFamily="34" charset="-122"/>
                </a:rPr>
                <a:t>2022.11.11</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4" name="PA_文本框 10"/>
          <p:cNvSpPr txBox="1"/>
          <p:nvPr>
            <p:custDataLst>
              <p:tags r:id="rId18"/>
            </p:custDataLst>
          </p:nvPr>
        </p:nvSpPr>
        <p:spPr>
          <a:xfrm>
            <a:off x="3018954" y="3073944"/>
            <a:ext cx="6154092" cy="253900"/>
          </a:xfrm>
          <a:prstGeom prst="rect">
            <a:avLst/>
          </a:prstGeom>
          <a:noFill/>
        </p:spPr>
        <p:txBody>
          <a:bodyPr wrap="square" lIns="68564" tIns="34282" rIns="68564" bIns="34282">
            <a:spAutoFit/>
          </a:bodyPr>
          <a:lstStyle/>
          <a:p>
            <a:pPr algn="dist">
              <a:buNone/>
            </a:pPr>
            <a:r>
              <a:rPr lang="en-US" altLang="zh-CN" sz="1200" spc="600" dirty="0">
                <a:solidFill>
                  <a:schemeClr val="bg2"/>
                </a:solidFill>
                <a:latin typeface="Arial" panose="020B0604020202020204" pitchFamily="34" charset="0"/>
                <a:ea typeface="微软雅黑" panose="020B0503020204020204" pitchFamily="34" charset="-122"/>
                <a:cs typeface="Arial" panose="020B0604020202020204" pitchFamily="34" charset="0"/>
              </a:rPr>
              <a:t>THANK YOU FOR LISTENING</a:t>
            </a:r>
            <a:endParaRPr lang="en-US" altLang="zh-CN" sz="1200" spc="600" dirty="0">
              <a:solidFill>
                <a:schemeClr val="bg2"/>
              </a:solidFill>
              <a:latin typeface="Arial" panose="020B0604020202020204" pitchFamily="34" charset="0"/>
              <a:ea typeface="微软雅黑" panose="020B0503020204020204" pitchFamily="34" charset="-122"/>
              <a:cs typeface="Arial" panose="020B0604020202020204" pitchFamily="34" charset="0"/>
            </a:endParaRPr>
          </a:p>
        </p:txBody>
      </p:sp>
      <p:pic>
        <p:nvPicPr>
          <p:cNvPr id="29" name="PA_图片 28"/>
          <p:cNvPicPr>
            <a:picLocks noChangeAspect="1"/>
          </p:cNvPicPr>
          <p:nvPr>
            <p:custDataLst>
              <p:tags r:id="rId19"/>
            </p:custDataLst>
          </p:nvPr>
        </p:nvPicPr>
        <p:blipFill>
          <a:blip r:embed="rId20">
            <a:extLst>
              <a:ext uri="{28A0092B-C50C-407E-A947-70E740481C1C}">
                <a14:useLocalDpi xmlns:a14="http://schemas.microsoft.com/office/drawing/2010/main" val="0"/>
              </a:ext>
            </a:extLst>
          </a:blip>
          <a:stretch>
            <a:fillRect/>
          </a:stretch>
        </p:blipFill>
        <p:spPr>
          <a:xfrm>
            <a:off x="-45416" y="4211568"/>
            <a:ext cx="2916706" cy="264643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1"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par>
                              <p:cTn id="18" fill="hold">
                                <p:stCondLst>
                                  <p:cond delay="1000"/>
                                </p:stCondLst>
                                <p:childTnLst>
                                  <p:par>
                                    <p:cTn id="19" presetID="2" presetClass="entr" presetSubtype="2" fill="hold" grpId="0" nodeType="afterEffect" p14:presetBounceEnd="20000">
                                      <p:stCondLst>
                                        <p:cond delay="0"/>
                                      </p:stCondLst>
                                      <p:iterate type="lt">
                                        <p:tmPct val="10000"/>
                                      </p:iterate>
                                      <p:childTnLst>
                                        <p:set>
                                          <p:cBhvr>
                                            <p:cTn id="20" dur="1" fill="hold">
                                              <p:stCondLst>
                                                <p:cond delay="0"/>
                                              </p:stCondLst>
                                            </p:cTn>
                                            <p:tgtEl>
                                              <p:spTgt spid="16"/>
                                            </p:tgtEl>
                                            <p:attrNameLst>
                                              <p:attrName>style.visibility</p:attrName>
                                            </p:attrNameLst>
                                          </p:cBhvr>
                                          <p:to>
                                            <p:strVal val="visible"/>
                                          </p:to>
                                        </p:set>
                                        <p:anim calcmode="lin" valueType="num" p14:bounceEnd="20000">
                                          <p:cBhvr additive="base">
                                            <p:cTn id="21" dur="500" fill="hold"/>
                                            <p:tgtEl>
                                              <p:spTgt spid="16"/>
                                            </p:tgtEl>
                                            <p:attrNameLst>
                                              <p:attrName>ppt_x</p:attrName>
                                            </p:attrNameLst>
                                          </p:cBhvr>
                                          <p:tavLst>
                                            <p:tav tm="0">
                                              <p:val>
                                                <p:strVal val="1+#ppt_w/2"/>
                                              </p:val>
                                            </p:tav>
                                            <p:tav tm="100000">
                                              <p:val>
                                                <p:strVal val="#ppt_x"/>
                                              </p:val>
                                            </p:tav>
                                          </p:tavLst>
                                        </p:anim>
                                        <p:anim calcmode="lin" valueType="num" p14:bounceEnd="20000">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14:presetBounceEnd="21000">
                                      <p:stCondLst>
                                        <p:cond delay="600"/>
                                      </p:stCondLst>
                                      <p:iterate type="lt">
                                        <p:tmPct val="6419"/>
                                      </p:iterate>
                                      <p:childTnLst>
                                        <p:set>
                                          <p:cBhvr>
                                            <p:cTn id="24" dur="1" fill="hold">
                                              <p:stCondLst>
                                                <p:cond delay="0"/>
                                              </p:stCondLst>
                                            </p:cTn>
                                            <p:tgtEl>
                                              <p:spTgt spid="14"/>
                                            </p:tgtEl>
                                            <p:attrNameLst>
                                              <p:attrName>style.visibility</p:attrName>
                                            </p:attrNameLst>
                                          </p:cBhvr>
                                          <p:to>
                                            <p:strVal val="visible"/>
                                          </p:to>
                                        </p:set>
                                        <p:anim calcmode="lin" valueType="num" p14:bounceEnd="21000">
                                          <p:cBhvr additive="base">
                                            <p:cTn id="25" dur="800" fill="hold"/>
                                            <p:tgtEl>
                                              <p:spTgt spid="14"/>
                                            </p:tgtEl>
                                            <p:attrNameLst>
                                              <p:attrName>ppt_x</p:attrName>
                                            </p:attrNameLst>
                                          </p:cBhvr>
                                          <p:tavLst>
                                            <p:tav tm="0">
                                              <p:val>
                                                <p:strVal val="1+#ppt_w/2"/>
                                              </p:val>
                                            </p:tav>
                                            <p:tav tm="100000">
                                              <p:val>
                                                <p:strVal val="#ppt_x"/>
                                              </p:val>
                                            </p:tav>
                                          </p:tavLst>
                                        </p:anim>
                                        <p:anim calcmode="lin" valueType="num" p14:bounceEnd="21000">
                                          <p:cBhvr additive="base">
                                            <p:cTn id="26" dur="800" fill="hold"/>
                                            <p:tgtEl>
                                              <p:spTgt spid="14"/>
                                            </p:tgtEl>
                                            <p:attrNameLst>
                                              <p:attrName>ppt_y</p:attrName>
                                            </p:attrNameLst>
                                          </p:cBhvr>
                                          <p:tavLst>
                                            <p:tav tm="0">
                                              <p:val>
                                                <p:strVal val="#ppt_y"/>
                                              </p:val>
                                            </p:tav>
                                            <p:tav tm="100000">
                                              <p:val>
                                                <p:strVal val="#ppt_y"/>
                                              </p:val>
                                            </p:tav>
                                          </p:tavLst>
                                        </p:anim>
                                      </p:childTnLst>
                                    </p:cTn>
                                  </p:par>
                                  <p:par>
                                    <p:cTn id="27" presetID="23" presetClass="entr" presetSubtype="288" fill="hold" nodeType="withEffect">
                                      <p:stCondLst>
                                        <p:cond delay="270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4/3*#ppt_w"/>
                                              </p:val>
                                            </p:tav>
                                            <p:tav tm="100000">
                                              <p:val>
                                                <p:strVal val="#ppt_w"/>
                                              </p:val>
                                            </p:tav>
                                          </p:tavLst>
                                        </p:anim>
                                        <p:anim calcmode="lin" valueType="num">
                                          <p:cBhvr>
                                            <p:cTn id="30" dur="500" fill="hold"/>
                                            <p:tgtEl>
                                              <p:spTgt spid="17"/>
                                            </p:tgtEl>
                                            <p:attrNameLst>
                                              <p:attrName>ppt_h</p:attrName>
                                            </p:attrNameLst>
                                          </p:cBhvr>
                                          <p:tavLst>
                                            <p:tav tm="0">
                                              <p:val>
                                                <p:strVal val="4/3*#ppt_h"/>
                                              </p:val>
                                            </p:tav>
                                            <p:tav tm="100000">
                                              <p:val>
                                                <p:strVal val="#ppt_h"/>
                                              </p:val>
                                            </p:tav>
                                          </p:tavLst>
                                        </p:anim>
                                      </p:childTnLst>
                                    </p:cTn>
                                  </p:par>
                                </p:childTnLst>
                              </p:cTn>
                            </p:par>
                            <p:par>
                              <p:cTn id="31" fill="hold">
                                <p:stCondLst>
                                  <p:cond delay="3200"/>
                                </p:stCondLst>
                                <p:childTnLst>
                                  <p:par>
                                    <p:cTn id="32" presetID="16" presetClass="entr" presetSubtype="2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par>
                              <p:cTn id="35" fill="hold">
                                <p:stCondLst>
                                  <p:cond delay="3700"/>
                                </p:stCondLst>
                                <p:childTnLst>
                                  <p:par>
                                    <p:cTn id="36" presetID="16" presetClass="entr" presetSubtype="21"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par>
                              <p:cTn id="39" fill="hold">
                                <p:stCondLst>
                                  <p:cond delay="4200"/>
                                </p:stCondLst>
                                <p:childTnLst>
                                  <p:par>
                                    <p:cTn id="40" presetID="10" presetClass="entr" presetSubtype="0"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par>
                              <p:cTn id="43" fill="hold">
                                <p:stCondLst>
                                  <p:cond delay="4700"/>
                                </p:stCondLst>
                                <p:childTnLst>
                                  <p:par>
                                    <p:cTn id="44" presetID="2" presetClass="entr" presetSubtype="2"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1+#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1"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par>
                              <p:cTn id="18" fill="hold">
                                <p:stCondLst>
                                  <p:cond delay="10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600"/>
                                      </p:stCondLst>
                                      <p:iterate type="lt">
                                        <p:tmPct val="6419"/>
                                      </p:iterate>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800" fill="hold"/>
                                            <p:tgtEl>
                                              <p:spTgt spid="14"/>
                                            </p:tgtEl>
                                            <p:attrNameLst>
                                              <p:attrName>ppt_x</p:attrName>
                                            </p:attrNameLst>
                                          </p:cBhvr>
                                          <p:tavLst>
                                            <p:tav tm="0">
                                              <p:val>
                                                <p:strVal val="1+#ppt_w/2"/>
                                              </p:val>
                                            </p:tav>
                                            <p:tav tm="100000">
                                              <p:val>
                                                <p:strVal val="#ppt_x"/>
                                              </p:val>
                                            </p:tav>
                                          </p:tavLst>
                                        </p:anim>
                                        <p:anim calcmode="lin" valueType="num">
                                          <p:cBhvr additive="base">
                                            <p:cTn id="26" dur="800" fill="hold"/>
                                            <p:tgtEl>
                                              <p:spTgt spid="14"/>
                                            </p:tgtEl>
                                            <p:attrNameLst>
                                              <p:attrName>ppt_y</p:attrName>
                                            </p:attrNameLst>
                                          </p:cBhvr>
                                          <p:tavLst>
                                            <p:tav tm="0">
                                              <p:val>
                                                <p:strVal val="#ppt_y"/>
                                              </p:val>
                                            </p:tav>
                                            <p:tav tm="100000">
                                              <p:val>
                                                <p:strVal val="#ppt_y"/>
                                              </p:val>
                                            </p:tav>
                                          </p:tavLst>
                                        </p:anim>
                                      </p:childTnLst>
                                    </p:cTn>
                                  </p:par>
                                  <p:par>
                                    <p:cTn id="27" presetID="23" presetClass="entr" presetSubtype="288" fill="hold" nodeType="withEffect">
                                      <p:stCondLst>
                                        <p:cond delay="270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4/3*#ppt_w"/>
                                              </p:val>
                                            </p:tav>
                                            <p:tav tm="100000">
                                              <p:val>
                                                <p:strVal val="#ppt_w"/>
                                              </p:val>
                                            </p:tav>
                                          </p:tavLst>
                                        </p:anim>
                                        <p:anim calcmode="lin" valueType="num">
                                          <p:cBhvr>
                                            <p:cTn id="30" dur="500" fill="hold"/>
                                            <p:tgtEl>
                                              <p:spTgt spid="17"/>
                                            </p:tgtEl>
                                            <p:attrNameLst>
                                              <p:attrName>ppt_h</p:attrName>
                                            </p:attrNameLst>
                                          </p:cBhvr>
                                          <p:tavLst>
                                            <p:tav tm="0">
                                              <p:val>
                                                <p:strVal val="4/3*#ppt_h"/>
                                              </p:val>
                                            </p:tav>
                                            <p:tav tm="100000">
                                              <p:val>
                                                <p:strVal val="#ppt_h"/>
                                              </p:val>
                                            </p:tav>
                                          </p:tavLst>
                                        </p:anim>
                                      </p:childTnLst>
                                    </p:cTn>
                                  </p:par>
                                </p:childTnLst>
                              </p:cTn>
                            </p:par>
                            <p:par>
                              <p:cTn id="31" fill="hold">
                                <p:stCondLst>
                                  <p:cond delay="3200"/>
                                </p:stCondLst>
                                <p:childTnLst>
                                  <p:par>
                                    <p:cTn id="32" presetID="16" presetClass="entr" presetSubtype="2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par>
                              <p:cTn id="35" fill="hold">
                                <p:stCondLst>
                                  <p:cond delay="3700"/>
                                </p:stCondLst>
                                <p:childTnLst>
                                  <p:par>
                                    <p:cTn id="36" presetID="16" presetClass="entr" presetSubtype="21"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par>
                              <p:cTn id="39" fill="hold">
                                <p:stCondLst>
                                  <p:cond delay="4200"/>
                                </p:stCondLst>
                                <p:childTnLst>
                                  <p:par>
                                    <p:cTn id="40" presetID="10" presetClass="entr" presetSubtype="0"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par>
                              <p:cTn id="43" fill="hold">
                                <p:stCondLst>
                                  <p:cond delay="4700"/>
                                </p:stCondLst>
                                <p:childTnLst>
                                  <p:par>
                                    <p:cTn id="44" presetID="2" presetClass="entr" presetSubtype="2"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1+#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5"/>
          <p:cNvSpPr txBox="1"/>
          <p:nvPr/>
        </p:nvSpPr>
        <p:spPr>
          <a:xfrm>
            <a:off x="7167702" y="2086112"/>
            <a:ext cx="1980029" cy="453457"/>
          </a:xfrm>
          <a:prstGeom prst="rect">
            <a:avLst/>
          </a:prstGeom>
          <a:noFill/>
        </p:spPr>
        <p:txBody>
          <a:bodyPr wrap="none" rtlCol="0">
            <a:spAutoFit/>
          </a:bodyPr>
          <a:lstStyle/>
          <a:p>
            <a:pPr lvl="0">
              <a:lnSpc>
                <a:spcPct val="130000"/>
              </a:lnSpc>
            </a:pPr>
            <a:r>
              <a:rPr lang="zh-CN" altLang="zh-CN" sz="2000" b="1" dirty="0">
                <a:solidFill>
                  <a:schemeClr val="tx1">
                    <a:lumMod val="65000"/>
                    <a:lumOff val="35000"/>
                  </a:schemeClr>
                </a:solidFill>
                <a:latin typeface="微软雅黑" panose="020B0503020204020204" pitchFamily="34" charset="-122"/>
                <a:ea typeface="微软雅黑" panose="020B0503020204020204" pitchFamily="34" charset="-122"/>
              </a:rPr>
              <a:t>高阶思维的内涵</a:t>
            </a:r>
            <a:endParaRPr lang="zh-CN"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TextBox 39"/>
          <p:cNvSpPr txBox="1"/>
          <p:nvPr/>
        </p:nvSpPr>
        <p:spPr>
          <a:xfrm>
            <a:off x="7167702" y="3045846"/>
            <a:ext cx="1980029" cy="453457"/>
          </a:xfrm>
          <a:prstGeom prst="rect">
            <a:avLst/>
          </a:prstGeom>
          <a:noFill/>
        </p:spPr>
        <p:txBody>
          <a:bodyPr wrap="none" rtlCol="0">
            <a:spAutoFit/>
          </a:bodyPr>
          <a:lstStyle/>
          <a:p>
            <a:pPr>
              <a:lnSpc>
                <a:spcPct val="130000"/>
              </a:lnSpc>
            </a:pPr>
            <a:r>
              <a:rPr lang="zh-CN" altLang="zh-CN" sz="2000" b="1" dirty="0">
                <a:solidFill>
                  <a:schemeClr val="tx1">
                    <a:lumMod val="65000"/>
                    <a:lumOff val="35000"/>
                  </a:schemeClr>
                </a:solidFill>
                <a:latin typeface="微软雅黑" panose="020B0503020204020204" pitchFamily="34" charset="-122"/>
                <a:ea typeface="微软雅黑" panose="020B0503020204020204" pitchFamily="34" charset="-122"/>
              </a:rPr>
              <a:t>高阶思维的结构</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TextBox 43"/>
          <p:cNvSpPr txBox="1"/>
          <p:nvPr/>
        </p:nvSpPr>
        <p:spPr>
          <a:xfrm>
            <a:off x="7167702" y="3993342"/>
            <a:ext cx="3005951" cy="453457"/>
          </a:xfrm>
          <a:prstGeom prst="rect">
            <a:avLst/>
          </a:prstGeom>
          <a:noFill/>
        </p:spPr>
        <p:txBody>
          <a:bodyPr wrap="none" rtlCol="0">
            <a:spAutoFit/>
          </a:bodyPr>
          <a:lstStyle/>
          <a:p>
            <a:pPr>
              <a:lnSpc>
                <a:spcPct val="130000"/>
              </a:lnSpc>
            </a:pPr>
            <a:r>
              <a:rPr lang="zh-CN" altLang="zh-CN" sz="2000" b="1" dirty="0">
                <a:solidFill>
                  <a:schemeClr val="tx1">
                    <a:lumMod val="65000"/>
                    <a:lumOff val="35000"/>
                  </a:schemeClr>
                </a:solidFill>
                <a:latin typeface="微软雅黑" panose="020B0503020204020204" pitchFamily="34" charset="-122"/>
                <a:ea typeface="微软雅黑" panose="020B0503020204020204" pitchFamily="34" charset="-122"/>
              </a:rPr>
              <a:t>高阶思维进阶的理论基础</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7268944" y="2821882"/>
            <a:ext cx="251067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268944" y="3759853"/>
            <a:ext cx="251067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268944" y="4744315"/>
            <a:ext cx="251067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6061523" y="1896221"/>
            <a:ext cx="802447" cy="925141"/>
            <a:chOff x="4231809" y="1009798"/>
            <a:chExt cx="570731" cy="657995"/>
          </a:xfrm>
        </p:grpSpPr>
        <p:grpSp>
          <p:nvGrpSpPr>
            <p:cNvPr id="21" name="组合 20"/>
            <p:cNvGrpSpPr/>
            <p:nvPr/>
          </p:nvGrpSpPr>
          <p:grpSpPr>
            <a:xfrm>
              <a:off x="4231809" y="1009798"/>
              <a:ext cx="570731" cy="657995"/>
              <a:chOff x="4067944" y="489262"/>
              <a:chExt cx="1375279" cy="1585559"/>
            </a:xfrm>
          </p:grpSpPr>
          <p:sp>
            <p:nvSpPr>
              <p:cNvPr id="23" name="Flowchart: Decision 78"/>
              <p:cNvSpPr/>
              <p:nvPr/>
            </p:nvSpPr>
            <p:spPr>
              <a:xfrm>
                <a:off x="4067944" y="489262"/>
                <a:ext cx="1375279" cy="1375279"/>
              </a:xfrm>
              <a:prstGeom prst="flowChartDecision">
                <a:avLst/>
              </a:prstGeom>
              <a:solidFill>
                <a:schemeClr val="bg1">
                  <a:lumMod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24" name="Flowchart: Decision 79"/>
              <p:cNvSpPr/>
              <p:nvPr/>
            </p:nvSpPr>
            <p:spPr>
              <a:xfrm>
                <a:off x="4067944" y="699542"/>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endParaRPr>
              </a:p>
            </p:txBody>
          </p:sp>
        </p:grpSp>
        <p:sp>
          <p:nvSpPr>
            <p:cNvPr id="22" name="TextBox 12"/>
            <p:cNvSpPr txBox="1"/>
            <p:nvPr/>
          </p:nvSpPr>
          <p:spPr>
            <a:xfrm>
              <a:off x="4310472" y="1151468"/>
              <a:ext cx="391240" cy="373411"/>
            </a:xfrm>
            <a:prstGeom prst="rect">
              <a:avLst/>
            </a:prstGeom>
            <a:noFill/>
          </p:spPr>
          <p:txBody>
            <a:bodyPr wrap="none" rtlCol="0">
              <a:spAutoFit/>
            </a:bodyPr>
            <a:lstStyle/>
            <a:p>
              <a:r>
                <a:rPr lang="en-US" altLang="zh-CN" sz="2810" b="1" dirty="0">
                  <a:solidFill>
                    <a:schemeClr val="accent3"/>
                  </a:solidFill>
                </a:rPr>
                <a:t>01</a:t>
              </a:r>
              <a:endParaRPr lang="zh-CN" altLang="en-US" sz="2810" b="1" dirty="0">
                <a:solidFill>
                  <a:schemeClr val="accent3"/>
                </a:solidFill>
              </a:endParaRPr>
            </a:p>
          </p:txBody>
        </p:sp>
      </p:grpSp>
      <p:grpSp>
        <p:nvGrpSpPr>
          <p:cNvPr id="25" name="组合 24"/>
          <p:cNvGrpSpPr/>
          <p:nvPr/>
        </p:nvGrpSpPr>
        <p:grpSpPr>
          <a:xfrm>
            <a:off x="6061523" y="2855954"/>
            <a:ext cx="802447" cy="925141"/>
            <a:chOff x="4231809" y="1692397"/>
            <a:chExt cx="570731" cy="657995"/>
          </a:xfrm>
        </p:grpSpPr>
        <p:grpSp>
          <p:nvGrpSpPr>
            <p:cNvPr id="26" name="组合 25"/>
            <p:cNvGrpSpPr/>
            <p:nvPr/>
          </p:nvGrpSpPr>
          <p:grpSpPr>
            <a:xfrm>
              <a:off x="4231809" y="1692397"/>
              <a:ext cx="570731" cy="657995"/>
              <a:chOff x="4067944" y="489262"/>
              <a:chExt cx="1375279" cy="1585559"/>
            </a:xfrm>
          </p:grpSpPr>
          <p:sp>
            <p:nvSpPr>
              <p:cNvPr id="28" name="Flowchart: Decision 78"/>
              <p:cNvSpPr/>
              <p:nvPr/>
            </p:nvSpPr>
            <p:spPr>
              <a:xfrm>
                <a:off x="4067944" y="489262"/>
                <a:ext cx="1375279" cy="1375279"/>
              </a:xfrm>
              <a:prstGeom prst="flowChartDecision">
                <a:avLst/>
              </a:prstGeom>
              <a:solidFill>
                <a:schemeClr val="bg1">
                  <a:lumMod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29" name="Flowchart: Decision 79"/>
              <p:cNvSpPr/>
              <p:nvPr/>
            </p:nvSpPr>
            <p:spPr>
              <a:xfrm>
                <a:off x="4067944" y="699542"/>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grpSp>
        <p:sp>
          <p:nvSpPr>
            <p:cNvPr id="27" name="TextBox 61"/>
            <p:cNvSpPr txBox="1"/>
            <p:nvPr/>
          </p:nvSpPr>
          <p:spPr>
            <a:xfrm>
              <a:off x="4310472" y="1855545"/>
              <a:ext cx="391240" cy="373411"/>
            </a:xfrm>
            <a:prstGeom prst="rect">
              <a:avLst/>
            </a:prstGeom>
            <a:noFill/>
          </p:spPr>
          <p:txBody>
            <a:bodyPr wrap="none" rtlCol="0">
              <a:spAutoFit/>
            </a:bodyPr>
            <a:lstStyle/>
            <a:p>
              <a:r>
                <a:rPr lang="en-US" altLang="zh-CN" sz="2810" b="1" dirty="0">
                  <a:solidFill>
                    <a:schemeClr val="accent3"/>
                  </a:solidFill>
                </a:rPr>
                <a:t>02</a:t>
              </a:r>
              <a:endParaRPr lang="zh-CN" altLang="en-US" sz="2810" b="1" dirty="0">
                <a:solidFill>
                  <a:schemeClr val="accent3"/>
                </a:solidFill>
              </a:endParaRPr>
            </a:p>
          </p:txBody>
        </p:sp>
      </p:grpSp>
      <p:grpSp>
        <p:nvGrpSpPr>
          <p:cNvPr id="30" name="组合 29"/>
          <p:cNvGrpSpPr/>
          <p:nvPr/>
        </p:nvGrpSpPr>
        <p:grpSpPr>
          <a:xfrm>
            <a:off x="6061523" y="3803452"/>
            <a:ext cx="802447" cy="925141"/>
            <a:chOff x="4231809" y="2366292"/>
            <a:chExt cx="570731" cy="657995"/>
          </a:xfrm>
        </p:grpSpPr>
        <p:grpSp>
          <p:nvGrpSpPr>
            <p:cNvPr id="31" name="组合 30"/>
            <p:cNvGrpSpPr/>
            <p:nvPr/>
          </p:nvGrpSpPr>
          <p:grpSpPr>
            <a:xfrm>
              <a:off x="4231809" y="2366292"/>
              <a:ext cx="570731" cy="657995"/>
              <a:chOff x="4067944" y="489262"/>
              <a:chExt cx="1375279" cy="1585559"/>
            </a:xfrm>
          </p:grpSpPr>
          <p:sp>
            <p:nvSpPr>
              <p:cNvPr id="33" name="Flowchart: Decision 78"/>
              <p:cNvSpPr/>
              <p:nvPr/>
            </p:nvSpPr>
            <p:spPr>
              <a:xfrm>
                <a:off x="4067944" y="489262"/>
                <a:ext cx="1375279" cy="1375279"/>
              </a:xfrm>
              <a:prstGeom prst="flowChartDecision">
                <a:avLst/>
              </a:prstGeom>
              <a:solidFill>
                <a:schemeClr val="bg1">
                  <a:lumMod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34" name="Flowchart: Decision 79"/>
              <p:cNvSpPr/>
              <p:nvPr/>
            </p:nvSpPr>
            <p:spPr>
              <a:xfrm>
                <a:off x="4067944" y="699542"/>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grpSp>
        <p:sp>
          <p:nvSpPr>
            <p:cNvPr id="32" name="TextBox 63"/>
            <p:cNvSpPr txBox="1"/>
            <p:nvPr/>
          </p:nvSpPr>
          <p:spPr>
            <a:xfrm>
              <a:off x="4310472" y="2531445"/>
              <a:ext cx="391240" cy="373411"/>
            </a:xfrm>
            <a:prstGeom prst="rect">
              <a:avLst/>
            </a:prstGeom>
            <a:noFill/>
          </p:spPr>
          <p:txBody>
            <a:bodyPr wrap="none" rtlCol="0">
              <a:spAutoFit/>
            </a:bodyPr>
            <a:lstStyle/>
            <a:p>
              <a:r>
                <a:rPr lang="en-US" altLang="zh-CN" sz="2810" b="1" dirty="0">
                  <a:solidFill>
                    <a:schemeClr val="accent3"/>
                  </a:solidFill>
                </a:rPr>
                <a:t>03</a:t>
              </a:r>
              <a:endParaRPr lang="zh-CN" altLang="en-US" sz="2810" b="1" dirty="0">
                <a:solidFill>
                  <a:schemeClr val="accent3"/>
                </a:solidFill>
              </a:endParaRPr>
            </a:p>
          </p:txBody>
        </p:sp>
      </p:grpSp>
      <p:pic>
        <p:nvPicPr>
          <p:cNvPr id="4" name="PA_矩形 6"/>
          <p:cNvPicPr/>
          <p:nvPr>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2677642" y="1394628"/>
            <a:ext cx="1764406" cy="1764406"/>
          </a:xfrm>
          <a:prstGeom prst="rect">
            <a:avLst/>
          </a:prstGeom>
          <a:solidFill>
            <a:srgbClr val="FFFFFF">
              <a:shade val="85000"/>
            </a:srgbClr>
          </a:solidFill>
          <a:ln w="63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A_矩形 7"/>
          <p:cNvPicPr/>
          <p:nvPr>
            <p:custDataLst>
              <p:tags r:id="rId4"/>
            </p:custDataLst>
          </p:nvPr>
        </p:nvPicPr>
        <p:blipFill>
          <a:blip r:embed="rId5" r:link="rId6">
            <a:extLst>
              <a:ext uri="{28A0092B-C50C-407E-A947-70E740481C1C}">
                <a14:useLocalDpi xmlns:a14="http://schemas.microsoft.com/office/drawing/2010/main" val="0"/>
              </a:ext>
            </a:extLst>
          </a:blip>
          <a:stretch>
            <a:fillRect/>
          </a:stretch>
        </p:blipFill>
        <p:spPr>
          <a:xfrm>
            <a:off x="2498460" y="3698968"/>
            <a:ext cx="1764406" cy="1764406"/>
          </a:xfrm>
          <a:prstGeom prst="rect">
            <a:avLst/>
          </a:prstGeom>
          <a:solidFill>
            <a:srgbClr val="FFFFFF">
              <a:shade val="85000"/>
            </a:srgbClr>
          </a:solidFill>
          <a:ln w="63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93"/>
          <p:cNvSpPr txBox="1"/>
          <p:nvPr/>
        </p:nvSpPr>
        <p:spPr>
          <a:xfrm>
            <a:off x="3044269" y="1676665"/>
            <a:ext cx="1107996" cy="1200329"/>
          </a:xfrm>
          <a:prstGeom prst="rect">
            <a:avLst/>
          </a:prstGeom>
          <a:noFill/>
        </p:spPr>
        <p:txBody>
          <a:bodyPr wrap="none" rtlCol="0">
            <a:spAutoFit/>
          </a:bodyPr>
          <a:lstStyle/>
          <a:p>
            <a:r>
              <a:rPr lang="zh-CN" altLang="en-US" sz="7200" b="1" dirty="0">
                <a:solidFill>
                  <a:schemeClr val="bg1"/>
                </a:solidFill>
                <a:latin typeface="微软雅黑" panose="020B0503020204020204" pitchFamily="34" charset="-122"/>
                <a:ea typeface="微软雅黑" panose="020B0503020204020204" pitchFamily="34" charset="-122"/>
              </a:rPr>
              <a:t>目</a:t>
            </a:r>
            <a:endParaRPr lang="zh-CN" altLang="en-US" sz="7200" b="1" dirty="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2842224" y="4012769"/>
            <a:ext cx="1107996" cy="1200329"/>
          </a:xfrm>
          <a:prstGeom prst="rect">
            <a:avLst/>
          </a:prstGeom>
        </p:spPr>
        <p:txBody>
          <a:bodyPr wrap="none">
            <a:spAutoFit/>
          </a:bodyPr>
          <a:lstStyle/>
          <a:p>
            <a:pPr lvl="0"/>
            <a:r>
              <a:rPr lang="zh-CN" altLang="en-US" sz="7200" b="1" dirty="0">
                <a:solidFill>
                  <a:prstClr val="white"/>
                </a:solidFill>
                <a:latin typeface="微软雅黑" panose="020B0503020204020204" pitchFamily="34" charset="-122"/>
                <a:ea typeface="微软雅黑" panose="020B0503020204020204" pitchFamily="34" charset="-122"/>
              </a:rPr>
              <a:t>录</a:t>
            </a:r>
            <a:endParaRPr lang="zh-CN" altLang="en-US" sz="7200" b="1" dirty="0">
              <a:solidFill>
                <a:prstClr val="white"/>
              </a:solidFill>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3970" y="4918664"/>
            <a:ext cx="1541330" cy="1883656"/>
          </a:xfrm>
          <a:prstGeom prst="rect">
            <a:avLst/>
          </a:prstGeom>
        </p:spPr>
      </p:pic>
      <p:pic>
        <p:nvPicPr>
          <p:cNvPr id="51" name="图片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11585"/>
            <a:ext cx="1530099" cy="471831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childTnLst>
                              </p:cTn>
                            </p:par>
                            <p:par>
                              <p:cTn id="8" fill="hold">
                                <p:stCondLst>
                                  <p:cond delay="500"/>
                                </p:stCondLst>
                                <p:childTnLst>
                                  <p:par>
                                    <p:cTn id="9" presetID="2" presetClass="entr" presetSubtype="4" fill="hold"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3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1000"/>
                                </p:stCondLst>
                                <p:childTnLst>
                                  <p:par>
                                    <p:cTn id="19" presetID="2" presetClass="entr" presetSubtype="4" fill="hold" nodeType="afterEffect" p14:presetBounceEnd="5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50000">
                                          <p:cBhvr additive="base">
                                            <p:cTn id="2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53" presetClass="entr" presetSubtype="16" fill="hold" grpId="0" nodeType="withEffect">
                                      <p:stCondLst>
                                        <p:cond delay="30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animEffect transition="in" filter="fade">
                                          <p:cBhvr>
                                            <p:cTn id="27" dur="500"/>
                                            <p:tgtEl>
                                              <p:spTgt spid="40"/>
                                            </p:tgtEl>
                                          </p:cBhvr>
                                        </p:animEffect>
                                      </p:childTnLst>
                                    </p:cTn>
                                  </p:par>
                                </p:childTnLst>
                              </p:cTn>
                            </p:par>
                            <p:par>
                              <p:cTn id="28" fill="hold">
                                <p:stCondLst>
                                  <p:cond delay="1500"/>
                                </p:stCondLst>
                                <p:childTnLst>
                                  <p:par>
                                    <p:cTn id="29" presetID="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0-#ppt_h/2"/>
                                              </p:val>
                                            </p:tav>
                                            <p:tav tm="100000">
                                              <p:val>
                                                <p:strVal val="#ppt_y"/>
                                              </p:val>
                                            </p:tav>
                                          </p:tavLst>
                                        </p:anim>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250" fill="hold"/>
                                            <p:tgtEl>
                                              <p:spTgt spid="12"/>
                                            </p:tgtEl>
                                            <p:attrNameLst>
                                              <p:attrName>ppt_x</p:attrName>
                                            </p:attrNameLst>
                                          </p:cBhvr>
                                          <p:tavLst>
                                            <p:tav tm="0">
                                              <p:val>
                                                <p:strVal val="1+#ppt_w/2"/>
                                              </p:val>
                                            </p:tav>
                                            <p:tav tm="100000">
                                              <p:val>
                                                <p:strVal val="#ppt_x"/>
                                              </p:val>
                                            </p:tav>
                                          </p:tavLst>
                                        </p:anim>
                                        <p:anim calcmode="lin" valueType="num">
                                          <p:cBhvr additive="base">
                                            <p:cTn id="45" dur="250" fill="hold"/>
                                            <p:tgtEl>
                                              <p:spTgt spid="12"/>
                                            </p:tgtEl>
                                            <p:attrNameLst>
                                              <p:attrName>ppt_y</p:attrName>
                                            </p:attrNameLst>
                                          </p:cBhvr>
                                          <p:tavLst>
                                            <p:tav tm="0">
                                              <p:val>
                                                <p:strVal val="#ppt_y"/>
                                              </p:val>
                                            </p:tav>
                                            <p:tav tm="100000">
                                              <p:val>
                                                <p:strVal val="#ppt_y"/>
                                              </p:val>
                                            </p:tav>
                                          </p:tavLst>
                                        </p:anim>
                                      </p:childTnLst>
                                    </p:cTn>
                                  </p:par>
                                </p:childTnLst>
                              </p:cTn>
                            </p:par>
                            <p:par>
                              <p:cTn id="46" fill="hold">
                                <p:stCondLst>
                                  <p:cond delay="2500"/>
                                </p:stCondLst>
                                <p:childTnLst>
                                  <p:par>
                                    <p:cTn id="47" presetID="22" presetClass="entr" presetSubtype="8"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par>
                              <p:cTn id="50" fill="hold">
                                <p:stCondLst>
                                  <p:cond delay="3000"/>
                                </p:stCondLst>
                                <p:childTnLst>
                                  <p:par>
                                    <p:cTn id="51" presetID="2" presetClass="entr" presetSubtype="2"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250" fill="hold"/>
                                            <p:tgtEl>
                                              <p:spTgt spid="13"/>
                                            </p:tgtEl>
                                            <p:attrNameLst>
                                              <p:attrName>ppt_x</p:attrName>
                                            </p:attrNameLst>
                                          </p:cBhvr>
                                          <p:tavLst>
                                            <p:tav tm="0">
                                              <p:val>
                                                <p:strVal val="1+#ppt_w/2"/>
                                              </p:val>
                                            </p:tav>
                                            <p:tav tm="100000">
                                              <p:val>
                                                <p:strVal val="#ppt_x"/>
                                              </p:val>
                                            </p:tav>
                                          </p:tavLst>
                                        </p:anim>
                                        <p:anim calcmode="lin" valueType="num">
                                          <p:cBhvr additive="base">
                                            <p:cTn id="54" dur="250" fill="hold"/>
                                            <p:tgtEl>
                                              <p:spTgt spid="13"/>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22" presetClass="entr" presetSubtype="8"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par>
                              <p:cTn id="59" fill="hold">
                                <p:stCondLst>
                                  <p:cond delay="4000"/>
                                </p:stCondLst>
                                <p:childTnLst>
                                  <p:par>
                                    <p:cTn id="60" presetID="2" presetClass="entr" presetSubtype="2"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250" fill="hold"/>
                                            <p:tgtEl>
                                              <p:spTgt spid="14"/>
                                            </p:tgtEl>
                                            <p:attrNameLst>
                                              <p:attrName>ppt_x</p:attrName>
                                            </p:attrNameLst>
                                          </p:cBhvr>
                                          <p:tavLst>
                                            <p:tav tm="0">
                                              <p:val>
                                                <p:strVal val="1+#ppt_w/2"/>
                                              </p:val>
                                            </p:tav>
                                            <p:tav tm="100000">
                                              <p:val>
                                                <p:strVal val="#ppt_x"/>
                                              </p:val>
                                            </p:tav>
                                          </p:tavLst>
                                        </p:anim>
                                        <p:anim calcmode="lin" valueType="num">
                                          <p:cBhvr additive="base">
                                            <p:cTn id="63" dur="250" fill="hold"/>
                                            <p:tgtEl>
                                              <p:spTgt spid="14"/>
                                            </p:tgtEl>
                                            <p:attrNameLst>
                                              <p:attrName>ppt_y</p:attrName>
                                            </p:attrNameLst>
                                          </p:cBhvr>
                                          <p:tavLst>
                                            <p:tav tm="0">
                                              <p:val>
                                                <p:strVal val="#ppt_y"/>
                                              </p:val>
                                            </p:tav>
                                            <p:tav tm="100000">
                                              <p:val>
                                                <p:strVal val="#ppt_y"/>
                                              </p:val>
                                            </p:tav>
                                          </p:tavLst>
                                        </p:anim>
                                      </p:childTnLst>
                                    </p:cTn>
                                  </p:par>
                                </p:childTnLst>
                              </p:cTn>
                            </p:par>
                            <p:par>
                              <p:cTn id="64" fill="hold">
                                <p:stCondLst>
                                  <p:cond delay="4500"/>
                                </p:stCondLst>
                                <p:childTnLst>
                                  <p:par>
                                    <p:cTn id="65" presetID="22" presetClass="entr" presetSubtype="8"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0"/>
                                </p:stCondLst>
                                <p:childTnLst>
                                  <p:par>
                                    <p:cTn id="69" presetID="47" presetClass="entr" presetSubtype="0"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anim calcmode="lin" valueType="num">
                                          <p:cBhvr>
                                            <p:cTn id="72" dur="500" fill="hold"/>
                                            <p:tgtEl>
                                              <p:spTgt spid="47"/>
                                            </p:tgtEl>
                                            <p:attrNameLst>
                                              <p:attrName>ppt_x</p:attrName>
                                            </p:attrNameLst>
                                          </p:cBhvr>
                                          <p:tavLst>
                                            <p:tav tm="0">
                                              <p:val>
                                                <p:strVal val="#ppt_x"/>
                                              </p:val>
                                            </p:tav>
                                            <p:tav tm="100000">
                                              <p:val>
                                                <p:strVal val="#ppt_x"/>
                                              </p:val>
                                            </p:tav>
                                          </p:tavLst>
                                        </p:anim>
                                        <p:anim calcmode="lin" valueType="num">
                                          <p:cBhvr>
                                            <p:cTn id="7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1" grpId="0"/>
          <p:bldP spid="4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3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53" presetClass="entr" presetSubtype="16" fill="hold" grpId="0" nodeType="withEffect">
                                      <p:stCondLst>
                                        <p:cond delay="30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animEffect transition="in" filter="fade">
                                          <p:cBhvr>
                                            <p:cTn id="27" dur="500"/>
                                            <p:tgtEl>
                                              <p:spTgt spid="40"/>
                                            </p:tgtEl>
                                          </p:cBhvr>
                                        </p:animEffect>
                                      </p:childTnLst>
                                    </p:cTn>
                                  </p:par>
                                </p:childTnLst>
                              </p:cTn>
                            </p:par>
                            <p:par>
                              <p:cTn id="28" fill="hold">
                                <p:stCondLst>
                                  <p:cond delay="1500"/>
                                </p:stCondLst>
                                <p:childTnLst>
                                  <p:par>
                                    <p:cTn id="29" presetID="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0-#ppt_h/2"/>
                                              </p:val>
                                            </p:tav>
                                            <p:tav tm="100000">
                                              <p:val>
                                                <p:strVal val="#ppt_y"/>
                                              </p:val>
                                            </p:tav>
                                          </p:tavLst>
                                        </p:anim>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250" fill="hold"/>
                                            <p:tgtEl>
                                              <p:spTgt spid="12"/>
                                            </p:tgtEl>
                                            <p:attrNameLst>
                                              <p:attrName>ppt_x</p:attrName>
                                            </p:attrNameLst>
                                          </p:cBhvr>
                                          <p:tavLst>
                                            <p:tav tm="0">
                                              <p:val>
                                                <p:strVal val="1+#ppt_w/2"/>
                                              </p:val>
                                            </p:tav>
                                            <p:tav tm="100000">
                                              <p:val>
                                                <p:strVal val="#ppt_x"/>
                                              </p:val>
                                            </p:tav>
                                          </p:tavLst>
                                        </p:anim>
                                        <p:anim calcmode="lin" valueType="num">
                                          <p:cBhvr additive="base">
                                            <p:cTn id="45" dur="250" fill="hold"/>
                                            <p:tgtEl>
                                              <p:spTgt spid="12"/>
                                            </p:tgtEl>
                                            <p:attrNameLst>
                                              <p:attrName>ppt_y</p:attrName>
                                            </p:attrNameLst>
                                          </p:cBhvr>
                                          <p:tavLst>
                                            <p:tav tm="0">
                                              <p:val>
                                                <p:strVal val="#ppt_y"/>
                                              </p:val>
                                            </p:tav>
                                            <p:tav tm="100000">
                                              <p:val>
                                                <p:strVal val="#ppt_y"/>
                                              </p:val>
                                            </p:tav>
                                          </p:tavLst>
                                        </p:anim>
                                      </p:childTnLst>
                                    </p:cTn>
                                  </p:par>
                                </p:childTnLst>
                              </p:cTn>
                            </p:par>
                            <p:par>
                              <p:cTn id="46" fill="hold">
                                <p:stCondLst>
                                  <p:cond delay="2500"/>
                                </p:stCondLst>
                                <p:childTnLst>
                                  <p:par>
                                    <p:cTn id="47" presetID="22" presetClass="entr" presetSubtype="8"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par>
                              <p:cTn id="50" fill="hold">
                                <p:stCondLst>
                                  <p:cond delay="3000"/>
                                </p:stCondLst>
                                <p:childTnLst>
                                  <p:par>
                                    <p:cTn id="51" presetID="2" presetClass="entr" presetSubtype="2"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250" fill="hold"/>
                                            <p:tgtEl>
                                              <p:spTgt spid="13"/>
                                            </p:tgtEl>
                                            <p:attrNameLst>
                                              <p:attrName>ppt_x</p:attrName>
                                            </p:attrNameLst>
                                          </p:cBhvr>
                                          <p:tavLst>
                                            <p:tav tm="0">
                                              <p:val>
                                                <p:strVal val="1+#ppt_w/2"/>
                                              </p:val>
                                            </p:tav>
                                            <p:tav tm="100000">
                                              <p:val>
                                                <p:strVal val="#ppt_x"/>
                                              </p:val>
                                            </p:tav>
                                          </p:tavLst>
                                        </p:anim>
                                        <p:anim calcmode="lin" valueType="num">
                                          <p:cBhvr additive="base">
                                            <p:cTn id="54" dur="250" fill="hold"/>
                                            <p:tgtEl>
                                              <p:spTgt spid="13"/>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22" presetClass="entr" presetSubtype="8"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par>
                              <p:cTn id="59" fill="hold">
                                <p:stCondLst>
                                  <p:cond delay="4000"/>
                                </p:stCondLst>
                                <p:childTnLst>
                                  <p:par>
                                    <p:cTn id="60" presetID="2" presetClass="entr" presetSubtype="2"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250" fill="hold"/>
                                            <p:tgtEl>
                                              <p:spTgt spid="14"/>
                                            </p:tgtEl>
                                            <p:attrNameLst>
                                              <p:attrName>ppt_x</p:attrName>
                                            </p:attrNameLst>
                                          </p:cBhvr>
                                          <p:tavLst>
                                            <p:tav tm="0">
                                              <p:val>
                                                <p:strVal val="1+#ppt_w/2"/>
                                              </p:val>
                                            </p:tav>
                                            <p:tav tm="100000">
                                              <p:val>
                                                <p:strVal val="#ppt_x"/>
                                              </p:val>
                                            </p:tav>
                                          </p:tavLst>
                                        </p:anim>
                                        <p:anim calcmode="lin" valueType="num">
                                          <p:cBhvr additive="base">
                                            <p:cTn id="63" dur="250" fill="hold"/>
                                            <p:tgtEl>
                                              <p:spTgt spid="14"/>
                                            </p:tgtEl>
                                            <p:attrNameLst>
                                              <p:attrName>ppt_y</p:attrName>
                                            </p:attrNameLst>
                                          </p:cBhvr>
                                          <p:tavLst>
                                            <p:tav tm="0">
                                              <p:val>
                                                <p:strVal val="#ppt_y"/>
                                              </p:val>
                                            </p:tav>
                                            <p:tav tm="100000">
                                              <p:val>
                                                <p:strVal val="#ppt_y"/>
                                              </p:val>
                                            </p:tav>
                                          </p:tavLst>
                                        </p:anim>
                                      </p:childTnLst>
                                    </p:cTn>
                                  </p:par>
                                </p:childTnLst>
                              </p:cTn>
                            </p:par>
                            <p:par>
                              <p:cTn id="64" fill="hold">
                                <p:stCondLst>
                                  <p:cond delay="4500"/>
                                </p:stCondLst>
                                <p:childTnLst>
                                  <p:par>
                                    <p:cTn id="65" presetID="22" presetClass="entr" presetSubtype="8"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0"/>
                                </p:stCondLst>
                                <p:childTnLst>
                                  <p:par>
                                    <p:cTn id="69" presetID="47" presetClass="entr" presetSubtype="0"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anim calcmode="lin" valueType="num">
                                          <p:cBhvr>
                                            <p:cTn id="72" dur="500" fill="hold"/>
                                            <p:tgtEl>
                                              <p:spTgt spid="47"/>
                                            </p:tgtEl>
                                            <p:attrNameLst>
                                              <p:attrName>ppt_x</p:attrName>
                                            </p:attrNameLst>
                                          </p:cBhvr>
                                          <p:tavLst>
                                            <p:tav tm="0">
                                              <p:val>
                                                <p:strVal val="#ppt_x"/>
                                              </p:val>
                                            </p:tav>
                                            <p:tav tm="100000">
                                              <p:val>
                                                <p:strVal val="#ppt_x"/>
                                              </p:val>
                                            </p:tav>
                                          </p:tavLst>
                                        </p:anim>
                                        <p:anim calcmode="lin" valueType="num">
                                          <p:cBhvr>
                                            <p:cTn id="7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1" grpId="0"/>
          <p:bldP spid="4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图片 1" descr="1667791455475"/>
          <p:cNvPicPr>
            <a:picLocks noChangeAspect="1" noChangeArrowheads="1"/>
          </p:cNvPicPr>
          <p:nvPr/>
        </p:nvPicPr>
        <p:blipFill>
          <a:blip r:embed="rId1">
            <a:extLst>
              <a:ext uri="{28A0092B-C50C-407E-A947-70E740481C1C}">
                <a14:useLocalDpi xmlns:a14="http://schemas.microsoft.com/office/drawing/2010/main" val="0"/>
              </a:ext>
            </a:extLst>
          </a:blip>
          <a:srcRect t="938"/>
          <a:stretch>
            <a:fillRect/>
          </a:stretch>
        </p:blipFill>
        <p:spPr bwMode="auto">
          <a:xfrm>
            <a:off x="3256339" y="540353"/>
            <a:ext cx="5431081" cy="52756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304800" algn="l" defTabSz="914400" rtl="0" eaLnBrk="0" fontAlgn="base" latinLnBrk="0" hangingPunct="0">
              <a:lnSpc>
                <a:spcPct val="100000"/>
              </a:lnSpc>
              <a:spcBef>
                <a:spcPct val="0"/>
              </a:spcBef>
              <a:spcAft>
                <a:spcPct val="0"/>
              </a:spcAft>
              <a:buClrTx/>
              <a:buSzTx/>
              <a:buFontTx/>
              <a:buNone/>
            </a:pPr>
            <a:br>
              <a:rPr kumimoji="0" lang="zh-CN" altLang="zh-CN" sz="1000" b="0" i="0" u="none" strike="noStrike" cap="none" normalizeH="0" baseline="0">
                <a:ln>
                  <a:noFill/>
                </a:ln>
                <a:solidFill>
                  <a:schemeClr val="tx1"/>
                </a:solidFill>
                <a:effectLst/>
                <a:latin typeface="Calibri" panose="020F0502020204030204" pitchFamily="34" charset="0"/>
                <a:ea typeface="宋体" panose="02010600030101010101" pitchFamily="2" charset="-122"/>
                <a:cs typeface="Times New Roman" panose="02020603050405020304" pitchFamily="18"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 name="文本框 1"/>
          <p:cNvSpPr txBox="1"/>
          <p:nvPr/>
        </p:nvSpPr>
        <p:spPr>
          <a:xfrm>
            <a:off x="4147793" y="5948315"/>
            <a:ext cx="3648174" cy="369332"/>
          </a:xfrm>
          <a:prstGeom prst="rect">
            <a:avLst/>
          </a:prstGeom>
          <a:noFill/>
        </p:spPr>
        <p:txBody>
          <a:bodyPr wrap="square" rtlCol="0">
            <a:spAutoFit/>
          </a:bodyPr>
          <a:lstStyle/>
          <a:p>
            <a:r>
              <a:rPr lang="zh-CN" altLang="en-US" dirty="0"/>
              <a:t>中国知网检索“高阶思维”发文量</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矩形 6"/>
          <p:cNvPicPr/>
          <p:nvPr>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1786878" y="2010011"/>
            <a:ext cx="2295411" cy="2295411"/>
          </a:xfrm>
          <a:prstGeom prst="rect">
            <a:avLst/>
          </a:prstGeom>
          <a:solidFill>
            <a:srgbClr val="FFFFFF">
              <a:shade val="85000"/>
            </a:srgbClr>
          </a:solidFill>
          <a:ln w="63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794" y="2357533"/>
            <a:ext cx="4165079" cy="5104762"/>
          </a:xfrm>
          <a:prstGeom prst="rect">
            <a:avLst/>
          </a:prstGeom>
        </p:spPr>
      </p:pic>
      <p:sp>
        <p:nvSpPr>
          <p:cNvPr id="7" name="TextBox 93"/>
          <p:cNvSpPr txBox="1"/>
          <p:nvPr/>
        </p:nvSpPr>
        <p:spPr>
          <a:xfrm>
            <a:off x="2271011" y="2488160"/>
            <a:ext cx="1576072" cy="1446550"/>
          </a:xfrm>
          <a:prstGeom prst="rect">
            <a:avLst/>
          </a:prstGeom>
          <a:noFill/>
        </p:spPr>
        <p:txBody>
          <a:bodyPr wrap="none" rtlCol="0">
            <a:spAutoFit/>
          </a:bodyPr>
          <a:lstStyle/>
          <a:p>
            <a:r>
              <a:rPr lang="en-US" altLang="zh-CN" sz="8800" b="1" dirty="0">
                <a:solidFill>
                  <a:schemeClr val="bg1"/>
                </a:solidFill>
                <a:latin typeface="微软雅黑" panose="020B0503020204020204" pitchFamily="34" charset="-122"/>
                <a:ea typeface="微软雅黑" panose="020B0503020204020204" pitchFamily="34" charset="-122"/>
              </a:rPr>
              <a:t>01</a:t>
            </a:r>
            <a:endParaRPr lang="zh-CN" altLang="en-US" sz="8800" b="1" dirty="0">
              <a:solidFill>
                <a:schemeClr val="bg1"/>
              </a:solidFill>
              <a:latin typeface="微软雅黑" panose="020B0503020204020204" pitchFamily="34" charset="-122"/>
              <a:ea typeface="微软雅黑" panose="020B0503020204020204" pitchFamily="34" charset="-122"/>
            </a:endParaRPr>
          </a:p>
        </p:txBody>
      </p:sp>
      <p:sp>
        <p:nvSpPr>
          <p:cNvPr id="8" name="TextBox 38"/>
          <p:cNvSpPr txBox="1"/>
          <p:nvPr/>
        </p:nvSpPr>
        <p:spPr>
          <a:xfrm>
            <a:off x="4913825" y="2644170"/>
            <a:ext cx="4224233" cy="784830"/>
          </a:xfrm>
          <a:prstGeom prst="rect">
            <a:avLst/>
          </a:prstGeom>
          <a:noFill/>
        </p:spPr>
        <p:txBody>
          <a:bodyPr wrap="none" rtlCol="0">
            <a:spAutoFit/>
          </a:bodyPr>
          <a:lstStyle/>
          <a:p>
            <a:r>
              <a:rPr lang="zh-CN" altLang="en-US" sz="4500" b="1" dirty="0">
                <a:solidFill>
                  <a:schemeClr val="accent3"/>
                </a:solidFill>
                <a:latin typeface="微软雅黑" panose="020B0503020204020204" pitchFamily="34" charset="-122"/>
                <a:ea typeface="微软雅黑" panose="020B0503020204020204" pitchFamily="34" charset="-122"/>
              </a:rPr>
              <a:t>高阶思维的内涵</a:t>
            </a:r>
            <a:endParaRPr lang="zh-CN" altLang="en-US" sz="4500" b="1" dirty="0">
              <a:solidFill>
                <a:schemeClr val="accent3"/>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3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0" presetClass="entr" presetSubtype="0" fill="hold" nodeType="withEffect">
                                      <p:stCondLst>
                                        <p:cond delay="3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ppt_y</p:attrName>
                                            </p:attrNameLst>
                                          </p:cBhvr>
                                          <p:tavLst>
                                            <p:tav tm="0">
                                              <p:val>
                                                <p:strVal val="#ppt_y+#ppt_h*1.125000"/>
                                              </p:val>
                                            </p:tav>
                                            <p:tav tm="100000">
                                              <p:val>
                                                <p:strVal val="#ppt_y"/>
                                              </p:val>
                                            </p:tav>
                                          </p:tavLst>
                                        </p:anim>
                                        <p:animEffect transition="in" filter="wipe(up)">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3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0" presetClass="entr" presetSubtype="0" fill="hold" nodeType="withEffect">
                                      <p:stCondLst>
                                        <p:cond delay="3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ppt_y</p:attrName>
                                            </p:attrNameLst>
                                          </p:cBhvr>
                                          <p:tavLst>
                                            <p:tav tm="0">
                                              <p:val>
                                                <p:strVal val="#ppt_y+#ppt_h*1.125000"/>
                                              </p:val>
                                            </p:tav>
                                            <p:tav tm="100000">
                                              <p:val>
                                                <p:strVal val="#ppt_y"/>
                                              </p:val>
                                            </p:tav>
                                          </p:tavLst>
                                        </p:anim>
                                        <p:animEffect transition="in" filter="wipe(up)">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9F8ED"/>
        </a:solidFill>
        <a:effectLst/>
      </p:bgPr>
    </p:bg>
    <p:spTree>
      <p:nvGrpSpPr>
        <p:cNvPr id="1" name=""/>
        <p:cNvGrpSpPr/>
        <p:nvPr/>
      </p:nvGrpSpPr>
      <p:grpSpPr>
        <a:xfrm>
          <a:off x="0" y="0"/>
          <a:ext cx="0" cy="0"/>
          <a:chOff x="0" y="0"/>
          <a:chExt cx="0" cy="0"/>
        </a:xfrm>
      </p:grpSpPr>
      <p:sp>
        <p:nvSpPr>
          <p:cNvPr id="53" name="Slide Number Placeholder 52"/>
          <p:cNvSpPr>
            <a:spLocks noGrp="1"/>
          </p:cNvSpPr>
          <p:nvPr>
            <p:ph type="sldNum" sz="quarter" idx="4294967295"/>
          </p:nvPr>
        </p:nvSpPr>
        <p:spPr>
          <a:xfrm>
            <a:off x="11580813" y="6340475"/>
            <a:ext cx="611187" cy="366713"/>
          </a:xfrm>
        </p:spPr>
        <p:txBody>
          <a:bodyPr/>
          <a:lstStyle/>
          <a:p>
            <a:fld id="{C136B7D2-B98C-44FD-8D04-7EC62A564975}" type="slidenum">
              <a:rPr lang="en-US" smtClean="0"/>
            </a:fld>
            <a:endParaRPr lang="en-US" dirty="0"/>
          </a:p>
        </p:txBody>
      </p:sp>
      <p:sp>
        <p:nvSpPr>
          <p:cNvPr id="54" name="文本框 53"/>
          <p:cNvSpPr txBox="1"/>
          <p:nvPr/>
        </p:nvSpPr>
        <p:spPr>
          <a:xfrm>
            <a:off x="1287373" y="606065"/>
            <a:ext cx="2349187" cy="466708"/>
          </a:xfrm>
          <a:prstGeom prst="rect">
            <a:avLst/>
          </a:prstGeom>
          <a:noFill/>
        </p:spPr>
        <p:txBody>
          <a:bodyPr wrap="none" lIns="96434" tIns="48217" rIns="96434" bIns="48217" rtlCol="0">
            <a:spAutoFit/>
          </a:bodyPr>
          <a:lstStyle/>
          <a:p>
            <a:pPr defTabSz="964565"/>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高阶思维的内涵</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cxnSp>
        <p:nvCxnSpPr>
          <p:cNvPr id="62" name="直接连接符 61"/>
          <p:cNvCxnSpPr/>
          <p:nvPr/>
        </p:nvCxnSpPr>
        <p:spPr>
          <a:xfrm>
            <a:off x="1287373" y="1087120"/>
            <a:ext cx="101034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tretch>
            <a:fillRect/>
          </a:stretch>
        </p:blipFill>
        <p:spPr>
          <a:xfrm>
            <a:off x="1287373" y="1332537"/>
            <a:ext cx="10032196" cy="471004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9F8ED"/>
        </a:solidFill>
        <a:effectLst/>
      </p:bgPr>
    </p:bg>
    <p:spTree>
      <p:nvGrpSpPr>
        <p:cNvPr id="1" name=""/>
        <p:cNvGrpSpPr/>
        <p:nvPr/>
      </p:nvGrpSpPr>
      <p:grpSpPr>
        <a:xfrm>
          <a:off x="0" y="0"/>
          <a:ext cx="0" cy="0"/>
          <a:chOff x="0" y="0"/>
          <a:chExt cx="0" cy="0"/>
        </a:xfrm>
      </p:grpSpPr>
      <p:sp>
        <p:nvSpPr>
          <p:cNvPr id="53" name="Slide Number Placeholder 52"/>
          <p:cNvSpPr>
            <a:spLocks noGrp="1"/>
          </p:cNvSpPr>
          <p:nvPr>
            <p:ph type="sldNum" sz="quarter" idx="4294967295"/>
          </p:nvPr>
        </p:nvSpPr>
        <p:spPr>
          <a:xfrm>
            <a:off x="11580813" y="6340475"/>
            <a:ext cx="611187" cy="366713"/>
          </a:xfrm>
        </p:spPr>
        <p:txBody>
          <a:bodyPr/>
          <a:lstStyle/>
          <a:p>
            <a:fld id="{C136B7D2-B98C-44FD-8D04-7EC62A564975}" type="slidenum">
              <a:rPr lang="en-US" smtClean="0"/>
            </a:fld>
            <a:endParaRPr lang="en-US" dirty="0"/>
          </a:p>
        </p:txBody>
      </p:sp>
      <p:sp>
        <p:nvSpPr>
          <p:cNvPr id="54" name="文本框 53"/>
          <p:cNvSpPr txBox="1"/>
          <p:nvPr/>
        </p:nvSpPr>
        <p:spPr>
          <a:xfrm>
            <a:off x="1287373" y="606065"/>
            <a:ext cx="2349187" cy="466708"/>
          </a:xfrm>
          <a:prstGeom prst="rect">
            <a:avLst/>
          </a:prstGeom>
          <a:noFill/>
        </p:spPr>
        <p:txBody>
          <a:bodyPr wrap="none" lIns="96434" tIns="48217" rIns="96434" bIns="48217" rtlCol="0">
            <a:spAutoFit/>
          </a:bodyPr>
          <a:lstStyle/>
          <a:p>
            <a:pPr defTabSz="964565"/>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高阶思维的内涵</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cxnSp>
        <p:nvCxnSpPr>
          <p:cNvPr id="62" name="直接连接符 61"/>
          <p:cNvCxnSpPr/>
          <p:nvPr/>
        </p:nvCxnSpPr>
        <p:spPr>
          <a:xfrm>
            <a:off x="1287373" y="1087120"/>
            <a:ext cx="101034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1"/>
          <a:stretch>
            <a:fillRect/>
          </a:stretch>
        </p:blipFill>
        <p:spPr>
          <a:xfrm>
            <a:off x="1287373" y="1521174"/>
            <a:ext cx="9967658" cy="434798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52"/>
          <p:cNvSpPr>
            <a:spLocks noGrp="1"/>
          </p:cNvSpPr>
          <p:nvPr>
            <p:ph type="sldNum" sz="quarter" idx="4294967295"/>
          </p:nvPr>
        </p:nvSpPr>
        <p:spPr>
          <a:xfrm>
            <a:off x="11580813" y="6340475"/>
            <a:ext cx="611187" cy="366713"/>
          </a:xfrm>
        </p:spPr>
        <p:txBody>
          <a:bodyPr/>
          <a:lstStyle/>
          <a:p>
            <a:fld id="{C136B7D2-B98C-44FD-8D04-7EC62A564975}" type="slidenum">
              <a:rPr lang="en-US" smtClean="0"/>
            </a:fld>
            <a:endParaRPr lang="en-US" dirty="0"/>
          </a:p>
        </p:txBody>
      </p:sp>
      <p:sp>
        <p:nvSpPr>
          <p:cNvPr id="54" name="文本框 53"/>
          <p:cNvSpPr txBox="1"/>
          <p:nvPr/>
        </p:nvSpPr>
        <p:spPr>
          <a:xfrm>
            <a:off x="1287373" y="606065"/>
            <a:ext cx="2349187" cy="466708"/>
          </a:xfrm>
          <a:prstGeom prst="rect">
            <a:avLst/>
          </a:prstGeom>
          <a:noFill/>
        </p:spPr>
        <p:txBody>
          <a:bodyPr wrap="none" lIns="96434" tIns="48217" rIns="96434" bIns="48217" rtlCol="0">
            <a:spAutoFit/>
          </a:bodyPr>
          <a:lstStyle/>
          <a:p>
            <a:pPr defTabSz="964565"/>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高阶思维的内涵</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cxnSp>
        <p:nvCxnSpPr>
          <p:cNvPr id="62" name="直接连接符 61"/>
          <p:cNvCxnSpPr/>
          <p:nvPr/>
        </p:nvCxnSpPr>
        <p:spPr>
          <a:xfrm>
            <a:off x="1287373" y="1087120"/>
            <a:ext cx="101034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12412" y="1686133"/>
            <a:ext cx="10478371" cy="5021055"/>
          </a:xfrm>
          <a:prstGeom prst="rect">
            <a:avLst/>
          </a:prstGeom>
          <a:noFill/>
        </p:spPr>
        <p:txBody>
          <a:bodyPr wrap="square">
            <a:spAutoFit/>
          </a:bodyPr>
          <a:lstStyle/>
          <a:p>
            <a:pPr indent="720090">
              <a:lnSpc>
                <a:spcPct val="200000"/>
              </a:lnSpc>
            </a:pPr>
            <a:r>
              <a:rPr lang="zh-CN" altLang="zh-CN" sz="2400" b="1" kern="100" dirty="0">
                <a:ea typeface="宋体" panose="02010600030101010101" pitchFamily="2" charset="-122"/>
              </a:rPr>
              <a:t>总之，国外的研究者是在布鲁姆教育目标分类的基础上进行研究，趋向于将高阶思维视为一种解决实际问题的能力，包括发散思维能力、迁移创造能力等。我国学者对高阶思维的界定，基本是在借鉴国外概念的基础上，针对学科和本土化教学特点进行调整。其中钟志贤教授给出的定义大家普遍认可，指出高阶思维是指较高层次的认知过程和心智发展水平所对应的范畴。</a:t>
            </a:r>
            <a:endParaRPr lang="zh-CN" altLang="zh-CN" sz="2400" b="1" kern="100" dirty="0">
              <a:ea typeface="宋体" panose="02010600030101010101" pitchFamily="2" charset="-122"/>
            </a:endParaRPr>
          </a:p>
          <a:p>
            <a:pPr indent="720090">
              <a:lnSpc>
                <a:spcPct val="200000"/>
              </a:lnSpc>
            </a:pPr>
            <a:endParaRPr lang="zh-CN" altLang="zh-CN" sz="2400" b="1" kern="100" dirty="0">
              <a:ea typeface="宋体" panose="02010600030101010101" pitchFamily="2" charset="-122"/>
            </a:endParaRPr>
          </a:p>
          <a:p>
            <a:pPr indent="720090">
              <a:lnSpc>
                <a:spcPct val="150000"/>
              </a:lnSpc>
            </a:pPr>
            <a:endParaRPr lang="zh-CN" altLang="zh-CN" sz="2400" kern="100" dirty="0">
              <a:ea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8"/>
          <p:cNvSpPr txBox="1"/>
          <p:nvPr/>
        </p:nvSpPr>
        <p:spPr>
          <a:xfrm>
            <a:off x="4913825" y="2644170"/>
            <a:ext cx="4224233" cy="784830"/>
          </a:xfrm>
          <a:prstGeom prst="rect">
            <a:avLst/>
          </a:prstGeom>
          <a:noFill/>
        </p:spPr>
        <p:txBody>
          <a:bodyPr wrap="none" rtlCol="0">
            <a:spAutoFit/>
          </a:bodyPr>
          <a:lstStyle/>
          <a:p>
            <a:r>
              <a:rPr lang="zh-CN" altLang="en-US" sz="4500" b="1" dirty="0">
                <a:solidFill>
                  <a:schemeClr val="accent3"/>
                </a:solidFill>
                <a:latin typeface="微软雅黑" panose="020B0503020204020204" pitchFamily="34" charset="-122"/>
                <a:ea typeface="微软雅黑" panose="020B0503020204020204" pitchFamily="34" charset="-122"/>
              </a:rPr>
              <a:t>高阶思维的结构</a:t>
            </a:r>
            <a:endParaRPr lang="zh-CN" altLang="en-US" sz="4500" b="1" dirty="0">
              <a:solidFill>
                <a:schemeClr val="accent3"/>
              </a:solidFill>
              <a:latin typeface="微软雅黑" panose="020B0503020204020204" pitchFamily="34" charset="-122"/>
              <a:ea typeface="微软雅黑" panose="020B0503020204020204" pitchFamily="34" charset="-122"/>
            </a:endParaRPr>
          </a:p>
        </p:txBody>
      </p:sp>
      <p:pic>
        <p:nvPicPr>
          <p:cNvPr id="6" name="PA_矩形 7"/>
          <p:cNvPicPr/>
          <p:nvPr>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1843488" y="2063729"/>
            <a:ext cx="2295411" cy="2295411"/>
          </a:xfrm>
          <a:prstGeom prst="rect">
            <a:avLst/>
          </a:prstGeom>
          <a:solidFill>
            <a:srgbClr val="FFFFFF">
              <a:shade val="85000"/>
            </a:srgbClr>
          </a:solidFill>
          <a:ln w="63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794" y="2357533"/>
            <a:ext cx="4165079" cy="5104762"/>
          </a:xfrm>
          <a:prstGeom prst="rect">
            <a:avLst/>
          </a:prstGeom>
        </p:spPr>
      </p:pic>
      <p:sp>
        <p:nvSpPr>
          <p:cNvPr id="10" name="TextBox 93"/>
          <p:cNvSpPr txBox="1"/>
          <p:nvPr/>
        </p:nvSpPr>
        <p:spPr>
          <a:xfrm>
            <a:off x="2271011" y="2488160"/>
            <a:ext cx="1576072" cy="1446550"/>
          </a:xfrm>
          <a:prstGeom prst="rect">
            <a:avLst/>
          </a:prstGeom>
          <a:noFill/>
        </p:spPr>
        <p:txBody>
          <a:bodyPr wrap="none" rtlCol="0">
            <a:spAutoFit/>
          </a:bodyPr>
          <a:lstStyle/>
          <a:p>
            <a:r>
              <a:rPr lang="en-US" altLang="zh-CN" sz="8800" b="1" dirty="0">
                <a:solidFill>
                  <a:schemeClr val="bg1"/>
                </a:solidFill>
                <a:latin typeface="微软雅黑" panose="020B0503020204020204" pitchFamily="34" charset="-122"/>
                <a:ea typeface="微软雅黑" panose="020B0503020204020204" pitchFamily="34" charset="-122"/>
              </a:rPr>
              <a:t>02</a:t>
            </a:r>
            <a:endParaRPr lang="zh-CN" altLang="en-US" sz="8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800"/>
                                </p:stCondLst>
                                <p:childTnLst>
                                  <p:par>
                                    <p:cTn id="10" presetID="2" presetClass="entr" presetSubtype="4" fill="hold" nodeType="after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30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10" presetClass="entr" presetSubtype="0" fill="hold" nodeType="withEffect">
                                      <p:stCondLst>
                                        <p:cond delay="3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8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30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10" presetClass="entr" presetSubtype="0" fill="hold" nodeType="withEffect">
                                      <p:stCondLst>
                                        <p:cond delay="3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Slide Number Placeholder 52"/>
          <p:cNvSpPr>
            <a:spLocks noGrp="1"/>
          </p:cNvSpPr>
          <p:nvPr>
            <p:ph type="sldNum" sz="quarter" idx="4294967295"/>
          </p:nvPr>
        </p:nvSpPr>
        <p:spPr>
          <a:xfrm>
            <a:off x="11580813" y="6340475"/>
            <a:ext cx="611187" cy="366713"/>
          </a:xfrm>
        </p:spPr>
        <p:txBody>
          <a:bodyPr/>
          <a:lstStyle/>
          <a:p>
            <a:fld id="{C136B7D2-B98C-44FD-8D04-7EC62A564975}" type="slidenum">
              <a:rPr lang="en-US" smtClean="0"/>
            </a:fld>
            <a:endParaRPr lang="en-US" dirty="0"/>
          </a:p>
        </p:txBody>
      </p:sp>
      <p:sp>
        <p:nvSpPr>
          <p:cNvPr id="54" name="文本框 53"/>
          <p:cNvSpPr txBox="1"/>
          <p:nvPr/>
        </p:nvSpPr>
        <p:spPr>
          <a:xfrm>
            <a:off x="1287373" y="606065"/>
            <a:ext cx="2349187" cy="466708"/>
          </a:xfrm>
          <a:prstGeom prst="rect">
            <a:avLst/>
          </a:prstGeom>
          <a:noFill/>
        </p:spPr>
        <p:txBody>
          <a:bodyPr wrap="none" lIns="96434" tIns="48217" rIns="96434" bIns="48217" rtlCol="0">
            <a:spAutoFit/>
          </a:bodyPr>
          <a:lstStyle/>
          <a:p>
            <a:pPr defTabSz="964565"/>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高阶思维的结构</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cxnSp>
        <p:nvCxnSpPr>
          <p:cNvPr id="62" name="直接连接符 61"/>
          <p:cNvCxnSpPr/>
          <p:nvPr/>
        </p:nvCxnSpPr>
        <p:spPr>
          <a:xfrm>
            <a:off x="1287373" y="1087120"/>
            <a:ext cx="101034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rotWithShape="1">
          <a:blip r:embed="rId1"/>
          <a:srcRect l="3509"/>
          <a:stretch>
            <a:fillRect/>
          </a:stretch>
        </p:blipFill>
        <p:spPr>
          <a:xfrm>
            <a:off x="179200" y="1228265"/>
            <a:ext cx="6378675" cy="5023670"/>
          </a:xfrm>
          <a:prstGeom prst="rect">
            <a:avLst/>
          </a:prstGeom>
        </p:spPr>
      </p:pic>
      <p:pic>
        <p:nvPicPr>
          <p:cNvPr id="9" name="图片 8"/>
          <p:cNvPicPr>
            <a:picLocks noChangeAspect="1"/>
          </p:cNvPicPr>
          <p:nvPr/>
        </p:nvPicPr>
        <p:blipFill rotWithShape="1">
          <a:blip r:embed="rId2"/>
          <a:srcRect l="2792"/>
          <a:stretch>
            <a:fillRect/>
          </a:stretch>
        </p:blipFill>
        <p:spPr>
          <a:xfrm>
            <a:off x="7229816" y="1228265"/>
            <a:ext cx="4478708" cy="55909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PA" val="v3.2.0"/>
</p:tagLst>
</file>

<file path=ppt/tags/tag11.xml><?xml version="1.0" encoding="utf-8"?>
<p:tagLst xmlns:p="http://schemas.openxmlformats.org/presentationml/2006/main">
  <p:tag name="PA" val="v3.2.0"/>
</p:tagLst>
</file>

<file path=ppt/tags/tag12.xml><?xml version="1.0" encoding="utf-8"?>
<p:tagLst xmlns:p="http://schemas.openxmlformats.org/presentationml/2006/main">
  <p:tag name="PA" val="v3.2.0"/>
</p:tagLst>
</file>

<file path=ppt/tags/tag13.xml><?xml version="1.0" encoding="utf-8"?>
<p:tagLst xmlns:p="http://schemas.openxmlformats.org/presentationml/2006/main">
  <p:tag name="PA" val="v3.2.0"/>
</p:tagLst>
</file>

<file path=ppt/tags/tag14.xml><?xml version="1.0" encoding="utf-8"?>
<p:tagLst xmlns:p="http://schemas.openxmlformats.org/presentationml/2006/main">
  <p:tag name="PA" val="v3.2.0"/>
</p:tagLst>
</file>

<file path=ppt/tags/tag15.xml><?xml version="1.0" encoding="utf-8"?>
<p:tagLst xmlns:p="http://schemas.openxmlformats.org/presentationml/2006/main">
  <p:tag name="PA" val="v3.2.0"/>
</p:tagLst>
</file>

<file path=ppt/tags/tag16.xml><?xml version="1.0" encoding="utf-8"?>
<p:tagLst xmlns:p="http://schemas.openxmlformats.org/presentationml/2006/main">
  <p:tag name="PA" val="v3.2.0"/>
</p:tagLst>
</file>

<file path=ppt/tags/tag17.xml><?xml version="1.0" encoding="utf-8"?>
<p:tagLst xmlns:p="http://schemas.openxmlformats.org/presentationml/2006/main">
  <p:tag name="PA" val="v3.2.0"/>
</p:tagLst>
</file>

<file path=ppt/tags/tag18.xml><?xml version="1.0" encoding="utf-8"?>
<p:tagLst xmlns:p="http://schemas.openxmlformats.org/presentationml/2006/main">
  <p:tag name="PA" val="v3.2.0"/>
</p:tagLst>
</file>

<file path=ppt/tags/tag19.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20.xml><?xml version="1.0" encoding="utf-8"?>
<p:tagLst xmlns:p="http://schemas.openxmlformats.org/presentationml/2006/main">
  <p:tag name="PA" val="v3.2.0"/>
</p:tagLst>
</file>

<file path=ppt/tags/tag21.xml><?xml version="1.0" encoding="utf-8"?>
<p:tagLst xmlns:p="http://schemas.openxmlformats.org/presentationml/2006/main">
  <p:tag name="PA" val="v3.2.0"/>
</p:tagLst>
</file>

<file path=ppt/tags/tag22.xml><?xml version="1.0" encoding="utf-8"?>
<p:tagLst xmlns:p="http://schemas.openxmlformats.org/presentationml/2006/main">
  <p:tag name="PA" val="v3.2.0"/>
</p:tagLst>
</file>

<file path=ppt/tags/tag23.xml><?xml version="1.0" encoding="utf-8"?>
<p:tagLst xmlns:p="http://schemas.openxmlformats.org/presentationml/2006/main">
  <p:tag name="PA" val="v3.2.0"/>
</p:tagLst>
</file>

<file path=ppt/tags/tag24.xml><?xml version="1.0" encoding="utf-8"?>
<p:tagLst xmlns:p="http://schemas.openxmlformats.org/presentationml/2006/main">
  <p:tag name="PA" val="v3.2.0"/>
</p:tagLst>
</file>

<file path=ppt/tags/tag25.xml><?xml version="1.0" encoding="utf-8"?>
<p:tagLst xmlns:p="http://schemas.openxmlformats.org/presentationml/2006/main">
  <p:tag name="PA" val="v3.2.0"/>
</p:tagLst>
</file>

<file path=ppt/tags/tag26.xml><?xml version="1.0" encoding="utf-8"?>
<p:tagLst xmlns:p="http://schemas.openxmlformats.org/presentationml/2006/main">
  <p:tag name="PA" val="v3.2.0"/>
</p:tagLst>
</file>

<file path=ppt/tags/tag27.xml><?xml version="1.0" encoding="utf-8"?>
<p:tagLst xmlns:p="http://schemas.openxmlformats.org/presentationml/2006/main">
  <p:tag name="PA" val="v3.2.0"/>
</p:tagLst>
</file>

<file path=ppt/tags/tag28.xml><?xml version="1.0" encoding="utf-8"?>
<p:tagLst xmlns:p="http://schemas.openxmlformats.org/presentationml/2006/main">
  <p:tag name="PA" val="v3.2.0"/>
</p:tagLst>
</file>

<file path=ppt/tags/tag29.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30.xml><?xml version="1.0" encoding="utf-8"?>
<p:tagLst xmlns:p="http://schemas.openxmlformats.org/presentationml/2006/main">
  <p:tag name="PA" val="v3.2.0"/>
</p:tagLst>
</file>

<file path=ppt/tags/tag31.xml><?xml version="1.0" encoding="utf-8"?>
<p:tagLst xmlns:p="http://schemas.openxmlformats.org/presentationml/2006/main">
  <p:tag name="KSO_WPP_MARK_KEY" val="21ba4f00-87ac-45a5-b7d6-62bf3929cd8e"/>
  <p:tag name="COMMONDATA" val="eyJoZGlkIjoiMWE2ZjdlMzJlNjQ1Y2NhYWJiZGNlZmQxYmVmNjYxZmMifQ=="/>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ags/tag8.xml><?xml version="1.0" encoding="utf-8"?>
<p:tagLst xmlns:p="http://schemas.openxmlformats.org/presentationml/2006/main">
  <p:tag name="PA" val="v3.2.0"/>
</p:tagLst>
</file>

<file path=ppt/tags/tag9.xml><?xml version="1.0" encoding="utf-8"?>
<p:tagLst xmlns:p="http://schemas.openxmlformats.org/presentationml/2006/main">
  <p:tag name="PA" val="v3.2.0"/>
</p:tagLst>
</file>

<file path=ppt/theme/theme1.xml><?xml version="1.0" encoding="utf-8"?>
<a:theme xmlns:a="http://schemas.openxmlformats.org/drawingml/2006/main" name="Office 主题">
  <a:themeElements>
    <a:clrScheme name="自定义 11">
      <a:dk1>
        <a:sysClr val="windowText" lastClr="000000"/>
      </a:dk1>
      <a:lt1>
        <a:sysClr val="window" lastClr="FFFFFF"/>
      </a:lt1>
      <a:dk2>
        <a:srgbClr val="44546A"/>
      </a:dk2>
      <a:lt2>
        <a:srgbClr val="E7E6E6"/>
      </a:lt2>
      <a:accent1>
        <a:srgbClr val="EE1C39"/>
      </a:accent1>
      <a:accent2>
        <a:srgbClr val="262626"/>
      </a:accent2>
      <a:accent3>
        <a:srgbClr val="98141D"/>
      </a:accent3>
      <a:accent4>
        <a:srgbClr val="171616"/>
      </a:accent4>
      <a:accent5>
        <a:srgbClr val="C00000"/>
      </a:accent5>
      <a:accent6>
        <a:srgbClr val="26262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518</Words>
  <Application>WPS 演示</Application>
  <PresentationFormat>宽屏</PresentationFormat>
  <Paragraphs>84</Paragraphs>
  <Slides>14</Slides>
  <Notes>7</Notes>
  <HiddenSlides>0</HiddenSlides>
  <MMClips>1</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14</vt:i4>
      </vt:variant>
    </vt:vector>
  </HeadingPairs>
  <TitlesOfParts>
    <vt:vector size="29" baseType="lpstr">
      <vt:lpstr>Arial</vt:lpstr>
      <vt:lpstr>宋体</vt:lpstr>
      <vt:lpstr>Wingdings</vt:lpstr>
      <vt:lpstr>方正正准黑简体</vt:lpstr>
      <vt:lpstr>黑体</vt:lpstr>
      <vt:lpstr>微软雅黑</vt:lpstr>
      <vt:lpstr>Calibri</vt:lpstr>
      <vt:lpstr>Times New Roman</vt:lpstr>
      <vt:lpstr>Arial Unicode MS</vt:lpstr>
      <vt:lpstr>Calibri Light</vt:lpstr>
      <vt:lpstr>等线 Light</vt:lpstr>
      <vt:lpstr>等线</vt:lpstr>
      <vt:lpstr>楷体</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陈佳伟</dc:creator>
  <cp:lastModifiedBy>Administrator</cp:lastModifiedBy>
  <cp:revision>20</cp:revision>
  <dcterms:created xsi:type="dcterms:W3CDTF">2015-05-05T08:02:00Z</dcterms:created>
  <dcterms:modified xsi:type="dcterms:W3CDTF">2022-11-10T12:20:49Z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196524E83CD74428AE5B92D9C0937EBB</vt:lpwstr>
  </property>
  <property fmtid="{D5CDD505-2E9C-101B-9397-08002B2CF9AE}" pid="3" name="KSOProductBuildVer">
    <vt:lpwstr>2052-11.1.0.12358</vt:lpwstr>
  </property>
</Properties>
</file>