
<file path=[Content_Types].xml><?xml version="1.0" encoding="utf-8"?>
<Types xmlns="http://schemas.openxmlformats.org/package/2006/content-types">
  <Default Extension="wav" ContentType="audio/x-wav"/>
  <Default Extension="png" ContentType="image/png"/>
  <Default Extension="jpeg" ContentType="image/jpe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07"/>
  </p:handoutMasterIdLst>
  <p:sldIdLst>
    <p:sldId id="256" r:id="rId3"/>
    <p:sldId id="376" r:id="rId5"/>
    <p:sldId id="382" r:id="rId6"/>
    <p:sldId id="383" r:id="rId7"/>
    <p:sldId id="385" r:id="rId8"/>
    <p:sldId id="387" r:id="rId9"/>
    <p:sldId id="389" r:id="rId10"/>
    <p:sldId id="390" r:id="rId11"/>
    <p:sldId id="391" r:id="rId12"/>
    <p:sldId id="422" r:id="rId13"/>
    <p:sldId id="386" r:id="rId14"/>
    <p:sldId id="392" r:id="rId15"/>
    <p:sldId id="408" r:id="rId16"/>
    <p:sldId id="409" r:id="rId17"/>
    <p:sldId id="410" r:id="rId18"/>
    <p:sldId id="411" r:id="rId19"/>
    <p:sldId id="412" r:id="rId20"/>
    <p:sldId id="413" r:id="rId21"/>
    <p:sldId id="414" r:id="rId22"/>
    <p:sldId id="415" r:id="rId23"/>
    <p:sldId id="416" r:id="rId24"/>
    <p:sldId id="417" r:id="rId25"/>
    <p:sldId id="418" r:id="rId26"/>
    <p:sldId id="419" r:id="rId27"/>
    <p:sldId id="388" r:id="rId28"/>
    <p:sldId id="425" r:id="rId29"/>
    <p:sldId id="380" r:id="rId30"/>
    <p:sldId id="393" r:id="rId31"/>
    <p:sldId id="401" r:id="rId32"/>
    <p:sldId id="402" r:id="rId33"/>
    <p:sldId id="403" r:id="rId34"/>
    <p:sldId id="406" r:id="rId35"/>
    <p:sldId id="407" r:id="rId36"/>
    <p:sldId id="424" r:id="rId37"/>
    <p:sldId id="397" r:id="rId38"/>
    <p:sldId id="398" r:id="rId39"/>
    <p:sldId id="399" r:id="rId40"/>
    <p:sldId id="400" r:id="rId41"/>
    <p:sldId id="404" r:id="rId42"/>
    <p:sldId id="405" r:id="rId43"/>
    <p:sldId id="420" r:id="rId44"/>
    <p:sldId id="421" r:id="rId45"/>
    <p:sldId id="431" r:id="rId46"/>
    <p:sldId id="432" r:id="rId47"/>
    <p:sldId id="433" r:id="rId48"/>
    <p:sldId id="434" r:id="rId49"/>
    <p:sldId id="426" r:id="rId50"/>
    <p:sldId id="427" r:id="rId51"/>
    <p:sldId id="428" r:id="rId52"/>
    <p:sldId id="430" r:id="rId53"/>
    <p:sldId id="435" r:id="rId54"/>
    <p:sldId id="429" r:id="rId55"/>
    <p:sldId id="436" r:id="rId56"/>
    <p:sldId id="437" r:id="rId57"/>
    <p:sldId id="304" r:id="rId58"/>
    <p:sldId id="305" r:id="rId59"/>
    <p:sldId id="306" r:id="rId60"/>
    <p:sldId id="307" r:id="rId61"/>
    <p:sldId id="308" r:id="rId62"/>
    <p:sldId id="309" r:id="rId63"/>
    <p:sldId id="310" r:id="rId64"/>
    <p:sldId id="311" r:id="rId65"/>
    <p:sldId id="312" r:id="rId66"/>
    <p:sldId id="313" r:id="rId67"/>
    <p:sldId id="314" r:id="rId68"/>
    <p:sldId id="315" r:id="rId69"/>
    <p:sldId id="316" r:id="rId70"/>
    <p:sldId id="317" r:id="rId71"/>
    <p:sldId id="438" r:id="rId72"/>
    <p:sldId id="324" r:id="rId73"/>
    <p:sldId id="325" r:id="rId74"/>
    <p:sldId id="326" r:id="rId75"/>
    <p:sldId id="265" r:id="rId76"/>
    <p:sldId id="268" r:id="rId77"/>
    <p:sldId id="270" r:id="rId78"/>
    <p:sldId id="271" r:id="rId79"/>
    <p:sldId id="274" r:id="rId80"/>
    <p:sldId id="355" r:id="rId81"/>
    <p:sldId id="330" r:id="rId82"/>
    <p:sldId id="331" r:id="rId83"/>
    <p:sldId id="332" r:id="rId84"/>
    <p:sldId id="333" r:id="rId85"/>
    <p:sldId id="334" r:id="rId86"/>
    <p:sldId id="335" r:id="rId87"/>
    <p:sldId id="336" r:id="rId88"/>
    <p:sldId id="337" r:id="rId89"/>
    <p:sldId id="338" r:id="rId90"/>
    <p:sldId id="339" r:id="rId91"/>
    <p:sldId id="340" r:id="rId92"/>
    <p:sldId id="341" r:id="rId93"/>
    <p:sldId id="342" r:id="rId94"/>
    <p:sldId id="441" r:id="rId95"/>
    <p:sldId id="442" r:id="rId96"/>
    <p:sldId id="447" r:id="rId97"/>
    <p:sldId id="444" r:id="rId98"/>
    <p:sldId id="445" r:id="rId99"/>
    <p:sldId id="446" r:id="rId100"/>
    <p:sldId id="369" r:id="rId101"/>
    <p:sldId id="370" r:id="rId102"/>
    <p:sldId id="371" r:id="rId103"/>
    <p:sldId id="372" r:id="rId104"/>
    <p:sldId id="373" r:id="rId105"/>
    <p:sldId id="375" r:id="rId10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朱于国" initials="朱于国"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78" d="100"/>
          <a:sy n="78" d="100"/>
        </p:scale>
        <p:origin x="654" y="54"/>
      </p:cViewPr>
      <p:guideLst>
        <p:guide orient="horz" pos="2160"/>
        <p:guide pos="3839"/>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1" Type="http://schemas.openxmlformats.org/officeDocument/2006/relationships/commentAuthors" Target="commentAuthors.xml"/><Relationship Id="rId110" Type="http://schemas.openxmlformats.org/officeDocument/2006/relationships/tableStyles" Target="tableStyles.xml"/><Relationship Id="rId11" Type="http://schemas.openxmlformats.org/officeDocument/2006/relationships/slide" Target="slides/slide8.xml"/><Relationship Id="rId109" Type="http://schemas.openxmlformats.org/officeDocument/2006/relationships/viewProps" Target="viewProps.xml"/><Relationship Id="rId108" Type="http://schemas.openxmlformats.org/officeDocument/2006/relationships/presProps" Target="presProps.xml"/><Relationship Id="rId107" Type="http://schemas.openxmlformats.org/officeDocument/2006/relationships/handoutMaster" Target="handoutMasters/handoutMaster1.xml"/><Relationship Id="rId106" Type="http://schemas.openxmlformats.org/officeDocument/2006/relationships/slide" Target="slides/slide103.xml"/><Relationship Id="rId105" Type="http://schemas.openxmlformats.org/officeDocument/2006/relationships/slide" Target="slides/slide102.xml"/><Relationship Id="rId104" Type="http://schemas.openxmlformats.org/officeDocument/2006/relationships/slide" Target="slides/slide101.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1AC49D05-6128-4D0D-A32A-06A5E73B386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5849F42C-2DAE-424C-A4B8-3140182C3E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2578" name="Rectangle 7"/>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fld id="{9A0DB2DC-4C9A-4742-B13C-FB6460FD3503}" type="slidenum">
              <a:rPr lang="en-GB" altLang="zh-CN" sz="1200" dirty="0"/>
            </a:fld>
            <a:endParaRPr lang="en-GB" altLang="zh-CN" sz="1200" dirty="0"/>
          </a:p>
        </p:txBody>
      </p:sp>
      <p:sp>
        <p:nvSpPr>
          <p:cNvPr id="152579" name="Rectangle 2"/>
          <p:cNvSpPr>
            <a:spLocks noTextEdit="1"/>
          </p:cNvSpPr>
          <p:nvPr>
            <p:ph type="sldImg"/>
          </p:nvPr>
        </p:nvSpPr>
        <p:spPr/>
      </p:sp>
      <p:sp>
        <p:nvSpPr>
          <p:cNvPr id="152580" name="Rectangle 3"/>
          <p:cNvSpPr>
            <a:spLocks noGrp="1"/>
          </p:cNvSpPr>
          <p:nvPr>
            <p:ph type="body"/>
          </p:nvPr>
        </p:nvSpPr>
        <p:spPr/>
        <p:txBody>
          <a:bodyPr wrap="square" lIns="91440" tIns="45720" rIns="91440" bIns="45720" anchor="ctr"/>
          <a:p>
            <a:pPr lvl="0" eaLnBrk="1" hangingPunct="1"/>
            <a:endParaRPr lang="en-US" altLang="zh-CN" dirty="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7" Type="http://schemas.openxmlformats.org/officeDocument/2006/relationships/tags" Target="../tags/tag16.xml"/><Relationship Id="rId16" Type="http://schemas.openxmlformats.org/officeDocument/2006/relationships/tags" Target="../tags/tag15.xml"/><Relationship Id="rId15" Type="http://schemas.openxmlformats.org/officeDocument/2006/relationships/tags" Target="../tags/tag14.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74.xml"/><Relationship Id="rId8" Type="http://schemas.openxmlformats.org/officeDocument/2006/relationships/tags" Target="../tags/tag73.xml"/><Relationship Id="rId7" Type="http://schemas.openxmlformats.org/officeDocument/2006/relationships/tags" Target="../tags/tag72.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tags" Target="../tags/tag67.xml"/><Relationship Id="rId17" Type="http://schemas.openxmlformats.org/officeDocument/2006/relationships/tags" Target="../tags/tag82.xml"/><Relationship Id="rId16" Type="http://schemas.openxmlformats.org/officeDocument/2006/relationships/tags" Target="../tags/tag81.xml"/><Relationship Id="rId15" Type="http://schemas.openxmlformats.org/officeDocument/2006/relationships/tags" Target="../tags/tag80.xml"/><Relationship Id="rId14" Type="http://schemas.openxmlformats.org/officeDocument/2006/relationships/tags" Target="../tags/tag79.xml"/><Relationship Id="rId13" Type="http://schemas.openxmlformats.org/officeDocument/2006/relationships/tags" Target="../tags/tag78.xml"/><Relationship Id="rId12" Type="http://schemas.openxmlformats.org/officeDocument/2006/relationships/tags" Target="../tags/tag77.xml"/><Relationship Id="rId11" Type="http://schemas.openxmlformats.org/officeDocument/2006/relationships/tags" Target="../tags/tag76.xml"/><Relationship Id="rId10" Type="http://schemas.openxmlformats.org/officeDocument/2006/relationships/tags" Target="../tags/tag7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35.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43.xml"/><Relationship Id="rId8" Type="http://schemas.openxmlformats.org/officeDocument/2006/relationships/tags" Target="../tags/tag42.xml"/><Relationship Id="rId7" Type="http://schemas.openxmlformats.org/officeDocument/2006/relationships/tags" Target="../tags/tag41.xml"/><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tags" Target="../tags/tag36.xml"/><Relationship Id="rId10" Type="http://schemas.openxmlformats.org/officeDocument/2006/relationships/tags" Target="../tags/tag44.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57.xml"/><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62.xml"/><Relationship Id="rId5" Type="http://schemas.openxmlformats.org/officeDocument/2006/relationships/tags" Target="../tags/tag61.xml"/><Relationship Id="rId4" Type="http://schemas.openxmlformats.org/officeDocument/2006/relationships/tags" Target="../tags/tag60.xml"/><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pattFill prst="ltUpDiag">
          <a:fgClr>
            <a:schemeClr val="bg1">
              <a:lumMod val="95000"/>
            </a:schemeClr>
          </a:fgClr>
          <a:bgClr>
            <a:schemeClr val="bg1"/>
          </a:bgClr>
        </a:pattFill>
        <a:effectLst/>
      </p:bgPr>
    </p:bg>
    <p:spTree>
      <p:nvGrpSpPr>
        <p:cNvPr id="1" name=""/>
        <p:cNvGrpSpPr/>
        <p:nvPr/>
      </p:nvGrpSpPr>
      <p:grpSpPr>
        <a:xfrm>
          <a:off x="0" y="0"/>
          <a:ext cx="0" cy="0"/>
          <a:chOff x="0" y="0"/>
          <a:chExt cx="0" cy="0"/>
        </a:xfrm>
      </p:grpSpPr>
      <p:grpSp>
        <p:nvGrpSpPr>
          <p:cNvPr id="7" name="组合 6"/>
          <p:cNvGrpSpPr/>
          <p:nvPr>
            <p:custDataLst>
              <p:tags r:id="rId2"/>
            </p:custDataLst>
          </p:nvPr>
        </p:nvGrpSpPr>
        <p:grpSpPr>
          <a:xfrm flipH="1">
            <a:off x="2028560" y="4443106"/>
            <a:ext cx="10163440" cy="2414895"/>
            <a:chOff x="2028560" y="4443106"/>
            <a:chExt cx="10163440" cy="2414895"/>
          </a:xfrm>
        </p:grpSpPr>
        <p:grpSp>
          <p:nvGrpSpPr>
            <p:cNvPr id="8" name="组合 7"/>
            <p:cNvGrpSpPr/>
            <p:nvPr/>
          </p:nvGrpSpPr>
          <p:grpSpPr>
            <a:xfrm>
              <a:off x="4956671" y="4443106"/>
              <a:ext cx="4884016" cy="2414895"/>
              <a:chOff x="4956670" y="4443106"/>
              <a:chExt cx="4884016" cy="2414894"/>
            </a:xfrm>
          </p:grpSpPr>
          <p:sp>
            <p:nvSpPr>
              <p:cNvPr id="21" name="等腰三角形 20"/>
              <p:cNvSpPr/>
              <p:nvPr>
                <p:custDataLst>
                  <p:tags r:id="rId3"/>
                </p:custDataLst>
              </p:nvPr>
            </p:nvSpPr>
            <p:spPr>
              <a:xfrm>
                <a:off x="4956670" y="4443106"/>
                <a:ext cx="4884016" cy="2414894"/>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22" name="任意多边形 12"/>
              <p:cNvSpPr/>
              <p:nvPr>
                <p:custDataLst>
                  <p:tags r:id="rId4"/>
                </p:custDataLst>
              </p:nvPr>
            </p:nvSpPr>
            <p:spPr>
              <a:xfrm>
                <a:off x="4956670" y="4443106"/>
                <a:ext cx="2442008" cy="2414894"/>
              </a:xfrm>
              <a:custGeom>
                <a:avLst/>
                <a:gdLst>
                  <a:gd name="connsiteX0" fmla="*/ 2442008 w 2442008"/>
                  <a:gd name="connsiteY0" fmla="*/ 0 h 2414894"/>
                  <a:gd name="connsiteX1" fmla="*/ 2415869 w 2442008"/>
                  <a:gd name="connsiteY1" fmla="*/ 2414894 h 2414894"/>
                  <a:gd name="connsiteX2" fmla="*/ 0 w 2442008"/>
                  <a:gd name="connsiteY2" fmla="*/ 2414894 h 2414894"/>
                </a:gdLst>
                <a:ahLst/>
                <a:cxnLst>
                  <a:cxn ang="0">
                    <a:pos x="connsiteX0" y="connsiteY0"/>
                  </a:cxn>
                  <a:cxn ang="0">
                    <a:pos x="connsiteX1" y="connsiteY1"/>
                  </a:cxn>
                  <a:cxn ang="0">
                    <a:pos x="connsiteX2" y="connsiteY2"/>
                  </a:cxn>
                </a:cxnLst>
                <a:rect l="l" t="t" r="r" b="b"/>
                <a:pathLst>
                  <a:path w="2442008" h="2414894">
                    <a:moveTo>
                      <a:pt x="2442008" y="0"/>
                    </a:moveTo>
                    <a:lnTo>
                      <a:pt x="2415869" y="2414894"/>
                    </a:lnTo>
                    <a:lnTo>
                      <a:pt x="0" y="241489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grpSp>
          <p:nvGrpSpPr>
            <p:cNvPr id="9" name="组合 8"/>
            <p:cNvGrpSpPr/>
            <p:nvPr/>
          </p:nvGrpSpPr>
          <p:grpSpPr>
            <a:xfrm>
              <a:off x="3492615" y="5410200"/>
              <a:ext cx="2928111" cy="1447800"/>
              <a:chOff x="4956670" y="4443106"/>
              <a:chExt cx="4884016" cy="2414894"/>
            </a:xfrm>
          </p:grpSpPr>
          <p:sp>
            <p:nvSpPr>
              <p:cNvPr id="19" name="等腰三角形 18"/>
              <p:cNvSpPr/>
              <p:nvPr>
                <p:custDataLst>
                  <p:tags r:id="rId5"/>
                </p:custDataLst>
              </p:nvPr>
            </p:nvSpPr>
            <p:spPr>
              <a:xfrm>
                <a:off x="4956670" y="4443106"/>
                <a:ext cx="4884016" cy="2414894"/>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20" name="任意多边形 16"/>
              <p:cNvSpPr/>
              <p:nvPr>
                <p:custDataLst>
                  <p:tags r:id="rId6"/>
                </p:custDataLst>
              </p:nvPr>
            </p:nvSpPr>
            <p:spPr>
              <a:xfrm>
                <a:off x="4956670" y="4443106"/>
                <a:ext cx="2442008" cy="2414894"/>
              </a:xfrm>
              <a:custGeom>
                <a:avLst/>
                <a:gdLst>
                  <a:gd name="connsiteX0" fmla="*/ 2442008 w 2442008"/>
                  <a:gd name="connsiteY0" fmla="*/ 0 h 2414894"/>
                  <a:gd name="connsiteX1" fmla="*/ 2415869 w 2442008"/>
                  <a:gd name="connsiteY1" fmla="*/ 2414894 h 2414894"/>
                  <a:gd name="connsiteX2" fmla="*/ 0 w 2442008"/>
                  <a:gd name="connsiteY2" fmla="*/ 2414894 h 2414894"/>
                </a:gdLst>
                <a:ahLst/>
                <a:cxnLst>
                  <a:cxn ang="0">
                    <a:pos x="connsiteX0" y="connsiteY0"/>
                  </a:cxn>
                  <a:cxn ang="0">
                    <a:pos x="connsiteX1" y="connsiteY1"/>
                  </a:cxn>
                  <a:cxn ang="0">
                    <a:pos x="connsiteX2" y="connsiteY2"/>
                  </a:cxn>
                </a:cxnLst>
                <a:rect l="l" t="t" r="r" b="b"/>
                <a:pathLst>
                  <a:path w="2442008" h="2414894">
                    <a:moveTo>
                      <a:pt x="2442008" y="0"/>
                    </a:moveTo>
                    <a:lnTo>
                      <a:pt x="2415869" y="2414894"/>
                    </a:lnTo>
                    <a:lnTo>
                      <a:pt x="0" y="241489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grpSp>
          <p:nvGrpSpPr>
            <p:cNvPr id="10" name="组合 9"/>
            <p:cNvGrpSpPr/>
            <p:nvPr/>
          </p:nvGrpSpPr>
          <p:grpSpPr>
            <a:xfrm>
              <a:off x="7721715" y="5048250"/>
              <a:ext cx="3660139" cy="1809751"/>
              <a:chOff x="4956670" y="4443106"/>
              <a:chExt cx="4884016" cy="2414894"/>
            </a:xfrm>
          </p:grpSpPr>
          <p:sp>
            <p:nvSpPr>
              <p:cNvPr id="17" name="等腰三角形 16"/>
              <p:cNvSpPr/>
              <p:nvPr>
                <p:custDataLst>
                  <p:tags r:id="rId7"/>
                </p:custDataLst>
              </p:nvPr>
            </p:nvSpPr>
            <p:spPr>
              <a:xfrm>
                <a:off x="4956670" y="4443106"/>
                <a:ext cx="4884016" cy="2414894"/>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8" name="任意多边形 19"/>
              <p:cNvSpPr/>
              <p:nvPr>
                <p:custDataLst>
                  <p:tags r:id="rId8"/>
                </p:custDataLst>
              </p:nvPr>
            </p:nvSpPr>
            <p:spPr>
              <a:xfrm>
                <a:off x="4956670" y="4443106"/>
                <a:ext cx="2442008" cy="2414894"/>
              </a:xfrm>
              <a:custGeom>
                <a:avLst/>
                <a:gdLst>
                  <a:gd name="connsiteX0" fmla="*/ 2442008 w 2442008"/>
                  <a:gd name="connsiteY0" fmla="*/ 0 h 2414894"/>
                  <a:gd name="connsiteX1" fmla="*/ 2415869 w 2442008"/>
                  <a:gd name="connsiteY1" fmla="*/ 2414894 h 2414894"/>
                  <a:gd name="connsiteX2" fmla="*/ 0 w 2442008"/>
                  <a:gd name="connsiteY2" fmla="*/ 2414894 h 2414894"/>
                </a:gdLst>
                <a:ahLst/>
                <a:cxnLst>
                  <a:cxn ang="0">
                    <a:pos x="connsiteX0" y="connsiteY0"/>
                  </a:cxn>
                  <a:cxn ang="0">
                    <a:pos x="connsiteX1" y="connsiteY1"/>
                  </a:cxn>
                  <a:cxn ang="0">
                    <a:pos x="connsiteX2" y="connsiteY2"/>
                  </a:cxn>
                </a:cxnLst>
                <a:rect l="l" t="t" r="r" b="b"/>
                <a:pathLst>
                  <a:path w="2442008" h="2414894">
                    <a:moveTo>
                      <a:pt x="2442008" y="0"/>
                    </a:moveTo>
                    <a:lnTo>
                      <a:pt x="2415869" y="2414894"/>
                    </a:lnTo>
                    <a:lnTo>
                      <a:pt x="0" y="241489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p>
            </p:txBody>
          </p:sp>
        </p:grpSp>
        <p:grpSp>
          <p:nvGrpSpPr>
            <p:cNvPr id="11" name="组合 10"/>
            <p:cNvGrpSpPr/>
            <p:nvPr/>
          </p:nvGrpSpPr>
          <p:grpSpPr>
            <a:xfrm>
              <a:off x="2028560" y="6342962"/>
              <a:ext cx="1041643" cy="515039"/>
              <a:chOff x="4956670" y="4443106"/>
              <a:chExt cx="4884016" cy="2414894"/>
            </a:xfrm>
          </p:grpSpPr>
          <p:sp>
            <p:nvSpPr>
              <p:cNvPr id="15" name="等腰三角形 14"/>
              <p:cNvSpPr/>
              <p:nvPr>
                <p:custDataLst>
                  <p:tags r:id="rId9"/>
                </p:custDataLst>
              </p:nvPr>
            </p:nvSpPr>
            <p:spPr>
              <a:xfrm>
                <a:off x="4956670" y="4443106"/>
                <a:ext cx="4884016" cy="2414894"/>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6" name="任意多边形 22"/>
              <p:cNvSpPr/>
              <p:nvPr>
                <p:custDataLst>
                  <p:tags r:id="rId10"/>
                </p:custDataLst>
              </p:nvPr>
            </p:nvSpPr>
            <p:spPr>
              <a:xfrm>
                <a:off x="4956670" y="4443106"/>
                <a:ext cx="2442008" cy="2414894"/>
              </a:xfrm>
              <a:custGeom>
                <a:avLst/>
                <a:gdLst>
                  <a:gd name="connsiteX0" fmla="*/ 2442008 w 2442008"/>
                  <a:gd name="connsiteY0" fmla="*/ 0 h 2414894"/>
                  <a:gd name="connsiteX1" fmla="*/ 2415869 w 2442008"/>
                  <a:gd name="connsiteY1" fmla="*/ 2414894 h 2414894"/>
                  <a:gd name="connsiteX2" fmla="*/ 0 w 2442008"/>
                  <a:gd name="connsiteY2" fmla="*/ 2414894 h 2414894"/>
                </a:gdLst>
                <a:ahLst/>
                <a:cxnLst>
                  <a:cxn ang="0">
                    <a:pos x="connsiteX0" y="connsiteY0"/>
                  </a:cxn>
                  <a:cxn ang="0">
                    <a:pos x="connsiteX1" y="connsiteY1"/>
                  </a:cxn>
                  <a:cxn ang="0">
                    <a:pos x="connsiteX2" y="connsiteY2"/>
                  </a:cxn>
                </a:cxnLst>
                <a:rect l="l" t="t" r="r" b="b"/>
                <a:pathLst>
                  <a:path w="2442008" h="2414894">
                    <a:moveTo>
                      <a:pt x="2442008" y="0"/>
                    </a:moveTo>
                    <a:lnTo>
                      <a:pt x="2415869" y="2414894"/>
                    </a:lnTo>
                    <a:lnTo>
                      <a:pt x="0" y="241489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grpSp>
          <p:nvGrpSpPr>
            <p:cNvPr id="12" name="组合 11"/>
            <p:cNvGrpSpPr/>
            <p:nvPr/>
          </p:nvGrpSpPr>
          <p:grpSpPr>
            <a:xfrm>
              <a:off x="11150357" y="6342962"/>
              <a:ext cx="1041643" cy="515039"/>
              <a:chOff x="4956670" y="4443106"/>
              <a:chExt cx="4884016" cy="2414894"/>
            </a:xfrm>
          </p:grpSpPr>
          <p:sp>
            <p:nvSpPr>
              <p:cNvPr id="13" name="等腰三角形 12"/>
              <p:cNvSpPr/>
              <p:nvPr>
                <p:custDataLst>
                  <p:tags r:id="rId11"/>
                </p:custDataLst>
              </p:nvPr>
            </p:nvSpPr>
            <p:spPr>
              <a:xfrm>
                <a:off x="4956670" y="4443106"/>
                <a:ext cx="4884016" cy="2414894"/>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4" name="任意多边形 25"/>
              <p:cNvSpPr/>
              <p:nvPr>
                <p:custDataLst>
                  <p:tags r:id="rId12"/>
                </p:custDataLst>
              </p:nvPr>
            </p:nvSpPr>
            <p:spPr>
              <a:xfrm>
                <a:off x="4956670" y="4443106"/>
                <a:ext cx="2442008" cy="2414894"/>
              </a:xfrm>
              <a:custGeom>
                <a:avLst/>
                <a:gdLst>
                  <a:gd name="connsiteX0" fmla="*/ 2442008 w 2442008"/>
                  <a:gd name="connsiteY0" fmla="*/ 0 h 2414894"/>
                  <a:gd name="connsiteX1" fmla="*/ 2415869 w 2442008"/>
                  <a:gd name="connsiteY1" fmla="*/ 2414894 h 2414894"/>
                  <a:gd name="connsiteX2" fmla="*/ 0 w 2442008"/>
                  <a:gd name="connsiteY2" fmla="*/ 2414894 h 2414894"/>
                </a:gdLst>
                <a:ahLst/>
                <a:cxnLst>
                  <a:cxn ang="0">
                    <a:pos x="connsiteX0" y="connsiteY0"/>
                  </a:cxn>
                  <a:cxn ang="0">
                    <a:pos x="connsiteX1" y="connsiteY1"/>
                  </a:cxn>
                  <a:cxn ang="0">
                    <a:pos x="connsiteX2" y="connsiteY2"/>
                  </a:cxn>
                </a:cxnLst>
                <a:rect l="l" t="t" r="r" b="b"/>
                <a:pathLst>
                  <a:path w="2442008" h="2414894">
                    <a:moveTo>
                      <a:pt x="2442008" y="0"/>
                    </a:moveTo>
                    <a:lnTo>
                      <a:pt x="2415869" y="2414894"/>
                    </a:lnTo>
                    <a:lnTo>
                      <a:pt x="0" y="241489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grpSp>
      <p:sp>
        <p:nvSpPr>
          <p:cNvPr id="2" name="标题 1"/>
          <p:cNvSpPr>
            <a:spLocks noGrp="1"/>
          </p:cNvSpPr>
          <p:nvPr>
            <p:ph type="ctrTitle" hasCustomPrompt="1"/>
            <p:custDataLst>
              <p:tags r:id="rId13"/>
            </p:custDataLst>
          </p:nvPr>
        </p:nvSpPr>
        <p:spPr>
          <a:xfrm>
            <a:off x="1521566" y="1412776"/>
            <a:ext cx="8894914" cy="1211538"/>
          </a:xfrm>
        </p:spPr>
        <p:txBody>
          <a:bodyPr anchor="b">
            <a:normAutofit/>
          </a:bodyPr>
          <a:lstStyle>
            <a:lvl1pPr algn="l">
              <a:lnSpc>
                <a:spcPct val="130000"/>
              </a:lnSpc>
              <a:defRPr sz="6000" b="1">
                <a:solidFill>
                  <a:schemeClr val="tx2"/>
                </a:solidFill>
                <a:latin typeface="汉仪旗黑-85S" panose="00020600040101010101" pitchFamily="18" charset="-122"/>
                <a:ea typeface="汉仪旗黑-85S" panose="00020600040101010101" pitchFamily="18" charset="-122"/>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14"/>
            </p:custDataLst>
          </p:nvPr>
        </p:nvSpPr>
        <p:spPr>
          <a:xfrm>
            <a:off x="1521566" y="2687367"/>
            <a:ext cx="8894914" cy="741633"/>
          </a:xfrm>
        </p:spPr>
        <p:txBody>
          <a:bodyPr>
            <a:normAutofit/>
          </a:bodyPr>
          <a:lstStyle>
            <a:lvl1pPr marL="0" indent="0" algn="l">
              <a:lnSpc>
                <a:spcPct val="130000"/>
              </a:lnSpc>
              <a:buNone/>
              <a:defRPr sz="2800">
                <a:latin typeface="微软雅黑" panose="020B0503020204020204" charset="-122"/>
                <a:ea typeface="微软雅黑" panose="020B050302020402020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4" name="日期占位符 3"/>
          <p:cNvSpPr>
            <a:spLocks noGrp="1"/>
          </p:cNvSpPr>
          <p:nvPr>
            <p:ph type="dt" sz="half" idx="10"/>
            <p:custDataLst>
              <p:tags r:id="rId15"/>
            </p:custDataLst>
          </p:nvPr>
        </p:nvSpPr>
        <p:spPr/>
        <p:txBody>
          <a:bodyPr/>
          <a:lstStyle/>
          <a:p>
            <a:fld id="{0488CED8-A2E1-4FD5-B2F5-D691BB24C91E}" type="datetimeFigureOut">
              <a:rPr lang="zh-CN" altLang="en-US" smtClean="0"/>
            </a:fld>
            <a:endParaRPr lang="zh-CN" altLang="en-US"/>
          </a:p>
        </p:txBody>
      </p:sp>
      <p:sp>
        <p:nvSpPr>
          <p:cNvPr id="5" name="页脚占位符 4"/>
          <p:cNvSpPr>
            <a:spLocks noGrp="1"/>
          </p:cNvSpPr>
          <p:nvPr>
            <p:ph type="ftr" sz="quarter" idx="11"/>
            <p:custDataLst>
              <p:tags r:id="rId16"/>
            </p:custDataLst>
          </p:nvPr>
        </p:nvSpPr>
        <p:spPr/>
        <p:txBody>
          <a:bodyPr/>
          <a:lstStyle/>
          <a:p>
            <a:endParaRPr lang="zh-CN" altLang="en-US"/>
          </a:p>
        </p:txBody>
      </p:sp>
      <p:sp>
        <p:nvSpPr>
          <p:cNvPr id="6" name="灯片编号占位符 5"/>
          <p:cNvSpPr>
            <a:spLocks noGrp="1"/>
          </p:cNvSpPr>
          <p:nvPr>
            <p:ph type="sldNum" sz="quarter" idx="12"/>
            <p:custDataLst>
              <p:tags r:id="rId17"/>
            </p:custDataLst>
          </p:nvPr>
        </p:nvSpPr>
        <p:spPr/>
        <p:txBody>
          <a:bodyPr/>
          <a:lstStyle/>
          <a:p>
            <a:fld id="{1A5F2F5A-3577-40D0-9738-AC762F5E245E}"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showMasterSp="0"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838200" y="551543"/>
            <a:ext cx="105156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showMasterSp="0" userDrawn="1">
  <p:cSld name="末尾幻灯片">
    <p:bg>
      <p:bgPr>
        <a:pattFill prst="ltUpDiag">
          <a:fgClr>
            <a:schemeClr val="bg1">
              <a:lumMod val="95000"/>
            </a:schemeClr>
          </a:fgClr>
          <a:bgClr>
            <a:schemeClr val="bg1"/>
          </a:bgClr>
        </a:pattFill>
        <a:effectLst/>
      </p:bgPr>
    </p:bg>
    <p:spTree>
      <p:nvGrpSpPr>
        <p:cNvPr id="1" name=""/>
        <p:cNvGrpSpPr/>
        <p:nvPr/>
      </p:nvGrpSpPr>
      <p:grpSpPr>
        <a:xfrm>
          <a:off x="0" y="0"/>
          <a:ext cx="0" cy="0"/>
          <a:chOff x="0" y="0"/>
          <a:chExt cx="0" cy="0"/>
        </a:xfrm>
      </p:grpSpPr>
      <p:grpSp>
        <p:nvGrpSpPr>
          <p:cNvPr id="6" name="组合 5"/>
          <p:cNvGrpSpPr/>
          <p:nvPr>
            <p:custDataLst>
              <p:tags r:id="rId2"/>
            </p:custDataLst>
          </p:nvPr>
        </p:nvGrpSpPr>
        <p:grpSpPr>
          <a:xfrm flipH="1">
            <a:off x="2028560" y="4443106"/>
            <a:ext cx="10163440" cy="2414895"/>
            <a:chOff x="2028560" y="4443106"/>
            <a:chExt cx="10163440" cy="2414895"/>
          </a:xfrm>
        </p:grpSpPr>
        <p:grpSp>
          <p:nvGrpSpPr>
            <p:cNvPr id="7" name="组合 6"/>
            <p:cNvGrpSpPr/>
            <p:nvPr/>
          </p:nvGrpSpPr>
          <p:grpSpPr>
            <a:xfrm>
              <a:off x="4956671" y="4443106"/>
              <a:ext cx="4884016" cy="2414895"/>
              <a:chOff x="4956670" y="4443106"/>
              <a:chExt cx="4884016" cy="2414894"/>
            </a:xfrm>
          </p:grpSpPr>
          <p:sp>
            <p:nvSpPr>
              <p:cNvPr id="20" name="等腰三角形 19"/>
              <p:cNvSpPr/>
              <p:nvPr>
                <p:custDataLst>
                  <p:tags r:id="rId3"/>
                </p:custDataLst>
              </p:nvPr>
            </p:nvSpPr>
            <p:spPr>
              <a:xfrm>
                <a:off x="4956670" y="4443106"/>
                <a:ext cx="4884016" cy="2414894"/>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21" name="任意多边形 12"/>
              <p:cNvSpPr/>
              <p:nvPr>
                <p:custDataLst>
                  <p:tags r:id="rId4"/>
                </p:custDataLst>
              </p:nvPr>
            </p:nvSpPr>
            <p:spPr>
              <a:xfrm>
                <a:off x="4956670" y="4443106"/>
                <a:ext cx="2442008" cy="2414894"/>
              </a:xfrm>
              <a:custGeom>
                <a:avLst/>
                <a:gdLst>
                  <a:gd name="connsiteX0" fmla="*/ 2442008 w 2442008"/>
                  <a:gd name="connsiteY0" fmla="*/ 0 h 2414894"/>
                  <a:gd name="connsiteX1" fmla="*/ 2415869 w 2442008"/>
                  <a:gd name="connsiteY1" fmla="*/ 2414894 h 2414894"/>
                  <a:gd name="connsiteX2" fmla="*/ 0 w 2442008"/>
                  <a:gd name="connsiteY2" fmla="*/ 2414894 h 2414894"/>
                </a:gdLst>
                <a:ahLst/>
                <a:cxnLst>
                  <a:cxn ang="0">
                    <a:pos x="connsiteX0" y="connsiteY0"/>
                  </a:cxn>
                  <a:cxn ang="0">
                    <a:pos x="connsiteX1" y="connsiteY1"/>
                  </a:cxn>
                  <a:cxn ang="0">
                    <a:pos x="connsiteX2" y="connsiteY2"/>
                  </a:cxn>
                </a:cxnLst>
                <a:rect l="l" t="t" r="r" b="b"/>
                <a:pathLst>
                  <a:path w="2442008" h="2414894">
                    <a:moveTo>
                      <a:pt x="2442008" y="0"/>
                    </a:moveTo>
                    <a:lnTo>
                      <a:pt x="2415869" y="2414894"/>
                    </a:lnTo>
                    <a:lnTo>
                      <a:pt x="0" y="241489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grpSp>
          <p:nvGrpSpPr>
            <p:cNvPr id="8" name="组合 7"/>
            <p:cNvGrpSpPr/>
            <p:nvPr/>
          </p:nvGrpSpPr>
          <p:grpSpPr>
            <a:xfrm>
              <a:off x="3492615" y="5410200"/>
              <a:ext cx="2928111" cy="1447800"/>
              <a:chOff x="4956670" y="4443106"/>
              <a:chExt cx="4884016" cy="2414894"/>
            </a:xfrm>
          </p:grpSpPr>
          <p:sp>
            <p:nvSpPr>
              <p:cNvPr id="18" name="等腰三角形 17"/>
              <p:cNvSpPr/>
              <p:nvPr>
                <p:custDataLst>
                  <p:tags r:id="rId5"/>
                </p:custDataLst>
              </p:nvPr>
            </p:nvSpPr>
            <p:spPr>
              <a:xfrm>
                <a:off x="4956670" y="4443106"/>
                <a:ext cx="4884016" cy="2414894"/>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9" name="任意多边形 16"/>
              <p:cNvSpPr/>
              <p:nvPr>
                <p:custDataLst>
                  <p:tags r:id="rId6"/>
                </p:custDataLst>
              </p:nvPr>
            </p:nvSpPr>
            <p:spPr>
              <a:xfrm>
                <a:off x="4956670" y="4443106"/>
                <a:ext cx="2442008" cy="2414894"/>
              </a:xfrm>
              <a:custGeom>
                <a:avLst/>
                <a:gdLst>
                  <a:gd name="connsiteX0" fmla="*/ 2442008 w 2442008"/>
                  <a:gd name="connsiteY0" fmla="*/ 0 h 2414894"/>
                  <a:gd name="connsiteX1" fmla="*/ 2415869 w 2442008"/>
                  <a:gd name="connsiteY1" fmla="*/ 2414894 h 2414894"/>
                  <a:gd name="connsiteX2" fmla="*/ 0 w 2442008"/>
                  <a:gd name="connsiteY2" fmla="*/ 2414894 h 2414894"/>
                </a:gdLst>
                <a:ahLst/>
                <a:cxnLst>
                  <a:cxn ang="0">
                    <a:pos x="connsiteX0" y="connsiteY0"/>
                  </a:cxn>
                  <a:cxn ang="0">
                    <a:pos x="connsiteX1" y="connsiteY1"/>
                  </a:cxn>
                  <a:cxn ang="0">
                    <a:pos x="connsiteX2" y="connsiteY2"/>
                  </a:cxn>
                </a:cxnLst>
                <a:rect l="l" t="t" r="r" b="b"/>
                <a:pathLst>
                  <a:path w="2442008" h="2414894">
                    <a:moveTo>
                      <a:pt x="2442008" y="0"/>
                    </a:moveTo>
                    <a:lnTo>
                      <a:pt x="2415869" y="2414894"/>
                    </a:lnTo>
                    <a:lnTo>
                      <a:pt x="0" y="241489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grpSp>
          <p:nvGrpSpPr>
            <p:cNvPr id="9" name="组合 8"/>
            <p:cNvGrpSpPr/>
            <p:nvPr/>
          </p:nvGrpSpPr>
          <p:grpSpPr>
            <a:xfrm>
              <a:off x="7721715" y="5048250"/>
              <a:ext cx="3660139" cy="1809751"/>
              <a:chOff x="4956670" y="4443106"/>
              <a:chExt cx="4884016" cy="2414894"/>
            </a:xfrm>
          </p:grpSpPr>
          <p:sp>
            <p:nvSpPr>
              <p:cNvPr id="16" name="等腰三角形 15"/>
              <p:cNvSpPr/>
              <p:nvPr>
                <p:custDataLst>
                  <p:tags r:id="rId7"/>
                </p:custDataLst>
              </p:nvPr>
            </p:nvSpPr>
            <p:spPr>
              <a:xfrm>
                <a:off x="4956670" y="4443106"/>
                <a:ext cx="4884016" cy="2414894"/>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7" name="任意多边形 19"/>
              <p:cNvSpPr/>
              <p:nvPr>
                <p:custDataLst>
                  <p:tags r:id="rId8"/>
                </p:custDataLst>
              </p:nvPr>
            </p:nvSpPr>
            <p:spPr>
              <a:xfrm>
                <a:off x="4956670" y="4443106"/>
                <a:ext cx="2442008" cy="2414894"/>
              </a:xfrm>
              <a:custGeom>
                <a:avLst/>
                <a:gdLst>
                  <a:gd name="connsiteX0" fmla="*/ 2442008 w 2442008"/>
                  <a:gd name="connsiteY0" fmla="*/ 0 h 2414894"/>
                  <a:gd name="connsiteX1" fmla="*/ 2415869 w 2442008"/>
                  <a:gd name="connsiteY1" fmla="*/ 2414894 h 2414894"/>
                  <a:gd name="connsiteX2" fmla="*/ 0 w 2442008"/>
                  <a:gd name="connsiteY2" fmla="*/ 2414894 h 2414894"/>
                </a:gdLst>
                <a:ahLst/>
                <a:cxnLst>
                  <a:cxn ang="0">
                    <a:pos x="connsiteX0" y="connsiteY0"/>
                  </a:cxn>
                  <a:cxn ang="0">
                    <a:pos x="connsiteX1" y="connsiteY1"/>
                  </a:cxn>
                  <a:cxn ang="0">
                    <a:pos x="connsiteX2" y="connsiteY2"/>
                  </a:cxn>
                </a:cxnLst>
                <a:rect l="l" t="t" r="r" b="b"/>
                <a:pathLst>
                  <a:path w="2442008" h="2414894">
                    <a:moveTo>
                      <a:pt x="2442008" y="0"/>
                    </a:moveTo>
                    <a:lnTo>
                      <a:pt x="2415869" y="2414894"/>
                    </a:lnTo>
                    <a:lnTo>
                      <a:pt x="0" y="241489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p>
            </p:txBody>
          </p:sp>
        </p:grpSp>
        <p:grpSp>
          <p:nvGrpSpPr>
            <p:cNvPr id="10" name="组合 9"/>
            <p:cNvGrpSpPr/>
            <p:nvPr/>
          </p:nvGrpSpPr>
          <p:grpSpPr>
            <a:xfrm>
              <a:off x="2028560" y="6342962"/>
              <a:ext cx="1041643" cy="515039"/>
              <a:chOff x="4956670" y="4443106"/>
              <a:chExt cx="4884016" cy="2414894"/>
            </a:xfrm>
          </p:grpSpPr>
          <p:sp>
            <p:nvSpPr>
              <p:cNvPr id="14" name="等腰三角形 13"/>
              <p:cNvSpPr/>
              <p:nvPr>
                <p:custDataLst>
                  <p:tags r:id="rId9"/>
                </p:custDataLst>
              </p:nvPr>
            </p:nvSpPr>
            <p:spPr>
              <a:xfrm>
                <a:off x="4956670" y="4443106"/>
                <a:ext cx="4884016" cy="2414894"/>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5" name="任意多边形 22"/>
              <p:cNvSpPr/>
              <p:nvPr>
                <p:custDataLst>
                  <p:tags r:id="rId10"/>
                </p:custDataLst>
              </p:nvPr>
            </p:nvSpPr>
            <p:spPr>
              <a:xfrm>
                <a:off x="4956670" y="4443106"/>
                <a:ext cx="2442008" cy="2414894"/>
              </a:xfrm>
              <a:custGeom>
                <a:avLst/>
                <a:gdLst>
                  <a:gd name="connsiteX0" fmla="*/ 2442008 w 2442008"/>
                  <a:gd name="connsiteY0" fmla="*/ 0 h 2414894"/>
                  <a:gd name="connsiteX1" fmla="*/ 2415869 w 2442008"/>
                  <a:gd name="connsiteY1" fmla="*/ 2414894 h 2414894"/>
                  <a:gd name="connsiteX2" fmla="*/ 0 w 2442008"/>
                  <a:gd name="connsiteY2" fmla="*/ 2414894 h 2414894"/>
                </a:gdLst>
                <a:ahLst/>
                <a:cxnLst>
                  <a:cxn ang="0">
                    <a:pos x="connsiteX0" y="connsiteY0"/>
                  </a:cxn>
                  <a:cxn ang="0">
                    <a:pos x="connsiteX1" y="connsiteY1"/>
                  </a:cxn>
                  <a:cxn ang="0">
                    <a:pos x="connsiteX2" y="connsiteY2"/>
                  </a:cxn>
                </a:cxnLst>
                <a:rect l="l" t="t" r="r" b="b"/>
                <a:pathLst>
                  <a:path w="2442008" h="2414894">
                    <a:moveTo>
                      <a:pt x="2442008" y="0"/>
                    </a:moveTo>
                    <a:lnTo>
                      <a:pt x="2415869" y="2414894"/>
                    </a:lnTo>
                    <a:lnTo>
                      <a:pt x="0" y="241489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grpSp>
          <p:nvGrpSpPr>
            <p:cNvPr id="11" name="组合 10"/>
            <p:cNvGrpSpPr/>
            <p:nvPr/>
          </p:nvGrpSpPr>
          <p:grpSpPr>
            <a:xfrm>
              <a:off x="11150357" y="6342962"/>
              <a:ext cx="1041643" cy="515039"/>
              <a:chOff x="4956670" y="4443106"/>
              <a:chExt cx="4884016" cy="2414894"/>
            </a:xfrm>
          </p:grpSpPr>
          <p:sp>
            <p:nvSpPr>
              <p:cNvPr id="12" name="等腰三角形 11"/>
              <p:cNvSpPr/>
              <p:nvPr>
                <p:custDataLst>
                  <p:tags r:id="rId11"/>
                </p:custDataLst>
              </p:nvPr>
            </p:nvSpPr>
            <p:spPr>
              <a:xfrm>
                <a:off x="4956670" y="4443106"/>
                <a:ext cx="4884016" cy="2414894"/>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3" name="任意多边形 25"/>
              <p:cNvSpPr/>
              <p:nvPr>
                <p:custDataLst>
                  <p:tags r:id="rId12"/>
                </p:custDataLst>
              </p:nvPr>
            </p:nvSpPr>
            <p:spPr>
              <a:xfrm>
                <a:off x="4956670" y="4443106"/>
                <a:ext cx="2442008" cy="2414894"/>
              </a:xfrm>
              <a:custGeom>
                <a:avLst/>
                <a:gdLst>
                  <a:gd name="connsiteX0" fmla="*/ 2442008 w 2442008"/>
                  <a:gd name="connsiteY0" fmla="*/ 0 h 2414894"/>
                  <a:gd name="connsiteX1" fmla="*/ 2415869 w 2442008"/>
                  <a:gd name="connsiteY1" fmla="*/ 2414894 h 2414894"/>
                  <a:gd name="connsiteX2" fmla="*/ 0 w 2442008"/>
                  <a:gd name="connsiteY2" fmla="*/ 2414894 h 2414894"/>
                </a:gdLst>
                <a:ahLst/>
                <a:cxnLst>
                  <a:cxn ang="0">
                    <a:pos x="connsiteX0" y="connsiteY0"/>
                  </a:cxn>
                  <a:cxn ang="0">
                    <a:pos x="connsiteX1" y="connsiteY1"/>
                  </a:cxn>
                  <a:cxn ang="0">
                    <a:pos x="connsiteX2" y="connsiteY2"/>
                  </a:cxn>
                </a:cxnLst>
                <a:rect l="l" t="t" r="r" b="b"/>
                <a:pathLst>
                  <a:path w="2442008" h="2414894">
                    <a:moveTo>
                      <a:pt x="2442008" y="0"/>
                    </a:moveTo>
                    <a:lnTo>
                      <a:pt x="2415869" y="2414894"/>
                    </a:lnTo>
                    <a:lnTo>
                      <a:pt x="0" y="241489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grpSp>
      </p:grpSp>
      <p:sp>
        <p:nvSpPr>
          <p:cNvPr id="2" name="标题 1"/>
          <p:cNvSpPr>
            <a:spLocks noGrp="1"/>
          </p:cNvSpPr>
          <p:nvPr>
            <p:ph type="title" hasCustomPrompt="1"/>
            <p:custDataLst>
              <p:tags r:id="rId13"/>
            </p:custDataLst>
          </p:nvPr>
        </p:nvSpPr>
        <p:spPr>
          <a:xfrm>
            <a:off x="1343472" y="1524897"/>
            <a:ext cx="8066112" cy="1109211"/>
          </a:xfrm>
        </p:spPr>
        <p:txBody>
          <a:bodyPr anchor="b" anchorCtr="0">
            <a:normAutofit/>
          </a:bodyPr>
          <a:lstStyle>
            <a:lvl1pPr>
              <a:defRPr sz="6000" b="1">
                <a:solidFill>
                  <a:schemeClr val="tx2"/>
                </a:solidFill>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4"/>
            </p:custDataLst>
          </p:nvPr>
        </p:nvSpPr>
        <p:spPr/>
        <p:txBody>
          <a:bodyPr/>
          <a:lstStyle/>
          <a:p>
            <a:fld id="{0488CED8-A2E1-4FD5-B2F5-D691BB24C91E}" type="datetimeFigureOut">
              <a:rPr lang="zh-CN" altLang="en-US" smtClean="0"/>
            </a:fld>
            <a:endParaRPr lang="zh-CN" altLang="en-US"/>
          </a:p>
        </p:txBody>
      </p:sp>
      <p:sp>
        <p:nvSpPr>
          <p:cNvPr id="4" name="页脚占位符 3"/>
          <p:cNvSpPr>
            <a:spLocks noGrp="1"/>
          </p:cNvSpPr>
          <p:nvPr>
            <p:ph type="ftr" sz="quarter" idx="11"/>
            <p:custDataLst>
              <p:tags r:id="rId15"/>
            </p:custDataLst>
          </p:nvPr>
        </p:nvSpPr>
        <p:spPr/>
        <p:txBody>
          <a:bodyPr/>
          <a:lstStyle/>
          <a:p>
            <a:endParaRPr lang="zh-CN" altLang="en-US"/>
          </a:p>
        </p:txBody>
      </p:sp>
      <p:sp>
        <p:nvSpPr>
          <p:cNvPr id="5" name="灯片编号占位符 4"/>
          <p:cNvSpPr>
            <a:spLocks noGrp="1"/>
          </p:cNvSpPr>
          <p:nvPr>
            <p:ph type="sldNum" sz="quarter" idx="12"/>
            <p:custDataLst>
              <p:tags r:id="rId16"/>
            </p:custDataLst>
          </p:nvPr>
        </p:nvSpPr>
        <p:spPr/>
        <p:txBody>
          <a:bodyPr/>
          <a:lstStyle/>
          <a:p>
            <a:fld id="{1A5F2F5A-3577-40D0-9738-AC762F5E245E}" type="slidenum">
              <a:rPr lang="zh-CN" altLang="en-US" smtClean="0"/>
            </a:fld>
            <a:endParaRPr lang="zh-CN" altLang="en-US"/>
          </a:p>
        </p:txBody>
      </p:sp>
      <p:sp>
        <p:nvSpPr>
          <p:cNvPr id="23" name="内容占位符 22"/>
          <p:cNvSpPr>
            <a:spLocks noGrp="1"/>
          </p:cNvSpPr>
          <p:nvPr>
            <p:ph sz="quarter" idx="13" hasCustomPrompt="1"/>
            <p:custDataLst>
              <p:tags r:id="rId17"/>
            </p:custDataLst>
          </p:nvPr>
        </p:nvSpPr>
        <p:spPr>
          <a:xfrm>
            <a:off x="1343472" y="2716236"/>
            <a:ext cx="8066158" cy="784772"/>
          </a:xfrm>
        </p:spPr>
        <p:txBody>
          <a:bodyPr>
            <a:normAutofit/>
          </a:bodyPr>
          <a:lstStyle>
            <a:lvl1pPr marL="0" indent="0">
              <a:lnSpc>
                <a:spcPct val="130000"/>
              </a:lnSpc>
              <a:buNone/>
              <a:defRPr sz="3200"/>
            </a:lvl1pPr>
          </a:lstStyle>
          <a:p>
            <a:pPr lvl="0"/>
            <a:r>
              <a:rPr lang="zh-CN" altLang="en-US" dirty="0"/>
              <a:t>单击此处编辑副标题</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dirty="0"/>
              <a:t>单击此处编辑母版标题样式</a:t>
            </a:r>
            <a:endParaRPr lang="zh-CN" altLang="en-US" dirty="0"/>
          </a:p>
        </p:txBody>
      </p:sp>
      <p:sp>
        <p:nvSpPr>
          <p:cNvPr id="3" name="内容占位符 2"/>
          <p:cNvSpPr>
            <a:spLocks noGrp="1"/>
          </p:cNvSpPr>
          <p:nvPr>
            <p:ph idx="1"/>
            <p:custDataLst>
              <p:tags r:id="rId3"/>
            </p:custDataLst>
          </p:nvPr>
        </p:nvSpPr>
        <p:spPr/>
        <p:txBody>
          <a:bodyPr/>
          <a:lstStyle>
            <a:lvl1pPr>
              <a:defRPr/>
            </a:lvl1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0488CED8-A2E1-4FD5-B2F5-D691BB24C91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1A5F2F5A-3577-40D0-9738-AC762F5E245E}"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bg>
      <p:bgPr>
        <a:pattFill prst="ltUpDi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7" name="矩形 6"/>
          <p:cNvSpPr/>
          <p:nvPr>
            <p:custDataLst>
              <p:tags r:id="rId2"/>
            </p:custDataLst>
          </p:nvPr>
        </p:nvSpPr>
        <p:spPr>
          <a:xfrm>
            <a:off x="0" y="2425144"/>
            <a:ext cx="4304715" cy="158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3200" dirty="0"/>
          </a:p>
        </p:txBody>
      </p:sp>
      <p:sp>
        <p:nvSpPr>
          <p:cNvPr id="8" name="矩形 7"/>
          <p:cNvSpPr/>
          <p:nvPr>
            <p:custDataLst>
              <p:tags r:id="rId3"/>
            </p:custDataLst>
          </p:nvPr>
        </p:nvSpPr>
        <p:spPr>
          <a:xfrm>
            <a:off x="0" y="4097817"/>
            <a:ext cx="12193219" cy="2672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3200"/>
          </a:p>
        </p:txBody>
      </p:sp>
      <p:sp>
        <p:nvSpPr>
          <p:cNvPr id="9" name="矩形 8"/>
          <p:cNvSpPr/>
          <p:nvPr>
            <p:custDataLst>
              <p:tags r:id="rId4"/>
            </p:custDataLst>
          </p:nvPr>
        </p:nvSpPr>
        <p:spPr>
          <a:xfrm>
            <a:off x="4403189" y="2425144"/>
            <a:ext cx="407963" cy="158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dirty="0"/>
          </a:p>
        </p:txBody>
      </p:sp>
      <p:sp>
        <p:nvSpPr>
          <p:cNvPr id="2" name="标题 1"/>
          <p:cNvSpPr>
            <a:spLocks noGrp="1"/>
          </p:cNvSpPr>
          <p:nvPr>
            <p:ph type="title" hasCustomPrompt="1"/>
            <p:custDataLst>
              <p:tags r:id="rId5"/>
            </p:custDataLst>
          </p:nvPr>
        </p:nvSpPr>
        <p:spPr>
          <a:xfrm>
            <a:off x="4927251" y="2348880"/>
            <a:ext cx="6426549" cy="1008112"/>
          </a:xfrm>
        </p:spPr>
        <p:txBody>
          <a:bodyPr wrap="square" anchor="b">
            <a:normAutofit/>
          </a:bodyPr>
          <a:lstStyle>
            <a:lvl1pPr>
              <a:lnSpc>
                <a:spcPct val="130000"/>
              </a:lnSpc>
              <a:defRPr sz="4800" b="1">
                <a:solidFill>
                  <a:schemeClr val="tx2"/>
                </a:solidFill>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6"/>
            </p:custDataLst>
          </p:nvPr>
        </p:nvSpPr>
        <p:spPr>
          <a:xfrm>
            <a:off x="4927251" y="3429000"/>
            <a:ext cx="6426549" cy="580144"/>
          </a:xfrm>
        </p:spPr>
        <p:txBody>
          <a:bodyPr wrap="square">
            <a:normAutofit/>
          </a:bodyPr>
          <a:lstStyle>
            <a:lvl1pPr marL="0" indent="0">
              <a:lnSpc>
                <a:spcPct val="130000"/>
              </a:lnSpc>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单击此处编辑副标题</a:t>
            </a:r>
            <a:endParaRPr lang="zh-CN" altLang="en-US" dirty="0"/>
          </a:p>
        </p:txBody>
      </p:sp>
      <p:sp>
        <p:nvSpPr>
          <p:cNvPr id="4" name="日期占位符 3"/>
          <p:cNvSpPr>
            <a:spLocks noGrp="1"/>
          </p:cNvSpPr>
          <p:nvPr>
            <p:ph type="dt" sz="half" idx="10"/>
            <p:custDataLst>
              <p:tags r:id="rId7"/>
            </p:custDataLst>
          </p:nvPr>
        </p:nvSpPr>
        <p:spPr/>
        <p:txBody>
          <a:bodyPr/>
          <a:lstStyle/>
          <a:p>
            <a:fld id="{0488CED8-A2E1-4FD5-B2F5-D691BB24C91E}"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p:txBody>
          <a:bodyPr/>
          <a:lstStyle/>
          <a:p>
            <a:endParaRPr lang="zh-CN" altLang="en-US"/>
          </a:p>
        </p:txBody>
      </p:sp>
      <p:sp>
        <p:nvSpPr>
          <p:cNvPr id="6" name="灯片编号占位符 5"/>
          <p:cNvSpPr>
            <a:spLocks noGrp="1"/>
          </p:cNvSpPr>
          <p:nvPr>
            <p:ph type="sldNum" sz="quarter" idx="12"/>
            <p:custDataLst>
              <p:tags r:id="rId9"/>
            </p:custDataLst>
          </p:nvPr>
        </p:nvSpPr>
        <p:spPr/>
        <p:txBody>
          <a:bodyPr/>
          <a:lstStyle/>
          <a:p>
            <a:fld id="{1A5F2F5A-3577-40D0-9738-AC762F5E245E}" type="slidenum">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par>
                                <p:cTn id="12" presetID="2" presetClass="entr" presetSubtype="1" fill="hold" grpId="0" nodeType="withEffect">
                                  <p:stCondLst>
                                    <p:cond delay="30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400" fill="hold"/>
                                        <p:tgtEl>
                                          <p:spTgt spid="9"/>
                                        </p:tgtEl>
                                        <p:attrNameLst>
                                          <p:attrName>ppt_x</p:attrName>
                                        </p:attrNameLst>
                                      </p:cBhvr>
                                      <p:tavLst>
                                        <p:tav tm="0">
                                          <p:val>
                                            <p:strVal val="#ppt_x"/>
                                          </p:val>
                                        </p:tav>
                                        <p:tav tm="100000">
                                          <p:val>
                                            <p:strVal val="#ppt_x"/>
                                          </p:val>
                                        </p:tav>
                                      </p:tavLst>
                                    </p:anim>
                                    <p:anim calcmode="lin" valueType="num">
                                      <p:cBhvr additive="base">
                                        <p:cTn id="15" dur="4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9" grpId="0" bldLvl="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内容占位符 2"/>
          <p:cNvSpPr>
            <a:spLocks noGrp="1"/>
          </p:cNvSpPr>
          <p:nvPr>
            <p:ph sz="half" idx="1"/>
            <p:custDataLst>
              <p:tags r:id="rId3"/>
            </p:custDataLst>
          </p:nvPr>
        </p:nvSpPr>
        <p:spPr>
          <a:xfrm>
            <a:off x="838200" y="1825625"/>
            <a:ext cx="5181600" cy="4351338"/>
          </a:xfrm>
        </p:spPr>
        <p:txBody>
          <a:bodyPr/>
          <a:lstStyle>
            <a:lvl1pPr>
              <a:defRPr/>
            </a:lvl1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custDataLst>
              <p:tags r:id="rId4"/>
            </p:custDataLst>
          </p:nvPr>
        </p:nvSpPr>
        <p:spPr>
          <a:xfrm>
            <a:off x="6172200" y="1825625"/>
            <a:ext cx="5181600" cy="4351338"/>
          </a:xfrm>
        </p:spPr>
        <p:txBody>
          <a:bodyPr/>
          <a:lstStyle>
            <a:lvl1pPr>
              <a:defRPr/>
            </a:lvl1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0488CED8-A2E1-4FD5-B2F5-D691BB24C91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1A5F2F5A-3577-40D0-9738-AC762F5E245E}"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10" name="箭头: V 形 9"/>
          <p:cNvSpPr/>
          <p:nvPr>
            <p:custDataLst>
              <p:tags r:id="rId2"/>
            </p:custDataLst>
          </p:nvPr>
        </p:nvSpPr>
        <p:spPr>
          <a:xfrm>
            <a:off x="263352" y="677986"/>
            <a:ext cx="502840" cy="576064"/>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 name="标题 1"/>
          <p:cNvSpPr>
            <a:spLocks noGrp="1"/>
          </p:cNvSpPr>
          <p:nvPr>
            <p:ph type="title"/>
            <p:custDataLst>
              <p:tags r:id="rId3"/>
            </p:custDataLst>
          </p:nvPr>
        </p:nvSpPr>
        <p:spPr>
          <a:xfrm>
            <a:off x="839788" y="303237"/>
            <a:ext cx="10515600" cy="1325563"/>
          </a:xfrm>
        </p:spPr>
        <p:txBody>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4"/>
            </p:custDataLst>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custDataLst>
              <p:tags r:id="rId5"/>
            </p:custDataLst>
          </p:nvPr>
        </p:nvSpPr>
        <p:spPr>
          <a:xfrm>
            <a:off x="839788" y="2505075"/>
            <a:ext cx="5157787" cy="3684588"/>
          </a:xfrm>
        </p:spPr>
        <p:txBody>
          <a:bodyPr/>
          <a:lstStyle>
            <a:lvl1pPr>
              <a:defRPr/>
            </a:lvl1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custDataLst>
              <p:tags r:id="rId6"/>
            </p:custDataLst>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custDataLst>
              <p:tags r:id="rId7"/>
            </p:custDataLst>
          </p:nvPr>
        </p:nvSpPr>
        <p:spPr>
          <a:xfrm>
            <a:off x="6172200" y="2505075"/>
            <a:ext cx="5183188" cy="3684588"/>
          </a:xfrm>
        </p:spPr>
        <p:txBody>
          <a:bodyPr/>
          <a:lstStyle>
            <a:lvl1pPr>
              <a:defRPr/>
            </a:lvl1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custDataLst>
              <p:tags r:id="rId8"/>
            </p:custDataLst>
          </p:nvPr>
        </p:nvSpPr>
        <p:spPr/>
        <p:txBody>
          <a:bodyPr/>
          <a:lstStyle/>
          <a:p>
            <a:fld id="{0488CED8-A2E1-4FD5-B2F5-D691BB24C91E}" type="datetimeFigureOut">
              <a:rPr lang="zh-CN" altLang="en-US" smtClean="0"/>
            </a:fld>
            <a:endParaRPr lang="zh-CN" altLang="en-US"/>
          </a:p>
        </p:txBody>
      </p:sp>
      <p:sp>
        <p:nvSpPr>
          <p:cNvPr id="8" name="页脚占位符 7"/>
          <p:cNvSpPr>
            <a:spLocks noGrp="1"/>
          </p:cNvSpPr>
          <p:nvPr>
            <p:ph type="ftr" sz="quarter" idx="11"/>
            <p:custDataLst>
              <p:tags r:id="rId9"/>
            </p:custDataLst>
          </p:nvPr>
        </p:nvSpPr>
        <p:spPr/>
        <p:txBody>
          <a:bodyPr/>
          <a:lstStyle/>
          <a:p>
            <a:endParaRPr lang="zh-CN" altLang="en-US"/>
          </a:p>
        </p:txBody>
      </p:sp>
      <p:sp>
        <p:nvSpPr>
          <p:cNvPr id="9" name="灯片编号占位符 8"/>
          <p:cNvSpPr>
            <a:spLocks noGrp="1"/>
          </p:cNvSpPr>
          <p:nvPr>
            <p:ph type="sldNum" sz="quarter" idx="12"/>
            <p:custDataLst>
              <p:tags r:id="rId10"/>
            </p:custDataLst>
          </p:nvPr>
        </p:nvSpPr>
        <p:spPr/>
        <p:txBody>
          <a:bodyPr/>
          <a:lstStyle/>
          <a:p>
            <a:fld id="{1A5F2F5A-3577-40D0-9738-AC762F5E245E}"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0488CED8-A2E1-4FD5-B2F5-D691BB24C91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1A5F2F5A-3577-40D0-9738-AC762F5E245E}"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7" y="476672"/>
            <a:ext cx="4165200" cy="1600200"/>
          </a:xfrm>
        </p:spPr>
        <p:txBody>
          <a:bodyPr anchor="t" anchorCtr="0">
            <a:normAutofit/>
          </a:bodyPr>
          <a:lstStyle>
            <a:lvl1pPr>
              <a:defRPr sz="3600"/>
            </a:lvl1pPr>
          </a:lstStyle>
          <a:p>
            <a:r>
              <a:rPr lang="zh-CN" altLang="en-US" dirty="0"/>
              <a:t>单击此处编辑母版标题样式</a:t>
            </a:r>
            <a:endParaRPr lang="zh-CN" altLang="en-US" dirty="0"/>
          </a:p>
        </p:txBody>
      </p:sp>
      <p:sp>
        <p:nvSpPr>
          <p:cNvPr id="3" name="图片占位符 2"/>
          <p:cNvSpPr>
            <a:spLocks noGrp="1" noChangeAspect="1"/>
          </p:cNvSpPr>
          <p:nvPr>
            <p:ph type="pic" idx="1"/>
            <p:custDataLst>
              <p:tags r:id="rId3"/>
            </p:custDataLst>
          </p:nvPr>
        </p:nvSpPr>
        <p:spPr>
          <a:xfrm>
            <a:off x="5184000" y="457200"/>
            <a:ext cx="6170400"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custDataLst>
              <p:tags r:id="rId4"/>
            </p:custDataLst>
          </p:nvPr>
        </p:nvSpPr>
        <p:spPr>
          <a:xfrm>
            <a:off x="839787" y="2076872"/>
            <a:ext cx="4165200"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custDataLst>
              <p:tags r:id="rId5"/>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showMasterSp="0">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416480" y="365125"/>
            <a:ext cx="937320" cy="5811838"/>
          </a:xfrm>
        </p:spPr>
        <p:txBody>
          <a:bodyPr vert="eaVert">
            <a:normAutofit/>
          </a:bodyPr>
          <a:lstStyle>
            <a:lvl1pPr>
              <a:defRPr sz="3600"/>
            </a:lvl1pPr>
          </a:lstStyle>
          <a:p>
            <a:r>
              <a:rPr lang="zh-CN" altLang="en-US" dirty="0"/>
              <a:t>单击此处编辑母版标题样式</a:t>
            </a:r>
            <a:endParaRPr lang="zh-CN" altLang="en-US" dirty="0"/>
          </a:p>
        </p:txBody>
      </p:sp>
      <p:sp>
        <p:nvSpPr>
          <p:cNvPr id="3" name="竖排文字占位符 2"/>
          <p:cNvSpPr>
            <a:spLocks noGrp="1"/>
          </p:cNvSpPr>
          <p:nvPr>
            <p:ph type="body" orient="vert" idx="1"/>
            <p:custDataLst>
              <p:tags r:id="rId3"/>
            </p:custDataLst>
          </p:nvPr>
        </p:nvSpPr>
        <p:spPr>
          <a:xfrm>
            <a:off x="838200" y="365125"/>
            <a:ext cx="9506272" cy="5811838"/>
          </a:xfrm>
        </p:spPr>
        <p:txBody>
          <a:bodyPr vert="eaVert"/>
          <a:lstStyle>
            <a:lvl1pPr>
              <a:defRPr/>
            </a:lvl1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0488CED8-A2E1-4FD5-B2F5-D691BB24C91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1A5F2F5A-3577-40D0-9738-AC762F5E245E}"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88.xml"/><Relationship Id="rId16" Type="http://schemas.openxmlformats.org/officeDocument/2006/relationships/tags" Target="../tags/tag87.xml"/><Relationship Id="rId15" Type="http://schemas.openxmlformats.org/officeDocument/2006/relationships/tags" Target="../tags/tag86.xml"/><Relationship Id="rId14" Type="http://schemas.openxmlformats.org/officeDocument/2006/relationships/tags" Target="../tags/tag85.xml"/><Relationship Id="rId13" Type="http://schemas.openxmlformats.org/officeDocument/2006/relationships/tags" Target="../tags/tag84.xml"/><Relationship Id="rId12" Type="http://schemas.openxmlformats.org/officeDocument/2006/relationships/tags" Target="../tags/tag83.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838200" y="365125"/>
            <a:ext cx="10515600" cy="1325563"/>
          </a:xfrm>
          <a:prstGeom prst="rect">
            <a:avLst/>
          </a:prstGeom>
        </p:spPr>
        <p:txBody>
          <a:bodyPr vert="horz" lIns="90000" tIns="46800" rIns="90000" bIns="4680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838200" y="1825625"/>
            <a:ext cx="10515600" cy="4351338"/>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838200" y="6356350"/>
            <a:ext cx="2743200" cy="365125"/>
          </a:xfrm>
          <a:prstGeom prst="rect">
            <a:avLst/>
          </a:prstGeom>
        </p:spPr>
        <p:txBody>
          <a:bodyPr vert="horz" lIns="90000" tIns="46800" rIns="90000" bIns="46800" rtlCol="0" anchor="ctr">
            <a:normAutofit/>
          </a:bodyPr>
          <a:lstStyle>
            <a:lvl1pPr algn="l">
              <a:defRPr sz="1200">
                <a:solidFill>
                  <a:schemeClr val="bg1">
                    <a:lumMod val="50000"/>
                  </a:schemeClr>
                </a:solidFill>
              </a:defRPr>
            </a:lvl1pPr>
          </a:lstStyle>
          <a:p>
            <a:fld id="{0488CED8-A2E1-4FD5-B2F5-D691BB24C91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038600" y="6356350"/>
            <a:ext cx="4114800" cy="365125"/>
          </a:xfrm>
          <a:prstGeom prst="rect">
            <a:avLst/>
          </a:prstGeom>
        </p:spPr>
        <p:txBody>
          <a:bodyPr vert="horz" lIns="90000" tIns="46800" rIns="90000" bIns="46800" rtlCol="0" anchor="ctr">
            <a:normAutofit/>
          </a:bodyPr>
          <a:lstStyle>
            <a:lvl1pPr algn="ctr">
              <a:defRPr sz="1200">
                <a:solidFill>
                  <a:schemeClr val="bg1">
                    <a:lumMod val="50000"/>
                  </a:schemeClr>
                </a:solidFill>
              </a:defRPr>
            </a:lvl1pPr>
          </a:lstStyle>
          <a:p>
            <a:endParaRPr lang="zh-CN" altLang="en-US"/>
          </a:p>
        </p:txBody>
      </p:sp>
      <p:sp>
        <p:nvSpPr>
          <p:cNvPr id="6" name="灯片编号占位符 5"/>
          <p:cNvSpPr>
            <a:spLocks noGrp="1"/>
          </p:cNvSpPr>
          <p:nvPr>
            <p:ph type="sldNum" sz="quarter" idx="4"/>
            <p:custDataLst>
              <p:tags r:id="rId16"/>
            </p:custDataLst>
          </p:nvPr>
        </p:nvSpPr>
        <p:spPr>
          <a:xfrm>
            <a:off x="8610600" y="6356350"/>
            <a:ext cx="2743200" cy="365125"/>
          </a:xfrm>
          <a:prstGeom prst="rect">
            <a:avLst/>
          </a:prstGeom>
        </p:spPr>
        <p:txBody>
          <a:bodyPr vert="horz" lIns="90000" tIns="46800" rIns="90000" bIns="46800" rtlCol="0" anchor="ctr">
            <a:normAutofit/>
          </a:bodyPr>
          <a:lstStyle>
            <a:lvl1pPr algn="r">
              <a:defRPr sz="1200">
                <a:solidFill>
                  <a:schemeClr val="bg1">
                    <a:lumMod val="50000"/>
                  </a:schemeClr>
                </a:solidFill>
              </a:defRPr>
            </a:lvl1pPr>
          </a:lstStyle>
          <a:p>
            <a:fld id="{1A5F2F5A-3577-40D0-9738-AC762F5E245E}" type="slidenum">
              <a:rPr lang="zh-CN" altLang="en-US" smtClean="0"/>
            </a:fld>
            <a:endParaRPr lang="zh-CN" altLang="en-US"/>
          </a:p>
        </p:txBody>
      </p:sp>
      <p:sp>
        <p:nvSpPr>
          <p:cNvPr id="7" name="KSO_TEMPLATE" hidden="1"/>
          <p:cNvSpPr/>
          <p:nvPr>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ags" Target="../tags/tag89.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0.xml"/></Relationships>
</file>

<file path=ppt/slides/_rels/slide10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6.xml"/></Relationships>
</file>

<file path=ppt/slides/_rels/slide10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7.xml"/></Relationships>
</file>

<file path=ppt/slides/_rels/slide10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8.xml"/></Relationships>
</file>

<file path=ppt/slides/_rels/slide10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9.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1.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audio" Target="../media/audio1.wav"/><Relationship Id="rId2" Type="http://schemas.openxmlformats.org/officeDocument/2006/relationships/image" Target="../media/image7.emf"/><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2.xml"/><Relationship Id="rId1"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3.xml"/><Relationship Id="rId1"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4.xml"/><Relationship Id="rId1"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5.xml"/><Relationship Id="rId1" Type="http://schemas.openxmlformats.org/officeDocument/2006/relationships/image" Target="../media/image11.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06.xml"/><Relationship Id="rId2" Type="http://schemas.openxmlformats.org/officeDocument/2006/relationships/image" Target="../media/image13.png"/><Relationship Id="rId1" Type="http://schemas.openxmlformats.org/officeDocument/2006/relationships/image" Target="../media/image12.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07.xml"/><Relationship Id="rId2" Type="http://schemas.openxmlformats.org/officeDocument/2006/relationships/image" Target="../media/image15.png"/><Relationship Id="rId1" Type="http://schemas.openxmlformats.org/officeDocument/2006/relationships/image" Target="../media/image14.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08.xml"/><Relationship Id="rId2" Type="http://schemas.openxmlformats.org/officeDocument/2006/relationships/image" Target="../media/image17.png"/><Relationship Id="rId1"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2.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09.xml"/><Relationship Id="rId2" Type="http://schemas.openxmlformats.org/officeDocument/2006/relationships/image" Target="../media/image19.png"/><Relationship Id="rId1"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0.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2.xml"/><Relationship Id="rId1"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3.xml"/><Relationship Id="rId1" Type="http://schemas.openxmlformats.org/officeDocument/2006/relationships/image" Target="../media/image21.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5.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6.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22.jpe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7.xml"/></Relationships>
</file>

<file path=ppt/slides/_rels/slide36.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28.png"/><Relationship Id="rId4" Type="http://schemas.openxmlformats.org/officeDocument/2006/relationships/image" Target="../media/image27.png"/><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s>
</file>

<file path=ppt/slides/_rels/slide3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audio" Target="../media/audio1.wav"/><Relationship Id="rId2" Type="http://schemas.openxmlformats.org/officeDocument/2006/relationships/image" Target="../media/image30.png"/><Relationship Id="rId1" Type="http://schemas.openxmlformats.org/officeDocument/2006/relationships/image" Target="../media/image29.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1.wav"/><Relationship Id="rId1" Type="http://schemas.openxmlformats.org/officeDocument/2006/relationships/image" Target="../media/image31.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1.wav"/><Relationship Id="rId1" Type="http://schemas.openxmlformats.org/officeDocument/2006/relationships/image" Target="../media/image32.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4.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1.wav"/><Relationship Id="rId1" Type="http://schemas.openxmlformats.org/officeDocument/2006/relationships/image" Target="../media/image3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8.xml"/><Relationship Id="rId1" Type="http://schemas.openxmlformats.org/officeDocument/2006/relationships/image" Target="../media/image34.pn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9.xml"/><Relationship Id="rId1" Type="http://schemas.openxmlformats.org/officeDocument/2006/relationships/image" Target="../media/image35.pn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0.xml"/><Relationship Id="rId1" Type="http://schemas.openxmlformats.org/officeDocument/2006/relationships/image" Target="../media/image36.pn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1.xml"/><Relationship Id="rId1" Type="http://schemas.openxmlformats.org/officeDocument/2006/relationships/image" Target="../media/image37.pn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2.xml"/><Relationship Id="rId1" Type="http://schemas.openxmlformats.org/officeDocument/2006/relationships/image" Target="../media/image38.pn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3.xml"/><Relationship Id="rId1"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4.xml"/><Relationship Id="rId1" Type="http://schemas.openxmlformats.org/officeDocument/2006/relationships/image" Target="../media/image40.png"/></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5.xml"/><Relationship Id="rId1" Type="http://schemas.openxmlformats.org/officeDocument/2006/relationships/image" Target="../media/image41.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5.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6.xml"/><Relationship Id="rId1" Type="http://schemas.openxmlformats.org/officeDocument/2006/relationships/image" Target="../media/image42.pn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27.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8.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9.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0.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1.xml"/></Relationships>
</file>

<file path=ppt/slides/_rels/slide5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32.xml"/><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image" Target="../media/image43.png"/></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3.xml"/><Relationship Id="rId1" Type="http://schemas.openxmlformats.org/officeDocument/2006/relationships/image" Target="../media/image46.png"/></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4.xml"/><Relationship Id="rId1" Type="http://schemas.openxmlformats.org/officeDocument/2006/relationships/image" Target="../media/image47.png"/></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5.xml"/><Relationship Id="rId1" Type="http://schemas.openxmlformats.org/officeDocument/2006/relationships/image" Target="../media/image48.pn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audio" Target="../media/audio1.wav"/><Relationship Id="rId3" Type="http://schemas.openxmlformats.org/officeDocument/2006/relationships/tags" Target="../tags/tag96.xml"/><Relationship Id="rId2" Type="http://schemas.openxmlformats.org/officeDocument/2006/relationships/image" Target="../media/image2.png"/><Relationship Id="rId1" Type="http://schemas.openxmlformats.org/officeDocument/2006/relationships/image" Target="../media/image1.png"/></Relationships>
</file>

<file path=ppt/slides/_rels/slide6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36.xml"/><Relationship Id="rId2" Type="http://schemas.openxmlformats.org/officeDocument/2006/relationships/image" Target="../media/image50.png"/><Relationship Id="rId1" Type="http://schemas.openxmlformats.org/officeDocument/2006/relationships/image" Target="../media/image49.png"/></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7.xml"/><Relationship Id="rId1" Type="http://schemas.openxmlformats.org/officeDocument/2006/relationships/image" Target="../media/image51.png"/></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8.xml"/><Relationship Id="rId1" Type="http://schemas.openxmlformats.org/officeDocument/2006/relationships/image" Target="../media/image52.png"/></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9.xml"/><Relationship Id="rId1" Type="http://schemas.openxmlformats.org/officeDocument/2006/relationships/image" Target="../media/image53.png"/></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0.xml"/><Relationship Id="rId1" Type="http://schemas.openxmlformats.org/officeDocument/2006/relationships/image" Target="../media/image54.png"/></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1.xml"/><Relationship Id="rId1" Type="http://schemas.openxmlformats.org/officeDocument/2006/relationships/image" Target="../media/image55.png"/></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2.xml"/><Relationship Id="rId1" Type="http://schemas.openxmlformats.org/officeDocument/2006/relationships/image" Target="../media/image56.png"/></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3.xml"/><Relationship Id="rId1" Type="http://schemas.openxmlformats.org/officeDocument/2006/relationships/image" Target="../media/image57.png"/></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4.xml"/><Relationship Id="rId1" Type="http://schemas.openxmlformats.org/officeDocument/2006/relationships/image" Target="../media/image58.png"/></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5.xml"/><Relationship Id="rId1" Type="http://schemas.openxmlformats.org/officeDocument/2006/relationships/image" Target="../media/image59.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7.xml"/><Relationship Id="rId1" Type="http://schemas.openxmlformats.org/officeDocument/2006/relationships/image" Target="../media/image3.png"/></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6.xml"/></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7.xml"/><Relationship Id="rId1" Type="http://schemas.openxmlformats.org/officeDocument/2006/relationships/image" Target="../media/image60.png"/></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8.xml"/><Relationship Id="rId1" Type="http://schemas.openxmlformats.org/officeDocument/2006/relationships/image" Target="../media/image61.png"/></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9.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0.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1.xm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2.xml"/></Relationships>
</file>

<file path=ppt/slides/_rels/slide7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53.xml"/><Relationship Id="rId2" Type="http://schemas.openxmlformats.org/officeDocument/2006/relationships/image" Target="../media/image63.png"/><Relationship Id="rId1" Type="http://schemas.openxmlformats.org/officeDocument/2006/relationships/image" Target="../media/image62.png"/></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4.xml"/></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8.xml"/><Relationship Id="rId1" Type="http://schemas.openxmlformats.org/officeDocument/2006/relationships/image" Target="../media/image4.png"/></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6.xml"/></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7.xml"/></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8.xml"/></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9.xml"/></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0.xml"/></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1.xml"/></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2.xml"/></Relationships>
</file>

<file path=ppt/slides/_rels/slide8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3.xml"/></Relationships>
</file>

<file path=ppt/slides/_rels/slide8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4.xml"/></Relationships>
</file>

<file path=ppt/slides/_rels/slide8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5.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9.xml"/><Relationship Id="rId1" Type="http://schemas.openxmlformats.org/officeDocument/2006/relationships/image" Target="../media/image5.png"/></Relationships>
</file>

<file path=ppt/slides/_rels/slide9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6.xml"/></Relationships>
</file>

<file path=ppt/slides/_rels/slide9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7.xml"/></Relationships>
</file>

<file path=ppt/slides/_rels/slide9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8.xml"/></Relationships>
</file>

<file path=ppt/slides/_rels/slide9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9.xml"/><Relationship Id="rId1" Type="http://schemas.openxmlformats.org/officeDocument/2006/relationships/image" Target="../media/image64.png"/></Relationships>
</file>

<file path=ppt/slides/_rels/slide9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0.xml"/><Relationship Id="rId1" Type="http://schemas.openxmlformats.org/officeDocument/2006/relationships/image" Target="../media/image65.png"/></Relationships>
</file>

<file path=ppt/slides/_rels/slide9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1.xml"/><Relationship Id="rId1" Type="http://schemas.openxmlformats.org/officeDocument/2006/relationships/image" Target="../media/image66.png"/></Relationships>
</file>

<file path=ppt/slides/_rels/slide9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2.xml"/><Relationship Id="rId1" Type="http://schemas.openxmlformats.org/officeDocument/2006/relationships/image" Target="../media/image67.png"/></Relationships>
</file>

<file path=ppt/slides/_rels/slide9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3.xml"/><Relationship Id="rId1" Type="http://schemas.openxmlformats.org/officeDocument/2006/relationships/image" Target="../media/image68.png"/></Relationships>
</file>

<file path=ppt/slides/_rels/slide9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4.xml"/></Relationships>
</file>

<file path=ppt/slides/_rels/slide9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ctrTitle"/>
            <p:custDataLst>
              <p:tags r:id="rId1"/>
            </p:custDataLst>
          </p:nvPr>
        </p:nvSpPr>
        <p:spPr>
          <a:xfrm>
            <a:off x="1522095" y="1310640"/>
            <a:ext cx="9145905" cy="1920240"/>
          </a:xfrm>
        </p:spPr>
        <p:txBody>
          <a:bodyPr>
            <a:normAutofit fontScale="90000"/>
          </a:bodyPr>
          <a:p>
            <a:pPr marL="0" indent="0" algn="ctr">
              <a:lnSpc>
                <a:spcPct val="90000"/>
              </a:lnSpc>
              <a:spcBef>
                <a:spcPts val="0"/>
              </a:spcBef>
              <a:spcAft>
                <a:spcPts val="0"/>
              </a:spcAft>
              <a:buSzPct val="100000"/>
            </a:pPr>
            <a:br>
              <a:rPr lang="en-US" altLang="zh-CN" sz="7200" smtClean="0"/>
            </a:br>
            <a:endParaRPr lang="en-US" altLang="zh-CN" sz="7200" smtClean="0"/>
          </a:p>
          <a:p>
            <a:pPr marL="0" indent="0" algn="ctr">
              <a:lnSpc>
                <a:spcPct val="90000"/>
              </a:lnSpc>
              <a:spcBef>
                <a:spcPts val="0"/>
              </a:spcBef>
              <a:spcAft>
                <a:spcPts val="0"/>
              </a:spcAft>
              <a:buSzPct val="100000"/>
            </a:pPr>
            <a:r>
              <a:rPr lang="en-US" altLang="zh-CN" sz="6000" smtClean="0"/>
              <a:t>统编语文教材解读及</a:t>
            </a:r>
            <a:br>
              <a:rPr lang="en-US" altLang="zh-CN" sz="6000" smtClean="0"/>
            </a:br>
            <a:r>
              <a:rPr lang="en-US" altLang="zh-CN" sz="6000" smtClean="0"/>
              <a:t>自读课文和语文知识教学建议</a:t>
            </a:r>
            <a:endParaRPr lang="en-US" altLang="zh-CN" sz="6000" smtClean="0"/>
          </a:p>
        </p:txBody>
      </p:sp>
      <p:sp>
        <p:nvSpPr>
          <p:cNvPr id="8" name="副标题 7"/>
          <p:cNvSpPr>
            <a:spLocks noGrp="1"/>
          </p:cNvSpPr>
          <p:nvPr>
            <p:ph type="subTitle" idx="1"/>
            <p:custDataLst>
              <p:tags r:id="rId2"/>
            </p:custDataLst>
          </p:nvPr>
        </p:nvSpPr>
        <p:spPr>
          <a:xfrm>
            <a:off x="1521460" y="3230245"/>
            <a:ext cx="8895080" cy="198755"/>
          </a:xfrm>
        </p:spPr>
        <p:txBody>
          <a:bodyPr>
            <a:noAutofit/>
          </a:bodyPr>
          <a:p>
            <a:pPr marL="285750" lvl="0" indent="-285750" algn="ctr" fontAlgn="ctr">
              <a:lnSpc>
                <a:spcPct val="130000"/>
              </a:lnSpc>
              <a:spcBef>
                <a:spcPts val="1000"/>
              </a:spcBef>
              <a:spcAft>
                <a:spcPts val="0"/>
              </a:spcAft>
              <a:buSzPct val="100000"/>
              <a:buFont typeface="Wingdings" panose="05000000000000000000" charset="0"/>
              <a:buChar char="l"/>
            </a:pPr>
            <a:r>
              <a:rPr lang="en-US" altLang="zh-CN" sz="3600" smtClean="0">
                <a:latin typeface="华文行楷" panose="02010800040101010101" charset="-122"/>
                <a:ea typeface="华文行楷" panose="02010800040101010101" charset="-122"/>
                <a:cs typeface="华文行楷" panose="02010800040101010101" charset="-122"/>
              </a:rPr>
              <a:t>广东省中山市教育教学研究室</a:t>
            </a:r>
            <a:endParaRPr lang="en-US" altLang="zh-CN" sz="3600" smtClean="0">
              <a:latin typeface="华文行楷" panose="02010800040101010101" charset="-122"/>
              <a:ea typeface="华文行楷" panose="02010800040101010101" charset="-122"/>
              <a:cs typeface="华文行楷" panose="02010800040101010101" charset="-122"/>
            </a:endParaRPr>
          </a:p>
          <a:p>
            <a:pPr marL="285750" lvl="0" indent="-285750" algn="ctr" fontAlgn="ctr">
              <a:lnSpc>
                <a:spcPct val="130000"/>
              </a:lnSpc>
              <a:spcBef>
                <a:spcPts val="1000"/>
              </a:spcBef>
              <a:spcAft>
                <a:spcPts val="0"/>
              </a:spcAft>
              <a:buSzPct val="100000"/>
              <a:buFont typeface="Wingdings" panose="05000000000000000000" charset="0"/>
              <a:buChar char="l"/>
            </a:pPr>
            <a:r>
              <a:rPr lang="en-US" altLang="zh-CN" sz="3600" smtClean="0">
                <a:latin typeface="华文行楷" panose="02010800040101010101" charset="-122"/>
                <a:ea typeface="华文行楷" panose="02010800040101010101" charset="-122"/>
                <a:cs typeface="华文行楷" panose="02010800040101010101" charset="-122"/>
              </a:rPr>
              <a:t>张宝华</a:t>
            </a:r>
            <a:endParaRPr lang="en-US" altLang="zh-CN" sz="3600" smtClean="0">
              <a:latin typeface="华文行楷" panose="02010800040101010101" charset="-122"/>
              <a:ea typeface="华文行楷" panose="02010800040101010101" charset="-122"/>
              <a:cs typeface="华文行楷" panose="02010800040101010101" charset="-122"/>
            </a:endParaRPr>
          </a:p>
          <a:p>
            <a:pPr marL="285750" lvl="0" indent="-285750" algn="ctr" fontAlgn="ctr">
              <a:lnSpc>
                <a:spcPct val="130000"/>
              </a:lnSpc>
              <a:spcBef>
                <a:spcPts val="1000"/>
              </a:spcBef>
              <a:spcAft>
                <a:spcPts val="0"/>
              </a:spcAft>
              <a:buSzPct val="100000"/>
              <a:buFont typeface="Wingdings" panose="05000000000000000000" charset="0"/>
              <a:buChar char="l"/>
            </a:pPr>
            <a:r>
              <a:rPr lang="en-US" altLang="zh-CN" sz="3600" smtClean="0">
                <a:latin typeface="华文行楷" panose="02010800040101010101" charset="-122"/>
                <a:ea typeface="华文行楷" panose="02010800040101010101" charset="-122"/>
                <a:cs typeface="华文行楷" panose="02010800040101010101" charset="-122"/>
              </a:rPr>
              <a:t> 2019年4月26日于江苏常州</a:t>
            </a:r>
            <a:endParaRPr lang="en-US" altLang="zh-CN" sz="3600" smtClean="0">
              <a:latin typeface="华文行楷" panose="02010800040101010101" charset="-122"/>
              <a:ea typeface="华文行楷" panose="02010800040101010101" charset="-122"/>
              <a:cs typeface="华文行楷" panose="02010800040101010101" charset="-122"/>
            </a:endParaRPr>
          </a:p>
          <a:p>
            <a:pPr marL="285750" lvl="0" indent="-285750" algn="ctr" fontAlgn="ctr">
              <a:lnSpc>
                <a:spcPct val="130000"/>
              </a:lnSpc>
              <a:spcBef>
                <a:spcPts val="1000"/>
              </a:spcBef>
              <a:spcAft>
                <a:spcPts val="0"/>
              </a:spcAft>
              <a:buSzPct val="100000"/>
              <a:buFont typeface="Wingdings" panose="05000000000000000000" charset="0"/>
              <a:buChar char="l"/>
            </a:pPr>
            <a:endParaRPr lang="en-US" altLang="zh-CN" sz="3600" smtClean="0">
              <a:latin typeface="华文行楷" panose="02010800040101010101" charset="-122"/>
              <a:ea typeface="华文行楷" panose="02010800040101010101" charset="-122"/>
              <a:cs typeface="华文行楷" panose="02010800040101010101" charset="-122"/>
            </a:endParaRPr>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 name="标题 13"/>
          <p:cNvSpPr>
            <a:spLocks noGrp="1"/>
          </p:cNvSpPr>
          <p:nvPr>
            <p:ph type="title"/>
          </p:nvPr>
        </p:nvSpPr>
        <p:spPr/>
        <p:txBody>
          <a:bodyPr/>
          <a:p>
            <a:endParaRPr lang="zh-CN" altLang="en-US"/>
          </a:p>
        </p:txBody>
      </p:sp>
      <p:sp>
        <p:nvSpPr>
          <p:cNvPr id="3" name="内容占位符 2"/>
          <p:cNvSpPr>
            <a:spLocks noGrp="1"/>
          </p:cNvSpPr>
          <p:nvPr>
            <p:ph idx="1"/>
          </p:nvPr>
        </p:nvSpPr>
        <p:spPr>
          <a:xfrm>
            <a:off x="622300" y="765175"/>
            <a:ext cx="10972800" cy="5327650"/>
          </a:xfrm>
        </p:spPr>
        <p:txBody>
          <a:bodyPr>
            <a:normAutofit fontScale="90000"/>
          </a:bodyPr>
          <a:p>
            <a:pPr marL="0" indent="0" algn="ctr">
              <a:buNone/>
            </a:pPr>
            <a:r>
              <a:rPr lang="zh-CN" altLang="en-US" sz="3600">
                <a:solidFill>
                  <a:srgbClr val="FF0000"/>
                </a:solidFill>
              </a:rPr>
              <a:t>统编教材阅读教学的层级划分</a:t>
            </a:r>
            <a:endParaRPr lang="zh-CN" altLang="en-US" sz="3600">
              <a:solidFill>
                <a:srgbClr val="FF0000"/>
              </a:solidFill>
            </a:endParaRPr>
          </a:p>
          <a:p>
            <a:pPr>
              <a:lnSpc>
                <a:spcPct val="150000"/>
              </a:lnSpc>
            </a:pPr>
            <a:r>
              <a:rPr lang="zh-CN" altLang="en-US" sz="2800">
                <a:solidFill>
                  <a:srgbClr val="FF0000"/>
                </a:solidFill>
              </a:rPr>
              <a:t>      </a:t>
            </a:r>
            <a:r>
              <a:rPr lang="zh-CN" altLang="en-US" sz="2800">
                <a:solidFill>
                  <a:schemeClr val="tx1"/>
                </a:solidFill>
              </a:rPr>
              <a:t>统编教材大体上分为五个层级:第一个层级以教材为主，强调单元整合，以“单元整组”阅读教学为代表;第二个层级突破了教材，强调以课内文本为主，增加课外阅读，“一篇带多篇”基本上是这个思路;第三个层级和以上的思路相似，但将阅读的范围扩展到“整本书”，强调“整本书”阅读或者“一本带多本”的阅读;第四个层级则提出群文阅读教学应当围绕某个核心主题展开，以“主题阅读”为代表;第五个层次将课内外阅读打通，具体形式以“班级读书会”作为典型代表，更加灵活的则是一些学校正在大力开展的“书香校园”的建设。</a:t>
            </a:r>
            <a:endParaRPr lang="zh-CN" altLang="en-US" sz="2800">
              <a:solidFill>
                <a:schemeClr val="tx1"/>
              </a:solidFill>
            </a:endParaRPr>
          </a:p>
        </p:txBody>
      </p:sp>
    </p:spTree>
    <p:custDataLst>
      <p:tags r:id="rId1"/>
    </p:custDataLst>
  </p:cSld>
  <p:clrMapOvr>
    <a:masterClrMapping/>
  </p:clrMapOvr>
  <p:transition>
    <p:fade/>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zh-CN" altLang="en-US" sz="2800" b="1">
                <a:latin typeface="宋体" panose="02010600030101010101" pitchFamily="2" charset="-122"/>
                <a:ea typeface="宋体" panose="02010600030101010101" pitchFamily="2" charset="-122"/>
                <a:cs typeface="宋体" panose="02010600030101010101" pitchFamily="2" charset="-122"/>
              </a:rPr>
              <a:t>一般情况下，“絮”可组成“絮叨”“絮烦”，大致意思指连续重复、惹人厌烦。“叙”可组成“叙述”“叙谈”指的就是“诉说”。学生完成组词工作之后，教师要提示学生结合文章的语境来辩析。通读全文知道，这篇文章主要通过叙述“我”儿时与长妈妈相处的情景，表现了长妈妈善良、淳朴、迷信、又唠叨的个性，由此表达出“我”对长妈妈真诚的惦念。结合上下文语境，学生自然清楚作者在选词上为什么选择了“絮说”，进而也辩别出了两个词的意义区别</a:t>
            </a:r>
            <a:r>
              <a:rPr lang="zh-CN" altLang="en-US" sz="2800"/>
              <a:t>。</a:t>
            </a:r>
            <a:endParaRPr lang="zh-CN" altLang="en-US" sz="2800"/>
          </a:p>
        </p:txBody>
      </p:sp>
    </p:spTree>
    <p:custDataLst>
      <p:tags r:id="rId1"/>
    </p:custData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normAutofit fontScale="90000"/>
          </a:bodyPr>
          <a:p>
            <a:r>
              <a:rPr lang="zh-CN" altLang="en-US" sz="2800" b="1">
                <a:latin typeface="宋体" panose="02010600030101010101" pitchFamily="2" charset="-122"/>
                <a:ea typeface="宋体" panose="02010600030101010101" pitchFamily="2" charset="-122"/>
                <a:cs typeface="宋体" panose="02010600030101010101" pitchFamily="2" charset="-122"/>
              </a:rPr>
              <a:t>（2）会情感，定词义</a:t>
            </a:r>
            <a:endParaRPr lang="zh-CN" altLang="en-US" sz="2800" b="1">
              <a:latin typeface="宋体" panose="02010600030101010101" pitchFamily="2" charset="-122"/>
              <a:ea typeface="宋体" panose="02010600030101010101" pitchFamily="2" charset="-122"/>
              <a:cs typeface="宋体" panose="02010600030101010101" pitchFamily="2" charset="-122"/>
            </a:endParaRPr>
          </a:p>
          <a:p>
            <a:r>
              <a:rPr lang="zh-CN" altLang="en-US" sz="2800" b="1">
                <a:latin typeface="宋体" panose="02010600030101010101" pitchFamily="2" charset="-122"/>
                <a:ea typeface="宋体" panose="02010600030101010101" pitchFamily="2" charset="-122"/>
                <a:cs typeface="宋体" panose="02010600030101010101" pitchFamily="2" charset="-122"/>
              </a:rPr>
              <a:t>辨析词语时除了抓关键字区分词义外，还可以通过体会该词感情色彩的不同作判断。近义词中有一种词，它们的意义相似，最大的不同在于词语的感情色彩，所以为了学生能更规范、正确地使用词语，教学中也有必要让学生掌握通过词语感情色彩的差异辨析词语的方法。</a:t>
            </a:r>
            <a:endParaRPr lang="zh-CN" altLang="en-US" sz="2800" b="1">
              <a:latin typeface="宋体" panose="02010600030101010101" pitchFamily="2" charset="-122"/>
              <a:ea typeface="宋体" panose="02010600030101010101" pitchFamily="2" charset="-122"/>
              <a:cs typeface="宋体" panose="02010600030101010101" pitchFamily="2" charset="-122"/>
            </a:endParaRPr>
          </a:p>
          <a:p>
            <a:r>
              <a:rPr lang="zh-CN" altLang="en-US" sz="2800" b="1">
                <a:latin typeface="宋体" panose="02010600030101010101" pitchFamily="2" charset="-122"/>
                <a:ea typeface="宋体" panose="02010600030101010101" pitchFamily="2" charset="-122"/>
                <a:cs typeface="宋体" panose="02010600030101010101" pitchFamily="2" charset="-122"/>
              </a:rPr>
              <a:t>朱自清的《背影》中写道：“唉，我现在想想，那时真是太聪明了！”“聪明”一词本是对人的称赞，属于褒义词，通过上下文语境了解到，当时作者年少轻狂总是看不惯父亲那些言行守旧、不和时宜的行为，对父亲的再三叮嘱也是充满了无奈，认为自己什么都行，但很多年之后，作者回过头审视自己的时候，发现自己当时的行为却是可笑至极。这里“聪明”一词其实是作者对自己的谴责，属于褒义词贬用。</a:t>
            </a:r>
            <a:endParaRPr lang="zh-CN" altLang="en-US" sz="2800" b="1">
              <a:latin typeface="宋体" panose="02010600030101010101" pitchFamily="2" charset="-122"/>
              <a:ea typeface="宋体" panose="02010600030101010101" pitchFamily="2" charset="-122"/>
              <a:cs typeface="宋体" panose="02010600030101010101" pitchFamily="2" charset="-122"/>
            </a:endParaRPr>
          </a:p>
        </p:txBody>
      </p:sp>
    </p:spTree>
    <p:custDataLst>
      <p:tags r:id="rId1"/>
    </p:custData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noAutofit/>
          </a:bodyPr>
          <a:p>
            <a:r>
              <a:rPr lang="zh-CN" altLang="en-US" sz="2800" b="1">
                <a:latin typeface="宋体" panose="02010600030101010101" pitchFamily="2" charset="-122"/>
                <a:ea typeface="宋体" panose="02010600030101010101" pitchFamily="2" charset="-122"/>
                <a:cs typeface="宋体" panose="02010600030101010101" pitchFamily="2" charset="-122"/>
              </a:rPr>
              <a:t>鲁迅的《藤野先生》中有内容写道：“也有解散鞭子，盘的平的，除下帽来，油光可鉴，宛如小姑娘的发髻一般，还要将脖子扭几扭。实在标致极了。”结合文章语境，这句话是一个反语，通过对留学生的装扮、动作描写，表现了“我”对清国留学生丑态的厌恶。“标致”一词原本是漂亮的意思，但是“我”在这里却是正话反说，实意为丑陋，这个词也属于褒词贬用。</a:t>
            </a:r>
            <a:endParaRPr lang="zh-CN" altLang="en-US" sz="2800" b="1">
              <a:latin typeface="宋体" panose="02010600030101010101" pitchFamily="2" charset="-122"/>
              <a:ea typeface="宋体" panose="02010600030101010101" pitchFamily="2" charset="-122"/>
              <a:cs typeface="宋体" panose="02010600030101010101" pitchFamily="2" charset="-122"/>
            </a:endParaRPr>
          </a:p>
        </p:txBody>
      </p:sp>
    </p:spTree>
    <p:custDataLst>
      <p:tags r:id="rId1"/>
    </p:custData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zh-CN" altLang="en-US" sz="5400" b="1">
                <a:latin typeface="宋体" panose="02010600030101010101" pitchFamily="2" charset="-122"/>
                <a:ea typeface="宋体" panose="02010600030101010101" pitchFamily="2" charset="-122"/>
                <a:cs typeface="宋体" panose="02010600030101010101" pitchFamily="2" charset="-122"/>
              </a:rPr>
              <a:t>各位老师，有疑问，请加我微信</a:t>
            </a:r>
            <a:r>
              <a:rPr lang="en-US" altLang="zh-CN" sz="5400" b="1">
                <a:latin typeface="宋体" panose="02010600030101010101" pitchFamily="2" charset="-122"/>
                <a:ea typeface="宋体" panose="02010600030101010101" pitchFamily="2" charset="-122"/>
                <a:cs typeface="宋体" panose="02010600030101010101" pitchFamily="2" charset="-122"/>
              </a:rPr>
              <a:t>13925378239</a:t>
            </a:r>
            <a:r>
              <a:rPr lang="zh-CN" altLang="en-US" sz="5400" b="1">
                <a:latin typeface="宋体" panose="02010600030101010101" pitchFamily="2" charset="-122"/>
                <a:ea typeface="宋体" panose="02010600030101010101" pitchFamily="2" charset="-122"/>
                <a:cs typeface="宋体" panose="02010600030101010101" pitchFamily="2" charset="-122"/>
              </a:rPr>
              <a:t>，谢谢！</a:t>
            </a:r>
            <a:endParaRPr lang="zh-CN" altLang="en-US" sz="2800" b="1">
              <a:latin typeface="宋体" panose="02010600030101010101" pitchFamily="2" charset="-122"/>
              <a:ea typeface="宋体" panose="02010600030101010101" pitchFamily="2" charset="-122"/>
              <a:cs typeface="宋体" panose="02010600030101010101" pitchFamily="2" charset="-122"/>
            </a:endParaRPr>
          </a:p>
          <a:p>
            <a:pPr marL="0" indent="0">
              <a:buNone/>
            </a:pPr>
            <a:endParaRPr lang="zh-CN" altLang="en-US" sz="2800" b="1">
              <a:latin typeface="宋体" panose="02010600030101010101" pitchFamily="2" charset="-122"/>
              <a:ea typeface="宋体" panose="02010600030101010101" pitchFamily="2" charset="-122"/>
              <a:cs typeface="宋体" panose="02010600030101010101" pitchFamily="2" charset="-122"/>
            </a:endParaRP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ctr"/>
            <a:r>
              <a:rPr lang="zh-CN" altLang="en-US"/>
              <a:t>三、综合型</a:t>
            </a:r>
            <a:endParaRPr lang="zh-CN" altLang="en-US"/>
          </a:p>
        </p:txBody>
      </p:sp>
      <p:sp>
        <p:nvSpPr>
          <p:cNvPr id="3" name="内容占位符 2"/>
          <p:cNvSpPr>
            <a:spLocks noGrp="1"/>
          </p:cNvSpPr>
          <p:nvPr>
            <p:ph idx="1"/>
          </p:nvPr>
        </p:nvSpPr>
        <p:spPr/>
        <p:txBody>
          <a:bodyPr/>
          <a:p>
            <a:pPr>
              <a:lnSpc>
                <a:spcPct val="100000"/>
              </a:lnSpc>
            </a:pPr>
            <a:r>
              <a:rPr lang="zh-CN" altLang="en-US" sz="2800" b="1" dirty="0">
                <a:latin typeface="宋体" panose="02010600030101010101" pitchFamily="2" charset="-122"/>
                <a:ea typeface="宋体" panose="02010600030101010101" pitchFamily="2" charset="-122"/>
                <a:sym typeface="+mn-ea"/>
              </a:rPr>
              <a:t>初中语文教材的编写体系分为综合型和分科型。综合型编写体系的特点是把阅读训练教材、写作训练教材和语文知识三者综合编在一套教材里，采用读写结合的编排方法，课文分成若干单元，写作训练、语文知识都安排在同一个单元里，每个单元是一个教学单位。</a:t>
            </a:r>
            <a:endParaRPr lang="zh-CN" altLang="en-US" sz="2800" b="1" dirty="0">
              <a:latin typeface="宋体" panose="02010600030101010101" pitchFamily="2" charset="-122"/>
              <a:ea typeface="宋体" panose="02010600030101010101" pitchFamily="2" charset="-122"/>
              <a:sym typeface="+mn-ea"/>
            </a:endParaRP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Rectangle 16"/>
          <p:cNvSpPr>
            <a:spLocks noGrp="1"/>
          </p:cNvSpPr>
          <p:nvPr>
            <p:ph type="title" idx="4294967295"/>
          </p:nvPr>
        </p:nvSpPr>
        <p:spPr>
          <a:xfrm>
            <a:off x="1763713" y="300038"/>
            <a:ext cx="8893175" cy="563562"/>
          </a:xfrm>
        </p:spPr>
        <p:txBody>
          <a:bodyPr vert="horz" wrap="square" lIns="91440" tIns="45720" rIns="91440" bIns="45720" anchor="ctr"/>
          <a:p>
            <a:pPr algn="l" eaLnBrk="1" hangingPunct="1"/>
            <a:r>
              <a:rPr lang="zh-CN" altLang="en-US" sz="2800" b="1" dirty="0">
                <a:latin typeface="微软雅黑" panose="020B0503020204020204" charset="-122"/>
                <a:ea typeface="微软雅黑" panose="020B0503020204020204" charset="-122"/>
              </a:rPr>
              <a:t>读写配合</a:t>
            </a:r>
            <a:endParaRPr lang="en-US" altLang="zh-CN" sz="2800" b="1" dirty="0">
              <a:latin typeface="微软雅黑" panose="020B0503020204020204" charset="-122"/>
              <a:ea typeface="微软雅黑" panose="020B0503020204020204" charset="-122"/>
            </a:endParaRPr>
          </a:p>
        </p:txBody>
      </p:sp>
      <p:grpSp>
        <p:nvGrpSpPr>
          <p:cNvPr id="23555" name="组合 5"/>
          <p:cNvGrpSpPr/>
          <p:nvPr/>
        </p:nvGrpSpPr>
        <p:grpSpPr>
          <a:xfrm>
            <a:off x="2457450" y="1393825"/>
            <a:ext cx="7821613" cy="3730625"/>
            <a:chOff x="956658" y="1418503"/>
            <a:chExt cx="7822887" cy="3730625"/>
          </a:xfrm>
        </p:grpSpPr>
        <p:sp>
          <p:nvSpPr>
            <p:cNvPr id="68613" name="Oval 3"/>
            <p:cNvSpPr>
              <a:spLocks noChangeArrowheads="1"/>
            </p:cNvSpPr>
            <p:nvPr/>
          </p:nvSpPr>
          <p:spPr bwMode="gray">
            <a:xfrm>
              <a:off x="5318231" y="1807441"/>
              <a:ext cx="2970696" cy="2971800"/>
            </a:xfrm>
            <a:prstGeom prst="ellipse">
              <a:avLst/>
            </a:prstGeom>
            <a:noFill/>
            <a:ln w="38100">
              <a:solidFill>
                <a:schemeClr val="folHlink"/>
              </a:solidFill>
              <a:round/>
            </a:ln>
            <a:effectLst>
              <a:outerShdw dist="35921" dir="2700000" algn="ctr" rotWithShape="0">
                <a:srgbClr val="080808">
                  <a:alpha val="50000"/>
                </a:srgbClr>
              </a:outerShdw>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8614" name="Oval 4"/>
            <p:cNvSpPr>
              <a:spLocks noChangeArrowheads="1"/>
            </p:cNvSpPr>
            <p:nvPr/>
          </p:nvSpPr>
          <p:spPr bwMode="gray">
            <a:xfrm>
              <a:off x="956658" y="1807441"/>
              <a:ext cx="2972284" cy="2971800"/>
            </a:xfrm>
            <a:prstGeom prst="ellipse">
              <a:avLst/>
            </a:prstGeom>
            <a:noFill/>
            <a:ln w="38100" algn="ctr">
              <a:solidFill>
                <a:schemeClr val="accent2"/>
              </a:solidFill>
              <a:round/>
            </a:ln>
            <a:effectLst>
              <a:outerShdw dist="35921" dir="2700000" algn="ctr" rotWithShape="0">
                <a:srgbClr val="080808">
                  <a:alpha val="50000"/>
                </a:srgbClr>
              </a:outerShdw>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3559" name="Text Box 9"/>
            <p:cNvSpPr txBox="1"/>
            <p:nvPr/>
          </p:nvSpPr>
          <p:spPr>
            <a:xfrm>
              <a:off x="1485495" y="3103117"/>
              <a:ext cx="1646238" cy="368300"/>
            </a:xfrm>
            <a:prstGeom prst="rect">
              <a:avLst/>
            </a:prstGeom>
            <a:noFill/>
            <a:ln w="9525">
              <a:noFill/>
            </a:ln>
          </p:spPr>
          <p:txBody>
            <a:bodyPr>
              <a:spAutoFit/>
            </a:bodyPr>
            <a:p>
              <a:pPr algn="ctr">
                <a:spcBef>
                  <a:spcPct val="50000"/>
                </a:spcBef>
              </a:pPr>
              <a:r>
                <a:rPr lang="zh-CN" altLang="en-US" b="1" dirty="0">
                  <a:latin typeface="Arial" panose="020B0604020202020204" pitchFamily="34" charset="0"/>
                </a:rPr>
                <a:t>双线组元</a:t>
              </a:r>
              <a:endParaRPr lang="en-US" altLang="zh-CN" b="1" dirty="0">
                <a:latin typeface="Arial" panose="020B0604020202020204" pitchFamily="34" charset="0"/>
              </a:endParaRPr>
            </a:p>
          </p:txBody>
        </p:sp>
        <p:grpSp>
          <p:nvGrpSpPr>
            <p:cNvPr id="23560" name="Group 15"/>
            <p:cNvGrpSpPr/>
            <p:nvPr/>
          </p:nvGrpSpPr>
          <p:grpSpPr>
            <a:xfrm>
              <a:off x="1382108" y="1418503"/>
              <a:ext cx="1000125" cy="977900"/>
              <a:chOff x="480" y="1200"/>
              <a:chExt cx="1042" cy="1019"/>
            </a:xfrm>
          </p:grpSpPr>
          <p:grpSp>
            <p:nvGrpSpPr>
              <p:cNvPr id="23599" name="Group 16"/>
              <p:cNvGrpSpPr/>
              <p:nvPr/>
            </p:nvGrpSpPr>
            <p:grpSpPr>
              <a:xfrm>
                <a:off x="480" y="1200"/>
                <a:ext cx="1042" cy="1019"/>
                <a:chOff x="480" y="1200"/>
                <a:chExt cx="1042" cy="1019"/>
              </a:xfrm>
            </p:grpSpPr>
            <p:pic>
              <p:nvPicPr>
                <p:cNvPr id="23601" name="Picture 17" descr="circuler_1"/>
                <p:cNvPicPr>
                  <a:picLocks noChangeAspect="1"/>
                </p:cNvPicPr>
                <p:nvPr/>
              </p:nvPicPr>
              <p:blipFill>
                <a:blip r:embed="rId1"/>
                <a:stretch>
                  <a:fillRect/>
                </a:stretch>
              </p:blipFill>
              <p:spPr>
                <a:xfrm>
                  <a:off x="480" y="1200"/>
                  <a:ext cx="1042" cy="1016"/>
                </a:xfrm>
                <a:prstGeom prst="rect">
                  <a:avLst/>
                </a:prstGeom>
                <a:noFill/>
                <a:ln w="9525">
                  <a:noFill/>
                </a:ln>
              </p:spPr>
            </p:pic>
            <p:sp>
              <p:nvSpPr>
                <p:cNvPr id="2" name="Oval 18"/>
                <p:cNvSpPr>
                  <a:spLocks noChangeArrowheads="1"/>
                </p:cNvSpPr>
                <p:nvPr/>
              </p:nvSpPr>
              <p:spPr bwMode="gray">
                <a:xfrm>
                  <a:off x="480" y="1200"/>
                  <a:ext cx="1036" cy="1019"/>
                </a:xfrm>
                <a:prstGeom prst="ellipse">
                  <a:avLst/>
                </a:prstGeom>
                <a:gradFill rotWithShape="1">
                  <a:gsLst>
                    <a:gs pos="0">
                      <a:schemeClr val="accent2"/>
                    </a:gs>
                    <a:gs pos="50000">
                      <a:schemeClr val="accent2">
                        <a:gamma/>
                        <a:shade val="46275"/>
                        <a:invGamma/>
                      </a:schemeClr>
                    </a:gs>
                    <a:gs pos="100000">
                      <a:schemeClr val="accent2"/>
                    </a:gs>
                  </a:gsLst>
                  <a:lin ang="5400000" scaled="1"/>
                </a:gradFill>
                <a:ln>
                  <a:noFill/>
                </a:ln>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charset="0"/>
                    <a:ea typeface="宋体" panose="02010600030101010101" pitchFamily="2" charset="-122"/>
                    <a:cs typeface="+mn-cs"/>
                  </a:endParaRPr>
                </a:p>
              </p:txBody>
            </p:sp>
          </p:grpSp>
          <p:pic>
            <p:nvPicPr>
              <p:cNvPr id="23600" name="Picture 19" descr="Picture2"/>
              <p:cNvPicPr>
                <a:picLocks noChangeAspect="1"/>
              </p:cNvPicPr>
              <p:nvPr/>
            </p:nvPicPr>
            <p:blipFill>
              <a:blip r:embed="rId2"/>
              <a:stretch>
                <a:fillRect/>
              </a:stretch>
            </p:blipFill>
            <p:spPr>
              <a:xfrm>
                <a:off x="584" y="1210"/>
                <a:ext cx="823" cy="360"/>
              </a:xfrm>
              <a:prstGeom prst="rect">
                <a:avLst/>
              </a:prstGeom>
              <a:noFill/>
              <a:ln w="9525">
                <a:noFill/>
              </a:ln>
            </p:spPr>
          </p:pic>
        </p:grpSp>
        <p:sp>
          <p:nvSpPr>
            <p:cNvPr id="23561" name="Text Box 30"/>
            <p:cNvSpPr txBox="1"/>
            <p:nvPr/>
          </p:nvSpPr>
          <p:spPr>
            <a:xfrm>
              <a:off x="1410683" y="1582233"/>
              <a:ext cx="936625" cy="706755"/>
            </a:xfrm>
            <a:prstGeom prst="rect">
              <a:avLst/>
            </a:prstGeom>
            <a:noFill/>
            <a:ln w="9525">
              <a:noFill/>
            </a:ln>
          </p:spPr>
          <p:txBody>
            <a:bodyPr>
              <a:spAutoFit/>
            </a:bodyPr>
            <a:p>
              <a:pPr algn="ctr">
                <a:spcBef>
                  <a:spcPct val="50000"/>
                </a:spcBef>
              </a:pPr>
              <a:r>
                <a:rPr lang="zh-CN" altLang="en-US" sz="1600" b="1" dirty="0">
                  <a:solidFill>
                    <a:srgbClr val="F8F8F8"/>
                  </a:solidFill>
                  <a:latin typeface="Arial" panose="020B0604020202020204" pitchFamily="34" charset="0"/>
                </a:rPr>
                <a:t>人文</a:t>
              </a:r>
              <a:endParaRPr lang="en-US" altLang="zh-CN" sz="1600" b="1" dirty="0">
                <a:solidFill>
                  <a:srgbClr val="F8F8F8"/>
                </a:solidFill>
                <a:latin typeface="Arial" panose="020B0604020202020204" pitchFamily="34" charset="0"/>
              </a:endParaRPr>
            </a:p>
            <a:p>
              <a:pPr algn="ctr">
                <a:spcBef>
                  <a:spcPct val="50000"/>
                </a:spcBef>
              </a:pPr>
              <a:r>
                <a:rPr lang="zh-CN" altLang="en-US" sz="1600" b="1" dirty="0">
                  <a:solidFill>
                    <a:srgbClr val="F8F8F8"/>
                  </a:solidFill>
                  <a:latin typeface="Arial" panose="020B0604020202020204" pitchFamily="34" charset="0"/>
                </a:rPr>
                <a:t>主题</a:t>
              </a:r>
              <a:endParaRPr lang="en-US" altLang="zh-CN" sz="1600" b="1" dirty="0">
                <a:solidFill>
                  <a:srgbClr val="F8F8F8"/>
                </a:solidFill>
                <a:latin typeface="Arial" panose="020B0604020202020204" pitchFamily="34" charset="0"/>
              </a:endParaRPr>
            </a:p>
          </p:txBody>
        </p:sp>
        <p:sp>
          <p:nvSpPr>
            <p:cNvPr id="23562" name="Text Box 9"/>
            <p:cNvSpPr txBox="1"/>
            <p:nvPr/>
          </p:nvSpPr>
          <p:spPr>
            <a:xfrm>
              <a:off x="6193678" y="3124550"/>
              <a:ext cx="1646237" cy="368300"/>
            </a:xfrm>
            <a:prstGeom prst="rect">
              <a:avLst/>
            </a:prstGeom>
            <a:noFill/>
            <a:ln w="9525">
              <a:noFill/>
            </a:ln>
          </p:spPr>
          <p:txBody>
            <a:bodyPr>
              <a:spAutoFit/>
            </a:bodyPr>
            <a:p>
              <a:pPr algn="ctr">
                <a:spcBef>
                  <a:spcPct val="50000"/>
                </a:spcBef>
              </a:pPr>
              <a:r>
                <a:rPr lang="zh-CN" altLang="en-US" b="1" dirty="0">
                  <a:latin typeface="Arial" panose="020B0604020202020204" pitchFamily="34" charset="0"/>
                </a:rPr>
                <a:t>一课一得</a:t>
              </a:r>
              <a:endParaRPr lang="en-US" altLang="zh-CN" b="1" dirty="0">
                <a:latin typeface="Arial" panose="020B0604020202020204" pitchFamily="34" charset="0"/>
              </a:endParaRPr>
            </a:p>
          </p:txBody>
        </p:sp>
        <p:grpSp>
          <p:nvGrpSpPr>
            <p:cNvPr id="23563" name="Group 45"/>
            <p:cNvGrpSpPr/>
            <p:nvPr/>
          </p:nvGrpSpPr>
          <p:grpSpPr>
            <a:xfrm>
              <a:off x="6895496" y="1448666"/>
              <a:ext cx="1000125" cy="977900"/>
              <a:chOff x="480" y="1200"/>
              <a:chExt cx="1042" cy="1019"/>
            </a:xfrm>
          </p:grpSpPr>
          <p:grpSp>
            <p:nvGrpSpPr>
              <p:cNvPr id="23595" name="Group 46"/>
              <p:cNvGrpSpPr/>
              <p:nvPr/>
            </p:nvGrpSpPr>
            <p:grpSpPr>
              <a:xfrm>
                <a:off x="480" y="1200"/>
                <a:ext cx="1042" cy="1019"/>
                <a:chOff x="480" y="1200"/>
                <a:chExt cx="1042" cy="1019"/>
              </a:xfrm>
            </p:grpSpPr>
            <p:pic>
              <p:nvPicPr>
                <p:cNvPr id="23597" name="Picture 47" descr="circuler_1"/>
                <p:cNvPicPr>
                  <a:picLocks noChangeAspect="1"/>
                </p:cNvPicPr>
                <p:nvPr/>
              </p:nvPicPr>
              <p:blipFill>
                <a:blip r:embed="rId1"/>
                <a:stretch>
                  <a:fillRect/>
                </a:stretch>
              </p:blipFill>
              <p:spPr>
                <a:xfrm>
                  <a:off x="480" y="1200"/>
                  <a:ext cx="1042" cy="1016"/>
                </a:xfrm>
                <a:prstGeom prst="rect">
                  <a:avLst/>
                </a:prstGeom>
                <a:noFill/>
                <a:ln w="9525">
                  <a:noFill/>
                </a:ln>
              </p:spPr>
            </p:pic>
            <p:sp>
              <p:nvSpPr>
                <p:cNvPr id="3" name="Oval 48"/>
                <p:cNvSpPr>
                  <a:spLocks noChangeArrowheads="1"/>
                </p:cNvSpPr>
                <p:nvPr/>
              </p:nvSpPr>
              <p:spPr bwMode="gray">
                <a:xfrm>
                  <a:off x="478" y="1200"/>
                  <a:ext cx="1037" cy="1019"/>
                </a:xfrm>
                <a:prstGeom prst="ellipse">
                  <a:avLst/>
                </a:prstGeom>
                <a:gradFill rotWithShape="1">
                  <a:gsLst>
                    <a:gs pos="0">
                      <a:schemeClr val="folHlink"/>
                    </a:gs>
                    <a:gs pos="50000">
                      <a:schemeClr val="folHlink">
                        <a:gamma/>
                        <a:shade val="54118"/>
                        <a:invGamma/>
                      </a:schemeClr>
                    </a:gs>
                    <a:gs pos="100000">
                      <a:schemeClr val="folHlink"/>
                    </a:gs>
                  </a:gsLst>
                  <a:lin ang="5400000" scaled="1"/>
                </a:gradFill>
                <a:ln>
                  <a:noFill/>
                </a:ln>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charset="0"/>
                    <a:ea typeface="宋体" panose="02010600030101010101" pitchFamily="2" charset="-122"/>
                    <a:cs typeface="+mn-cs"/>
                  </a:endParaRPr>
                </a:p>
              </p:txBody>
            </p:sp>
          </p:grpSp>
          <p:pic>
            <p:nvPicPr>
              <p:cNvPr id="23596" name="Picture 49" descr="Picture2"/>
              <p:cNvPicPr>
                <a:picLocks noChangeAspect="1"/>
              </p:cNvPicPr>
              <p:nvPr/>
            </p:nvPicPr>
            <p:blipFill>
              <a:blip r:embed="rId2"/>
              <a:stretch>
                <a:fillRect/>
              </a:stretch>
            </p:blipFill>
            <p:spPr>
              <a:xfrm>
                <a:off x="584" y="1210"/>
                <a:ext cx="823" cy="360"/>
              </a:xfrm>
              <a:prstGeom prst="rect">
                <a:avLst/>
              </a:prstGeom>
              <a:noFill/>
              <a:ln w="9525">
                <a:noFill/>
              </a:ln>
            </p:spPr>
          </p:pic>
        </p:grpSp>
        <p:sp>
          <p:nvSpPr>
            <p:cNvPr id="23564" name="Text Box 50"/>
            <p:cNvSpPr txBox="1"/>
            <p:nvPr/>
          </p:nvSpPr>
          <p:spPr>
            <a:xfrm>
              <a:off x="6865333" y="1738176"/>
              <a:ext cx="1060450" cy="337185"/>
            </a:xfrm>
            <a:prstGeom prst="rect">
              <a:avLst/>
            </a:prstGeom>
            <a:noFill/>
            <a:ln w="9525">
              <a:noFill/>
            </a:ln>
          </p:spPr>
          <p:txBody>
            <a:bodyPr>
              <a:spAutoFit/>
            </a:bodyPr>
            <a:p>
              <a:pPr algn="ctr">
                <a:spcBef>
                  <a:spcPct val="50000"/>
                </a:spcBef>
              </a:pPr>
              <a:r>
                <a:rPr lang="zh-CN" altLang="en-US" sz="1600" b="1" dirty="0">
                  <a:solidFill>
                    <a:srgbClr val="F8F8F8"/>
                  </a:solidFill>
                  <a:latin typeface="Arial" panose="020B0604020202020204" pitchFamily="34" charset="0"/>
                </a:rPr>
                <a:t>记叙</a:t>
              </a:r>
              <a:endParaRPr lang="en-US" altLang="zh-CN" sz="1600" b="1" dirty="0">
                <a:solidFill>
                  <a:srgbClr val="F8F8F8"/>
                </a:solidFill>
                <a:latin typeface="Arial" panose="020B0604020202020204" pitchFamily="34" charset="0"/>
              </a:endParaRPr>
            </a:p>
          </p:txBody>
        </p:sp>
        <p:grpSp>
          <p:nvGrpSpPr>
            <p:cNvPr id="23565" name="Group 15"/>
            <p:cNvGrpSpPr/>
            <p:nvPr/>
          </p:nvGrpSpPr>
          <p:grpSpPr>
            <a:xfrm>
              <a:off x="1382108" y="4171228"/>
              <a:ext cx="1000125" cy="977900"/>
              <a:chOff x="480" y="1200"/>
              <a:chExt cx="1042" cy="1019"/>
            </a:xfrm>
          </p:grpSpPr>
          <p:grpSp>
            <p:nvGrpSpPr>
              <p:cNvPr id="23591" name="Group 16"/>
              <p:cNvGrpSpPr/>
              <p:nvPr/>
            </p:nvGrpSpPr>
            <p:grpSpPr>
              <a:xfrm>
                <a:off x="480" y="1200"/>
                <a:ext cx="1042" cy="1019"/>
                <a:chOff x="480" y="1200"/>
                <a:chExt cx="1042" cy="1019"/>
              </a:xfrm>
            </p:grpSpPr>
            <p:pic>
              <p:nvPicPr>
                <p:cNvPr id="23593" name="Picture 17" descr="circuler_1"/>
                <p:cNvPicPr>
                  <a:picLocks noChangeAspect="1"/>
                </p:cNvPicPr>
                <p:nvPr/>
              </p:nvPicPr>
              <p:blipFill>
                <a:blip r:embed="rId1"/>
                <a:stretch>
                  <a:fillRect/>
                </a:stretch>
              </p:blipFill>
              <p:spPr>
                <a:xfrm>
                  <a:off x="480" y="1200"/>
                  <a:ext cx="1042" cy="1016"/>
                </a:xfrm>
                <a:prstGeom prst="rect">
                  <a:avLst/>
                </a:prstGeom>
                <a:noFill/>
                <a:ln w="9525">
                  <a:noFill/>
                </a:ln>
              </p:spPr>
            </p:pic>
            <p:sp>
              <p:nvSpPr>
                <p:cNvPr id="4" name="Oval 18"/>
                <p:cNvSpPr>
                  <a:spLocks noChangeArrowheads="1"/>
                </p:cNvSpPr>
                <p:nvPr/>
              </p:nvSpPr>
              <p:spPr bwMode="gray">
                <a:xfrm>
                  <a:off x="480" y="1200"/>
                  <a:ext cx="1036" cy="1019"/>
                </a:xfrm>
                <a:prstGeom prst="ellipse">
                  <a:avLst/>
                </a:prstGeom>
                <a:gradFill rotWithShape="1">
                  <a:gsLst>
                    <a:gs pos="0">
                      <a:schemeClr val="accent2"/>
                    </a:gs>
                    <a:gs pos="50000">
                      <a:schemeClr val="accent2">
                        <a:gamma/>
                        <a:shade val="56078"/>
                        <a:invGamma/>
                      </a:schemeClr>
                    </a:gs>
                    <a:gs pos="100000">
                      <a:schemeClr val="accent2"/>
                    </a:gs>
                  </a:gsLst>
                  <a:lin ang="5400000" scaled="1"/>
                </a:gradFill>
                <a:ln>
                  <a:noFill/>
                </a:ln>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charset="0"/>
                    <a:ea typeface="宋体" panose="02010600030101010101" pitchFamily="2" charset="-122"/>
                    <a:cs typeface="+mn-cs"/>
                  </a:endParaRPr>
                </a:p>
              </p:txBody>
            </p:sp>
          </p:grpSp>
          <p:pic>
            <p:nvPicPr>
              <p:cNvPr id="23592" name="Picture 19" descr="Picture2"/>
              <p:cNvPicPr>
                <a:picLocks noChangeAspect="1"/>
              </p:cNvPicPr>
              <p:nvPr/>
            </p:nvPicPr>
            <p:blipFill>
              <a:blip r:embed="rId2"/>
              <a:stretch>
                <a:fillRect/>
              </a:stretch>
            </p:blipFill>
            <p:spPr>
              <a:xfrm>
                <a:off x="584" y="1210"/>
                <a:ext cx="823" cy="360"/>
              </a:xfrm>
              <a:prstGeom prst="rect">
                <a:avLst/>
              </a:prstGeom>
              <a:noFill/>
              <a:ln w="9525">
                <a:noFill/>
              </a:ln>
            </p:spPr>
          </p:pic>
        </p:grpSp>
        <p:sp>
          <p:nvSpPr>
            <p:cNvPr id="23566" name="Text Box 30"/>
            <p:cNvSpPr txBox="1"/>
            <p:nvPr/>
          </p:nvSpPr>
          <p:spPr>
            <a:xfrm>
              <a:off x="1410683" y="4315193"/>
              <a:ext cx="936625" cy="706755"/>
            </a:xfrm>
            <a:prstGeom prst="rect">
              <a:avLst/>
            </a:prstGeom>
            <a:noFill/>
            <a:ln w="9525">
              <a:noFill/>
            </a:ln>
          </p:spPr>
          <p:txBody>
            <a:bodyPr>
              <a:spAutoFit/>
            </a:bodyPr>
            <a:p>
              <a:pPr algn="ctr">
                <a:spcBef>
                  <a:spcPct val="50000"/>
                </a:spcBef>
              </a:pPr>
              <a:r>
                <a:rPr lang="zh-CN" altLang="en-US" sz="1600" b="1" dirty="0">
                  <a:solidFill>
                    <a:srgbClr val="F8F8F8"/>
                  </a:solidFill>
                  <a:latin typeface="Arial" panose="020B0604020202020204" pitchFamily="34" charset="0"/>
                </a:rPr>
                <a:t>语文</a:t>
              </a:r>
              <a:endParaRPr lang="en-US" altLang="zh-CN" sz="1600" b="1" dirty="0">
                <a:solidFill>
                  <a:srgbClr val="F8F8F8"/>
                </a:solidFill>
                <a:latin typeface="Arial" panose="020B0604020202020204" pitchFamily="34" charset="0"/>
              </a:endParaRPr>
            </a:p>
            <a:p>
              <a:pPr algn="ctr">
                <a:spcBef>
                  <a:spcPct val="50000"/>
                </a:spcBef>
              </a:pPr>
              <a:r>
                <a:rPr lang="zh-CN" altLang="en-US" sz="1600" b="1" dirty="0">
                  <a:solidFill>
                    <a:srgbClr val="F8F8F8"/>
                  </a:solidFill>
                  <a:latin typeface="Arial" panose="020B0604020202020204" pitchFamily="34" charset="0"/>
                </a:rPr>
                <a:t>要素</a:t>
              </a:r>
              <a:endParaRPr lang="en-US" altLang="zh-CN" sz="1600" b="1" dirty="0">
                <a:solidFill>
                  <a:srgbClr val="F8F8F8"/>
                </a:solidFill>
                <a:latin typeface="Arial" panose="020B0604020202020204" pitchFamily="34" charset="0"/>
              </a:endParaRPr>
            </a:p>
          </p:txBody>
        </p:sp>
        <p:grpSp>
          <p:nvGrpSpPr>
            <p:cNvPr id="23567" name="Group 45"/>
            <p:cNvGrpSpPr/>
            <p:nvPr/>
          </p:nvGrpSpPr>
          <p:grpSpPr>
            <a:xfrm>
              <a:off x="6895496" y="4058516"/>
              <a:ext cx="1000125" cy="977900"/>
              <a:chOff x="480" y="1200"/>
              <a:chExt cx="1042" cy="1019"/>
            </a:xfrm>
          </p:grpSpPr>
          <p:grpSp>
            <p:nvGrpSpPr>
              <p:cNvPr id="23587" name="Group 46"/>
              <p:cNvGrpSpPr/>
              <p:nvPr/>
            </p:nvGrpSpPr>
            <p:grpSpPr>
              <a:xfrm>
                <a:off x="480" y="1200"/>
                <a:ext cx="1042" cy="1019"/>
                <a:chOff x="480" y="1200"/>
                <a:chExt cx="1042" cy="1019"/>
              </a:xfrm>
            </p:grpSpPr>
            <p:pic>
              <p:nvPicPr>
                <p:cNvPr id="23589" name="Picture 47" descr="circuler_1"/>
                <p:cNvPicPr>
                  <a:picLocks noChangeAspect="1"/>
                </p:cNvPicPr>
                <p:nvPr/>
              </p:nvPicPr>
              <p:blipFill>
                <a:blip r:embed="rId1"/>
                <a:stretch>
                  <a:fillRect/>
                </a:stretch>
              </p:blipFill>
              <p:spPr>
                <a:xfrm>
                  <a:off x="480" y="1200"/>
                  <a:ext cx="1042" cy="1016"/>
                </a:xfrm>
                <a:prstGeom prst="rect">
                  <a:avLst/>
                </a:prstGeom>
                <a:noFill/>
                <a:ln w="9525">
                  <a:noFill/>
                </a:ln>
              </p:spPr>
            </p:pic>
            <p:sp>
              <p:nvSpPr>
                <p:cNvPr id="5" name="Oval 48"/>
                <p:cNvSpPr>
                  <a:spLocks noChangeArrowheads="1"/>
                </p:cNvSpPr>
                <p:nvPr/>
              </p:nvSpPr>
              <p:spPr bwMode="gray">
                <a:xfrm>
                  <a:off x="478" y="1200"/>
                  <a:ext cx="1037" cy="1019"/>
                </a:xfrm>
                <a:prstGeom prst="ellipse">
                  <a:avLst/>
                </a:prstGeom>
                <a:gradFill rotWithShape="1">
                  <a:gsLst>
                    <a:gs pos="0">
                      <a:schemeClr val="folHlink"/>
                    </a:gs>
                    <a:gs pos="50000">
                      <a:schemeClr val="folHlink">
                        <a:gamma/>
                        <a:shade val="54118"/>
                        <a:invGamma/>
                      </a:schemeClr>
                    </a:gs>
                    <a:gs pos="100000">
                      <a:schemeClr val="folHlink"/>
                    </a:gs>
                  </a:gsLst>
                  <a:lin ang="5400000" scaled="1"/>
                </a:gradFill>
                <a:ln>
                  <a:noFill/>
                </a:ln>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charset="0"/>
                    <a:ea typeface="宋体" panose="02010600030101010101" pitchFamily="2" charset="-122"/>
                    <a:cs typeface="+mn-cs"/>
                  </a:endParaRPr>
                </a:p>
              </p:txBody>
            </p:sp>
          </p:grpSp>
          <p:pic>
            <p:nvPicPr>
              <p:cNvPr id="23588" name="Picture 49" descr="Picture2"/>
              <p:cNvPicPr>
                <a:picLocks noChangeAspect="1"/>
              </p:cNvPicPr>
              <p:nvPr/>
            </p:nvPicPr>
            <p:blipFill>
              <a:blip r:embed="rId2"/>
              <a:stretch>
                <a:fillRect/>
              </a:stretch>
            </p:blipFill>
            <p:spPr>
              <a:xfrm>
                <a:off x="584" y="1210"/>
                <a:ext cx="823" cy="360"/>
              </a:xfrm>
              <a:prstGeom prst="rect">
                <a:avLst/>
              </a:prstGeom>
              <a:noFill/>
              <a:ln w="9525">
                <a:noFill/>
              </a:ln>
            </p:spPr>
          </p:pic>
        </p:grpSp>
        <p:sp>
          <p:nvSpPr>
            <p:cNvPr id="23568" name="Text Box 50"/>
            <p:cNvSpPr txBox="1"/>
            <p:nvPr/>
          </p:nvSpPr>
          <p:spPr>
            <a:xfrm>
              <a:off x="6865333" y="4376749"/>
              <a:ext cx="1060450" cy="583565"/>
            </a:xfrm>
            <a:prstGeom prst="rect">
              <a:avLst/>
            </a:prstGeom>
            <a:noFill/>
            <a:ln w="9525">
              <a:noFill/>
            </a:ln>
          </p:spPr>
          <p:txBody>
            <a:bodyPr>
              <a:spAutoFit/>
            </a:bodyPr>
            <a:p>
              <a:pPr algn="ctr">
                <a:spcBef>
                  <a:spcPct val="50000"/>
                </a:spcBef>
              </a:pPr>
              <a:r>
                <a:rPr lang="zh-CN" altLang="en-US" sz="1600" b="1" dirty="0">
                  <a:solidFill>
                    <a:srgbClr val="F8F8F8"/>
                  </a:solidFill>
                  <a:latin typeface="Arial" panose="020B0604020202020204" pitchFamily="34" charset="0"/>
                </a:rPr>
                <a:t>一般写作能力</a:t>
              </a:r>
              <a:endParaRPr lang="en-US" altLang="zh-CN" sz="1600" b="1" dirty="0">
                <a:solidFill>
                  <a:srgbClr val="F8F8F8"/>
                </a:solidFill>
                <a:latin typeface="Arial" panose="020B0604020202020204" pitchFamily="34" charset="0"/>
              </a:endParaRPr>
            </a:p>
          </p:txBody>
        </p:sp>
        <p:grpSp>
          <p:nvGrpSpPr>
            <p:cNvPr id="23569" name="Group 45"/>
            <p:cNvGrpSpPr/>
            <p:nvPr/>
          </p:nvGrpSpPr>
          <p:grpSpPr>
            <a:xfrm>
              <a:off x="7743221" y="2820266"/>
              <a:ext cx="1000125" cy="977900"/>
              <a:chOff x="480" y="1200"/>
              <a:chExt cx="1042" cy="1019"/>
            </a:xfrm>
          </p:grpSpPr>
          <p:grpSp>
            <p:nvGrpSpPr>
              <p:cNvPr id="23583" name="Group 46"/>
              <p:cNvGrpSpPr/>
              <p:nvPr/>
            </p:nvGrpSpPr>
            <p:grpSpPr>
              <a:xfrm>
                <a:off x="480" y="1200"/>
                <a:ext cx="1042" cy="1019"/>
                <a:chOff x="480" y="1200"/>
                <a:chExt cx="1042" cy="1019"/>
              </a:xfrm>
            </p:grpSpPr>
            <p:pic>
              <p:nvPicPr>
                <p:cNvPr id="23585" name="Picture 47" descr="circuler_1"/>
                <p:cNvPicPr>
                  <a:picLocks noChangeAspect="1"/>
                </p:cNvPicPr>
                <p:nvPr/>
              </p:nvPicPr>
              <p:blipFill>
                <a:blip r:embed="rId1"/>
                <a:stretch>
                  <a:fillRect/>
                </a:stretch>
              </p:blipFill>
              <p:spPr>
                <a:xfrm>
                  <a:off x="480" y="1200"/>
                  <a:ext cx="1042" cy="1016"/>
                </a:xfrm>
                <a:prstGeom prst="rect">
                  <a:avLst/>
                </a:prstGeom>
                <a:noFill/>
                <a:ln w="9525">
                  <a:noFill/>
                </a:ln>
              </p:spPr>
            </p:pic>
            <p:sp>
              <p:nvSpPr>
                <p:cNvPr id="292912" name="Oval 48"/>
                <p:cNvSpPr>
                  <a:spLocks noChangeArrowheads="1"/>
                </p:cNvSpPr>
                <p:nvPr/>
              </p:nvSpPr>
              <p:spPr bwMode="gray">
                <a:xfrm>
                  <a:off x="478" y="1200"/>
                  <a:ext cx="1037" cy="1019"/>
                </a:xfrm>
                <a:prstGeom prst="ellipse">
                  <a:avLst/>
                </a:prstGeom>
                <a:gradFill rotWithShape="1">
                  <a:gsLst>
                    <a:gs pos="0">
                      <a:schemeClr val="folHlink"/>
                    </a:gs>
                    <a:gs pos="50000">
                      <a:schemeClr val="folHlink">
                        <a:gamma/>
                        <a:shade val="54118"/>
                        <a:invGamma/>
                      </a:schemeClr>
                    </a:gs>
                    <a:gs pos="100000">
                      <a:schemeClr val="folHlink"/>
                    </a:gs>
                  </a:gsLst>
                  <a:lin ang="5400000" scaled="1"/>
                </a:gradFill>
                <a:ln>
                  <a:noFill/>
                </a:ln>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charset="0"/>
                    <a:ea typeface="宋体" panose="02010600030101010101" pitchFamily="2" charset="-122"/>
                    <a:cs typeface="+mn-cs"/>
                  </a:endParaRPr>
                </a:p>
              </p:txBody>
            </p:sp>
          </p:grpSp>
          <p:pic>
            <p:nvPicPr>
              <p:cNvPr id="23584" name="Picture 49" descr="Picture2"/>
              <p:cNvPicPr>
                <a:picLocks noChangeAspect="1"/>
              </p:cNvPicPr>
              <p:nvPr/>
            </p:nvPicPr>
            <p:blipFill>
              <a:blip r:embed="rId2"/>
              <a:stretch>
                <a:fillRect/>
              </a:stretch>
            </p:blipFill>
            <p:spPr>
              <a:xfrm>
                <a:off x="584" y="1210"/>
                <a:ext cx="823" cy="360"/>
              </a:xfrm>
              <a:prstGeom prst="rect">
                <a:avLst/>
              </a:prstGeom>
              <a:noFill/>
              <a:ln w="9525">
                <a:noFill/>
              </a:ln>
            </p:spPr>
          </p:pic>
        </p:grpSp>
        <p:sp>
          <p:nvSpPr>
            <p:cNvPr id="23570" name="Text Box 50"/>
            <p:cNvSpPr txBox="1"/>
            <p:nvPr/>
          </p:nvSpPr>
          <p:spPr>
            <a:xfrm>
              <a:off x="7719095" y="2955273"/>
              <a:ext cx="1060450" cy="706755"/>
            </a:xfrm>
            <a:prstGeom prst="rect">
              <a:avLst/>
            </a:prstGeom>
            <a:noFill/>
            <a:ln w="9525">
              <a:noFill/>
            </a:ln>
          </p:spPr>
          <p:txBody>
            <a:bodyPr>
              <a:spAutoFit/>
            </a:bodyPr>
            <a:p>
              <a:pPr algn="ctr">
                <a:spcBef>
                  <a:spcPct val="50000"/>
                </a:spcBef>
              </a:pPr>
              <a:r>
                <a:rPr lang="zh-CN" altLang="en-US" sz="1600" b="1" dirty="0">
                  <a:solidFill>
                    <a:srgbClr val="F8F8F8"/>
                  </a:solidFill>
                  <a:latin typeface="Arial" panose="020B0604020202020204" pitchFamily="34" charset="0"/>
                </a:rPr>
                <a:t>描写</a:t>
              </a:r>
              <a:endParaRPr lang="en-US" altLang="zh-CN" sz="1600" b="1" dirty="0">
                <a:solidFill>
                  <a:srgbClr val="F8F8F8"/>
                </a:solidFill>
                <a:latin typeface="Arial" panose="020B0604020202020204" pitchFamily="34" charset="0"/>
              </a:endParaRPr>
            </a:p>
            <a:p>
              <a:pPr algn="ctr">
                <a:spcBef>
                  <a:spcPct val="50000"/>
                </a:spcBef>
              </a:pPr>
              <a:r>
                <a:rPr lang="zh-CN" altLang="en-US" sz="1600" b="1" dirty="0">
                  <a:solidFill>
                    <a:srgbClr val="F8F8F8"/>
                  </a:solidFill>
                  <a:latin typeface="Arial" panose="020B0604020202020204" pitchFamily="34" charset="0"/>
                </a:rPr>
                <a:t>抒情</a:t>
              </a:r>
              <a:endParaRPr lang="en-US" altLang="zh-CN" sz="1600" b="1" dirty="0">
                <a:solidFill>
                  <a:srgbClr val="F8F8F8"/>
                </a:solidFill>
                <a:latin typeface="Arial" panose="020B0604020202020204" pitchFamily="34" charset="0"/>
              </a:endParaRPr>
            </a:p>
          </p:txBody>
        </p:sp>
        <p:sp>
          <p:nvSpPr>
            <p:cNvPr id="23571" name="AutoShape 44"/>
            <p:cNvSpPr/>
            <p:nvPr/>
          </p:nvSpPr>
          <p:spPr>
            <a:xfrm>
              <a:off x="3928458" y="1883641"/>
              <a:ext cx="1371600" cy="1162050"/>
            </a:xfrm>
            <a:custGeom>
              <a:avLst/>
              <a:gdLst>
                <a:gd name="txL" fmla="*/ 0 w 21600"/>
                <a:gd name="txT" fmla="*/ 0 h 21600"/>
                <a:gd name="txR" fmla="*/ 21600 w 21600"/>
                <a:gd name="txB" fmla="*/ 21600 h 21600"/>
              </a:gdLst>
              <a:ahLst/>
              <a:cxnLst>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1600" h="21600">
                  <a:moveTo>
                    <a:pt x="18112" y="7246"/>
                  </a:moveTo>
                  <a:cubicBezTo>
                    <a:pt x="16751" y="4446"/>
                    <a:pt x="13912" y="2670"/>
                    <a:pt x="10800" y="2670"/>
                  </a:cubicBezTo>
                  <a:cubicBezTo>
                    <a:pt x="6548" y="2669"/>
                    <a:pt x="3014" y="5945"/>
                    <a:pt x="2693" y="10185"/>
                  </a:cubicBezTo>
                  <a:lnTo>
                    <a:pt x="30" y="9983"/>
                  </a:lnTo>
                  <a:cubicBezTo>
                    <a:pt x="458" y="4351"/>
                    <a:pt x="5152" y="-1"/>
                    <a:pt x="10800" y="0"/>
                  </a:cubicBezTo>
                  <a:cubicBezTo>
                    <a:pt x="14934" y="0"/>
                    <a:pt x="18706" y="2360"/>
                    <a:pt x="20513" y="6079"/>
                  </a:cubicBezTo>
                  <a:lnTo>
                    <a:pt x="22942" y="4899"/>
                  </a:lnTo>
                  <a:lnTo>
                    <a:pt x="21076" y="10291"/>
                  </a:lnTo>
                  <a:lnTo>
                    <a:pt x="15683" y="8426"/>
                  </a:lnTo>
                  <a:lnTo>
                    <a:pt x="18112" y="7246"/>
                  </a:lnTo>
                  <a:close/>
                </a:path>
              </a:pathLst>
            </a:custGeom>
            <a:solidFill>
              <a:schemeClr val="accent2">
                <a:alpha val="79999"/>
              </a:schemeClr>
            </a:solidFill>
            <a:ln w="9525">
              <a:noFill/>
            </a:ln>
          </p:spPr>
          <p:txBody>
            <a:bodyPr wrap="none" anchor="ctr"/>
            <a:p>
              <a:endParaRPr lang="zh-CN" altLang="en-US" dirty="0">
                <a:latin typeface="Arial" panose="020B0604020202020204" pitchFamily="34" charset="0"/>
              </a:endParaRPr>
            </a:p>
          </p:txBody>
        </p:sp>
        <p:grpSp>
          <p:nvGrpSpPr>
            <p:cNvPr id="23572" name="Group 45"/>
            <p:cNvGrpSpPr/>
            <p:nvPr/>
          </p:nvGrpSpPr>
          <p:grpSpPr>
            <a:xfrm>
              <a:off x="4661883" y="2590078"/>
              <a:ext cx="1676400" cy="1403350"/>
              <a:chOff x="480" y="336"/>
              <a:chExt cx="1486" cy="884"/>
            </a:xfrm>
          </p:grpSpPr>
          <p:sp>
            <p:nvSpPr>
              <p:cNvPr id="165934" name="AutoShape 46"/>
              <p:cNvSpPr>
                <a:spLocks noChangeArrowheads="1"/>
              </p:cNvSpPr>
              <p:nvPr/>
            </p:nvSpPr>
            <p:spPr bwMode="gray">
              <a:xfrm>
                <a:off x="482" y="336"/>
                <a:ext cx="1482" cy="884"/>
              </a:xfrm>
              <a:prstGeom prst="homePlate">
                <a:avLst>
                  <a:gd name="adj" fmla="val 42025"/>
                </a:avLst>
              </a:prstGeom>
              <a:gradFill rotWithShape="1">
                <a:gsLst>
                  <a:gs pos="0">
                    <a:schemeClr val="folHlink">
                      <a:gamma/>
                      <a:tint val="41176"/>
                      <a:invGamma/>
                    </a:schemeClr>
                  </a:gs>
                  <a:gs pos="100000">
                    <a:schemeClr val="folHlink"/>
                  </a:gs>
                </a:gsLst>
                <a:lin ang="18900000" scaled="1"/>
              </a:gradFill>
              <a:ln w="25400" algn="ctr">
                <a:solidFill>
                  <a:srgbClr val="F8F8F8"/>
                </a:solidFill>
                <a:miter lim="800000"/>
              </a:ln>
              <a:effectLst>
                <a:outerShdw dist="53882" dir="2700000" algn="ctr" rotWithShape="0">
                  <a:srgbClr val="000000">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5935" name="AutoShape 47"/>
              <p:cNvSpPr>
                <a:spLocks noChangeArrowheads="1"/>
              </p:cNvSpPr>
              <p:nvPr/>
            </p:nvSpPr>
            <p:spPr bwMode="gray">
              <a:xfrm>
                <a:off x="530" y="371"/>
                <a:ext cx="1374" cy="811"/>
              </a:xfrm>
              <a:prstGeom prst="homePlate">
                <a:avLst>
                  <a:gd name="adj" fmla="val 42386"/>
                </a:avLst>
              </a:prstGeom>
              <a:gradFill rotWithShape="1">
                <a:gsLst>
                  <a:gs pos="0">
                    <a:schemeClr val="folHlink">
                      <a:gamma/>
                      <a:shade val="69804"/>
                      <a:invGamma/>
                    </a:schemeClr>
                  </a:gs>
                  <a:gs pos="100000">
                    <a:schemeClr val="folHlink"/>
                  </a:gs>
                </a:gsLst>
                <a:lin ang="18900000" scaled="1"/>
              </a:gradFill>
              <a:ln w="12700" algn="ctr">
                <a:solidFill>
                  <a:srgbClr val="F8F8F8"/>
                </a:solidFill>
                <a:miter lim="800000"/>
              </a:ln>
              <a:effectLst>
                <a:outerShdw dist="53882" dir="2700000" algn="ctr" rotWithShape="0">
                  <a:srgbClr val="000000">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23573" name="Group 48"/>
            <p:cNvGrpSpPr/>
            <p:nvPr/>
          </p:nvGrpSpPr>
          <p:grpSpPr>
            <a:xfrm flipH="1">
              <a:off x="2937858" y="2607541"/>
              <a:ext cx="1676400" cy="1403350"/>
              <a:chOff x="480" y="336"/>
              <a:chExt cx="1486" cy="884"/>
            </a:xfrm>
          </p:grpSpPr>
          <p:sp>
            <p:nvSpPr>
              <p:cNvPr id="165937" name="AutoShape 49"/>
              <p:cNvSpPr>
                <a:spLocks noChangeArrowheads="1"/>
              </p:cNvSpPr>
              <p:nvPr/>
            </p:nvSpPr>
            <p:spPr bwMode="gray">
              <a:xfrm>
                <a:off x="478" y="336"/>
                <a:ext cx="1486" cy="884"/>
              </a:xfrm>
              <a:prstGeom prst="homePlate">
                <a:avLst>
                  <a:gd name="adj" fmla="val 42025"/>
                </a:avLst>
              </a:prstGeom>
              <a:gradFill rotWithShape="1">
                <a:gsLst>
                  <a:gs pos="0">
                    <a:schemeClr val="accent2"/>
                  </a:gs>
                  <a:gs pos="100000">
                    <a:schemeClr val="accent2">
                      <a:gamma/>
                      <a:tint val="50980"/>
                      <a:invGamma/>
                    </a:schemeClr>
                  </a:gs>
                </a:gsLst>
                <a:lin ang="2700000" scaled="1"/>
              </a:gradFill>
              <a:ln w="25400" algn="ctr">
                <a:solidFill>
                  <a:srgbClr val="F8F8F8"/>
                </a:solidFill>
                <a:miter lim="800000"/>
              </a:ln>
              <a:effectLst>
                <a:outerShdw dist="53882" dir="2700000" algn="ctr" rotWithShape="0">
                  <a:srgbClr val="000000">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5938" name="AutoShape 50"/>
              <p:cNvSpPr>
                <a:spLocks noChangeArrowheads="1"/>
              </p:cNvSpPr>
              <p:nvPr/>
            </p:nvSpPr>
            <p:spPr bwMode="gray">
              <a:xfrm>
                <a:off x="529" y="371"/>
                <a:ext cx="1375" cy="811"/>
              </a:xfrm>
              <a:prstGeom prst="homePlate">
                <a:avLst>
                  <a:gd name="adj" fmla="val 42386"/>
                </a:avLst>
              </a:prstGeom>
              <a:gradFill rotWithShape="1">
                <a:gsLst>
                  <a:gs pos="0">
                    <a:schemeClr val="accent2"/>
                  </a:gs>
                  <a:gs pos="100000">
                    <a:schemeClr val="accent2">
                      <a:gamma/>
                      <a:shade val="66667"/>
                      <a:invGamma/>
                    </a:schemeClr>
                  </a:gs>
                </a:gsLst>
                <a:lin ang="2700000" scaled="1"/>
              </a:gradFill>
              <a:ln w="12700" algn="ctr">
                <a:solidFill>
                  <a:srgbClr val="F8F8F8"/>
                </a:solidFill>
                <a:miter lim="800000"/>
              </a:ln>
              <a:effectLst>
                <a:outerShdw dist="53882" dir="2700000" algn="ctr" rotWithShape="0">
                  <a:srgbClr val="000000">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68633" name="Text Box 8"/>
            <p:cNvSpPr txBox="1">
              <a:spLocks noChangeArrowheads="1"/>
            </p:cNvSpPr>
            <p:nvPr/>
          </p:nvSpPr>
          <p:spPr bwMode="white">
            <a:xfrm>
              <a:off x="3203337" y="3061566"/>
              <a:ext cx="1281321" cy="460375"/>
            </a:xfrm>
            <a:prstGeom prst="rect">
              <a:avLst/>
            </a:prstGeom>
            <a:noFill/>
            <a:ln>
              <a:noFill/>
            </a:ln>
            <a:effectLst>
              <a:outerShdw dist="17961" dir="2700000" algn="ctr" rotWithShape="0">
                <a:srgbClr val="000000"/>
              </a:outerShdw>
            </a:effec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zh-CN" altLang="en-US" sz="2400" b="1" i="0" u="none" strike="noStrike" kern="1200" cap="none" spc="0" normalizeH="0" baseline="0" noProof="0" dirty="0" smtClean="0">
                  <a:ln>
                    <a:noFill/>
                  </a:ln>
                  <a:solidFill>
                    <a:srgbClr val="F8F8F8"/>
                  </a:solidFill>
                  <a:effectLst/>
                  <a:uLnTx/>
                  <a:uFillTx/>
                  <a:latin typeface="黑体" panose="02010609060101010101" charset="-122"/>
                  <a:ea typeface="黑体" panose="02010609060101010101" charset="-122"/>
                  <a:cs typeface="+mn-cs"/>
                </a:rPr>
                <a:t>阅读</a:t>
              </a:r>
              <a:endParaRPr kumimoji="0" lang="en-US" altLang="zh-CN" sz="2400" b="1" i="0" u="none" strike="noStrike" kern="1200" cap="none" spc="0" normalizeH="0" baseline="0" noProof="0" dirty="0">
                <a:ln>
                  <a:noFill/>
                </a:ln>
                <a:solidFill>
                  <a:srgbClr val="F8F8F8"/>
                </a:solidFill>
                <a:effectLst/>
                <a:uLnTx/>
                <a:uFillTx/>
                <a:latin typeface="黑体" panose="02010609060101010101" charset="-122"/>
                <a:ea typeface="黑体" panose="02010609060101010101" charset="-122"/>
                <a:cs typeface="+mn-cs"/>
              </a:endParaRPr>
            </a:p>
          </p:txBody>
        </p:sp>
        <p:sp>
          <p:nvSpPr>
            <p:cNvPr id="68634" name="Text Box 8"/>
            <p:cNvSpPr txBox="1">
              <a:spLocks noChangeArrowheads="1"/>
            </p:cNvSpPr>
            <p:nvPr/>
          </p:nvSpPr>
          <p:spPr bwMode="white">
            <a:xfrm>
              <a:off x="4789507" y="3056803"/>
              <a:ext cx="1279733" cy="460375"/>
            </a:xfrm>
            <a:prstGeom prst="rect">
              <a:avLst/>
            </a:prstGeom>
            <a:noFill/>
            <a:ln>
              <a:noFill/>
            </a:ln>
            <a:effectLst>
              <a:outerShdw dist="17961" dir="2700000" algn="ctr" rotWithShape="0">
                <a:srgbClr val="000000"/>
              </a:outerShdw>
            </a:effec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zh-CN" altLang="en-US" sz="2400" b="1" i="0" u="none" strike="noStrike" kern="1200" cap="none" spc="0" normalizeH="0" baseline="0" noProof="0" dirty="0" smtClean="0">
                  <a:ln>
                    <a:noFill/>
                  </a:ln>
                  <a:solidFill>
                    <a:srgbClr val="F8F8F8"/>
                  </a:solidFill>
                  <a:effectLst/>
                  <a:uLnTx/>
                  <a:uFillTx/>
                  <a:latin typeface="黑体" panose="02010609060101010101" charset="-122"/>
                  <a:ea typeface="黑体" panose="02010609060101010101" charset="-122"/>
                  <a:cs typeface="+mn-cs"/>
                </a:rPr>
                <a:t>写作</a:t>
              </a:r>
              <a:endParaRPr kumimoji="0" lang="en-US" altLang="zh-CN" sz="2400" b="1" i="0" u="none" strike="noStrike" kern="1200" cap="none" spc="0" normalizeH="0" baseline="0" noProof="0" dirty="0">
                <a:ln>
                  <a:noFill/>
                </a:ln>
                <a:solidFill>
                  <a:srgbClr val="F8F8F8"/>
                </a:solidFill>
                <a:effectLst/>
                <a:uLnTx/>
                <a:uFillTx/>
                <a:latin typeface="黑体" panose="02010609060101010101" charset="-122"/>
                <a:ea typeface="黑体" panose="02010609060101010101" charset="-122"/>
                <a:cs typeface="+mn-cs"/>
              </a:endParaRPr>
            </a:p>
          </p:txBody>
        </p:sp>
        <p:sp>
          <p:nvSpPr>
            <p:cNvPr id="23576" name="Text Box 30"/>
            <p:cNvSpPr txBox="1"/>
            <p:nvPr/>
          </p:nvSpPr>
          <p:spPr>
            <a:xfrm>
              <a:off x="3699858" y="1502641"/>
              <a:ext cx="1828800" cy="368300"/>
            </a:xfrm>
            <a:prstGeom prst="rect">
              <a:avLst/>
            </a:prstGeom>
            <a:noFill/>
            <a:ln w="9525">
              <a:noFill/>
            </a:ln>
          </p:spPr>
          <p:txBody>
            <a:bodyPr>
              <a:spAutoFit/>
            </a:bodyPr>
            <a:p>
              <a:pPr algn="ctr">
                <a:spcBef>
                  <a:spcPct val="50000"/>
                </a:spcBef>
              </a:pPr>
              <a:r>
                <a:rPr lang="zh-CN" altLang="en-US" b="1" dirty="0">
                  <a:latin typeface="仿宋" panose="02010609060101010101" pitchFamily="49" charset="-122"/>
                  <a:ea typeface="仿宋" panose="02010609060101010101" pitchFamily="49" charset="-122"/>
                </a:rPr>
                <a:t>配合</a:t>
              </a:r>
              <a:endParaRPr lang="en-US" altLang="zh-CN" b="1" dirty="0">
                <a:latin typeface="仿宋" panose="02010609060101010101" pitchFamily="49" charset="-122"/>
                <a:ea typeface="仿宋" panose="02010609060101010101" pitchFamily="49" charset="-122"/>
              </a:endParaRPr>
            </a:p>
          </p:txBody>
        </p:sp>
        <p:sp>
          <p:nvSpPr>
            <p:cNvPr id="23577" name="Text Box 30"/>
            <p:cNvSpPr txBox="1"/>
            <p:nvPr/>
          </p:nvSpPr>
          <p:spPr>
            <a:xfrm>
              <a:off x="3699858" y="4733203"/>
              <a:ext cx="1828800" cy="368300"/>
            </a:xfrm>
            <a:prstGeom prst="rect">
              <a:avLst/>
            </a:prstGeom>
            <a:noFill/>
            <a:ln w="9525">
              <a:noFill/>
            </a:ln>
          </p:spPr>
          <p:txBody>
            <a:bodyPr>
              <a:spAutoFit/>
            </a:bodyPr>
            <a:p>
              <a:pPr algn="ctr">
                <a:spcBef>
                  <a:spcPct val="50000"/>
                </a:spcBef>
              </a:pPr>
              <a:r>
                <a:rPr lang="zh-CN" altLang="en-US" b="1" dirty="0">
                  <a:latin typeface="仿宋" panose="02010609060101010101" pitchFamily="49" charset="-122"/>
                  <a:ea typeface="仿宋" panose="02010609060101010101" pitchFamily="49" charset="-122"/>
                </a:rPr>
                <a:t>巩固</a:t>
              </a:r>
              <a:endParaRPr lang="en-US" altLang="zh-CN" b="1" dirty="0">
                <a:latin typeface="仿宋" panose="02010609060101010101" pitchFamily="49" charset="-122"/>
                <a:ea typeface="仿宋" panose="02010609060101010101" pitchFamily="49" charset="-122"/>
              </a:endParaRPr>
            </a:p>
          </p:txBody>
        </p:sp>
        <p:sp>
          <p:nvSpPr>
            <p:cNvPr id="23578" name="AutoShape 55"/>
            <p:cNvSpPr/>
            <p:nvPr/>
          </p:nvSpPr>
          <p:spPr>
            <a:xfrm flipH="1" flipV="1">
              <a:off x="3928458" y="3540991"/>
              <a:ext cx="1371600" cy="1162050"/>
            </a:xfrm>
            <a:custGeom>
              <a:avLst/>
              <a:gdLst>
                <a:gd name="txL" fmla="*/ 0 w 21600"/>
                <a:gd name="txT" fmla="*/ 0 h 21600"/>
                <a:gd name="txR" fmla="*/ 21600 w 21600"/>
                <a:gd name="txB" fmla="*/ 21600 h 21600"/>
              </a:gdLst>
              <a:ahLst/>
              <a:cxnLst>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21600" h="21600">
                  <a:moveTo>
                    <a:pt x="18112" y="7246"/>
                  </a:moveTo>
                  <a:cubicBezTo>
                    <a:pt x="16751" y="4446"/>
                    <a:pt x="13912" y="2670"/>
                    <a:pt x="10800" y="2670"/>
                  </a:cubicBezTo>
                  <a:cubicBezTo>
                    <a:pt x="6776" y="2669"/>
                    <a:pt x="3358" y="5613"/>
                    <a:pt x="2760" y="9591"/>
                  </a:cubicBezTo>
                  <a:lnTo>
                    <a:pt x="119" y="9195"/>
                  </a:lnTo>
                  <a:cubicBezTo>
                    <a:pt x="914" y="3909"/>
                    <a:pt x="5455" y="-1"/>
                    <a:pt x="10800" y="0"/>
                  </a:cubicBezTo>
                  <a:cubicBezTo>
                    <a:pt x="14934" y="0"/>
                    <a:pt x="18706" y="2360"/>
                    <a:pt x="20513" y="6079"/>
                  </a:cubicBezTo>
                  <a:lnTo>
                    <a:pt x="22942" y="4899"/>
                  </a:lnTo>
                  <a:lnTo>
                    <a:pt x="21076" y="10291"/>
                  </a:lnTo>
                  <a:lnTo>
                    <a:pt x="15683" y="8426"/>
                  </a:lnTo>
                  <a:lnTo>
                    <a:pt x="18112" y="7246"/>
                  </a:lnTo>
                  <a:close/>
                </a:path>
              </a:pathLst>
            </a:custGeom>
            <a:solidFill>
              <a:schemeClr val="folHlink">
                <a:alpha val="79999"/>
              </a:schemeClr>
            </a:solidFill>
            <a:ln w="9525">
              <a:noFill/>
            </a:ln>
          </p:spPr>
          <p:txBody>
            <a:bodyPr wrap="none" anchor="ctr"/>
            <a:p>
              <a:endParaRPr lang="zh-CN" altLang="en-US" dirty="0">
                <a:latin typeface="Arial" panose="020B0604020202020204" pitchFamily="34" charset="0"/>
              </a:endParaRPr>
            </a:p>
          </p:txBody>
        </p:sp>
      </p:grpSp>
      <p:sp>
        <p:nvSpPr>
          <p:cNvPr id="23556" name="Line 32"/>
          <p:cNvSpPr/>
          <p:nvPr/>
        </p:nvSpPr>
        <p:spPr>
          <a:xfrm>
            <a:off x="1524000" y="863600"/>
            <a:ext cx="9132888" cy="0"/>
          </a:xfrm>
          <a:prstGeom prst="line">
            <a:avLst/>
          </a:prstGeom>
          <a:ln w="9525" cap="flat" cmpd="sng">
            <a:solidFill>
              <a:srgbClr val="C0C0C0"/>
            </a:solidFill>
            <a:prstDash val="solid"/>
            <a:headEnd type="none" w="med" len="med"/>
            <a:tailEnd type="none" w="med" len="med"/>
          </a:ln>
        </p:spPr>
      </p:sp>
    </p:spTree>
  </p:cSld>
  <p:clrMapOvr>
    <a:masterClrMapping/>
  </p:clrMapOvr>
  <p:transition spd="slow">
    <p:random/>
    <p:sndAc>
      <p:stSnd>
        <p:snd r:embed="rId3" name="camera.wav"/>
      </p:stSnd>
    </p:sndAc>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ctr"/>
            <a:r>
              <a:rPr lang="zh-CN" altLang="en-US"/>
              <a:t>值得追忆的语文教材变迁</a:t>
            </a:r>
            <a:endParaRPr lang="zh-CN" altLang="en-US"/>
          </a:p>
        </p:txBody>
      </p:sp>
      <p:sp>
        <p:nvSpPr>
          <p:cNvPr id="3" name="内容占位符 2"/>
          <p:cNvSpPr>
            <a:spLocks noGrp="1"/>
          </p:cNvSpPr>
          <p:nvPr>
            <p:ph idx="1"/>
          </p:nvPr>
        </p:nvSpPr>
        <p:spPr/>
        <p:txBody>
          <a:bodyPr/>
          <a:p>
            <a:pPr marL="0" indent="0" algn="ctr">
              <a:buNone/>
            </a:pPr>
            <a:r>
              <a:rPr lang="zh-CN" altLang="en-US"/>
              <a:t>1904年上海商务印书馆印行的初等小学用——最新《国文教科书》（江苏人蒋维乔编写）</a:t>
            </a:r>
            <a:endParaRPr lang="zh-CN" altLang="en-US"/>
          </a:p>
          <a:p>
            <a:endParaRPr lang="zh-CN" altLang="en-US"/>
          </a:p>
        </p:txBody>
      </p:sp>
      <p:pic>
        <p:nvPicPr>
          <p:cNvPr id="4" name="图片 3"/>
          <p:cNvPicPr>
            <a:picLocks noChangeAspect="1"/>
          </p:cNvPicPr>
          <p:nvPr/>
        </p:nvPicPr>
        <p:blipFill>
          <a:blip r:embed="rId1"/>
          <a:stretch>
            <a:fillRect/>
          </a:stretch>
        </p:blipFill>
        <p:spPr>
          <a:xfrm>
            <a:off x="3427730" y="2836545"/>
            <a:ext cx="4107180" cy="3267075"/>
          </a:xfrm>
          <a:prstGeom prst="rect">
            <a:avLst/>
          </a:prstGeom>
        </p:spPr>
      </p:pic>
    </p:spTree>
    <p:custDataLst>
      <p:tags r:id="rId2"/>
    </p:custData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 name="标题 14"/>
          <p:cNvSpPr>
            <a:spLocks noGrp="1"/>
          </p:cNvSpPr>
          <p:nvPr>
            <p:ph type="title"/>
          </p:nvPr>
        </p:nvSpPr>
        <p:spPr/>
        <p:txBody>
          <a:bodyPr/>
          <a:p>
            <a:endParaRPr lang="zh-CN" altLang="en-US"/>
          </a:p>
        </p:txBody>
      </p:sp>
      <p:sp>
        <p:nvSpPr>
          <p:cNvPr id="3" name="内容占位符 2"/>
          <p:cNvSpPr>
            <a:spLocks noGrp="1"/>
          </p:cNvSpPr>
          <p:nvPr>
            <p:ph idx="1"/>
          </p:nvPr>
        </p:nvSpPr>
        <p:spPr>
          <a:xfrm>
            <a:off x="622300" y="1325245"/>
            <a:ext cx="10972800" cy="4767580"/>
          </a:xfrm>
        </p:spPr>
        <p:txBody>
          <a:bodyPr/>
          <a:p>
            <a:pPr marL="0" indent="0" algn="ctr">
              <a:buNone/>
            </a:pPr>
            <a:r>
              <a:rPr lang="zh-CN" altLang="en-US"/>
              <a:t>1907年上海商务印书馆印行的、今天所能见到的最早的语文读本——重订《中学国文读本》（福建人林纾编纂）</a:t>
            </a:r>
            <a:endParaRPr lang="zh-CN" altLang="en-US"/>
          </a:p>
          <a:p>
            <a:pPr algn="ctr"/>
            <a:endParaRPr lang="zh-CN" altLang="en-US"/>
          </a:p>
        </p:txBody>
      </p:sp>
      <p:pic>
        <p:nvPicPr>
          <p:cNvPr id="4" name="图片 3"/>
          <p:cNvPicPr>
            <a:picLocks noChangeAspect="1"/>
          </p:cNvPicPr>
          <p:nvPr/>
        </p:nvPicPr>
        <p:blipFill>
          <a:blip r:embed="rId1"/>
          <a:stretch>
            <a:fillRect/>
          </a:stretch>
        </p:blipFill>
        <p:spPr>
          <a:xfrm>
            <a:off x="4100830" y="2565400"/>
            <a:ext cx="3044825" cy="3515995"/>
          </a:xfrm>
          <a:prstGeom prst="rect">
            <a:avLst/>
          </a:prstGeom>
        </p:spPr>
      </p:pic>
    </p:spTree>
    <p:custDataLst>
      <p:tags r:id="rId2"/>
    </p:custData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 name="标题 14"/>
          <p:cNvSpPr>
            <a:spLocks noGrp="1"/>
          </p:cNvSpPr>
          <p:nvPr>
            <p:ph type="title"/>
          </p:nvPr>
        </p:nvSpPr>
        <p:spPr/>
        <p:txBody>
          <a:bodyPr/>
          <a:p>
            <a:endParaRPr lang="zh-CN" altLang="en-US"/>
          </a:p>
        </p:txBody>
      </p:sp>
      <p:sp>
        <p:nvSpPr>
          <p:cNvPr id="3" name="内容占位符 2"/>
          <p:cNvSpPr>
            <a:spLocks noGrp="1"/>
          </p:cNvSpPr>
          <p:nvPr>
            <p:ph idx="1"/>
          </p:nvPr>
        </p:nvSpPr>
        <p:spPr>
          <a:xfrm>
            <a:off x="622300" y="1486535"/>
            <a:ext cx="10972800" cy="4606290"/>
          </a:xfrm>
        </p:spPr>
        <p:txBody>
          <a:bodyPr/>
          <a:p>
            <a:pPr marL="0" indent="0" algn="ctr">
              <a:buNone/>
            </a:pPr>
            <a:r>
              <a:rPr lang="zh-CN" altLang="en-US"/>
              <a:t>第一本真正的语文教材——开明国语课本 上下册（叶圣陶编，丰子恺绘）</a:t>
            </a:r>
            <a:endParaRPr lang="zh-CN" altLang="en-US"/>
          </a:p>
          <a:p>
            <a:pPr algn="ctr"/>
            <a:endParaRPr lang="zh-CN" altLang="en-US"/>
          </a:p>
        </p:txBody>
      </p:sp>
      <p:pic>
        <p:nvPicPr>
          <p:cNvPr id="4" name="图片 3"/>
          <p:cNvPicPr>
            <a:picLocks noChangeAspect="1"/>
          </p:cNvPicPr>
          <p:nvPr/>
        </p:nvPicPr>
        <p:blipFill>
          <a:blip r:embed="rId1"/>
          <a:stretch>
            <a:fillRect/>
          </a:stretch>
        </p:blipFill>
        <p:spPr>
          <a:xfrm>
            <a:off x="3401060" y="2542540"/>
            <a:ext cx="5288915" cy="3395980"/>
          </a:xfrm>
          <a:prstGeom prst="rect">
            <a:avLst/>
          </a:prstGeom>
        </p:spPr>
      </p:pic>
    </p:spTree>
    <p:custDataLst>
      <p:tags r:id="rId2"/>
    </p:custData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 name="标题 14"/>
          <p:cNvSpPr>
            <a:spLocks noGrp="1"/>
          </p:cNvSpPr>
          <p:nvPr>
            <p:ph type="title"/>
          </p:nvPr>
        </p:nvSpPr>
        <p:spPr/>
        <p:txBody>
          <a:bodyPr/>
          <a:p>
            <a:endParaRPr lang="zh-CN" altLang="en-US"/>
          </a:p>
        </p:txBody>
      </p:sp>
      <p:sp>
        <p:nvSpPr>
          <p:cNvPr id="3" name="内容占位符 2"/>
          <p:cNvSpPr>
            <a:spLocks noGrp="1"/>
          </p:cNvSpPr>
          <p:nvPr>
            <p:ph idx="1"/>
          </p:nvPr>
        </p:nvSpPr>
        <p:spPr>
          <a:xfrm>
            <a:off x="622300" y="1576070"/>
            <a:ext cx="10972800" cy="4516755"/>
          </a:xfrm>
        </p:spPr>
        <p:txBody>
          <a:bodyPr/>
          <a:p>
            <a:pPr marL="0" indent="0" algn="ctr">
              <a:buNone/>
            </a:pPr>
            <a:r>
              <a:rPr lang="zh-CN" altLang="en-US"/>
              <a:t>解放初的第一本初中语文教材——繁体字，纵排版</a:t>
            </a:r>
            <a:endParaRPr lang="zh-CN" altLang="en-US"/>
          </a:p>
          <a:p>
            <a:pPr algn="ctr"/>
            <a:endParaRPr lang="zh-CN" altLang="en-US"/>
          </a:p>
        </p:txBody>
      </p:sp>
      <p:pic>
        <p:nvPicPr>
          <p:cNvPr id="4" name="图片 3"/>
          <p:cNvPicPr>
            <a:picLocks noChangeAspect="1"/>
          </p:cNvPicPr>
          <p:nvPr/>
        </p:nvPicPr>
        <p:blipFill>
          <a:blip r:embed="rId1"/>
          <a:stretch>
            <a:fillRect/>
          </a:stretch>
        </p:blipFill>
        <p:spPr>
          <a:xfrm>
            <a:off x="2901950" y="2310765"/>
            <a:ext cx="5583555" cy="3866515"/>
          </a:xfrm>
          <a:prstGeom prst="rect">
            <a:avLst/>
          </a:prstGeom>
        </p:spPr>
      </p:pic>
    </p:spTree>
    <p:custDataLst>
      <p:tags r:id="rId2"/>
    </p:custData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标题 15"/>
          <p:cNvSpPr>
            <a:spLocks noGrp="1"/>
          </p:cNvSpPr>
          <p:nvPr>
            <p:ph type="title"/>
          </p:nvPr>
        </p:nvSpPr>
        <p:spPr/>
        <p:txBody>
          <a:bodyPr/>
          <a:p>
            <a:endParaRPr lang="zh-CN" altLang="en-US"/>
          </a:p>
        </p:txBody>
      </p:sp>
      <p:sp>
        <p:nvSpPr>
          <p:cNvPr id="3" name="内容占位符 2"/>
          <p:cNvSpPr>
            <a:spLocks noGrp="1"/>
          </p:cNvSpPr>
          <p:nvPr>
            <p:ph idx="1"/>
          </p:nvPr>
        </p:nvSpPr>
        <p:spPr>
          <a:xfrm>
            <a:off x="622300" y="1655445"/>
            <a:ext cx="10972800" cy="4437380"/>
          </a:xfrm>
        </p:spPr>
        <p:txBody>
          <a:bodyPr/>
          <a:p>
            <a:pPr marL="0" indent="0" algn="ctr">
              <a:buNone/>
            </a:pPr>
            <a:r>
              <a:rPr lang="zh-CN" altLang="en-US"/>
              <a:t>1956年出版的汉语、文学分科教材</a:t>
            </a:r>
            <a:endParaRPr lang="zh-CN" altLang="en-US"/>
          </a:p>
          <a:p>
            <a:pPr algn="ctr"/>
            <a:endParaRPr lang="zh-CN" altLang="en-US"/>
          </a:p>
        </p:txBody>
      </p:sp>
      <p:pic>
        <p:nvPicPr>
          <p:cNvPr id="4" name="图片 3"/>
          <p:cNvPicPr>
            <a:picLocks noChangeAspect="1"/>
          </p:cNvPicPr>
          <p:nvPr/>
        </p:nvPicPr>
        <p:blipFill>
          <a:blip r:embed="rId1"/>
          <a:stretch>
            <a:fillRect/>
          </a:stretch>
        </p:blipFill>
        <p:spPr>
          <a:xfrm>
            <a:off x="1019810" y="2324100"/>
            <a:ext cx="4686935" cy="3656965"/>
          </a:xfrm>
          <a:prstGeom prst="rect">
            <a:avLst/>
          </a:prstGeom>
        </p:spPr>
      </p:pic>
      <p:pic>
        <p:nvPicPr>
          <p:cNvPr id="5" name="图片 4"/>
          <p:cNvPicPr>
            <a:picLocks noChangeAspect="1"/>
          </p:cNvPicPr>
          <p:nvPr/>
        </p:nvPicPr>
        <p:blipFill>
          <a:blip r:embed="rId2"/>
          <a:stretch>
            <a:fillRect/>
          </a:stretch>
        </p:blipFill>
        <p:spPr>
          <a:xfrm>
            <a:off x="6296660" y="2323465"/>
            <a:ext cx="3826510" cy="3658235"/>
          </a:xfrm>
          <a:prstGeom prst="rect">
            <a:avLst/>
          </a:prstGeom>
        </p:spPr>
      </p:pic>
    </p:spTree>
    <p:custDataLst>
      <p:tags r:id="rId3"/>
    </p:custData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 name="标题 14"/>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1"/>
          <a:stretch>
            <a:fillRect/>
          </a:stretch>
        </p:blipFill>
        <p:spPr>
          <a:xfrm>
            <a:off x="1903095" y="1134745"/>
            <a:ext cx="3383280" cy="4255135"/>
          </a:xfrm>
          <a:prstGeom prst="rect">
            <a:avLst/>
          </a:prstGeom>
        </p:spPr>
      </p:pic>
      <p:pic>
        <p:nvPicPr>
          <p:cNvPr id="5" name="图片 4"/>
          <p:cNvPicPr>
            <a:picLocks noChangeAspect="1"/>
          </p:cNvPicPr>
          <p:nvPr/>
        </p:nvPicPr>
        <p:blipFill>
          <a:blip r:embed="rId2"/>
          <a:stretch>
            <a:fillRect/>
          </a:stretch>
        </p:blipFill>
        <p:spPr>
          <a:xfrm>
            <a:off x="6802755" y="1221740"/>
            <a:ext cx="3395980" cy="4167505"/>
          </a:xfrm>
          <a:prstGeom prst="rect">
            <a:avLst/>
          </a:prstGeom>
        </p:spPr>
      </p:pic>
    </p:spTree>
    <p:custDataLst>
      <p:tags r:id="rId3"/>
    </p:custData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标题 15"/>
          <p:cNvSpPr>
            <a:spLocks noGrp="1"/>
          </p:cNvSpPr>
          <p:nvPr>
            <p:ph type="title"/>
          </p:nvPr>
        </p:nvSpPr>
        <p:spPr/>
        <p:txBody>
          <a:bodyPr/>
          <a:p>
            <a:endParaRPr lang="zh-CN" altLang="en-US"/>
          </a:p>
        </p:txBody>
      </p:sp>
      <p:sp>
        <p:nvSpPr>
          <p:cNvPr id="3" name="内容占位符 2"/>
          <p:cNvSpPr>
            <a:spLocks noGrp="1"/>
          </p:cNvSpPr>
          <p:nvPr>
            <p:ph idx="1"/>
          </p:nvPr>
        </p:nvSpPr>
        <p:spPr/>
        <p:txBody>
          <a:bodyPr/>
          <a:p>
            <a:pPr marL="0" indent="0" algn="ctr">
              <a:buNone/>
            </a:pPr>
            <a:r>
              <a:rPr lang="zh-CN" altLang="en-US"/>
              <a:t>今天六十岁以上的人小中学阶段使用的教材</a:t>
            </a:r>
            <a:endParaRPr lang="zh-CN" altLang="en-US"/>
          </a:p>
          <a:p>
            <a:endParaRPr lang="zh-CN" altLang="en-US"/>
          </a:p>
        </p:txBody>
      </p:sp>
      <p:pic>
        <p:nvPicPr>
          <p:cNvPr id="4" name="图片 3"/>
          <p:cNvPicPr>
            <a:picLocks noChangeAspect="1"/>
          </p:cNvPicPr>
          <p:nvPr/>
        </p:nvPicPr>
        <p:blipFill>
          <a:blip r:embed="rId1"/>
          <a:stretch>
            <a:fillRect/>
          </a:stretch>
        </p:blipFill>
        <p:spPr>
          <a:xfrm>
            <a:off x="1737360" y="2419985"/>
            <a:ext cx="3051175" cy="3757930"/>
          </a:xfrm>
          <a:prstGeom prst="rect">
            <a:avLst/>
          </a:prstGeom>
        </p:spPr>
      </p:pic>
      <p:pic>
        <p:nvPicPr>
          <p:cNvPr id="5" name="图片 4"/>
          <p:cNvPicPr>
            <a:picLocks noChangeAspect="1"/>
          </p:cNvPicPr>
          <p:nvPr/>
        </p:nvPicPr>
        <p:blipFill>
          <a:blip r:embed="rId2"/>
          <a:stretch>
            <a:fillRect/>
          </a:stretch>
        </p:blipFill>
        <p:spPr>
          <a:xfrm>
            <a:off x="6388735" y="2419350"/>
            <a:ext cx="3073400" cy="3686810"/>
          </a:xfrm>
          <a:prstGeom prst="rect">
            <a:avLst/>
          </a:prstGeom>
        </p:spPr>
      </p:pic>
    </p:spTree>
    <p:custDataLst>
      <p:tags r:id="rId3"/>
    </p:custData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ctrTitle"/>
          </p:nvPr>
        </p:nvSpPr>
        <p:spPr/>
        <p:txBody>
          <a:bodyPr>
            <a:noAutofit/>
          </a:bodyPr>
          <a:p>
            <a:pPr algn="ctr"/>
            <a:r>
              <a:rPr lang="zh-CN" altLang="zh-CN" sz="4800"/>
              <a:t>第一部分  统编语文教材解读</a:t>
            </a:r>
            <a:endParaRPr lang="zh-CN" altLang="zh-CN" sz="4800"/>
          </a:p>
        </p:txBody>
      </p:sp>
      <p:sp>
        <p:nvSpPr>
          <p:cNvPr id="5" name="副标题 4"/>
          <p:cNvSpPr>
            <a:spLocks noGrp="1"/>
          </p:cNvSpPr>
          <p:nvPr>
            <p:ph type="subTitle" idx="1"/>
          </p:nvPr>
        </p:nvSpPr>
        <p:spPr/>
        <p:txBody>
          <a:bodyPr/>
          <a:p>
            <a:endParaRPr lang="zh-CN" altLang="en-US"/>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标题 15"/>
          <p:cNvSpPr>
            <a:spLocks noGrp="1"/>
          </p:cNvSpPr>
          <p:nvPr>
            <p:ph type="title"/>
          </p:nvPr>
        </p:nvSpPr>
        <p:spPr/>
        <p:txBody>
          <a:bodyPr/>
          <a:p>
            <a:endParaRPr lang="zh-CN" altLang="en-US"/>
          </a:p>
        </p:txBody>
      </p:sp>
      <p:sp>
        <p:nvSpPr>
          <p:cNvPr id="3" name="内容占位符 2"/>
          <p:cNvSpPr>
            <a:spLocks noGrp="1"/>
          </p:cNvSpPr>
          <p:nvPr>
            <p:ph idx="1"/>
          </p:nvPr>
        </p:nvSpPr>
        <p:spPr/>
        <p:txBody>
          <a:bodyPr/>
          <a:p>
            <a:pPr marL="0" indent="0" algn="ctr">
              <a:buNone/>
            </a:pPr>
            <a:r>
              <a:rPr lang="zh-CN" altLang="en-US"/>
              <a:t>再次进入统编时代的教材——80年代教材简介</a:t>
            </a:r>
            <a:endParaRPr lang="zh-CN" altLang="en-US"/>
          </a:p>
          <a:p>
            <a:endParaRPr lang="zh-CN" altLang="en-US"/>
          </a:p>
        </p:txBody>
      </p:sp>
      <p:pic>
        <p:nvPicPr>
          <p:cNvPr id="4" name="图片 3"/>
          <p:cNvPicPr>
            <a:picLocks noChangeAspect="1"/>
          </p:cNvPicPr>
          <p:nvPr/>
        </p:nvPicPr>
        <p:blipFill>
          <a:blip r:embed="rId1"/>
          <a:stretch>
            <a:fillRect/>
          </a:stretch>
        </p:blipFill>
        <p:spPr>
          <a:xfrm>
            <a:off x="1800225" y="2315845"/>
            <a:ext cx="3346450" cy="3861435"/>
          </a:xfrm>
          <a:prstGeom prst="rect">
            <a:avLst/>
          </a:prstGeom>
        </p:spPr>
      </p:pic>
      <p:pic>
        <p:nvPicPr>
          <p:cNvPr id="5" name="图片 4"/>
          <p:cNvPicPr>
            <a:picLocks noChangeAspect="1"/>
          </p:cNvPicPr>
          <p:nvPr/>
        </p:nvPicPr>
        <p:blipFill>
          <a:blip r:embed="rId2"/>
          <a:stretch>
            <a:fillRect/>
          </a:stretch>
        </p:blipFill>
        <p:spPr>
          <a:xfrm>
            <a:off x="6595110" y="2315210"/>
            <a:ext cx="3310890" cy="3862705"/>
          </a:xfrm>
          <a:prstGeom prst="rect">
            <a:avLst/>
          </a:prstGeom>
        </p:spPr>
      </p:pic>
    </p:spTree>
    <p:custDataLst>
      <p:tags r:id="rId3"/>
    </p:custData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 name="标题 13"/>
          <p:cNvSpPr>
            <a:spLocks noGrp="1"/>
          </p:cNvSpPr>
          <p:nvPr>
            <p:ph type="title"/>
          </p:nvPr>
        </p:nvSpPr>
        <p:spPr/>
        <p:txBody>
          <a:bodyPr/>
          <a:p>
            <a:endParaRPr lang="zh-CN" altLang="en-US"/>
          </a:p>
        </p:txBody>
      </p:sp>
      <p:sp>
        <p:nvSpPr>
          <p:cNvPr id="3" name="内容占位符 2"/>
          <p:cNvSpPr>
            <a:spLocks noGrp="1"/>
          </p:cNvSpPr>
          <p:nvPr>
            <p:ph idx="1"/>
          </p:nvPr>
        </p:nvSpPr>
        <p:spPr>
          <a:xfrm>
            <a:off x="622300" y="765175"/>
            <a:ext cx="10972800" cy="5327650"/>
          </a:xfrm>
        </p:spPr>
        <p:txBody>
          <a:bodyPr>
            <a:normAutofit fontScale="70000"/>
          </a:bodyPr>
          <a:p>
            <a:pPr marL="0" indent="0" algn="ctr">
              <a:buNone/>
            </a:pPr>
            <a:r>
              <a:rPr lang="zh-CN" altLang="en-US"/>
              <a:t>90年代的教材</a:t>
            </a:r>
            <a:endParaRPr lang="zh-CN" altLang="en-US"/>
          </a:p>
          <a:p>
            <a:r>
              <a:rPr lang="zh-CN" altLang="en-US"/>
              <a:t>1989年～1997年，</a:t>
            </a:r>
            <a:endParaRPr lang="zh-CN" altLang="en-US"/>
          </a:p>
          <a:p>
            <a:r>
              <a:rPr lang="zh-CN" altLang="en-US"/>
              <a:t>全国中学语文实验教材审查委员会先后审查通过了十多套初中语文教材：</a:t>
            </a:r>
            <a:endParaRPr lang="zh-CN" altLang="en-US"/>
          </a:p>
          <a:p>
            <a:r>
              <a:rPr lang="zh-CN" altLang="en-US"/>
              <a:t>1. 人教版（三年制、四年制共两套，刘国正、顾振彪主编）</a:t>
            </a:r>
            <a:endParaRPr lang="zh-CN" altLang="en-US"/>
          </a:p>
          <a:p>
            <a:r>
              <a:rPr lang="zh-CN" altLang="en-US"/>
              <a:t>2. 苏教版（洪宗礼主编）</a:t>
            </a:r>
            <a:endParaRPr lang="zh-CN" altLang="en-US"/>
          </a:p>
          <a:p>
            <a:r>
              <a:rPr lang="zh-CN" altLang="en-US"/>
              <a:t>3. 粤教版（曹础基主编）</a:t>
            </a:r>
            <a:endParaRPr lang="zh-CN" altLang="en-US"/>
          </a:p>
          <a:p>
            <a:r>
              <a:rPr lang="zh-CN" altLang="en-US"/>
              <a:t>4. 北师大版（张鸿苓主编）</a:t>
            </a:r>
            <a:endParaRPr lang="zh-CN" altLang="en-US"/>
          </a:p>
          <a:p>
            <a:r>
              <a:rPr lang="zh-CN" altLang="en-US"/>
              <a:t>5. 辽宁版（欧阳代娜主编）</a:t>
            </a:r>
            <a:endParaRPr lang="zh-CN" altLang="en-US"/>
          </a:p>
          <a:p>
            <a:r>
              <a:rPr lang="zh-CN" altLang="en-US"/>
              <a:t>6. 北京版（沈心天主编）</a:t>
            </a:r>
            <a:endParaRPr lang="zh-CN" altLang="en-US"/>
          </a:p>
          <a:p>
            <a:r>
              <a:rPr lang="zh-CN" altLang="en-US"/>
              <a:t>7. 四川版（潘述羊主编）</a:t>
            </a:r>
            <a:endParaRPr lang="zh-CN" altLang="en-US"/>
          </a:p>
          <a:p>
            <a:r>
              <a:rPr lang="zh-CN" altLang="en-US"/>
              <a:t>8. 四川教育出版社（颜振遥主编）</a:t>
            </a:r>
            <a:endParaRPr lang="zh-CN" altLang="en-US"/>
          </a:p>
          <a:p>
            <a:r>
              <a:rPr lang="zh-CN" altLang="en-US"/>
              <a:t>9. 教育科学出版社（郑祥五、孟宪和主编）</a:t>
            </a:r>
            <a:endParaRPr lang="zh-CN" altLang="en-US"/>
          </a:p>
          <a:p>
            <a:r>
              <a:rPr lang="zh-CN" altLang="en-US"/>
              <a:t>10. 广西教育出版社（耿法禹主编）</a:t>
            </a:r>
            <a:endParaRPr lang="zh-CN" altLang="en-US"/>
          </a:p>
          <a:p>
            <a:r>
              <a:rPr lang="zh-CN" altLang="en-US"/>
              <a:t>11. 北京大学出版社（张志公主编）</a:t>
            </a:r>
            <a:endParaRPr lang="zh-CN" altLang="en-US"/>
          </a:p>
        </p:txBody>
      </p:sp>
    </p:spTree>
    <p:custDataLst>
      <p:tags r:id="rId1"/>
    </p:custData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 name="标题 13"/>
          <p:cNvSpPr>
            <a:spLocks noGrp="1"/>
          </p:cNvSpPr>
          <p:nvPr>
            <p:ph type="title"/>
          </p:nvPr>
        </p:nvSpPr>
        <p:spPr/>
        <p:txBody>
          <a:bodyPr/>
          <a:p>
            <a:endParaRPr lang="zh-CN" altLang="en-US"/>
          </a:p>
        </p:txBody>
      </p:sp>
      <p:sp>
        <p:nvSpPr>
          <p:cNvPr id="3" name="内容占位符 2"/>
          <p:cNvSpPr>
            <a:spLocks noGrp="1"/>
          </p:cNvSpPr>
          <p:nvPr>
            <p:ph idx="1"/>
          </p:nvPr>
        </p:nvSpPr>
        <p:spPr>
          <a:xfrm>
            <a:off x="622300" y="535940"/>
            <a:ext cx="10972800" cy="5556885"/>
          </a:xfrm>
        </p:spPr>
        <p:txBody>
          <a:bodyPr>
            <a:normAutofit/>
          </a:bodyPr>
          <a:p>
            <a:pPr marL="0" indent="0" algn="ctr">
              <a:buNone/>
            </a:pPr>
            <a:r>
              <a:rPr lang="zh-CN" altLang="en-US" b="1">
                <a:latin typeface="宋体" panose="02010600030101010101" pitchFamily="2" charset="-122"/>
                <a:ea typeface="宋体" panose="02010600030101010101" pitchFamily="2" charset="-122"/>
                <a:cs typeface="宋体" panose="02010600030101010101" pitchFamily="2" charset="-122"/>
              </a:rPr>
              <a:t>新世纪的多纲多本教材</a:t>
            </a:r>
            <a:endParaRPr lang="zh-CN" altLang="en-US" b="1">
              <a:latin typeface="宋体" panose="02010600030101010101" pitchFamily="2" charset="-122"/>
              <a:ea typeface="宋体" panose="02010600030101010101" pitchFamily="2" charset="-122"/>
              <a:cs typeface="宋体" panose="02010600030101010101" pitchFamily="2" charset="-122"/>
            </a:endParaRPr>
          </a:p>
          <a:p>
            <a:r>
              <a:rPr lang="zh-CN" altLang="en-US" b="1">
                <a:latin typeface="宋体" panose="02010600030101010101" pitchFamily="2" charset="-122"/>
                <a:ea typeface="宋体" panose="02010600030101010101" pitchFamily="2" charset="-122"/>
                <a:cs typeface="宋体" panose="02010600030101010101" pitchFamily="2" charset="-122"/>
              </a:rPr>
              <a:t>2001年7月，教育部颁布《全日制义务教育语文课程标准（实验稿）》教材建设沿用“多纲多本”方针，实行国家基本要求指导下的教材多样化政策，鼓励有关机构、出版部门等依据国家课程标准组织编写中小学教材。先后有8套课程标准七至九年级（初中）实验教材通过教育部审查：</a:t>
            </a:r>
            <a:endParaRPr lang="zh-CN" altLang="en-US" b="1">
              <a:latin typeface="宋体" panose="02010600030101010101" pitchFamily="2" charset="-122"/>
              <a:ea typeface="宋体" panose="02010600030101010101" pitchFamily="2" charset="-122"/>
              <a:cs typeface="宋体" panose="02010600030101010101" pitchFamily="2" charset="-122"/>
            </a:endParaRPr>
          </a:p>
          <a:p>
            <a:r>
              <a:rPr lang="zh-CN" altLang="en-US" b="1">
                <a:latin typeface="宋体" panose="02010600030101010101" pitchFamily="2" charset="-122"/>
                <a:ea typeface="宋体" panose="02010600030101010101" pitchFamily="2" charset="-122"/>
                <a:cs typeface="宋体" panose="02010600030101010101" pitchFamily="2" charset="-122"/>
              </a:rPr>
              <a:t>1. 人教社《语文》（顾振彪主编）</a:t>
            </a:r>
            <a:endParaRPr lang="zh-CN" altLang="en-US" b="1">
              <a:latin typeface="宋体" panose="02010600030101010101" pitchFamily="2" charset="-122"/>
              <a:ea typeface="宋体" panose="02010600030101010101" pitchFamily="2" charset="-122"/>
              <a:cs typeface="宋体" panose="02010600030101010101" pitchFamily="2" charset="-122"/>
            </a:endParaRPr>
          </a:p>
          <a:p>
            <a:r>
              <a:rPr lang="zh-CN" altLang="en-US" b="1">
                <a:latin typeface="宋体" panose="02010600030101010101" pitchFamily="2" charset="-122"/>
                <a:ea typeface="宋体" panose="02010600030101010101" pitchFamily="2" charset="-122"/>
                <a:cs typeface="宋体" panose="02010600030101010101" pitchFamily="2" charset="-122"/>
              </a:rPr>
              <a:t>2. 苏教版《语文》（洪宗礼主编）</a:t>
            </a:r>
            <a:endParaRPr lang="zh-CN" altLang="en-US" b="1">
              <a:latin typeface="宋体" panose="02010600030101010101" pitchFamily="2" charset="-122"/>
              <a:ea typeface="宋体" panose="02010600030101010101" pitchFamily="2" charset="-122"/>
              <a:cs typeface="宋体" panose="02010600030101010101" pitchFamily="2" charset="-122"/>
            </a:endParaRPr>
          </a:p>
          <a:p>
            <a:r>
              <a:rPr lang="zh-CN" altLang="en-US" b="1">
                <a:latin typeface="宋体" panose="02010600030101010101" pitchFamily="2" charset="-122"/>
                <a:ea typeface="宋体" panose="02010600030101010101" pitchFamily="2" charset="-122"/>
                <a:cs typeface="宋体" panose="02010600030101010101" pitchFamily="2" charset="-122"/>
              </a:rPr>
              <a:t>3. 语文版《语文》（史习江主编）</a:t>
            </a:r>
            <a:endParaRPr lang="zh-CN" altLang="en-US" b="1">
              <a:latin typeface="宋体" panose="02010600030101010101" pitchFamily="2" charset="-122"/>
              <a:ea typeface="宋体" panose="02010600030101010101" pitchFamily="2" charset="-122"/>
              <a:cs typeface="宋体" panose="02010600030101010101" pitchFamily="2" charset="-122"/>
            </a:endParaRPr>
          </a:p>
          <a:p>
            <a:r>
              <a:rPr lang="zh-CN" altLang="en-US" b="1">
                <a:latin typeface="宋体" panose="02010600030101010101" pitchFamily="2" charset="-122"/>
                <a:ea typeface="宋体" panose="02010600030101010101" pitchFamily="2" charset="-122"/>
                <a:cs typeface="宋体" panose="02010600030101010101" pitchFamily="2" charset="-122"/>
              </a:rPr>
              <a:t>4. 湖北版《语文》（王先霈、徐国英主编）</a:t>
            </a:r>
            <a:endParaRPr lang="zh-CN" altLang="en-US" b="1">
              <a:latin typeface="宋体" panose="02010600030101010101" pitchFamily="2" charset="-122"/>
              <a:ea typeface="宋体" panose="02010600030101010101" pitchFamily="2" charset="-122"/>
              <a:cs typeface="宋体" panose="02010600030101010101" pitchFamily="2" charset="-122"/>
            </a:endParaRPr>
          </a:p>
          <a:p>
            <a:r>
              <a:rPr lang="zh-CN" altLang="en-US" b="1">
                <a:latin typeface="宋体" panose="02010600030101010101" pitchFamily="2" charset="-122"/>
                <a:ea typeface="宋体" panose="02010600030101010101" pitchFamily="2" charset="-122"/>
                <a:cs typeface="宋体" panose="02010600030101010101" pitchFamily="2" charset="-122"/>
              </a:rPr>
              <a:t>5. 河北大学出版社《语文》（王富仁、傅中和主编）</a:t>
            </a:r>
            <a:endParaRPr lang="zh-CN" altLang="en-US" b="1">
              <a:latin typeface="宋体" panose="02010600030101010101" pitchFamily="2" charset="-122"/>
              <a:ea typeface="宋体" panose="02010600030101010101" pitchFamily="2" charset="-122"/>
              <a:cs typeface="宋体" panose="02010600030101010101" pitchFamily="2" charset="-122"/>
            </a:endParaRPr>
          </a:p>
          <a:p>
            <a:r>
              <a:rPr lang="zh-CN" altLang="en-US" b="1">
                <a:latin typeface="宋体" panose="02010600030101010101" pitchFamily="2" charset="-122"/>
                <a:ea typeface="宋体" panose="02010600030101010101" pitchFamily="2" charset="-122"/>
                <a:cs typeface="宋体" panose="02010600030101010101" pitchFamily="2" charset="-122"/>
              </a:rPr>
              <a:t>6. 北师大版《语文》（孙绍振主编）</a:t>
            </a:r>
            <a:endParaRPr lang="zh-CN" altLang="en-US" b="1">
              <a:latin typeface="宋体" panose="02010600030101010101" pitchFamily="2" charset="-122"/>
              <a:ea typeface="宋体" panose="02010600030101010101" pitchFamily="2" charset="-122"/>
              <a:cs typeface="宋体" panose="02010600030101010101" pitchFamily="2" charset="-122"/>
            </a:endParaRPr>
          </a:p>
          <a:p>
            <a:r>
              <a:rPr lang="zh-CN" altLang="en-US" b="1">
                <a:latin typeface="宋体" panose="02010600030101010101" pitchFamily="2" charset="-122"/>
                <a:ea typeface="宋体" panose="02010600030101010101" pitchFamily="2" charset="-122"/>
                <a:cs typeface="宋体" panose="02010600030101010101" pitchFamily="2" charset="-122"/>
              </a:rPr>
              <a:t>7. 作家出版社、中华书局版《语文》（郭预衡、章培恒、陈平原主编）</a:t>
            </a:r>
            <a:endParaRPr lang="zh-CN" altLang="en-US" b="1">
              <a:latin typeface="宋体" panose="02010600030101010101" pitchFamily="2" charset="-122"/>
              <a:ea typeface="宋体" panose="02010600030101010101" pitchFamily="2" charset="-122"/>
              <a:cs typeface="宋体" panose="02010600030101010101" pitchFamily="2" charset="-122"/>
            </a:endParaRPr>
          </a:p>
          <a:p>
            <a:r>
              <a:rPr lang="zh-CN" altLang="en-US" b="1">
                <a:latin typeface="宋体" panose="02010600030101010101" pitchFamily="2" charset="-122"/>
                <a:ea typeface="宋体" panose="02010600030101010101" pitchFamily="2" charset="-122"/>
                <a:cs typeface="宋体" panose="02010600030101010101" pitchFamily="2" charset="-122"/>
              </a:rPr>
              <a:t>8. 长春版《语文》（张翼健主编）</a:t>
            </a:r>
            <a:endParaRPr lang="zh-CN" altLang="en-US" b="1">
              <a:latin typeface="宋体" panose="02010600030101010101" pitchFamily="2" charset="-122"/>
              <a:ea typeface="宋体" panose="02010600030101010101" pitchFamily="2" charset="-122"/>
              <a:cs typeface="宋体" panose="02010600030101010101" pitchFamily="2" charset="-122"/>
            </a:endParaRPr>
          </a:p>
        </p:txBody>
      </p:sp>
    </p:spTree>
    <p:custDataLst>
      <p:tags r:id="rId1"/>
    </p:custData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 name="标题 13"/>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1"/>
          <a:stretch>
            <a:fillRect/>
          </a:stretch>
        </p:blipFill>
        <p:spPr>
          <a:xfrm>
            <a:off x="1468755" y="764540"/>
            <a:ext cx="9159875" cy="5274310"/>
          </a:xfrm>
          <a:prstGeom prst="rect">
            <a:avLst/>
          </a:prstGeom>
        </p:spPr>
      </p:pic>
    </p:spTree>
    <p:custDataLst>
      <p:tags r:id="rId2"/>
    </p:custData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 name="标题 14"/>
          <p:cNvSpPr>
            <a:spLocks noGrp="1"/>
          </p:cNvSpPr>
          <p:nvPr>
            <p:ph type="title"/>
          </p:nvPr>
        </p:nvSpPr>
        <p:spPr/>
        <p:txBody>
          <a:bodyPr/>
          <a:p>
            <a:endParaRPr lang="zh-CN" altLang="en-US"/>
          </a:p>
        </p:txBody>
      </p:sp>
      <p:sp>
        <p:nvSpPr>
          <p:cNvPr id="3" name="内容占位符 2"/>
          <p:cNvSpPr>
            <a:spLocks noGrp="1"/>
          </p:cNvSpPr>
          <p:nvPr>
            <p:ph idx="1"/>
          </p:nvPr>
        </p:nvSpPr>
        <p:spPr>
          <a:xfrm>
            <a:off x="622300" y="365760"/>
            <a:ext cx="10972800" cy="5727065"/>
          </a:xfrm>
        </p:spPr>
        <p:txBody>
          <a:bodyPr>
            <a:normAutofit lnSpcReduction="20000"/>
          </a:bodyPr>
          <a:p>
            <a:pPr>
              <a:lnSpc>
                <a:spcPct val="150000"/>
              </a:lnSpc>
            </a:pPr>
            <a:r>
              <a:rPr lang="zh-CN" altLang="en-US"/>
              <a:t> 部编教材，回到大一统时代……从政治挂帅到人性追问，这不但是新中国语文教材走过的历程，也是我们民族生存状态的投影。半个多世纪社会价值的快速变迁，映射在语文教材中，令人感慨万千。</a:t>
            </a:r>
            <a:endParaRPr lang="zh-CN" altLang="en-US"/>
          </a:p>
          <a:p>
            <a:pPr>
              <a:lnSpc>
                <a:spcPct val="150000"/>
              </a:lnSpc>
            </a:pPr>
            <a:endParaRPr lang="zh-CN" altLang="en-US"/>
          </a:p>
        </p:txBody>
      </p:sp>
      <p:pic>
        <p:nvPicPr>
          <p:cNvPr id="4" name="图片 3"/>
          <p:cNvPicPr>
            <a:picLocks noChangeAspect="1"/>
          </p:cNvPicPr>
          <p:nvPr/>
        </p:nvPicPr>
        <p:blipFill>
          <a:blip r:embed="rId1"/>
          <a:stretch>
            <a:fillRect/>
          </a:stretch>
        </p:blipFill>
        <p:spPr>
          <a:xfrm>
            <a:off x="2564765" y="2332355"/>
            <a:ext cx="6449695" cy="4081780"/>
          </a:xfrm>
          <a:prstGeom prst="rect">
            <a:avLst/>
          </a:prstGeom>
        </p:spPr>
      </p:pic>
    </p:spTree>
    <p:custDataLst>
      <p:tags r:id="rId2"/>
    </p:custData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ctr"/>
            <a:r>
              <a:rPr lang="zh-CN" altLang="en-US"/>
              <a:t>四、双线结构</a:t>
            </a:r>
            <a:endParaRPr lang="zh-CN" altLang="en-US"/>
          </a:p>
        </p:txBody>
      </p:sp>
      <p:sp>
        <p:nvSpPr>
          <p:cNvPr id="3" name="内容占位符 2"/>
          <p:cNvSpPr>
            <a:spLocks noGrp="1"/>
          </p:cNvSpPr>
          <p:nvPr>
            <p:ph idx="1"/>
          </p:nvPr>
        </p:nvSpPr>
        <p:spPr/>
        <p:txBody>
          <a:bodyPr/>
          <a:p>
            <a:pPr>
              <a:lnSpc>
                <a:spcPct val="100000"/>
              </a:lnSpc>
            </a:pPr>
            <a:r>
              <a:rPr lang="zh-CN" altLang="zh-CN" sz="3200" b="1" dirty="0">
                <a:latin typeface="宋体" panose="02010600030101010101" pitchFamily="2" charset="-122"/>
                <a:ea typeface="宋体" panose="02010600030101010101" pitchFamily="2" charset="-122"/>
                <a:sym typeface="+mn-ea"/>
              </a:rPr>
              <a:t>阅读单元的组织兼顾</a:t>
            </a:r>
            <a:r>
              <a:rPr lang="zh-CN" altLang="zh-CN" sz="3200" b="1" dirty="0">
                <a:solidFill>
                  <a:srgbClr val="FF0000"/>
                </a:solidFill>
                <a:latin typeface="宋体" panose="02010600030101010101" pitchFamily="2" charset="-122"/>
                <a:ea typeface="宋体" panose="02010600030101010101" pitchFamily="2" charset="-122"/>
                <a:sym typeface="+mn-ea"/>
              </a:rPr>
              <a:t>人文主题</a:t>
            </a:r>
            <a:r>
              <a:rPr lang="zh-CN" altLang="zh-CN" sz="3200" b="1" dirty="0">
                <a:latin typeface="宋体" panose="02010600030101010101" pitchFamily="2" charset="-122"/>
                <a:ea typeface="宋体" panose="02010600030101010101" pitchFamily="2" charset="-122"/>
                <a:sym typeface="+mn-ea"/>
              </a:rPr>
              <a:t>和</a:t>
            </a:r>
            <a:r>
              <a:rPr lang="zh-CN" altLang="zh-CN" sz="3200" b="1" dirty="0">
                <a:solidFill>
                  <a:srgbClr val="FF0000"/>
                </a:solidFill>
                <a:latin typeface="宋体" panose="02010600030101010101" pitchFamily="2" charset="-122"/>
                <a:ea typeface="宋体" panose="02010600030101010101" pitchFamily="2" charset="-122"/>
                <a:sym typeface="+mn-ea"/>
              </a:rPr>
              <a:t>语文要素</a:t>
            </a:r>
            <a:r>
              <a:rPr lang="zh-CN" altLang="zh-CN" sz="3200" b="1" dirty="0">
                <a:latin typeface="宋体" panose="02010600030101010101" pitchFamily="2" charset="-122"/>
                <a:ea typeface="宋体" panose="02010600030101010101" pitchFamily="2" charset="-122"/>
                <a:sym typeface="+mn-ea"/>
              </a:rPr>
              <a:t>两条线索，力求做到二者的协调统一，</a:t>
            </a:r>
            <a:r>
              <a:rPr lang="zh-CN" altLang="zh-CN" sz="3200" b="1" dirty="0">
                <a:latin typeface="宋体" panose="02010600030101010101" pitchFamily="2" charset="-122"/>
                <a:ea typeface="宋体" panose="02010600030101010101" pitchFamily="2" charset="-122"/>
                <a:sym typeface="宋体" panose="02010600030101010101" pitchFamily="2" charset="-122"/>
              </a:rPr>
              <a:t>强化语文学习的综合性和实践性。</a:t>
            </a:r>
            <a:endParaRPr lang="zh-CN" altLang="zh-CN" b="1" dirty="0">
              <a:latin typeface="楷体" panose="02010609060101010101" pitchFamily="49" charset="-122"/>
              <a:ea typeface="楷体" panose="02010609060101010101" pitchFamily="49" charset="-122"/>
              <a:sym typeface="宋体" panose="02010600030101010101" pitchFamily="2" charset="-122"/>
            </a:endParaRPr>
          </a:p>
          <a:p>
            <a:endParaRPr lang="zh-CN" altLang="en-US"/>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001078" y="556591"/>
            <a:ext cx="7673009" cy="6069496"/>
          </a:xfrm>
          <a:prstGeom prst="rect">
            <a:avLst/>
          </a:prstGeom>
          <a:noFill/>
        </p:spPr>
        <p:txBody>
          <a:bodyPr wrap="square" rtlCol="0">
            <a:spAutoFit/>
          </a:bodyPr>
          <a:lstStyle/>
          <a:p>
            <a:endParaRPr lang="zh-CN" altLang="en-US" dirty="0"/>
          </a:p>
        </p:txBody>
      </p:sp>
      <p:graphicFrame>
        <p:nvGraphicFramePr>
          <p:cNvPr id="11" name="表格 10"/>
          <p:cNvGraphicFramePr>
            <a:graphicFrameLocks noGrp="1"/>
          </p:cNvGraphicFramePr>
          <p:nvPr/>
        </p:nvGraphicFramePr>
        <p:xfrm>
          <a:off x="1031547" y="367262"/>
          <a:ext cx="10128906" cy="1226820"/>
        </p:xfrm>
        <a:graphic>
          <a:graphicData uri="http://schemas.openxmlformats.org/drawingml/2006/table">
            <a:tbl>
              <a:tblPr firstRow="1" firstCol="1" bandRow="1">
                <a:tableStyleId>{5C22544A-7EE6-4342-B048-85BDC9FD1C3A}</a:tableStyleId>
              </a:tblPr>
              <a:tblGrid>
                <a:gridCol w="1446468"/>
                <a:gridCol w="1446468"/>
                <a:gridCol w="1447194"/>
                <a:gridCol w="1447194"/>
                <a:gridCol w="1447194"/>
                <a:gridCol w="1447194"/>
                <a:gridCol w="1447194"/>
              </a:tblGrid>
              <a:tr h="0">
                <a:tc>
                  <a:txBody>
                    <a:bodyPr/>
                    <a:lstStyle/>
                    <a:p>
                      <a:pPr algn="ctr">
                        <a:spcAft>
                          <a:spcPts val="0"/>
                        </a:spcAft>
                      </a:pPr>
                      <a:r>
                        <a:rPr lang="zh-CN" sz="1400" kern="100" dirty="0">
                          <a:effectLst/>
                        </a:rPr>
                        <a:t>人文主题</a:t>
                      </a:r>
                      <a:endParaRPr lang="zh-CN" sz="1050" kern="100" dirty="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1400" kern="100">
                          <a:effectLst/>
                        </a:rPr>
                        <a:t>四季美景</a:t>
                      </a:r>
                      <a:endParaRPr lang="zh-CN" sz="1050"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1400" kern="100">
                          <a:effectLst/>
                        </a:rPr>
                        <a:t>至爱亲情</a:t>
                      </a:r>
                      <a:endParaRPr lang="zh-CN" sz="1050"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1400" kern="100">
                          <a:effectLst/>
                        </a:rPr>
                        <a:t>学习生活</a:t>
                      </a:r>
                      <a:endParaRPr lang="zh-CN" sz="1050"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1400" kern="100">
                          <a:effectLst/>
                        </a:rPr>
                        <a:t>人生之舟</a:t>
                      </a:r>
                      <a:endParaRPr lang="zh-CN" sz="1050"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1400" kern="100">
                          <a:effectLst/>
                        </a:rPr>
                        <a:t>动物与人</a:t>
                      </a:r>
                      <a:endParaRPr lang="zh-CN" sz="1050"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1400" kern="100">
                          <a:effectLst/>
                        </a:rPr>
                        <a:t>想象之翼</a:t>
                      </a:r>
                      <a:endParaRPr lang="zh-CN" sz="1050"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r>
              <a:tr h="0">
                <a:tc rowSpan="2">
                  <a:txBody>
                    <a:bodyPr/>
                    <a:lstStyle/>
                    <a:p>
                      <a:pPr algn="ctr">
                        <a:spcAft>
                          <a:spcPts val="0"/>
                        </a:spcAft>
                      </a:pPr>
                      <a:r>
                        <a:rPr lang="zh-CN" sz="1400" kern="100" dirty="0">
                          <a:effectLst/>
                        </a:rPr>
                        <a:t>语文要素</a:t>
                      </a:r>
                      <a:endParaRPr lang="zh-CN" sz="1050" kern="100" dirty="0">
                        <a:effectLst/>
                      </a:endParaRPr>
                    </a:p>
                    <a:p>
                      <a:pPr algn="ctr">
                        <a:spcAft>
                          <a:spcPts val="0"/>
                        </a:spcAft>
                      </a:pPr>
                      <a:r>
                        <a:rPr lang="zh-CN" sz="1400" kern="100" dirty="0">
                          <a:effectLst/>
                        </a:rPr>
                        <a:t>（阅读方法、阅读策略）</a:t>
                      </a:r>
                      <a:endParaRPr lang="zh-CN" sz="1050" kern="100" dirty="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gridSpan="2">
                  <a:txBody>
                    <a:bodyPr/>
                    <a:lstStyle/>
                    <a:p>
                      <a:pPr algn="ctr">
                        <a:spcAft>
                          <a:spcPts val="0"/>
                        </a:spcAft>
                      </a:pPr>
                      <a:r>
                        <a:rPr lang="zh-CN" sz="1400" kern="100">
                          <a:effectLst/>
                        </a:rPr>
                        <a:t>朗读</a:t>
                      </a:r>
                      <a:endParaRPr lang="zh-CN" sz="1050"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hMerge="1">
                  <a:tcPr/>
                </a:tc>
                <a:tc gridSpan="3">
                  <a:txBody>
                    <a:bodyPr/>
                    <a:lstStyle/>
                    <a:p>
                      <a:pPr algn="ctr">
                        <a:spcAft>
                          <a:spcPts val="0"/>
                        </a:spcAft>
                      </a:pPr>
                      <a:r>
                        <a:rPr lang="zh-CN" sz="1400" kern="100">
                          <a:effectLst/>
                        </a:rPr>
                        <a:t>默读</a:t>
                      </a:r>
                      <a:endParaRPr lang="zh-CN" sz="1050"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hMerge="1">
                  <a:tcPr/>
                </a:tc>
                <a:tc hMerge="1">
                  <a:tcPr/>
                </a:tc>
                <a:tc>
                  <a:txBody>
                    <a:bodyPr/>
                    <a:lstStyle/>
                    <a:p>
                      <a:pPr algn="ctr">
                        <a:spcAft>
                          <a:spcPts val="0"/>
                        </a:spcAft>
                      </a:pPr>
                      <a:r>
                        <a:rPr lang="zh-CN" sz="1400" kern="100">
                          <a:effectLst/>
                        </a:rPr>
                        <a:t>速读</a:t>
                      </a:r>
                      <a:endParaRPr lang="zh-CN" sz="1050"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r>
              <a:tr h="0">
                <a:tc vMerge="1">
                  <a:tcPr/>
                </a:tc>
                <a:tc>
                  <a:txBody>
                    <a:bodyPr/>
                    <a:lstStyle/>
                    <a:p>
                      <a:pPr algn="ctr">
                        <a:spcAft>
                          <a:spcPts val="0"/>
                        </a:spcAft>
                      </a:pPr>
                      <a:r>
                        <a:rPr lang="zh-CN" sz="1050" kern="100">
                          <a:effectLst/>
                        </a:rPr>
                        <a:t>想象情景，</a:t>
                      </a:r>
                      <a:endParaRPr lang="zh-CN" sz="1050" kern="100">
                        <a:effectLst/>
                      </a:endParaRPr>
                    </a:p>
                    <a:p>
                      <a:pPr algn="ctr">
                        <a:spcAft>
                          <a:spcPts val="0"/>
                        </a:spcAft>
                      </a:pPr>
                      <a:r>
                        <a:rPr lang="zh-CN" sz="1050" kern="100">
                          <a:effectLst/>
                        </a:rPr>
                        <a:t>把握重音、停连，音韵之美</a:t>
                      </a:r>
                      <a:endParaRPr lang="zh-CN" sz="1050" kern="100">
                        <a:effectLst/>
                      </a:endParaRPr>
                    </a:p>
                    <a:p>
                      <a:pPr algn="ctr">
                        <a:spcAft>
                          <a:spcPts val="0"/>
                        </a:spcAft>
                      </a:pPr>
                      <a:r>
                        <a:rPr lang="zh-CN" sz="1050" kern="100">
                          <a:effectLst/>
                        </a:rPr>
                        <a:t>揣摩品味语言</a:t>
                      </a:r>
                      <a:endParaRPr lang="zh-CN" sz="1050" kern="100">
                        <a:effectLst/>
                      </a:endParaRPr>
                    </a:p>
                    <a:p>
                      <a:pPr algn="ctr">
                        <a:spcAft>
                          <a:spcPts val="0"/>
                        </a:spcAft>
                      </a:pPr>
                      <a:r>
                        <a:rPr lang="zh-CN" sz="1050" kern="100">
                          <a:effectLst/>
                        </a:rPr>
                        <a:t>比喻、拟人</a:t>
                      </a:r>
                      <a:endParaRPr lang="zh-CN" sz="1050"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1050" kern="100">
                          <a:effectLst/>
                        </a:rPr>
                        <a:t>把握感情基调，注意语气、节奏变化</a:t>
                      </a:r>
                      <a:endParaRPr lang="zh-CN" sz="1050" kern="100">
                        <a:effectLst/>
                      </a:endParaRPr>
                    </a:p>
                    <a:p>
                      <a:pPr algn="ctr">
                        <a:spcAft>
                          <a:spcPts val="0"/>
                        </a:spcAft>
                      </a:pPr>
                      <a:r>
                        <a:rPr lang="zh-CN" sz="1050" kern="100">
                          <a:effectLst/>
                        </a:rPr>
                        <a:t>体会思想感情</a:t>
                      </a:r>
                      <a:endParaRPr lang="zh-CN" sz="1050"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1050" kern="100">
                          <a:effectLst/>
                        </a:rPr>
                        <a:t>一气呵成，保证阅读的完整性和阅读速度，把握基本内容，了解大意</a:t>
                      </a:r>
                      <a:endParaRPr lang="zh-CN" sz="1050"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1050" kern="100">
                          <a:effectLst/>
                        </a:rPr>
                        <a:t>勾画关键语句，学做标注，理清作者思路</a:t>
                      </a:r>
                      <a:endParaRPr lang="zh-CN" sz="1050"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1050" kern="100">
                          <a:effectLst/>
                        </a:rPr>
                        <a:t>勾画重要语句段落，学做摘录，概括中心思想</a:t>
                      </a:r>
                      <a:endParaRPr lang="zh-CN" sz="1050"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1050" kern="100" dirty="0">
                          <a:effectLst/>
                        </a:rPr>
                        <a:t>快速阅读，提高阅读速度，把握思路，深入理解</a:t>
                      </a:r>
                      <a:endParaRPr lang="zh-CN" sz="1050" kern="100" dirty="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r>
            </a:tbl>
          </a:graphicData>
        </a:graphic>
      </p:graphicFrame>
      <p:graphicFrame>
        <p:nvGraphicFramePr>
          <p:cNvPr id="13" name="表格 12"/>
          <p:cNvGraphicFramePr>
            <a:graphicFrameLocks noGrp="1"/>
          </p:cNvGraphicFramePr>
          <p:nvPr/>
        </p:nvGraphicFramePr>
        <p:xfrm>
          <a:off x="1031547" y="1769499"/>
          <a:ext cx="10128906" cy="1369223"/>
        </p:xfrm>
        <a:graphic>
          <a:graphicData uri="http://schemas.openxmlformats.org/drawingml/2006/table">
            <a:tbl>
              <a:tblPr firstRow="1" firstCol="1" bandRow="1">
                <a:tableStyleId>{5C22544A-7EE6-4342-B048-85BDC9FD1C3A}</a:tableStyleId>
              </a:tblPr>
              <a:tblGrid>
                <a:gridCol w="1446468"/>
                <a:gridCol w="1446468"/>
                <a:gridCol w="1447194"/>
                <a:gridCol w="1447194"/>
                <a:gridCol w="1447194"/>
                <a:gridCol w="1447194"/>
                <a:gridCol w="1447194"/>
              </a:tblGrid>
              <a:tr h="238126">
                <a:tc>
                  <a:txBody>
                    <a:bodyPr/>
                    <a:lstStyle/>
                    <a:p>
                      <a:pPr algn="ctr">
                        <a:spcAft>
                          <a:spcPts val="0"/>
                        </a:spcAft>
                      </a:pPr>
                      <a:r>
                        <a:rPr lang="zh-CN" sz="1400" kern="100">
                          <a:effectLst/>
                        </a:rPr>
                        <a:t>人文主题</a:t>
                      </a:r>
                      <a:endParaRPr lang="zh-CN" sz="1050"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1400" kern="100">
                          <a:effectLst/>
                        </a:rPr>
                        <a:t>群星闪耀</a:t>
                      </a:r>
                      <a:endParaRPr lang="zh-CN" sz="1050"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1400" kern="100">
                          <a:effectLst/>
                        </a:rPr>
                        <a:t>家国情怀</a:t>
                      </a:r>
                      <a:endParaRPr lang="zh-CN" sz="1050"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1400" kern="100">
                          <a:effectLst/>
                        </a:rPr>
                        <a:t>凡人小事</a:t>
                      </a:r>
                      <a:endParaRPr lang="zh-CN" sz="1050"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1400" kern="100">
                          <a:effectLst/>
                        </a:rPr>
                        <a:t>修身正己</a:t>
                      </a:r>
                      <a:endParaRPr lang="zh-CN" sz="1050"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1400" kern="100">
                          <a:effectLst/>
                        </a:rPr>
                        <a:t>生活哲理</a:t>
                      </a:r>
                      <a:endParaRPr lang="zh-CN" sz="1050"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1400" kern="100">
                          <a:effectLst/>
                        </a:rPr>
                        <a:t>科幻探险</a:t>
                      </a:r>
                      <a:endParaRPr lang="zh-CN" sz="1050"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r>
              <a:tr h="238126">
                <a:tc rowSpan="2">
                  <a:txBody>
                    <a:bodyPr/>
                    <a:lstStyle/>
                    <a:p>
                      <a:pPr algn="ctr">
                        <a:spcAft>
                          <a:spcPts val="0"/>
                        </a:spcAft>
                      </a:pPr>
                      <a:r>
                        <a:rPr lang="zh-CN" sz="1400" kern="100" dirty="0">
                          <a:effectLst/>
                        </a:rPr>
                        <a:t>语文要素</a:t>
                      </a:r>
                      <a:endParaRPr lang="zh-CN" sz="1050" kern="100" dirty="0">
                        <a:effectLst/>
                      </a:endParaRPr>
                    </a:p>
                    <a:p>
                      <a:pPr algn="ctr">
                        <a:spcAft>
                          <a:spcPts val="0"/>
                        </a:spcAft>
                      </a:pPr>
                      <a:r>
                        <a:rPr lang="zh-CN" sz="1400" kern="100" dirty="0">
                          <a:effectLst/>
                        </a:rPr>
                        <a:t>（阅读方法、阅读策略）</a:t>
                      </a:r>
                      <a:endParaRPr lang="zh-CN" sz="1050" kern="100" dirty="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gridSpan="2">
                  <a:txBody>
                    <a:bodyPr/>
                    <a:lstStyle/>
                    <a:p>
                      <a:pPr algn="ctr">
                        <a:spcAft>
                          <a:spcPts val="0"/>
                        </a:spcAft>
                      </a:pPr>
                      <a:r>
                        <a:rPr lang="zh-CN" sz="1400" kern="100">
                          <a:effectLst/>
                        </a:rPr>
                        <a:t>精读</a:t>
                      </a:r>
                      <a:endParaRPr lang="zh-CN" sz="1050"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hMerge="1">
                  <a:tcPr/>
                </a:tc>
                <a:tc>
                  <a:txBody>
                    <a:bodyPr/>
                    <a:lstStyle/>
                    <a:p>
                      <a:pPr algn="ctr">
                        <a:spcAft>
                          <a:spcPts val="0"/>
                        </a:spcAft>
                      </a:pPr>
                      <a:r>
                        <a:rPr lang="zh-CN" sz="1400" kern="100">
                          <a:effectLst/>
                        </a:rPr>
                        <a:t>熟读精思</a:t>
                      </a:r>
                      <a:endParaRPr lang="zh-CN" sz="1050"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1400" kern="100">
                          <a:effectLst/>
                        </a:rPr>
                        <a:t>略读</a:t>
                      </a:r>
                      <a:endParaRPr lang="zh-CN" sz="1050"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1400" kern="100">
                          <a:effectLst/>
                        </a:rPr>
                        <a:t>比较阅读</a:t>
                      </a:r>
                      <a:endParaRPr lang="zh-CN" sz="1050"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1400" kern="100">
                          <a:effectLst/>
                        </a:rPr>
                        <a:t>浏览</a:t>
                      </a:r>
                      <a:endParaRPr lang="zh-CN" sz="1050"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r>
              <a:tr h="892971">
                <a:tc vMerge="1">
                  <a:tcPr/>
                </a:tc>
                <a:tc>
                  <a:txBody>
                    <a:bodyPr/>
                    <a:lstStyle/>
                    <a:p>
                      <a:pPr algn="ctr">
                        <a:spcAft>
                          <a:spcPts val="0"/>
                        </a:spcAft>
                      </a:pPr>
                      <a:r>
                        <a:rPr lang="zh-CN" sz="1050" kern="100" dirty="0">
                          <a:effectLst/>
                        </a:rPr>
                        <a:t>把握关键语句段落、字斟句酌，品味含义和表达的妙处，把握人物特征，理解思想感情</a:t>
                      </a:r>
                      <a:endParaRPr lang="zh-CN" sz="1050" kern="100" dirty="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1050" kern="100" dirty="0">
                          <a:effectLst/>
                        </a:rPr>
                        <a:t>涵咏品味，把握抒情方式，感受作者情怀，学做批注</a:t>
                      </a:r>
                      <a:endParaRPr lang="zh-CN" sz="1050" kern="100" dirty="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1050" kern="100">
                          <a:effectLst/>
                        </a:rPr>
                        <a:t>把握重点，发现关键语句，感受意蕴</a:t>
                      </a:r>
                      <a:endParaRPr lang="zh-CN" sz="1050"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1050" kern="100">
                          <a:effectLst/>
                        </a:rPr>
                        <a:t>确定阅读重点，对内容和表达有自己的心得</a:t>
                      </a:r>
                      <a:endParaRPr lang="zh-CN" sz="1050"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1050" kern="100">
                          <a:effectLst/>
                        </a:rPr>
                        <a:t>托物言志</a:t>
                      </a:r>
                      <a:endParaRPr lang="zh-CN" sz="1050" kern="100">
                        <a:effectLst/>
                      </a:endParaRPr>
                    </a:p>
                    <a:p>
                      <a:pPr algn="ctr">
                        <a:spcAft>
                          <a:spcPts val="0"/>
                        </a:spcAft>
                      </a:pPr>
                      <a:r>
                        <a:rPr lang="en-US" sz="1050" kern="100">
                          <a:effectLst/>
                        </a:rPr>
                        <a:t> </a:t>
                      </a:r>
                      <a:endParaRPr lang="zh-CN" sz="1050"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1050" kern="100" dirty="0">
                          <a:effectLst/>
                        </a:rPr>
                        <a:t>提取信息，思考和质疑</a:t>
                      </a:r>
                      <a:endParaRPr lang="zh-CN" sz="1050" kern="100" dirty="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r>
            </a:tbl>
          </a:graphicData>
        </a:graphic>
      </p:graphicFrame>
      <p:graphicFrame>
        <p:nvGraphicFramePr>
          <p:cNvPr id="15" name="表格 14"/>
          <p:cNvGraphicFramePr>
            <a:graphicFrameLocks noGrp="1"/>
          </p:cNvGraphicFramePr>
          <p:nvPr/>
        </p:nvGraphicFramePr>
        <p:xfrm>
          <a:off x="1031547" y="3264398"/>
          <a:ext cx="10128906" cy="1802627"/>
        </p:xfrm>
        <a:graphic>
          <a:graphicData uri="http://schemas.openxmlformats.org/drawingml/2006/table">
            <a:tbl>
              <a:tblPr firstRow="1" firstCol="1" bandRow="1">
                <a:tableStyleId>{5C22544A-7EE6-4342-B048-85BDC9FD1C3A}</a:tableStyleId>
              </a:tblPr>
              <a:tblGrid>
                <a:gridCol w="1446468"/>
                <a:gridCol w="1446468"/>
                <a:gridCol w="1447194"/>
                <a:gridCol w="1447194"/>
                <a:gridCol w="1447194"/>
                <a:gridCol w="1447194"/>
                <a:gridCol w="1447194"/>
              </a:tblGrid>
              <a:tr h="240350">
                <a:tc>
                  <a:txBody>
                    <a:bodyPr/>
                    <a:lstStyle/>
                    <a:p>
                      <a:pPr algn="ctr">
                        <a:spcAft>
                          <a:spcPts val="0"/>
                        </a:spcAft>
                      </a:pPr>
                      <a:r>
                        <a:rPr lang="zh-CN" sz="1400" kern="100">
                          <a:effectLst/>
                        </a:rPr>
                        <a:t>人文主题</a:t>
                      </a:r>
                      <a:endParaRPr lang="zh-CN" sz="1050"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1400" kern="100">
                          <a:effectLst/>
                        </a:rPr>
                        <a:t>变化着的社会</a:t>
                      </a:r>
                      <a:endParaRPr lang="zh-CN" sz="1050"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1400" kern="100">
                          <a:effectLst/>
                        </a:rPr>
                        <a:t>生活的记忆</a:t>
                      </a:r>
                      <a:endParaRPr lang="zh-CN" sz="1050"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1400" kern="100">
                          <a:effectLst/>
                        </a:rPr>
                        <a:t>山川美景</a:t>
                      </a:r>
                      <a:endParaRPr lang="zh-CN" sz="1050"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1400" kern="100">
                          <a:effectLst/>
                        </a:rPr>
                        <a:t>情感哲思</a:t>
                      </a:r>
                      <a:endParaRPr lang="zh-CN" sz="1050"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1400" kern="100">
                          <a:effectLst/>
                        </a:rPr>
                        <a:t>文明的印迹</a:t>
                      </a:r>
                      <a:endParaRPr lang="zh-CN" sz="1050"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1400" kern="100">
                          <a:effectLst/>
                        </a:rPr>
                        <a:t>情操与志趣</a:t>
                      </a:r>
                      <a:endParaRPr lang="zh-CN" sz="1050"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r>
              <a:tr h="480701">
                <a:tc rowSpan="2">
                  <a:txBody>
                    <a:bodyPr/>
                    <a:lstStyle/>
                    <a:p>
                      <a:pPr algn="ctr">
                        <a:spcAft>
                          <a:spcPts val="0"/>
                        </a:spcAft>
                      </a:pPr>
                      <a:r>
                        <a:rPr lang="zh-CN" sz="1400" kern="100" dirty="0">
                          <a:effectLst/>
                        </a:rPr>
                        <a:t>语文要素</a:t>
                      </a:r>
                      <a:endParaRPr lang="zh-CN" sz="1050" kern="100" dirty="0">
                        <a:effectLst/>
                      </a:endParaRPr>
                    </a:p>
                    <a:p>
                      <a:pPr algn="ctr">
                        <a:spcAft>
                          <a:spcPts val="0"/>
                        </a:spcAft>
                      </a:pPr>
                      <a:r>
                        <a:rPr lang="zh-CN" sz="1400" kern="100" dirty="0">
                          <a:effectLst/>
                        </a:rPr>
                        <a:t>（阅读方法、阅读策略）</a:t>
                      </a:r>
                      <a:endParaRPr lang="zh-CN" sz="1050" kern="100" dirty="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1400" kern="100">
                          <a:effectLst/>
                        </a:rPr>
                        <a:t>新闻</a:t>
                      </a:r>
                      <a:endParaRPr lang="zh-CN" sz="1050"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1400" kern="100">
                          <a:effectLst/>
                        </a:rPr>
                        <a:t>传记、回忆性散文</a:t>
                      </a:r>
                      <a:endParaRPr lang="zh-CN" sz="1050"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1400" kern="100">
                          <a:effectLst/>
                        </a:rPr>
                        <a:t>写景类古诗文</a:t>
                      </a:r>
                      <a:endParaRPr lang="zh-CN" sz="1050"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1400" kern="100">
                          <a:effectLst/>
                        </a:rPr>
                        <a:t>不同类型的散文</a:t>
                      </a:r>
                      <a:endParaRPr lang="zh-CN" sz="1050"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1400" kern="100">
                          <a:effectLst/>
                        </a:rPr>
                        <a:t>说明性文章</a:t>
                      </a:r>
                      <a:endParaRPr lang="zh-CN" sz="1050"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1400" kern="100">
                          <a:effectLst/>
                        </a:rPr>
                        <a:t>古诗文</a:t>
                      </a:r>
                      <a:endParaRPr lang="zh-CN" sz="1050"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r>
              <a:tr h="1081576">
                <a:tc vMerge="1">
                  <a:tcPr/>
                </a:tc>
                <a:tc>
                  <a:txBody>
                    <a:bodyPr/>
                    <a:lstStyle/>
                    <a:p>
                      <a:pPr algn="l">
                        <a:spcAft>
                          <a:spcPts val="0"/>
                        </a:spcAft>
                      </a:pPr>
                      <a:r>
                        <a:rPr lang="zh-CN" sz="1050" kern="100">
                          <a:effectLst/>
                        </a:rPr>
                        <a:t>阅读新闻类文章，把握新闻各类体裁的特点，获取主要信息，体会作者的态度倾向</a:t>
                      </a:r>
                      <a:endParaRPr lang="zh-CN" sz="1050"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l">
                        <a:spcAft>
                          <a:spcPts val="0"/>
                        </a:spcAft>
                      </a:pPr>
                      <a:r>
                        <a:rPr lang="zh-CN" sz="1050" kern="100" dirty="0">
                          <a:effectLst/>
                        </a:rPr>
                        <a:t>把握传记、回忆性散文的特点，学习刻画人物的方法，对人物和事件有自己的判断</a:t>
                      </a:r>
                      <a:endParaRPr lang="zh-CN" sz="1050" kern="100" dirty="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l">
                        <a:spcAft>
                          <a:spcPts val="0"/>
                        </a:spcAft>
                      </a:pPr>
                      <a:r>
                        <a:rPr lang="zh-CN" sz="1050" kern="100">
                          <a:effectLst/>
                        </a:rPr>
                        <a:t>借助注释和工具书，整体感知内容大意。进入作品情境，体会作者情怀。积累常用文言实词和虚词。</a:t>
                      </a:r>
                      <a:endParaRPr lang="zh-CN" sz="1050"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l">
                        <a:spcAft>
                          <a:spcPts val="0"/>
                        </a:spcAft>
                      </a:pPr>
                      <a:r>
                        <a:rPr lang="zh-CN" sz="1050" kern="0" dirty="0">
                          <a:effectLst/>
                        </a:rPr>
                        <a:t>反复品味、欣赏语言，体会、理解作者对生活的感受和思考，了解不同类型散文的特点。</a:t>
                      </a:r>
                      <a:endParaRPr lang="zh-CN" sz="1050" kern="100" dirty="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1050" kern="100">
                          <a:effectLst/>
                        </a:rPr>
                        <a:t>把握说明对象的特征，学习说明方法；揣摩说明语言，增强思维的条理性和严密性</a:t>
                      </a:r>
                      <a:endParaRPr lang="zh-CN" sz="1050"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1050" kern="100" dirty="0">
                          <a:effectLst/>
                        </a:rPr>
                        <a:t>借助注释和工具书，了解内容大意；积累常见文言词语和名言警句</a:t>
                      </a:r>
                      <a:endParaRPr lang="zh-CN" sz="1050" kern="100" dirty="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r>
            </a:tbl>
          </a:graphicData>
        </a:graphic>
      </p:graphicFrame>
      <p:graphicFrame>
        <p:nvGraphicFramePr>
          <p:cNvPr id="17" name="表格 16"/>
          <p:cNvGraphicFramePr>
            <a:graphicFrameLocks noGrp="1"/>
          </p:cNvGraphicFramePr>
          <p:nvPr/>
        </p:nvGraphicFramePr>
        <p:xfrm>
          <a:off x="1017899" y="5271653"/>
          <a:ext cx="10156202" cy="1543763"/>
        </p:xfrm>
        <a:graphic>
          <a:graphicData uri="http://schemas.openxmlformats.org/drawingml/2006/table">
            <a:tbl>
              <a:tblPr firstRow="1" firstCol="1" bandRow="1">
                <a:tableStyleId>{5C22544A-7EE6-4342-B048-85BDC9FD1C3A}</a:tableStyleId>
              </a:tblPr>
              <a:tblGrid>
                <a:gridCol w="1450366"/>
                <a:gridCol w="1450366"/>
                <a:gridCol w="1451094"/>
                <a:gridCol w="1451094"/>
                <a:gridCol w="1451094"/>
                <a:gridCol w="1451094"/>
                <a:gridCol w="1451094"/>
              </a:tblGrid>
              <a:tr h="239838">
                <a:tc>
                  <a:txBody>
                    <a:bodyPr/>
                    <a:lstStyle/>
                    <a:p>
                      <a:pPr algn="ctr">
                        <a:spcAft>
                          <a:spcPts val="0"/>
                        </a:spcAft>
                      </a:pPr>
                      <a:r>
                        <a:rPr lang="zh-CN" sz="1400" kern="100">
                          <a:effectLst/>
                        </a:rPr>
                        <a:t>人文主题</a:t>
                      </a:r>
                      <a:endParaRPr lang="zh-CN" sz="1050"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1400" kern="100">
                          <a:effectLst/>
                        </a:rPr>
                        <a:t>民风民俗</a:t>
                      </a:r>
                      <a:endParaRPr lang="zh-CN" sz="1050"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1400" kern="100">
                          <a:effectLst/>
                        </a:rPr>
                        <a:t>科技之光</a:t>
                      </a:r>
                      <a:endParaRPr lang="zh-CN" sz="1050"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1400" kern="100">
                          <a:effectLst/>
                        </a:rPr>
                        <a:t>怡情养性</a:t>
                      </a:r>
                      <a:endParaRPr lang="zh-CN" sz="1050"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1400" kern="100">
                          <a:effectLst/>
                        </a:rPr>
                        <a:t>思想光芒</a:t>
                      </a:r>
                      <a:endParaRPr lang="zh-CN" sz="1050"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1400" kern="100">
                          <a:effectLst/>
                        </a:rPr>
                        <a:t>江山多娇</a:t>
                      </a:r>
                      <a:endParaRPr lang="zh-CN" sz="1050"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1400" kern="100">
                          <a:effectLst/>
                        </a:rPr>
                        <a:t>情趣理趣</a:t>
                      </a:r>
                      <a:endParaRPr lang="zh-CN" sz="1050"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r>
              <a:tr h="239838">
                <a:tc rowSpan="2">
                  <a:txBody>
                    <a:bodyPr/>
                    <a:lstStyle/>
                    <a:p>
                      <a:pPr algn="ctr">
                        <a:spcAft>
                          <a:spcPts val="0"/>
                        </a:spcAft>
                      </a:pPr>
                      <a:r>
                        <a:rPr lang="zh-CN" sz="1400" kern="100" dirty="0">
                          <a:effectLst/>
                        </a:rPr>
                        <a:t>语文要素</a:t>
                      </a:r>
                      <a:endParaRPr lang="zh-CN" sz="1050" kern="100" dirty="0">
                        <a:effectLst/>
                      </a:endParaRPr>
                    </a:p>
                    <a:p>
                      <a:pPr algn="ctr">
                        <a:spcAft>
                          <a:spcPts val="0"/>
                        </a:spcAft>
                      </a:pPr>
                      <a:r>
                        <a:rPr lang="zh-CN" sz="1400" kern="100" dirty="0">
                          <a:effectLst/>
                        </a:rPr>
                        <a:t>（阅读方法、阅读策略）</a:t>
                      </a:r>
                      <a:endParaRPr lang="zh-CN" sz="1050" kern="100" dirty="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1400" kern="100">
                          <a:effectLst/>
                        </a:rPr>
                        <a:t>散文、诗</a:t>
                      </a:r>
                      <a:endParaRPr lang="zh-CN" sz="1050"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1400" kern="100">
                          <a:effectLst/>
                        </a:rPr>
                        <a:t>事理性说明文</a:t>
                      </a:r>
                      <a:endParaRPr lang="zh-CN" sz="1050"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1400" kern="100">
                          <a:effectLst/>
                        </a:rPr>
                        <a:t>古诗文</a:t>
                      </a:r>
                      <a:endParaRPr lang="zh-CN" sz="1050"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1400" kern="100">
                          <a:effectLst/>
                        </a:rPr>
                        <a:t>演讲稿</a:t>
                      </a:r>
                      <a:endParaRPr lang="zh-CN" sz="1050"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1400" kern="100">
                          <a:effectLst/>
                        </a:rPr>
                        <a:t>游记</a:t>
                      </a:r>
                      <a:endParaRPr lang="zh-CN" sz="1050"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1400" kern="100">
                          <a:effectLst/>
                        </a:rPr>
                        <a:t>古诗文</a:t>
                      </a:r>
                      <a:endParaRPr lang="zh-CN" sz="1050"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r>
              <a:tr h="1064087">
                <a:tc vMerge="1">
                  <a:tcPr/>
                </a:tc>
                <a:tc>
                  <a:txBody>
                    <a:bodyPr/>
                    <a:lstStyle/>
                    <a:p>
                      <a:pPr algn="l">
                        <a:spcAft>
                          <a:spcPts val="0"/>
                        </a:spcAft>
                      </a:pPr>
                      <a:r>
                        <a:rPr lang="zh-CN" sz="1050" kern="100" dirty="0">
                          <a:effectLst/>
                        </a:rPr>
                        <a:t>多种表达方式的综合运用，感受作者情思，品味语言</a:t>
                      </a:r>
                      <a:endParaRPr lang="zh-CN" sz="1050" kern="100" dirty="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l">
                        <a:spcAft>
                          <a:spcPts val="0"/>
                        </a:spcAft>
                      </a:pPr>
                      <a:r>
                        <a:rPr lang="zh-CN" sz="1050" kern="0" dirty="0">
                          <a:effectLst/>
                        </a:rPr>
                        <a:t>理清说明顺</a:t>
                      </a:r>
                      <a:endParaRPr lang="zh-CN" sz="1050" kern="100" dirty="0">
                        <a:effectLst/>
                      </a:endParaRPr>
                    </a:p>
                    <a:p>
                      <a:pPr algn="l">
                        <a:spcAft>
                          <a:spcPts val="0"/>
                        </a:spcAft>
                      </a:pPr>
                      <a:r>
                        <a:rPr lang="zh-CN" sz="1050" kern="0" dirty="0">
                          <a:effectLst/>
                        </a:rPr>
                        <a:t>序，筛选主要信息，读懂事理；</a:t>
                      </a:r>
                      <a:endParaRPr lang="zh-CN" sz="1050" kern="100" dirty="0">
                        <a:effectLst/>
                      </a:endParaRPr>
                    </a:p>
                    <a:p>
                      <a:pPr algn="l">
                        <a:spcAft>
                          <a:spcPts val="0"/>
                        </a:spcAft>
                      </a:pPr>
                      <a:r>
                        <a:rPr lang="zh-CN" sz="1050" kern="0" dirty="0">
                          <a:effectLst/>
                        </a:rPr>
                        <a:t>学习分析推理的基本方法</a:t>
                      </a:r>
                      <a:endParaRPr lang="zh-CN" sz="1050" kern="100" dirty="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l">
                        <a:spcAft>
                          <a:spcPts val="0"/>
                        </a:spcAft>
                      </a:pPr>
                      <a:r>
                        <a:rPr lang="zh-CN" sz="1050" kern="100">
                          <a:effectLst/>
                        </a:rPr>
                        <a:t>读懂课文大意，领会诗文内涵，品味语言，积累</a:t>
                      </a:r>
                      <a:endParaRPr lang="zh-CN" sz="1050" kern="100">
                        <a:effectLst/>
                      </a:endParaRPr>
                    </a:p>
                    <a:p>
                      <a:pPr algn="l">
                        <a:spcAft>
                          <a:spcPts val="0"/>
                        </a:spcAft>
                      </a:pPr>
                      <a:r>
                        <a:rPr lang="zh-CN" sz="1050" kern="100">
                          <a:effectLst/>
                        </a:rPr>
                        <a:t>常用的文言词语</a:t>
                      </a:r>
                      <a:endParaRPr lang="zh-CN" sz="1050"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l">
                        <a:spcAft>
                          <a:spcPts val="0"/>
                        </a:spcAft>
                      </a:pPr>
                      <a:r>
                        <a:rPr lang="zh-CN" sz="1050" kern="100">
                          <a:effectLst/>
                        </a:rPr>
                        <a:t>把握演讲特点，领悟作者的思想，学写演讲词，尝试当众演讲</a:t>
                      </a:r>
                      <a:endParaRPr lang="zh-CN" sz="1050"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1050" kern="100">
                          <a:effectLst/>
                        </a:rPr>
                        <a:t>了解游记的特点，把握作者的游踪、写景的角度，学习触景生情、借景抒情、情景交融等写法，揣摩和品味语言</a:t>
                      </a:r>
                      <a:endParaRPr lang="zh-CN" sz="1050"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1050" kern="100" dirty="0">
                          <a:effectLst/>
                        </a:rPr>
                        <a:t>培养文言语感；积累常用文言词语和句式，欣赏课文中精彩的语句</a:t>
                      </a:r>
                      <a:endParaRPr lang="zh-CN" sz="1050" kern="100" dirty="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r>
            </a:tbl>
          </a:graphicData>
        </a:graphic>
      </p:graphicFrame>
      <p:sp>
        <p:nvSpPr>
          <p:cNvPr id="18" name="文本框 17"/>
          <p:cNvSpPr txBox="1"/>
          <p:nvPr/>
        </p:nvSpPr>
        <p:spPr>
          <a:xfrm>
            <a:off x="487120" y="556591"/>
            <a:ext cx="218364" cy="646331"/>
          </a:xfrm>
          <a:prstGeom prst="rect">
            <a:avLst/>
          </a:prstGeom>
          <a:noFill/>
        </p:spPr>
        <p:txBody>
          <a:bodyPr wrap="square" rtlCol="0">
            <a:spAutoFit/>
          </a:bodyPr>
          <a:lstStyle/>
          <a:p>
            <a:r>
              <a:rPr lang="zh-CN" altLang="en-US" b="1" dirty="0"/>
              <a:t>七上</a:t>
            </a:r>
            <a:endParaRPr lang="zh-CN" altLang="en-US" b="1" dirty="0"/>
          </a:p>
        </p:txBody>
      </p:sp>
      <p:sp>
        <p:nvSpPr>
          <p:cNvPr id="19" name="文本框 18"/>
          <p:cNvSpPr txBox="1"/>
          <p:nvPr/>
        </p:nvSpPr>
        <p:spPr>
          <a:xfrm>
            <a:off x="487120" y="2144856"/>
            <a:ext cx="218364" cy="646331"/>
          </a:xfrm>
          <a:prstGeom prst="rect">
            <a:avLst/>
          </a:prstGeom>
          <a:noFill/>
        </p:spPr>
        <p:txBody>
          <a:bodyPr wrap="square" rtlCol="0">
            <a:spAutoFit/>
          </a:bodyPr>
          <a:lstStyle/>
          <a:p>
            <a:r>
              <a:rPr lang="zh-CN" altLang="en-US" b="1" dirty="0"/>
              <a:t>七下</a:t>
            </a:r>
            <a:endParaRPr lang="zh-CN" altLang="en-US" b="1" dirty="0"/>
          </a:p>
        </p:txBody>
      </p:sp>
      <p:sp>
        <p:nvSpPr>
          <p:cNvPr id="20" name="文本框 19"/>
          <p:cNvSpPr txBox="1"/>
          <p:nvPr/>
        </p:nvSpPr>
        <p:spPr>
          <a:xfrm>
            <a:off x="487120" y="3743648"/>
            <a:ext cx="325279" cy="646331"/>
          </a:xfrm>
          <a:prstGeom prst="rect">
            <a:avLst/>
          </a:prstGeom>
          <a:noFill/>
        </p:spPr>
        <p:txBody>
          <a:bodyPr wrap="square" rtlCol="0">
            <a:spAutoFit/>
          </a:bodyPr>
          <a:lstStyle/>
          <a:p>
            <a:r>
              <a:rPr lang="zh-CN" altLang="en-US" b="1" dirty="0"/>
              <a:t>八上</a:t>
            </a:r>
            <a:endParaRPr lang="zh-CN" altLang="en-US" b="1" dirty="0"/>
          </a:p>
        </p:txBody>
      </p:sp>
      <p:sp>
        <p:nvSpPr>
          <p:cNvPr id="21" name="文本框 20"/>
          <p:cNvSpPr txBox="1"/>
          <p:nvPr/>
        </p:nvSpPr>
        <p:spPr>
          <a:xfrm>
            <a:off x="487120" y="5740559"/>
            <a:ext cx="337825" cy="660264"/>
          </a:xfrm>
          <a:prstGeom prst="rect">
            <a:avLst/>
          </a:prstGeom>
          <a:noFill/>
        </p:spPr>
        <p:txBody>
          <a:bodyPr wrap="square" rtlCol="0">
            <a:spAutoFit/>
          </a:bodyPr>
          <a:lstStyle/>
          <a:p>
            <a:r>
              <a:rPr lang="zh-CN" altLang="en-US" b="1" dirty="0"/>
              <a:t>八下</a:t>
            </a:r>
            <a:endParaRPr lang="zh-CN" altLang="en-US" b="1" dirty="0"/>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nvGraphicFramePr>
        <p:xfrm>
          <a:off x="1141754" y="197893"/>
          <a:ext cx="10718152" cy="2928780"/>
        </p:xfrm>
        <a:graphic>
          <a:graphicData uri="http://schemas.openxmlformats.org/drawingml/2006/table">
            <a:tbl>
              <a:tblPr firstRow="1" firstCol="1" bandRow="1">
                <a:tableStyleId>{5C22544A-7EE6-4342-B048-85BDC9FD1C3A}</a:tableStyleId>
              </a:tblPr>
              <a:tblGrid>
                <a:gridCol w="1530616"/>
                <a:gridCol w="1530616"/>
                <a:gridCol w="1531384"/>
                <a:gridCol w="1531384"/>
                <a:gridCol w="1531384"/>
                <a:gridCol w="1531384"/>
                <a:gridCol w="1531384"/>
              </a:tblGrid>
              <a:tr h="504270">
                <a:tc>
                  <a:txBody>
                    <a:bodyPr/>
                    <a:lstStyle/>
                    <a:p>
                      <a:pPr algn="ctr">
                        <a:spcAft>
                          <a:spcPts val="0"/>
                        </a:spcAft>
                      </a:pPr>
                      <a:r>
                        <a:rPr lang="zh-CN" sz="1800" kern="100">
                          <a:effectLst/>
                        </a:rPr>
                        <a:t>人文主题</a:t>
                      </a:r>
                      <a:endParaRPr lang="zh-CN" sz="1800"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1800" kern="100">
                          <a:effectLst/>
                        </a:rPr>
                        <a:t>自然之音</a:t>
                      </a:r>
                      <a:endParaRPr lang="zh-CN" sz="1800"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1800" kern="100">
                          <a:effectLst/>
                        </a:rPr>
                        <a:t>砥砺思想</a:t>
                      </a:r>
                      <a:endParaRPr lang="zh-CN" sz="1800"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1800" kern="100">
                          <a:effectLst/>
                        </a:rPr>
                        <a:t>游目骋怀</a:t>
                      </a:r>
                      <a:endParaRPr lang="zh-CN" sz="1800"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1800" kern="100">
                          <a:effectLst/>
                        </a:rPr>
                        <a:t>青春年少</a:t>
                      </a:r>
                      <a:endParaRPr lang="zh-CN" sz="1800"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1800" kern="100">
                          <a:effectLst/>
                        </a:rPr>
                        <a:t>理想信念</a:t>
                      </a:r>
                      <a:endParaRPr lang="zh-CN" sz="1800"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1800" kern="100">
                          <a:effectLst/>
                        </a:rPr>
                        <a:t>人物百态</a:t>
                      </a:r>
                      <a:endParaRPr lang="zh-CN" sz="1800"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r>
              <a:tr h="504270">
                <a:tc rowSpan="2">
                  <a:txBody>
                    <a:bodyPr/>
                    <a:lstStyle/>
                    <a:p>
                      <a:pPr algn="ctr">
                        <a:spcAft>
                          <a:spcPts val="0"/>
                        </a:spcAft>
                      </a:pPr>
                      <a:r>
                        <a:rPr lang="zh-CN" sz="1800" kern="100">
                          <a:effectLst/>
                        </a:rPr>
                        <a:t>语文要素</a:t>
                      </a:r>
                      <a:endParaRPr lang="zh-CN" sz="1800" kern="100">
                        <a:effectLst/>
                      </a:endParaRPr>
                    </a:p>
                    <a:p>
                      <a:pPr algn="ctr">
                        <a:spcAft>
                          <a:spcPts val="0"/>
                        </a:spcAft>
                      </a:pPr>
                      <a:r>
                        <a:rPr lang="zh-CN" sz="1800" kern="100">
                          <a:effectLst/>
                        </a:rPr>
                        <a:t>（阅读方法、阅读策略）</a:t>
                      </a:r>
                      <a:endParaRPr lang="zh-CN" sz="1800"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1800" kern="100">
                          <a:effectLst/>
                        </a:rPr>
                        <a:t>诗歌</a:t>
                      </a:r>
                      <a:endParaRPr lang="zh-CN" sz="1800"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1800" kern="100">
                          <a:effectLst/>
                        </a:rPr>
                        <a:t>议论性文章</a:t>
                      </a:r>
                      <a:endParaRPr lang="zh-CN" sz="1800"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1800" kern="100">
                          <a:effectLst/>
                        </a:rPr>
                        <a:t>古诗文</a:t>
                      </a:r>
                      <a:endParaRPr lang="zh-CN" sz="1800"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1800" kern="100">
                          <a:effectLst/>
                        </a:rPr>
                        <a:t>小说</a:t>
                      </a:r>
                      <a:endParaRPr lang="zh-CN" sz="1800"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1800" kern="100">
                          <a:effectLst/>
                        </a:rPr>
                        <a:t>议论性文章</a:t>
                      </a:r>
                      <a:endParaRPr lang="zh-CN" sz="1800"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1800" kern="100">
                          <a:effectLst/>
                        </a:rPr>
                        <a:t>古代白话小说</a:t>
                      </a:r>
                      <a:endParaRPr lang="zh-CN" sz="1800"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r>
              <a:tr h="1891012">
                <a:tc vMerge="1">
                  <a:tcPr/>
                </a:tc>
                <a:tc>
                  <a:txBody>
                    <a:bodyPr/>
                    <a:lstStyle/>
                    <a:p>
                      <a:pPr algn="l">
                        <a:spcAft>
                          <a:spcPts val="0"/>
                        </a:spcAft>
                      </a:pPr>
                      <a:r>
                        <a:rPr lang="zh-CN" sz="1800" kern="100" dirty="0">
                          <a:effectLst/>
                        </a:rPr>
                        <a:t>涵咏品味，把握诗歌意蕴，学习诗歌朗诵技学写小诗</a:t>
                      </a:r>
                      <a:endParaRPr lang="zh-CN" sz="1800" kern="100" dirty="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l">
                        <a:spcAft>
                          <a:spcPts val="0"/>
                        </a:spcAft>
                      </a:pPr>
                      <a:r>
                        <a:rPr lang="zh-CN" sz="1800" kern="0" dirty="0">
                          <a:effectLst/>
                        </a:rPr>
                        <a:t>了解议论性文章的特点，把握作者观点，区分观点和材料，理清论证思路，学习论证方法</a:t>
                      </a:r>
                      <a:endParaRPr lang="zh-CN" sz="1800" kern="100" dirty="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l">
                        <a:spcAft>
                          <a:spcPts val="0"/>
                        </a:spcAft>
                      </a:pPr>
                      <a:r>
                        <a:rPr lang="zh-CN" sz="1800" kern="100" dirty="0">
                          <a:effectLst/>
                        </a:rPr>
                        <a:t>熟读成诵，积累掌握文言实词和名言警句，注意文言虚词的作用</a:t>
                      </a:r>
                      <a:endParaRPr lang="zh-CN" sz="1800" kern="100" dirty="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l">
                        <a:spcAft>
                          <a:spcPts val="0"/>
                        </a:spcAft>
                      </a:pPr>
                      <a:r>
                        <a:rPr lang="zh-CN" sz="1800" kern="100" dirty="0">
                          <a:effectLst/>
                        </a:rPr>
                        <a:t>梳理小说情节，</a:t>
                      </a:r>
                      <a:endParaRPr lang="zh-CN" sz="1800" kern="100" dirty="0">
                        <a:effectLst/>
                      </a:endParaRPr>
                    </a:p>
                    <a:p>
                      <a:pPr algn="l">
                        <a:spcAft>
                          <a:spcPts val="0"/>
                        </a:spcAft>
                      </a:pPr>
                      <a:r>
                        <a:rPr lang="zh-CN" sz="1800" kern="100" dirty="0">
                          <a:effectLst/>
                        </a:rPr>
                        <a:t>分析人物形象，</a:t>
                      </a:r>
                      <a:endParaRPr lang="zh-CN" sz="1800" kern="100" dirty="0">
                        <a:effectLst/>
                      </a:endParaRPr>
                    </a:p>
                    <a:p>
                      <a:pPr algn="l">
                        <a:spcAft>
                          <a:spcPts val="0"/>
                        </a:spcAft>
                      </a:pPr>
                      <a:r>
                        <a:rPr lang="zh-CN" sz="1800" kern="100" dirty="0">
                          <a:effectLst/>
                        </a:rPr>
                        <a:t>理解小说主题</a:t>
                      </a:r>
                      <a:endParaRPr lang="zh-CN" sz="1800" kern="100" dirty="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1800" kern="100" dirty="0">
                          <a:effectLst/>
                        </a:rPr>
                        <a:t>把握作者的观点，理解观点和材料之间的</a:t>
                      </a:r>
                      <a:endParaRPr lang="en-US" altLang="zh-CN" sz="1800" kern="100" dirty="0">
                        <a:effectLst/>
                      </a:endParaRPr>
                    </a:p>
                    <a:p>
                      <a:pPr algn="l">
                        <a:spcAft>
                          <a:spcPts val="0"/>
                        </a:spcAft>
                      </a:pPr>
                      <a:r>
                        <a:rPr lang="zh-CN" sz="1800" kern="100" dirty="0">
                          <a:effectLst/>
                        </a:rPr>
                        <a:t>联系，掌握论证的方法</a:t>
                      </a:r>
                      <a:endParaRPr lang="zh-CN" sz="1800" kern="100" dirty="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l">
                        <a:spcAft>
                          <a:spcPts val="0"/>
                        </a:spcAft>
                      </a:pPr>
                      <a:r>
                        <a:rPr lang="zh-CN" sz="1800" kern="100" dirty="0">
                          <a:effectLst/>
                        </a:rPr>
                        <a:t>梳理故事情节，把握人物形象，了解古代白话小说的艺术特点</a:t>
                      </a:r>
                      <a:endParaRPr lang="zh-CN" sz="1800" kern="100" dirty="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r>
            </a:tbl>
          </a:graphicData>
        </a:graphic>
      </p:graphicFrame>
      <p:graphicFrame>
        <p:nvGraphicFramePr>
          <p:cNvPr id="5" name="表格 4"/>
          <p:cNvGraphicFramePr>
            <a:graphicFrameLocks noGrp="1"/>
          </p:cNvGraphicFramePr>
          <p:nvPr/>
        </p:nvGraphicFramePr>
        <p:xfrm>
          <a:off x="1141754" y="3429000"/>
          <a:ext cx="10731800" cy="2887262"/>
        </p:xfrm>
        <a:graphic>
          <a:graphicData uri="http://schemas.openxmlformats.org/drawingml/2006/table">
            <a:tbl>
              <a:tblPr firstRow="1" firstCol="1" bandRow="1">
                <a:tableStyleId>{5C22544A-7EE6-4342-B048-85BDC9FD1C3A}</a:tableStyleId>
              </a:tblPr>
              <a:tblGrid>
                <a:gridCol w="1532565"/>
                <a:gridCol w="1532565"/>
                <a:gridCol w="1533334"/>
                <a:gridCol w="1533334"/>
                <a:gridCol w="1533334"/>
                <a:gridCol w="1533334"/>
                <a:gridCol w="1533334"/>
              </a:tblGrid>
              <a:tr h="346351">
                <a:tc>
                  <a:txBody>
                    <a:bodyPr/>
                    <a:lstStyle/>
                    <a:p>
                      <a:pPr algn="ctr">
                        <a:spcAft>
                          <a:spcPts val="0"/>
                        </a:spcAft>
                      </a:pPr>
                      <a:r>
                        <a:rPr lang="zh-CN" sz="1800" kern="100" dirty="0">
                          <a:effectLst/>
                        </a:rPr>
                        <a:t>人文主题</a:t>
                      </a:r>
                      <a:endParaRPr lang="zh-CN" sz="1800" kern="100" dirty="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altLang="en-US" sz="1800" kern="100" dirty="0">
                          <a:effectLst/>
                        </a:rPr>
                        <a:t>社会</a:t>
                      </a:r>
                      <a:r>
                        <a:rPr lang="zh-CN" sz="1800" kern="100" dirty="0">
                          <a:effectLst/>
                        </a:rPr>
                        <a:t>咏叹</a:t>
                      </a:r>
                      <a:endParaRPr lang="zh-CN" sz="1800" kern="100" dirty="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1800" kern="100">
                          <a:effectLst/>
                        </a:rPr>
                        <a:t>世态人情</a:t>
                      </a:r>
                      <a:endParaRPr lang="zh-CN" sz="1800"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1800" kern="100">
                          <a:effectLst/>
                        </a:rPr>
                        <a:t>选择与坚守</a:t>
                      </a:r>
                      <a:endParaRPr lang="zh-CN" sz="1800"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1800" kern="100">
                          <a:effectLst/>
                        </a:rPr>
                        <a:t>读书鉴赏</a:t>
                      </a:r>
                      <a:endParaRPr lang="zh-CN" sz="1800"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1800" kern="100">
                          <a:effectLst/>
                        </a:rPr>
                        <a:t>舞台人生</a:t>
                      </a:r>
                      <a:endParaRPr lang="zh-CN" sz="1800" kern="10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1800" kern="100" dirty="0">
                          <a:effectLst/>
                        </a:rPr>
                        <a:t>责任与担当</a:t>
                      </a:r>
                      <a:endParaRPr lang="zh-CN" sz="1800" kern="100" dirty="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r>
              <a:tr h="346351">
                <a:tc rowSpan="2">
                  <a:txBody>
                    <a:bodyPr/>
                    <a:lstStyle/>
                    <a:p>
                      <a:pPr algn="ctr">
                        <a:spcAft>
                          <a:spcPts val="0"/>
                        </a:spcAft>
                      </a:pPr>
                      <a:r>
                        <a:rPr lang="zh-CN" sz="1800" kern="100" dirty="0">
                          <a:effectLst/>
                        </a:rPr>
                        <a:t>语文要素</a:t>
                      </a:r>
                      <a:endParaRPr lang="zh-CN" sz="1800" kern="100" dirty="0">
                        <a:effectLst/>
                      </a:endParaRPr>
                    </a:p>
                    <a:p>
                      <a:pPr algn="ctr">
                        <a:spcAft>
                          <a:spcPts val="0"/>
                        </a:spcAft>
                      </a:pPr>
                      <a:r>
                        <a:rPr lang="zh-CN" sz="1800" kern="100" dirty="0">
                          <a:effectLst/>
                        </a:rPr>
                        <a:t>（阅读方法、阅读策略）</a:t>
                      </a:r>
                      <a:endParaRPr lang="zh-CN" sz="1800" kern="100" dirty="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1800" kern="100" dirty="0">
                          <a:effectLst/>
                        </a:rPr>
                        <a:t>诗歌</a:t>
                      </a:r>
                      <a:endParaRPr lang="zh-CN" sz="1800" kern="100" dirty="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1800" kern="100" dirty="0">
                          <a:effectLst/>
                        </a:rPr>
                        <a:t>小说</a:t>
                      </a:r>
                      <a:endParaRPr lang="zh-CN" sz="1800" kern="100" dirty="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1800" kern="100" dirty="0">
                          <a:effectLst/>
                        </a:rPr>
                        <a:t>古诗文</a:t>
                      </a:r>
                      <a:endParaRPr lang="zh-CN" sz="1800" kern="100" dirty="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1800" kern="100" dirty="0">
                          <a:effectLst/>
                        </a:rPr>
                        <a:t>文艺随笔</a:t>
                      </a:r>
                      <a:endParaRPr lang="zh-CN" sz="1800" kern="100" dirty="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1800" kern="100" dirty="0">
                          <a:effectLst/>
                        </a:rPr>
                        <a:t>戏剧</a:t>
                      </a:r>
                      <a:endParaRPr lang="zh-CN" sz="1800" kern="100" dirty="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1800" kern="100" dirty="0">
                          <a:effectLst/>
                        </a:rPr>
                        <a:t>古诗文</a:t>
                      </a:r>
                      <a:endParaRPr lang="zh-CN" sz="1800" kern="100" dirty="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r>
              <a:tr h="1558581">
                <a:tc vMerge="1">
                  <a:tcPr/>
                </a:tc>
                <a:tc>
                  <a:txBody>
                    <a:bodyPr/>
                    <a:lstStyle/>
                    <a:p>
                      <a:pPr algn="l">
                        <a:spcAft>
                          <a:spcPts val="0"/>
                        </a:spcAft>
                      </a:pPr>
                      <a:r>
                        <a:rPr lang="zh-CN" sz="1800" kern="100" dirty="0">
                          <a:effectLst/>
                        </a:rPr>
                        <a:t>反复朗读，感受诗歌的韵律，把握诗歌的意象，理解诗人的情感</a:t>
                      </a:r>
                      <a:endParaRPr lang="zh-CN" sz="1800" kern="100" dirty="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l">
                        <a:spcAft>
                          <a:spcPts val="0"/>
                        </a:spcAft>
                      </a:pPr>
                      <a:r>
                        <a:rPr lang="zh-CN" sz="1800" kern="100" dirty="0">
                          <a:effectLst/>
                        </a:rPr>
                        <a:t>对作品的内容、主题有自己的看法，理解小说的社会意义，欣赏小说语言，了解小说多样化的风格</a:t>
                      </a:r>
                      <a:endParaRPr lang="zh-CN" sz="1800" kern="100" dirty="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l">
                        <a:spcAft>
                          <a:spcPts val="0"/>
                        </a:spcAft>
                      </a:pPr>
                      <a:r>
                        <a:rPr lang="zh-CN" sz="1800" kern="100" dirty="0">
                          <a:effectLst/>
                        </a:rPr>
                        <a:t>把握意蕴，领悟作者的思想感情，用历史眼光审视作品的当代意义，增强文言语感，</a:t>
                      </a:r>
                      <a:endParaRPr lang="zh-CN" sz="1800" kern="100" dirty="0">
                        <a:effectLst/>
                      </a:endParaRPr>
                    </a:p>
                    <a:p>
                      <a:pPr algn="l">
                        <a:spcAft>
                          <a:spcPts val="0"/>
                        </a:spcAft>
                      </a:pPr>
                      <a:r>
                        <a:rPr lang="zh-CN" sz="1800" kern="100" dirty="0">
                          <a:effectLst/>
                        </a:rPr>
                        <a:t>积累常见文言词语</a:t>
                      </a:r>
                      <a:endParaRPr lang="zh-CN" sz="1800" kern="100" dirty="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l">
                        <a:spcAft>
                          <a:spcPts val="0"/>
                        </a:spcAft>
                      </a:pPr>
                      <a:r>
                        <a:rPr lang="zh-CN" sz="1800" kern="100" dirty="0">
                          <a:effectLst/>
                        </a:rPr>
                        <a:t>了解作者观点，学习思辨方法，有自己的见解，学习文艺鉴赏方法并迁移应用</a:t>
                      </a:r>
                      <a:endParaRPr lang="zh-CN" sz="1800" kern="100" dirty="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1800" kern="100" dirty="0">
                          <a:effectLst/>
                        </a:rPr>
                        <a:t>把握戏剧冲突</a:t>
                      </a:r>
                      <a:endParaRPr lang="zh-CN" sz="1800" kern="100" dirty="0">
                        <a:effectLst/>
                      </a:endParaRPr>
                    </a:p>
                    <a:p>
                      <a:pPr algn="l">
                        <a:spcAft>
                          <a:spcPts val="0"/>
                        </a:spcAft>
                      </a:pPr>
                      <a:r>
                        <a:rPr lang="zh-CN" sz="1800" kern="100" dirty="0">
                          <a:effectLst/>
                        </a:rPr>
                        <a:t>理解人物形象</a:t>
                      </a:r>
                      <a:endParaRPr lang="zh-CN" sz="1800" kern="100" dirty="0">
                        <a:effectLst/>
                      </a:endParaRPr>
                    </a:p>
                    <a:p>
                      <a:pPr algn="ctr">
                        <a:spcAft>
                          <a:spcPts val="0"/>
                        </a:spcAft>
                      </a:pPr>
                      <a:r>
                        <a:rPr lang="zh-CN" sz="1800" kern="100" dirty="0">
                          <a:effectLst/>
                        </a:rPr>
                        <a:t>品味戏剧台词</a:t>
                      </a:r>
                      <a:endParaRPr lang="zh-CN" sz="1800" kern="100" dirty="0">
                        <a:effectLst/>
                      </a:endParaRPr>
                    </a:p>
                    <a:p>
                      <a:pPr algn="ctr">
                        <a:spcAft>
                          <a:spcPts val="0"/>
                        </a:spcAft>
                      </a:pPr>
                      <a:r>
                        <a:rPr lang="en-US" sz="1800" kern="100" dirty="0">
                          <a:effectLst/>
                        </a:rPr>
                        <a:t> </a:t>
                      </a:r>
                      <a:endParaRPr lang="zh-CN" sz="1800" kern="100" dirty="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c>
                  <a:txBody>
                    <a:bodyPr/>
                    <a:lstStyle/>
                    <a:p>
                      <a:pPr algn="ctr">
                        <a:spcAft>
                          <a:spcPts val="0"/>
                        </a:spcAft>
                      </a:pPr>
                      <a:r>
                        <a:rPr lang="zh-CN" sz="1800" kern="100" dirty="0">
                          <a:effectLst/>
                        </a:rPr>
                        <a:t>熟读成诵</a:t>
                      </a:r>
                      <a:endParaRPr lang="zh-CN" sz="1800" kern="100" dirty="0">
                        <a:effectLst/>
                      </a:endParaRPr>
                    </a:p>
                    <a:p>
                      <a:pPr algn="ctr">
                        <a:spcAft>
                          <a:spcPts val="0"/>
                        </a:spcAft>
                      </a:pPr>
                      <a:r>
                        <a:rPr lang="zh-CN" sz="1800" kern="100" dirty="0">
                          <a:effectLst/>
                        </a:rPr>
                        <a:t>摘抄精彩句段</a:t>
                      </a:r>
                      <a:endParaRPr lang="zh-CN" sz="1800" kern="100" dirty="0">
                        <a:effectLst/>
                      </a:endParaRPr>
                    </a:p>
                    <a:p>
                      <a:pPr algn="ctr">
                        <a:spcAft>
                          <a:spcPts val="0"/>
                        </a:spcAft>
                      </a:pPr>
                      <a:r>
                        <a:rPr lang="zh-CN" sz="1800" kern="100" dirty="0">
                          <a:effectLst/>
                        </a:rPr>
                        <a:t>积累常见词语</a:t>
                      </a:r>
                      <a:endParaRPr lang="zh-CN" sz="1800" kern="100" dirty="0">
                        <a:effectLst/>
                      </a:endParaRPr>
                    </a:p>
                    <a:p>
                      <a:pPr algn="l">
                        <a:spcAft>
                          <a:spcPts val="0"/>
                        </a:spcAft>
                      </a:pPr>
                      <a:r>
                        <a:rPr lang="zh-CN" sz="1800" kern="100" dirty="0">
                          <a:effectLst/>
                        </a:rPr>
                        <a:t>理解词语古今意义的差异</a:t>
                      </a:r>
                      <a:endParaRPr lang="zh-CN" sz="1800" kern="100" dirty="0">
                        <a:effectLst/>
                        <a:latin typeface="Calibri" panose="020F0502020204030204" charset="0"/>
                        <a:ea typeface="宋体" panose="02010600030101010101" pitchFamily="2" charset="-122"/>
                        <a:cs typeface="Times New Roman" panose="02020603050405020304" pitchFamily="18" charset="0"/>
                      </a:endParaRPr>
                    </a:p>
                  </a:txBody>
                  <a:tcPr marL="68580" marR="68580" marT="0" marB="0"/>
                </a:tc>
              </a:tr>
            </a:tbl>
          </a:graphicData>
        </a:graphic>
      </p:graphicFrame>
      <p:sp>
        <p:nvSpPr>
          <p:cNvPr id="6" name="文本框 5"/>
          <p:cNvSpPr txBox="1"/>
          <p:nvPr/>
        </p:nvSpPr>
        <p:spPr>
          <a:xfrm>
            <a:off x="573206" y="1937982"/>
            <a:ext cx="464024" cy="646331"/>
          </a:xfrm>
          <a:prstGeom prst="rect">
            <a:avLst/>
          </a:prstGeom>
          <a:noFill/>
        </p:spPr>
        <p:txBody>
          <a:bodyPr wrap="square" rtlCol="0">
            <a:spAutoFit/>
          </a:bodyPr>
          <a:lstStyle/>
          <a:p>
            <a:r>
              <a:rPr lang="zh-CN" altLang="en-US" b="1" dirty="0"/>
              <a:t>九上</a:t>
            </a:r>
            <a:endParaRPr lang="zh-CN" altLang="en-US" b="1" dirty="0"/>
          </a:p>
        </p:txBody>
      </p:sp>
      <p:sp>
        <p:nvSpPr>
          <p:cNvPr id="7" name="文本框 6"/>
          <p:cNvSpPr txBox="1"/>
          <p:nvPr/>
        </p:nvSpPr>
        <p:spPr>
          <a:xfrm>
            <a:off x="573206" y="5431809"/>
            <a:ext cx="568548" cy="646331"/>
          </a:xfrm>
          <a:prstGeom prst="rect">
            <a:avLst/>
          </a:prstGeom>
          <a:noFill/>
        </p:spPr>
        <p:txBody>
          <a:bodyPr wrap="square" rtlCol="0">
            <a:spAutoFit/>
          </a:bodyPr>
          <a:lstStyle/>
          <a:p>
            <a:r>
              <a:rPr lang="zh-CN" altLang="en-US" b="1" dirty="0"/>
              <a:t>九下</a:t>
            </a:r>
            <a:endParaRPr lang="zh-CN" altLang="en-US" b="1" dirty="0"/>
          </a:p>
        </p:txBody>
      </p:sp>
    </p:spTree>
    <p:custDataLst>
      <p:tags r:id="rId1"/>
    </p:custData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ctr"/>
            <a:r>
              <a:rPr lang="zh-CN" altLang="en-US">
                <a:sym typeface="+mn-ea"/>
              </a:rPr>
              <a:t>五、知识能力多点分布</a:t>
            </a:r>
            <a:endParaRPr lang="zh-CN" altLang="en-US"/>
          </a:p>
        </p:txBody>
      </p:sp>
      <p:sp>
        <p:nvSpPr>
          <p:cNvPr id="3" name="内容占位符 2"/>
          <p:cNvSpPr>
            <a:spLocks noGrp="1"/>
          </p:cNvSpPr>
          <p:nvPr>
            <p:ph idx="1"/>
          </p:nvPr>
        </p:nvSpPr>
        <p:spPr>
          <a:xfrm>
            <a:off x="838200" y="1506855"/>
            <a:ext cx="10515600" cy="4670425"/>
          </a:xfrm>
        </p:spPr>
        <p:txBody>
          <a:bodyPr>
            <a:noAutofit/>
          </a:bodyPr>
          <a:p>
            <a:r>
              <a:rPr lang="zh-CN" altLang="en-US" sz="2800" b="1" dirty="0">
                <a:latin typeface="宋体" panose="02010600030101010101" pitchFamily="2" charset="-122"/>
                <a:ea typeface="宋体" panose="02010600030101010101" pitchFamily="2" charset="-122"/>
                <a:cs typeface="宋体" panose="02010600030101010101" pitchFamily="2" charset="-122"/>
                <a:sym typeface="+mn-ea"/>
              </a:rPr>
              <a:t>第一，是教师用书，会给大家排列一个表，每个学段、单元，甚至每一课要学习哪些基本的知识，进行哪些必要的训练，都一目了然。</a:t>
            </a:r>
            <a:endParaRPr lang="en-US" altLang="zh-CN" sz="2800" b="1" dirty="0">
              <a:latin typeface="宋体" panose="02010600030101010101" pitchFamily="2" charset="-122"/>
              <a:ea typeface="宋体" panose="02010600030101010101" pitchFamily="2" charset="-122"/>
              <a:cs typeface="宋体" panose="02010600030101010101" pitchFamily="2" charset="-122"/>
            </a:endParaRPr>
          </a:p>
          <a:p>
            <a:r>
              <a:rPr lang="zh-CN" altLang="en-US" sz="2800" b="1" dirty="0">
                <a:latin typeface="宋体" panose="02010600030101010101" pitchFamily="2" charset="-122"/>
                <a:ea typeface="宋体" panose="02010600030101010101" pitchFamily="2" charset="-122"/>
                <a:cs typeface="宋体" panose="02010600030101010101" pitchFamily="2" charset="-122"/>
                <a:sym typeface="+mn-ea"/>
              </a:rPr>
              <a:t>第二，每个单元的导语，对本单元学习的重点，包括知识点或能力点，亦有提示。</a:t>
            </a:r>
            <a:endParaRPr lang="en-US" altLang="zh-CN" sz="2800" b="1" dirty="0">
              <a:latin typeface="宋体" panose="02010600030101010101" pitchFamily="2" charset="-122"/>
              <a:ea typeface="宋体" panose="02010600030101010101" pitchFamily="2" charset="-122"/>
              <a:cs typeface="宋体" panose="02010600030101010101" pitchFamily="2" charset="-122"/>
            </a:endParaRPr>
          </a:p>
          <a:p>
            <a:r>
              <a:rPr lang="zh-CN" altLang="en-US" sz="2800" b="1" dirty="0">
                <a:latin typeface="宋体" panose="02010600030101010101" pitchFamily="2" charset="-122"/>
                <a:ea typeface="宋体" panose="02010600030101010101" pitchFamily="2" charset="-122"/>
                <a:cs typeface="宋体" panose="02010600030101010101" pitchFamily="2" charset="-122"/>
                <a:sym typeface="+mn-ea"/>
              </a:rPr>
              <a:t>第三，是每一课的思考题和拓展题，必定有一二道题是按照相关的知识点或能力点来设计的。</a:t>
            </a:r>
            <a:endParaRPr lang="en-US" altLang="zh-CN" sz="2800" b="1" dirty="0">
              <a:latin typeface="宋体" panose="02010600030101010101" pitchFamily="2" charset="-122"/>
              <a:ea typeface="宋体" panose="02010600030101010101" pitchFamily="2" charset="-122"/>
              <a:cs typeface="宋体" panose="02010600030101010101" pitchFamily="2" charset="-122"/>
            </a:endParaRPr>
          </a:p>
          <a:p>
            <a:r>
              <a:rPr lang="zh-CN" altLang="en-US" sz="2800" b="1" dirty="0">
                <a:latin typeface="宋体" panose="02010600030101010101" pitchFamily="2" charset="-122"/>
                <a:ea typeface="宋体" panose="02010600030101010101" pitchFamily="2" charset="-122"/>
                <a:cs typeface="宋体" panose="02010600030101010101" pitchFamily="2" charset="-122"/>
                <a:sym typeface="+mn-ea"/>
              </a:rPr>
              <a:t>第四，综合性学习、写作、名著选读等方面，全都有学习方法或训练目标等提示，有的还比较具体。</a:t>
            </a:r>
            <a:endParaRPr lang="en-US" altLang="zh-CN" sz="2800" b="1" dirty="0">
              <a:latin typeface="宋体" panose="02010600030101010101" pitchFamily="2" charset="-122"/>
              <a:ea typeface="宋体" panose="02010600030101010101" pitchFamily="2" charset="-122"/>
              <a:cs typeface="宋体" panose="02010600030101010101" pitchFamily="2" charset="-122"/>
            </a:endParaRPr>
          </a:p>
          <a:p>
            <a:r>
              <a:rPr lang="zh-CN" altLang="en-US" sz="2800" b="1" dirty="0">
                <a:latin typeface="宋体" panose="02010600030101010101" pitchFamily="2" charset="-122"/>
                <a:ea typeface="宋体" panose="02010600030101010101" pitchFamily="2" charset="-122"/>
                <a:cs typeface="宋体" panose="02010600030101010101" pitchFamily="2" charset="-122"/>
                <a:sym typeface="+mn-ea"/>
              </a:rPr>
              <a:t>第五，每个单元都有一两块“补白”，用比较浅显和生动的语言来介绍语法修辞等语文知识。</a:t>
            </a:r>
            <a:endParaRPr lang="zh-CN" altLang="en-US" sz="2800" b="1" dirty="0">
              <a:latin typeface="宋体" panose="02010600030101010101" pitchFamily="2" charset="-122"/>
              <a:ea typeface="宋体" panose="02010600030101010101" pitchFamily="2" charset="-122"/>
              <a:cs typeface="宋体" panose="02010600030101010101" pitchFamily="2" charset="-122"/>
              <a:sym typeface="+mn-ea"/>
            </a:endParaRPr>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Line 32"/>
          <p:cNvSpPr/>
          <p:nvPr/>
        </p:nvSpPr>
        <p:spPr>
          <a:xfrm>
            <a:off x="1631950" y="863600"/>
            <a:ext cx="8928100" cy="0"/>
          </a:xfrm>
          <a:prstGeom prst="line">
            <a:avLst/>
          </a:prstGeom>
          <a:ln w="9525" cap="flat" cmpd="sng">
            <a:solidFill>
              <a:srgbClr val="C0C0C0"/>
            </a:solidFill>
            <a:prstDash val="solid"/>
            <a:headEnd type="none" w="med" len="med"/>
            <a:tailEnd type="none" w="med" len="med"/>
          </a:ln>
        </p:spPr>
      </p:sp>
      <p:sp>
        <p:nvSpPr>
          <p:cNvPr id="32771" name="Rectangle 2"/>
          <p:cNvSpPr txBox="1"/>
          <p:nvPr/>
        </p:nvSpPr>
        <p:spPr>
          <a:xfrm>
            <a:off x="1781175" y="376238"/>
            <a:ext cx="6019800" cy="487362"/>
          </a:xfrm>
          <a:prstGeom prst="rect">
            <a:avLst/>
          </a:prstGeom>
          <a:noFill/>
          <a:ln w="9525">
            <a:noFill/>
          </a:ln>
        </p:spPr>
        <p:txBody>
          <a:bodyPr anchor="ctr"/>
          <a:p>
            <a:pPr algn="ctr"/>
            <a:r>
              <a:rPr lang="zh-CN" altLang="en-US" sz="2800" b="1" dirty="0">
                <a:latin typeface="微软雅黑" panose="020B0503020204020204" charset="-122"/>
                <a:ea typeface="微软雅黑" panose="020B0503020204020204" charset="-122"/>
              </a:rPr>
              <a:t>七上第一单元</a:t>
            </a:r>
            <a:endParaRPr lang="en-US" altLang="zh-CN" sz="2800" b="1" dirty="0">
              <a:latin typeface="微软雅黑" panose="020B0503020204020204" charset="-122"/>
              <a:ea typeface="微软雅黑" panose="020B0503020204020204" charset="-122"/>
            </a:endParaRPr>
          </a:p>
        </p:txBody>
      </p:sp>
      <p:graphicFrame>
        <p:nvGraphicFramePr>
          <p:cNvPr id="2" name="表格 1"/>
          <p:cNvGraphicFramePr>
            <a:graphicFrameLocks noGrp="1"/>
          </p:cNvGraphicFramePr>
          <p:nvPr/>
        </p:nvGraphicFramePr>
        <p:xfrm>
          <a:off x="1992313" y="1397000"/>
          <a:ext cx="8208645" cy="4851400"/>
        </p:xfrm>
        <a:graphic>
          <a:graphicData uri="http://schemas.openxmlformats.org/drawingml/2006/table">
            <a:tbl>
              <a:tblPr firstRow="1" bandRow="1">
                <a:tableStyleId>{5C22544A-7EE6-4342-B048-85BDC9FD1C3A}</a:tableStyleId>
              </a:tblPr>
              <a:tblGrid>
                <a:gridCol w="3888740"/>
                <a:gridCol w="4319905"/>
              </a:tblGrid>
              <a:tr h="370840">
                <a:tc>
                  <a:txBody>
                    <a:bodyPr/>
                    <a:lstStyle/>
                    <a:p>
                      <a:pPr algn="ctr"/>
                      <a:r>
                        <a:rPr lang="zh-CN" altLang="en-US" dirty="0" smtClean="0"/>
                        <a:t>课  文</a:t>
                      </a:r>
                      <a:endParaRPr lang="zh-CN" altLang="en-US" dirty="0"/>
                    </a:p>
                  </a:txBody>
                  <a:tcPr/>
                </a:tc>
                <a:tc>
                  <a:txBody>
                    <a:bodyPr/>
                    <a:lstStyle/>
                    <a:p>
                      <a:pPr algn="ctr"/>
                      <a:r>
                        <a:rPr lang="zh-CN" altLang="en-US" dirty="0" smtClean="0"/>
                        <a:t>要  点</a:t>
                      </a:r>
                      <a:endParaRPr lang="zh-CN" altLang="en-US" dirty="0"/>
                    </a:p>
                  </a:txBody>
                  <a:tcPr/>
                </a:tc>
              </a:tr>
              <a:tr h="370840">
                <a:tc>
                  <a:txBody>
                    <a:bodyPr/>
                    <a:lstStyle/>
                    <a:p>
                      <a:pPr marL="0" algn="l" rtl="0" eaLnBrk="1" latinLnBrk="0" hangingPunct="1">
                        <a:lnSpc>
                          <a:spcPct val="150000"/>
                        </a:lnSpc>
                      </a:pPr>
                      <a:r>
                        <a:rPr kumimoji="0" lang="zh-CN" altLang="en-US" b="1" kern="1200" dirty="0" smtClean="0">
                          <a:solidFill>
                            <a:schemeClr val="dk1"/>
                          </a:solidFill>
                          <a:latin typeface="微软雅黑" panose="020B0503020204020204" charset="-122"/>
                          <a:ea typeface="微软雅黑" panose="020B0503020204020204" charset="-122"/>
                          <a:cs typeface="+mn-cs"/>
                        </a:rPr>
                        <a:t>春</a:t>
                      </a:r>
                      <a:r>
                        <a:rPr kumimoji="0" lang="en-US" altLang="zh-CN" b="1" kern="1200" dirty="0" smtClean="0">
                          <a:solidFill>
                            <a:schemeClr val="dk1"/>
                          </a:solidFill>
                          <a:latin typeface="微软雅黑" panose="020B0503020204020204" charset="-122"/>
                          <a:ea typeface="微软雅黑" panose="020B0503020204020204" charset="-122"/>
                          <a:cs typeface="+mn-cs"/>
                        </a:rPr>
                        <a:t>/</a:t>
                      </a:r>
                      <a:r>
                        <a:rPr kumimoji="0" lang="zh-CN" altLang="en-US" b="1" kern="1200" dirty="0" smtClean="0">
                          <a:solidFill>
                            <a:schemeClr val="dk1"/>
                          </a:solidFill>
                          <a:latin typeface="微软雅黑" panose="020B0503020204020204" charset="-122"/>
                          <a:ea typeface="微软雅黑" panose="020B0503020204020204" charset="-122"/>
                          <a:cs typeface="+mn-cs"/>
                        </a:rPr>
                        <a:t>朱自清</a:t>
                      </a:r>
                      <a:endParaRPr kumimoji="0" lang="zh-CN" altLang="en-US" b="1" kern="1200" dirty="0">
                        <a:solidFill>
                          <a:schemeClr val="dk1"/>
                        </a:solidFill>
                        <a:latin typeface="微软雅黑" panose="020B0503020204020204" charset="-122"/>
                        <a:ea typeface="微软雅黑" panose="020B0503020204020204" charset="-122"/>
                        <a:cs typeface="+mn-cs"/>
                      </a:endParaRPr>
                    </a:p>
                  </a:txBody>
                  <a:tcPr/>
                </a:tc>
                <a:tc>
                  <a:txBody>
                    <a:bodyPr/>
                    <a:lstStyle/>
                    <a:p>
                      <a:pPr marL="0" algn="l" rtl="0" eaLnBrk="1" latinLnBrk="0" hangingPunct="1">
                        <a:lnSpc>
                          <a:spcPct val="150000"/>
                        </a:lnSpc>
                      </a:pPr>
                      <a:r>
                        <a:rPr kumimoji="0" lang="zh-CN" altLang="en-US" b="1" kern="1200" dirty="0" smtClean="0">
                          <a:solidFill>
                            <a:schemeClr val="dk1"/>
                          </a:solidFill>
                          <a:latin typeface="仿宋" panose="02010609060101010101" pitchFamily="49" charset="-122"/>
                          <a:ea typeface="仿宋" panose="02010609060101010101" pitchFamily="49" charset="-122"/>
                          <a:cs typeface="+mn-cs"/>
                        </a:rPr>
                        <a:t>诵读揣摩，想象画面，体会情味</a:t>
                      </a:r>
                      <a:endParaRPr kumimoji="0" lang="zh-CN" altLang="en-US" b="1" kern="1200" dirty="0">
                        <a:solidFill>
                          <a:schemeClr val="dk1"/>
                        </a:solidFill>
                        <a:latin typeface="仿宋" panose="02010609060101010101" pitchFamily="49" charset="-122"/>
                        <a:ea typeface="仿宋" panose="02010609060101010101" pitchFamily="49" charset="-122"/>
                        <a:cs typeface="+mn-cs"/>
                      </a:endParaRPr>
                    </a:p>
                  </a:txBody>
                  <a:tcPr/>
                </a:tc>
              </a:tr>
              <a:tr h="370840">
                <a:tc>
                  <a:txBody>
                    <a:bodyPr/>
                    <a:lstStyle/>
                    <a:p>
                      <a:pPr marL="0" algn="l" rtl="0" eaLnBrk="1" latinLnBrk="0" hangingPunct="1">
                        <a:lnSpc>
                          <a:spcPct val="150000"/>
                        </a:lnSpc>
                      </a:pPr>
                      <a:r>
                        <a:rPr kumimoji="0" lang="zh-CN" altLang="en-US" b="1" kern="1200" dirty="0" smtClean="0">
                          <a:solidFill>
                            <a:schemeClr val="dk1"/>
                          </a:solidFill>
                          <a:latin typeface="微软雅黑" panose="020B0503020204020204" charset="-122"/>
                          <a:ea typeface="微软雅黑" panose="020B0503020204020204" charset="-122"/>
                          <a:cs typeface="+mn-cs"/>
                        </a:rPr>
                        <a:t>济南的冬天</a:t>
                      </a:r>
                      <a:r>
                        <a:rPr kumimoji="0" lang="en-US" altLang="zh-CN" b="1" kern="1200" dirty="0" smtClean="0">
                          <a:solidFill>
                            <a:schemeClr val="dk1"/>
                          </a:solidFill>
                          <a:latin typeface="微软雅黑" panose="020B0503020204020204" charset="-122"/>
                          <a:ea typeface="微软雅黑" panose="020B0503020204020204" charset="-122"/>
                          <a:cs typeface="+mn-cs"/>
                        </a:rPr>
                        <a:t>/</a:t>
                      </a:r>
                      <a:r>
                        <a:rPr kumimoji="0" lang="zh-CN" altLang="en-US" b="1" kern="1200" dirty="0" smtClean="0">
                          <a:solidFill>
                            <a:schemeClr val="dk1"/>
                          </a:solidFill>
                          <a:latin typeface="微软雅黑" panose="020B0503020204020204" charset="-122"/>
                          <a:ea typeface="微软雅黑" panose="020B0503020204020204" charset="-122"/>
                          <a:cs typeface="+mn-cs"/>
                        </a:rPr>
                        <a:t>老舍</a:t>
                      </a:r>
                      <a:endParaRPr kumimoji="0" lang="zh-CN" altLang="en-US" b="1" kern="1200" dirty="0">
                        <a:solidFill>
                          <a:schemeClr val="dk1"/>
                        </a:solidFill>
                        <a:latin typeface="微软雅黑" panose="020B0503020204020204" charset="-122"/>
                        <a:ea typeface="微软雅黑" panose="020B0503020204020204" charset="-122"/>
                        <a:cs typeface="+mn-cs"/>
                      </a:endParaRPr>
                    </a:p>
                  </a:txBody>
                  <a:tcPr/>
                </a:tc>
                <a:tc>
                  <a:txBody>
                    <a:bodyPr/>
                    <a:lstStyle/>
                    <a:p>
                      <a:pPr marL="0" marR="0" indent="0" algn="l" defTabSz="914400" rtl="0" eaLnBrk="1" fontAlgn="auto" latinLnBrk="0" hangingPunct="1">
                        <a:lnSpc>
                          <a:spcPct val="150000"/>
                        </a:lnSpc>
                        <a:spcBef>
                          <a:spcPts val="0"/>
                        </a:spcBef>
                        <a:spcAft>
                          <a:spcPts val="0"/>
                        </a:spcAft>
                        <a:buClrTx/>
                        <a:buSzTx/>
                        <a:buFontTx/>
                        <a:buNone/>
                        <a:defRPr/>
                      </a:pPr>
                      <a:r>
                        <a:rPr kumimoji="0" lang="zh-CN" altLang="en-US" b="1" kern="1200" dirty="0" smtClean="0">
                          <a:solidFill>
                            <a:schemeClr val="dk1"/>
                          </a:solidFill>
                          <a:latin typeface="仿宋" panose="02010609060101010101" pitchFamily="49" charset="-122"/>
                          <a:ea typeface="仿宋" panose="02010609060101010101" pitchFamily="49" charset="-122"/>
                          <a:cs typeface="+mn-cs"/>
                        </a:rPr>
                        <a:t>温晴、温情、温婉，写景手法（统一基调、层次性、虚实等）</a:t>
                      </a:r>
                      <a:endParaRPr kumimoji="0" lang="zh-CN" altLang="en-US" b="1" kern="1200" dirty="0">
                        <a:solidFill>
                          <a:schemeClr val="dk1"/>
                        </a:solidFill>
                        <a:latin typeface="仿宋" panose="02010609060101010101" pitchFamily="49" charset="-122"/>
                        <a:ea typeface="仿宋" panose="02010609060101010101" pitchFamily="49" charset="-122"/>
                        <a:cs typeface="+mn-cs"/>
                      </a:endParaRPr>
                    </a:p>
                  </a:txBody>
                  <a:tcPr/>
                </a:tc>
              </a:tr>
              <a:tr h="370840">
                <a:tc>
                  <a:txBody>
                    <a:bodyPr/>
                    <a:lstStyle/>
                    <a:p>
                      <a:pPr marL="0" algn="l" rtl="0" eaLnBrk="1" latinLnBrk="0" hangingPunct="1">
                        <a:lnSpc>
                          <a:spcPct val="150000"/>
                        </a:lnSpc>
                      </a:pPr>
                      <a:r>
                        <a:rPr kumimoji="0" lang="zh-CN" altLang="en-US" b="1" kern="1200" dirty="0" smtClean="0">
                          <a:solidFill>
                            <a:schemeClr val="dk1"/>
                          </a:solidFill>
                          <a:latin typeface="微软雅黑" panose="020B0503020204020204" charset="-122"/>
                          <a:ea typeface="微软雅黑" panose="020B0503020204020204" charset="-122"/>
                          <a:cs typeface="+mn-cs"/>
                        </a:rPr>
                        <a:t>雨的四季</a:t>
                      </a:r>
                      <a:r>
                        <a:rPr kumimoji="0" lang="en-US" altLang="zh-CN" b="1" kern="1200" dirty="0" smtClean="0">
                          <a:solidFill>
                            <a:schemeClr val="dk1"/>
                          </a:solidFill>
                          <a:latin typeface="微软雅黑" panose="020B0503020204020204" charset="-122"/>
                          <a:ea typeface="微软雅黑" panose="020B0503020204020204" charset="-122"/>
                          <a:cs typeface="+mn-cs"/>
                        </a:rPr>
                        <a:t>/</a:t>
                      </a:r>
                      <a:r>
                        <a:rPr kumimoji="0" lang="zh-CN" altLang="en-US" b="1" kern="1200" dirty="0" smtClean="0">
                          <a:solidFill>
                            <a:schemeClr val="dk1"/>
                          </a:solidFill>
                          <a:latin typeface="微软雅黑" panose="020B0503020204020204" charset="-122"/>
                          <a:ea typeface="微软雅黑" panose="020B0503020204020204" charset="-122"/>
                          <a:cs typeface="+mn-cs"/>
                        </a:rPr>
                        <a:t>刘湛秋</a:t>
                      </a:r>
                      <a:endParaRPr kumimoji="0" lang="zh-CN" altLang="en-US" b="1" kern="1200" dirty="0">
                        <a:solidFill>
                          <a:schemeClr val="dk1"/>
                        </a:solidFill>
                        <a:latin typeface="微软雅黑" panose="020B0503020204020204" charset="-122"/>
                        <a:ea typeface="微软雅黑" panose="020B0503020204020204" charset="-122"/>
                        <a:cs typeface="+mn-cs"/>
                      </a:endParaRPr>
                    </a:p>
                  </a:txBody>
                  <a:tcPr/>
                </a:tc>
                <a:tc>
                  <a:txBody>
                    <a:bodyPr/>
                    <a:lstStyle/>
                    <a:p>
                      <a:pPr marL="0" algn="l" rtl="0" eaLnBrk="1" latinLnBrk="0" hangingPunct="1">
                        <a:lnSpc>
                          <a:spcPct val="150000"/>
                        </a:lnSpc>
                      </a:pPr>
                      <a:r>
                        <a:rPr kumimoji="0" lang="zh-CN" altLang="en-US" b="1" kern="1200" dirty="0" smtClean="0">
                          <a:solidFill>
                            <a:schemeClr val="dk1"/>
                          </a:solidFill>
                          <a:latin typeface="仿宋" panose="02010609060101010101" pitchFamily="49" charset="-122"/>
                          <a:ea typeface="仿宋" panose="02010609060101010101" pitchFamily="49" charset="-122"/>
                          <a:cs typeface="+mn-cs"/>
                        </a:rPr>
                        <a:t>细腻的感受，细致的描摹，浓郁的情味，诗化的语言</a:t>
                      </a:r>
                      <a:endParaRPr kumimoji="0" lang="zh-CN" altLang="en-US" b="1" kern="1200" dirty="0">
                        <a:solidFill>
                          <a:schemeClr val="dk1"/>
                        </a:solidFill>
                        <a:latin typeface="仿宋" panose="02010609060101010101" pitchFamily="49" charset="-122"/>
                        <a:ea typeface="仿宋" panose="02010609060101010101" pitchFamily="49" charset="-122"/>
                        <a:cs typeface="+mn-cs"/>
                      </a:endParaRPr>
                    </a:p>
                  </a:txBody>
                  <a:tcPr/>
                </a:tc>
              </a:tr>
              <a:tr h="370840">
                <a:tc>
                  <a:txBody>
                    <a:bodyPr/>
                    <a:lstStyle/>
                    <a:p>
                      <a:pPr marL="0" algn="l" rtl="0" eaLnBrk="1" latinLnBrk="0" hangingPunct="1">
                        <a:lnSpc>
                          <a:spcPct val="150000"/>
                        </a:lnSpc>
                      </a:pPr>
                      <a:r>
                        <a:rPr kumimoji="0" lang="zh-CN" altLang="en-US" b="1" kern="1200" dirty="0" smtClean="0">
                          <a:solidFill>
                            <a:schemeClr val="dk1"/>
                          </a:solidFill>
                          <a:latin typeface="微软雅黑" panose="020B0503020204020204" charset="-122"/>
                          <a:ea typeface="微软雅黑" panose="020B0503020204020204" charset="-122"/>
                          <a:cs typeface="+mn-cs"/>
                        </a:rPr>
                        <a:t>古代诗歌四首</a:t>
                      </a:r>
                      <a:endParaRPr kumimoji="0" lang="en-US" altLang="zh-CN" b="1" kern="1200" dirty="0" smtClean="0">
                        <a:solidFill>
                          <a:schemeClr val="dk1"/>
                        </a:solidFill>
                        <a:latin typeface="微软雅黑" panose="020B0503020204020204" charset="-122"/>
                        <a:ea typeface="微软雅黑" panose="020B0503020204020204" charset="-122"/>
                        <a:cs typeface="+mn-cs"/>
                      </a:endParaRPr>
                    </a:p>
                    <a:p>
                      <a:pPr marL="0" algn="l" rtl="0" eaLnBrk="1" latinLnBrk="0" hangingPunct="1">
                        <a:lnSpc>
                          <a:spcPct val="150000"/>
                        </a:lnSpc>
                      </a:pPr>
                      <a:r>
                        <a:rPr kumimoji="0" lang="zh-CN" altLang="en-US" b="1" kern="1200" dirty="0" smtClean="0">
                          <a:solidFill>
                            <a:schemeClr val="dk1"/>
                          </a:solidFill>
                          <a:latin typeface="楷体" panose="02010609060101010101" pitchFamily="49" charset="-122"/>
                          <a:ea typeface="楷体" panose="02010609060101010101" pitchFamily="49" charset="-122"/>
                          <a:cs typeface="+mn-cs"/>
                        </a:rPr>
                        <a:t>  观沧海</a:t>
                      </a:r>
                      <a:r>
                        <a:rPr kumimoji="0" lang="en-US" altLang="zh-CN" b="1" kern="1200" dirty="0" smtClean="0">
                          <a:solidFill>
                            <a:schemeClr val="dk1"/>
                          </a:solidFill>
                          <a:latin typeface="楷体" panose="02010609060101010101" pitchFamily="49" charset="-122"/>
                          <a:ea typeface="楷体" panose="02010609060101010101" pitchFamily="49" charset="-122"/>
                          <a:cs typeface="+mn-cs"/>
                        </a:rPr>
                        <a:t>/</a:t>
                      </a:r>
                      <a:r>
                        <a:rPr kumimoji="0" lang="zh-CN" altLang="en-US" b="1" kern="1200" dirty="0" smtClean="0">
                          <a:solidFill>
                            <a:schemeClr val="dk1"/>
                          </a:solidFill>
                          <a:latin typeface="楷体" panose="02010609060101010101" pitchFamily="49" charset="-122"/>
                          <a:ea typeface="楷体" panose="02010609060101010101" pitchFamily="49" charset="-122"/>
                          <a:cs typeface="+mn-cs"/>
                        </a:rPr>
                        <a:t>曹操</a:t>
                      </a:r>
                      <a:endParaRPr kumimoji="0" lang="zh-CN" altLang="en-US" b="1" kern="1200" dirty="0" smtClean="0">
                        <a:solidFill>
                          <a:schemeClr val="dk1"/>
                        </a:solidFill>
                        <a:latin typeface="楷体" panose="02010609060101010101" pitchFamily="49" charset="-122"/>
                        <a:ea typeface="楷体" panose="02010609060101010101" pitchFamily="49" charset="-122"/>
                        <a:cs typeface="+mn-cs"/>
                      </a:endParaRPr>
                    </a:p>
                    <a:p>
                      <a:pPr marL="0" algn="l" rtl="0" eaLnBrk="1" latinLnBrk="0" hangingPunct="1">
                        <a:lnSpc>
                          <a:spcPct val="150000"/>
                        </a:lnSpc>
                      </a:pPr>
                      <a:r>
                        <a:rPr kumimoji="0" lang="zh-CN" altLang="en-US" b="1" kern="1200" dirty="0" smtClean="0">
                          <a:solidFill>
                            <a:schemeClr val="dk1"/>
                          </a:solidFill>
                          <a:latin typeface="楷体" panose="02010609060101010101" pitchFamily="49" charset="-122"/>
                          <a:ea typeface="楷体" panose="02010609060101010101" pitchFamily="49" charset="-122"/>
                          <a:cs typeface="+mn-cs"/>
                        </a:rPr>
                        <a:t>  闻王昌龄左迁龙标遥有此寄</a:t>
                      </a:r>
                      <a:r>
                        <a:rPr kumimoji="0" lang="en-US" altLang="zh-CN" b="1" kern="1200" dirty="0" smtClean="0">
                          <a:solidFill>
                            <a:schemeClr val="dk1"/>
                          </a:solidFill>
                          <a:latin typeface="楷体" panose="02010609060101010101" pitchFamily="49" charset="-122"/>
                          <a:ea typeface="楷体" panose="02010609060101010101" pitchFamily="49" charset="-122"/>
                          <a:cs typeface="+mn-cs"/>
                        </a:rPr>
                        <a:t>/</a:t>
                      </a:r>
                      <a:r>
                        <a:rPr kumimoji="0" lang="zh-CN" altLang="en-US" b="1" kern="1200" dirty="0" smtClean="0">
                          <a:solidFill>
                            <a:schemeClr val="dk1"/>
                          </a:solidFill>
                          <a:latin typeface="楷体" panose="02010609060101010101" pitchFamily="49" charset="-122"/>
                          <a:ea typeface="楷体" panose="02010609060101010101" pitchFamily="49" charset="-122"/>
                          <a:cs typeface="+mn-cs"/>
                        </a:rPr>
                        <a:t>李白</a:t>
                      </a:r>
                      <a:endParaRPr kumimoji="0" lang="zh-CN" altLang="en-US" b="1" kern="1200" dirty="0" smtClean="0">
                        <a:solidFill>
                          <a:schemeClr val="dk1"/>
                        </a:solidFill>
                        <a:latin typeface="楷体" panose="02010609060101010101" pitchFamily="49" charset="-122"/>
                        <a:ea typeface="楷体" panose="02010609060101010101" pitchFamily="49" charset="-122"/>
                        <a:cs typeface="+mn-cs"/>
                      </a:endParaRPr>
                    </a:p>
                    <a:p>
                      <a:pPr marL="0" algn="l" rtl="0" eaLnBrk="1" latinLnBrk="0" hangingPunct="1">
                        <a:lnSpc>
                          <a:spcPct val="150000"/>
                        </a:lnSpc>
                      </a:pPr>
                      <a:r>
                        <a:rPr kumimoji="0" lang="zh-CN" altLang="en-US" b="1" kern="1200" dirty="0" smtClean="0">
                          <a:solidFill>
                            <a:schemeClr val="dk1"/>
                          </a:solidFill>
                          <a:latin typeface="楷体" panose="02010609060101010101" pitchFamily="49" charset="-122"/>
                          <a:ea typeface="楷体" panose="02010609060101010101" pitchFamily="49" charset="-122"/>
                          <a:cs typeface="+mn-cs"/>
                        </a:rPr>
                        <a:t>  次北固山下</a:t>
                      </a:r>
                      <a:r>
                        <a:rPr kumimoji="0" lang="en-US" altLang="zh-CN" b="1" kern="1200" dirty="0" smtClean="0">
                          <a:solidFill>
                            <a:schemeClr val="dk1"/>
                          </a:solidFill>
                          <a:latin typeface="楷体" panose="02010609060101010101" pitchFamily="49" charset="-122"/>
                          <a:ea typeface="楷体" panose="02010609060101010101" pitchFamily="49" charset="-122"/>
                          <a:cs typeface="+mn-cs"/>
                        </a:rPr>
                        <a:t>/</a:t>
                      </a:r>
                      <a:r>
                        <a:rPr kumimoji="0" lang="zh-CN" altLang="en-US" b="1" kern="1200" dirty="0" smtClean="0">
                          <a:solidFill>
                            <a:schemeClr val="dk1"/>
                          </a:solidFill>
                          <a:latin typeface="楷体" panose="02010609060101010101" pitchFamily="49" charset="-122"/>
                          <a:ea typeface="楷体" panose="02010609060101010101" pitchFamily="49" charset="-122"/>
                          <a:cs typeface="+mn-cs"/>
                        </a:rPr>
                        <a:t>王湾</a:t>
                      </a:r>
                      <a:endParaRPr kumimoji="0" lang="zh-CN" altLang="en-US" b="1" kern="1200" dirty="0" smtClean="0">
                        <a:solidFill>
                          <a:schemeClr val="dk1"/>
                        </a:solidFill>
                        <a:latin typeface="楷体" panose="02010609060101010101" pitchFamily="49" charset="-122"/>
                        <a:ea typeface="楷体" panose="02010609060101010101" pitchFamily="49" charset="-122"/>
                        <a:cs typeface="+mn-cs"/>
                      </a:endParaRPr>
                    </a:p>
                    <a:p>
                      <a:pPr marL="0" algn="l" rtl="0" eaLnBrk="1" latinLnBrk="0" hangingPunct="1">
                        <a:lnSpc>
                          <a:spcPct val="150000"/>
                        </a:lnSpc>
                      </a:pPr>
                      <a:r>
                        <a:rPr kumimoji="0" lang="zh-CN" altLang="en-US" b="1" kern="1200" dirty="0" smtClean="0">
                          <a:solidFill>
                            <a:schemeClr val="dk1"/>
                          </a:solidFill>
                          <a:latin typeface="楷体" panose="02010609060101010101" pitchFamily="49" charset="-122"/>
                          <a:ea typeface="楷体" panose="02010609060101010101" pitchFamily="49" charset="-122"/>
                          <a:cs typeface="+mn-cs"/>
                        </a:rPr>
                        <a:t>  天净沙</a:t>
                      </a:r>
                      <a:r>
                        <a:rPr kumimoji="0" lang="en-US" altLang="zh-CN" b="1" kern="1200" dirty="0" smtClean="0">
                          <a:solidFill>
                            <a:schemeClr val="dk1"/>
                          </a:solidFill>
                          <a:latin typeface="楷体" panose="02010609060101010101" pitchFamily="49" charset="-122"/>
                          <a:ea typeface="楷体" panose="02010609060101010101" pitchFamily="49" charset="-122"/>
                          <a:cs typeface="+mn-cs"/>
                        </a:rPr>
                        <a:t>·</a:t>
                      </a:r>
                      <a:r>
                        <a:rPr kumimoji="0" lang="zh-CN" altLang="en-US" b="1" kern="1200" dirty="0" smtClean="0">
                          <a:solidFill>
                            <a:schemeClr val="dk1"/>
                          </a:solidFill>
                          <a:latin typeface="楷体" panose="02010609060101010101" pitchFamily="49" charset="-122"/>
                          <a:ea typeface="楷体" panose="02010609060101010101" pitchFamily="49" charset="-122"/>
                          <a:cs typeface="+mn-cs"/>
                        </a:rPr>
                        <a:t>秋思</a:t>
                      </a:r>
                      <a:r>
                        <a:rPr kumimoji="0" lang="en-US" altLang="zh-CN" b="1" kern="1200" dirty="0" smtClean="0">
                          <a:solidFill>
                            <a:schemeClr val="dk1"/>
                          </a:solidFill>
                          <a:latin typeface="楷体" panose="02010609060101010101" pitchFamily="49" charset="-122"/>
                          <a:ea typeface="楷体" panose="02010609060101010101" pitchFamily="49" charset="-122"/>
                          <a:cs typeface="+mn-cs"/>
                        </a:rPr>
                        <a:t>/</a:t>
                      </a:r>
                      <a:r>
                        <a:rPr kumimoji="0" lang="zh-CN" altLang="en-US" b="1" kern="1200" dirty="0" smtClean="0">
                          <a:solidFill>
                            <a:schemeClr val="dk1"/>
                          </a:solidFill>
                          <a:latin typeface="楷体" panose="02010609060101010101" pitchFamily="49" charset="-122"/>
                          <a:ea typeface="楷体" panose="02010609060101010101" pitchFamily="49" charset="-122"/>
                          <a:cs typeface="+mn-cs"/>
                        </a:rPr>
                        <a:t>马致远</a:t>
                      </a:r>
                      <a:endParaRPr kumimoji="0" lang="zh-CN" altLang="en-US" b="1" kern="1200" dirty="0">
                        <a:solidFill>
                          <a:schemeClr val="dk1"/>
                        </a:solidFill>
                        <a:latin typeface="楷体" panose="02010609060101010101" pitchFamily="49" charset="-122"/>
                        <a:ea typeface="楷体" panose="02010609060101010101" pitchFamily="49" charset="-122"/>
                        <a:cs typeface="+mn-cs"/>
                      </a:endParaRPr>
                    </a:p>
                  </a:txBody>
                  <a:tcPr/>
                </a:tc>
                <a:tc>
                  <a:txBody>
                    <a:bodyPr/>
                    <a:lstStyle/>
                    <a:p>
                      <a:pPr marL="0" algn="l" rtl="0" eaLnBrk="1" latinLnBrk="0" hangingPunct="1">
                        <a:lnSpc>
                          <a:spcPct val="150000"/>
                        </a:lnSpc>
                      </a:pPr>
                      <a:r>
                        <a:rPr kumimoji="0" lang="zh-CN" altLang="en-US" b="1" kern="1200" dirty="0" smtClean="0">
                          <a:solidFill>
                            <a:schemeClr val="dk1"/>
                          </a:solidFill>
                          <a:latin typeface="仿宋" panose="02010609060101010101" pitchFamily="49" charset="-122"/>
                          <a:ea typeface="仿宋" panose="02010609060101010101" pitchFamily="49" charset="-122"/>
                          <a:cs typeface="+mn-cs"/>
                        </a:rPr>
                        <a:t>巩固诵读能力，发展理解能力；借助联想和想象，体会诗歌情境（设身处地）</a:t>
                      </a:r>
                      <a:endParaRPr kumimoji="0" lang="zh-CN" altLang="en-US" b="1" kern="1200" dirty="0">
                        <a:solidFill>
                          <a:schemeClr val="dk1"/>
                        </a:solidFill>
                        <a:latin typeface="仿宋" panose="02010609060101010101" pitchFamily="49" charset="-122"/>
                        <a:ea typeface="仿宋" panose="02010609060101010101" pitchFamily="49" charset="-122"/>
                        <a:cs typeface="+mn-cs"/>
                      </a:endParaRPr>
                    </a:p>
                  </a:txBody>
                  <a:tcPr/>
                </a:tc>
              </a:tr>
            </a:tbl>
          </a:graphicData>
        </a:graphic>
      </p:graphicFrame>
    </p:spTree>
  </p:cSld>
  <p:clrMapOvr>
    <a:masterClrMapping/>
  </p:clrMapOvr>
  <p:transition spd="slow">
    <p:random/>
    <p:sndAc>
      <p:stSnd>
        <p:snd r:embed="rId1" name="camera.wav"/>
      </p:stSnd>
    </p:sndAc>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ctr"/>
            <a:r>
              <a:rPr lang="zh-CN" altLang="en-US"/>
              <a:t>统编初中语文教材的编写特色</a:t>
            </a:r>
            <a:endParaRPr lang="zh-CN" altLang="en-US"/>
          </a:p>
        </p:txBody>
      </p:sp>
      <p:sp>
        <p:nvSpPr>
          <p:cNvPr id="3" name="内容占位符 2"/>
          <p:cNvSpPr>
            <a:spLocks noGrp="1"/>
          </p:cNvSpPr>
          <p:nvPr>
            <p:ph idx="1"/>
          </p:nvPr>
        </p:nvSpPr>
        <p:spPr/>
        <p:txBody>
          <a:bodyPr/>
          <a:p>
            <a:r>
              <a:rPr lang="zh-CN" altLang="en-US" sz="3200"/>
              <a:t>一、立德树人</a:t>
            </a:r>
            <a:endParaRPr lang="zh-CN" altLang="en-US" sz="3200"/>
          </a:p>
          <a:p>
            <a:r>
              <a:rPr lang="zh-CN" altLang="en-US" sz="3200"/>
              <a:t>二、</a:t>
            </a:r>
            <a:r>
              <a:rPr lang="zh-CN" altLang="en-US" sz="3200">
                <a:sym typeface="+mn-ea"/>
              </a:rPr>
              <a:t>三位一体</a:t>
            </a:r>
            <a:endParaRPr lang="zh-CN" altLang="en-US" sz="3200"/>
          </a:p>
          <a:p>
            <a:r>
              <a:rPr lang="zh-CN" altLang="en-US" sz="3200"/>
              <a:t>三、综合型</a:t>
            </a:r>
            <a:endParaRPr lang="zh-CN" altLang="en-US" sz="3200"/>
          </a:p>
          <a:p>
            <a:r>
              <a:rPr lang="zh-CN" altLang="en-US" sz="3200">
                <a:sym typeface="+mn-ea"/>
              </a:rPr>
              <a:t>四、</a:t>
            </a:r>
            <a:r>
              <a:rPr lang="zh-CN" altLang="en-US" sz="3200">
                <a:sym typeface="+mn-ea"/>
              </a:rPr>
              <a:t>双线结构</a:t>
            </a:r>
            <a:endParaRPr lang="zh-CN" altLang="en-US" sz="3200"/>
          </a:p>
          <a:p>
            <a:r>
              <a:rPr lang="zh-CN" altLang="en-US" sz="3200"/>
              <a:t>五、知识能力多点分布</a:t>
            </a:r>
            <a:endParaRPr lang="zh-CN" altLang="en-US" sz="3200"/>
          </a:p>
          <a:p>
            <a:r>
              <a:rPr lang="zh-CN" altLang="en-US" sz="3200"/>
              <a:t>六、教读和自读两课型</a:t>
            </a:r>
            <a:endParaRPr lang="zh-CN" altLang="en-US" sz="3200"/>
          </a:p>
          <a:p>
            <a:r>
              <a:rPr lang="zh-CN" altLang="en-US" sz="3200"/>
              <a:t>七、教科书和读本相结合</a:t>
            </a:r>
            <a:endParaRPr lang="zh-CN" altLang="en-US"/>
          </a:p>
          <a:p>
            <a:endParaRPr lang="zh-CN" altLang="en-US"/>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Line 32"/>
          <p:cNvSpPr/>
          <p:nvPr/>
        </p:nvSpPr>
        <p:spPr>
          <a:xfrm>
            <a:off x="1631950" y="863600"/>
            <a:ext cx="8928100" cy="0"/>
          </a:xfrm>
          <a:prstGeom prst="line">
            <a:avLst/>
          </a:prstGeom>
          <a:ln w="9525" cap="flat" cmpd="sng">
            <a:solidFill>
              <a:srgbClr val="C0C0C0"/>
            </a:solidFill>
            <a:prstDash val="solid"/>
            <a:headEnd type="none" w="med" len="med"/>
            <a:tailEnd type="none" w="med" len="med"/>
          </a:ln>
        </p:spPr>
      </p:sp>
      <p:sp>
        <p:nvSpPr>
          <p:cNvPr id="34819" name="Rectangle 2"/>
          <p:cNvSpPr txBox="1"/>
          <p:nvPr/>
        </p:nvSpPr>
        <p:spPr>
          <a:xfrm>
            <a:off x="1781175" y="376238"/>
            <a:ext cx="6019800" cy="487362"/>
          </a:xfrm>
          <a:prstGeom prst="rect">
            <a:avLst/>
          </a:prstGeom>
          <a:noFill/>
          <a:ln w="9525">
            <a:noFill/>
          </a:ln>
        </p:spPr>
        <p:txBody>
          <a:bodyPr anchor="ctr"/>
          <a:p>
            <a:pPr algn="ctr"/>
            <a:r>
              <a:rPr lang="zh-CN" altLang="en-US" sz="2800" b="1" dirty="0">
                <a:latin typeface="微软雅黑" panose="020B0503020204020204" charset="-122"/>
                <a:ea typeface="微软雅黑" panose="020B0503020204020204" charset="-122"/>
              </a:rPr>
              <a:t>七上第二单元</a:t>
            </a:r>
            <a:endParaRPr lang="en-US" altLang="zh-CN" sz="2800" b="1" dirty="0">
              <a:latin typeface="微软雅黑" panose="020B0503020204020204" charset="-122"/>
              <a:ea typeface="微软雅黑" panose="020B0503020204020204" charset="-122"/>
            </a:endParaRPr>
          </a:p>
        </p:txBody>
      </p:sp>
      <p:graphicFrame>
        <p:nvGraphicFramePr>
          <p:cNvPr id="2" name="表格 1"/>
          <p:cNvGraphicFramePr>
            <a:graphicFrameLocks noGrp="1"/>
          </p:cNvGraphicFramePr>
          <p:nvPr/>
        </p:nvGraphicFramePr>
        <p:xfrm>
          <a:off x="1992313" y="1397000"/>
          <a:ext cx="8208645" cy="4029075"/>
        </p:xfrm>
        <a:graphic>
          <a:graphicData uri="http://schemas.openxmlformats.org/drawingml/2006/table">
            <a:tbl>
              <a:tblPr firstRow="1" bandRow="1">
                <a:tableStyleId>{5C22544A-7EE6-4342-B048-85BDC9FD1C3A}</a:tableStyleId>
              </a:tblPr>
              <a:tblGrid>
                <a:gridCol w="2520315"/>
                <a:gridCol w="5688330"/>
              </a:tblGrid>
              <a:tr h="370840">
                <a:tc>
                  <a:txBody>
                    <a:bodyPr/>
                    <a:lstStyle/>
                    <a:p>
                      <a:pPr algn="ctr"/>
                      <a:r>
                        <a:rPr lang="zh-CN" altLang="en-US" dirty="0" smtClean="0"/>
                        <a:t>课  文</a:t>
                      </a:r>
                      <a:endParaRPr lang="zh-CN" altLang="en-US" dirty="0"/>
                    </a:p>
                  </a:txBody>
                  <a:tcPr/>
                </a:tc>
                <a:tc>
                  <a:txBody>
                    <a:bodyPr/>
                    <a:lstStyle/>
                    <a:p>
                      <a:pPr algn="ctr"/>
                      <a:r>
                        <a:rPr lang="zh-CN" altLang="en-US" dirty="0" smtClean="0"/>
                        <a:t>要  点</a:t>
                      </a:r>
                      <a:endParaRPr lang="zh-CN" altLang="en-US" dirty="0"/>
                    </a:p>
                  </a:txBody>
                  <a:tcPr/>
                </a:tc>
              </a:tr>
              <a:tr h="502920">
                <a:tc>
                  <a:txBody>
                    <a:bodyPr/>
                    <a:lstStyle/>
                    <a:p>
                      <a:pPr marL="0" algn="l" rtl="0" eaLnBrk="1" latinLnBrk="0" hangingPunct="1">
                        <a:lnSpc>
                          <a:spcPct val="150000"/>
                        </a:lnSpc>
                      </a:pPr>
                      <a:r>
                        <a:rPr kumimoji="0" lang="zh-CN" altLang="en-US" b="1" kern="1200" dirty="0" smtClean="0">
                          <a:solidFill>
                            <a:schemeClr val="dk1"/>
                          </a:solidFill>
                          <a:latin typeface="微软雅黑" panose="020B0503020204020204" charset="-122"/>
                          <a:ea typeface="微软雅黑" panose="020B0503020204020204" charset="-122"/>
                          <a:cs typeface="+mn-cs"/>
                        </a:rPr>
                        <a:t>秋天的怀念</a:t>
                      </a:r>
                      <a:r>
                        <a:rPr kumimoji="0" lang="en-US" altLang="zh-CN" b="1" kern="1200" dirty="0" smtClean="0">
                          <a:solidFill>
                            <a:schemeClr val="dk1"/>
                          </a:solidFill>
                          <a:latin typeface="微软雅黑" panose="020B0503020204020204" charset="-122"/>
                          <a:ea typeface="微软雅黑" panose="020B0503020204020204" charset="-122"/>
                          <a:cs typeface="+mn-cs"/>
                        </a:rPr>
                        <a:t>/</a:t>
                      </a:r>
                      <a:r>
                        <a:rPr kumimoji="0" lang="zh-CN" altLang="en-US" b="1" kern="1200" dirty="0" smtClean="0">
                          <a:solidFill>
                            <a:schemeClr val="dk1"/>
                          </a:solidFill>
                          <a:latin typeface="微软雅黑" panose="020B0503020204020204" charset="-122"/>
                          <a:ea typeface="微软雅黑" panose="020B0503020204020204" charset="-122"/>
                          <a:cs typeface="+mn-cs"/>
                        </a:rPr>
                        <a:t>史铁生</a:t>
                      </a:r>
                      <a:endParaRPr kumimoji="0" lang="en-US" altLang="zh-CN" b="1" kern="1200" dirty="0" smtClean="0">
                        <a:solidFill>
                          <a:schemeClr val="dk1"/>
                        </a:solidFill>
                        <a:latin typeface="微软雅黑" panose="020B0503020204020204" charset="-122"/>
                        <a:ea typeface="微软雅黑" panose="020B0503020204020204" charset="-122"/>
                        <a:cs typeface="+mn-cs"/>
                      </a:endParaRPr>
                    </a:p>
                  </a:txBody>
                  <a:tcPr/>
                </a:tc>
                <a:tc>
                  <a:txBody>
                    <a:bodyPr/>
                    <a:lstStyle/>
                    <a:p>
                      <a:pPr>
                        <a:lnSpc>
                          <a:spcPct val="150000"/>
                        </a:lnSpc>
                      </a:pPr>
                      <a:r>
                        <a:rPr lang="zh-CN" altLang="en-US" b="1" dirty="0" smtClean="0">
                          <a:latin typeface="仿宋" panose="02010609060101010101" pitchFamily="49" charset="-122"/>
                          <a:ea typeface="仿宋" panose="02010609060101010101" pitchFamily="49" charset="-122"/>
                        </a:rPr>
                        <a:t>感知平静内敛的叙事语调，领会丰富的情感内蕴</a:t>
                      </a:r>
                      <a:endParaRPr lang="zh-CN" altLang="en-US" b="1" dirty="0">
                        <a:latin typeface="仿宋" panose="02010609060101010101" pitchFamily="49" charset="-122"/>
                        <a:ea typeface="仿宋" panose="02010609060101010101" pitchFamily="49" charset="-122"/>
                      </a:endParaRPr>
                    </a:p>
                  </a:txBody>
                  <a:tcPr/>
                </a:tc>
              </a:tr>
              <a:tr h="502920">
                <a:tc>
                  <a:txBody>
                    <a:bodyPr/>
                    <a:lstStyle/>
                    <a:p>
                      <a:pPr marL="0" algn="l" rtl="0" eaLnBrk="1" latinLnBrk="0" hangingPunct="1">
                        <a:lnSpc>
                          <a:spcPct val="150000"/>
                        </a:lnSpc>
                      </a:pPr>
                      <a:r>
                        <a:rPr kumimoji="0" lang="zh-CN" altLang="en-US" b="1" kern="1200" dirty="0" smtClean="0">
                          <a:solidFill>
                            <a:schemeClr val="dk1"/>
                          </a:solidFill>
                          <a:latin typeface="微软雅黑" panose="020B0503020204020204" charset="-122"/>
                          <a:ea typeface="微软雅黑" panose="020B0503020204020204" charset="-122"/>
                          <a:cs typeface="+mn-cs"/>
                        </a:rPr>
                        <a:t>散步</a:t>
                      </a:r>
                      <a:r>
                        <a:rPr kumimoji="0" lang="en-US" altLang="zh-CN" b="1" kern="1200" dirty="0" smtClean="0">
                          <a:solidFill>
                            <a:schemeClr val="dk1"/>
                          </a:solidFill>
                          <a:latin typeface="微软雅黑" panose="020B0503020204020204" charset="-122"/>
                          <a:ea typeface="微软雅黑" panose="020B0503020204020204" charset="-122"/>
                          <a:cs typeface="+mn-cs"/>
                        </a:rPr>
                        <a:t>/</a:t>
                      </a:r>
                      <a:r>
                        <a:rPr kumimoji="0" lang="zh-CN" altLang="en-US" b="1" kern="1200" dirty="0" smtClean="0">
                          <a:solidFill>
                            <a:schemeClr val="dk1"/>
                          </a:solidFill>
                          <a:latin typeface="微软雅黑" panose="020B0503020204020204" charset="-122"/>
                          <a:ea typeface="微软雅黑" panose="020B0503020204020204" charset="-122"/>
                          <a:cs typeface="+mn-cs"/>
                        </a:rPr>
                        <a:t>莫怀戚</a:t>
                      </a:r>
                      <a:endParaRPr kumimoji="0" lang="en-US" altLang="zh-CN" b="1" kern="1200" dirty="0" smtClean="0">
                        <a:solidFill>
                          <a:schemeClr val="dk1"/>
                        </a:solidFill>
                        <a:latin typeface="微软雅黑" panose="020B0503020204020204" charset="-122"/>
                        <a:ea typeface="微软雅黑" panose="020B0503020204020204" charset="-122"/>
                        <a:cs typeface="+mn-cs"/>
                      </a:endParaRPr>
                    </a:p>
                  </a:txBody>
                  <a:tcPr/>
                </a:tc>
                <a:tc>
                  <a:txBody>
                    <a:bodyPr/>
                    <a:lstStyle/>
                    <a:p>
                      <a:pPr>
                        <a:lnSpc>
                          <a:spcPct val="150000"/>
                        </a:lnSpc>
                      </a:pPr>
                      <a:r>
                        <a:rPr lang="zh-CN" altLang="en-US" b="1" dirty="0" smtClean="0">
                          <a:latin typeface="仿宋" panose="02010609060101010101" pitchFamily="49" charset="-122"/>
                          <a:ea typeface="仿宋" panose="02010609060101010101" pitchFamily="49" charset="-122"/>
                        </a:rPr>
                        <a:t>多角度理解文本内涵；小说笔法，精心营构</a:t>
                      </a:r>
                      <a:endParaRPr lang="zh-CN" altLang="en-US" b="1" dirty="0">
                        <a:latin typeface="仿宋" panose="02010609060101010101" pitchFamily="49" charset="-122"/>
                        <a:ea typeface="仿宋" panose="02010609060101010101" pitchFamily="49" charset="-122"/>
                      </a:endParaRPr>
                    </a:p>
                  </a:txBody>
                  <a:tcPr/>
                </a:tc>
              </a:tr>
              <a:tr h="1326515">
                <a:tc>
                  <a:txBody>
                    <a:bodyPr/>
                    <a:lstStyle/>
                    <a:p>
                      <a:pPr marL="0" algn="l" rtl="0" eaLnBrk="1" latinLnBrk="0" hangingPunct="1">
                        <a:lnSpc>
                          <a:spcPct val="150000"/>
                        </a:lnSpc>
                      </a:pPr>
                      <a:r>
                        <a:rPr kumimoji="0" lang="zh-CN" altLang="en-US" b="1" kern="1200" dirty="0" smtClean="0">
                          <a:solidFill>
                            <a:schemeClr val="dk1"/>
                          </a:solidFill>
                          <a:latin typeface="微软雅黑" panose="020B0503020204020204" charset="-122"/>
                          <a:ea typeface="微软雅黑" panose="020B0503020204020204" charset="-122"/>
                          <a:cs typeface="+mn-cs"/>
                        </a:rPr>
                        <a:t>散文诗二首</a:t>
                      </a:r>
                      <a:endParaRPr kumimoji="0" lang="en-US" altLang="zh-CN" b="1" kern="1200" dirty="0" smtClean="0">
                        <a:solidFill>
                          <a:schemeClr val="dk1"/>
                        </a:solidFill>
                        <a:latin typeface="微软雅黑" panose="020B0503020204020204" charset="-122"/>
                        <a:ea typeface="微软雅黑" panose="020B0503020204020204" charset="-122"/>
                        <a:cs typeface="+mn-cs"/>
                      </a:endParaRPr>
                    </a:p>
                    <a:p>
                      <a:pPr marL="0" algn="l" rtl="0" eaLnBrk="1" latinLnBrk="0" hangingPunct="1">
                        <a:lnSpc>
                          <a:spcPct val="150000"/>
                        </a:lnSpc>
                      </a:pPr>
                      <a:r>
                        <a:rPr kumimoji="0" lang="zh-CN" altLang="en-US" b="1" kern="1200" dirty="0" smtClean="0">
                          <a:solidFill>
                            <a:schemeClr val="dk1"/>
                          </a:solidFill>
                          <a:latin typeface="楷体" panose="02010609060101010101" pitchFamily="49" charset="-122"/>
                          <a:ea typeface="楷体" panose="02010609060101010101" pitchFamily="49" charset="-122"/>
                          <a:cs typeface="+mn-cs"/>
                        </a:rPr>
                        <a:t>  金色花</a:t>
                      </a:r>
                      <a:r>
                        <a:rPr kumimoji="0" lang="en-US" altLang="zh-CN" b="1" kern="1200" dirty="0" smtClean="0">
                          <a:solidFill>
                            <a:schemeClr val="dk1"/>
                          </a:solidFill>
                          <a:latin typeface="楷体" panose="02010609060101010101" pitchFamily="49" charset="-122"/>
                          <a:ea typeface="楷体" panose="02010609060101010101" pitchFamily="49" charset="-122"/>
                          <a:cs typeface="+mn-cs"/>
                        </a:rPr>
                        <a:t>/</a:t>
                      </a:r>
                      <a:r>
                        <a:rPr kumimoji="0" lang="zh-CN" altLang="en-US" b="1" kern="1200" dirty="0" smtClean="0">
                          <a:solidFill>
                            <a:schemeClr val="dk1"/>
                          </a:solidFill>
                          <a:latin typeface="楷体" panose="02010609060101010101" pitchFamily="49" charset="-122"/>
                          <a:ea typeface="楷体" panose="02010609060101010101" pitchFamily="49" charset="-122"/>
                          <a:cs typeface="+mn-cs"/>
                        </a:rPr>
                        <a:t>泰戈尔</a:t>
                      </a:r>
                      <a:endParaRPr kumimoji="0" lang="zh-CN" altLang="en-US" b="1" kern="1200" dirty="0" smtClean="0">
                        <a:solidFill>
                          <a:schemeClr val="dk1"/>
                        </a:solidFill>
                        <a:latin typeface="楷体" panose="02010609060101010101" pitchFamily="49" charset="-122"/>
                        <a:ea typeface="楷体" panose="02010609060101010101" pitchFamily="49" charset="-122"/>
                        <a:cs typeface="+mn-cs"/>
                      </a:endParaRPr>
                    </a:p>
                    <a:p>
                      <a:pPr marL="0" algn="l" rtl="0" eaLnBrk="1" latinLnBrk="0" hangingPunct="1">
                        <a:lnSpc>
                          <a:spcPct val="150000"/>
                        </a:lnSpc>
                      </a:pPr>
                      <a:r>
                        <a:rPr kumimoji="0" lang="zh-CN" altLang="en-US" b="1" kern="1200" dirty="0" smtClean="0">
                          <a:solidFill>
                            <a:schemeClr val="dk1"/>
                          </a:solidFill>
                          <a:latin typeface="楷体" panose="02010609060101010101" pitchFamily="49" charset="-122"/>
                          <a:ea typeface="楷体" panose="02010609060101010101" pitchFamily="49" charset="-122"/>
                          <a:cs typeface="+mn-cs"/>
                        </a:rPr>
                        <a:t>  荷叶</a:t>
                      </a:r>
                      <a:r>
                        <a:rPr kumimoji="0" lang="en-US" altLang="zh-CN" b="1" kern="1200" dirty="0" smtClean="0">
                          <a:solidFill>
                            <a:schemeClr val="dk1"/>
                          </a:solidFill>
                          <a:latin typeface="楷体" panose="02010609060101010101" pitchFamily="49" charset="-122"/>
                          <a:ea typeface="楷体" panose="02010609060101010101" pitchFamily="49" charset="-122"/>
                          <a:cs typeface="+mn-cs"/>
                        </a:rPr>
                        <a:t>·</a:t>
                      </a:r>
                      <a:r>
                        <a:rPr kumimoji="0" lang="zh-CN" altLang="en-US" b="1" kern="1200" dirty="0" smtClean="0">
                          <a:solidFill>
                            <a:schemeClr val="dk1"/>
                          </a:solidFill>
                          <a:latin typeface="楷体" panose="02010609060101010101" pitchFamily="49" charset="-122"/>
                          <a:ea typeface="楷体" panose="02010609060101010101" pitchFamily="49" charset="-122"/>
                          <a:cs typeface="+mn-cs"/>
                        </a:rPr>
                        <a:t>母亲</a:t>
                      </a:r>
                      <a:r>
                        <a:rPr kumimoji="0" lang="en-US" altLang="zh-CN" b="1" kern="1200" dirty="0" smtClean="0">
                          <a:solidFill>
                            <a:schemeClr val="dk1"/>
                          </a:solidFill>
                          <a:latin typeface="楷体" panose="02010609060101010101" pitchFamily="49" charset="-122"/>
                          <a:ea typeface="楷体" panose="02010609060101010101" pitchFamily="49" charset="-122"/>
                          <a:cs typeface="+mn-cs"/>
                        </a:rPr>
                        <a:t>/</a:t>
                      </a:r>
                      <a:r>
                        <a:rPr kumimoji="0" lang="zh-CN" altLang="en-US" b="1" kern="1200" dirty="0" smtClean="0">
                          <a:solidFill>
                            <a:schemeClr val="dk1"/>
                          </a:solidFill>
                          <a:latin typeface="楷体" panose="02010609060101010101" pitchFamily="49" charset="-122"/>
                          <a:ea typeface="楷体" panose="02010609060101010101" pitchFamily="49" charset="-122"/>
                          <a:cs typeface="+mn-cs"/>
                        </a:rPr>
                        <a:t>冰心</a:t>
                      </a:r>
                      <a:endParaRPr kumimoji="0" lang="zh-CN" altLang="en-US" b="1" kern="1200" dirty="0" smtClean="0">
                        <a:solidFill>
                          <a:schemeClr val="dk1"/>
                        </a:solidFill>
                        <a:latin typeface="楷体" panose="02010609060101010101" pitchFamily="49" charset="-122"/>
                        <a:ea typeface="楷体" panose="02010609060101010101" pitchFamily="49" charset="-122"/>
                        <a:cs typeface="+mn-cs"/>
                      </a:endParaRPr>
                    </a:p>
                  </a:txBody>
                  <a:tcPr/>
                </a:tc>
                <a:tc>
                  <a:txBody>
                    <a:bodyPr/>
                    <a:lstStyle/>
                    <a:p>
                      <a:pPr>
                        <a:lnSpc>
                          <a:spcPct val="150000"/>
                        </a:lnSpc>
                      </a:pPr>
                      <a:r>
                        <a:rPr lang="zh-CN" altLang="en-US" b="1" dirty="0" smtClean="0">
                          <a:latin typeface="仿宋" panose="02010609060101010101" pitchFamily="49" charset="-122"/>
                          <a:ea typeface="仿宋" panose="02010609060101010101" pitchFamily="49" charset="-122"/>
                        </a:rPr>
                        <a:t>比较阅读（语言、形象、情感），教师提供比较的维度作为支架。</a:t>
                      </a:r>
                      <a:endParaRPr lang="en-US" altLang="zh-CN" b="1" dirty="0" smtClean="0">
                        <a:latin typeface="仿宋" panose="02010609060101010101" pitchFamily="49" charset="-122"/>
                        <a:ea typeface="仿宋" panose="02010609060101010101" pitchFamily="49" charset="-122"/>
                      </a:endParaRPr>
                    </a:p>
                    <a:p>
                      <a:pPr>
                        <a:lnSpc>
                          <a:spcPct val="150000"/>
                        </a:lnSpc>
                      </a:pPr>
                      <a:endParaRPr lang="zh-CN" altLang="en-US" b="1" dirty="0">
                        <a:latin typeface="仿宋" panose="02010609060101010101" pitchFamily="49" charset="-122"/>
                        <a:ea typeface="仿宋" panose="02010609060101010101" pitchFamily="49" charset="-122"/>
                      </a:endParaRPr>
                    </a:p>
                  </a:txBody>
                  <a:tcPr/>
                </a:tc>
              </a:tr>
              <a:tr h="1325880">
                <a:tc>
                  <a:txBody>
                    <a:bodyPr/>
                    <a:lstStyle/>
                    <a:p>
                      <a:pPr marL="0" algn="l" rtl="0" eaLnBrk="1" latinLnBrk="0" hangingPunct="1">
                        <a:lnSpc>
                          <a:spcPct val="150000"/>
                        </a:lnSpc>
                      </a:pPr>
                      <a:r>
                        <a:rPr kumimoji="0" lang="en-US" altLang="zh-CN" b="1" kern="1200" dirty="0" smtClean="0">
                          <a:solidFill>
                            <a:schemeClr val="dk1"/>
                          </a:solidFill>
                          <a:latin typeface="微软雅黑" panose="020B0503020204020204" charset="-122"/>
                          <a:ea typeface="微软雅黑" panose="020B0503020204020204" charset="-122"/>
                          <a:cs typeface="+mn-cs"/>
                        </a:rPr>
                        <a:t>《</a:t>
                      </a:r>
                      <a:r>
                        <a:rPr kumimoji="0" lang="zh-CN" altLang="en-US" b="1" kern="1200" dirty="0" smtClean="0">
                          <a:solidFill>
                            <a:schemeClr val="dk1"/>
                          </a:solidFill>
                          <a:latin typeface="微软雅黑" panose="020B0503020204020204" charset="-122"/>
                          <a:ea typeface="微软雅黑" panose="020B0503020204020204" charset="-122"/>
                          <a:cs typeface="+mn-cs"/>
                        </a:rPr>
                        <a:t>世说新语</a:t>
                      </a:r>
                      <a:r>
                        <a:rPr kumimoji="0" lang="en-US" altLang="zh-CN" b="1" kern="1200" dirty="0" smtClean="0">
                          <a:solidFill>
                            <a:schemeClr val="dk1"/>
                          </a:solidFill>
                          <a:latin typeface="微软雅黑" panose="020B0503020204020204" charset="-122"/>
                          <a:ea typeface="微软雅黑" panose="020B0503020204020204" charset="-122"/>
                          <a:cs typeface="+mn-cs"/>
                        </a:rPr>
                        <a:t>》</a:t>
                      </a:r>
                      <a:r>
                        <a:rPr kumimoji="0" lang="zh-CN" altLang="en-US" b="1" kern="1200" dirty="0" smtClean="0">
                          <a:solidFill>
                            <a:schemeClr val="dk1"/>
                          </a:solidFill>
                          <a:latin typeface="微软雅黑" panose="020B0503020204020204" charset="-122"/>
                          <a:ea typeface="微软雅黑" panose="020B0503020204020204" charset="-122"/>
                          <a:cs typeface="+mn-cs"/>
                        </a:rPr>
                        <a:t>二则</a:t>
                      </a:r>
                      <a:endParaRPr kumimoji="0" lang="en-US" altLang="zh-CN" b="1" kern="1200" dirty="0" smtClean="0">
                        <a:solidFill>
                          <a:schemeClr val="dk1"/>
                        </a:solidFill>
                        <a:latin typeface="微软雅黑" panose="020B0503020204020204" charset="-122"/>
                        <a:ea typeface="微软雅黑" panose="020B0503020204020204" charset="-122"/>
                        <a:cs typeface="+mn-cs"/>
                      </a:endParaRPr>
                    </a:p>
                    <a:p>
                      <a:pPr marL="0" algn="l" rtl="0" eaLnBrk="1" latinLnBrk="0" hangingPunct="1">
                        <a:lnSpc>
                          <a:spcPct val="150000"/>
                        </a:lnSpc>
                      </a:pPr>
                      <a:r>
                        <a:rPr kumimoji="0" lang="zh-CN" altLang="en-US" b="1" kern="1200" dirty="0" smtClean="0">
                          <a:solidFill>
                            <a:schemeClr val="dk1"/>
                          </a:solidFill>
                          <a:latin typeface="楷体" panose="02010609060101010101" pitchFamily="49" charset="-122"/>
                          <a:ea typeface="楷体" panose="02010609060101010101" pitchFamily="49" charset="-122"/>
                          <a:cs typeface="+mn-cs"/>
                        </a:rPr>
                        <a:t>  咏雪</a:t>
                      </a:r>
                      <a:endParaRPr kumimoji="0" lang="zh-CN" altLang="en-US" b="1" kern="1200" dirty="0" smtClean="0">
                        <a:solidFill>
                          <a:schemeClr val="dk1"/>
                        </a:solidFill>
                        <a:latin typeface="楷体" panose="02010609060101010101" pitchFamily="49" charset="-122"/>
                        <a:ea typeface="楷体" panose="02010609060101010101" pitchFamily="49" charset="-122"/>
                        <a:cs typeface="+mn-cs"/>
                      </a:endParaRPr>
                    </a:p>
                    <a:p>
                      <a:pPr marL="0" algn="l" rtl="0" eaLnBrk="1" latinLnBrk="0" hangingPunct="1">
                        <a:lnSpc>
                          <a:spcPct val="150000"/>
                        </a:lnSpc>
                      </a:pPr>
                      <a:r>
                        <a:rPr kumimoji="0" lang="zh-CN" altLang="en-US" b="1" kern="1200" dirty="0" smtClean="0">
                          <a:solidFill>
                            <a:schemeClr val="dk1"/>
                          </a:solidFill>
                          <a:latin typeface="楷体" panose="02010609060101010101" pitchFamily="49" charset="-122"/>
                          <a:ea typeface="楷体" panose="02010609060101010101" pitchFamily="49" charset="-122"/>
                          <a:cs typeface="+mn-cs"/>
                        </a:rPr>
                        <a:t>  陈太丘与友期行</a:t>
                      </a:r>
                      <a:endParaRPr kumimoji="0" lang="zh-CN" altLang="en-US" b="1" kern="1200" dirty="0" smtClean="0">
                        <a:solidFill>
                          <a:schemeClr val="dk1"/>
                        </a:solidFill>
                        <a:latin typeface="楷体" panose="02010609060101010101" pitchFamily="49" charset="-122"/>
                        <a:ea typeface="楷体" panose="02010609060101010101" pitchFamily="49" charset="-122"/>
                        <a:cs typeface="+mn-cs"/>
                      </a:endParaRPr>
                    </a:p>
                  </a:txBody>
                  <a:tcPr/>
                </a:tc>
                <a:tc>
                  <a:txBody>
                    <a:bodyPr/>
                    <a:lstStyle/>
                    <a:p>
                      <a:pPr>
                        <a:lnSpc>
                          <a:spcPct val="150000"/>
                        </a:lnSpc>
                      </a:pPr>
                      <a:r>
                        <a:rPr lang="zh-CN" altLang="en-US" b="1" dirty="0" smtClean="0">
                          <a:latin typeface="仿宋" panose="02010609060101010101" pitchFamily="49" charset="-122"/>
                          <a:ea typeface="仿宋" panose="02010609060101010101" pitchFamily="49" charset="-122"/>
                        </a:rPr>
                        <a:t>言文兼顾：反复诵读，自然疏通；探究核心问题（古人的家庭生活情趣，咏雪句之高下；元方之方正，入门不顾是否失礼）</a:t>
                      </a:r>
                      <a:endParaRPr lang="zh-CN" altLang="en-US" b="1" dirty="0">
                        <a:latin typeface="仿宋" panose="02010609060101010101" pitchFamily="49" charset="-122"/>
                        <a:ea typeface="仿宋" panose="02010609060101010101" pitchFamily="49" charset="-122"/>
                      </a:endParaRPr>
                    </a:p>
                  </a:txBody>
                  <a:tcPr/>
                </a:tc>
              </a:tr>
            </a:tbl>
          </a:graphicData>
        </a:graphic>
      </p:graphicFrame>
    </p:spTree>
  </p:cSld>
  <p:clrMapOvr>
    <a:masterClrMapping/>
  </p:clrMapOvr>
  <p:transition spd="slow">
    <p:random/>
    <p:sndAc>
      <p:stSnd>
        <p:snd r:embed="rId1" name="camera.wav"/>
      </p:stSnd>
    </p:sndAc>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Line 32"/>
          <p:cNvSpPr/>
          <p:nvPr/>
        </p:nvSpPr>
        <p:spPr>
          <a:xfrm>
            <a:off x="1631950" y="863600"/>
            <a:ext cx="8928100" cy="0"/>
          </a:xfrm>
          <a:prstGeom prst="line">
            <a:avLst/>
          </a:prstGeom>
          <a:ln w="9525" cap="flat" cmpd="sng">
            <a:solidFill>
              <a:srgbClr val="C0C0C0"/>
            </a:solidFill>
            <a:prstDash val="solid"/>
            <a:headEnd type="none" w="med" len="med"/>
            <a:tailEnd type="none" w="med" len="med"/>
          </a:ln>
        </p:spPr>
      </p:sp>
      <p:sp>
        <p:nvSpPr>
          <p:cNvPr id="38915" name="Rectangle 2"/>
          <p:cNvSpPr txBox="1"/>
          <p:nvPr/>
        </p:nvSpPr>
        <p:spPr>
          <a:xfrm>
            <a:off x="1753235" y="376238"/>
            <a:ext cx="6019800" cy="487362"/>
          </a:xfrm>
          <a:prstGeom prst="rect">
            <a:avLst/>
          </a:prstGeom>
          <a:noFill/>
          <a:ln w="9525">
            <a:noFill/>
          </a:ln>
        </p:spPr>
        <p:txBody>
          <a:bodyPr anchor="ctr"/>
          <a:p>
            <a:pPr algn="ctr"/>
            <a:r>
              <a:rPr lang="zh-CN" altLang="en-US" sz="2800" b="1" dirty="0">
                <a:latin typeface="微软雅黑" panose="020B0503020204020204" charset="-122"/>
                <a:ea typeface="微软雅黑" panose="020B0503020204020204" charset="-122"/>
              </a:rPr>
              <a:t>七上第四单元</a:t>
            </a:r>
            <a:endParaRPr lang="en-US" altLang="zh-CN" sz="2800" b="1" dirty="0">
              <a:latin typeface="微软雅黑" panose="020B0503020204020204" charset="-122"/>
              <a:ea typeface="微软雅黑" panose="020B0503020204020204" charset="-122"/>
            </a:endParaRPr>
          </a:p>
        </p:txBody>
      </p:sp>
      <p:graphicFrame>
        <p:nvGraphicFramePr>
          <p:cNvPr id="2" name="表格 1"/>
          <p:cNvGraphicFramePr>
            <a:graphicFrameLocks noGrp="1"/>
          </p:cNvGraphicFramePr>
          <p:nvPr/>
        </p:nvGraphicFramePr>
        <p:xfrm>
          <a:off x="1992313" y="1397000"/>
          <a:ext cx="8208645" cy="4851400"/>
        </p:xfrm>
        <a:graphic>
          <a:graphicData uri="http://schemas.openxmlformats.org/drawingml/2006/table">
            <a:tbl>
              <a:tblPr firstRow="1" bandRow="1">
                <a:tableStyleId>{5C22544A-7EE6-4342-B048-85BDC9FD1C3A}</a:tableStyleId>
              </a:tblPr>
              <a:tblGrid>
                <a:gridCol w="2592070"/>
                <a:gridCol w="5616575"/>
              </a:tblGrid>
              <a:tr h="370840">
                <a:tc>
                  <a:txBody>
                    <a:bodyPr/>
                    <a:lstStyle/>
                    <a:p>
                      <a:r>
                        <a:rPr lang="zh-CN" altLang="en-US" dirty="0" smtClean="0"/>
                        <a:t>课文</a:t>
                      </a:r>
                      <a:endParaRPr lang="zh-CN" altLang="en-US" dirty="0"/>
                    </a:p>
                  </a:txBody>
                  <a:tcPr/>
                </a:tc>
                <a:tc>
                  <a:txBody>
                    <a:bodyPr/>
                    <a:lstStyle/>
                    <a:p>
                      <a:r>
                        <a:rPr lang="zh-CN" altLang="en-US" dirty="0" smtClean="0"/>
                        <a:t>要点</a:t>
                      </a:r>
                      <a:endParaRPr lang="zh-CN" altLang="en-US" dirty="0"/>
                    </a:p>
                  </a:txBody>
                  <a:tcPr/>
                </a:tc>
              </a:tr>
              <a:tr h="370840">
                <a:tc>
                  <a:txBody>
                    <a:bodyPr/>
                    <a:lstStyle/>
                    <a:p>
                      <a:pPr marL="0" algn="l" rtl="0" eaLnBrk="1" latinLnBrk="0" hangingPunct="1">
                        <a:lnSpc>
                          <a:spcPct val="150000"/>
                        </a:lnSpc>
                      </a:pPr>
                      <a:r>
                        <a:rPr kumimoji="0" lang="zh-CN" altLang="en-US" b="1" kern="1200" dirty="0" smtClean="0">
                          <a:solidFill>
                            <a:schemeClr val="dk1"/>
                          </a:solidFill>
                          <a:latin typeface="微软雅黑" panose="020B0503020204020204" charset="-122"/>
                          <a:ea typeface="微软雅黑" panose="020B0503020204020204" charset="-122"/>
                          <a:cs typeface="+mn-cs"/>
                        </a:rPr>
                        <a:t>纪念白求恩</a:t>
                      </a:r>
                      <a:r>
                        <a:rPr kumimoji="0" lang="en-US" altLang="zh-CN" b="1" kern="1200" dirty="0" smtClean="0">
                          <a:solidFill>
                            <a:schemeClr val="dk1"/>
                          </a:solidFill>
                          <a:latin typeface="微软雅黑" panose="020B0503020204020204" charset="-122"/>
                          <a:ea typeface="微软雅黑" panose="020B0503020204020204" charset="-122"/>
                          <a:cs typeface="+mn-cs"/>
                        </a:rPr>
                        <a:t>/</a:t>
                      </a:r>
                      <a:r>
                        <a:rPr kumimoji="0" lang="zh-CN" altLang="en-US" b="1" kern="1200" dirty="0" smtClean="0">
                          <a:solidFill>
                            <a:schemeClr val="dk1"/>
                          </a:solidFill>
                          <a:latin typeface="微软雅黑" panose="020B0503020204020204" charset="-122"/>
                          <a:ea typeface="微软雅黑" panose="020B0503020204020204" charset="-122"/>
                          <a:cs typeface="+mn-cs"/>
                        </a:rPr>
                        <a:t>毛泽东</a:t>
                      </a:r>
                      <a:endParaRPr kumimoji="0" lang="en-US" altLang="zh-CN" b="1" kern="1200" dirty="0" smtClean="0">
                        <a:solidFill>
                          <a:schemeClr val="dk1"/>
                        </a:solidFill>
                        <a:latin typeface="微软雅黑" panose="020B0503020204020204" charset="-122"/>
                        <a:ea typeface="微软雅黑" panose="020B0503020204020204" charset="-122"/>
                        <a:cs typeface="+mn-cs"/>
                      </a:endParaRPr>
                    </a:p>
                  </a:txBody>
                  <a:tcPr/>
                </a:tc>
                <a:tc>
                  <a:txBody>
                    <a:bodyPr/>
                    <a:lstStyle/>
                    <a:p>
                      <a:pPr marL="0" algn="l" rtl="0" eaLnBrk="1" latinLnBrk="0" hangingPunct="1">
                        <a:lnSpc>
                          <a:spcPct val="150000"/>
                        </a:lnSpc>
                      </a:pPr>
                      <a:r>
                        <a:rPr kumimoji="0" lang="zh-CN" altLang="en-US" b="1" kern="1200" dirty="0" smtClean="0">
                          <a:solidFill>
                            <a:schemeClr val="dk1"/>
                          </a:solidFill>
                          <a:latin typeface="仿宋" panose="02010609060101010101" pitchFamily="49" charset="-122"/>
                          <a:ea typeface="仿宋" panose="02010609060101010101" pitchFamily="49" charset="-122"/>
                          <a:cs typeface="+mn-cs"/>
                        </a:rPr>
                        <a:t>白求恩精神的现代价值；对比手法；品味语言特色；叙</a:t>
                      </a:r>
                      <a:r>
                        <a:rPr kumimoji="0" lang="en-US" altLang="zh-CN" b="1" kern="1200" dirty="0" smtClean="0">
                          <a:solidFill>
                            <a:schemeClr val="dk1"/>
                          </a:solidFill>
                          <a:latin typeface="仿宋" panose="02010609060101010101" pitchFamily="49" charset="-122"/>
                          <a:ea typeface="仿宋" panose="02010609060101010101" pitchFamily="49" charset="-122"/>
                          <a:cs typeface="+mn-cs"/>
                        </a:rPr>
                        <a:t>—</a:t>
                      </a:r>
                      <a:r>
                        <a:rPr kumimoji="0" lang="zh-CN" altLang="en-US" b="1" kern="1200" dirty="0" smtClean="0">
                          <a:solidFill>
                            <a:schemeClr val="dk1"/>
                          </a:solidFill>
                          <a:latin typeface="仿宋" panose="02010609060101010101" pitchFamily="49" charset="-122"/>
                          <a:ea typeface="仿宋" panose="02010609060101010101" pitchFamily="49" charset="-122"/>
                          <a:cs typeface="+mn-cs"/>
                        </a:rPr>
                        <a:t>论</a:t>
                      </a:r>
                      <a:r>
                        <a:rPr kumimoji="0" lang="en-US" altLang="zh-CN" b="1" kern="1200" dirty="0" smtClean="0">
                          <a:solidFill>
                            <a:schemeClr val="dk1"/>
                          </a:solidFill>
                          <a:latin typeface="仿宋" panose="02010609060101010101" pitchFamily="49" charset="-122"/>
                          <a:ea typeface="仿宋" panose="02010609060101010101" pitchFamily="49" charset="-122"/>
                          <a:cs typeface="+mn-cs"/>
                        </a:rPr>
                        <a:t>—</a:t>
                      </a:r>
                      <a:r>
                        <a:rPr kumimoji="0" lang="zh-CN" altLang="en-US" b="1" kern="1200" dirty="0" smtClean="0">
                          <a:solidFill>
                            <a:schemeClr val="dk1"/>
                          </a:solidFill>
                          <a:latin typeface="仿宋" panose="02010609060101010101" pitchFamily="49" charset="-122"/>
                          <a:ea typeface="仿宋" panose="02010609060101010101" pitchFamily="49" charset="-122"/>
                          <a:cs typeface="+mn-cs"/>
                        </a:rPr>
                        <a:t>颂的结构</a:t>
                      </a:r>
                      <a:endParaRPr kumimoji="0" lang="zh-CN" altLang="en-US" b="1" kern="1200" dirty="0">
                        <a:solidFill>
                          <a:schemeClr val="dk1"/>
                        </a:solidFill>
                        <a:latin typeface="仿宋" panose="02010609060101010101" pitchFamily="49" charset="-122"/>
                        <a:ea typeface="仿宋" panose="02010609060101010101" pitchFamily="49" charset="-122"/>
                        <a:cs typeface="+mn-cs"/>
                      </a:endParaRPr>
                    </a:p>
                  </a:txBody>
                  <a:tcPr/>
                </a:tc>
              </a:tr>
              <a:tr h="370840">
                <a:tc>
                  <a:txBody>
                    <a:bodyPr/>
                    <a:lstStyle/>
                    <a:p>
                      <a:pPr marL="0" algn="l" rtl="0" eaLnBrk="1" latinLnBrk="0" hangingPunct="1">
                        <a:lnSpc>
                          <a:spcPct val="150000"/>
                        </a:lnSpc>
                      </a:pPr>
                      <a:r>
                        <a:rPr kumimoji="0" lang="zh-CN" altLang="en-US" b="1" kern="1200" dirty="0" smtClean="0">
                          <a:solidFill>
                            <a:schemeClr val="dk1"/>
                          </a:solidFill>
                          <a:latin typeface="微软雅黑" panose="020B0503020204020204" charset="-122"/>
                          <a:ea typeface="微软雅黑" panose="020B0503020204020204" charset="-122"/>
                          <a:cs typeface="+mn-cs"/>
                        </a:rPr>
                        <a:t>植树的牧羊人</a:t>
                      </a:r>
                      <a:r>
                        <a:rPr kumimoji="0" lang="en-US" altLang="zh-CN" b="1" kern="1200" dirty="0" smtClean="0">
                          <a:solidFill>
                            <a:schemeClr val="dk1"/>
                          </a:solidFill>
                          <a:latin typeface="微软雅黑" panose="020B0503020204020204" charset="-122"/>
                          <a:ea typeface="微软雅黑" panose="020B0503020204020204" charset="-122"/>
                          <a:cs typeface="+mn-cs"/>
                        </a:rPr>
                        <a:t>/</a:t>
                      </a:r>
                      <a:r>
                        <a:rPr kumimoji="0" lang="zh-CN" altLang="en-US" b="1" kern="1200" dirty="0" smtClean="0">
                          <a:solidFill>
                            <a:schemeClr val="dk1"/>
                          </a:solidFill>
                          <a:latin typeface="微软雅黑" panose="020B0503020204020204" charset="-122"/>
                          <a:ea typeface="微软雅黑" panose="020B0503020204020204" charset="-122"/>
                          <a:cs typeface="+mn-cs"/>
                        </a:rPr>
                        <a:t>让</a:t>
                      </a:r>
                      <a:r>
                        <a:rPr kumimoji="0" lang="en-US" altLang="zh-CN" b="1" kern="1200" dirty="0" smtClean="0">
                          <a:solidFill>
                            <a:schemeClr val="dk1"/>
                          </a:solidFill>
                          <a:latin typeface="微软雅黑" panose="020B0503020204020204" charset="-122"/>
                          <a:ea typeface="微软雅黑" panose="020B0503020204020204" charset="-122"/>
                          <a:cs typeface="+mn-cs"/>
                        </a:rPr>
                        <a:t>·</a:t>
                      </a:r>
                      <a:r>
                        <a:rPr kumimoji="0" lang="zh-CN" altLang="en-US" b="1" kern="1200" dirty="0" smtClean="0">
                          <a:solidFill>
                            <a:schemeClr val="dk1"/>
                          </a:solidFill>
                          <a:latin typeface="微软雅黑" panose="020B0503020204020204" charset="-122"/>
                          <a:ea typeface="微软雅黑" panose="020B0503020204020204" charset="-122"/>
                          <a:cs typeface="+mn-cs"/>
                        </a:rPr>
                        <a:t>乔诺</a:t>
                      </a:r>
                      <a:endParaRPr kumimoji="0" lang="en-US" altLang="zh-CN" b="1" kern="1200" dirty="0" smtClean="0">
                        <a:solidFill>
                          <a:schemeClr val="dk1"/>
                        </a:solidFill>
                        <a:latin typeface="微软雅黑" panose="020B0503020204020204" charset="-122"/>
                        <a:ea typeface="微软雅黑" panose="020B0503020204020204" charset="-122"/>
                        <a:cs typeface="+mn-cs"/>
                      </a:endParaRPr>
                    </a:p>
                  </a:txBody>
                  <a:tcPr/>
                </a:tc>
                <a:tc>
                  <a:txBody>
                    <a:bodyPr/>
                    <a:lstStyle/>
                    <a:p>
                      <a:pPr marL="0" marR="0" indent="0" algn="l" defTabSz="914400" rtl="0" eaLnBrk="1" fontAlgn="auto" latinLnBrk="0" hangingPunct="1">
                        <a:lnSpc>
                          <a:spcPct val="150000"/>
                        </a:lnSpc>
                        <a:spcBef>
                          <a:spcPts val="0"/>
                        </a:spcBef>
                        <a:spcAft>
                          <a:spcPts val="0"/>
                        </a:spcAft>
                        <a:buClrTx/>
                        <a:buSzTx/>
                        <a:buFontTx/>
                        <a:buNone/>
                        <a:defRPr/>
                      </a:pPr>
                      <a:r>
                        <a:rPr kumimoji="0" lang="zh-CN" altLang="en-US" b="1" kern="1200" dirty="0" smtClean="0">
                          <a:solidFill>
                            <a:schemeClr val="dk1"/>
                          </a:solidFill>
                          <a:latin typeface="仿宋" panose="02010609060101010101" pitchFamily="49" charset="-122"/>
                          <a:ea typeface="仿宋" panose="02010609060101010101" pitchFamily="49" charset="-122"/>
                          <a:cs typeface="+mn-cs"/>
                        </a:rPr>
                        <a:t>多角度理解牧羊人的精神；叙述前后相连的几件事（顺序、衔接、详略）；先叙后评</a:t>
                      </a:r>
                      <a:endParaRPr kumimoji="0" lang="zh-CN" altLang="en-US" b="1" kern="1200" dirty="0">
                        <a:solidFill>
                          <a:schemeClr val="dk1"/>
                        </a:solidFill>
                        <a:latin typeface="仿宋" panose="02010609060101010101" pitchFamily="49" charset="-122"/>
                        <a:ea typeface="仿宋" panose="02010609060101010101" pitchFamily="49" charset="-122"/>
                        <a:cs typeface="+mn-cs"/>
                      </a:endParaRPr>
                    </a:p>
                  </a:txBody>
                  <a:tcPr/>
                </a:tc>
              </a:tr>
              <a:tr h="370840">
                <a:tc>
                  <a:txBody>
                    <a:bodyPr/>
                    <a:lstStyle/>
                    <a:p>
                      <a:pPr marL="0" algn="l" rtl="0" eaLnBrk="1" latinLnBrk="0" hangingPunct="1">
                        <a:lnSpc>
                          <a:spcPct val="150000"/>
                        </a:lnSpc>
                      </a:pPr>
                      <a:r>
                        <a:rPr kumimoji="0" lang="zh-CN" altLang="en-US" b="1" kern="1200" dirty="0" smtClean="0">
                          <a:solidFill>
                            <a:schemeClr val="dk1"/>
                          </a:solidFill>
                          <a:latin typeface="微软雅黑" panose="020B0503020204020204" charset="-122"/>
                          <a:ea typeface="微软雅黑" panose="020B0503020204020204" charset="-122"/>
                          <a:cs typeface="+mn-cs"/>
                        </a:rPr>
                        <a:t>走一步，再走一步</a:t>
                      </a:r>
                      <a:r>
                        <a:rPr kumimoji="0" lang="en-US" altLang="zh-CN" b="1" kern="1200" dirty="0" smtClean="0">
                          <a:solidFill>
                            <a:schemeClr val="dk1"/>
                          </a:solidFill>
                          <a:latin typeface="微软雅黑" panose="020B0503020204020204" charset="-122"/>
                          <a:ea typeface="微软雅黑" panose="020B0503020204020204" charset="-122"/>
                          <a:cs typeface="+mn-cs"/>
                        </a:rPr>
                        <a:t>/</a:t>
                      </a:r>
                      <a:r>
                        <a:rPr kumimoji="0" lang="zh-CN" altLang="en-US" b="1" kern="1200" dirty="0" smtClean="0">
                          <a:solidFill>
                            <a:schemeClr val="dk1"/>
                          </a:solidFill>
                          <a:latin typeface="微软雅黑" panose="020B0503020204020204" charset="-122"/>
                          <a:ea typeface="微软雅黑" panose="020B0503020204020204" charset="-122"/>
                          <a:cs typeface="+mn-cs"/>
                        </a:rPr>
                        <a:t>莫顿</a:t>
                      </a:r>
                      <a:r>
                        <a:rPr kumimoji="0" lang="en-US" altLang="zh-CN" b="1" kern="1200" dirty="0" smtClean="0">
                          <a:solidFill>
                            <a:schemeClr val="dk1"/>
                          </a:solidFill>
                          <a:latin typeface="微软雅黑" panose="020B0503020204020204" charset="-122"/>
                          <a:ea typeface="微软雅黑" panose="020B0503020204020204" charset="-122"/>
                          <a:cs typeface="+mn-cs"/>
                        </a:rPr>
                        <a:t>·</a:t>
                      </a:r>
                      <a:r>
                        <a:rPr kumimoji="0" lang="zh-CN" altLang="en-US" b="1" kern="1200" dirty="0" smtClean="0">
                          <a:solidFill>
                            <a:schemeClr val="dk1"/>
                          </a:solidFill>
                          <a:latin typeface="微软雅黑" panose="020B0503020204020204" charset="-122"/>
                          <a:ea typeface="微软雅黑" panose="020B0503020204020204" charset="-122"/>
                          <a:cs typeface="+mn-cs"/>
                        </a:rPr>
                        <a:t>亨特</a:t>
                      </a:r>
                      <a:endParaRPr kumimoji="0" lang="en-US" altLang="zh-CN" b="1" kern="1200" dirty="0" smtClean="0">
                        <a:solidFill>
                          <a:schemeClr val="dk1"/>
                        </a:solidFill>
                        <a:latin typeface="微软雅黑" panose="020B0503020204020204" charset="-122"/>
                        <a:ea typeface="微软雅黑" panose="020B0503020204020204" charset="-122"/>
                        <a:cs typeface="+mn-cs"/>
                      </a:endParaRPr>
                    </a:p>
                  </a:txBody>
                  <a:tcPr/>
                </a:tc>
                <a:tc>
                  <a:txBody>
                    <a:bodyPr/>
                    <a:lstStyle/>
                    <a:p>
                      <a:pPr marL="0" algn="l" rtl="0" eaLnBrk="1" latinLnBrk="0" hangingPunct="1">
                        <a:lnSpc>
                          <a:spcPct val="150000"/>
                        </a:lnSpc>
                      </a:pPr>
                      <a:r>
                        <a:rPr kumimoji="0" lang="zh-CN" altLang="en-US" b="1" kern="1200" dirty="0" smtClean="0">
                          <a:solidFill>
                            <a:schemeClr val="dk1"/>
                          </a:solidFill>
                          <a:latin typeface="仿宋" panose="02010609060101010101" pitchFamily="49" charset="-122"/>
                          <a:ea typeface="仿宋" panose="02010609060101010101" pitchFamily="49" charset="-122"/>
                          <a:cs typeface="+mn-cs"/>
                        </a:rPr>
                        <a:t>“迈出第一步”的意义；完整叙述一件事情（顺序、时空转换、伏笔与悬念）；事情演进与心理变化同步展开；由一般到普遍</a:t>
                      </a:r>
                      <a:endParaRPr kumimoji="0" lang="zh-CN" altLang="en-US" b="1" kern="1200" dirty="0">
                        <a:solidFill>
                          <a:schemeClr val="dk1"/>
                        </a:solidFill>
                        <a:latin typeface="仿宋" panose="02010609060101010101" pitchFamily="49" charset="-122"/>
                        <a:ea typeface="仿宋" panose="02010609060101010101" pitchFamily="49" charset="-122"/>
                        <a:cs typeface="+mn-cs"/>
                      </a:endParaRPr>
                    </a:p>
                  </a:txBody>
                  <a:tcPr/>
                </a:tc>
              </a:tr>
              <a:tr h="370840">
                <a:tc>
                  <a:txBody>
                    <a:bodyPr/>
                    <a:lstStyle/>
                    <a:p>
                      <a:pPr marL="0" marR="0" indent="0" algn="l" defTabSz="914400" rtl="0" eaLnBrk="1" fontAlgn="auto" latinLnBrk="0" hangingPunct="1">
                        <a:lnSpc>
                          <a:spcPct val="150000"/>
                        </a:lnSpc>
                        <a:spcBef>
                          <a:spcPts val="0"/>
                        </a:spcBef>
                        <a:spcAft>
                          <a:spcPts val="0"/>
                        </a:spcAft>
                        <a:buClrTx/>
                        <a:buSzTx/>
                        <a:buFontTx/>
                        <a:buNone/>
                        <a:defRPr/>
                      </a:pPr>
                      <a:r>
                        <a:rPr kumimoji="0" lang="zh-CN" altLang="en-US" b="1" kern="1200" dirty="0" smtClean="0">
                          <a:solidFill>
                            <a:schemeClr val="dk1"/>
                          </a:solidFill>
                          <a:latin typeface="微软雅黑" panose="020B0503020204020204" charset="-122"/>
                          <a:ea typeface="微软雅黑" panose="020B0503020204020204" charset="-122"/>
                          <a:cs typeface="+mn-cs"/>
                        </a:rPr>
                        <a:t>诫子书</a:t>
                      </a:r>
                      <a:r>
                        <a:rPr kumimoji="0" lang="en-US" altLang="zh-CN" b="1" kern="1200" dirty="0" smtClean="0">
                          <a:solidFill>
                            <a:schemeClr val="dk1"/>
                          </a:solidFill>
                          <a:latin typeface="微软雅黑" panose="020B0503020204020204" charset="-122"/>
                          <a:ea typeface="微软雅黑" panose="020B0503020204020204" charset="-122"/>
                          <a:cs typeface="+mn-cs"/>
                        </a:rPr>
                        <a:t>/</a:t>
                      </a:r>
                      <a:r>
                        <a:rPr kumimoji="0" lang="zh-CN" altLang="en-US" b="1" kern="1200" dirty="0" smtClean="0">
                          <a:solidFill>
                            <a:schemeClr val="dk1"/>
                          </a:solidFill>
                          <a:latin typeface="微软雅黑" panose="020B0503020204020204" charset="-122"/>
                          <a:ea typeface="微软雅黑" panose="020B0503020204020204" charset="-122"/>
                          <a:cs typeface="+mn-cs"/>
                        </a:rPr>
                        <a:t>诸葛亮</a:t>
                      </a:r>
                      <a:endParaRPr kumimoji="0" lang="zh-CN" altLang="en-US" b="1" kern="1200" dirty="0" smtClean="0">
                        <a:solidFill>
                          <a:schemeClr val="dk1"/>
                        </a:solidFill>
                        <a:latin typeface="微软雅黑" panose="020B0503020204020204" charset="-122"/>
                        <a:ea typeface="微软雅黑" panose="020B0503020204020204" charset="-122"/>
                        <a:cs typeface="+mn-cs"/>
                      </a:endParaRPr>
                    </a:p>
                  </a:txBody>
                  <a:tcPr/>
                </a:tc>
                <a:tc>
                  <a:txBody>
                    <a:bodyPr/>
                    <a:lstStyle/>
                    <a:p>
                      <a:pPr marL="0" algn="l" rtl="0" eaLnBrk="1" latinLnBrk="0" hangingPunct="1">
                        <a:lnSpc>
                          <a:spcPct val="150000"/>
                        </a:lnSpc>
                      </a:pPr>
                      <a:r>
                        <a:rPr kumimoji="0" lang="zh-CN" altLang="en-US" b="1" kern="1200" dirty="0" smtClean="0">
                          <a:solidFill>
                            <a:schemeClr val="dk1"/>
                          </a:solidFill>
                          <a:latin typeface="仿宋" panose="02010609060101010101" pitchFamily="49" charset="-122"/>
                          <a:ea typeface="仿宋" panose="02010609060101010101" pitchFamily="49" charset="-122"/>
                          <a:cs typeface="+mn-cs"/>
                        </a:rPr>
                        <a:t>当下教育价值；理解深层意蕴；抓住关键词，理解其关系；先立论，再阐发，再正反论述；诵读中积累实词、虚词</a:t>
                      </a:r>
                      <a:endParaRPr kumimoji="0" lang="zh-CN" altLang="en-US" b="1" kern="1200" dirty="0">
                        <a:solidFill>
                          <a:schemeClr val="dk1"/>
                        </a:solidFill>
                        <a:latin typeface="仿宋" panose="02010609060101010101" pitchFamily="49" charset="-122"/>
                        <a:ea typeface="仿宋" panose="02010609060101010101" pitchFamily="49" charset="-122"/>
                        <a:cs typeface="+mn-cs"/>
                      </a:endParaRPr>
                    </a:p>
                  </a:txBody>
                  <a:tcPr/>
                </a:tc>
              </a:tr>
            </a:tbl>
          </a:graphicData>
        </a:graphic>
      </p:graphicFrame>
    </p:spTree>
  </p:cSld>
  <p:clrMapOvr>
    <a:masterClrMapping/>
  </p:clrMapOvr>
  <p:transition spd="slow">
    <p:random/>
    <p:sndAc>
      <p:stSnd>
        <p:snd r:embed="rId1" name="camera.wav"/>
      </p:stSnd>
    </p:sndAc>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6018" name="页脚占位符 3"/>
          <p:cNvSpPr txBox="1">
            <a:spLocks noGrp="1"/>
          </p:cNvSpPr>
          <p:nvPr>
            <p:ph type="ftr" sz="quarter" idx="11"/>
          </p:nvPr>
        </p:nvSpPr>
        <p:spPr>
          <a:xfrm>
            <a:off x="1981200" y="6245225"/>
            <a:ext cx="2133600" cy="476250"/>
          </a:xfrm>
        </p:spPr>
        <p: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r>
              <a:rPr lang="de-DE" altLang="zh-CN" sz="1400" dirty="0"/>
              <a:t>Page </a:t>
            </a:r>
            <a:fld id="{9A0DB2DC-4C9A-4742-B13C-FB6460FD3503}" type="slidenum">
              <a:rPr lang="de-DE" altLang="zh-CN" sz="1400" b="1" dirty="0"/>
            </a:fld>
            <a:endParaRPr lang="de-DE" altLang="zh-CN" sz="1400" b="1" dirty="0"/>
          </a:p>
        </p:txBody>
      </p:sp>
      <p:sp>
        <p:nvSpPr>
          <p:cNvPr id="86019" name="Rectangle 7"/>
          <p:cNvSpPr/>
          <p:nvPr/>
        </p:nvSpPr>
        <p:spPr>
          <a:xfrm>
            <a:off x="3016250" y="1543050"/>
            <a:ext cx="5753100" cy="358775"/>
          </a:xfrm>
          <a:prstGeom prst="rect">
            <a:avLst/>
          </a:prstGeom>
          <a:noFill/>
          <a:ln w="9525">
            <a:noFill/>
          </a:ln>
        </p:spPr>
        <p:txBody>
          <a:bodyPr lIns="0" tIns="0" rIns="0" bIns="0" anchor="ctr"/>
          <a:p>
            <a:pPr defTabSz="802005"/>
            <a:endParaRPr lang="de-DE" altLang="zh-CN" sz="2000" b="1" dirty="0">
              <a:latin typeface="Arial" panose="020B0604020202020204" pitchFamily="34" charset="0"/>
            </a:endParaRPr>
          </a:p>
        </p:txBody>
      </p:sp>
      <p:sp>
        <p:nvSpPr>
          <p:cNvPr id="86020" name="TextBox 6"/>
          <p:cNvSpPr txBox="1"/>
          <p:nvPr/>
        </p:nvSpPr>
        <p:spPr>
          <a:xfrm>
            <a:off x="8042275" y="204788"/>
            <a:ext cx="2479675" cy="645160"/>
          </a:xfrm>
          <a:prstGeom prst="rect">
            <a:avLst/>
          </a:prstGeom>
          <a:solidFill>
            <a:schemeClr val="bg1"/>
          </a:solidFill>
          <a:ln w="9525">
            <a:noFill/>
          </a:ln>
        </p:spPr>
        <p:txBody>
          <a:bodyPr>
            <a:spAutoFit/>
          </a:bodyPr>
          <a:p>
            <a:r>
              <a:rPr lang="zh-CN" altLang="en-US" dirty="0">
                <a:solidFill>
                  <a:schemeClr val="bg1"/>
                </a:solidFill>
                <a:latin typeface="Arial" panose="020B0604020202020204" pitchFamily="34" charset="0"/>
              </a:rPr>
              <a:t>白色字体</a:t>
            </a:r>
            <a:endParaRPr lang="en-US" altLang="zh-CN" dirty="0">
              <a:solidFill>
                <a:schemeClr val="bg1"/>
              </a:solidFill>
              <a:latin typeface="Arial" panose="020B0604020202020204" pitchFamily="34" charset="0"/>
            </a:endParaRPr>
          </a:p>
          <a:p>
            <a:endParaRPr lang="zh-CN" altLang="en-US" dirty="0">
              <a:latin typeface="Arial" panose="020B0604020202020204" pitchFamily="34" charset="0"/>
            </a:endParaRPr>
          </a:p>
        </p:txBody>
      </p:sp>
      <p:pic>
        <p:nvPicPr>
          <p:cNvPr id="86021" name="Picture 6" descr="C:\Users\pc\AppData\Roaming\Tencent\Users\354804736\QQ\WinTemp\RichOle\LQUZDI}7Y70UW1GVWDQQ[[7.png"/>
          <p:cNvPicPr>
            <a:picLocks noChangeAspect="1"/>
          </p:cNvPicPr>
          <p:nvPr/>
        </p:nvPicPr>
        <p:blipFill>
          <a:blip r:embed="rId1"/>
          <a:stretch>
            <a:fillRect/>
          </a:stretch>
        </p:blipFill>
        <p:spPr>
          <a:xfrm>
            <a:off x="1524000" y="942975"/>
            <a:ext cx="9144000" cy="5915025"/>
          </a:xfrm>
          <a:prstGeom prst="rect">
            <a:avLst/>
          </a:prstGeom>
          <a:noFill/>
          <a:ln w="9525">
            <a:noFill/>
          </a:ln>
        </p:spPr>
      </p:pic>
      <p:sp>
        <p:nvSpPr>
          <p:cNvPr id="86022" name="页脚占位符 3"/>
          <p:cNvSpPr txBox="1"/>
          <p:nvPr/>
        </p:nvSpPr>
        <p:spPr>
          <a:xfrm>
            <a:off x="1651000" y="6454775"/>
            <a:ext cx="1066800" cy="247650"/>
          </a:xfrm>
          <a:prstGeom prst="rect">
            <a:avLst/>
          </a:prstGeom>
          <a:noFill/>
          <a:ln w="9525">
            <a:noFill/>
          </a:ln>
        </p:spPr>
        <p:txBody>
          <a:bodyPr/>
          <a:p>
            <a:r>
              <a:rPr lang="de-DE" altLang="zh-CN" sz="1200" dirty="0">
                <a:solidFill>
                  <a:schemeClr val="bg1"/>
                </a:solidFill>
                <a:latin typeface="Arial" panose="020B0604020202020204" pitchFamily="34" charset="0"/>
              </a:rPr>
              <a:t>Page </a:t>
            </a:r>
            <a:fld id="{9A0DB2DC-4C9A-4742-B13C-FB6460FD3503}" type="slidenum">
              <a:rPr lang="de-DE" altLang="zh-CN" sz="1400" b="1" dirty="0">
                <a:solidFill>
                  <a:schemeClr val="bg1"/>
                </a:solidFill>
                <a:latin typeface="Arial" panose="020B0604020202020204" pitchFamily="34" charset="0"/>
              </a:rPr>
            </a:fld>
            <a:endParaRPr lang="de-DE" altLang="zh-CN" sz="1400" b="1" dirty="0">
              <a:solidFill>
                <a:schemeClr val="bg1"/>
              </a:solidFill>
              <a:latin typeface="Arial" panose="020B0604020202020204" pitchFamily="34" charset="0"/>
            </a:endParaRPr>
          </a:p>
        </p:txBody>
      </p:sp>
      <p:sp>
        <p:nvSpPr>
          <p:cNvPr id="86023" name="Rectangle 8"/>
          <p:cNvSpPr>
            <a:spLocks noGrp="1"/>
          </p:cNvSpPr>
          <p:nvPr>
            <p:ph type="title"/>
          </p:nvPr>
        </p:nvSpPr>
        <p:spPr>
          <a:xfrm>
            <a:off x="4422775" y="220663"/>
            <a:ext cx="4173538" cy="600075"/>
          </a:xfrm>
        </p:spPr>
        <p:txBody>
          <a:bodyPr vert="horz" wrap="square" lIns="91440" tIns="45720" rIns="91440" bIns="45720" anchor="ctr">
            <a:normAutofit fontScale="90000"/>
          </a:bodyPr>
          <a:p>
            <a:pPr>
              <a:lnSpc>
                <a:spcPct val="200000"/>
              </a:lnSpc>
            </a:pPr>
            <a:r>
              <a:rPr lang="zh-CN" altLang="en-US" sz="2400" dirty="0">
                <a:latin typeface="仿宋" panose="02010609060101010101" pitchFamily="49" charset="-122"/>
                <a:ea typeface="仿宋" panose="02010609060101010101" pitchFamily="49" charset="-122"/>
              </a:rPr>
              <a:t>各专题“活动方式”的开发</a:t>
            </a:r>
            <a:endParaRPr lang="de-DE" altLang="zh-CN" sz="2400" dirty="0">
              <a:latin typeface="仿宋" panose="02010609060101010101" pitchFamily="49" charset="-122"/>
              <a:ea typeface="仿宋" panose="02010609060101010101" pitchFamily="49" charset="-122"/>
            </a:endParaRPr>
          </a:p>
        </p:txBody>
      </p:sp>
      <p:graphicFrame>
        <p:nvGraphicFramePr>
          <p:cNvPr id="11" name="表格 10"/>
          <p:cNvGraphicFramePr>
            <a:graphicFrameLocks noGrp="1"/>
          </p:cNvGraphicFramePr>
          <p:nvPr/>
        </p:nvGraphicFramePr>
        <p:xfrm>
          <a:off x="2117725" y="942975"/>
          <a:ext cx="8180070" cy="5518150"/>
        </p:xfrm>
        <a:graphic>
          <a:graphicData uri="http://schemas.openxmlformats.org/drawingml/2006/table">
            <a:tbl>
              <a:tblPr/>
              <a:tblGrid>
                <a:gridCol w="631825"/>
                <a:gridCol w="1868805"/>
                <a:gridCol w="3822065"/>
                <a:gridCol w="1857375"/>
              </a:tblGrid>
              <a:tr h="34290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1200" b="0" i="0" u="none" strike="noStrike" cap="none" normalizeH="0" baseline="0" smtClean="0">
                          <a:ln>
                            <a:noFill/>
                          </a:ln>
                          <a:solidFill>
                            <a:schemeClr val="tx1"/>
                          </a:solidFill>
                          <a:effectLst/>
                          <a:latin typeface="Calibri" panose="020F0502020204030204" charset="0"/>
                          <a:ea typeface="黑体" panose="02010609060101010101" charset="-122"/>
                          <a:cs typeface="Times New Roman" panose="02020603050405020304" pitchFamily="18" charset="0"/>
                        </a:rPr>
                        <a:t>年级</a:t>
                      </a:r>
                      <a:endParaRPr kumimoji="0" lang="zh-CN" sz="1200" b="0" i="0" u="none" strike="noStrike" cap="none" normalizeH="0" baseline="0" smtClean="0">
                        <a:ln>
                          <a:noFill/>
                        </a:ln>
                        <a:solidFill>
                          <a:schemeClr val="tx1"/>
                        </a:solidFill>
                        <a:effectLst/>
                        <a:latin typeface="Calibri" panose="020F0502020204030204" charset="0"/>
                        <a:ea typeface="黑体" panose="02010609060101010101" charset="-122"/>
                        <a:cs typeface="Times New Roman" panose="02020603050405020304" pitchFamily="18" charset="0"/>
                      </a:endParaRPr>
                    </a:p>
                  </a:txBody>
                  <a:tcPr marL="40640" marR="40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1200" b="0" i="0" u="none" strike="noStrike" cap="none" normalizeH="0" baseline="0" smtClean="0">
                          <a:ln>
                            <a:noFill/>
                          </a:ln>
                          <a:solidFill>
                            <a:schemeClr val="tx1"/>
                          </a:solidFill>
                          <a:effectLst/>
                          <a:latin typeface="Calibri" panose="020F0502020204030204" charset="0"/>
                          <a:ea typeface="黑体" panose="02010609060101010101" charset="-122"/>
                          <a:cs typeface="Times New Roman" panose="02020603050405020304" pitchFamily="18" charset="0"/>
                        </a:rPr>
                        <a:t>专题</a:t>
                      </a:r>
                      <a:endParaRPr kumimoji="0" lang="zh-CN" sz="1200" b="0" i="0" u="none" strike="noStrike" cap="none" normalizeH="0" baseline="0" smtClean="0">
                        <a:ln>
                          <a:noFill/>
                        </a:ln>
                        <a:solidFill>
                          <a:schemeClr val="tx1"/>
                        </a:solidFill>
                        <a:effectLst/>
                        <a:latin typeface="Calibri" panose="020F0502020204030204" charset="0"/>
                        <a:ea typeface="黑体" panose="02010609060101010101" charset="-122"/>
                        <a:cs typeface="Times New Roman" panose="02020603050405020304" pitchFamily="18" charset="0"/>
                      </a:endParaRPr>
                    </a:p>
                  </a:txBody>
                  <a:tcPr marL="40640" marR="40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1200" b="0" i="0" u="none" strike="noStrike" cap="none" normalizeH="0" baseline="0" smtClean="0">
                          <a:ln>
                            <a:noFill/>
                          </a:ln>
                          <a:solidFill>
                            <a:schemeClr val="tx1"/>
                          </a:solidFill>
                          <a:effectLst/>
                          <a:latin typeface="Calibri" panose="020F0502020204030204" charset="0"/>
                          <a:ea typeface="黑体" panose="02010609060101010101" charset="-122"/>
                          <a:cs typeface="Times New Roman" panose="02020603050405020304" pitchFamily="18" charset="0"/>
                        </a:rPr>
                        <a:t>主要活动方式</a:t>
                      </a:r>
                      <a:endParaRPr kumimoji="0" lang="zh-CN" sz="1200" b="0" i="0" u="none" strike="noStrike" cap="none" normalizeH="0" baseline="0" smtClean="0">
                        <a:ln>
                          <a:noFill/>
                        </a:ln>
                        <a:solidFill>
                          <a:schemeClr val="tx1"/>
                        </a:solidFill>
                        <a:effectLst/>
                        <a:latin typeface="Calibri" panose="020F0502020204030204" charset="0"/>
                        <a:ea typeface="黑体" panose="02010609060101010101" charset="-122"/>
                        <a:cs typeface="Times New Roman" panose="02020603050405020304" pitchFamily="18" charset="0"/>
                      </a:endParaRPr>
                    </a:p>
                  </a:txBody>
                  <a:tcPr marL="40640" marR="40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r>
              <a:tr h="342900">
                <a:tc rowSpan="3">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1200" b="0" i="0" u="none" strike="noStrike" cap="none" normalizeH="0" baseline="0" smtClean="0">
                          <a:ln>
                            <a:noFill/>
                          </a:ln>
                          <a:solidFill>
                            <a:schemeClr val="tx1"/>
                          </a:solidFill>
                          <a:effectLst/>
                          <a:latin typeface="Calibri" panose="020F0502020204030204" charset="0"/>
                          <a:ea typeface="黑体" panose="02010609060101010101" charset="-122"/>
                          <a:cs typeface="Times New Roman" panose="02020603050405020304" pitchFamily="18" charset="0"/>
                        </a:rPr>
                        <a:t>七上</a:t>
                      </a:r>
                      <a:endParaRPr kumimoji="0" lang="zh-CN" sz="1200" b="0" i="0" u="none" strike="noStrike" cap="none" normalizeH="0" baseline="0" smtClean="0">
                        <a:ln>
                          <a:noFill/>
                        </a:ln>
                        <a:solidFill>
                          <a:schemeClr val="tx1"/>
                        </a:solidFill>
                        <a:effectLst/>
                        <a:latin typeface="Calibri" panose="020F0502020204030204" charset="0"/>
                        <a:ea typeface="黑体" panose="02010609060101010101" charset="-122"/>
                        <a:cs typeface="Times New Roman" panose="02020603050405020304" pitchFamily="18" charset="0"/>
                      </a:endParaRPr>
                    </a:p>
                  </a:txBody>
                  <a:tcPr marL="40640" marR="40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sz="1200" b="0"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pitchFamily="18" charset="0"/>
                        </a:rPr>
                        <a:t>有朋自远方来</a:t>
                      </a:r>
                      <a:endParaRPr kumimoji="0" lang="zh-CN" sz="1200" b="0"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pitchFamily="18" charset="0"/>
                      </a:endParaRPr>
                    </a:p>
                  </a:txBody>
                  <a:tcPr marL="40640" marR="40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sz="1200" b="0"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pitchFamily="18" charset="0"/>
                        </a:rPr>
                        <a:t>搜集资料；即兴发言</a:t>
                      </a:r>
                      <a:endParaRPr kumimoji="0" lang="zh-CN" sz="1200" b="0"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pitchFamily="18" charset="0"/>
                      </a:endParaRPr>
                    </a:p>
                  </a:txBody>
                  <a:tcPr marL="40640" marR="40640" marT="0" marB="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15">
                  <a:txBody>
                    <a:bodyPr/>
                    <a:lstStyle/>
                    <a:p>
                      <a:pPr marL="0" marR="0" lvl="0" indent="0" algn="just" defTabSz="914400" rtl="0" eaLnBrk="1" fontAlgn="base" latinLnBrk="0" hangingPunct="1">
                        <a:lnSpc>
                          <a:spcPct val="150000"/>
                        </a:lnSpc>
                        <a:spcBef>
                          <a:spcPct val="0"/>
                        </a:spcBef>
                        <a:spcAft>
                          <a:spcPct val="0"/>
                        </a:spcAft>
                        <a:buClrTx/>
                        <a:buSzTx/>
                        <a:buFontTx/>
                        <a:buNone/>
                      </a:pPr>
                      <a:r>
                        <a:rPr kumimoji="0" lang="zh-CN" altLang="en-US" sz="2000" b="0"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pitchFamily="18" charset="0"/>
                        </a:rPr>
                        <a:t>    “活动方式”即综合性学习中语文实践的具体方式，需要在语文实践中不断丰富。</a:t>
                      </a:r>
                      <a:endParaRPr kumimoji="0" lang="zh-CN" sz="2000" b="0"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pitchFamily="18" charset="0"/>
                      </a:endParaRPr>
                    </a:p>
                  </a:txBody>
                  <a:tcPr marL="40640" marR="40640" marT="0" marB="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2900">
                <a:tc vMerge="1">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sz="1200" b="0"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pitchFamily="18" charset="0"/>
                        </a:rPr>
                        <a:t>少年正是读书时</a:t>
                      </a:r>
                      <a:endParaRPr kumimoji="0" lang="zh-CN" sz="1200" b="0"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pitchFamily="18" charset="0"/>
                      </a:endParaRPr>
                    </a:p>
                  </a:txBody>
                  <a:tcPr marL="40640" marR="40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sz="1200" b="0"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pitchFamily="18" charset="0"/>
                        </a:rPr>
                        <a:t>问卷调查；专题讨论会</a:t>
                      </a:r>
                      <a:endParaRPr kumimoji="0" lang="zh-CN" sz="1200" b="0"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pitchFamily="18" charset="0"/>
                      </a:endParaRPr>
                    </a:p>
                  </a:txBody>
                  <a:tcPr marL="40640" marR="40640" marT="0" marB="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cPr/>
                </a:tc>
              </a:tr>
              <a:tr h="342265">
                <a:tc vMerge="1">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sz="1200" b="0"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pitchFamily="18" charset="0"/>
                        </a:rPr>
                        <a:t>文学部落</a:t>
                      </a:r>
                      <a:endParaRPr kumimoji="0" lang="zh-CN" sz="1200" b="0"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pitchFamily="18" charset="0"/>
                      </a:endParaRPr>
                    </a:p>
                  </a:txBody>
                  <a:tcPr marL="40640" marR="40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sz="1200" b="0"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pitchFamily="18" charset="0"/>
                        </a:rPr>
                        <a:t>读书交流会；布置文学角；创办班刊</a:t>
                      </a:r>
                      <a:endParaRPr kumimoji="0" lang="zh-CN" sz="1200" b="0"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pitchFamily="18" charset="0"/>
                      </a:endParaRPr>
                    </a:p>
                  </a:txBody>
                  <a:tcPr marL="40640" marR="40640" marT="0" marB="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cPr/>
                </a:tc>
              </a:tr>
              <a:tr h="342265">
                <a:tc rowSpan="3">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1200" b="0" i="0" u="none" strike="noStrike" cap="none" normalizeH="0" baseline="0" smtClean="0">
                          <a:ln>
                            <a:noFill/>
                          </a:ln>
                          <a:solidFill>
                            <a:schemeClr val="tx1"/>
                          </a:solidFill>
                          <a:effectLst/>
                          <a:latin typeface="Calibri" panose="020F0502020204030204" charset="0"/>
                          <a:ea typeface="黑体" panose="02010609060101010101" charset="-122"/>
                          <a:cs typeface="Times New Roman" panose="02020603050405020304" pitchFamily="18" charset="0"/>
                        </a:rPr>
                        <a:t>七下</a:t>
                      </a:r>
                      <a:endParaRPr kumimoji="0" lang="zh-CN" sz="1200" b="0" i="0" u="none" strike="noStrike" cap="none" normalizeH="0" baseline="0" smtClean="0">
                        <a:ln>
                          <a:noFill/>
                        </a:ln>
                        <a:solidFill>
                          <a:schemeClr val="tx1"/>
                        </a:solidFill>
                        <a:effectLst/>
                        <a:latin typeface="Calibri" panose="020F0502020204030204" charset="0"/>
                        <a:ea typeface="黑体" panose="02010609060101010101" charset="-122"/>
                        <a:cs typeface="Times New Roman" panose="02020603050405020304" pitchFamily="18" charset="0"/>
                      </a:endParaRPr>
                    </a:p>
                  </a:txBody>
                  <a:tcPr marL="40640" marR="40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sz="1200" b="0"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pitchFamily="18" charset="0"/>
                        </a:rPr>
                        <a:t>君子和而不同</a:t>
                      </a:r>
                      <a:endParaRPr kumimoji="0" lang="zh-CN" sz="1200" b="0"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pitchFamily="18" charset="0"/>
                      </a:endParaRPr>
                    </a:p>
                  </a:txBody>
                  <a:tcPr marL="40640" marR="40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sz="1200" b="0"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pitchFamily="18" charset="0"/>
                        </a:rPr>
                        <a:t>故事会与朗诵会；分享展示会 </a:t>
                      </a:r>
                      <a:endParaRPr kumimoji="0" lang="zh-CN" sz="1200" b="0"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pitchFamily="18" charset="0"/>
                      </a:endParaRPr>
                    </a:p>
                  </a:txBody>
                  <a:tcPr marL="40640" marR="40640" marT="0" marB="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cPr/>
                </a:tc>
              </a:tr>
              <a:tr h="342900">
                <a:tc vMerge="1">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sz="1200" b="0"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pitchFamily="18" charset="0"/>
                        </a:rPr>
                        <a:t>孝亲敬老从我做起</a:t>
                      </a:r>
                      <a:endParaRPr kumimoji="0" lang="zh-CN" sz="1200" b="0"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pitchFamily="18" charset="0"/>
                      </a:endParaRPr>
                    </a:p>
                  </a:txBody>
                  <a:tcPr marL="40640" marR="40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sz="1200" b="0"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pitchFamily="18" charset="0"/>
                        </a:rPr>
                        <a:t>制定活动方案并实施；设计并制作海报</a:t>
                      </a:r>
                      <a:endParaRPr kumimoji="0" lang="zh-CN" sz="1200" b="0"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pitchFamily="18" charset="0"/>
                      </a:endParaRPr>
                    </a:p>
                  </a:txBody>
                  <a:tcPr marL="40640" marR="40640" marT="0" marB="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cPr/>
                </a:tc>
              </a:tr>
              <a:tr h="342900">
                <a:tc vMerge="1">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sz="1200" b="0"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pitchFamily="18" charset="0"/>
                        </a:rPr>
                        <a:t>我的语文生活</a:t>
                      </a:r>
                      <a:endParaRPr kumimoji="0" lang="zh-CN" sz="1200" b="0"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pitchFamily="18" charset="0"/>
                      </a:endParaRPr>
                    </a:p>
                  </a:txBody>
                  <a:tcPr marL="40640" marR="40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sz="1200" b="0"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pitchFamily="18" charset="0"/>
                        </a:rPr>
                        <a:t>社会现象调查；现实生活中的资料收集</a:t>
                      </a:r>
                      <a:endParaRPr kumimoji="0" lang="zh-CN" sz="1200" b="0"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pitchFamily="18" charset="0"/>
                      </a:endParaRPr>
                    </a:p>
                  </a:txBody>
                  <a:tcPr marL="40640" marR="40640" marT="0" marB="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cPr/>
                </a:tc>
              </a:tr>
              <a:tr h="342265">
                <a:tc rowSpan="3">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1200" b="0" i="0" u="none" strike="noStrike" cap="none" normalizeH="0" baseline="0" smtClean="0">
                          <a:ln>
                            <a:noFill/>
                          </a:ln>
                          <a:solidFill>
                            <a:schemeClr val="tx1"/>
                          </a:solidFill>
                          <a:effectLst/>
                          <a:latin typeface="Calibri" panose="020F0502020204030204" charset="0"/>
                          <a:ea typeface="黑体" panose="02010609060101010101" charset="-122"/>
                          <a:cs typeface="Times New Roman" panose="02020603050405020304" pitchFamily="18" charset="0"/>
                        </a:rPr>
                        <a:t>八上</a:t>
                      </a:r>
                      <a:endParaRPr kumimoji="0" lang="zh-CN" sz="1200" b="0" i="0" u="none" strike="noStrike" cap="none" normalizeH="0" baseline="0" smtClean="0">
                        <a:ln>
                          <a:noFill/>
                        </a:ln>
                        <a:solidFill>
                          <a:schemeClr val="tx1"/>
                        </a:solidFill>
                        <a:effectLst/>
                        <a:latin typeface="Calibri" panose="020F0502020204030204" charset="0"/>
                        <a:ea typeface="黑体" panose="02010609060101010101" charset="-122"/>
                        <a:cs typeface="Times New Roman" panose="02020603050405020304" pitchFamily="18" charset="0"/>
                      </a:endParaRPr>
                    </a:p>
                  </a:txBody>
                  <a:tcPr marL="40640" marR="40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sz="1200" b="0"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pitchFamily="18" charset="0"/>
                        </a:rPr>
                        <a:t>人无信不立</a:t>
                      </a:r>
                      <a:endParaRPr kumimoji="0" lang="zh-CN" sz="1200" b="0"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pitchFamily="18" charset="0"/>
                      </a:endParaRPr>
                    </a:p>
                  </a:txBody>
                  <a:tcPr marL="40640" marR="40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sz="1200" b="0"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pitchFamily="18" charset="0"/>
                        </a:rPr>
                        <a:t>专题讨论；讲故事；访问；主题演讲</a:t>
                      </a:r>
                      <a:endParaRPr kumimoji="0" lang="zh-CN" sz="1200" b="0"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pitchFamily="18" charset="0"/>
                      </a:endParaRPr>
                    </a:p>
                  </a:txBody>
                  <a:tcPr marL="40640" marR="40640" marT="0" marB="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cPr/>
                </a:tc>
              </a:tr>
              <a:tr h="342900">
                <a:tc vMerge="1">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sz="1200" b="0"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pitchFamily="18" charset="0"/>
                        </a:rPr>
                        <a:t>我们的网络时代</a:t>
                      </a:r>
                      <a:endParaRPr kumimoji="0" lang="zh-CN" sz="1200" b="0"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pitchFamily="18" charset="0"/>
                      </a:endParaRPr>
                    </a:p>
                  </a:txBody>
                  <a:tcPr marL="40640" marR="40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sz="1200" b="0"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pitchFamily="18" charset="0"/>
                        </a:rPr>
                        <a:t>搜集网络词语；问卷调查；小型辩论；网络搜索</a:t>
                      </a:r>
                      <a:endParaRPr kumimoji="0" lang="zh-CN" sz="1200" b="0"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pitchFamily="18" charset="0"/>
                      </a:endParaRPr>
                    </a:p>
                  </a:txBody>
                  <a:tcPr marL="40640" marR="40640" marT="0" marB="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cPr/>
                </a:tc>
              </a:tr>
              <a:tr h="342900">
                <a:tc vMerge="1">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sz="1200" b="0"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pitchFamily="18" charset="0"/>
                        </a:rPr>
                        <a:t>君子和而不同</a:t>
                      </a:r>
                      <a:endParaRPr kumimoji="0" lang="zh-CN" sz="1200" b="0"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pitchFamily="18" charset="0"/>
                      </a:endParaRPr>
                    </a:p>
                  </a:txBody>
                  <a:tcPr marL="40640" marR="40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sz="1200" b="0"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pitchFamily="18" charset="0"/>
                        </a:rPr>
                        <a:t>专题资料搜集；时事讨论会</a:t>
                      </a:r>
                      <a:endParaRPr kumimoji="0" lang="zh-CN" sz="1200" b="0"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pitchFamily="18" charset="0"/>
                      </a:endParaRPr>
                    </a:p>
                  </a:txBody>
                  <a:tcPr marL="40640" marR="40640" marT="0" marB="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cPr/>
                </a:tc>
              </a:tr>
              <a:tr h="342900">
                <a:tc rowSpan="3">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1200" b="0" i="0" u="none" strike="noStrike" cap="none" normalizeH="0" baseline="0" smtClean="0">
                          <a:ln>
                            <a:noFill/>
                          </a:ln>
                          <a:solidFill>
                            <a:schemeClr val="tx1"/>
                          </a:solidFill>
                          <a:effectLst/>
                          <a:latin typeface="Calibri" panose="020F0502020204030204" charset="0"/>
                          <a:ea typeface="黑体" panose="02010609060101010101" charset="-122"/>
                          <a:cs typeface="Times New Roman" panose="02020603050405020304" pitchFamily="18" charset="0"/>
                        </a:rPr>
                        <a:t>八下</a:t>
                      </a:r>
                      <a:endParaRPr kumimoji="0" lang="zh-CN" sz="1200" b="0" i="0" u="none" strike="noStrike" cap="none" normalizeH="0" baseline="0" smtClean="0">
                        <a:ln>
                          <a:noFill/>
                        </a:ln>
                        <a:solidFill>
                          <a:schemeClr val="tx1"/>
                        </a:solidFill>
                        <a:effectLst/>
                        <a:latin typeface="Calibri" panose="020F0502020204030204" charset="0"/>
                        <a:ea typeface="黑体" panose="02010609060101010101" charset="-122"/>
                        <a:cs typeface="Times New Roman" panose="02020603050405020304" pitchFamily="18" charset="0"/>
                      </a:endParaRPr>
                    </a:p>
                  </a:txBody>
                  <a:tcPr marL="40640" marR="40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sz="1200" b="0"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pitchFamily="18" charset="0"/>
                        </a:rPr>
                        <a:t>倡导低碳生活</a:t>
                      </a:r>
                      <a:endParaRPr kumimoji="0" lang="zh-CN" sz="1200" b="0"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pitchFamily="18" charset="0"/>
                      </a:endParaRPr>
                    </a:p>
                  </a:txBody>
                  <a:tcPr marL="40640" marR="40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sz="1200" b="0"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pitchFamily="18" charset="0"/>
                        </a:rPr>
                        <a:t>主题宣传</a:t>
                      </a:r>
                      <a:endParaRPr kumimoji="0" lang="zh-CN" sz="1200" b="0"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pitchFamily="18" charset="0"/>
                      </a:endParaRPr>
                    </a:p>
                  </a:txBody>
                  <a:tcPr marL="40640" marR="40640" marT="0" marB="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cPr/>
                </a:tc>
              </a:tr>
              <a:tr h="342265">
                <a:tc vMerge="1">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sz="1200" b="0"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pitchFamily="18" charset="0"/>
                        </a:rPr>
                        <a:t>古诗苑漫步</a:t>
                      </a:r>
                      <a:endParaRPr kumimoji="0" lang="zh-CN" sz="1200" b="0"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pitchFamily="18" charset="0"/>
                      </a:endParaRPr>
                    </a:p>
                  </a:txBody>
                  <a:tcPr marL="40640" marR="40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sz="1200" b="0"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pitchFamily="18" charset="0"/>
                        </a:rPr>
                        <a:t>分类整理资料；古诗鉴赏；朗诵会</a:t>
                      </a:r>
                      <a:endParaRPr kumimoji="0" lang="zh-CN" sz="1200" b="0"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pitchFamily="18" charset="0"/>
                      </a:endParaRPr>
                    </a:p>
                  </a:txBody>
                  <a:tcPr marL="40640" marR="40640" marT="0" marB="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cPr/>
                </a:tc>
              </a:tr>
              <a:tr h="342265">
                <a:tc vMerge="1">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sz="1200" b="0"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pitchFamily="18" charset="0"/>
                        </a:rPr>
                        <a:t>身边的文化遗产</a:t>
                      </a:r>
                      <a:endParaRPr kumimoji="0" lang="zh-CN" sz="1200" b="0"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pitchFamily="18" charset="0"/>
                      </a:endParaRPr>
                    </a:p>
                  </a:txBody>
                  <a:tcPr marL="40640" marR="40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sz="1200" b="0"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pitchFamily="18" charset="0"/>
                        </a:rPr>
                        <a:t>模拟申请与答辩</a:t>
                      </a:r>
                      <a:endParaRPr kumimoji="0" lang="zh-CN" sz="1200" b="0"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pitchFamily="18" charset="0"/>
                      </a:endParaRPr>
                    </a:p>
                  </a:txBody>
                  <a:tcPr marL="40640" marR="40640" marT="0" marB="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cPr/>
                </a:tc>
              </a:tr>
              <a:tr h="342900">
                <a:tc rowSpan="2">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1200" b="0" i="0" u="none" strike="noStrike" cap="none" normalizeH="0" baseline="0" smtClean="0">
                          <a:ln>
                            <a:noFill/>
                          </a:ln>
                          <a:solidFill>
                            <a:schemeClr val="tx1"/>
                          </a:solidFill>
                          <a:effectLst/>
                          <a:latin typeface="Calibri" panose="020F0502020204030204" charset="0"/>
                          <a:ea typeface="黑体" panose="02010609060101010101" charset="-122"/>
                          <a:cs typeface="Times New Roman" panose="02020603050405020304" pitchFamily="18" charset="0"/>
                        </a:rPr>
                        <a:t>九上</a:t>
                      </a:r>
                      <a:endParaRPr kumimoji="0" lang="zh-CN" sz="1200" b="0" i="0" u="none" strike="noStrike" cap="none" normalizeH="0" baseline="0" smtClean="0">
                        <a:ln>
                          <a:noFill/>
                        </a:ln>
                        <a:solidFill>
                          <a:schemeClr val="tx1"/>
                        </a:solidFill>
                        <a:effectLst/>
                        <a:latin typeface="Calibri" panose="020F0502020204030204" charset="0"/>
                        <a:ea typeface="黑体" panose="02010609060101010101" charset="-122"/>
                        <a:cs typeface="Times New Roman" panose="02020603050405020304" pitchFamily="18" charset="0"/>
                      </a:endParaRPr>
                    </a:p>
                  </a:txBody>
                  <a:tcPr marL="40640" marR="40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sz="1200" b="0"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pitchFamily="18" charset="0"/>
                        </a:rPr>
                        <a:t>君子自强不息</a:t>
                      </a:r>
                      <a:endParaRPr kumimoji="0" lang="zh-CN" sz="1200" b="0"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pitchFamily="18" charset="0"/>
                      </a:endParaRPr>
                    </a:p>
                  </a:txBody>
                  <a:tcPr marL="40640" marR="40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sz="1200" b="0"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pitchFamily="18" charset="0"/>
                        </a:rPr>
                        <a:t>专题资料搜集；主题演讲；人物专访</a:t>
                      </a:r>
                      <a:endParaRPr kumimoji="0" lang="zh-CN" sz="1200" b="0"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pitchFamily="18" charset="0"/>
                      </a:endParaRPr>
                    </a:p>
                  </a:txBody>
                  <a:tcPr marL="40640" marR="40640" marT="0" marB="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cPr/>
                </a:tc>
              </a:tr>
              <a:tr h="342900">
                <a:tc vMerge="1">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sz="1200" b="0"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pitchFamily="18" charset="0"/>
                        </a:rPr>
                        <a:t>走进小说天地</a:t>
                      </a:r>
                      <a:endParaRPr kumimoji="0" lang="zh-CN" sz="1200" b="0"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pitchFamily="18" charset="0"/>
                      </a:endParaRPr>
                    </a:p>
                  </a:txBody>
                  <a:tcPr marL="40640" marR="40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sz="1200" b="0"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pitchFamily="18" charset="0"/>
                        </a:rPr>
                        <a:t>讲故事；整理人物档案；故事改写或叙写</a:t>
                      </a:r>
                      <a:endParaRPr kumimoji="0" lang="zh-CN" sz="1200" b="0"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pitchFamily="18" charset="0"/>
                      </a:endParaRPr>
                    </a:p>
                  </a:txBody>
                  <a:tcPr marL="40640" marR="40640" marT="0" marB="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cPr/>
                </a:tc>
              </a:tr>
              <a:tr h="37782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1200" b="0" i="0" u="none" strike="noStrike" cap="none" normalizeH="0" baseline="0" smtClean="0">
                          <a:ln>
                            <a:noFill/>
                          </a:ln>
                          <a:solidFill>
                            <a:schemeClr val="tx1"/>
                          </a:solidFill>
                          <a:effectLst/>
                          <a:latin typeface="Calibri" panose="020F0502020204030204" charset="0"/>
                          <a:ea typeface="黑体" panose="02010609060101010101" charset="-122"/>
                          <a:cs typeface="Times New Roman" panose="02020603050405020304" pitchFamily="18" charset="0"/>
                        </a:rPr>
                        <a:t>九下</a:t>
                      </a:r>
                      <a:endParaRPr kumimoji="0" lang="zh-CN" sz="1200" b="0" i="0" u="none" strike="noStrike" cap="none" normalizeH="0" baseline="0" smtClean="0">
                        <a:ln>
                          <a:noFill/>
                        </a:ln>
                        <a:solidFill>
                          <a:schemeClr val="tx1"/>
                        </a:solidFill>
                        <a:effectLst/>
                        <a:latin typeface="Calibri" panose="020F0502020204030204" charset="0"/>
                        <a:ea typeface="黑体" panose="02010609060101010101" charset="-122"/>
                        <a:cs typeface="Times New Roman" panose="02020603050405020304" pitchFamily="18" charset="0"/>
                      </a:endParaRPr>
                    </a:p>
                  </a:txBody>
                  <a:tcPr marL="40640" marR="40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sz="1200" b="0"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pitchFamily="18" charset="0"/>
                        </a:rPr>
                        <a:t>岁月如歌，</a:t>
                      </a:r>
                      <a:endParaRPr kumimoji="0" lang="zh-CN" sz="1200" b="0"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pPr>
                      <a:r>
                        <a:rPr kumimoji="0" lang="zh-CN" sz="1200" b="0"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pitchFamily="18" charset="0"/>
                        </a:rPr>
                        <a:t>我们的初中生活</a:t>
                      </a:r>
                      <a:endParaRPr kumimoji="0" lang="zh-CN" sz="1200" b="0"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pitchFamily="18" charset="0"/>
                      </a:endParaRPr>
                    </a:p>
                  </a:txBody>
                  <a:tcPr marL="40640" marR="4064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sz="1200" b="0"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pitchFamily="18" charset="0"/>
                        </a:rPr>
                        <a:t>编写</a:t>
                      </a:r>
                      <a:r>
                        <a:rPr kumimoji="0" lang="zh-CN" altLang="zh-CN" sz="1200" b="0"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pitchFamily="18" charset="0"/>
                        </a:rPr>
                        <a:t>《</a:t>
                      </a:r>
                      <a:r>
                        <a:rPr kumimoji="0" lang="zh-CN" sz="1200" b="0"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pitchFamily="18" charset="0"/>
                        </a:rPr>
                        <a:t>班史</a:t>
                      </a:r>
                      <a:r>
                        <a:rPr kumimoji="0" lang="zh-CN" altLang="zh-CN" sz="1200" b="0"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pitchFamily="18" charset="0"/>
                        </a:rPr>
                        <a:t>》</a:t>
                      </a:r>
                      <a:endParaRPr kumimoji="0" lang="zh-CN" altLang="zh-CN" sz="1200" b="0"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pitchFamily="18" charset="0"/>
                      </a:endParaRPr>
                    </a:p>
                  </a:txBody>
                  <a:tcPr marL="40640" marR="40640" marT="0" marB="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cPr/>
                </a:tc>
              </a:tr>
            </a:tbl>
          </a:graphicData>
        </a:graphic>
      </p:graphicFrame>
    </p:spTree>
  </p:cSld>
  <p:clrMapOvr>
    <a:masterClrMapping/>
  </p:clrMapOvr>
  <p:transition spd="slow">
    <p:random/>
    <p:sndAc>
      <p:stSnd>
        <p:snd r:embed="rId2" name="camera.wav"/>
      </p:stSnd>
    </p:sndAc>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7522" name="组合 2"/>
          <p:cNvGrpSpPr/>
          <p:nvPr/>
        </p:nvGrpSpPr>
        <p:grpSpPr>
          <a:xfrm>
            <a:off x="2259013" y="2589213"/>
            <a:ext cx="7943850" cy="3350230"/>
            <a:chOff x="971550" y="2133600"/>
            <a:chExt cx="7943850" cy="3351069"/>
          </a:xfrm>
        </p:grpSpPr>
        <p:sp>
          <p:nvSpPr>
            <p:cNvPr id="107526" name="AutoShape 3"/>
            <p:cNvSpPr/>
            <p:nvPr/>
          </p:nvSpPr>
          <p:spPr>
            <a:xfrm>
              <a:off x="3479800" y="4360863"/>
              <a:ext cx="614363" cy="614362"/>
            </a:xfrm>
            <a:prstGeom prst="cube">
              <a:avLst>
                <a:gd name="adj" fmla="val 28912"/>
              </a:avLst>
            </a:prstGeom>
            <a:solidFill>
              <a:srgbClr val="00D000"/>
            </a:solidFill>
            <a:ln w="9525">
              <a:noFill/>
            </a:ln>
          </p:spPr>
          <p:txBody>
            <a:bodyPr wrap="none" anchor="ctr"/>
            <a:p>
              <a:endParaRPr lang="zh-CN" altLang="en-US" dirty="0">
                <a:latin typeface="Arial" panose="020B0604020202020204" pitchFamily="34" charset="0"/>
              </a:endParaRPr>
            </a:p>
          </p:txBody>
        </p:sp>
        <p:sp>
          <p:nvSpPr>
            <p:cNvPr id="107527" name="AutoShape 4"/>
            <p:cNvSpPr/>
            <p:nvPr/>
          </p:nvSpPr>
          <p:spPr>
            <a:xfrm>
              <a:off x="4156075" y="4168775"/>
              <a:ext cx="614363" cy="614363"/>
            </a:xfrm>
            <a:prstGeom prst="cube">
              <a:avLst>
                <a:gd name="adj" fmla="val 28912"/>
              </a:avLst>
            </a:prstGeom>
            <a:solidFill>
              <a:srgbClr val="C0C0C0">
                <a:alpha val="59999"/>
              </a:srgbClr>
            </a:solidFill>
            <a:ln w="9525" cap="flat" cmpd="sng">
              <a:solidFill>
                <a:srgbClr val="FFFFFF">
                  <a:alpha val="79999"/>
                </a:srgbClr>
              </a:solidFill>
              <a:prstDash val="solid"/>
              <a:miter/>
              <a:headEnd type="none" w="med" len="med"/>
              <a:tailEnd type="none" w="med" len="med"/>
            </a:ln>
          </p:spPr>
          <p:txBody>
            <a:bodyPr wrap="none" anchor="ctr"/>
            <a:p>
              <a:endParaRPr lang="zh-CN" altLang="en-US" dirty="0">
                <a:latin typeface="Arial" panose="020B0604020202020204" pitchFamily="34" charset="0"/>
              </a:endParaRPr>
            </a:p>
          </p:txBody>
        </p:sp>
        <p:sp>
          <p:nvSpPr>
            <p:cNvPr id="107528" name="AutoShape 5"/>
            <p:cNvSpPr/>
            <p:nvPr/>
          </p:nvSpPr>
          <p:spPr>
            <a:xfrm>
              <a:off x="4584700" y="4168775"/>
              <a:ext cx="614363" cy="614363"/>
            </a:xfrm>
            <a:prstGeom prst="cube">
              <a:avLst>
                <a:gd name="adj" fmla="val 28912"/>
              </a:avLst>
            </a:prstGeom>
            <a:solidFill>
              <a:srgbClr val="C0C0C0">
                <a:alpha val="59999"/>
              </a:srgbClr>
            </a:solidFill>
            <a:ln w="9525" cap="flat" cmpd="sng">
              <a:solidFill>
                <a:srgbClr val="FFFFFF">
                  <a:alpha val="79999"/>
                </a:srgbClr>
              </a:solidFill>
              <a:prstDash val="solid"/>
              <a:miter/>
              <a:headEnd type="none" w="med" len="med"/>
              <a:tailEnd type="none" w="med" len="med"/>
            </a:ln>
          </p:spPr>
          <p:txBody>
            <a:bodyPr wrap="none" anchor="ctr"/>
            <a:p>
              <a:endParaRPr lang="zh-CN" altLang="en-US" dirty="0">
                <a:latin typeface="Arial" panose="020B0604020202020204" pitchFamily="34" charset="0"/>
              </a:endParaRPr>
            </a:p>
          </p:txBody>
        </p:sp>
        <p:sp>
          <p:nvSpPr>
            <p:cNvPr id="107529" name="AutoShape 6"/>
            <p:cNvSpPr/>
            <p:nvPr/>
          </p:nvSpPr>
          <p:spPr>
            <a:xfrm>
              <a:off x="5013325" y="4168775"/>
              <a:ext cx="614363" cy="614363"/>
            </a:xfrm>
            <a:prstGeom prst="cube">
              <a:avLst>
                <a:gd name="adj" fmla="val 28912"/>
              </a:avLst>
            </a:prstGeom>
            <a:solidFill>
              <a:srgbClr val="C0C0C0">
                <a:alpha val="59999"/>
              </a:srgbClr>
            </a:solidFill>
            <a:ln w="9525" cap="flat" cmpd="sng">
              <a:solidFill>
                <a:srgbClr val="FFFFFF">
                  <a:alpha val="79999"/>
                </a:srgbClr>
              </a:solidFill>
              <a:prstDash val="solid"/>
              <a:miter/>
              <a:headEnd type="none" w="med" len="med"/>
              <a:tailEnd type="none" w="med" len="med"/>
            </a:ln>
          </p:spPr>
          <p:txBody>
            <a:bodyPr wrap="none" anchor="ctr"/>
            <a:p>
              <a:endParaRPr lang="zh-CN" altLang="en-US" dirty="0">
                <a:latin typeface="Arial" panose="020B0604020202020204" pitchFamily="34" charset="0"/>
              </a:endParaRPr>
            </a:p>
          </p:txBody>
        </p:sp>
        <p:sp>
          <p:nvSpPr>
            <p:cNvPr id="107530" name="AutoShape 7"/>
            <p:cNvSpPr/>
            <p:nvPr/>
          </p:nvSpPr>
          <p:spPr>
            <a:xfrm>
              <a:off x="3671888" y="3662363"/>
              <a:ext cx="614362" cy="614362"/>
            </a:xfrm>
            <a:prstGeom prst="cube">
              <a:avLst>
                <a:gd name="adj" fmla="val 28912"/>
              </a:avLst>
            </a:prstGeom>
            <a:solidFill>
              <a:schemeClr val="tx2">
                <a:alpha val="83920"/>
              </a:schemeClr>
            </a:solidFill>
            <a:ln w="9525" cap="flat" cmpd="sng">
              <a:solidFill>
                <a:srgbClr val="FFFFFF">
                  <a:alpha val="79999"/>
                </a:srgbClr>
              </a:solidFill>
              <a:prstDash val="solid"/>
              <a:miter/>
              <a:headEnd type="none" w="med" len="med"/>
              <a:tailEnd type="none" w="med" len="med"/>
            </a:ln>
          </p:spPr>
          <p:txBody>
            <a:bodyPr wrap="none" anchor="ctr"/>
            <a:p>
              <a:endParaRPr lang="zh-CN" altLang="en-US" dirty="0">
                <a:latin typeface="Arial" panose="020B0604020202020204" pitchFamily="34" charset="0"/>
              </a:endParaRPr>
            </a:p>
          </p:txBody>
        </p:sp>
        <p:sp>
          <p:nvSpPr>
            <p:cNvPr id="107531" name="AutoShape 8"/>
            <p:cNvSpPr/>
            <p:nvPr/>
          </p:nvSpPr>
          <p:spPr>
            <a:xfrm>
              <a:off x="3671888" y="3224213"/>
              <a:ext cx="614362" cy="614362"/>
            </a:xfrm>
            <a:prstGeom prst="cube">
              <a:avLst>
                <a:gd name="adj" fmla="val 28912"/>
              </a:avLst>
            </a:prstGeom>
            <a:solidFill>
              <a:schemeClr val="tx2">
                <a:alpha val="72156"/>
              </a:schemeClr>
            </a:solidFill>
            <a:ln w="9525" cap="flat" cmpd="sng">
              <a:solidFill>
                <a:srgbClr val="FFFFFF">
                  <a:alpha val="79999"/>
                </a:srgbClr>
              </a:solidFill>
              <a:prstDash val="solid"/>
              <a:miter/>
              <a:headEnd type="none" w="med" len="med"/>
              <a:tailEnd type="none" w="med" len="med"/>
            </a:ln>
          </p:spPr>
          <p:txBody>
            <a:bodyPr wrap="none" anchor="ctr"/>
            <a:p>
              <a:endParaRPr lang="zh-CN" altLang="en-US" dirty="0">
                <a:latin typeface="Arial" panose="020B0604020202020204" pitchFamily="34" charset="0"/>
              </a:endParaRPr>
            </a:p>
          </p:txBody>
        </p:sp>
        <p:sp>
          <p:nvSpPr>
            <p:cNvPr id="107532" name="AutoShape 9"/>
            <p:cNvSpPr/>
            <p:nvPr/>
          </p:nvSpPr>
          <p:spPr>
            <a:xfrm>
              <a:off x="3671888" y="2786063"/>
              <a:ext cx="614362" cy="614362"/>
            </a:xfrm>
            <a:prstGeom prst="cube">
              <a:avLst>
                <a:gd name="adj" fmla="val 28912"/>
              </a:avLst>
            </a:prstGeom>
            <a:solidFill>
              <a:schemeClr val="tx2">
                <a:alpha val="39999"/>
              </a:schemeClr>
            </a:solidFill>
            <a:ln w="9525" cap="flat" cmpd="sng">
              <a:solidFill>
                <a:srgbClr val="FFFFFF">
                  <a:alpha val="79999"/>
                </a:srgbClr>
              </a:solidFill>
              <a:prstDash val="solid"/>
              <a:miter/>
              <a:headEnd type="none" w="med" len="med"/>
              <a:tailEnd type="none" w="med" len="med"/>
            </a:ln>
          </p:spPr>
          <p:txBody>
            <a:bodyPr wrap="none" anchor="ctr"/>
            <a:p>
              <a:endParaRPr lang="zh-CN" altLang="en-US" dirty="0">
                <a:latin typeface="Arial" panose="020B0604020202020204" pitchFamily="34" charset="0"/>
              </a:endParaRPr>
            </a:p>
          </p:txBody>
        </p:sp>
        <p:sp>
          <p:nvSpPr>
            <p:cNvPr id="107533" name="AutoShape 10"/>
            <p:cNvSpPr/>
            <p:nvPr/>
          </p:nvSpPr>
          <p:spPr>
            <a:xfrm>
              <a:off x="4235450" y="3654425"/>
              <a:ext cx="614363" cy="614363"/>
            </a:xfrm>
            <a:prstGeom prst="cube">
              <a:avLst>
                <a:gd name="adj" fmla="val 28912"/>
              </a:avLst>
            </a:prstGeom>
            <a:solidFill>
              <a:srgbClr val="C0C0C0">
                <a:alpha val="83920"/>
              </a:srgbClr>
            </a:solidFill>
            <a:ln w="9525" cap="flat" cmpd="sng">
              <a:solidFill>
                <a:srgbClr val="FFFFFF">
                  <a:alpha val="79999"/>
                </a:srgbClr>
              </a:solidFill>
              <a:prstDash val="solid"/>
              <a:miter/>
              <a:headEnd type="none" w="med" len="med"/>
              <a:tailEnd type="none" w="med" len="med"/>
            </a:ln>
          </p:spPr>
          <p:txBody>
            <a:bodyPr wrap="none" anchor="ctr"/>
            <a:p>
              <a:endParaRPr lang="zh-CN" altLang="en-US" dirty="0">
                <a:latin typeface="Arial" panose="020B0604020202020204" pitchFamily="34" charset="0"/>
              </a:endParaRPr>
            </a:p>
          </p:txBody>
        </p:sp>
        <p:sp>
          <p:nvSpPr>
            <p:cNvPr id="107534" name="AutoShape 11"/>
            <p:cNvSpPr/>
            <p:nvPr/>
          </p:nvSpPr>
          <p:spPr>
            <a:xfrm>
              <a:off x="4664075" y="3654425"/>
              <a:ext cx="614363" cy="614363"/>
            </a:xfrm>
            <a:prstGeom prst="cube">
              <a:avLst>
                <a:gd name="adj" fmla="val 28912"/>
              </a:avLst>
            </a:prstGeom>
            <a:solidFill>
              <a:srgbClr val="C0C0C0">
                <a:alpha val="83920"/>
              </a:srgbClr>
            </a:solidFill>
            <a:ln w="9525" cap="flat" cmpd="sng">
              <a:solidFill>
                <a:srgbClr val="FFFFFF">
                  <a:alpha val="79999"/>
                </a:srgbClr>
              </a:solidFill>
              <a:prstDash val="solid"/>
              <a:miter/>
              <a:headEnd type="none" w="med" len="med"/>
              <a:tailEnd type="none" w="med" len="med"/>
            </a:ln>
          </p:spPr>
          <p:txBody>
            <a:bodyPr wrap="none" anchor="ctr"/>
            <a:p>
              <a:endParaRPr lang="zh-CN" altLang="en-US" dirty="0">
                <a:latin typeface="Arial" panose="020B0604020202020204" pitchFamily="34" charset="0"/>
              </a:endParaRPr>
            </a:p>
          </p:txBody>
        </p:sp>
        <p:sp>
          <p:nvSpPr>
            <p:cNvPr id="107535" name="AutoShape 12"/>
            <p:cNvSpPr/>
            <p:nvPr/>
          </p:nvSpPr>
          <p:spPr>
            <a:xfrm>
              <a:off x="5092700" y="3654425"/>
              <a:ext cx="614363" cy="614363"/>
            </a:xfrm>
            <a:prstGeom prst="cube">
              <a:avLst>
                <a:gd name="adj" fmla="val 28912"/>
              </a:avLst>
            </a:prstGeom>
            <a:solidFill>
              <a:srgbClr val="C0C0C0">
                <a:alpha val="83920"/>
              </a:srgbClr>
            </a:solidFill>
            <a:ln w="9525" cap="flat" cmpd="sng">
              <a:solidFill>
                <a:srgbClr val="FFFFFF">
                  <a:alpha val="79999"/>
                </a:srgbClr>
              </a:solidFill>
              <a:prstDash val="solid"/>
              <a:miter/>
              <a:headEnd type="none" w="med" len="med"/>
              <a:tailEnd type="none" w="med" len="med"/>
            </a:ln>
          </p:spPr>
          <p:txBody>
            <a:bodyPr wrap="none" anchor="ctr"/>
            <a:p>
              <a:endParaRPr lang="zh-CN" altLang="en-US" dirty="0">
                <a:latin typeface="Arial" panose="020B0604020202020204" pitchFamily="34" charset="0"/>
              </a:endParaRPr>
            </a:p>
          </p:txBody>
        </p:sp>
        <p:sp>
          <p:nvSpPr>
            <p:cNvPr id="107536" name="AutoShape 13"/>
            <p:cNvSpPr/>
            <p:nvPr/>
          </p:nvSpPr>
          <p:spPr>
            <a:xfrm>
              <a:off x="4235450" y="3216275"/>
              <a:ext cx="1465263" cy="614363"/>
            </a:xfrm>
            <a:prstGeom prst="cube">
              <a:avLst>
                <a:gd name="adj" fmla="val 28912"/>
              </a:avLst>
            </a:prstGeom>
            <a:solidFill>
              <a:srgbClr val="F8F8F8"/>
            </a:solidFill>
            <a:ln w="9525" cap="flat" cmpd="sng">
              <a:solidFill>
                <a:srgbClr val="FFFFFF">
                  <a:alpha val="79999"/>
                </a:srgbClr>
              </a:solidFill>
              <a:prstDash val="solid"/>
              <a:miter/>
              <a:headEnd type="none" w="med" len="med"/>
              <a:tailEnd type="none" w="med" len="med"/>
            </a:ln>
          </p:spPr>
          <p:txBody>
            <a:bodyPr wrap="none" anchor="ctr"/>
            <a:p>
              <a:endParaRPr lang="zh-CN" altLang="en-US" dirty="0">
                <a:latin typeface="Arial" panose="020B0604020202020204" pitchFamily="34" charset="0"/>
              </a:endParaRPr>
            </a:p>
          </p:txBody>
        </p:sp>
        <p:sp>
          <p:nvSpPr>
            <p:cNvPr id="107537" name="AutoShape 14"/>
            <p:cNvSpPr/>
            <p:nvPr/>
          </p:nvSpPr>
          <p:spPr>
            <a:xfrm>
              <a:off x="4235450" y="2778125"/>
              <a:ext cx="614363" cy="614363"/>
            </a:xfrm>
            <a:prstGeom prst="cube">
              <a:avLst>
                <a:gd name="adj" fmla="val 28912"/>
              </a:avLst>
            </a:prstGeom>
            <a:solidFill>
              <a:srgbClr val="C0C0C0">
                <a:alpha val="39999"/>
              </a:srgbClr>
            </a:solidFill>
            <a:ln w="9525" cap="flat" cmpd="sng">
              <a:solidFill>
                <a:srgbClr val="FFFFFF">
                  <a:alpha val="79999"/>
                </a:srgbClr>
              </a:solidFill>
              <a:prstDash val="solid"/>
              <a:miter/>
              <a:headEnd type="none" w="med" len="med"/>
              <a:tailEnd type="none" w="med" len="med"/>
            </a:ln>
          </p:spPr>
          <p:txBody>
            <a:bodyPr wrap="none" anchor="ctr"/>
            <a:p>
              <a:endParaRPr lang="zh-CN" altLang="en-US" dirty="0">
                <a:latin typeface="Arial" panose="020B0604020202020204" pitchFamily="34" charset="0"/>
              </a:endParaRPr>
            </a:p>
          </p:txBody>
        </p:sp>
        <p:sp>
          <p:nvSpPr>
            <p:cNvPr id="107538" name="AutoShape 15"/>
            <p:cNvSpPr/>
            <p:nvPr/>
          </p:nvSpPr>
          <p:spPr>
            <a:xfrm>
              <a:off x="5092700" y="2778125"/>
              <a:ext cx="614363" cy="614363"/>
            </a:xfrm>
            <a:prstGeom prst="cube">
              <a:avLst>
                <a:gd name="adj" fmla="val 28912"/>
              </a:avLst>
            </a:prstGeom>
            <a:solidFill>
              <a:srgbClr val="C0C0C0">
                <a:alpha val="39999"/>
              </a:srgbClr>
            </a:solidFill>
            <a:ln w="9525" cap="flat" cmpd="sng">
              <a:solidFill>
                <a:srgbClr val="FFFFFF">
                  <a:alpha val="79999"/>
                </a:srgbClr>
              </a:solidFill>
              <a:prstDash val="solid"/>
              <a:miter/>
              <a:headEnd type="none" w="med" len="med"/>
              <a:tailEnd type="none" w="med" len="med"/>
            </a:ln>
          </p:spPr>
          <p:txBody>
            <a:bodyPr wrap="none" anchor="ctr"/>
            <a:p>
              <a:endParaRPr lang="zh-CN" altLang="en-US" dirty="0">
                <a:latin typeface="Arial" panose="020B0604020202020204" pitchFamily="34" charset="0"/>
              </a:endParaRPr>
            </a:p>
          </p:txBody>
        </p:sp>
        <p:sp>
          <p:nvSpPr>
            <p:cNvPr id="107539" name="AutoShape 16"/>
            <p:cNvSpPr/>
            <p:nvPr/>
          </p:nvSpPr>
          <p:spPr>
            <a:xfrm>
              <a:off x="5630863" y="4356100"/>
              <a:ext cx="614362" cy="619125"/>
            </a:xfrm>
            <a:prstGeom prst="cube">
              <a:avLst>
                <a:gd name="adj" fmla="val 28912"/>
              </a:avLst>
            </a:prstGeom>
            <a:solidFill>
              <a:srgbClr val="3377FF"/>
            </a:solidFill>
            <a:ln w="9525">
              <a:noFill/>
            </a:ln>
          </p:spPr>
          <p:txBody>
            <a:bodyPr wrap="none" anchor="ctr"/>
            <a:p>
              <a:endParaRPr lang="zh-CN" altLang="en-US" dirty="0">
                <a:latin typeface="Arial" panose="020B0604020202020204" pitchFamily="34" charset="0"/>
              </a:endParaRPr>
            </a:p>
          </p:txBody>
        </p:sp>
        <p:sp>
          <p:nvSpPr>
            <p:cNvPr id="107540" name="Line 17"/>
            <p:cNvSpPr/>
            <p:nvPr/>
          </p:nvSpPr>
          <p:spPr>
            <a:xfrm flipH="1">
              <a:off x="971550" y="4643438"/>
              <a:ext cx="2709863" cy="0"/>
            </a:xfrm>
            <a:prstGeom prst="line">
              <a:avLst/>
            </a:prstGeom>
            <a:ln w="9525" cap="flat" cmpd="sng">
              <a:solidFill>
                <a:srgbClr val="1C1C1C"/>
              </a:solidFill>
              <a:prstDash val="solid"/>
              <a:headEnd type="oval" w="med" len="med"/>
              <a:tailEnd type="none" w="med" len="med"/>
            </a:ln>
          </p:spPr>
        </p:sp>
        <p:sp>
          <p:nvSpPr>
            <p:cNvPr id="107541" name="Line 18"/>
            <p:cNvSpPr/>
            <p:nvPr/>
          </p:nvSpPr>
          <p:spPr>
            <a:xfrm>
              <a:off x="5868988" y="4646613"/>
              <a:ext cx="2946400" cy="0"/>
            </a:xfrm>
            <a:prstGeom prst="line">
              <a:avLst/>
            </a:prstGeom>
            <a:ln w="9525" cap="flat" cmpd="sng">
              <a:solidFill>
                <a:srgbClr val="1C1C1C"/>
              </a:solidFill>
              <a:prstDash val="solid"/>
              <a:headEnd type="oval" w="med" len="med"/>
              <a:tailEnd type="none" w="med" len="med"/>
            </a:ln>
          </p:spPr>
        </p:sp>
        <p:sp>
          <p:nvSpPr>
            <p:cNvPr id="107542" name="AutoShape 19"/>
            <p:cNvSpPr/>
            <p:nvPr/>
          </p:nvSpPr>
          <p:spPr>
            <a:xfrm>
              <a:off x="4664075" y="2778125"/>
              <a:ext cx="614363" cy="614363"/>
            </a:xfrm>
            <a:prstGeom prst="cube">
              <a:avLst>
                <a:gd name="adj" fmla="val 28912"/>
              </a:avLst>
            </a:prstGeom>
            <a:solidFill>
              <a:srgbClr val="C0C0C0">
                <a:alpha val="39999"/>
              </a:srgbClr>
            </a:solidFill>
            <a:ln w="9525" cap="flat" cmpd="sng">
              <a:solidFill>
                <a:srgbClr val="FFFFFF">
                  <a:alpha val="79999"/>
                </a:srgbClr>
              </a:solidFill>
              <a:prstDash val="solid"/>
              <a:miter/>
              <a:headEnd type="none" w="med" len="med"/>
              <a:tailEnd type="none" w="med" len="med"/>
            </a:ln>
          </p:spPr>
          <p:txBody>
            <a:bodyPr wrap="none" anchor="ctr"/>
            <a:p>
              <a:endParaRPr lang="zh-CN" altLang="en-US" dirty="0">
                <a:latin typeface="Arial" panose="020B0604020202020204" pitchFamily="34" charset="0"/>
              </a:endParaRPr>
            </a:p>
          </p:txBody>
        </p:sp>
        <p:sp>
          <p:nvSpPr>
            <p:cNvPr id="107543" name="AutoShape 20"/>
            <p:cNvSpPr/>
            <p:nvPr/>
          </p:nvSpPr>
          <p:spPr>
            <a:xfrm>
              <a:off x="3595688" y="2133600"/>
              <a:ext cx="614362" cy="614363"/>
            </a:xfrm>
            <a:prstGeom prst="cube">
              <a:avLst>
                <a:gd name="adj" fmla="val 28912"/>
              </a:avLst>
            </a:prstGeom>
            <a:solidFill>
              <a:srgbClr val="FFC00D"/>
            </a:solidFill>
            <a:ln w="9525">
              <a:noFill/>
            </a:ln>
          </p:spPr>
          <p:txBody>
            <a:bodyPr wrap="none" anchor="ctr"/>
            <a:p>
              <a:endParaRPr lang="zh-CN" altLang="en-US" dirty="0">
                <a:latin typeface="Arial" panose="020B0604020202020204" pitchFamily="34" charset="0"/>
              </a:endParaRPr>
            </a:p>
          </p:txBody>
        </p:sp>
        <p:sp>
          <p:nvSpPr>
            <p:cNvPr id="107544" name="Line 21"/>
            <p:cNvSpPr/>
            <p:nvPr/>
          </p:nvSpPr>
          <p:spPr>
            <a:xfrm flipH="1">
              <a:off x="1074738" y="2433638"/>
              <a:ext cx="2709862" cy="0"/>
            </a:xfrm>
            <a:prstGeom prst="line">
              <a:avLst/>
            </a:prstGeom>
            <a:ln w="9525" cap="flat" cmpd="sng">
              <a:solidFill>
                <a:srgbClr val="1C1C1C"/>
              </a:solidFill>
              <a:prstDash val="solid"/>
              <a:headEnd type="oval" w="med" len="med"/>
              <a:tailEnd type="none" w="med" len="med"/>
            </a:ln>
          </p:spPr>
        </p:sp>
        <p:sp>
          <p:nvSpPr>
            <p:cNvPr id="107545" name="AutoShape 22"/>
            <p:cNvSpPr/>
            <p:nvPr/>
          </p:nvSpPr>
          <p:spPr>
            <a:xfrm>
              <a:off x="5630863" y="3662363"/>
              <a:ext cx="614362" cy="603250"/>
            </a:xfrm>
            <a:prstGeom prst="cube">
              <a:avLst>
                <a:gd name="adj" fmla="val 28912"/>
              </a:avLst>
            </a:prstGeom>
            <a:solidFill>
              <a:schemeClr val="tx2">
                <a:alpha val="83920"/>
              </a:schemeClr>
            </a:solidFill>
            <a:ln w="9525" cap="flat" cmpd="sng">
              <a:solidFill>
                <a:srgbClr val="FFFFFF">
                  <a:alpha val="79999"/>
                </a:srgbClr>
              </a:solidFill>
              <a:prstDash val="solid"/>
              <a:miter/>
              <a:headEnd type="none" w="med" len="med"/>
              <a:tailEnd type="none" w="med" len="med"/>
            </a:ln>
          </p:spPr>
          <p:txBody>
            <a:bodyPr wrap="none" anchor="ctr"/>
            <a:p>
              <a:endParaRPr lang="zh-CN" altLang="en-US" dirty="0">
                <a:latin typeface="Arial" panose="020B0604020202020204" pitchFamily="34" charset="0"/>
              </a:endParaRPr>
            </a:p>
          </p:txBody>
        </p:sp>
        <p:sp>
          <p:nvSpPr>
            <p:cNvPr id="107546" name="AutoShape 23"/>
            <p:cNvSpPr/>
            <p:nvPr/>
          </p:nvSpPr>
          <p:spPr>
            <a:xfrm>
              <a:off x="5630863" y="3224213"/>
              <a:ext cx="614362" cy="603250"/>
            </a:xfrm>
            <a:prstGeom prst="cube">
              <a:avLst>
                <a:gd name="adj" fmla="val 28912"/>
              </a:avLst>
            </a:prstGeom>
            <a:solidFill>
              <a:schemeClr val="tx2">
                <a:alpha val="72156"/>
              </a:schemeClr>
            </a:solidFill>
            <a:ln w="9525" cap="flat" cmpd="sng">
              <a:solidFill>
                <a:srgbClr val="FFFFFF">
                  <a:alpha val="79999"/>
                </a:srgbClr>
              </a:solidFill>
              <a:prstDash val="solid"/>
              <a:miter/>
              <a:headEnd type="none" w="med" len="med"/>
              <a:tailEnd type="none" w="med" len="med"/>
            </a:ln>
          </p:spPr>
          <p:txBody>
            <a:bodyPr wrap="none" anchor="ctr"/>
            <a:p>
              <a:endParaRPr lang="zh-CN" altLang="en-US" dirty="0">
                <a:latin typeface="Arial" panose="020B0604020202020204" pitchFamily="34" charset="0"/>
              </a:endParaRPr>
            </a:p>
          </p:txBody>
        </p:sp>
        <p:sp>
          <p:nvSpPr>
            <p:cNvPr id="107547" name="AutoShape 24"/>
            <p:cNvSpPr/>
            <p:nvPr/>
          </p:nvSpPr>
          <p:spPr>
            <a:xfrm>
              <a:off x="5630863" y="2786063"/>
              <a:ext cx="614362" cy="603250"/>
            </a:xfrm>
            <a:prstGeom prst="cube">
              <a:avLst>
                <a:gd name="adj" fmla="val 28912"/>
              </a:avLst>
            </a:prstGeom>
            <a:solidFill>
              <a:schemeClr val="tx2">
                <a:alpha val="39999"/>
              </a:schemeClr>
            </a:solidFill>
            <a:ln w="9525" cap="flat" cmpd="sng">
              <a:solidFill>
                <a:srgbClr val="FFFFFF">
                  <a:alpha val="79999"/>
                </a:srgbClr>
              </a:solidFill>
              <a:prstDash val="solid"/>
              <a:miter/>
              <a:headEnd type="none" w="med" len="med"/>
              <a:tailEnd type="none" w="med" len="med"/>
            </a:ln>
          </p:spPr>
          <p:txBody>
            <a:bodyPr wrap="none" anchor="ctr"/>
            <a:p>
              <a:endParaRPr lang="zh-CN" altLang="en-US" dirty="0">
                <a:latin typeface="Arial" panose="020B0604020202020204" pitchFamily="34" charset="0"/>
              </a:endParaRPr>
            </a:p>
          </p:txBody>
        </p:sp>
        <p:sp>
          <p:nvSpPr>
            <p:cNvPr id="107548" name="AutoShape 25"/>
            <p:cNvSpPr/>
            <p:nvPr/>
          </p:nvSpPr>
          <p:spPr>
            <a:xfrm>
              <a:off x="4237038" y="2252663"/>
              <a:ext cx="614362" cy="614362"/>
            </a:xfrm>
            <a:prstGeom prst="cube">
              <a:avLst>
                <a:gd name="adj" fmla="val 28912"/>
              </a:avLst>
            </a:prstGeom>
            <a:solidFill>
              <a:srgbClr val="C0C0C0">
                <a:alpha val="50195"/>
              </a:srgbClr>
            </a:solidFill>
            <a:ln w="9525" cap="flat" cmpd="sng">
              <a:solidFill>
                <a:srgbClr val="FFFFFF">
                  <a:alpha val="79999"/>
                </a:srgbClr>
              </a:solidFill>
              <a:prstDash val="solid"/>
              <a:miter/>
              <a:headEnd type="none" w="med" len="med"/>
              <a:tailEnd type="none" w="med" len="med"/>
            </a:ln>
          </p:spPr>
          <p:txBody>
            <a:bodyPr wrap="none" anchor="ctr"/>
            <a:p>
              <a:endParaRPr lang="zh-CN" altLang="en-US" dirty="0">
                <a:latin typeface="Arial" panose="020B0604020202020204" pitchFamily="34" charset="0"/>
              </a:endParaRPr>
            </a:p>
          </p:txBody>
        </p:sp>
        <p:sp>
          <p:nvSpPr>
            <p:cNvPr id="107549" name="AutoShape 26"/>
            <p:cNvSpPr/>
            <p:nvPr/>
          </p:nvSpPr>
          <p:spPr>
            <a:xfrm>
              <a:off x="4652963" y="2249488"/>
              <a:ext cx="614362" cy="614362"/>
            </a:xfrm>
            <a:prstGeom prst="cube">
              <a:avLst>
                <a:gd name="adj" fmla="val 28912"/>
              </a:avLst>
            </a:prstGeom>
            <a:solidFill>
              <a:srgbClr val="C0C0C0">
                <a:alpha val="70195"/>
              </a:srgbClr>
            </a:solidFill>
            <a:ln w="9525" cap="flat" cmpd="sng">
              <a:solidFill>
                <a:srgbClr val="FFFFFF">
                  <a:alpha val="79999"/>
                </a:srgbClr>
              </a:solidFill>
              <a:prstDash val="solid"/>
              <a:miter/>
              <a:headEnd type="none" w="med" len="med"/>
              <a:tailEnd type="none" w="med" len="med"/>
            </a:ln>
          </p:spPr>
          <p:txBody>
            <a:bodyPr wrap="none" anchor="ctr"/>
            <a:p>
              <a:endParaRPr lang="zh-CN" altLang="en-US" dirty="0">
                <a:latin typeface="Arial" panose="020B0604020202020204" pitchFamily="34" charset="0"/>
              </a:endParaRPr>
            </a:p>
          </p:txBody>
        </p:sp>
        <p:sp>
          <p:nvSpPr>
            <p:cNvPr id="107550" name="AutoShape 27"/>
            <p:cNvSpPr/>
            <p:nvPr/>
          </p:nvSpPr>
          <p:spPr>
            <a:xfrm>
              <a:off x="5094288" y="2252663"/>
              <a:ext cx="614362" cy="614362"/>
            </a:xfrm>
            <a:prstGeom prst="cube">
              <a:avLst>
                <a:gd name="adj" fmla="val 28912"/>
              </a:avLst>
            </a:prstGeom>
            <a:solidFill>
              <a:srgbClr val="C0C0C0">
                <a:alpha val="70195"/>
              </a:srgbClr>
            </a:solidFill>
            <a:ln w="9525" cap="flat" cmpd="sng">
              <a:solidFill>
                <a:srgbClr val="FFFFFF">
                  <a:alpha val="79999"/>
                </a:srgbClr>
              </a:solidFill>
              <a:prstDash val="solid"/>
              <a:miter/>
              <a:headEnd type="none" w="med" len="med"/>
              <a:tailEnd type="none" w="med" len="med"/>
            </a:ln>
          </p:spPr>
          <p:txBody>
            <a:bodyPr wrap="none" anchor="ctr"/>
            <a:p>
              <a:endParaRPr lang="zh-CN" altLang="en-US" dirty="0">
                <a:latin typeface="Arial" panose="020B0604020202020204" pitchFamily="34" charset="0"/>
              </a:endParaRPr>
            </a:p>
          </p:txBody>
        </p:sp>
        <p:sp>
          <p:nvSpPr>
            <p:cNvPr id="107551" name="AutoShape 28"/>
            <p:cNvSpPr/>
            <p:nvPr/>
          </p:nvSpPr>
          <p:spPr>
            <a:xfrm>
              <a:off x="5746750" y="2133600"/>
              <a:ext cx="614363" cy="614363"/>
            </a:xfrm>
            <a:prstGeom prst="cube">
              <a:avLst>
                <a:gd name="adj" fmla="val 28912"/>
              </a:avLst>
            </a:prstGeom>
            <a:solidFill>
              <a:srgbClr val="FF1111"/>
            </a:solidFill>
            <a:ln w="9525">
              <a:noFill/>
            </a:ln>
          </p:spPr>
          <p:txBody>
            <a:bodyPr wrap="none" anchor="ctr"/>
            <a:p>
              <a:endParaRPr lang="zh-CN" altLang="en-US" dirty="0">
                <a:latin typeface="Arial" panose="020B0604020202020204" pitchFamily="34" charset="0"/>
              </a:endParaRPr>
            </a:p>
          </p:txBody>
        </p:sp>
        <p:sp>
          <p:nvSpPr>
            <p:cNvPr id="107552" name="Line 29"/>
            <p:cNvSpPr/>
            <p:nvPr/>
          </p:nvSpPr>
          <p:spPr>
            <a:xfrm>
              <a:off x="5969000" y="2433638"/>
              <a:ext cx="2946400" cy="0"/>
            </a:xfrm>
            <a:prstGeom prst="line">
              <a:avLst/>
            </a:prstGeom>
            <a:ln w="9525" cap="flat" cmpd="sng">
              <a:solidFill>
                <a:srgbClr val="1C1C1C"/>
              </a:solidFill>
              <a:prstDash val="solid"/>
              <a:headEnd type="oval" w="med" len="med"/>
              <a:tailEnd type="none" w="med" len="med"/>
            </a:ln>
          </p:spPr>
        </p:sp>
        <p:sp>
          <p:nvSpPr>
            <p:cNvPr id="107553" name="Rectangle 30"/>
            <p:cNvSpPr/>
            <p:nvPr/>
          </p:nvSpPr>
          <p:spPr>
            <a:xfrm>
              <a:off x="4561841" y="3440113"/>
              <a:ext cx="642620" cy="368392"/>
            </a:xfrm>
            <a:prstGeom prst="rect">
              <a:avLst/>
            </a:prstGeom>
            <a:noFill/>
            <a:ln w="9525">
              <a:noFill/>
            </a:ln>
          </p:spPr>
          <p:txBody>
            <a:bodyPr wrap="none">
              <a:spAutoFit/>
            </a:bodyPr>
            <a:p>
              <a:pPr algn="ctr" eaLnBrk="0" hangingPunct="0"/>
              <a:r>
                <a:rPr lang="zh-CN" altLang="en-US" b="1" dirty="0">
                  <a:solidFill>
                    <a:srgbClr val="663300"/>
                  </a:solidFill>
                  <a:latin typeface="Arial" panose="020B0604020202020204" pitchFamily="34" charset="0"/>
                </a:rPr>
                <a:t>补白</a:t>
              </a:r>
              <a:endParaRPr lang="en-US" altLang="zh-CN" b="1" dirty="0">
                <a:solidFill>
                  <a:srgbClr val="663300"/>
                </a:solidFill>
                <a:latin typeface="Arial" panose="020B0604020202020204" pitchFamily="34" charset="0"/>
              </a:endParaRPr>
            </a:p>
          </p:txBody>
        </p:sp>
        <p:sp>
          <p:nvSpPr>
            <p:cNvPr id="107554" name="Rectangle 31"/>
            <p:cNvSpPr/>
            <p:nvPr/>
          </p:nvSpPr>
          <p:spPr>
            <a:xfrm>
              <a:off x="1074738" y="2133600"/>
              <a:ext cx="1395017" cy="306782"/>
            </a:xfrm>
            <a:prstGeom prst="rect">
              <a:avLst/>
            </a:prstGeom>
            <a:noFill/>
            <a:ln w="9525">
              <a:noFill/>
            </a:ln>
          </p:spPr>
          <p:txBody>
            <a:bodyPr>
              <a:spAutoFit/>
            </a:bodyPr>
            <a:p>
              <a:pPr eaLnBrk="0" hangingPunct="0">
                <a:buFont typeface="Wingdings" panose="05000000000000000000" pitchFamily="2" charset="2"/>
                <a:buChar char="§"/>
              </a:pPr>
              <a:r>
                <a:rPr lang="en-US" altLang="zh-CN" sz="1400" dirty="0">
                  <a:solidFill>
                    <a:srgbClr val="C08E00"/>
                  </a:solidFill>
                  <a:latin typeface="Arial" panose="020B0604020202020204" pitchFamily="34" charset="0"/>
                </a:rPr>
                <a:t> </a:t>
              </a:r>
              <a:r>
                <a:rPr lang="zh-CN" altLang="en-US" sz="1400" dirty="0">
                  <a:solidFill>
                    <a:srgbClr val="C08E00"/>
                  </a:solidFill>
                  <a:latin typeface="Arial" panose="020B0604020202020204" pitchFamily="34" charset="0"/>
                </a:rPr>
                <a:t>语言知识</a:t>
              </a:r>
              <a:endParaRPr lang="en-US" altLang="zh-CN" sz="1400" dirty="0">
                <a:solidFill>
                  <a:srgbClr val="C08E00"/>
                </a:solidFill>
                <a:latin typeface="Arial" panose="020B0604020202020204" pitchFamily="34" charset="0"/>
              </a:endParaRPr>
            </a:p>
          </p:txBody>
        </p:sp>
        <p:sp>
          <p:nvSpPr>
            <p:cNvPr id="107555" name="Rectangle 32"/>
            <p:cNvSpPr/>
            <p:nvPr/>
          </p:nvSpPr>
          <p:spPr>
            <a:xfrm>
              <a:off x="6994525" y="2133600"/>
              <a:ext cx="1387079" cy="306782"/>
            </a:xfrm>
            <a:prstGeom prst="rect">
              <a:avLst/>
            </a:prstGeom>
            <a:noFill/>
            <a:ln w="9525">
              <a:noFill/>
            </a:ln>
          </p:spPr>
          <p:txBody>
            <a:bodyPr>
              <a:spAutoFit/>
            </a:bodyPr>
            <a:p>
              <a:pPr eaLnBrk="0" hangingPunct="0">
                <a:buFont typeface="Wingdings" panose="05000000000000000000" pitchFamily="2" charset="2"/>
                <a:buChar char="§"/>
              </a:pPr>
              <a:r>
                <a:rPr lang="en-US" altLang="zh-CN" sz="1400" dirty="0">
                  <a:solidFill>
                    <a:srgbClr val="FF1111"/>
                  </a:solidFill>
                  <a:latin typeface="Arial" panose="020B0604020202020204" pitchFamily="34" charset="0"/>
                </a:rPr>
                <a:t> </a:t>
              </a:r>
              <a:r>
                <a:rPr lang="zh-CN" altLang="en-US" sz="1400" dirty="0">
                  <a:solidFill>
                    <a:srgbClr val="FF1111"/>
                  </a:solidFill>
                  <a:latin typeface="Arial" panose="020B0604020202020204" pitchFamily="34" charset="0"/>
                </a:rPr>
                <a:t>修辞知识</a:t>
              </a:r>
              <a:endParaRPr lang="en-US" altLang="zh-CN" sz="1400" dirty="0">
                <a:solidFill>
                  <a:srgbClr val="FF1111"/>
                </a:solidFill>
                <a:latin typeface="Arial" panose="020B0604020202020204" pitchFamily="34" charset="0"/>
              </a:endParaRPr>
            </a:p>
          </p:txBody>
        </p:sp>
        <p:sp>
          <p:nvSpPr>
            <p:cNvPr id="107556" name="Rectangle 33"/>
            <p:cNvSpPr/>
            <p:nvPr/>
          </p:nvSpPr>
          <p:spPr>
            <a:xfrm>
              <a:off x="1074739" y="4343400"/>
              <a:ext cx="1420414" cy="306782"/>
            </a:xfrm>
            <a:prstGeom prst="rect">
              <a:avLst/>
            </a:prstGeom>
            <a:noFill/>
            <a:ln w="9525">
              <a:noFill/>
            </a:ln>
          </p:spPr>
          <p:txBody>
            <a:bodyPr>
              <a:spAutoFit/>
            </a:bodyPr>
            <a:p>
              <a:pPr eaLnBrk="0" hangingPunct="0">
                <a:buFont typeface="Wingdings" panose="05000000000000000000" pitchFamily="2" charset="2"/>
                <a:buChar char="§"/>
              </a:pPr>
              <a:r>
                <a:rPr lang="en-US" altLang="zh-CN" sz="1400" dirty="0">
                  <a:solidFill>
                    <a:srgbClr val="218321"/>
                  </a:solidFill>
                  <a:latin typeface="Arial" panose="020B0604020202020204" pitchFamily="34" charset="0"/>
                </a:rPr>
                <a:t> </a:t>
              </a:r>
              <a:r>
                <a:rPr lang="zh-CN" altLang="en-US" sz="1400" dirty="0">
                  <a:solidFill>
                    <a:srgbClr val="218321"/>
                  </a:solidFill>
                  <a:latin typeface="Arial" panose="020B0604020202020204" pitchFamily="34" charset="0"/>
                </a:rPr>
                <a:t>文学常识</a:t>
              </a:r>
              <a:endParaRPr lang="en-US" altLang="zh-CN" sz="1400" dirty="0">
                <a:solidFill>
                  <a:srgbClr val="218321"/>
                </a:solidFill>
                <a:latin typeface="Arial" panose="020B0604020202020204" pitchFamily="34" charset="0"/>
              </a:endParaRPr>
            </a:p>
          </p:txBody>
        </p:sp>
        <p:sp>
          <p:nvSpPr>
            <p:cNvPr id="107557" name="Rectangle 34"/>
            <p:cNvSpPr/>
            <p:nvPr/>
          </p:nvSpPr>
          <p:spPr>
            <a:xfrm>
              <a:off x="6994525" y="4343400"/>
              <a:ext cx="1454235" cy="306782"/>
            </a:xfrm>
            <a:prstGeom prst="rect">
              <a:avLst/>
            </a:prstGeom>
            <a:noFill/>
            <a:ln w="9525">
              <a:noFill/>
            </a:ln>
          </p:spPr>
          <p:txBody>
            <a:bodyPr>
              <a:spAutoFit/>
            </a:bodyPr>
            <a:p>
              <a:pPr eaLnBrk="0" hangingPunct="0">
                <a:buFont typeface="Wingdings" panose="05000000000000000000" pitchFamily="2" charset="2"/>
                <a:buChar char="§"/>
              </a:pPr>
              <a:r>
                <a:rPr lang="en-US" altLang="zh-CN" sz="1400" dirty="0">
                  <a:solidFill>
                    <a:srgbClr val="3377FF"/>
                  </a:solidFill>
                  <a:latin typeface="Arial" panose="020B0604020202020204" pitchFamily="34" charset="0"/>
                </a:rPr>
                <a:t> </a:t>
              </a:r>
              <a:r>
                <a:rPr lang="zh-CN" altLang="en-US" sz="1400" dirty="0">
                  <a:solidFill>
                    <a:srgbClr val="3377FF"/>
                  </a:solidFill>
                  <a:latin typeface="Arial" panose="020B0604020202020204" pitchFamily="34" charset="0"/>
                </a:rPr>
                <a:t>文化知识</a:t>
              </a:r>
              <a:endParaRPr lang="en-US" altLang="zh-CN" sz="1400" dirty="0">
                <a:solidFill>
                  <a:srgbClr val="3377FF"/>
                </a:solidFill>
                <a:latin typeface="Arial" panose="020B0604020202020204" pitchFamily="34" charset="0"/>
              </a:endParaRPr>
            </a:p>
          </p:txBody>
        </p:sp>
        <p:sp>
          <p:nvSpPr>
            <p:cNvPr id="107558" name="Text Box 35"/>
            <p:cNvSpPr txBox="1"/>
            <p:nvPr/>
          </p:nvSpPr>
          <p:spPr>
            <a:xfrm>
              <a:off x="1241230" y="2545266"/>
              <a:ext cx="1884363" cy="929873"/>
            </a:xfrm>
            <a:prstGeom prst="rect">
              <a:avLst/>
            </a:prstGeom>
            <a:noFill/>
            <a:ln w="9525">
              <a:noFill/>
            </a:ln>
          </p:spPr>
          <p:txBody>
            <a:bodyPr>
              <a:spAutoFit/>
            </a:bodyPr>
            <a:p>
              <a:pPr marL="120650" indent="-120650">
                <a:lnSpc>
                  <a:spcPct val="60000"/>
                </a:lnSpc>
                <a:spcBef>
                  <a:spcPct val="50000"/>
                </a:spcBef>
                <a:buClr>
                  <a:srgbClr val="1F3F5F"/>
                </a:buClr>
              </a:pPr>
              <a:r>
                <a:rPr lang="zh-CN" altLang="en-US" sz="1400" dirty="0">
                  <a:solidFill>
                    <a:srgbClr val="1C1C1C"/>
                  </a:solidFill>
                  <a:latin typeface="仿宋" panose="02010609060101010101" pitchFamily="49" charset="-122"/>
                  <a:ea typeface="仿宋" panose="02010609060101010101" pitchFamily="49" charset="-122"/>
                </a:rPr>
                <a:t>词义</a:t>
              </a:r>
              <a:endParaRPr lang="en-US" altLang="zh-CN" sz="1400" dirty="0">
                <a:solidFill>
                  <a:srgbClr val="1C1C1C"/>
                </a:solidFill>
                <a:latin typeface="仿宋" panose="02010609060101010101" pitchFamily="49" charset="-122"/>
                <a:ea typeface="仿宋" panose="02010609060101010101" pitchFamily="49" charset="-122"/>
              </a:endParaRPr>
            </a:p>
            <a:p>
              <a:pPr marL="120650" indent="-120650">
                <a:lnSpc>
                  <a:spcPct val="60000"/>
                </a:lnSpc>
                <a:spcBef>
                  <a:spcPct val="50000"/>
                </a:spcBef>
                <a:buClr>
                  <a:srgbClr val="1F3F5F"/>
                </a:buClr>
              </a:pPr>
              <a:r>
                <a:rPr lang="zh-CN" altLang="en-US" sz="1400" dirty="0">
                  <a:solidFill>
                    <a:srgbClr val="1C1C1C"/>
                  </a:solidFill>
                  <a:latin typeface="仿宋" panose="02010609060101010101" pitchFamily="49" charset="-122"/>
                  <a:ea typeface="仿宋" panose="02010609060101010101" pitchFamily="49" charset="-122"/>
                </a:rPr>
                <a:t>词汇</a:t>
              </a:r>
              <a:endParaRPr lang="en-US" altLang="zh-CN" sz="1400" dirty="0">
                <a:solidFill>
                  <a:srgbClr val="1C1C1C"/>
                </a:solidFill>
                <a:latin typeface="仿宋" panose="02010609060101010101" pitchFamily="49" charset="-122"/>
                <a:ea typeface="仿宋" panose="02010609060101010101" pitchFamily="49" charset="-122"/>
              </a:endParaRPr>
            </a:p>
            <a:p>
              <a:pPr marL="120650" indent="-120650">
                <a:lnSpc>
                  <a:spcPct val="60000"/>
                </a:lnSpc>
                <a:spcBef>
                  <a:spcPct val="50000"/>
                </a:spcBef>
                <a:buClr>
                  <a:srgbClr val="1F3F5F"/>
                </a:buClr>
              </a:pPr>
              <a:r>
                <a:rPr lang="zh-CN" altLang="en-US" sz="1400" dirty="0">
                  <a:solidFill>
                    <a:srgbClr val="1C1C1C"/>
                  </a:solidFill>
                  <a:latin typeface="仿宋" panose="02010609060101010101" pitchFamily="49" charset="-122"/>
                  <a:ea typeface="仿宋" panose="02010609060101010101" pitchFamily="49" charset="-122"/>
                </a:rPr>
                <a:t>词类</a:t>
              </a:r>
              <a:endParaRPr lang="en-US" altLang="zh-CN" sz="1400" dirty="0">
                <a:solidFill>
                  <a:srgbClr val="1C1C1C"/>
                </a:solidFill>
                <a:latin typeface="仿宋" panose="02010609060101010101" pitchFamily="49" charset="-122"/>
                <a:ea typeface="仿宋" panose="02010609060101010101" pitchFamily="49" charset="-122"/>
              </a:endParaRPr>
            </a:p>
            <a:p>
              <a:pPr marL="120650" indent="-120650">
                <a:lnSpc>
                  <a:spcPct val="60000"/>
                </a:lnSpc>
                <a:spcBef>
                  <a:spcPct val="50000"/>
                </a:spcBef>
                <a:buClr>
                  <a:srgbClr val="1F3F5F"/>
                </a:buClr>
              </a:pPr>
              <a:r>
                <a:rPr lang="zh-CN" altLang="en-US" sz="1400" dirty="0">
                  <a:solidFill>
                    <a:srgbClr val="1C1C1C"/>
                  </a:solidFill>
                  <a:latin typeface="仿宋" panose="02010609060101010101" pitchFamily="49" charset="-122"/>
                  <a:ea typeface="仿宋" panose="02010609060101010101" pitchFamily="49" charset="-122"/>
                </a:rPr>
                <a:t>短语</a:t>
              </a:r>
              <a:endParaRPr lang="en-US" altLang="zh-CN" sz="1400" dirty="0">
                <a:solidFill>
                  <a:srgbClr val="1C1C1C"/>
                </a:solidFill>
                <a:latin typeface="仿宋" panose="02010609060101010101" pitchFamily="49" charset="-122"/>
                <a:ea typeface="仿宋" panose="02010609060101010101" pitchFamily="49" charset="-122"/>
              </a:endParaRPr>
            </a:p>
          </p:txBody>
        </p:sp>
        <p:sp>
          <p:nvSpPr>
            <p:cNvPr id="107559" name="Text Box 36"/>
            <p:cNvSpPr txBox="1"/>
            <p:nvPr/>
          </p:nvSpPr>
          <p:spPr>
            <a:xfrm>
              <a:off x="6994525" y="2528888"/>
              <a:ext cx="1884363" cy="1166787"/>
            </a:xfrm>
            <a:prstGeom prst="rect">
              <a:avLst/>
            </a:prstGeom>
            <a:noFill/>
            <a:ln w="9525">
              <a:noFill/>
            </a:ln>
          </p:spPr>
          <p:txBody>
            <a:bodyPr>
              <a:spAutoFit/>
            </a:bodyPr>
            <a:p>
              <a:pPr marL="120650" indent="-120650">
                <a:lnSpc>
                  <a:spcPct val="60000"/>
                </a:lnSpc>
                <a:spcBef>
                  <a:spcPct val="50000"/>
                </a:spcBef>
                <a:buClr>
                  <a:srgbClr val="1F3F5F"/>
                </a:buClr>
              </a:pPr>
              <a:r>
                <a:rPr lang="zh-CN" altLang="en-US" sz="1400" dirty="0">
                  <a:solidFill>
                    <a:srgbClr val="1C1C1C"/>
                  </a:solidFill>
                  <a:latin typeface="Arial" panose="020B0604020202020204" pitchFamily="34" charset="0"/>
                </a:rPr>
                <a:t>比喻</a:t>
              </a:r>
              <a:endParaRPr lang="en-US" altLang="zh-CN" sz="1400" dirty="0">
                <a:solidFill>
                  <a:srgbClr val="1C1C1C"/>
                </a:solidFill>
                <a:latin typeface="Arial" panose="020B0604020202020204" pitchFamily="34" charset="0"/>
              </a:endParaRPr>
            </a:p>
            <a:p>
              <a:pPr marL="120650" indent="-120650">
                <a:lnSpc>
                  <a:spcPct val="60000"/>
                </a:lnSpc>
                <a:spcBef>
                  <a:spcPct val="50000"/>
                </a:spcBef>
                <a:buClr>
                  <a:srgbClr val="1F3F5F"/>
                </a:buClr>
              </a:pPr>
              <a:r>
                <a:rPr lang="zh-CN" altLang="en-US" sz="1400" dirty="0">
                  <a:solidFill>
                    <a:srgbClr val="1C1C1C"/>
                  </a:solidFill>
                  <a:latin typeface="Arial" panose="020B0604020202020204" pitchFamily="34" charset="0"/>
                </a:rPr>
                <a:t>比拟</a:t>
              </a:r>
              <a:endParaRPr lang="en-US" altLang="zh-CN" sz="1400" dirty="0">
                <a:solidFill>
                  <a:srgbClr val="1C1C1C"/>
                </a:solidFill>
                <a:latin typeface="Arial" panose="020B0604020202020204" pitchFamily="34" charset="0"/>
              </a:endParaRPr>
            </a:p>
            <a:p>
              <a:pPr marL="120650" indent="-120650">
                <a:lnSpc>
                  <a:spcPct val="60000"/>
                </a:lnSpc>
                <a:spcBef>
                  <a:spcPct val="50000"/>
                </a:spcBef>
                <a:buClr>
                  <a:srgbClr val="1F3F5F"/>
                </a:buClr>
              </a:pPr>
              <a:r>
                <a:rPr lang="zh-CN" altLang="en-US" sz="1400" dirty="0">
                  <a:solidFill>
                    <a:srgbClr val="1C1C1C"/>
                  </a:solidFill>
                  <a:latin typeface="Arial" panose="020B0604020202020204" pitchFamily="34" charset="0"/>
                </a:rPr>
                <a:t>排比</a:t>
              </a:r>
              <a:endParaRPr lang="en-US" altLang="zh-CN" sz="1400" dirty="0">
                <a:solidFill>
                  <a:srgbClr val="1C1C1C"/>
                </a:solidFill>
                <a:latin typeface="Arial" panose="020B0604020202020204" pitchFamily="34" charset="0"/>
              </a:endParaRPr>
            </a:p>
            <a:p>
              <a:pPr marL="120650" indent="-120650">
                <a:lnSpc>
                  <a:spcPct val="60000"/>
                </a:lnSpc>
                <a:spcBef>
                  <a:spcPct val="50000"/>
                </a:spcBef>
                <a:buClr>
                  <a:srgbClr val="1F3F5F"/>
                </a:buClr>
              </a:pPr>
              <a:endParaRPr lang="en-US" altLang="zh-CN" sz="1400" dirty="0">
                <a:solidFill>
                  <a:srgbClr val="1C1C1C"/>
                </a:solidFill>
                <a:latin typeface="Arial" panose="020B0604020202020204" pitchFamily="34" charset="0"/>
              </a:endParaRPr>
            </a:p>
            <a:p>
              <a:pPr marL="120650" indent="-120650">
                <a:lnSpc>
                  <a:spcPct val="60000"/>
                </a:lnSpc>
                <a:spcBef>
                  <a:spcPct val="50000"/>
                </a:spcBef>
                <a:buClr>
                  <a:srgbClr val="1F3F5F"/>
                </a:buClr>
              </a:pPr>
              <a:endParaRPr lang="en-US" altLang="zh-CN" sz="1400" dirty="0">
                <a:solidFill>
                  <a:srgbClr val="1C1C1C"/>
                </a:solidFill>
                <a:latin typeface="Arial" panose="020B0604020202020204" pitchFamily="34" charset="0"/>
              </a:endParaRPr>
            </a:p>
          </p:txBody>
        </p:sp>
        <p:sp>
          <p:nvSpPr>
            <p:cNvPr id="107560" name="Text Box 37"/>
            <p:cNvSpPr txBox="1"/>
            <p:nvPr/>
          </p:nvSpPr>
          <p:spPr>
            <a:xfrm>
              <a:off x="1241230" y="4791075"/>
              <a:ext cx="1694058" cy="693594"/>
            </a:xfrm>
            <a:prstGeom prst="rect">
              <a:avLst/>
            </a:prstGeom>
            <a:noFill/>
            <a:ln w="9525">
              <a:noFill/>
            </a:ln>
          </p:spPr>
          <p:txBody>
            <a:bodyPr>
              <a:spAutoFit/>
            </a:bodyPr>
            <a:p>
              <a:pPr marL="120650" indent="-120650">
                <a:lnSpc>
                  <a:spcPct val="60000"/>
                </a:lnSpc>
                <a:spcBef>
                  <a:spcPct val="50000"/>
                </a:spcBef>
                <a:buClr>
                  <a:srgbClr val="1F3F5F"/>
                </a:buClr>
              </a:pPr>
              <a:r>
                <a:rPr lang="zh-CN" altLang="en-US" sz="1400" dirty="0">
                  <a:solidFill>
                    <a:srgbClr val="1C1C1C"/>
                  </a:solidFill>
                  <a:latin typeface="仿宋" panose="02010609060101010101" pitchFamily="49" charset="-122"/>
                  <a:ea typeface="仿宋" panose="02010609060101010101" pitchFamily="49" charset="-122"/>
                </a:rPr>
                <a:t>关于词</a:t>
              </a:r>
              <a:endParaRPr lang="en-US" altLang="zh-CN" sz="1400" dirty="0">
                <a:solidFill>
                  <a:srgbClr val="1C1C1C"/>
                </a:solidFill>
                <a:latin typeface="仿宋" panose="02010609060101010101" pitchFamily="49" charset="-122"/>
                <a:ea typeface="仿宋" panose="02010609060101010101" pitchFamily="49" charset="-122"/>
              </a:endParaRPr>
            </a:p>
            <a:p>
              <a:pPr marL="120650" indent="-120650">
                <a:lnSpc>
                  <a:spcPct val="60000"/>
                </a:lnSpc>
                <a:spcBef>
                  <a:spcPct val="50000"/>
                </a:spcBef>
                <a:buClr>
                  <a:srgbClr val="1F3F5F"/>
                </a:buClr>
              </a:pPr>
              <a:r>
                <a:rPr lang="zh-CN" altLang="en-US" sz="1400" dirty="0">
                  <a:solidFill>
                    <a:srgbClr val="1C1C1C"/>
                  </a:solidFill>
                  <a:latin typeface="仿宋" panose="02010609060101010101" pitchFamily="49" charset="-122"/>
                  <a:ea typeface="仿宋" panose="02010609060101010101" pitchFamily="49" charset="-122"/>
                </a:rPr>
                <a:t>关于律诗</a:t>
              </a:r>
              <a:endParaRPr lang="en-US" altLang="zh-CN" sz="1400" dirty="0">
                <a:solidFill>
                  <a:srgbClr val="1C1C1C"/>
                </a:solidFill>
                <a:latin typeface="仿宋" panose="02010609060101010101" pitchFamily="49" charset="-122"/>
                <a:ea typeface="仿宋" panose="02010609060101010101" pitchFamily="49" charset="-122"/>
              </a:endParaRPr>
            </a:p>
            <a:p>
              <a:pPr marL="120650" indent="-120650">
                <a:lnSpc>
                  <a:spcPct val="60000"/>
                </a:lnSpc>
                <a:spcBef>
                  <a:spcPct val="50000"/>
                </a:spcBef>
                <a:buClr>
                  <a:srgbClr val="1F3F5F"/>
                </a:buClr>
              </a:pPr>
              <a:r>
                <a:rPr lang="zh-CN" altLang="en-US" sz="1400" dirty="0">
                  <a:solidFill>
                    <a:srgbClr val="1C1C1C"/>
                  </a:solidFill>
                  <a:latin typeface="仿宋" panose="02010609060101010101" pitchFamily="49" charset="-122"/>
                  <a:ea typeface="仿宋" panose="02010609060101010101" pitchFamily="49" charset="-122"/>
                </a:rPr>
                <a:t>古代戏曲</a:t>
              </a:r>
              <a:endParaRPr lang="en-US" altLang="zh-CN" sz="1400" dirty="0">
                <a:solidFill>
                  <a:srgbClr val="1C1C1C"/>
                </a:solidFill>
                <a:latin typeface="仿宋" panose="02010609060101010101" pitchFamily="49" charset="-122"/>
                <a:ea typeface="仿宋" panose="02010609060101010101" pitchFamily="49" charset="-122"/>
              </a:endParaRPr>
            </a:p>
          </p:txBody>
        </p:sp>
        <p:sp>
          <p:nvSpPr>
            <p:cNvPr id="107561" name="Text Box 38"/>
            <p:cNvSpPr txBox="1"/>
            <p:nvPr/>
          </p:nvSpPr>
          <p:spPr>
            <a:xfrm>
              <a:off x="6918325" y="4791075"/>
              <a:ext cx="1884363" cy="219765"/>
            </a:xfrm>
            <a:prstGeom prst="rect">
              <a:avLst/>
            </a:prstGeom>
            <a:noFill/>
            <a:ln w="9525">
              <a:noFill/>
            </a:ln>
          </p:spPr>
          <p:txBody>
            <a:bodyPr>
              <a:spAutoFit/>
            </a:bodyPr>
            <a:p>
              <a:pPr marL="120650" indent="-120650">
                <a:lnSpc>
                  <a:spcPct val="60000"/>
                </a:lnSpc>
                <a:spcBef>
                  <a:spcPct val="50000"/>
                </a:spcBef>
                <a:buClr>
                  <a:srgbClr val="1F3F5F"/>
                </a:buClr>
              </a:pPr>
              <a:r>
                <a:rPr lang="zh-CN" altLang="en-US" sz="1400" dirty="0">
                  <a:solidFill>
                    <a:srgbClr val="1C1C1C"/>
                  </a:solidFill>
                  <a:latin typeface="Arial" panose="020B0604020202020204" pitchFamily="34" charset="0"/>
                </a:rPr>
                <a:t>    </a:t>
              </a:r>
              <a:r>
                <a:rPr lang="zh-CN" altLang="en-US" sz="1400" dirty="0">
                  <a:solidFill>
                    <a:srgbClr val="1C1C1C"/>
                  </a:solidFill>
                  <a:latin typeface="仿宋" panose="02010609060101010101" pitchFamily="49" charset="-122"/>
                  <a:ea typeface="仿宋" panose="02010609060101010101" pitchFamily="49" charset="-122"/>
                </a:rPr>
                <a:t>谦称与敬称</a:t>
              </a:r>
              <a:endParaRPr lang="en-US" altLang="zh-CN" sz="1400" dirty="0">
                <a:solidFill>
                  <a:srgbClr val="1C1C1C"/>
                </a:solidFill>
                <a:latin typeface="仿宋" panose="02010609060101010101" pitchFamily="49" charset="-122"/>
                <a:ea typeface="仿宋" panose="02010609060101010101" pitchFamily="49" charset="-122"/>
              </a:endParaRPr>
            </a:p>
          </p:txBody>
        </p:sp>
      </p:grpSp>
      <p:sp>
        <p:nvSpPr>
          <p:cNvPr id="107523" name="Line 32"/>
          <p:cNvSpPr/>
          <p:nvPr/>
        </p:nvSpPr>
        <p:spPr>
          <a:xfrm>
            <a:off x="1524000" y="863600"/>
            <a:ext cx="9132888" cy="0"/>
          </a:xfrm>
          <a:prstGeom prst="line">
            <a:avLst/>
          </a:prstGeom>
          <a:ln w="9525" cap="flat" cmpd="sng">
            <a:solidFill>
              <a:srgbClr val="C0C0C0"/>
            </a:solidFill>
            <a:prstDash val="solid"/>
            <a:headEnd type="none" w="med" len="med"/>
            <a:tailEnd type="none" w="med" len="med"/>
          </a:ln>
        </p:spPr>
      </p:sp>
      <p:sp>
        <p:nvSpPr>
          <p:cNvPr id="107524" name="Rectangle 2"/>
          <p:cNvSpPr txBox="1"/>
          <p:nvPr/>
        </p:nvSpPr>
        <p:spPr>
          <a:xfrm>
            <a:off x="1781175" y="376238"/>
            <a:ext cx="6019800" cy="487362"/>
          </a:xfrm>
          <a:prstGeom prst="rect">
            <a:avLst/>
          </a:prstGeom>
          <a:noFill/>
          <a:ln w="9525">
            <a:noFill/>
          </a:ln>
        </p:spPr>
        <p:txBody>
          <a:bodyPr anchor="ctr"/>
          <a:p>
            <a:r>
              <a:rPr lang="zh-CN" altLang="en-US" sz="2800" b="1" dirty="0">
                <a:latin typeface="微软雅黑" panose="020B0503020204020204" charset="-122"/>
                <a:ea typeface="微软雅黑" panose="020B0503020204020204" charset="-122"/>
              </a:rPr>
              <a:t>补白：知识补给站</a:t>
            </a:r>
            <a:endParaRPr lang="en-US" altLang="zh-CN" sz="2800" b="1" dirty="0">
              <a:latin typeface="微软雅黑" panose="020B0503020204020204" charset="-122"/>
              <a:ea typeface="微软雅黑" panose="020B0503020204020204" charset="-122"/>
            </a:endParaRPr>
          </a:p>
        </p:txBody>
      </p:sp>
      <p:sp>
        <p:nvSpPr>
          <p:cNvPr id="107525" name="矩形 40"/>
          <p:cNvSpPr/>
          <p:nvPr/>
        </p:nvSpPr>
        <p:spPr>
          <a:xfrm>
            <a:off x="1905000" y="1131888"/>
            <a:ext cx="8208963" cy="1337945"/>
          </a:xfrm>
          <a:prstGeom prst="rect">
            <a:avLst/>
          </a:prstGeom>
          <a:noFill/>
          <a:ln w="9525">
            <a:noFill/>
          </a:ln>
        </p:spPr>
        <p:txBody>
          <a:bodyPr>
            <a:spAutoFit/>
          </a:bodyPr>
          <a:p>
            <a:pPr>
              <a:lnSpc>
                <a:spcPct val="150000"/>
              </a:lnSpc>
            </a:pPr>
            <a:r>
              <a:rPr lang="en-US" altLang="zh-CN" dirty="0">
                <a:latin typeface="Arial" panose="020B0604020202020204" pitchFamily="34" charset="0"/>
              </a:rPr>
              <a:t>         </a:t>
            </a:r>
            <a:r>
              <a:rPr lang="zh-CN" altLang="zh-CN" b="1" dirty="0">
                <a:latin typeface="仿宋" panose="02010609060101010101" pitchFamily="49" charset="-122"/>
                <a:ea typeface="仿宋" panose="02010609060101010101" pitchFamily="49" charset="-122"/>
              </a:rPr>
              <a:t>尽量用课文中的例子，以贯彻随文学习的思路；内容不求全面，突出基础性，少用术语；写法上，由具体语言实例导入，采用归纳法，语言力求简洁、生动、好懂。</a:t>
            </a:r>
            <a:endParaRPr lang="zh-CN" altLang="en-US" sz="2000" b="1" dirty="0">
              <a:latin typeface="仿宋" panose="02010609060101010101" pitchFamily="49" charset="-122"/>
              <a:ea typeface="仿宋" panose="02010609060101010101" pitchFamily="49" charset="-122"/>
            </a:endParaRPr>
          </a:p>
        </p:txBody>
      </p:sp>
    </p:spTree>
  </p:cSld>
  <p:clrMapOvr>
    <a:masterClrMapping/>
  </p:clrMapOvr>
  <p:transition spd="slow">
    <p:random/>
    <p:sndAc>
      <p:stSnd>
        <p:snd r:embed="rId1" name="camera.wav"/>
      </p:stSnd>
    </p:sndAc>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ctr"/>
            <a:r>
              <a:rPr lang="zh-CN" altLang="en-US"/>
              <a:t>九年级的补白</a:t>
            </a:r>
            <a:endParaRPr lang="zh-CN" altLang="en-US"/>
          </a:p>
        </p:txBody>
      </p:sp>
      <p:pic>
        <p:nvPicPr>
          <p:cNvPr id="4" name="内容占位符 3"/>
          <p:cNvPicPr>
            <a:picLocks noChangeAspect="1"/>
          </p:cNvPicPr>
          <p:nvPr>
            <p:ph idx="1"/>
          </p:nvPr>
        </p:nvPicPr>
        <p:blipFill>
          <a:blip r:embed="rId1"/>
          <a:stretch>
            <a:fillRect/>
          </a:stretch>
        </p:blipFill>
        <p:spPr>
          <a:xfrm>
            <a:off x="996315" y="1607185"/>
            <a:ext cx="10086340" cy="4624705"/>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ctr"/>
            <a:r>
              <a:rPr lang="zh-CN" altLang="en-US">
                <a:sym typeface="+mn-ea"/>
              </a:rPr>
              <a:t>六、教读和自读两课型</a:t>
            </a:r>
            <a:endParaRPr lang="zh-CN" altLang="en-US"/>
          </a:p>
        </p:txBody>
      </p:sp>
      <p:sp>
        <p:nvSpPr>
          <p:cNvPr id="3" name="内容占位符 2"/>
          <p:cNvSpPr>
            <a:spLocks noGrp="1"/>
          </p:cNvSpPr>
          <p:nvPr>
            <p:ph idx="1"/>
          </p:nvPr>
        </p:nvSpPr>
        <p:spPr/>
        <p:txBody>
          <a:bodyPr>
            <a:normAutofit fontScale="80000"/>
          </a:bodyPr>
          <a:p>
            <a:r>
              <a:rPr lang="zh-CN" altLang="en-US" sz="2800" b="1" dirty="0">
                <a:latin typeface="宋体" panose="02010600030101010101" pitchFamily="2" charset="-122"/>
                <a:ea typeface="宋体" panose="02010600030101010101" pitchFamily="2" charset="-122"/>
                <a:cs typeface="宋体" panose="02010600030101010101" pitchFamily="2" charset="-122"/>
                <a:sym typeface="+mn-ea"/>
              </a:rPr>
              <a:t>对两类课型：要加大课型的区分力度</a:t>
            </a:r>
            <a:r>
              <a:rPr lang="en-US" altLang="zh-CN" sz="2800" b="1" dirty="0">
                <a:latin typeface="宋体" panose="02010600030101010101" pitchFamily="2" charset="-122"/>
                <a:ea typeface="宋体" panose="02010600030101010101" pitchFamily="2" charset="-122"/>
                <a:cs typeface="宋体" panose="02010600030101010101" pitchFamily="2" charset="-122"/>
                <a:sym typeface="+mn-ea"/>
              </a:rPr>
              <a:t> </a:t>
            </a:r>
            <a:r>
              <a:rPr lang="en-US" altLang="zh-CN" sz="2800" dirty="0">
                <a:latin typeface="宋体" panose="02010600030101010101" pitchFamily="2" charset="-122"/>
                <a:ea typeface="宋体" panose="02010600030101010101" pitchFamily="2" charset="-122"/>
                <a:cs typeface="宋体" panose="02010600030101010101" pitchFamily="2" charset="-122"/>
                <a:sym typeface="+mn-ea"/>
              </a:rPr>
              <a:t>    </a:t>
            </a:r>
            <a:r>
              <a:rPr lang="en-US" altLang="zh-CN" sz="2800" b="1" dirty="0">
                <a:latin typeface="宋体" panose="02010600030101010101" pitchFamily="2" charset="-122"/>
                <a:ea typeface="宋体" panose="02010600030101010101" pitchFamily="2" charset="-122"/>
                <a:cs typeface="宋体" panose="02010600030101010101" pitchFamily="2" charset="-122"/>
                <a:sym typeface="+mn-ea"/>
              </a:rPr>
              <a:t> </a:t>
            </a:r>
            <a:endParaRPr lang="en-US" altLang="zh-CN" sz="2800" b="1" dirty="0">
              <a:latin typeface="宋体" panose="02010600030101010101" pitchFamily="2" charset="-122"/>
              <a:ea typeface="宋体" panose="02010600030101010101" pitchFamily="2" charset="-122"/>
              <a:cs typeface="宋体" panose="02010600030101010101" pitchFamily="2" charset="-122"/>
            </a:endParaRPr>
          </a:p>
          <a:p>
            <a:pPr>
              <a:lnSpc>
                <a:spcPct val="150000"/>
              </a:lnSpc>
            </a:pPr>
            <a:r>
              <a:rPr lang="zh-CN" altLang="en-US" sz="2800" b="1" dirty="0">
                <a:latin typeface="宋体" panose="02010600030101010101" pitchFamily="2" charset="-122"/>
                <a:ea typeface="宋体" panose="02010600030101010101" pitchFamily="2" charset="-122"/>
                <a:cs typeface="宋体" panose="02010600030101010101" pitchFamily="2" charset="-122"/>
                <a:sym typeface="+mn-ea"/>
              </a:rPr>
              <a:t>两种课型</a:t>
            </a:r>
            <a:r>
              <a:rPr lang="zh-CN" altLang="zh-CN" sz="2800" b="1" dirty="0">
                <a:latin typeface="宋体" panose="02010600030101010101" pitchFamily="2" charset="-122"/>
                <a:ea typeface="宋体" panose="02010600030101010101" pitchFamily="2" charset="-122"/>
                <a:cs typeface="宋体" panose="02010600030101010101" pitchFamily="2" charset="-122"/>
                <a:sym typeface="+mn-ea"/>
              </a:rPr>
              <a:t>设置不同的</a:t>
            </a:r>
            <a:r>
              <a:rPr lang="zh-CN" altLang="en-US" sz="2800" b="1" dirty="0">
                <a:latin typeface="宋体" panose="02010600030101010101" pitchFamily="2" charset="-122"/>
                <a:ea typeface="宋体" panose="02010600030101010101" pitchFamily="2" charset="-122"/>
                <a:cs typeface="宋体" panose="02010600030101010101" pitchFamily="2" charset="-122"/>
                <a:sym typeface="+mn-ea"/>
              </a:rPr>
              <a:t>助读系统，</a:t>
            </a:r>
            <a:r>
              <a:rPr lang="zh-CN" altLang="zh-CN" sz="2800" b="1"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加大区分力度</a:t>
            </a:r>
            <a:r>
              <a:rPr lang="zh-CN" altLang="en-US" sz="2800" b="1"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，显示教学差异</a:t>
            </a:r>
            <a:r>
              <a:rPr lang="zh-CN" altLang="zh-CN" sz="2800" b="1"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rPr>
              <a:t>。</a:t>
            </a:r>
            <a:endParaRPr lang="en-US" altLang="zh-CN" sz="2800" b="1" dirty="0">
              <a:latin typeface="宋体" panose="02010600030101010101" pitchFamily="2" charset="-122"/>
              <a:ea typeface="宋体" panose="02010600030101010101" pitchFamily="2" charset="-122"/>
              <a:cs typeface="宋体" panose="02010600030101010101" pitchFamily="2" charset="-122"/>
              <a:sym typeface="宋体" panose="02010600030101010101" pitchFamily="2" charset="-122"/>
            </a:endParaRPr>
          </a:p>
          <a:p>
            <a:pPr>
              <a:lnSpc>
                <a:spcPct val="150000"/>
              </a:lnSpc>
            </a:pPr>
            <a:r>
              <a:rPr lang="zh-CN" altLang="en-US" sz="2800" b="1" dirty="0">
                <a:latin typeface="宋体" panose="02010600030101010101" pitchFamily="2" charset="-122"/>
                <a:ea typeface="宋体" panose="02010600030101010101" pitchFamily="2" charset="-122"/>
                <a:cs typeface="宋体" panose="02010600030101010101" pitchFamily="2" charset="-122"/>
                <a:sym typeface="+mn-ea"/>
              </a:rPr>
              <a:t>教读课文：</a:t>
            </a:r>
            <a:r>
              <a:rPr lang="zh-CN" altLang="zh-CN" sz="2800" b="1" dirty="0">
                <a:latin typeface="宋体" panose="02010600030101010101" pitchFamily="2" charset="-122"/>
                <a:ea typeface="宋体" panose="02010600030101010101" pitchFamily="2" charset="-122"/>
                <a:cs typeface="宋体" panose="02010600030101010101" pitchFamily="2" charset="-122"/>
                <a:sym typeface="+mn-ea"/>
              </a:rPr>
              <a:t>“</a:t>
            </a:r>
            <a:r>
              <a:rPr lang="zh-CN" altLang="zh-CN" sz="28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预习</a:t>
            </a:r>
            <a:r>
              <a:rPr lang="zh-CN" altLang="zh-CN" sz="2800" b="1" dirty="0">
                <a:latin typeface="宋体" panose="02010600030101010101" pitchFamily="2" charset="-122"/>
                <a:ea typeface="宋体" panose="02010600030101010101" pitchFamily="2" charset="-122"/>
                <a:cs typeface="宋体" panose="02010600030101010101" pitchFamily="2" charset="-122"/>
                <a:sym typeface="+mn-ea"/>
              </a:rPr>
              <a:t>”“注释”“</a:t>
            </a:r>
            <a:r>
              <a:rPr lang="zh-CN" altLang="zh-CN" sz="28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思考探究</a:t>
            </a:r>
            <a:r>
              <a:rPr lang="zh-CN" altLang="zh-CN" sz="2800" b="1" dirty="0">
                <a:latin typeface="宋体" panose="02010600030101010101" pitchFamily="2" charset="-122"/>
                <a:ea typeface="宋体" panose="02010600030101010101" pitchFamily="2" charset="-122"/>
                <a:cs typeface="宋体" panose="02010600030101010101" pitchFamily="2" charset="-122"/>
                <a:sym typeface="+mn-ea"/>
              </a:rPr>
              <a:t>”“</a:t>
            </a:r>
            <a:r>
              <a:rPr lang="zh-CN" altLang="zh-CN" sz="28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积累拓展</a:t>
            </a:r>
            <a:r>
              <a:rPr lang="zh-CN" altLang="zh-CN" sz="2800" b="1"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2800" b="1" dirty="0">
                <a:latin typeface="宋体" panose="02010600030101010101" pitchFamily="2" charset="-122"/>
                <a:ea typeface="宋体" panose="02010600030101010101" pitchFamily="2" charset="-122"/>
                <a:cs typeface="宋体" panose="02010600030101010101" pitchFamily="2" charset="-122"/>
                <a:sym typeface="+mn-ea"/>
              </a:rPr>
              <a:t>读读写写</a:t>
            </a:r>
            <a:r>
              <a:rPr lang="zh-CN" altLang="zh-CN" sz="2800" b="1"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2800" b="1" dirty="0">
                <a:latin typeface="宋体" panose="02010600030101010101" pitchFamily="2" charset="-122"/>
                <a:ea typeface="宋体" panose="02010600030101010101" pitchFamily="2" charset="-122"/>
                <a:cs typeface="宋体" panose="02010600030101010101" pitchFamily="2" charset="-122"/>
                <a:sym typeface="+mn-ea"/>
              </a:rPr>
              <a:t>“</a:t>
            </a:r>
            <a:r>
              <a:rPr lang="zh-CN" altLang="zh-CN" sz="2800" b="1" dirty="0">
                <a:latin typeface="宋体" panose="02010600030101010101" pitchFamily="2" charset="-122"/>
                <a:ea typeface="宋体" panose="02010600030101010101" pitchFamily="2" charset="-122"/>
                <a:cs typeface="宋体" panose="02010600030101010101" pitchFamily="2" charset="-122"/>
                <a:sym typeface="+mn-ea"/>
              </a:rPr>
              <a:t>补白</a:t>
            </a:r>
            <a:r>
              <a:rPr lang="zh-CN" altLang="en-US" sz="2800" b="1" dirty="0">
                <a:latin typeface="宋体" panose="02010600030101010101" pitchFamily="2" charset="-122"/>
                <a:ea typeface="宋体" panose="02010600030101010101" pitchFamily="2" charset="-122"/>
                <a:cs typeface="宋体" panose="02010600030101010101" pitchFamily="2" charset="-122"/>
                <a:sym typeface="+mn-ea"/>
              </a:rPr>
              <a:t>”。</a:t>
            </a:r>
            <a:r>
              <a:rPr lang="zh-CN" altLang="zh-CN" sz="2800" b="1" dirty="0">
                <a:latin typeface="宋体" panose="02010600030101010101" pitchFamily="2" charset="-122"/>
                <a:ea typeface="宋体" panose="02010600030101010101" pitchFamily="2" charset="-122"/>
                <a:cs typeface="宋体" panose="02010600030101010101" pitchFamily="2" charset="-122"/>
                <a:sym typeface="+mn-ea"/>
              </a:rPr>
              <a:t>以便于学生把握重点，学习目的性更明确。</a:t>
            </a:r>
            <a:endParaRPr lang="zh-CN" altLang="zh-CN" sz="2800" b="1" dirty="0">
              <a:latin typeface="宋体" panose="02010600030101010101" pitchFamily="2" charset="-122"/>
              <a:ea typeface="宋体" panose="02010600030101010101" pitchFamily="2" charset="-122"/>
              <a:cs typeface="宋体" panose="02010600030101010101" pitchFamily="2" charset="-122"/>
              <a:sym typeface="+mn-ea"/>
            </a:endParaRPr>
          </a:p>
          <a:p>
            <a:pPr>
              <a:lnSpc>
                <a:spcPct val="150000"/>
              </a:lnSpc>
            </a:pPr>
            <a:r>
              <a:rPr lang="zh-CN" altLang="en-US" sz="2800" b="1" dirty="0">
                <a:latin typeface="宋体" panose="02010600030101010101" pitchFamily="2" charset="-122"/>
                <a:ea typeface="宋体" panose="02010600030101010101" pitchFamily="2" charset="-122"/>
                <a:cs typeface="宋体" panose="02010600030101010101" pitchFamily="2" charset="-122"/>
                <a:sym typeface="+mn-ea"/>
              </a:rPr>
              <a:t>自读</a:t>
            </a:r>
            <a:r>
              <a:rPr lang="zh-CN" altLang="zh-CN" sz="2800" b="1" dirty="0">
                <a:latin typeface="宋体" panose="02010600030101010101" pitchFamily="2" charset="-122"/>
                <a:ea typeface="宋体" panose="02010600030101010101" pitchFamily="2" charset="-122"/>
                <a:cs typeface="宋体" panose="02010600030101010101" pitchFamily="2" charset="-122"/>
                <a:sym typeface="+mn-ea"/>
              </a:rPr>
              <a:t>课文的助读系统</a:t>
            </a:r>
            <a:r>
              <a:rPr lang="zh-CN" altLang="en-US" sz="2800" b="1" dirty="0">
                <a:latin typeface="宋体" panose="02010600030101010101" pitchFamily="2" charset="-122"/>
                <a:ea typeface="宋体" panose="02010600030101010101" pitchFamily="2" charset="-122"/>
                <a:cs typeface="宋体" panose="02010600030101010101" pitchFamily="2" charset="-122"/>
                <a:sym typeface="+mn-ea"/>
              </a:rPr>
              <a:t>改革力度最大。</a:t>
            </a:r>
            <a:r>
              <a:rPr lang="en-US" altLang="zh-CN" sz="2800" b="1" dirty="0">
                <a:latin typeface="宋体" panose="02010600030101010101" pitchFamily="2" charset="-122"/>
                <a:ea typeface="宋体" panose="02010600030101010101" pitchFamily="2" charset="-122"/>
                <a:cs typeface="宋体" panose="02010600030101010101" pitchFamily="2" charset="-122"/>
                <a:sym typeface="+mn-ea"/>
              </a:rPr>
              <a:t>   </a:t>
            </a:r>
            <a:r>
              <a:rPr lang="zh-CN" altLang="en-US" sz="2800" b="1" dirty="0">
                <a:latin typeface="宋体" panose="02010600030101010101" pitchFamily="2" charset="-122"/>
                <a:ea typeface="宋体" panose="02010600030101010101" pitchFamily="2" charset="-122"/>
                <a:cs typeface="宋体" panose="02010600030101010101" pitchFamily="2" charset="-122"/>
                <a:sym typeface="+mn-ea"/>
              </a:rPr>
              <a:t>由“注释”</a:t>
            </a:r>
            <a:r>
              <a:rPr lang="zh-CN" altLang="zh-CN" sz="2800" b="1"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28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旁批</a:t>
            </a:r>
            <a:r>
              <a:rPr lang="zh-CN" altLang="zh-CN" sz="2800" b="1" dirty="0">
                <a:latin typeface="宋体" panose="02010600030101010101" pitchFamily="2" charset="-122"/>
                <a:ea typeface="宋体" panose="02010600030101010101" pitchFamily="2" charset="-122"/>
                <a:cs typeface="宋体" panose="02010600030101010101" pitchFamily="2" charset="-122"/>
                <a:sym typeface="+mn-ea"/>
              </a:rPr>
              <a:t>”“</a:t>
            </a:r>
            <a:r>
              <a:rPr lang="zh-CN" altLang="en-US" sz="28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阅读提示</a:t>
            </a:r>
            <a:r>
              <a:rPr lang="zh-CN" altLang="zh-CN" sz="2800" b="1" dirty="0">
                <a:latin typeface="宋体" panose="02010600030101010101" pitchFamily="2" charset="-122"/>
                <a:ea typeface="宋体" panose="02010600030101010101" pitchFamily="2" charset="-122"/>
                <a:cs typeface="宋体" panose="02010600030101010101" pitchFamily="2" charset="-122"/>
                <a:sym typeface="+mn-ea"/>
              </a:rPr>
              <a:t>”“读读写写”</a:t>
            </a:r>
            <a:r>
              <a:rPr lang="zh-CN" altLang="en-US" sz="2800" b="1" dirty="0">
                <a:latin typeface="宋体" panose="02010600030101010101" pitchFamily="2" charset="-122"/>
                <a:ea typeface="宋体" panose="02010600030101010101" pitchFamily="2" charset="-122"/>
                <a:cs typeface="宋体" panose="02010600030101010101" pitchFamily="2" charset="-122"/>
                <a:sym typeface="+mn-ea"/>
              </a:rPr>
              <a:t>“</a:t>
            </a:r>
            <a:r>
              <a:rPr lang="zh-CN" altLang="zh-CN" sz="2800" b="1" dirty="0">
                <a:latin typeface="宋体" panose="02010600030101010101" pitchFamily="2" charset="-122"/>
                <a:ea typeface="宋体" panose="02010600030101010101" pitchFamily="2" charset="-122"/>
                <a:cs typeface="宋体" panose="02010600030101010101" pitchFamily="2" charset="-122"/>
                <a:sym typeface="+mn-ea"/>
              </a:rPr>
              <a:t>补白</a:t>
            </a:r>
            <a:r>
              <a:rPr lang="zh-CN" altLang="en-US" sz="2800" b="1" dirty="0">
                <a:latin typeface="宋体" panose="02010600030101010101" pitchFamily="2" charset="-122"/>
                <a:ea typeface="宋体" panose="02010600030101010101" pitchFamily="2" charset="-122"/>
                <a:cs typeface="宋体" panose="02010600030101010101" pitchFamily="2" charset="-122"/>
                <a:sym typeface="+mn-ea"/>
              </a:rPr>
              <a:t>”等组成。不再设置课后练习，体现课标要求的独立阅读、自主阅读理念，并将教读课文中学到的阅读方法应用于自主阅读实践。</a:t>
            </a:r>
            <a:endParaRPr lang="zh-CN" altLang="en-US" sz="2800">
              <a:latin typeface="宋体" panose="02010600030101010101" pitchFamily="2" charset="-122"/>
              <a:ea typeface="宋体" panose="02010600030101010101" pitchFamily="2" charset="-122"/>
              <a:cs typeface="宋体" panose="02010600030101010101" pitchFamily="2" charset="-122"/>
            </a:endParaRPr>
          </a:p>
        </p:txBody>
      </p:sp>
    </p:spTree>
    <p:custDataLst>
      <p:tags r:id="rId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Rectangle 2"/>
          <p:cNvSpPr>
            <a:spLocks noGrp="1"/>
          </p:cNvSpPr>
          <p:nvPr>
            <p:ph type="title"/>
          </p:nvPr>
        </p:nvSpPr>
        <p:spPr>
          <a:xfrm>
            <a:off x="1774825" y="274638"/>
            <a:ext cx="8435975" cy="561975"/>
          </a:xfrm>
        </p:spPr>
        <p:txBody>
          <a:bodyPr vert="horz" wrap="square" lIns="91440" tIns="45720" rIns="91440" bIns="45720" anchor="ctr"/>
          <a:p>
            <a:pPr eaLnBrk="1" hangingPunct="1"/>
            <a:r>
              <a:rPr lang="zh-CN" altLang="en-US" sz="2400" b="1" dirty="0">
                <a:latin typeface="楷体" panose="02010609060101010101" pitchFamily="49" charset="-122"/>
                <a:ea typeface="楷体" panose="02010609060101010101" pitchFamily="49" charset="-122"/>
              </a:rPr>
              <a:t>课内阅读</a:t>
            </a:r>
            <a:endParaRPr lang="en-US" altLang="zh-CN" sz="2400" b="1" dirty="0">
              <a:latin typeface="楷体" panose="02010609060101010101" pitchFamily="49" charset="-122"/>
              <a:ea typeface="楷体" panose="02010609060101010101" pitchFamily="49" charset="-122"/>
            </a:endParaRPr>
          </a:p>
        </p:txBody>
      </p:sp>
      <p:grpSp>
        <p:nvGrpSpPr>
          <p:cNvPr id="48131" name="组合 2"/>
          <p:cNvGrpSpPr/>
          <p:nvPr/>
        </p:nvGrpSpPr>
        <p:grpSpPr>
          <a:xfrm>
            <a:off x="1608138" y="1600200"/>
            <a:ext cx="8467725" cy="4848225"/>
            <a:chOff x="84470" y="1600200"/>
            <a:chExt cx="8467393" cy="4848225"/>
          </a:xfrm>
        </p:grpSpPr>
        <p:sp>
          <p:nvSpPr>
            <p:cNvPr id="48133" name="AutoShape 3"/>
            <p:cNvSpPr/>
            <p:nvPr/>
          </p:nvSpPr>
          <p:spPr>
            <a:xfrm rot="-3356641">
              <a:off x="5514180" y="2316955"/>
              <a:ext cx="1520825" cy="1322388"/>
            </a:xfrm>
            <a:custGeom>
              <a:avLst/>
              <a:gdLst>
                <a:gd name="txL" fmla="*/ 0 w 21600"/>
                <a:gd name="txT" fmla="*/ 0 h 21600"/>
                <a:gd name="txR" fmla="*/ 21600 w 21600"/>
                <a:gd name="txB" fmla="*/ 21600 h 21600"/>
              </a:gdLst>
              <a:ahLst/>
              <a:cxnLst>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Lst>
              <a:rect l="txL" t="txT" r="txR" b="txB"/>
              <a:pathLst>
                <a:path w="21600" h="21600">
                  <a:moveTo>
                    <a:pt x="1226" y="9068"/>
                  </a:moveTo>
                  <a:cubicBezTo>
                    <a:pt x="2063" y="4438"/>
                    <a:pt x="6094" y="1070"/>
                    <a:pt x="10800" y="1071"/>
                  </a:cubicBezTo>
                  <a:cubicBezTo>
                    <a:pt x="15505" y="1071"/>
                    <a:pt x="19536" y="4438"/>
                    <a:pt x="20373" y="9068"/>
                  </a:cubicBezTo>
                  <a:lnTo>
                    <a:pt x="21427" y="8877"/>
                  </a:lnTo>
                  <a:cubicBezTo>
                    <a:pt x="20497" y="3737"/>
                    <a:pt x="16023" y="-1"/>
                    <a:pt x="10799" y="0"/>
                  </a:cubicBezTo>
                  <a:cubicBezTo>
                    <a:pt x="5576" y="0"/>
                    <a:pt x="1102" y="3737"/>
                    <a:pt x="172" y="8877"/>
                  </a:cubicBezTo>
                  <a:lnTo>
                    <a:pt x="1226" y="9068"/>
                  </a:lnTo>
                  <a:close/>
                </a:path>
              </a:pathLst>
            </a:custGeom>
            <a:solidFill>
              <a:schemeClr val="tx2">
                <a:alpha val="47058"/>
              </a:schemeClr>
            </a:solidFill>
            <a:ln w="9525">
              <a:noFill/>
            </a:ln>
          </p:spPr>
          <p:txBody>
            <a:bodyPr wrap="none" anchor="ctr"/>
            <a:p>
              <a:endParaRPr lang="zh-CN" altLang="en-US" dirty="0">
                <a:latin typeface="Arial" panose="020B0604020202020204" pitchFamily="34" charset="0"/>
              </a:endParaRPr>
            </a:p>
          </p:txBody>
        </p:sp>
        <p:sp>
          <p:nvSpPr>
            <p:cNvPr id="48134" name="AutoShape 4"/>
            <p:cNvSpPr/>
            <p:nvPr/>
          </p:nvSpPr>
          <p:spPr>
            <a:xfrm rot="-8777407" flipH="1" flipV="1">
              <a:off x="2282825" y="3232150"/>
              <a:ext cx="1589088" cy="1555750"/>
            </a:xfrm>
            <a:custGeom>
              <a:avLst/>
              <a:gdLst>
                <a:gd name="txL" fmla="*/ 0 w 21600"/>
                <a:gd name="txT" fmla="*/ 0 h 21600"/>
                <a:gd name="txR" fmla="*/ 21600 w 21600"/>
                <a:gd name="txB" fmla="*/ 21600 h 21600"/>
              </a:gdLst>
              <a:ahLst/>
              <a:cxnLst>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Lst>
              <a:rect l="txL" t="txT" r="txR" b="txB"/>
              <a:pathLst>
                <a:path w="21600" h="21600">
                  <a:moveTo>
                    <a:pt x="1226" y="9068"/>
                  </a:moveTo>
                  <a:cubicBezTo>
                    <a:pt x="2063" y="4438"/>
                    <a:pt x="6094" y="1070"/>
                    <a:pt x="10800" y="1071"/>
                  </a:cubicBezTo>
                  <a:cubicBezTo>
                    <a:pt x="15505" y="1071"/>
                    <a:pt x="19536" y="4438"/>
                    <a:pt x="20373" y="9068"/>
                  </a:cubicBezTo>
                  <a:lnTo>
                    <a:pt x="21427" y="8877"/>
                  </a:lnTo>
                  <a:cubicBezTo>
                    <a:pt x="20497" y="3737"/>
                    <a:pt x="16023" y="-1"/>
                    <a:pt x="10799" y="0"/>
                  </a:cubicBezTo>
                  <a:cubicBezTo>
                    <a:pt x="5576" y="0"/>
                    <a:pt x="1102" y="3737"/>
                    <a:pt x="172" y="8877"/>
                  </a:cubicBezTo>
                  <a:lnTo>
                    <a:pt x="1226" y="9068"/>
                  </a:lnTo>
                  <a:close/>
                </a:path>
              </a:pathLst>
            </a:custGeom>
            <a:solidFill>
              <a:schemeClr val="tx2">
                <a:alpha val="47058"/>
              </a:schemeClr>
            </a:solidFill>
            <a:ln w="9525">
              <a:noFill/>
            </a:ln>
          </p:spPr>
          <p:txBody>
            <a:bodyPr wrap="none" anchor="ctr"/>
            <a:p>
              <a:endParaRPr lang="zh-CN" altLang="en-US" dirty="0">
                <a:latin typeface="Arial" panose="020B0604020202020204" pitchFamily="34" charset="0"/>
              </a:endParaRPr>
            </a:p>
          </p:txBody>
        </p:sp>
        <p:sp>
          <p:nvSpPr>
            <p:cNvPr id="48135" name="AutoShape 10"/>
            <p:cNvSpPr/>
            <p:nvPr/>
          </p:nvSpPr>
          <p:spPr>
            <a:xfrm rot="-1906354">
              <a:off x="3560763" y="2052638"/>
              <a:ext cx="1520825" cy="1322387"/>
            </a:xfrm>
            <a:custGeom>
              <a:avLst/>
              <a:gdLst>
                <a:gd name="txL" fmla="*/ 0 w 21600"/>
                <a:gd name="txT" fmla="*/ 0 h 21600"/>
                <a:gd name="txR" fmla="*/ 21600 w 21600"/>
                <a:gd name="txB" fmla="*/ 21600 h 21600"/>
              </a:gdLst>
              <a:ahLst/>
              <a:cxnLst>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Lst>
              <a:rect l="txL" t="txT" r="txR" b="txB"/>
              <a:pathLst>
                <a:path w="21600" h="21600">
                  <a:moveTo>
                    <a:pt x="1226" y="9068"/>
                  </a:moveTo>
                  <a:cubicBezTo>
                    <a:pt x="2063" y="4438"/>
                    <a:pt x="6094" y="1070"/>
                    <a:pt x="10800" y="1071"/>
                  </a:cubicBezTo>
                  <a:cubicBezTo>
                    <a:pt x="15505" y="1071"/>
                    <a:pt x="19536" y="4438"/>
                    <a:pt x="20373" y="9068"/>
                  </a:cubicBezTo>
                  <a:lnTo>
                    <a:pt x="21427" y="8877"/>
                  </a:lnTo>
                  <a:cubicBezTo>
                    <a:pt x="20497" y="3737"/>
                    <a:pt x="16023" y="-1"/>
                    <a:pt x="10799" y="0"/>
                  </a:cubicBezTo>
                  <a:cubicBezTo>
                    <a:pt x="5576" y="0"/>
                    <a:pt x="1102" y="3737"/>
                    <a:pt x="172" y="8877"/>
                  </a:cubicBezTo>
                  <a:lnTo>
                    <a:pt x="1226" y="9068"/>
                  </a:lnTo>
                  <a:close/>
                </a:path>
              </a:pathLst>
            </a:custGeom>
            <a:solidFill>
              <a:schemeClr val="tx2">
                <a:alpha val="47058"/>
              </a:schemeClr>
            </a:solidFill>
            <a:ln w="9525">
              <a:noFill/>
            </a:ln>
          </p:spPr>
          <p:txBody>
            <a:bodyPr wrap="none" anchor="ctr"/>
            <a:p>
              <a:endParaRPr lang="zh-CN" altLang="en-US" dirty="0">
                <a:latin typeface="Arial" panose="020B0604020202020204" pitchFamily="34" charset="0"/>
              </a:endParaRPr>
            </a:p>
          </p:txBody>
        </p:sp>
        <p:sp>
          <p:nvSpPr>
            <p:cNvPr id="48136" name="AutoShape 16"/>
            <p:cNvSpPr/>
            <p:nvPr/>
          </p:nvSpPr>
          <p:spPr>
            <a:xfrm>
              <a:off x="5132388" y="5219700"/>
              <a:ext cx="3419475" cy="1228725"/>
            </a:xfrm>
            <a:prstGeom prst="roundRect">
              <a:avLst>
                <a:gd name="adj" fmla="val 50000"/>
              </a:avLst>
            </a:prstGeom>
            <a:solidFill>
              <a:srgbClr val="DDDDDD">
                <a:alpha val="70195"/>
              </a:srgbClr>
            </a:solidFill>
            <a:ln w="12700" cap="flat" cmpd="sng">
              <a:solidFill>
                <a:srgbClr val="C0C0C0"/>
              </a:solidFill>
              <a:prstDash val="solid"/>
              <a:headEnd type="none" w="med" len="med"/>
              <a:tailEnd type="none" w="med" len="med"/>
            </a:ln>
          </p:spPr>
          <p:txBody>
            <a:bodyPr wrap="none" anchor="ctr"/>
            <a:p>
              <a:endParaRPr lang="zh-CN" altLang="en-US" dirty="0">
                <a:latin typeface="Arial" panose="020B0604020202020204" pitchFamily="34" charset="0"/>
              </a:endParaRPr>
            </a:p>
          </p:txBody>
        </p:sp>
        <p:grpSp>
          <p:nvGrpSpPr>
            <p:cNvPr id="48137" name="组合 1"/>
            <p:cNvGrpSpPr/>
            <p:nvPr/>
          </p:nvGrpSpPr>
          <p:grpSpPr>
            <a:xfrm>
              <a:off x="1660525" y="1600200"/>
              <a:ext cx="6616700" cy="4694238"/>
              <a:chOff x="1660525" y="1600200"/>
              <a:chExt cx="6616700" cy="4694238"/>
            </a:xfrm>
          </p:grpSpPr>
          <p:pic>
            <p:nvPicPr>
              <p:cNvPr id="48155" name="Picture 6" descr="light_shadow"/>
              <p:cNvPicPr>
                <a:picLocks noChangeAspect="1"/>
              </p:cNvPicPr>
              <p:nvPr/>
            </p:nvPicPr>
            <p:blipFill>
              <a:blip r:embed="rId1">
                <a:lum bright="-78000" contrast="-78000"/>
              </a:blip>
              <a:stretch>
                <a:fillRect/>
              </a:stretch>
            </p:blipFill>
            <p:spPr>
              <a:xfrm>
                <a:off x="1749845" y="3741432"/>
                <a:ext cx="773587" cy="214618"/>
              </a:xfrm>
              <a:prstGeom prst="rect">
                <a:avLst/>
              </a:prstGeom>
              <a:noFill/>
              <a:ln w="9525">
                <a:noFill/>
              </a:ln>
            </p:spPr>
          </p:pic>
          <p:pic>
            <p:nvPicPr>
              <p:cNvPr id="48156" name="Picture 7" descr="circuler_1"/>
              <p:cNvPicPr>
                <a:picLocks noChangeAspect="1"/>
              </p:cNvPicPr>
              <p:nvPr/>
            </p:nvPicPr>
            <p:blipFill>
              <a:blip r:embed="rId2"/>
              <a:stretch>
                <a:fillRect/>
              </a:stretch>
            </p:blipFill>
            <p:spPr>
              <a:xfrm>
                <a:off x="1660525" y="2962275"/>
                <a:ext cx="939800" cy="916015"/>
              </a:xfrm>
              <a:prstGeom prst="rect">
                <a:avLst/>
              </a:prstGeom>
              <a:noFill/>
              <a:ln w="9525">
                <a:noFill/>
              </a:ln>
            </p:spPr>
          </p:pic>
          <p:sp>
            <p:nvSpPr>
              <p:cNvPr id="48157" name="Oval 8"/>
              <p:cNvSpPr/>
              <p:nvPr/>
            </p:nvSpPr>
            <p:spPr>
              <a:xfrm>
                <a:off x="1660525" y="2962275"/>
                <a:ext cx="933586" cy="919125"/>
              </a:xfrm>
              <a:prstGeom prst="ellipse">
                <a:avLst/>
              </a:prstGeom>
              <a:solidFill>
                <a:schemeClr val="hlink">
                  <a:alpha val="54901"/>
                </a:schemeClr>
              </a:solidFill>
              <a:ln w="9525">
                <a:noFill/>
              </a:ln>
            </p:spPr>
            <p:txBody>
              <a:bodyPr wrap="none" anchor="ctr"/>
              <a:p>
                <a:endParaRPr lang="zh-CN" altLang="en-US" dirty="0">
                  <a:latin typeface="Arial" panose="020B0604020202020204" pitchFamily="34" charset="0"/>
                </a:endParaRPr>
              </a:p>
            </p:txBody>
          </p:sp>
          <p:sp>
            <p:nvSpPr>
              <p:cNvPr id="48158" name="Freeform 9"/>
              <p:cNvSpPr/>
              <p:nvPr/>
            </p:nvSpPr>
            <p:spPr>
              <a:xfrm>
                <a:off x="1756835" y="2980937"/>
                <a:ext cx="733976" cy="318039"/>
              </a:xfrm>
              <a:custGeom>
                <a:avLst/>
                <a:gdLst>
                  <a:gd name="txL" fmla="*/ 0 w 1321"/>
                  <a:gd name="txT" fmla="*/ 0 h 712"/>
                  <a:gd name="txR" fmla="*/ 1321 w 1321"/>
                  <a:gd name="txB" fmla="*/ 712 h 712"/>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hlink">
                      <a:alpha val="0"/>
                    </a:schemeClr>
                  </a:gs>
                </a:gsLst>
                <a:lin ang="5400000" scaled="1"/>
                <a:tileRect/>
              </a:gradFill>
              <a:ln w="9525">
                <a:noFill/>
              </a:ln>
            </p:spPr>
            <p:txBody>
              <a:bodyPr/>
              <a:p>
                <a:endParaRPr lang="zh-CN" altLang="en-US" dirty="0">
                  <a:latin typeface="Arial" panose="020B0604020202020204" pitchFamily="34" charset="0"/>
                </a:endParaRPr>
              </a:p>
            </p:txBody>
          </p:sp>
          <p:pic>
            <p:nvPicPr>
              <p:cNvPr id="48159" name="Picture 12" descr="light_shadow"/>
              <p:cNvPicPr>
                <a:picLocks noChangeAspect="1"/>
              </p:cNvPicPr>
              <p:nvPr/>
            </p:nvPicPr>
            <p:blipFill>
              <a:blip r:embed="rId3">
                <a:lum bright="-78000" contrast="-78000"/>
              </a:blip>
              <a:stretch>
                <a:fillRect/>
              </a:stretch>
            </p:blipFill>
            <p:spPr>
              <a:xfrm>
                <a:off x="2896873" y="3843449"/>
                <a:ext cx="1000959" cy="277701"/>
              </a:xfrm>
              <a:prstGeom prst="rect">
                <a:avLst/>
              </a:prstGeom>
              <a:noFill/>
              <a:ln w="9525">
                <a:noFill/>
              </a:ln>
            </p:spPr>
          </p:pic>
          <p:pic>
            <p:nvPicPr>
              <p:cNvPr id="48160" name="Picture 13" descr="circuler_1"/>
              <p:cNvPicPr>
                <a:picLocks noChangeAspect="1"/>
              </p:cNvPicPr>
              <p:nvPr/>
            </p:nvPicPr>
            <p:blipFill>
              <a:blip r:embed="rId4"/>
              <a:stretch>
                <a:fillRect/>
              </a:stretch>
            </p:blipFill>
            <p:spPr>
              <a:xfrm>
                <a:off x="2781300" y="2835275"/>
                <a:ext cx="1216025" cy="1185259"/>
              </a:xfrm>
              <a:prstGeom prst="rect">
                <a:avLst/>
              </a:prstGeom>
              <a:noFill/>
              <a:ln w="9525">
                <a:noFill/>
              </a:ln>
            </p:spPr>
          </p:pic>
          <p:sp>
            <p:nvSpPr>
              <p:cNvPr id="48161" name="Oval 14"/>
              <p:cNvSpPr/>
              <p:nvPr/>
            </p:nvSpPr>
            <p:spPr>
              <a:xfrm>
                <a:off x="2781300" y="2835275"/>
                <a:ext cx="1207985" cy="1189283"/>
              </a:xfrm>
              <a:prstGeom prst="ellipse">
                <a:avLst/>
              </a:prstGeom>
              <a:solidFill>
                <a:schemeClr val="folHlink">
                  <a:alpha val="54901"/>
                </a:schemeClr>
              </a:solidFill>
              <a:ln w="9525">
                <a:noFill/>
              </a:ln>
            </p:spPr>
            <p:txBody>
              <a:bodyPr wrap="none" anchor="ctr"/>
              <a:p>
                <a:endParaRPr lang="zh-CN" altLang="en-US" dirty="0">
                  <a:latin typeface="Arial" panose="020B0604020202020204" pitchFamily="34" charset="0"/>
                </a:endParaRPr>
              </a:p>
            </p:txBody>
          </p:sp>
          <p:sp>
            <p:nvSpPr>
              <p:cNvPr id="48162" name="Freeform 15"/>
              <p:cNvSpPr/>
              <p:nvPr/>
            </p:nvSpPr>
            <p:spPr>
              <a:xfrm>
                <a:off x="2905917" y="2859423"/>
                <a:ext cx="949705" cy="411520"/>
              </a:xfrm>
              <a:custGeom>
                <a:avLst/>
                <a:gdLst>
                  <a:gd name="txL" fmla="*/ 0 w 1321"/>
                  <a:gd name="txT" fmla="*/ 0 h 712"/>
                  <a:gd name="txR" fmla="*/ 1321 w 1321"/>
                  <a:gd name="txB" fmla="*/ 712 h 712"/>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folHlink">
                      <a:alpha val="0"/>
                    </a:schemeClr>
                  </a:gs>
                </a:gsLst>
                <a:lin ang="5400000" scaled="1"/>
                <a:tileRect/>
              </a:gradFill>
              <a:ln w="9525">
                <a:noFill/>
              </a:ln>
            </p:spPr>
            <p:txBody>
              <a:bodyPr/>
              <a:p>
                <a:endParaRPr lang="zh-CN" altLang="en-US" dirty="0">
                  <a:latin typeface="Arial" panose="020B0604020202020204" pitchFamily="34" charset="0"/>
                </a:endParaRPr>
              </a:p>
            </p:txBody>
          </p:sp>
          <p:sp>
            <p:nvSpPr>
              <p:cNvPr id="48163" name="Oval 18"/>
              <p:cNvSpPr/>
              <p:nvPr/>
            </p:nvSpPr>
            <p:spPr>
              <a:xfrm>
                <a:off x="5362575" y="5459413"/>
                <a:ext cx="835025" cy="835025"/>
              </a:xfrm>
              <a:prstGeom prst="ellipse">
                <a:avLst/>
              </a:prstGeom>
              <a:noFill/>
              <a:ln w="28575" cap="flat" cmpd="sng">
                <a:solidFill>
                  <a:schemeClr val="accent2"/>
                </a:solidFill>
                <a:prstDash val="solid"/>
                <a:headEnd type="none" w="med" len="med"/>
                <a:tailEnd type="none" w="med" len="med"/>
              </a:ln>
            </p:spPr>
            <p:txBody>
              <a:bodyPr wrap="none" anchor="ctr"/>
              <a:p>
                <a:endParaRPr lang="zh-CN" altLang="en-US" dirty="0">
                  <a:latin typeface="Arial" panose="020B0604020202020204" pitchFamily="34" charset="0"/>
                </a:endParaRPr>
              </a:p>
            </p:txBody>
          </p:sp>
          <p:sp>
            <p:nvSpPr>
              <p:cNvPr id="48164" name="Oval 19"/>
              <p:cNvSpPr/>
              <p:nvPr/>
            </p:nvSpPr>
            <p:spPr>
              <a:xfrm>
                <a:off x="6418263" y="5459413"/>
                <a:ext cx="835025" cy="835025"/>
              </a:xfrm>
              <a:prstGeom prst="ellipse">
                <a:avLst/>
              </a:prstGeom>
              <a:noFill/>
              <a:ln w="28575" cap="flat" cmpd="sng">
                <a:solidFill>
                  <a:schemeClr val="accent2"/>
                </a:solidFill>
                <a:prstDash val="solid"/>
                <a:headEnd type="none" w="med" len="med"/>
                <a:tailEnd type="none" w="med" len="med"/>
              </a:ln>
            </p:spPr>
            <p:txBody>
              <a:bodyPr wrap="none" anchor="ctr"/>
              <a:p>
                <a:endParaRPr lang="zh-CN" altLang="en-US" dirty="0">
                  <a:latin typeface="Arial" panose="020B0604020202020204" pitchFamily="34" charset="0"/>
                </a:endParaRPr>
              </a:p>
            </p:txBody>
          </p:sp>
          <p:sp>
            <p:nvSpPr>
              <p:cNvPr id="48165" name="Oval 20"/>
              <p:cNvSpPr/>
              <p:nvPr/>
            </p:nvSpPr>
            <p:spPr>
              <a:xfrm>
                <a:off x="7442200" y="5459413"/>
                <a:ext cx="835025" cy="835025"/>
              </a:xfrm>
              <a:prstGeom prst="ellipse">
                <a:avLst/>
              </a:prstGeom>
              <a:noFill/>
              <a:ln w="28575" cap="flat" cmpd="sng">
                <a:solidFill>
                  <a:schemeClr val="accent2"/>
                </a:solidFill>
                <a:prstDash val="solid"/>
                <a:headEnd type="none" w="med" len="med"/>
                <a:tailEnd type="none" w="med" len="med"/>
              </a:ln>
            </p:spPr>
            <p:txBody>
              <a:bodyPr wrap="none" anchor="ctr"/>
              <a:p>
                <a:endParaRPr lang="zh-CN" altLang="en-US" dirty="0">
                  <a:latin typeface="Arial" panose="020B0604020202020204" pitchFamily="34" charset="0"/>
                </a:endParaRPr>
              </a:p>
            </p:txBody>
          </p:sp>
          <p:sp>
            <p:nvSpPr>
              <p:cNvPr id="48166" name="Line 21"/>
              <p:cNvSpPr/>
              <p:nvPr/>
            </p:nvSpPr>
            <p:spPr>
              <a:xfrm>
                <a:off x="6200775" y="5884863"/>
                <a:ext cx="204788" cy="0"/>
              </a:xfrm>
              <a:prstGeom prst="line">
                <a:avLst/>
              </a:prstGeom>
              <a:ln w="19050" cap="flat" cmpd="sng">
                <a:solidFill>
                  <a:schemeClr val="accent2"/>
                </a:solidFill>
                <a:prstDash val="solid"/>
                <a:headEnd type="none" w="med" len="med"/>
                <a:tailEnd type="none" w="med" len="med"/>
              </a:ln>
            </p:spPr>
          </p:sp>
          <p:sp>
            <p:nvSpPr>
              <p:cNvPr id="48167" name="Line 22"/>
              <p:cNvSpPr/>
              <p:nvPr/>
            </p:nvSpPr>
            <p:spPr>
              <a:xfrm>
                <a:off x="7254875" y="5884863"/>
                <a:ext cx="180975" cy="0"/>
              </a:xfrm>
              <a:prstGeom prst="line">
                <a:avLst/>
              </a:prstGeom>
              <a:ln w="19050" cap="flat" cmpd="sng">
                <a:solidFill>
                  <a:schemeClr val="accent2"/>
                </a:solidFill>
                <a:prstDash val="solid"/>
                <a:headEnd type="none" w="med" len="med"/>
                <a:tailEnd type="none" w="med" len="med"/>
              </a:ln>
            </p:spPr>
          </p:sp>
          <p:sp>
            <p:nvSpPr>
              <p:cNvPr id="80956" name="AutoShape 24"/>
              <p:cNvSpPr>
                <a:spLocks noChangeArrowheads="1"/>
              </p:cNvSpPr>
              <p:nvPr/>
            </p:nvSpPr>
            <p:spPr bwMode="black">
              <a:xfrm>
                <a:off x="6140545" y="5003800"/>
                <a:ext cx="1415995" cy="354013"/>
              </a:xfrm>
              <a:prstGeom prst="roundRect">
                <a:avLst>
                  <a:gd name="adj" fmla="val 41602"/>
                </a:avLst>
              </a:prstGeom>
              <a:gradFill rotWithShape="1">
                <a:gsLst>
                  <a:gs pos="0">
                    <a:srgbClr val="EAEAEA"/>
                  </a:gs>
                  <a:gs pos="100000">
                    <a:srgbClr val="FBFBFB"/>
                  </a:gs>
                </a:gsLst>
                <a:lin ang="5400000" scaled="1"/>
              </a:gradFill>
              <a:ln w="9525">
                <a:solidFill>
                  <a:srgbClr val="DDDDDD"/>
                </a:solidFill>
                <a:round/>
              </a:ln>
              <a:effectLst>
                <a:outerShdw dist="35921" dir="2700000" algn="ctr" rotWithShape="0">
                  <a:srgbClr val="1C1C1C"/>
                </a:outerShdw>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nvGrpSpPr>
              <p:cNvPr id="48169" name="Group 25"/>
              <p:cNvGrpSpPr/>
              <p:nvPr/>
            </p:nvGrpSpPr>
            <p:grpSpPr>
              <a:xfrm>
                <a:off x="6145630" y="5056059"/>
                <a:ext cx="58271" cy="274782"/>
                <a:chOff x="1016" y="1768"/>
                <a:chExt cx="68" cy="198"/>
              </a:xfrm>
            </p:grpSpPr>
            <p:sp>
              <p:nvSpPr>
                <p:cNvPr id="48199" name="AutoShape 26"/>
                <p:cNvSpPr/>
                <p:nvPr/>
              </p:nvSpPr>
              <p:spPr>
                <a:xfrm rot="-267535" flipV="1">
                  <a:off x="1016" y="1768"/>
                  <a:ext cx="68" cy="198"/>
                </a:xfrm>
                <a:prstGeom prst="moon">
                  <a:avLst>
                    <a:gd name="adj" fmla="val 20051"/>
                  </a:avLst>
                </a:prstGeom>
                <a:solidFill>
                  <a:srgbClr val="FFFFFF">
                    <a:alpha val="39999"/>
                  </a:srgbClr>
                </a:solidFill>
                <a:ln w="9525">
                  <a:noFill/>
                </a:ln>
              </p:spPr>
              <p:txBody>
                <a:bodyPr wrap="none" anchor="ctr"/>
                <a:p>
                  <a:endParaRPr lang="zh-CN" altLang="en-US" dirty="0">
                    <a:latin typeface="Arial" panose="020B0604020202020204" pitchFamily="34" charset="0"/>
                  </a:endParaRPr>
                </a:p>
              </p:txBody>
            </p:sp>
            <p:sp>
              <p:nvSpPr>
                <p:cNvPr id="48200" name="AutoShape 27"/>
                <p:cNvSpPr/>
                <p:nvPr/>
              </p:nvSpPr>
              <p:spPr>
                <a:xfrm rot="-267535" flipV="1">
                  <a:off x="1020" y="1783"/>
                  <a:ext cx="42" cy="167"/>
                </a:xfrm>
                <a:prstGeom prst="moon">
                  <a:avLst>
                    <a:gd name="adj" fmla="val 20051"/>
                  </a:avLst>
                </a:prstGeom>
                <a:solidFill>
                  <a:srgbClr val="FFFFFF">
                    <a:alpha val="39999"/>
                  </a:srgbClr>
                </a:solidFill>
                <a:ln w="9525">
                  <a:noFill/>
                </a:ln>
              </p:spPr>
              <p:txBody>
                <a:bodyPr wrap="none" anchor="ctr"/>
                <a:p>
                  <a:endParaRPr lang="zh-CN" altLang="en-US" dirty="0">
                    <a:latin typeface="Arial" panose="020B0604020202020204" pitchFamily="34" charset="0"/>
                  </a:endParaRPr>
                </a:p>
              </p:txBody>
            </p:sp>
            <p:sp>
              <p:nvSpPr>
                <p:cNvPr id="48201" name="AutoShape 28"/>
                <p:cNvSpPr/>
                <p:nvPr/>
              </p:nvSpPr>
              <p:spPr>
                <a:xfrm rot="-267535" flipV="1">
                  <a:off x="1018" y="1805"/>
                  <a:ext cx="27" cy="123"/>
                </a:xfrm>
                <a:prstGeom prst="moon">
                  <a:avLst>
                    <a:gd name="adj" fmla="val 20051"/>
                  </a:avLst>
                </a:prstGeom>
                <a:solidFill>
                  <a:srgbClr val="FFFFFF">
                    <a:alpha val="39999"/>
                  </a:srgbClr>
                </a:solidFill>
                <a:ln w="9525">
                  <a:noFill/>
                </a:ln>
              </p:spPr>
              <p:txBody>
                <a:bodyPr wrap="none" anchor="ctr"/>
                <a:p>
                  <a:endParaRPr lang="zh-CN" altLang="en-US" dirty="0">
                    <a:latin typeface="Arial" panose="020B0604020202020204" pitchFamily="34" charset="0"/>
                  </a:endParaRPr>
                </a:p>
              </p:txBody>
            </p:sp>
          </p:grpSp>
          <p:grpSp>
            <p:nvGrpSpPr>
              <p:cNvPr id="48170" name="Group 29"/>
              <p:cNvGrpSpPr/>
              <p:nvPr/>
            </p:nvGrpSpPr>
            <p:grpSpPr>
              <a:xfrm>
                <a:off x="7496224" y="5052688"/>
                <a:ext cx="63451" cy="289954"/>
                <a:chOff x="2619" y="1771"/>
                <a:chExt cx="68" cy="198"/>
              </a:xfrm>
            </p:grpSpPr>
            <p:sp>
              <p:nvSpPr>
                <p:cNvPr id="48196" name="AutoShape 30"/>
                <p:cNvSpPr/>
                <p:nvPr/>
              </p:nvSpPr>
              <p:spPr>
                <a:xfrm rot="267535" flipH="1" flipV="1">
                  <a:off x="2619" y="1771"/>
                  <a:ext cx="68" cy="198"/>
                </a:xfrm>
                <a:prstGeom prst="moon">
                  <a:avLst>
                    <a:gd name="adj" fmla="val 20051"/>
                  </a:avLst>
                </a:prstGeom>
                <a:solidFill>
                  <a:srgbClr val="333333">
                    <a:alpha val="20000"/>
                  </a:srgbClr>
                </a:solidFill>
                <a:ln w="9525">
                  <a:noFill/>
                </a:ln>
              </p:spPr>
              <p:txBody>
                <a:bodyPr wrap="none" anchor="ctr"/>
                <a:p>
                  <a:endParaRPr lang="zh-CN" altLang="en-US" dirty="0">
                    <a:latin typeface="Arial" panose="020B0604020202020204" pitchFamily="34" charset="0"/>
                  </a:endParaRPr>
                </a:p>
              </p:txBody>
            </p:sp>
            <p:sp>
              <p:nvSpPr>
                <p:cNvPr id="48197" name="AutoShape 31"/>
                <p:cNvSpPr/>
                <p:nvPr/>
              </p:nvSpPr>
              <p:spPr>
                <a:xfrm rot="267535" flipH="1" flipV="1">
                  <a:off x="2641" y="1786"/>
                  <a:ext cx="42" cy="167"/>
                </a:xfrm>
                <a:prstGeom prst="moon">
                  <a:avLst>
                    <a:gd name="adj" fmla="val 20051"/>
                  </a:avLst>
                </a:prstGeom>
                <a:solidFill>
                  <a:srgbClr val="333333">
                    <a:alpha val="20000"/>
                  </a:srgbClr>
                </a:solidFill>
                <a:ln w="9525">
                  <a:noFill/>
                </a:ln>
              </p:spPr>
              <p:txBody>
                <a:bodyPr wrap="none" anchor="ctr"/>
                <a:p>
                  <a:endParaRPr lang="zh-CN" altLang="en-US" dirty="0">
                    <a:latin typeface="Arial" panose="020B0604020202020204" pitchFamily="34" charset="0"/>
                  </a:endParaRPr>
                </a:p>
              </p:txBody>
            </p:sp>
            <p:sp>
              <p:nvSpPr>
                <p:cNvPr id="48198" name="AutoShape 32"/>
                <p:cNvSpPr/>
                <p:nvPr/>
              </p:nvSpPr>
              <p:spPr>
                <a:xfrm rot="267535" flipH="1" flipV="1">
                  <a:off x="2658" y="1808"/>
                  <a:ext cx="27" cy="123"/>
                </a:xfrm>
                <a:prstGeom prst="moon">
                  <a:avLst>
                    <a:gd name="adj" fmla="val 29657"/>
                  </a:avLst>
                </a:prstGeom>
                <a:solidFill>
                  <a:srgbClr val="333333">
                    <a:alpha val="20000"/>
                  </a:srgbClr>
                </a:solidFill>
                <a:ln w="9525">
                  <a:noFill/>
                </a:ln>
              </p:spPr>
              <p:txBody>
                <a:bodyPr wrap="none" anchor="ctr"/>
                <a:p>
                  <a:endParaRPr lang="zh-CN" altLang="en-US" dirty="0">
                    <a:latin typeface="Arial" panose="020B0604020202020204" pitchFamily="34" charset="0"/>
                  </a:endParaRPr>
                </a:p>
              </p:txBody>
            </p:sp>
          </p:grpSp>
          <p:pic>
            <p:nvPicPr>
              <p:cNvPr id="48171" name="Picture 33" descr="high_line01"/>
              <p:cNvPicPr>
                <a:picLocks noChangeAspect="1"/>
              </p:cNvPicPr>
              <p:nvPr/>
            </p:nvPicPr>
            <p:blipFill>
              <a:blip r:embed="rId5"/>
              <a:srcRect t="8891" r="58304" b="12320"/>
              <a:stretch>
                <a:fillRect/>
              </a:stretch>
            </p:blipFill>
            <p:spPr>
              <a:xfrm rot="-5400000">
                <a:off x="6732717" y="4472661"/>
                <a:ext cx="219151" cy="1294913"/>
              </a:xfrm>
              <a:prstGeom prst="rect">
                <a:avLst/>
              </a:prstGeom>
              <a:noFill/>
              <a:ln w="9525">
                <a:noFill/>
              </a:ln>
            </p:spPr>
          </p:pic>
          <p:pic>
            <p:nvPicPr>
              <p:cNvPr id="48172" name="Picture 35" descr="light_shadow"/>
              <p:cNvPicPr>
                <a:picLocks noChangeAspect="1"/>
              </p:cNvPicPr>
              <p:nvPr/>
            </p:nvPicPr>
            <p:blipFill>
              <a:blip r:embed="rId1">
                <a:lum bright="-78000" contrast="-78000"/>
              </a:blip>
              <a:stretch>
                <a:fillRect/>
              </a:stretch>
            </p:blipFill>
            <p:spPr>
              <a:xfrm>
                <a:off x="3511970" y="2379357"/>
                <a:ext cx="773587" cy="214618"/>
              </a:xfrm>
              <a:prstGeom prst="rect">
                <a:avLst/>
              </a:prstGeom>
              <a:noFill/>
              <a:ln w="9525">
                <a:noFill/>
              </a:ln>
            </p:spPr>
          </p:pic>
          <p:pic>
            <p:nvPicPr>
              <p:cNvPr id="48173" name="Picture 36" descr="circuler_1"/>
              <p:cNvPicPr>
                <a:picLocks noChangeAspect="1"/>
              </p:cNvPicPr>
              <p:nvPr/>
            </p:nvPicPr>
            <p:blipFill>
              <a:blip r:embed="rId2"/>
              <a:stretch>
                <a:fillRect/>
              </a:stretch>
            </p:blipFill>
            <p:spPr>
              <a:xfrm>
                <a:off x="3422650" y="1600200"/>
                <a:ext cx="939800" cy="916015"/>
              </a:xfrm>
              <a:prstGeom prst="rect">
                <a:avLst/>
              </a:prstGeom>
              <a:noFill/>
              <a:ln w="9525">
                <a:noFill/>
              </a:ln>
            </p:spPr>
          </p:pic>
          <p:sp>
            <p:nvSpPr>
              <p:cNvPr id="48174" name="Oval 37"/>
              <p:cNvSpPr/>
              <p:nvPr/>
            </p:nvSpPr>
            <p:spPr>
              <a:xfrm>
                <a:off x="3422650" y="1600200"/>
                <a:ext cx="933586" cy="919125"/>
              </a:xfrm>
              <a:prstGeom prst="ellipse">
                <a:avLst/>
              </a:prstGeom>
              <a:solidFill>
                <a:schemeClr val="accent1">
                  <a:alpha val="54901"/>
                </a:schemeClr>
              </a:solidFill>
              <a:ln w="9525">
                <a:noFill/>
              </a:ln>
            </p:spPr>
            <p:txBody>
              <a:bodyPr wrap="none" anchor="ctr"/>
              <a:p>
                <a:endParaRPr lang="zh-CN" altLang="en-US" dirty="0">
                  <a:latin typeface="Arial" panose="020B0604020202020204" pitchFamily="34" charset="0"/>
                </a:endParaRPr>
              </a:p>
            </p:txBody>
          </p:sp>
          <p:sp>
            <p:nvSpPr>
              <p:cNvPr id="48175" name="Freeform 38"/>
              <p:cNvSpPr/>
              <p:nvPr/>
            </p:nvSpPr>
            <p:spPr>
              <a:xfrm>
                <a:off x="3518960" y="1618862"/>
                <a:ext cx="733976" cy="318039"/>
              </a:xfrm>
              <a:custGeom>
                <a:avLst/>
                <a:gdLst>
                  <a:gd name="txL" fmla="*/ 0 w 1321"/>
                  <a:gd name="txT" fmla="*/ 0 h 712"/>
                  <a:gd name="txR" fmla="*/ 1321 w 1321"/>
                  <a:gd name="txB" fmla="*/ 712 h 712"/>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accent1">
                      <a:alpha val="0"/>
                    </a:schemeClr>
                  </a:gs>
                </a:gsLst>
                <a:lin ang="5400000" scaled="1"/>
                <a:tileRect/>
              </a:gradFill>
              <a:ln w="9525">
                <a:noFill/>
              </a:ln>
            </p:spPr>
            <p:txBody>
              <a:bodyPr/>
              <a:p>
                <a:endParaRPr lang="zh-CN" altLang="en-US" dirty="0">
                  <a:latin typeface="Arial" panose="020B0604020202020204" pitchFamily="34" charset="0"/>
                </a:endParaRPr>
              </a:p>
            </p:txBody>
          </p:sp>
          <p:pic>
            <p:nvPicPr>
              <p:cNvPr id="48176" name="Picture 40" descr="light_shadow"/>
              <p:cNvPicPr>
                <a:picLocks noChangeAspect="1"/>
              </p:cNvPicPr>
              <p:nvPr/>
            </p:nvPicPr>
            <p:blipFill>
              <a:blip r:embed="rId3">
                <a:lum bright="-78000" contrast="-78000"/>
              </a:blip>
              <a:stretch>
                <a:fillRect/>
              </a:stretch>
            </p:blipFill>
            <p:spPr>
              <a:xfrm>
                <a:off x="4860611" y="2840149"/>
                <a:ext cx="1000959" cy="277701"/>
              </a:xfrm>
              <a:prstGeom prst="rect">
                <a:avLst/>
              </a:prstGeom>
              <a:noFill/>
              <a:ln w="9525">
                <a:noFill/>
              </a:ln>
            </p:spPr>
          </p:pic>
          <p:pic>
            <p:nvPicPr>
              <p:cNvPr id="48177" name="Picture 41" descr="circuler_1"/>
              <p:cNvPicPr>
                <a:picLocks noChangeAspect="1"/>
              </p:cNvPicPr>
              <p:nvPr/>
            </p:nvPicPr>
            <p:blipFill>
              <a:blip r:embed="rId4"/>
              <a:stretch>
                <a:fillRect/>
              </a:stretch>
            </p:blipFill>
            <p:spPr>
              <a:xfrm>
                <a:off x="4745038" y="1831975"/>
                <a:ext cx="1216025" cy="1185259"/>
              </a:xfrm>
              <a:prstGeom prst="rect">
                <a:avLst/>
              </a:prstGeom>
              <a:noFill/>
              <a:ln w="9525">
                <a:noFill/>
              </a:ln>
            </p:spPr>
          </p:pic>
          <p:sp>
            <p:nvSpPr>
              <p:cNvPr id="48178" name="Oval 42"/>
              <p:cNvSpPr/>
              <p:nvPr/>
            </p:nvSpPr>
            <p:spPr>
              <a:xfrm>
                <a:off x="4745038" y="1831975"/>
                <a:ext cx="1207985" cy="1189283"/>
              </a:xfrm>
              <a:prstGeom prst="ellipse">
                <a:avLst/>
              </a:prstGeom>
              <a:solidFill>
                <a:schemeClr val="accent2">
                  <a:alpha val="54901"/>
                </a:schemeClr>
              </a:solidFill>
              <a:ln w="9525">
                <a:noFill/>
              </a:ln>
            </p:spPr>
            <p:txBody>
              <a:bodyPr wrap="none" anchor="ctr"/>
              <a:p>
                <a:endParaRPr lang="zh-CN" altLang="en-US" dirty="0">
                  <a:latin typeface="Arial" panose="020B0604020202020204" pitchFamily="34" charset="0"/>
                </a:endParaRPr>
              </a:p>
            </p:txBody>
          </p:sp>
          <p:sp>
            <p:nvSpPr>
              <p:cNvPr id="48179" name="Freeform 43"/>
              <p:cNvSpPr/>
              <p:nvPr/>
            </p:nvSpPr>
            <p:spPr>
              <a:xfrm>
                <a:off x="4869655" y="1856123"/>
                <a:ext cx="949705" cy="411520"/>
              </a:xfrm>
              <a:custGeom>
                <a:avLst/>
                <a:gdLst>
                  <a:gd name="txL" fmla="*/ 0 w 1321"/>
                  <a:gd name="txT" fmla="*/ 0 h 712"/>
                  <a:gd name="txR" fmla="*/ 1321 w 1321"/>
                  <a:gd name="txB" fmla="*/ 712 h 712"/>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accent2">
                      <a:alpha val="0"/>
                    </a:schemeClr>
                  </a:gs>
                </a:gsLst>
                <a:lin ang="5400000" scaled="1"/>
                <a:tileRect/>
              </a:gradFill>
              <a:ln w="9525">
                <a:noFill/>
              </a:ln>
            </p:spPr>
            <p:txBody>
              <a:bodyPr/>
              <a:p>
                <a:endParaRPr lang="zh-CN" altLang="en-US" dirty="0">
                  <a:latin typeface="Arial" panose="020B0604020202020204" pitchFamily="34" charset="0"/>
                </a:endParaRPr>
              </a:p>
            </p:txBody>
          </p:sp>
          <p:pic>
            <p:nvPicPr>
              <p:cNvPr id="48180" name="Picture 45" descr="light_shadow"/>
              <p:cNvPicPr>
                <a:picLocks noChangeAspect="1"/>
              </p:cNvPicPr>
              <p:nvPr/>
            </p:nvPicPr>
            <p:blipFill>
              <a:blip r:embed="rId1">
                <a:lum bright="-78000" contrast="-78000"/>
              </a:blip>
              <a:stretch>
                <a:fillRect/>
              </a:stretch>
            </p:blipFill>
            <p:spPr>
              <a:xfrm>
                <a:off x="2402308" y="4768545"/>
                <a:ext cx="773587" cy="214618"/>
              </a:xfrm>
              <a:prstGeom prst="rect">
                <a:avLst/>
              </a:prstGeom>
              <a:noFill/>
              <a:ln w="9525">
                <a:noFill/>
              </a:ln>
            </p:spPr>
          </p:pic>
          <p:pic>
            <p:nvPicPr>
              <p:cNvPr id="48181" name="Picture 46" descr="circuler_1"/>
              <p:cNvPicPr>
                <a:picLocks noChangeAspect="1"/>
              </p:cNvPicPr>
              <p:nvPr/>
            </p:nvPicPr>
            <p:blipFill>
              <a:blip r:embed="rId2"/>
              <a:stretch>
                <a:fillRect/>
              </a:stretch>
            </p:blipFill>
            <p:spPr>
              <a:xfrm>
                <a:off x="2312988" y="3989388"/>
                <a:ext cx="939800" cy="916015"/>
              </a:xfrm>
              <a:prstGeom prst="rect">
                <a:avLst/>
              </a:prstGeom>
              <a:noFill/>
              <a:ln w="9525">
                <a:noFill/>
              </a:ln>
            </p:spPr>
          </p:pic>
          <p:sp>
            <p:nvSpPr>
              <p:cNvPr id="48182" name="Oval 47"/>
              <p:cNvSpPr/>
              <p:nvPr/>
            </p:nvSpPr>
            <p:spPr>
              <a:xfrm>
                <a:off x="2312988" y="3989388"/>
                <a:ext cx="933586" cy="919125"/>
              </a:xfrm>
              <a:prstGeom prst="ellipse">
                <a:avLst/>
              </a:prstGeom>
              <a:solidFill>
                <a:schemeClr val="hlink">
                  <a:alpha val="54901"/>
                </a:schemeClr>
              </a:solidFill>
              <a:ln w="9525">
                <a:noFill/>
              </a:ln>
            </p:spPr>
            <p:txBody>
              <a:bodyPr wrap="none" anchor="ctr"/>
              <a:p>
                <a:endParaRPr lang="zh-CN" altLang="en-US" dirty="0">
                  <a:latin typeface="Arial" panose="020B0604020202020204" pitchFamily="34" charset="0"/>
                </a:endParaRPr>
              </a:p>
            </p:txBody>
          </p:sp>
          <p:sp>
            <p:nvSpPr>
              <p:cNvPr id="48183" name="Freeform 48"/>
              <p:cNvSpPr/>
              <p:nvPr/>
            </p:nvSpPr>
            <p:spPr>
              <a:xfrm>
                <a:off x="2409298" y="4008050"/>
                <a:ext cx="733976" cy="318039"/>
              </a:xfrm>
              <a:custGeom>
                <a:avLst/>
                <a:gdLst>
                  <a:gd name="txL" fmla="*/ 0 w 1321"/>
                  <a:gd name="txT" fmla="*/ 0 h 712"/>
                  <a:gd name="txR" fmla="*/ 1321 w 1321"/>
                  <a:gd name="txB" fmla="*/ 712 h 712"/>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hlink">
                      <a:alpha val="0"/>
                    </a:schemeClr>
                  </a:gs>
                </a:gsLst>
                <a:lin ang="5400000" scaled="1"/>
                <a:tileRect/>
              </a:gradFill>
              <a:ln w="9525">
                <a:noFill/>
              </a:ln>
            </p:spPr>
            <p:txBody>
              <a:bodyPr/>
              <a:p>
                <a:endParaRPr lang="zh-CN" altLang="en-US" dirty="0">
                  <a:latin typeface="Arial" panose="020B0604020202020204" pitchFamily="34" charset="0"/>
                </a:endParaRPr>
              </a:p>
            </p:txBody>
          </p:sp>
          <p:pic>
            <p:nvPicPr>
              <p:cNvPr id="48184" name="Picture 50" descr="light_shadow"/>
              <p:cNvPicPr>
                <a:picLocks noChangeAspect="1"/>
              </p:cNvPicPr>
              <p:nvPr/>
            </p:nvPicPr>
            <p:blipFill>
              <a:blip r:embed="rId1">
                <a:lum bright="-78000" contrast="-78000"/>
              </a:blip>
              <a:stretch>
                <a:fillRect/>
              </a:stretch>
            </p:blipFill>
            <p:spPr>
              <a:xfrm>
                <a:off x="3711995" y="4747907"/>
                <a:ext cx="773587" cy="214618"/>
              </a:xfrm>
              <a:prstGeom prst="rect">
                <a:avLst/>
              </a:prstGeom>
              <a:noFill/>
              <a:ln w="9525">
                <a:noFill/>
              </a:ln>
            </p:spPr>
          </p:pic>
          <p:pic>
            <p:nvPicPr>
              <p:cNvPr id="48185" name="Picture 51" descr="circuler_1"/>
              <p:cNvPicPr>
                <a:picLocks noChangeAspect="1"/>
              </p:cNvPicPr>
              <p:nvPr/>
            </p:nvPicPr>
            <p:blipFill>
              <a:blip r:embed="rId2"/>
              <a:stretch>
                <a:fillRect/>
              </a:stretch>
            </p:blipFill>
            <p:spPr>
              <a:xfrm>
                <a:off x="3622675" y="3968750"/>
                <a:ext cx="939800" cy="916015"/>
              </a:xfrm>
              <a:prstGeom prst="rect">
                <a:avLst/>
              </a:prstGeom>
              <a:noFill/>
              <a:ln w="9525">
                <a:noFill/>
              </a:ln>
            </p:spPr>
          </p:pic>
          <p:sp>
            <p:nvSpPr>
              <p:cNvPr id="48186" name="Oval 52"/>
              <p:cNvSpPr/>
              <p:nvPr/>
            </p:nvSpPr>
            <p:spPr>
              <a:xfrm>
                <a:off x="3622675" y="3968750"/>
                <a:ext cx="933586" cy="919125"/>
              </a:xfrm>
              <a:prstGeom prst="ellipse">
                <a:avLst/>
              </a:prstGeom>
              <a:solidFill>
                <a:schemeClr val="hlink">
                  <a:alpha val="54901"/>
                </a:schemeClr>
              </a:solidFill>
              <a:ln w="9525">
                <a:noFill/>
              </a:ln>
            </p:spPr>
            <p:txBody>
              <a:bodyPr wrap="none" anchor="ctr"/>
              <a:p>
                <a:endParaRPr lang="zh-CN" altLang="en-US" dirty="0">
                  <a:latin typeface="Arial" panose="020B0604020202020204" pitchFamily="34" charset="0"/>
                </a:endParaRPr>
              </a:p>
            </p:txBody>
          </p:sp>
          <p:sp>
            <p:nvSpPr>
              <p:cNvPr id="48187" name="Freeform 53"/>
              <p:cNvSpPr/>
              <p:nvPr/>
            </p:nvSpPr>
            <p:spPr>
              <a:xfrm>
                <a:off x="3718985" y="3987412"/>
                <a:ext cx="733976" cy="318039"/>
              </a:xfrm>
              <a:custGeom>
                <a:avLst/>
                <a:gdLst>
                  <a:gd name="txL" fmla="*/ 0 w 1321"/>
                  <a:gd name="txT" fmla="*/ 0 h 712"/>
                  <a:gd name="txR" fmla="*/ 1321 w 1321"/>
                  <a:gd name="txB" fmla="*/ 712 h 712"/>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hlink">
                      <a:alpha val="0"/>
                    </a:schemeClr>
                  </a:gs>
                </a:gsLst>
                <a:lin ang="5400000" scaled="1"/>
                <a:tileRect/>
              </a:gradFill>
              <a:ln w="9525">
                <a:noFill/>
              </a:ln>
            </p:spPr>
            <p:txBody>
              <a:bodyPr/>
              <a:p>
                <a:endParaRPr lang="zh-CN" altLang="en-US" dirty="0">
                  <a:latin typeface="Arial" panose="020B0604020202020204" pitchFamily="34" charset="0"/>
                </a:endParaRPr>
              </a:p>
            </p:txBody>
          </p:sp>
          <p:pic>
            <p:nvPicPr>
              <p:cNvPr id="48188" name="Picture 55" descr="light_shadow"/>
              <p:cNvPicPr>
                <a:picLocks noChangeAspect="1"/>
              </p:cNvPicPr>
              <p:nvPr/>
            </p:nvPicPr>
            <p:blipFill>
              <a:blip r:embed="rId1">
                <a:lum bright="-78000" contrast="-78000"/>
              </a:blip>
              <a:stretch>
                <a:fillRect/>
              </a:stretch>
            </p:blipFill>
            <p:spPr>
              <a:xfrm>
                <a:off x="5382045" y="3925582"/>
                <a:ext cx="773587" cy="214618"/>
              </a:xfrm>
              <a:prstGeom prst="rect">
                <a:avLst/>
              </a:prstGeom>
              <a:noFill/>
              <a:ln w="9525">
                <a:noFill/>
              </a:ln>
            </p:spPr>
          </p:pic>
          <p:pic>
            <p:nvPicPr>
              <p:cNvPr id="48189" name="Picture 56" descr="circuler_1"/>
              <p:cNvPicPr>
                <a:picLocks noChangeAspect="1"/>
              </p:cNvPicPr>
              <p:nvPr/>
            </p:nvPicPr>
            <p:blipFill>
              <a:blip r:embed="rId2"/>
              <a:stretch>
                <a:fillRect/>
              </a:stretch>
            </p:blipFill>
            <p:spPr>
              <a:xfrm>
                <a:off x="5292725" y="3146425"/>
                <a:ext cx="939800" cy="916015"/>
              </a:xfrm>
              <a:prstGeom prst="rect">
                <a:avLst/>
              </a:prstGeom>
              <a:noFill/>
              <a:ln w="9525">
                <a:noFill/>
              </a:ln>
            </p:spPr>
          </p:pic>
          <p:sp>
            <p:nvSpPr>
              <p:cNvPr id="48190" name="Oval 57"/>
              <p:cNvSpPr/>
              <p:nvPr/>
            </p:nvSpPr>
            <p:spPr>
              <a:xfrm>
                <a:off x="5292725" y="3146425"/>
                <a:ext cx="933586" cy="919125"/>
              </a:xfrm>
              <a:prstGeom prst="ellipse">
                <a:avLst/>
              </a:prstGeom>
              <a:solidFill>
                <a:schemeClr val="hlink">
                  <a:alpha val="54901"/>
                </a:schemeClr>
              </a:solidFill>
              <a:ln w="9525">
                <a:noFill/>
              </a:ln>
            </p:spPr>
            <p:txBody>
              <a:bodyPr wrap="none" anchor="ctr"/>
              <a:p>
                <a:endParaRPr lang="zh-CN" altLang="en-US" dirty="0">
                  <a:latin typeface="Arial" panose="020B0604020202020204" pitchFamily="34" charset="0"/>
                </a:endParaRPr>
              </a:p>
            </p:txBody>
          </p:sp>
          <p:sp>
            <p:nvSpPr>
              <p:cNvPr id="48191" name="Freeform 58"/>
              <p:cNvSpPr/>
              <p:nvPr/>
            </p:nvSpPr>
            <p:spPr>
              <a:xfrm>
                <a:off x="5389035" y="3165087"/>
                <a:ext cx="733976" cy="318039"/>
              </a:xfrm>
              <a:custGeom>
                <a:avLst/>
                <a:gdLst>
                  <a:gd name="txL" fmla="*/ 0 w 1321"/>
                  <a:gd name="txT" fmla="*/ 0 h 712"/>
                  <a:gd name="txR" fmla="*/ 1321 w 1321"/>
                  <a:gd name="txB" fmla="*/ 712 h 712"/>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hlink">
                      <a:alpha val="0"/>
                    </a:schemeClr>
                  </a:gs>
                </a:gsLst>
                <a:lin ang="5400000" scaled="1"/>
                <a:tileRect/>
              </a:gradFill>
              <a:ln w="9525">
                <a:noFill/>
              </a:ln>
            </p:spPr>
            <p:txBody>
              <a:bodyPr/>
              <a:p>
                <a:endParaRPr lang="zh-CN" altLang="en-US" dirty="0">
                  <a:latin typeface="Arial" panose="020B0604020202020204" pitchFamily="34" charset="0"/>
                </a:endParaRPr>
              </a:p>
            </p:txBody>
          </p:sp>
          <p:pic>
            <p:nvPicPr>
              <p:cNvPr id="48192" name="Picture 60" descr="light_shadow"/>
              <p:cNvPicPr>
                <a:picLocks noChangeAspect="1"/>
              </p:cNvPicPr>
              <p:nvPr/>
            </p:nvPicPr>
            <p:blipFill>
              <a:blip r:embed="rId1">
                <a:lum bright="-78000" contrast="-78000"/>
              </a:blip>
              <a:stretch>
                <a:fillRect/>
              </a:stretch>
            </p:blipFill>
            <p:spPr>
              <a:xfrm>
                <a:off x="6193258" y="2653995"/>
                <a:ext cx="773587" cy="214618"/>
              </a:xfrm>
              <a:prstGeom prst="rect">
                <a:avLst/>
              </a:prstGeom>
              <a:noFill/>
              <a:ln w="9525">
                <a:noFill/>
              </a:ln>
            </p:spPr>
          </p:pic>
          <p:pic>
            <p:nvPicPr>
              <p:cNvPr id="48193" name="Picture 61" descr="circuler_1"/>
              <p:cNvPicPr>
                <a:picLocks noChangeAspect="1"/>
              </p:cNvPicPr>
              <p:nvPr/>
            </p:nvPicPr>
            <p:blipFill>
              <a:blip r:embed="rId2"/>
              <a:stretch>
                <a:fillRect/>
              </a:stretch>
            </p:blipFill>
            <p:spPr>
              <a:xfrm>
                <a:off x="6103938" y="1874838"/>
                <a:ext cx="939800" cy="916015"/>
              </a:xfrm>
              <a:prstGeom prst="rect">
                <a:avLst/>
              </a:prstGeom>
              <a:noFill/>
              <a:ln w="9525">
                <a:noFill/>
              </a:ln>
            </p:spPr>
          </p:pic>
          <p:sp>
            <p:nvSpPr>
              <p:cNvPr id="48194" name="Oval 62"/>
              <p:cNvSpPr/>
              <p:nvPr/>
            </p:nvSpPr>
            <p:spPr>
              <a:xfrm>
                <a:off x="6103938" y="1874838"/>
                <a:ext cx="933586" cy="919125"/>
              </a:xfrm>
              <a:prstGeom prst="ellipse">
                <a:avLst/>
              </a:prstGeom>
              <a:solidFill>
                <a:schemeClr val="hlink">
                  <a:alpha val="54901"/>
                </a:schemeClr>
              </a:solidFill>
              <a:ln w="9525">
                <a:noFill/>
              </a:ln>
            </p:spPr>
            <p:txBody>
              <a:bodyPr wrap="none" anchor="ctr"/>
              <a:p>
                <a:endParaRPr lang="zh-CN" altLang="en-US" dirty="0">
                  <a:latin typeface="Arial" panose="020B0604020202020204" pitchFamily="34" charset="0"/>
                </a:endParaRPr>
              </a:p>
            </p:txBody>
          </p:sp>
          <p:sp>
            <p:nvSpPr>
              <p:cNvPr id="48195" name="Freeform 63"/>
              <p:cNvSpPr/>
              <p:nvPr/>
            </p:nvSpPr>
            <p:spPr>
              <a:xfrm>
                <a:off x="6200248" y="1893500"/>
                <a:ext cx="733976" cy="318039"/>
              </a:xfrm>
              <a:custGeom>
                <a:avLst/>
                <a:gdLst>
                  <a:gd name="txL" fmla="*/ 0 w 1321"/>
                  <a:gd name="txT" fmla="*/ 0 h 712"/>
                  <a:gd name="txR" fmla="*/ 1321 w 1321"/>
                  <a:gd name="txB" fmla="*/ 712 h 712"/>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hlink">
                      <a:alpha val="0"/>
                    </a:schemeClr>
                  </a:gs>
                </a:gsLst>
                <a:lin ang="5400000" scaled="1"/>
                <a:tileRect/>
              </a:gradFill>
              <a:ln w="9525">
                <a:noFill/>
              </a:ln>
            </p:spPr>
            <p:txBody>
              <a:bodyPr/>
              <a:p>
                <a:endParaRPr lang="zh-CN" altLang="en-US" dirty="0">
                  <a:latin typeface="Arial" panose="020B0604020202020204" pitchFamily="34" charset="0"/>
                </a:endParaRPr>
              </a:p>
            </p:txBody>
          </p:sp>
        </p:grpSp>
        <p:sp>
          <p:nvSpPr>
            <p:cNvPr id="48138" name="Rectangle 64"/>
            <p:cNvSpPr/>
            <p:nvPr/>
          </p:nvSpPr>
          <p:spPr>
            <a:xfrm>
              <a:off x="2887663" y="3127375"/>
              <a:ext cx="990600" cy="645160"/>
            </a:xfrm>
            <a:prstGeom prst="rect">
              <a:avLst/>
            </a:prstGeom>
            <a:noFill/>
            <a:ln w="9525">
              <a:noFill/>
            </a:ln>
          </p:spPr>
          <p:txBody>
            <a:bodyPr>
              <a:spAutoFit/>
            </a:bodyPr>
            <a:p>
              <a:pPr algn="ctr"/>
              <a:r>
                <a:rPr lang="zh-CN" altLang="en-US" b="1" dirty="0">
                  <a:solidFill>
                    <a:srgbClr val="080808"/>
                  </a:solidFill>
                  <a:latin typeface="Arial" panose="020B0604020202020204" pitchFamily="34" charset="0"/>
                  <a:cs typeface="Arial" panose="020B0604020202020204" pitchFamily="34" charset="0"/>
                </a:rPr>
                <a:t>教读</a:t>
              </a:r>
              <a:endParaRPr lang="en-US" altLang="zh-CN" b="1" dirty="0">
                <a:solidFill>
                  <a:srgbClr val="080808"/>
                </a:solidFill>
                <a:latin typeface="Arial" panose="020B0604020202020204" pitchFamily="34" charset="0"/>
                <a:cs typeface="Arial" panose="020B0604020202020204" pitchFamily="34" charset="0"/>
              </a:endParaRPr>
            </a:p>
            <a:p>
              <a:pPr algn="ctr"/>
              <a:r>
                <a:rPr lang="zh-CN" altLang="en-US" b="1" dirty="0">
                  <a:solidFill>
                    <a:srgbClr val="080808"/>
                  </a:solidFill>
                  <a:latin typeface="Arial" panose="020B0604020202020204" pitchFamily="34" charset="0"/>
                  <a:cs typeface="Arial" panose="020B0604020202020204" pitchFamily="34" charset="0"/>
                </a:rPr>
                <a:t>课文</a:t>
              </a:r>
              <a:endParaRPr lang="en-US" altLang="zh-CN" b="1" dirty="0">
                <a:solidFill>
                  <a:srgbClr val="080808"/>
                </a:solidFill>
                <a:latin typeface="Arial" panose="020B0604020202020204" pitchFamily="34" charset="0"/>
                <a:ea typeface="Arial" panose="020B0604020202020204" pitchFamily="34" charset="0"/>
              </a:endParaRPr>
            </a:p>
          </p:txBody>
        </p:sp>
        <p:sp>
          <p:nvSpPr>
            <p:cNvPr id="48139" name="Rectangle 65"/>
            <p:cNvSpPr/>
            <p:nvPr/>
          </p:nvSpPr>
          <p:spPr>
            <a:xfrm>
              <a:off x="4865688" y="2138363"/>
              <a:ext cx="990600" cy="645160"/>
            </a:xfrm>
            <a:prstGeom prst="rect">
              <a:avLst/>
            </a:prstGeom>
            <a:noFill/>
            <a:ln w="9525">
              <a:noFill/>
            </a:ln>
          </p:spPr>
          <p:txBody>
            <a:bodyPr>
              <a:spAutoFit/>
            </a:bodyPr>
            <a:p>
              <a:pPr algn="ctr"/>
              <a:r>
                <a:rPr lang="zh-CN" altLang="en-US" b="1" dirty="0">
                  <a:solidFill>
                    <a:srgbClr val="080808"/>
                  </a:solidFill>
                  <a:latin typeface="Arial" panose="020B0604020202020204" pitchFamily="34" charset="0"/>
                  <a:cs typeface="Arial" panose="020B0604020202020204" pitchFamily="34" charset="0"/>
                </a:rPr>
                <a:t>自读</a:t>
              </a:r>
              <a:endParaRPr lang="en-US" altLang="zh-CN" b="1" dirty="0">
                <a:solidFill>
                  <a:srgbClr val="080808"/>
                </a:solidFill>
                <a:latin typeface="Arial" panose="020B0604020202020204" pitchFamily="34" charset="0"/>
                <a:cs typeface="Arial" panose="020B0604020202020204" pitchFamily="34" charset="0"/>
              </a:endParaRPr>
            </a:p>
            <a:p>
              <a:pPr algn="ctr"/>
              <a:r>
                <a:rPr lang="zh-CN" altLang="en-US" b="1" dirty="0">
                  <a:solidFill>
                    <a:srgbClr val="080808"/>
                  </a:solidFill>
                  <a:latin typeface="Arial" panose="020B0604020202020204" pitchFamily="34" charset="0"/>
                  <a:cs typeface="Arial" panose="020B0604020202020204" pitchFamily="34" charset="0"/>
                </a:rPr>
                <a:t>课文</a:t>
              </a:r>
              <a:endParaRPr lang="en-US" altLang="zh-CN" b="1" dirty="0">
                <a:solidFill>
                  <a:srgbClr val="080808"/>
                </a:solidFill>
                <a:latin typeface="Arial" panose="020B0604020202020204" pitchFamily="34" charset="0"/>
                <a:ea typeface="Arial" panose="020B0604020202020204" pitchFamily="34" charset="0"/>
              </a:endParaRPr>
            </a:p>
          </p:txBody>
        </p:sp>
        <p:sp>
          <p:nvSpPr>
            <p:cNvPr id="48140" name="Rectangle 66"/>
            <p:cNvSpPr/>
            <p:nvPr/>
          </p:nvSpPr>
          <p:spPr>
            <a:xfrm>
              <a:off x="6083300" y="2084388"/>
              <a:ext cx="990600" cy="306705"/>
            </a:xfrm>
            <a:prstGeom prst="rect">
              <a:avLst/>
            </a:prstGeom>
            <a:noFill/>
            <a:ln w="9525">
              <a:noFill/>
            </a:ln>
          </p:spPr>
          <p:txBody>
            <a:bodyPr>
              <a:spAutoFit/>
            </a:bodyPr>
            <a:p>
              <a:pPr algn="ctr"/>
              <a:r>
                <a:rPr lang="zh-CN" altLang="en-US" sz="1400" b="1" dirty="0">
                  <a:solidFill>
                    <a:srgbClr val="080808"/>
                  </a:solidFill>
                  <a:latin typeface="Arial" panose="020B0604020202020204" pitchFamily="34" charset="0"/>
                  <a:cs typeface="Arial" panose="020B0604020202020204" pitchFamily="34" charset="0"/>
                </a:rPr>
                <a:t>旁批</a:t>
              </a:r>
              <a:endParaRPr lang="en-US" altLang="zh-CN" sz="1400" b="1" dirty="0">
                <a:solidFill>
                  <a:srgbClr val="080808"/>
                </a:solidFill>
                <a:latin typeface="Arial" panose="020B0604020202020204" pitchFamily="34" charset="0"/>
                <a:ea typeface="Arial" panose="020B0604020202020204" pitchFamily="34" charset="0"/>
              </a:endParaRPr>
            </a:p>
          </p:txBody>
        </p:sp>
        <p:sp>
          <p:nvSpPr>
            <p:cNvPr id="48141" name="Rectangle 67"/>
            <p:cNvSpPr/>
            <p:nvPr/>
          </p:nvSpPr>
          <p:spPr>
            <a:xfrm>
              <a:off x="5264218" y="3465929"/>
              <a:ext cx="990600" cy="306705"/>
            </a:xfrm>
            <a:prstGeom prst="rect">
              <a:avLst/>
            </a:prstGeom>
            <a:noFill/>
            <a:ln w="9525">
              <a:noFill/>
            </a:ln>
          </p:spPr>
          <p:txBody>
            <a:bodyPr>
              <a:spAutoFit/>
            </a:bodyPr>
            <a:p>
              <a:pPr algn="ctr"/>
              <a:r>
                <a:rPr lang="zh-CN" altLang="en-US" sz="1400" b="1" dirty="0">
                  <a:solidFill>
                    <a:srgbClr val="080808"/>
                  </a:solidFill>
                  <a:latin typeface="Arial" panose="020B0604020202020204" pitchFamily="34" charset="0"/>
                  <a:cs typeface="Arial" panose="020B0604020202020204" pitchFamily="34" charset="0"/>
                </a:rPr>
                <a:t>阅读提示</a:t>
              </a:r>
              <a:endParaRPr lang="en-US" altLang="zh-CN" sz="1400" b="1" dirty="0">
                <a:solidFill>
                  <a:srgbClr val="080808"/>
                </a:solidFill>
                <a:latin typeface="Arial" panose="020B0604020202020204" pitchFamily="34" charset="0"/>
                <a:ea typeface="Arial" panose="020B0604020202020204" pitchFamily="34" charset="0"/>
              </a:endParaRPr>
            </a:p>
          </p:txBody>
        </p:sp>
        <p:sp>
          <p:nvSpPr>
            <p:cNvPr id="48142" name="Rectangle 68"/>
            <p:cNvSpPr/>
            <p:nvPr/>
          </p:nvSpPr>
          <p:spPr>
            <a:xfrm>
              <a:off x="1649238" y="3266393"/>
              <a:ext cx="990600" cy="306705"/>
            </a:xfrm>
            <a:prstGeom prst="rect">
              <a:avLst/>
            </a:prstGeom>
            <a:noFill/>
            <a:ln w="9525">
              <a:noFill/>
            </a:ln>
          </p:spPr>
          <p:txBody>
            <a:bodyPr>
              <a:spAutoFit/>
            </a:bodyPr>
            <a:p>
              <a:pPr algn="ctr"/>
              <a:r>
                <a:rPr lang="zh-CN" altLang="en-US" sz="1400" b="1" dirty="0">
                  <a:solidFill>
                    <a:srgbClr val="080808"/>
                  </a:solidFill>
                  <a:latin typeface="Arial" panose="020B0604020202020204" pitchFamily="34" charset="0"/>
                  <a:cs typeface="Arial" panose="020B0604020202020204" pitchFamily="34" charset="0"/>
                </a:rPr>
                <a:t>预习</a:t>
              </a:r>
              <a:endParaRPr lang="en-US" altLang="zh-CN" sz="1400" b="1" dirty="0">
                <a:solidFill>
                  <a:srgbClr val="080808"/>
                </a:solidFill>
                <a:latin typeface="Arial" panose="020B0604020202020204" pitchFamily="34" charset="0"/>
                <a:ea typeface="Arial" panose="020B0604020202020204" pitchFamily="34" charset="0"/>
              </a:endParaRPr>
            </a:p>
          </p:txBody>
        </p:sp>
        <p:sp>
          <p:nvSpPr>
            <p:cNvPr id="48143" name="Rectangle 69"/>
            <p:cNvSpPr/>
            <p:nvPr/>
          </p:nvSpPr>
          <p:spPr>
            <a:xfrm>
              <a:off x="2312988" y="4305451"/>
              <a:ext cx="990600" cy="306705"/>
            </a:xfrm>
            <a:prstGeom prst="rect">
              <a:avLst/>
            </a:prstGeom>
            <a:noFill/>
            <a:ln w="9525">
              <a:noFill/>
            </a:ln>
          </p:spPr>
          <p:txBody>
            <a:bodyPr>
              <a:spAutoFit/>
            </a:bodyPr>
            <a:p>
              <a:pPr algn="ctr"/>
              <a:r>
                <a:rPr lang="zh-CN" altLang="en-US" sz="1400" b="1" dirty="0">
                  <a:solidFill>
                    <a:srgbClr val="080808"/>
                  </a:solidFill>
                  <a:latin typeface="Arial" panose="020B0604020202020204" pitchFamily="34" charset="0"/>
                  <a:cs typeface="Arial" panose="020B0604020202020204" pitchFamily="34" charset="0"/>
                </a:rPr>
                <a:t>课后练习</a:t>
              </a:r>
              <a:endParaRPr lang="en-US" altLang="zh-CN" sz="1400" b="1" dirty="0">
                <a:solidFill>
                  <a:srgbClr val="080808"/>
                </a:solidFill>
                <a:latin typeface="Arial" panose="020B0604020202020204" pitchFamily="34" charset="0"/>
                <a:ea typeface="Arial" panose="020B0604020202020204" pitchFamily="34" charset="0"/>
              </a:endParaRPr>
            </a:p>
          </p:txBody>
        </p:sp>
        <p:sp>
          <p:nvSpPr>
            <p:cNvPr id="48144" name="Rectangle 70"/>
            <p:cNvSpPr/>
            <p:nvPr/>
          </p:nvSpPr>
          <p:spPr>
            <a:xfrm>
              <a:off x="3622675" y="4328884"/>
              <a:ext cx="990600" cy="306705"/>
            </a:xfrm>
            <a:prstGeom prst="rect">
              <a:avLst/>
            </a:prstGeom>
            <a:noFill/>
            <a:ln w="9525">
              <a:noFill/>
            </a:ln>
          </p:spPr>
          <p:txBody>
            <a:bodyPr>
              <a:spAutoFit/>
            </a:bodyPr>
            <a:p>
              <a:pPr algn="ctr"/>
              <a:r>
                <a:rPr lang="zh-CN" altLang="en-US" sz="1400" b="1" dirty="0">
                  <a:solidFill>
                    <a:srgbClr val="080808"/>
                  </a:solidFill>
                  <a:latin typeface="Arial" panose="020B0604020202020204" pitchFamily="34" charset="0"/>
                  <a:cs typeface="Arial" panose="020B0604020202020204" pitchFamily="34" charset="0"/>
                </a:rPr>
                <a:t>读读写写</a:t>
              </a:r>
              <a:endParaRPr lang="en-US" altLang="zh-CN" sz="1400" b="1" dirty="0">
                <a:solidFill>
                  <a:srgbClr val="080808"/>
                </a:solidFill>
                <a:latin typeface="Arial" panose="020B0604020202020204" pitchFamily="34" charset="0"/>
                <a:ea typeface="Arial" panose="020B0604020202020204" pitchFamily="34" charset="0"/>
              </a:endParaRPr>
            </a:p>
          </p:txBody>
        </p:sp>
        <p:sp>
          <p:nvSpPr>
            <p:cNvPr id="48145" name="Rectangle 71"/>
            <p:cNvSpPr/>
            <p:nvPr/>
          </p:nvSpPr>
          <p:spPr>
            <a:xfrm>
              <a:off x="5384239" y="5584537"/>
              <a:ext cx="822325" cy="583565"/>
            </a:xfrm>
            <a:prstGeom prst="rect">
              <a:avLst/>
            </a:prstGeom>
            <a:noFill/>
            <a:ln w="9525">
              <a:noFill/>
            </a:ln>
          </p:spPr>
          <p:txBody>
            <a:bodyPr>
              <a:spAutoFit/>
            </a:bodyPr>
            <a:p>
              <a:pPr algn="ctr"/>
              <a:r>
                <a:rPr lang="zh-CN" altLang="en-US" sz="1600" dirty="0">
                  <a:solidFill>
                    <a:srgbClr val="000000"/>
                  </a:solidFill>
                  <a:latin typeface="Arial" panose="020B0604020202020204" pitchFamily="34" charset="0"/>
                  <a:cs typeface="Arial" panose="020B0604020202020204" pitchFamily="34" charset="0"/>
                </a:rPr>
                <a:t>精彩</a:t>
              </a:r>
              <a:endParaRPr lang="en-US" altLang="zh-CN" sz="1600" dirty="0">
                <a:solidFill>
                  <a:srgbClr val="000000"/>
                </a:solidFill>
                <a:latin typeface="Arial" panose="020B0604020202020204" pitchFamily="34" charset="0"/>
                <a:cs typeface="Arial" panose="020B0604020202020204" pitchFamily="34" charset="0"/>
              </a:endParaRPr>
            </a:p>
            <a:p>
              <a:pPr algn="ctr"/>
              <a:r>
                <a:rPr lang="zh-CN" altLang="en-US" sz="1600" dirty="0">
                  <a:solidFill>
                    <a:srgbClr val="000000"/>
                  </a:solidFill>
                  <a:latin typeface="Arial" panose="020B0604020202020204" pitchFamily="34" charset="0"/>
                  <a:cs typeface="Arial" panose="020B0604020202020204" pitchFamily="34" charset="0"/>
                </a:rPr>
                <a:t>选篇</a:t>
              </a:r>
              <a:endParaRPr lang="en-US" altLang="zh-CN" sz="1600" dirty="0">
                <a:solidFill>
                  <a:srgbClr val="000000"/>
                </a:solidFill>
                <a:latin typeface="Arial" panose="020B0604020202020204" pitchFamily="34" charset="0"/>
                <a:ea typeface="Arial" panose="020B0604020202020204" pitchFamily="34" charset="0"/>
              </a:endParaRPr>
            </a:p>
          </p:txBody>
        </p:sp>
        <p:sp>
          <p:nvSpPr>
            <p:cNvPr id="48146" name="Rectangle 72"/>
            <p:cNvSpPr/>
            <p:nvPr/>
          </p:nvSpPr>
          <p:spPr>
            <a:xfrm>
              <a:off x="6464206" y="5592475"/>
              <a:ext cx="822325" cy="583565"/>
            </a:xfrm>
            <a:prstGeom prst="rect">
              <a:avLst/>
            </a:prstGeom>
            <a:noFill/>
            <a:ln w="9525">
              <a:noFill/>
            </a:ln>
          </p:spPr>
          <p:txBody>
            <a:bodyPr>
              <a:spAutoFit/>
            </a:bodyPr>
            <a:p>
              <a:pPr algn="ctr"/>
              <a:r>
                <a:rPr lang="zh-CN" altLang="en-US" sz="1600" dirty="0">
                  <a:solidFill>
                    <a:srgbClr val="000000"/>
                  </a:solidFill>
                  <a:latin typeface="Arial" panose="020B0604020202020204" pitchFamily="34" charset="0"/>
                  <a:cs typeface="Arial" panose="020B0604020202020204" pitchFamily="34" charset="0"/>
                </a:rPr>
                <a:t>课外古诗词</a:t>
              </a:r>
              <a:endParaRPr lang="en-US" altLang="zh-CN" sz="1600" dirty="0">
                <a:solidFill>
                  <a:srgbClr val="000000"/>
                </a:solidFill>
                <a:latin typeface="Arial" panose="020B0604020202020204" pitchFamily="34" charset="0"/>
                <a:ea typeface="Arial" panose="020B0604020202020204" pitchFamily="34" charset="0"/>
              </a:endParaRPr>
            </a:p>
          </p:txBody>
        </p:sp>
        <p:sp>
          <p:nvSpPr>
            <p:cNvPr id="48147" name="Rectangle 73"/>
            <p:cNvSpPr/>
            <p:nvPr/>
          </p:nvSpPr>
          <p:spPr>
            <a:xfrm>
              <a:off x="7466013" y="5592474"/>
              <a:ext cx="822325" cy="583565"/>
            </a:xfrm>
            <a:prstGeom prst="rect">
              <a:avLst/>
            </a:prstGeom>
            <a:noFill/>
            <a:ln w="9525">
              <a:noFill/>
            </a:ln>
          </p:spPr>
          <p:txBody>
            <a:bodyPr>
              <a:spAutoFit/>
            </a:bodyPr>
            <a:p>
              <a:pPr algn="ctr"/>
              <a:r>
                <a:rPr lang="zh-CN" altLang="en-US" sz="1600" dirty="0">
                  <a:solidFill>
                    <a:srgbClr val="000000"/>
                  </a:solidFill>
                  <a:latin typeface="Arial" panose="020B0604020202020204" pitchFamily="34" charset="0"/>
                  <a:cs typeface="Arial" panose="020B0604020202020204" pitchFamily="34" charset="0"/>
                </a:rPr>
                <a:t>非连续性文本</a:t>
              </a:r>
              <a:endParaRPr lang="en-US" altLang="zh-CN" sz="1600" dirty="0">
                <a:solidFill>
                  <a:srgbClr val="000000"/>
                </a:solidFill>
                <a:latin typeface="Arial" panose="020B0604020202020204" pitchFamily="34" charset="0"/>
                <a:ea typeface="Arial" panose="020B0604020202020204" pitchFamily="34" charset="0"/>
              </a:endParaRPr>
            </a:p>
          </p:txBody>
        </p:sp>
        <p:sp>
          <p:nvSpPr>
            <p:cNvPr id="48148" name="Rectangle 74"/>
            <p:cNvSpPr/>
            <p:nvPr/>
          </p:nvSpPr>
          <p:spPr>
            <a:xfrm>
              <a:off x="6051550" y="5018088"/>
              <a:ext cx="1563688" cy="337185"/>
            </a:xfrm>
            <a:prstGeom prst="rect">
              <a:avLst/>
            </a:prstGeom>
            <a:noFill/>
            <a:ln w="9525">
              <a:noFill/>
            </a:ln>
          </p:spPr>
          <p:txBody>
            <a:bodyPr>
              <a:spAutoFit/>
            </a:bodyPr>
            <a:p>
              <a:pPr algn="ctr"/>
              <a:r>
                <a:rPr lang="zh-CN" altLang="en-US" sz="1600" b="1" dirty="0">
                  <a:solidFill>
                    <a:srgbClr val="080808"/>
                  </a:solidFill>
                  <a:latin typeface="Arial" panose="020B0604020202020204" pitchFamily="34" charset="0"/>
                  <a:cs typeface="Arial" panose="020B0604020202020204" pitchFamily="34" charset="0"/>
                </a:rPr>
                <a:t>其他构成</a:t>
              </a:r>
              <a:endParaRPr lang="en-US" altLang="zh-CN" sz="1600" b="1" dirty="0">
                <a:solidFill>
                  <a:srgbClr val="080808"/>
                </a:solidFill>
                <a:latin typeface="Arial" panose="020B0604020202020204" pitchFamily="34" charset="0"/>
                <a:ea typeface="Arial" panose="020B0604020202020204" pitchFamily="34" charset="0"/>
              </a:endParaRPr>
            </a:p>
          </p:txBody>
        </p:sp>
        <p:sp>
          <p:nvSpPr>
            <p:cNvPr id="178251" name="Rectangle 75"/>
            <p:cNvSpPr>
              <a:spLocks noChangeArrowheads="1"/>
            </p:cNvSpPr>
            <p:nvPr/>
          </p:nvSpPr>
          <p:spPr bwMode="black">
            <a:xfrm>
              <a:off x="3542069" y="1698625"/>
              <a:ext cx="693393" cy="706755"/>
            </a:xfrm>
            <a:prstGeom prst="rect">
              <a:avLst/>
            </a:prstGeom>
            <a:noFill/>
            <a:ln>
              <a:noFill/>
            </a:ln>
            <a:effec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黑体" panose="02010609060101010101" charset="-122"/>
                  <a:ea typeface="黑体" panose="02010609060101010101" charset="-122"/>
                  <a:cs typeface="Arial" panose="020B0604020202020204" pitchFamily="34" charset="0"/>
                </a:rPr>
                <a:t>课内</a:t>
              </a:r>
              <a:endParaRPr kumimoji="0" lang="en-US" altLang="zh-CN" sz="20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黑体" panose="02010609060101010101" charset="-122"/>
                <a:ea typeface="黑体" panose="02010609060101010101" charset="-122"/>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黑体" panose="02010609060101010101" charset="-122"/>
                  <a:ea typeface="黑体" panose="02010609060101010101" charset="-122"/>
                  <a:cs typeface="Arial" panose="020B0604020202020204" pitchFamily="34" charset="0"/>
                </a:rPr>
                <a:t>阅读</a:t>
              </a:r>
              <a:endParaRPr kumimoji="0" lang="en-US" altLang="zh-CN" sz="20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黑体" panose="02010609060101010101" charset="-122"/>
                <a:ea typeface="黑体" panose="02010609060101010101" charset="-122"/>
                <a:cs typeface="Arial" panose="020B0604020202020204" pitchFamily="34" charset="0"/>
              </a:endParaRPr>
            </a:p>
          </p:txBody>
        </p:sp>
        <p:sp>
          <p:nvSpPr>
            <p:cNvPr id="48150" name="Rectangle 76"/>
            <p:cNvSpPr/>
            <p:nvPr/>
          </p:nvSpPr>
          <p:spPr>
            <a:xfrm>
              <a:off x="84470" y="3139956"/>
              <a:ext cx="1751225" cy="521970"/>
            </a:xfrm>
            <a:prstGeom prst="rect">
              <a:avLst/>
            </a:prstGeom>
            <a:noFill/>
            <a:ln w="9525">
              <a:noFill/>
            </a:ln>
          </p:spPr>
          <p:txBody>
            <a:bodyPr>
              <a:spAutoFit/>
            </a:bodyPr>
            <a:p>
              <a:pPr>
                <a:buChar char="•"/>
              </a:pPr>
              <a:r>
                <a:rPr lang="zh-CN" altLang="en-US" sz="1400" b="1" dirty="0">
                  <a:latin typeface="仿宋" panose="02010609060101010101" pitchFamily="49" charset="-122"/>
                  <a:ea typeface="仿宋" panose="02010609060101010101" pitchFamily="49" charset="-122"/>
                </a:rPr>
                <a:t>内容，写法</a:t>
              </a:r>
              <a:endParaRPr lang="en-US" altLang="zh-CN" sz="1400" b="1" dirty="0">
                <a:latin typeface="仿宋" panose="02010609060101010101" pitchFamily="49" charset="-122"/>
                <a:ea typeface="仿宋" panose="02010609060101010101" pitchFamily="49" charset="-122"/>
              </a:endParaRPr>
            </a:p>
            <a:p>
              <a:pPr>
                <a:buChar char="•"/>
              </a:pPr>
              <a:r>
                <a:rPr lang="zh-CN" altLang="en-US" sz="1400" b="1" dirty="0">
                  <a:latin typeface="仿宋" panose="02010609060101010101" pitchFamily="49" charset="-122"/>
                  <a:ea typeface="仿宋" panose="02010609060101010101" pitchFamily="49" charset="-122"/>
                </a:rPr>
                <a:t>激趣，启发，准备</a:t>
              </a:r>
              <a:endParaRPr lang="en-US" altLang="zh-CN" sz="1400" b="1" dirty="0">
                <a:latin typeface="仿宋" panose="02010609060101010101" pitchFamily="49" charset="-122"/>
                <a:ea typeface="仿宋" panose="02010609060101010101" pitchFamily="49" charset="-122"/>
              </a:endParaRPr>
            </a:p>
          </p:txBody>
        </p:sp>
        <p:sp>
          <p:nvSpPr>
            <p:cNvPr id="48151" name="Rectangle 77"/>
            <p:cNvSpPr/>
            <p:nvPr/>
          </p:nvSpPr>
          <p:spPr>
            <a:xfrm>
              <a:off x="2491723" y="5026091"/>
              <a:ext cx="1198895" cy="521970"/>
            </a:xfrm>
            <a:prstGeom prst="rect">
              <a:avLst/>
            </a:prstGeom>
            <a:noFill/>
            <a:ln w="9525">
              <a:noFill/>
            </a:ln>
          </p:spPr>
          <p:txBody>
            <a:bodyPr>
              <a:spAutoFit/>
            </a:bodyPr>
            <a:p>
              <a:pPr>
                <a:buChar char="•"/>
              </a:pPr>
              <a:r>
                <a:rPr lang="zh-CN" altLang="en-US" sz="1400" b="1" dirty="0">
                  <a:latin typeface="仿宋" panose="02010609060101010101" pitchFamily="49" charset="-122"/>
                  <a:ea typeface="仿宋" panose="02010609060101010101" pitchFamily="49" charset="-122"/>
                </a:rPr>
                <a:t>思考探究</a:t>
              </a:r>
              <a:endParaRPr lang="en-US" altLang="zh-CN" sz="1400" b="1" dirty="0">
                <a:latin typeface="仿宋" panose="02010609060101010101" pitchFamily="49" charset="-122"/>
                <a:ea typeface="仿宋" panose="02010609060101010101" pitchFamily="49" charset="-122"/>
              </a:endParaRPr>
            </a:p>
            <a:p>
              <a:pPr>
                <a:buChar char="•"/>
              </a:pPr>
              <a:r>
                <a:rPr lang="zh-CN" altLang="en-US" sz="1400" b="1" dirty="0">
                  <a:latin typeface="仿宋" panose="02010609060101010101" pitchFamily="49" charset="-122"/>
                  <a:ea typeface="仿宋" panose="02010609060101010101" pitchFamily="49" charset="-122"/>
                </a:rPr>
                <a:t>积累拓展</a:t>
              </a:r>
              <a:endParaRPr lang="en-US" altLang="zh-CN" sz="1400" b="1" dirty="0">
                <a:latin typeface="仿宋" panose="02010609060101010101" pitchFamily="49" charset="-122"/>
                <a:ea typeface="仿宋" panose="02010609060101010101" pitchFamily="49" charset="-122"/>
              </a:endParaRPr>
            </a:p>
          </p:txBody>
        </p:sp>
        <p:sp>
          <p:nvSpPr>
            <p:cNvPr id="48152" name="Rectangle 78"/>
            <p:cNvSpPr/>
            <p:nvPr/>
          </p:nvSpPr>
          <p:spPr>
            <a:xfrm>
              <a:off x="4551082" y="4197729"/>
              <a:ext cx="1401942" cy="521970"/>
            </a:xfrm>
            <a:prstGeom prst="rect">
              <a:avLst/>
            </a:prstGeom>
            <a:noFill/>
            <a:ln w="9525">
              <a:noFill/>
            </a:ln>
          </p:spPr>
          <p:txBody>
            <a:bodyPr>
              <a:spAutoFit/>
            </a:bodyPr>
            <a:p>
              <a:pPr>
                <a:buChar char="•"/>
              </a:pPr>
              <a:r>
                <a:rPr lang="zh-CN" altLang="en-US" sz="1400" b="1" dirty="0">
                  <a:latin typeface="仿宋" panose="02010609060101010101" pitchFamily="49" charset="-122"/>
                  <a:ea typeface="仿宋" panose="02010609060101010101" pitchFamily="49" charset="-122"/>
                </a:rPr>
                <a:t>科学化处理</a:t>
              </a:r>
              <a:endParaRPr lang="en-US" altLang="zh-CN" sz="1400" b="1" dirty="0">
                <a:latin typeface="仿宋" panose="02010609060101010101" pitchFamily="49" charset="-122"/>
                <a:ea typeface="仿宋" panose="02010609060101010101" pitchFamily="49" charset="-122"/>
              </a:endParaRPr>
            </a:p>
            <a:p>
              <a:pPr>
                <a:buChar char="•"/>
              </a:pPr>
              <a:r>
                <a:rPr lang="zh-CN" altLang="en-US" sz="1400" b="1" dirty="0">
                  <a:latin typeface="仿宋" panose="02010609060101010101" pitchFamily="49" charset="-122"/>
                  <a:ea typeface="仿宋" panose="02010609060101010101" pitchFamily="49" charset="-122"/>
                </a:rPr>
                <a:t>书法范字</a:t>
              </a:r>
              <a:endParaRPr lang="en-US" altLang="zh-CN" sz="1400" b="1" dirty="0">
                <a:latin typeface="仿宋" panose="02010609060101010101" pitchFamily="49" charset="-122"/>
                <a:ea typeface="仿宋" panose="02010609060101010101" pitchFamily="49" charset="-122"/>
              </a:endParaRPr>
            </a:p>
          </p:txBody>
        </p:sp>
        <p:sp>
          <p:nvSpPr>
            <p:cNvPr id="48153" name="Rectangle 79"/>
            <p:cNvSpPr/>
            <p:nvPr/>
          </p:nvSpPr>
          <p:spPr>
            <a:xfrm>
              <a:off x="6226175" y="3421063"/>
              <a:ext cx="1900238" cy="521970"/>
            </a:xfrm>
            <a:prstGeom prst="rect">
              <a:avLst/>
            </a:prstGeom>
            <a:noFill/>
            <a:ln w="9525">
              <a:noFill/>
            </a:ln>
          </p:spPr>
          <p:txBody>
            <a:bodyPr>
              <a:spAutoFit/>
            </a:bodyPr>
            <a:p>
              <a:pPr>
                <a:buChar char="•"/>
              </a:pPr>
              <a:r>
                <a:rPr lang="zh-CN" altLang="en-US" sz="1400" b="1" dirty="0">
                  <a:latin typeface="仿宋" panose="02010609060101010101" pitchFamily="49" charset="-122"/>
                  <a:ea typeface="仿宋" panose="02010609060101010101" pitchFamily="49" charset="-122"/>
                </a:rPr>
                <a:t>精要指导</a:t>
              </a:r>
              <a:endParaRPr lang="en-US" altLang="zh-CN" sz="1400" b="1" dirty="0">
                <a:latin typeface="仿宋" panose="02010609060101010101" pitchFamily="49" charset="-122"/>
                <a:ea typeface="仿宋" panose="02010609060101010101" pitchFamily="49" charset="-122"/>
              </a:endParaRPr>
            </a:p>
            <a:p>
              <a:pPr>
                <a:buChar char="•"/>
              </a:pPr>
              <a:r>
                <a:rPr lang="zh-CN" altLang="en-US" sz="1400" b="1" dirty="0">
                  <a:latin typeface="仿宋" panose="02010609060101010101" pitchFamily="49" charset="-122"/>
                  <a:ea typeface="仿宋" panose="02010609060101010101" pitchFamily="49" charset="-122"/>
                </a:rPr>
                <a:t>延伸阅读</a:t>
              </a:r>
              <a:endParaRPr lang="en-US" altLang="zh-CN" sz="1400" b="1" dirty="0">
                <a:latin typeface="仿宋" panose="02010609060101010101" pitchFamily="49" charset="-122"/>
                <a:ea typeface="仿宋" panose="02010609060101010101" pitchFamily="49" charset="-122"/>
              </a:endParaRPr>
            </a:p>
          </p:txBody>
        </p:sp>
        <p:sp>
          <p:nvSpPr>
            <p:cNvPr id="48154" name="Rectangle 80"/>
            <p:cNvSpPr/>
            <p:nvPr/>
          </p:nvSpPr>
          <p:spPr>
            <a:xfrm>
              <a:off x="7037524" y="1735702"/>
              <a:ext cx="1421245" cy="1168400"/>
            </a:xfrm>
            <a:prstGeom prst="rect">
              <a:avLst/>
            </a:prstGeom>
            <a:noFill/>
            <a:ln w="9525">
              <a:noFill/>
            </a:ln>
          </p:spPr>
          <p:txBody>
            <a:bodyPr>
              <a:spAutoFit/>
            </a:bodyPr>
            <a:p>
              <a:pPr>
                <a:buChar char="•"/>
              </a:pPr>
              <a:r>
                <a:rPr lang="zh-CN" altLang="en-US" sz="1400" b="1" dirty="0">
                  <a:latin typeface="仿宋" panose="02010609060101010101" pitchFamily="49" charset="-122"/>
                  <a:ea typeface="仿宋" panose="02010609060101010101" pitchFamily="49" charset="-122"/>
                </a:rPr>
                <a:t>准确有用</a:t>
              </a:r>
              <a:endParaRPr lang="en-US" altLang="zh-CN" sz="1400" b="1" dirty="0">
                <a:latin typeface="仿宋" panose="02010609060101010101" pitchFamily="49" charset="-122"/>
                <a:ea typeface="仿宋" panose="02010609060101010101" pitchFamily="49" charset="-122"/>
              </a:endParaRPr>
            </a:p>
            <a:p>
              <a:pPr>
                <a:buChar char="•"/>
              </a:pPr>
              <a:r>
                <a:rPr lang="zh-CN" altLang="en-US" sz="1400" b="1" dirty="0">
                  <a:latin typeface="仿宋" panose="02010609060101010101" pitchFamily="49" charset="-122"/>
                  <a:ea typeface="仿宋" panose="02010609060101010101" pitchFamily="49" charset="-122"/>
                </a:rPr>
                <a:t>指向关键</a:t>
              </a:r>
              <a:endParaRPr lang="en-US" altLang="zh-CN" sz="1400" b="1" dirty="0">
                <a:latin typeface="仿宋" panose="02010609060101010101" pitchFamily="49" charset="-122"/>
                <a:ea typeface="仿宋" panose="02010609060101010101" pitchFamily="49" charset="-122"/>
              </a:endParaRPr>
            </a:p>
            <a:p>
              <a:pPr>
                <a:buChar char="•"/>
              </a:pPr>
              <a:r>
                <a:rPr lang="zh-CN" altLang="en-US" sz="1400" b="1" dirty="0">
                  <a:latin typeface="仿宋" panose="02010609060101010101" pitchFamily="49" charset="-122"/>
                  <a:ea typeface="仿宋" panose="02010609060101010101" pitchFamily="49" charset="-122"/>
                </a:rPr>
                <a:t>导向语言</a:t>
              </a:r>
              <a:endParaRPr lang="en-US" altLang="zh-CN" sz="1400" b="1" dirty="0">
                <a:latin typeface="仿宋" panose="02010609060101010101" pitchFamily="49" charset="-122"/>
                <a:ea typeface="仿宋" panose="02010609060101010101" pitchFamily="49" charset="-122"/>
              </a:endParaRPr>
            </a:p>
            <a:p>
              <a:pPr>
                <a:buChar char="•"/>
              </a:pPr>
              <a:r>
                <a:rPr lang="zh-CN" altLang="en-US" sz="1400" b="1" dirty="0">
                  <a:latin typeface="仿宋" panose="02010609060101010101" pitchFamily="49" charset="-122"/>
                  <a:ea typeface="仿宋" panose="02010609060101010101" pitchFamily="49" charset="-122"/>
                </a:rPr>
                <a:t>深度思考</a:t>
              </a:r>
              <a:endParaRPr lang="en-US" altLang="zh-CN" sz="1400" b="1" dirty="0">
                <a:latin typeface="仿宋" panose="02010609060101010101" pitchFamily="49" charset="-122"/>
                <a:ea typeface="仿宋" panose="02010609060101010101" pitchFamily="49" charset="-122"/>
              </a:endParaRPr>
            </a:p>
            <a:p>
              <a:pPr>
                <a:buChar char="•"/>
              </a:pPr>
              <a:r>
                <a:rPr lang="zh-CN" altLang="en-US" sz="1400" b="1" dirty="0">
                  <a:latin typeface="仿宋" panose="02010609060101010101" pitchFamily="49" charset="-122"/>
                  <a:ea typeface="仿宋" panose="02010609060101010101" pitchFamily="49" charset="-122"/>
                </a:rPr>
                <a:t>语言简明</a:t>
              </a:r>
              <a:endParaRPr lang="en-US" altLang="zh-CN" sz="1400" b="1" dirty="0">
                <a:latin typeface="仿宋" panose="02010609060101010101" pitchFamily="49" charset="-122"/>
                <a:ea typeface="仿宋" panose="02010609060101010101" pitchFamily="49" charset="-122"/>
              </a:endParaRPr>
            </a:p>
          </p:txBody>
        </p:sp>
      </p:grpSp>
      <p:sp>
        <p:nvSpPr>
          <p:cNvPr id="48132" name="Line 32"/>
          <p:cNvSpPr/>
          <p:nvPr/>
        </p:nvSpPr>
        <p:spPr>
          <a:xfrm>
            <a:off x="1524000" y="863600"/>
            <a:ext cx="9132888" cy="0"/>
          </a:xfrm>
          <a:prstGeom prst="line">
            <a:avLst/>
          </a:prstGeom>
          <a:ln w="9525" cap="flat" cmpd="sng">
            <a:solidFill>
              <a:srgbClr val="C0C0C0"/>
            </a:solidFill>
            <a:prstDash val="solid"/>
            <a:headEnd type="none" w="med" len="med"/>
            <a:tailEnd type="none" w="med" len="med"/>
          </a:ln>
        </p:spPr>
      </p:sp>
    </p:spTree>
  </p:cSld>
  <p:clrMapOvr>
    <a:masterClrMapping/>
  </p:clrMapOvr>
  <p:transition spd="slow">
    <p:random/>
    <p:sndAc>
      <p:stSnd>
        <p:snd r:embed="rId6" name="camera.wav"/>
      </p:stSnd>
    </p:sndAc>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Rectangle 7"/>
          <p:cNvSpPr/>
          <p:nvPr/>
        </p:nvSpPr>
        <p:spPr>
          <a:xfrm>
            <a:off x="2063750" y="2492375"/>
            <a:ext cx="8172450" cy="460375"/>
          </a:xfrm>
          <a:prstGeom prst="rect">
            <a:avLst/>
          </a:prstGeom>
          <a:noFill/>
          <a:ln w="9525">
            <a:noFill/>
          </a:ln>
        </p:spPr>
        <p:txBody>
          <a:bodyPr>
            <a:spAutoFit/>
          </a:bodyPr>
          <a:p>
            <a:endParaRPr lang="zh-CN" altLang="zh-CN" sz="2400" dirty="0">
              <a:latin typeface="Arial" panose="020B0604020202020204" pitchFamily="34" charset="0"/>
            </a:endParaRPr>
          </a:p>
        </p:txBody>
      </p:sp>
      <p:pic>
        <p:nvPicPr>
          <p:cNvPr id="49155" name="Picture 5"/>
          <p:cNvPicPr>
            <a:picLocks noChangeAspect="1"/>
          </p:cNvPicPr>
          <p:nvPr/>
        </p:nvPicPr>
        <p:blipFill>
          <a:blip r:embed="rId1"/>
          <a:stretch>
            <a:fillRect/>
          </a:stretch>
        </p:blipFill>
        <p:spPr>
          <a:xfrm>
            <a:off x="1636713" y="476250"/>
            <a:ext cx="6526212" cy="3576638"/>
          </a:xfrm>
          <a:prstGeom prst="rect">
            <a:avLst/>
          </a:prstGeom>
          <a:noFill/>
          <a:ln w="9525">
            <a:noFill/>
          </a:ln>
        </p:spPr>
      </p:pic>
      <p:pic>
        <p:nvPicPr>
          <p:cNvPr id="49156" name="Picture 6"/>
          <p:cNvPicPr>
            <a:picLocks noChangeAspect="1"/>
          </p:cNvPicPr>
          <p:nvPr/>
        </p:nvPicPr>
        <p:blipFill>
          <a:blip r:embed="rId2"/>
          <a:stretch>
            <a:fillRect/>
          </a:stretch>
        </p:blipFill>
        <p:spPr>
          <a:xfrm>
            <a:off x="4224338" y="3429000"/>
            <a:ext cx="6251575" cy="3240088"/>
          </a:xfrm>
          <a:prstGeom prst="rect">
            <a:avLst/>
          </a:prstGeom>
          <a:noFill/>
          <a:ln w="9525">
            <a:noFill/>
          </a:ln>
        </p:spPr>
      </p:pic>
      <p:sp>
        <p:nvSpPr>
          <p:cNvPr id="49157" name="圆角矩形 2"/>
          <p:cNvSpPr/>
          <p:nvPr/>
        </p:nvSpPr>
        <p:spPr>
          <a:xfrm>
            <a:off x="7672388" y="403225"/>
            <a:ext cx="2803525" cy="3590925"/>
          </a:xfrm>
          <a:prstGeom prst="roundRect">
            <a:avLst>
              <a:gd name="adj" fmla="val 16667"/>
            </a:avLst>
          </a:prstGeom>
          <a:solidFill>
            <a:srgbClr val="92D050"/>
          </a:solidFill>
          <a:ln w="25400" cap="flat" cmpd="sng">
            <a:solidFill>
              <a:srgbClr val="89A4A7"/>
            </a:solidFill>
            <a:prstDash val="solid"/>
            <a:miter/>
            <a:headEnd type="none" w="med" len="med"/>
            <a:tailEnd type="none" w="med" len="med"/>
          </a:ln>
        </p:spPr>
        <p:txBody>
          <a:bodyPr anchor="ctr"/>
          <a:p>
            <a:r>
              <a:rPr lang="en-US" altLang="zh-CN" b="1" dirty="0">
                <a:solidFill>
                  <a:schemeClr val="accent2"/>
                </a:solidFill>
                <a:latin typeface="楷体_GB2312" pitchFamily="49" charset="-122"/>
                <a:ea typeface="楷体_GB2312" pitchFamily="49" charset="-122"/>
                <a:sym typeface="Arial" panose="020B0604020202020204" pitchFamily="34" charset="0"/>
              </a:rPr>
              <a:t>“</a:t>
            </a:r>
            <a:r>
              <a:rPr lang="zh-CN" altLang="en-US" b="1" dirty="0">
                <a:solidFill>
                  <a:schemeClr val="accent2"/>
                </a:solidFill>
                <a:latin typeface="楷体_GB2312" pitchFamily="49" charset="-122"/>
                <a:ea typeface="楷体_GB2312" pitchFamily="49" charset="-122"/>
                <a:sym typeface="Arial" panose="020B0604020202020204" pitchFamily="34" charset="0"/>
              </a:rPr>
              <a:t>预习</a:t>
            </a:r>
            <a:r>
              <a:rPr lang="en-US" altLang="zh-CN" b="1" dirty="0">
                <a:solidFill>
                  <a:schemeClr val="accent2"/>
                </a:solidFill>
                <a:latin typeface="楷体_GB2312" pitchFamily="49" charset="-122"/>
                <a:ea typeface="楷体_GB2312" pitchFamily="49" charset="-122"/>
                <a:sym typeface="Arial" panose="020B0604020202020204" pitchFamily="34" charset="0"/>
              </a:rPr>
              <a:t>”</a:t>
            </a:r>
            <a:r>
              <a:rPr lang="zh-CN" altLang="en-US" b="1" dirty="0">
                <a:solidFill>
                  <a:schemeClr val="accent2"/>
                </a:solidFill>
                <a:latin typeface="楷体_GB2312" pitchFamily="49" charset="-122"/>
                <a:ea typeface="楷体_GB2312" pitchFamily="49" charset="-122"/>
                <a:sym typeface="Arial" panose="020B0604020202020204" pitchFamily="34" charset="0"/>
              </a:rPr>
              <a:t>兼有助读和作业双重功能，或激发学生阅读兴趣，或调动阅读期待，或与学生的经验、以前所学进行勾连，或提供必要的文本解读需要的背景知识，或照应单元重点提示必要的阅读方法，或指出阅读中需要思考的问题等，目的在于引导、铺垫、提高阅读兴趣等</a:t>
            </a:r>
            <a:r>
              <a:rPr lang="zh-CN" altLang="en-US" dirty="0">
                <a:solidFill>
                  <a:schemeClr val="accent2"/>
                </a:solidFill>
                <a:latin typeface="楷体_GB2312" pitchFamily="49" charset="-122"/>
                <a:ea typeface="楷体_GB2312" pitchFamily="49" charset="-122"/>
                <a:sym typeface="Arial" panose="020B0604020202020204" pitchFamily="34" charset="0"/>
              </a:rPr>
              <a:t>。</a:t>
            </a:r>
            <a:endParaRPr lang="zh-CN" altLang="en-US" b="1" dirty="0">
              <a:latin typeface="楷体_GB2312" pitchFamily="49" charset="-122"/>
              <a:ea typeface="楷体_GB2312" pitchFamily="49" charset="-122"/>
            </a:endParaRPr>
          </a:p>
        </p:txBody>
      </p:sp>
    </p:spTree>
  </p:cSld>
  <p:clrMapOvr>
    <a:masterClrMapping/>
  </p:clrMapOvr>
  <p:transition spd="slow">
    <p:random/>
    <p:sndAc>
      <p:stSnd>
        <p:snd r:embed="rId3" name="camera.wav"/>
      </p:stSnd>
    </p:sndAc>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0178" name="Picture 2"/>
          <p:cNvPicPr>
            <a:picLocks noChangeAspect="1"/>
          </p:cNvPicPr>
          <p:nvPr/>
        </p:nvPicPr>
        <p:blipFill>
          <a:blip r:embed="rId1"/>
          <a:stretch>
            <a:fillRect/>
          </a:stretch>
        </p:blipFill>
        <p:spPr>
          <a:xfrm>
            <a:off x="1982788" y="512763"/>
            <a:ext cx="6553200" cy="5832475"/>
          </a:xfrm>
          <a:prstGeom prst="rect">
            <a:avLst/>
          </a:prstGeom>
          <a:noFill/>
          <a:ln w="9525">
            <a:noFill/>
          </a:ln>
        </p:spPr>
      </p:pic>
      <p:sp>
        <p:nvSpPr>
          <p:cNvPr id="50179" name="椭圆形标注 1"/>
          <p:cNvSpPr/>
          <p:nvPr/>
        </p:nvSpPr>
        <p:spPr>
          <a:xfrm>
            <a:off x="4778375" y="204788"/>
            <a:ext cx="2339975" cy="831850"/>
          </a:xfrm>
          <a:prstGeom prst="wedgeEllipseCallout">
            <a:avLst>
              <a:gd name="adj1" fmla="val -87963"/>
              <a:gd name="adj2" fmla="val 42644"/>
            </a:avLst>
          </a:prstGeom>
          <a:solidFill>
            <a:srgbClr val="92D050"/>
          </a:solidFill>
          <a:ln w="25400" cap="flat" cmpd="sng">
            <a:solidFill>
              <a:srgbClr val="89A4A7"/>
            </a:solidFill>
            <a:prstDash val="solid"/>
            <a:miter/>
            <a:headEnd type="none" w="med" len="med"/>
            <a:tailEnd type="none" w="med" len="med"/>
          </a:ln>
        </p:spPr>
        <p:txBody>
          <a:bodyPr anchor="ctr"/>
          <a:p>
            <a:pPr algn="ctr"/>
            <a:r>
              <a:rPr lang="zh-CN" altLang="en-US" sz="1600" b="1" dirty="0">
                <a:latin typeface="Arial" panose="020B0604020202020204" pitchFamily="34" charset="0"/>
              </a:rPr>
              <a:t>内容、情感、主题、写法、疑难</a:t>
            </a:r>
            <a:endParaRPr lang="zh-CN" altLang="en-US" sz="1600" b="1" dirty="0">
              <a:latin typeface="Arial" panose="020B0604020202020204" pitchFamily="34" charset="0"/>
            </a:endParaRPr>
          </a:p>
        </p:txBody>
      </p:sp>
      <p:sp>
        <p:nvSpPr>
          <p:cNvPr id="50180" name="椭圆形标注 2"/>
          <p:cNvSpPr/>
          <p:nvPr/>
        </p:nvSpPr>
        <p:spPr>
          <a:xfrm>
            <a:off x="4778375" y="4119563"/>
            <a:ext cx="2738438" cy="1165225"/>
          </a:xfrm>
          <a:prstGeom prst="wedgeEllipseCallout">
            <a:avLst>
              <a:gd name="adj1" fmla="val -87963"/>
              <a:gd name="adj2" fmla="val 42644"/>
            </a:avLst>
          </a:prstGeom>
          <a:solidFill>
            <a:srgbClr val="92D050"/>
          </a:solidFill>
          <a:ln w="25400" cap="flat" cmpd="sng">
            <a:solidFill>
              <a:srgbClr val="89A4A7"/>
            </a:solidFill>
            <a:prstDash val="solid"/>
            <a:miter/>
            <a:headEnd type="none" w="med" len="med"/>
            <a:tailEnd type="none" w="med" len="med"/>
          </a:ln>
        </p:spPr>
        <p:txBody>
          <a:bodyPr anchor="ctr"/>
          <a:p>
            <a:pPr algn="ctr"/>
            <a:r>
              <a:rPr lang="en-US" altLang="zh-CN" sz="1600" b="1" dirty="0">
                <a:latin typeface="Arial" panose="020B0604020202020204" pitchFamily="34" charset="0"/>
              </a:rPr>
              <a:t>  </a:t>
            </a:r>
            <a:r>
              <a:rPr lang="zh-CN" altLang="en-US" sz="1600" b="1" dirty="0">
                <a:latin typeface="Arial" panose="020B0604020202020204" pitchFamily="34" charset="0"/>
              </a:rPr>
              <a:t>积累、品味、拓展、延伸，与文本以外的内容建立起广泛的联系</a:t>
            </a:r>
            <a:endParaRPr lang="zh-CN" altLang="en-US" sz="1600" b="1" dirty="0">
              <a:latin typeface="Arial" panose="020B0604020202020204" pitchFamily="34" charset="0"/>
            </a:endParaRPr>
          </a:p>
        </p:txBody>
      </p:sp>
      <p:sp>
        <p:nvSpPr>
          <p:cNvPr id="50181" name="圆角矩形 3"/>
          <p:cNvSpPr/>
          <p:nvPr/>
        </p:nvSpPr>
        <p:spPr>
          <a:xfrm>
            <a:off x="8507413" y="547688"/>
            <a:ext cx="2009775" cy="5221287"/>
          </a:xfrm>
          <a:prstGeom prst="roundRect">
            <a:avLst>
              <a:gd name="adj" fmla="val 16667"/>
            </a:avLst>
          </a:prstGeom>
          <a:solidFill>
            <a:srgbClr val="92D050"/>
          </a:solidFill>
          <a:ln w="25400" cap="flat" cmpd="sng">
            <a:solidFill>
              <a:srgbClr val="89A4A7"/>
            </a:solidFill>
            <a:prstDash val="solid"/>
            <a:miter/>
            <a:headEnd type="none" w="med" len="med"/>
            <a:tailEnd type="none" w="med" len="med"/>
          </a:ln>
        </p:spPr>
        <p:txBody>
          <a:bodyPr anchor="ctr"/>
          <a:p>
            <a:pPr algn="ctr">
              <a:lnSpc>
                <a:spcPct val="150000"/>
              </a:lnSpc>
            </a:pPr>
            <a:r>
              <a:rPr lang="en-US" altLang="zh-CN" sz="2000" b="1" dirty="0">
                <a:latin typeface="楷体_GB2312" pitchFamily="49" charset="-122"/>
                <a:ea typeface="楷体_GB2312" pitchFamily="49" charset="-122"/>
                <a:sym typeface="Arial" panose="020B0604020202020204" pitchFamily="34" charset="0"/>
              </a:rPr>
              <a:t>   </a:t>
            </a:r>
            <a:r>
              <a:rPr lang="zh-CN" altLang="en-US" sz="2000" b="1" dirty="0">
                <a:latin typeface="楷体_GB2312" pitchFamily="49" charset="-122"/>
                <a:ea typeface="楷体_GB2312" pitchFamily="49" charset="-122"/>
                <a:sym typeface="Arial" panose="020B0604020202020204" pitchFamily="34" charset="0"/>
              </a:rPr>
              <a:t>两个层次练习，体现思维的渐进性，由课内到课外延伸拓展，由理解把握文本到积累梳理语言材料、扩大拓展学习资源，举一反三，内化为语文素养。</a:t>
            </a:r>
            <a:endParaRPr lang="zh-CN" altLang="en-US" sz="2000" b="1" dirty="0">
              <a:latin typeface="楷体_GB2312" pitchFamily="49" charset="-122"/>
              <a:ea typeface="楷体_GB2312" pitchFamily="49" charset="-122"/>
              <a:sym typeface="Arial" panose="020B0604020202020204" pitchFamily="34" charset="0"/>
            </a:endParaRPr>
          </a:p>
        </p:txBody>
      </p:sp>
    </p:spTree>
  </p:cSld>
  <p:clrMapOvr>
    <a:masterClrMapping/>
  </p:clrMapOvr>
  <p:transition spd="slow">
    <p:random/>
    <p:sndAc>
      <p:stSnd>
        <p:snd r:embed="rId2" name="camera.wav"/>
      </p:stSnd>
    </p:sndAc>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6" name="圆角矩形 1"/>
          <p:cNvSpPr/>
          <p:nvPr/>
        </p:nvSpPr>
        <p:spPr>
          <a:xfrm>
            <a:off x="8040688" y="1268413"/>
            <a:ext cx="2233612" cy="4033837"/>
          </a:xfrm>
          <a:prstGeom prst="roundRect">
            <a:avLst>
              <a:gd name="adj" fmla="val 16667"/>
            </a:avLst>
          </a:prstGeom>
          <a:solidFill>
            <a:srgbClr val="92D050"/>
          </a:solidFill>
          <a:ln w="25400" cap="flat" cmpd="sng">
            <a:solidFill>
              <a:srgbClr val="89A4A7"/>
            </a:solidFill>
            <a:prstDash val="solid"/>
            <a:miter/>
            <a:headEnd type="none" w="med" len="med"/>
            <a:tailEnd type="none" w="med" len="med"/>
          </a:ln>
        </p:spPr>
        <p:txBody>
          <a:bodyPr anchor="ctr"/>
          <a:p>
            <a:r>
              <a:rPr lang="en-US" altLang="zh-CN" sz="2000" b="1" dirty="0">
                <a:latin typeface="楷体" panose="02010609060101010101" pitchFamily="49" charset="-122"/>
                <a:ea typeface="楷体" panose="02010609060101010101" pitchFamily="49" charset="-122"/>
              </a:rPr>
              <a:t>  </a:t>
            </a:r>
            <a:r>
              <a:rPr lang="zh-CN" altLang="zh-CN" sz="2000" b="1" dirty="0">
                <a:latin typeface="楷体_GB2312" pitchFamily="49" charset="-122"/>
                <a:ea typeface="楷体_GB2312" pitchFamily="49" charset="-122"/>
              </a:rPr>
              <a:t>旁批</a:t>
            </a:r>
            <a:r>
              <a:rPr lang="zh-CN" altLang="en-US" sz="2000" b="1" dirty="0">
                <a:latin typeface="楷体_GB2312" pitchFamily="49" charset="-122"/>
                <a:ea typeface="楷体_GB2312" pitchFamily="49" charset="-122"/>
              </a:rPr>
              <a:t>随文设置，</a:t>
            </a:r>
            <a:r>
              <a:rPr lang="zh-CN" altLang="zh-CN" sz="2000" b="1" dirty="0">
                <a:latin typeface="楷体_GB2312" pitchFamily="49" charset="-122"/>
                <a:ea typeface="楷体_GB2312" pitchFamily="49" charset="-122"/>
              </a:rPr>
              <a:t>内容丰富，形式多样</a:t>
            </a:r>
            <a:r>
              <a:rPr lang="zh-CN" altLang="en-US" sz="2000" b="1" dirty="0">
                <a:latin typeface="楷体_GB2312" pitchFamily="49" charset="-122"/>
                <a:ea typeface="楷体_GB2312" pitchFamily="49" charset="-122"/>
              </a:rPr>
              <a:t>：或</a:t>
            </a:r>
            <a:r>
              <a:rPr lang="zh-CN" altLang="zh-CN" sz="2000" b="1" dirty="0">
                <a:latin typeface="楷体_GB2312" pitchFamily="49" charset="-122"/>
                <a:ea typeface="楷体_GB2312" pitchFamily="49" charset="-122"/>
              </a:rPr>
              <a:t>针对课文的关键之处、文笔精华以及写作技法做精要点评，</a:t>
            </a:r>
            <a:r>
              <a:rPr lang="zh-CN" altLang="en-US" sz="2000" b="1" dirty="0">
                <a:latin typeface="楷体_GB2312" pitchFamily="49" charset="-122"/>
                <a:ea typeface="楷体_GB2312" pitchFamily="49" charset="-122"/>
              </a:rPr>
              <a:t>或以</a:t>
            </a:r>
            <a:r>
              <a:rPr lang="zh-CN" altLang="zh-CN" sz="2000" b="1" dirty="0">
                <a:latin typeface="楷体_GB2312" pitchFamily="49" charset="-122"/>
                <a:ea typeface="楷体_GB2312" pitchFamily="49" charset="-122"/>
              </a:rPr>
              <a:t>问题的形式</a:t>
            </a:r>
            <a:r>
              <a:rPr lang="zh-CN" altLang="en-US" sz="2000" b="1" dirty="0">
                <a:latin typeface="楷体_GB2312" pitchFamily="49" charset="-122"/>
                <a:ea typeface="楷体_GB2312" pitchFamily="49" charset="-122"/>
              </a:rPr>
              <a:t>呈现</a:t>
            </a:r>
            <a:r>
              <a:rPr lang="zh-CN" altLang="zh-CN" sz="2000" b="1" dirty="0">
                <a:latin typeface="楷体_GB2312" pitchFamily="49" charset="-122"/>
                <a:ea typeface="楷体_GB2312" pitchFamily="49" charset="-122"/>
              </a:rPr>
              <a:t>，启发学生思考。</a:t>
            </a:r>
            <a:endParaRPr lang="en-US" altLang="zh-CN" sz="2000" b="1" dirty="0">
              <a:latin typeface="楷体_GB2312" pitchFamily="49" charset="-122"/>
              <a:ea typeface="楷体_GB2312" pitchFamily="49" charset="-122"/>
            </a:endParaRPr>
          </a:p>
          <a:p>
            <a:r>
              <a:rPr lang="en-US" altLang="zh-CN" sz="2000" b="1" dirty="0">
                <a:latin typeface="楷体_GB2312" pitchFamily="49" charset="-122"/>
                <a:ea typeface="楷体_GB2312" pitchFamily="49" charset="-122"/>
              </a:rPr>
              <a:t>  </a:t>
            </a:r>
            <a:r>
              <a:rPr lang="zh-CN" altLang="zh-CN" sz="2000" b="1" dirty="0">
                <a:latin typeface="楷体_GB2312" pitchFamily="49" charset="-122"/>
                <a:ea typeface="楷体_GB2312" pitchFamily="49" charset="-122"/>
              </a:rPr>
              <a:t>力避结论的直接呈现，强调启发性和引导性。</a:t>
            </a:r>
            <a:endParaRPr lang="zh-CN" altLang="en-US" sz="2000" b="1" dirty="0">
              <a:latin typeface="楷体_GB2312" pitchFamily="49" charset="-122"/>
              <a:ea typeface="楷体_GB2312" pitchFamily="49" charset="-122"/>
            </a:endParaRPr>
          </a:p>
        </p:txBody>
      </p:sp>
      <p:pic>
        <p:nvPicPr>
          <p:cNvPr id="52227" name="图片 2"/>
          <p:cNvPicPr>
            <a:picLocks noChangeAspect="1"/>
          </p:cNvPicPr>
          <p:nvPr/>
        </p:nvPicPr>
        <p:blipFill>
          <a:blip r:embed="rId1"/>
          <a:stretch>
            <a:fillRect/>
          </a:stretch>
        </p:blipFill>
        <p:spPr>
          <a:xfrm>
            <a:off x="2009775" y="66675"/>
            <a:ext cx="5995988" cy="6740525"/>
          </a:xfrm>
          <a:prstGeom prst="rect">
            <a:avLst/>
          </a:prstGeom>
          <a:noFill/>
          <a:ln w="9525">
            <a:noFill/>
          </a:ln>
        </p:spPr>
      </p:pic>
    </p:spTree>
  </p:cSld>
  <p:clrMapOvr>
    <a:masterClrMapping/>
  </p:clrMapOvr>
  <p:transition spd="slow">
    <p:random/>
    <p:sndAc>
      <p:stSnd>
        <p:snd r:embed="rId2" name="camera.wav"/>
      </p:stSnd>
    </p:sndAc>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ctr"/>
            <a:r>
              <a:rPr lang="zh-CN" altLang="en-US"/>
              <a:t>一、立德树人</a:t>
            </a:r>
            <a:endParaRPr lang="zh-CN" altLang="en-US"/>
          </a:p>
        </p:txBody>
      </p:sp>
      <p:sp>
        <p:nvSpPr>
          <p:cNvPr id="3" name="内容占位符 2"/>
          <p:cNvSpPr>
            <a:spLocks noGrp="1"/>
          </p:cNvSpPr>
          <p:nvPr>
            <p:ph idx="1"/>
          </p:nvPr>
        </p:nvSpPr>
        <p:spPr>
          <a:xfrm>
            <a:off x="838200" y="1422400"/>
            <a:ext cx="10515600" cy="4754880"/>
          </a:xfrm>
        </p:spPr>
        <p:txBody>
          <a:bodyPr>
            <a:normAutofit fontScale="90000" lnSpcReduction="20000"/>
          </a:bodyPr>
          <a:p>
            <a:pPr>
              <a:lnSpc>
                <a:spcPct val="100000"/>
              </a:lnSpc>
            </a:pPr>
            <a:r>
              <a:rPr lang="zh-CN" altLang="en-US" sz="2800" b="1" dirty="0">
                <a:latin typeface="宋体" panose="02010600030101010101" pitchFamily="2" charset="-122"/>
                <a:ea typeface="宋体" panose="02010600030101010101" pitchFamily="2" charset="-122"/>
                <a:cs typeface="宋体" panose="02010600030101010101" pitchFamily="2" charset="-122"/>
                <a:sym typeface="+mn-ea"/>
              </a:rPr>
              <a:t>“德”包括政治、道德、理想、情操等。</a:t>
            </a:r>
            <a:r>
              <a:rPr lang="zh-CN" altLang="en-US" sz="2800" b="1" dirty="0">
                <a:latin typeface="宋体" panose="02010600030101010101" pitchFamily="2" charset="-122"/>
                <a:ea typeface="宋体" panose="02010600030101010101" pitchFamily="2" charset="-122"/>
                <a:sym typeface="+mn-ea"/>
              </a:rPr>
              <a:t>立意高，大气，体现主流价值观。</a:t>
            </a:r>
            <a:endParaRPr lang="zh-CN" altLang="en-US" sz="2800" b="1">
              <a:latin typeface="宋体" panose="02010600030101010101" pitchFamily="2" charset="-122"/>
              <a:ea typeface="宋体" panose="02010600030101010101" pitchFamily="2" charset="-122"/>
            </a:endParaRPr>
          </a:p>
          <a:p>
            <a:pPr>
              <a:lnSpc>
                <a:spcPct val="100000"/>
              </a:lnSpc>
            </a:pPr>
            <a:r>
              <a:rPr lang="zh-CN" altLang="en-US" sz="2800" b="1">
                <a:latin typeface="宋体" panose="02010600030101010101" pitchFamily="2" charset="-122"/>
                <a:ea typeface="宋体" panose="02010600030101010101" pitchFamily="2" charset="-122"/>
              </a:rPr>
              <a:t>一纲多本的时代也不免有一些矫枉过正的地方，最突出的是有些教材忽视了政治性，因而国家在统编教材的编写里突出强调的是政治意识。强化政治意识，就是要落实“立德树人”的目标。</a:t>
            </a:r>
            <a:endParaRPr lang="zh-CN" altLang="en-US" sz="2800" b="1">
              <a:latin typeface="宋体" panose="02010600030101010101" pitchFamily="2" charset="-122"/>
              <a:ea typeface="宋体" panose="02010600030101010101" pitchFamily="2" charset="-122"/>
            </a:endParaRPr>
          </a:p>
          <a:p>
            <a:pPr>
              <a:lnSpc>
                <a:spcPct val="100000"/>
              </a:lnSpc>
            </a:pPr>
            <a:r>
              <a:rPr lang="zh-CN" altLang="en-US" sz="2800" b="1">
                <a:latin typeface="宋体" panose="02010600030101010101" pitchFamily="2" charset="-122"/>
                <a:ea typeface="宋体" panose="02010600030101010101" pitchFamily="2" charset="-122"/>
              </a:rPr>
              <a:t>落实立德树人，有几个方面：</a:t>
            </a:r>
            <a:endParaRPr lang="zh-CN" altLang="en-US" sz="2800" b="1">
              <a:latin typeface="宋体" panose="02010600030101010101" pitchFamily="2" charset="-122"/>
              <a:ea typeface="宋体" panose="02010600030101010101" pitchFamily="2" charset="-122"/>
            </a:endParaRPr>
          </a:p>
          <a:p>
            <a:pPr>
              <a:lnSpc>
                <a:spcPct val="100000"/>
              </a:lnSpc>
            </a:pPr>
            <a:r>
              <a:rPr lang="zh-CN" altLang="en-US" sz="2800" b="1">
                <a:latin typeface="宋体" panose="02010600030101010101" pitchFamily="2" charset="-122"/>
                <a:ea typeface="宋体" panose="02010600030101010101" pitchFamily="2" charset="-122"/>
              </a:rPr>
              <a:t>第一，社会主义核心价值观，涵盖革命文化和社会主义先进文化。</a:t>
            </a:r>
            <a:endParaRPr lang="zh-CN" altLang="en-US" sz="2800" b="1">
              <a:latin typeface="宋体" panose="02010600030101010101" pitchFamily="2" charset="-122"/>
              <a:ea typeface="宋体" panose="02010600030101010101" pitchFamily="2" charset="-122"/>
            </a:endParaRPr>
          </a:p>
          <a:p>
            <a:pPr>
              <a:lnSpc>
                <a:spcPct val="100000"/>
              </a:lnSpc>
            </a:pPr>
            <a:r>
              <a:rPr lang="zh-CN" altLang="en-US" sz="2800" b="1">
                <a:latin typeface="宋体" panose="02010600030101010101" pitchFamily="2" charset="-122"/>
                <a:ea typeface="宋体" panose="02010600030101010101" pitchFamily="2" charset="-122"/>
              </a:rPr>
              <a:t>第二，继承和弘扬优秀传统文化。过去曾经一度割断中华文化的根脉，但今天要补上这一课，只有继承和弘扬优秀中华传统文化才能真正树立文化的自信。</a:t>
            </a:r>
            <a:endParaRPr lang="zh-CN" altLang="en-US" sz="2800" b="1">
              <a:latin typeface="宋体" panose="02010600030101010101" pitchFamily="2" charset="-122"/>
              <a:ea typeface="宋体" panose="02010600030101010101" pitchFamily="2" charset="-122"/>
            </a:endParaRPr>
          </a:p>
          <a:p>
            <a:pPr>
              <a:lnSpc>
                <a:spcPct val="100000"/>
              </a:lnSpc>
            </a:pPr>
            <a:r>
              <a:rPr lang="zh-CN" altLang="en-US" sz="2800" b="1">
                <a:latin typeface="宋体" panose="02010600030101010101" pitchFamily="2" charset="-122"/>
                <a:ea typeface="宋体" panose="02010600030101010101" pitchFamily="2" charset="-122"/>
              </a:rPr>
              <a:t>第三，国家安全教育，政治安全、经济安全、国防安全、海洋安全等。</a:t>
            </a:r>
            <a:endParaRPr lang="zh-CN" altLang="en-US" sz="2800" b="1">
              <a:latin typeface="宋体" panose="02010600030101010101" pitchFamily="2" charset="-122"/>
              <a:ea typeface="宋体" panose="02010600030101010101" pitchFamily="2" charset="-122"/>
            </a:endParaRPr>
          </a:p>
          <a:p>
            <a:pPr>
              <a:lnSpc>
                <a:spcPct val="100000"/>
              </a:lnSpc>
            </a:pPr>
            <a:r>
              <a:rPr lang="zh-CN" altLang="en-US" sz="2800" b="1">
                <a:latin typeface="宋体" panose="02010600030101010101" pitchFamily="2" charset="-122"/>
                <a:ea typeface="宋体" panose="02010600030101010101" pitchFamily="2" charset="-122"/>
              </a:rPr>
              <a:t>第四，其他方面，生态文明、民族团结、法制教育等。</a:t>
            </a:r>
            <a:endParaRPr lang="zh-CN" altLang="en-US" sz="2800" b="1">
              <a:latin typeface="宋体" panose="02010600030101010101" pitchFamily="2" charset="-122"/>
              <a:ea typeface="宋体" panose="02010600030101010101" pitchFamily="2" charset="-122"/>
            </a:endParaRPr>
          </a:p>
        </p:txBody>
      </p:sp>
    </p:spTree>
    <p:custDataLst>
      <p:tags r:id="rId1"/>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3250" name="Picture 2"/>
          <p:cNvPicPr>
            <a:picLocks noChangeAspect="1"/>
          </p:cNvPicPr>
          <p:nvPr/>
        </p:nvPicPr>
        <p:blipFill>
          <a:blip r:embed="rId1"/>
          <a:stretch>
            <a:fillRect/>
          </a:stretch>
        </p:blipFill>
        <p:spPr>
          <a:xfrm>
            <a:off x="3440113" y="207963"/>
            <a:ext cx="5472112" cy="6430962"/>
          </a:xfrm>
          <a:prstGeom prst="rect">
            <a:avLst/>
          </a:prstGeom>
          <a:noFill/>
          <a:ln w="9525">
            <a:noFill/>
          </a:ln>
        </p:spPr>
      </p:pic>
      <p:sp>
        <p:nvSpPr>
          <p:cNvPr id="53251" name="圆角矩形 1"/>
          <p:cNvSpPr/>
          <p:nvPr/>
        </p:nvSpPr>
        <p:spPr>
          <a:xfrm>
            <a:off x="7535863" y="1989138"/>
            <a:ext cx="2520950" cy="719137"/>
          </a:xfrm>
          <a:prstGeom prst="roundRect">
            <a:avLst>
              <a:gd name="adj" fmla="val 16667"/>
            </a:avLst>
          </a:prstGeom>
          <a:solidFill>
            <a:srgbClr val="92D050"/>
          </a:solidFill>
          <a:ln w="25400" cap="flat" cmpd="sng">
            <a:solidFill>
              <a:srgbClr val="89A4A7"/>
            </a:solidFill>
            <a:prstDash val="solid"/>
            <a:miter/>
            <a:headEnd type="none" w="med" len="med"/>
            <a:tailEnd type="none" w="med" len="med"/>
          </a:ln>
        </p:spPr>
        <p:txBody>
          <a:bodyPr anchor="ctr"/>
          <a:p>
            <a:pPr algn="ctr"/>
            <a:r>
              <a:rPr lang="en-US" altLang="zh-CN" sz="2400" b="1" dirty="0">
                <a:latin typeface="Arial" panose="020B0604020202020204" pitchFamily="34" charset="0"/>
              </a:rPr>
              <a:t>《</a:t>
            </a:r>
            <a:r>
              <a:rPr lang="zh-CN" altLang="en-US" sz="2400" b="1" dirty="0">
                <a:latin typeface="Arial" panose="020B0604020202020204" pitchFamily="34" charset="0"/>
              </a:rPr>
              <a:t>回忆鲁迅先生</a:t>
            </a:r>
            <a:r>
              <a:rPr lang="en-US" altLang="zh-CN" sz="2400" b="1" dirty="0">
                <a:latin typeface="Arial" panose="020B0604020202020204" pitchFamily="34" charset="0"/>
              </a:rPr>
              <a:t>》</a:t>
            </a:r>
            <a:endParaRPr lang="zh-CN" altLang="en-US" sz="2400" b="1" dirty="0">
              <a:latin typeface="Arial" panose="020B0604020202020204" pitchFamily="34" charset="0"/>
            </a:endParaRPr>
          </a:p>
        </p:txBody>
      </p:sp>
    </p:spTree>
  </p:cSld>
  <p:clrMapOvr>
    <a:masterClrMapping/>
  </p:clrMapOvr>
  <p:transition spd="slow">
    <p:random/>
    <p:sndAc>
      <p:stSnd>
        <p:snd r:embed="rId2" name="camera.wav"/>
      </p:stSnd>
    </p:sndAc>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ctr"/>
            <a:r>
              <a:rPr lang="zh-CN" altLang="en-US"/>
              <a:t>七、教科书和读本相结合</a:t>
            </a:r>
            <a:endParaRPr lang="zh-CN" altLang="en-US"/>
          </a:p>
        </p:txBody>
      </p:sp>
      <p:sp>
        <p:nvSpPr>
          <p:cNvPr id="3" name="内容占位符 2"/>
          <p:cNvSpPr>
            <a:spLocks noGrp="1"/>
          </p:cNvSpPr>
          <p:nvPr>
            <p:ph idx="1"/>
          </p:nvPr>
        </p:nvSpPr>
        <p:spPr/>
        <p:txBody>
          <a:bodyPr/>
          <a:p>
            <a:r>
              <a:rPr lang="zh-CN" altLang="en-US" sz="3200"/>
              <a:t>体现</a:t>
            </a:r>
            <a:r>
              <a:rPr lang="en-US" altLang="zh-CN" sz="3200"/>
              <a:t>1+X</a:t>
            </a:r>
            <a:r>
              <a:rPr lang="zh-CN" altLang="en-US" sz="3200"/>
              <a:t>的阅读设计思想</a:t>
            </a:r>
            <a:endParaRPr lang="zh-CN" altLang="en-US" sz="32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3"/>
          <p:cNvSpPr>
            <a:spLocks noGrp="1"/>
          </p:cNvSpPr>
          <p:nvPr>
            <p:ph type="title"/>
          </p:nvPr>
        </p:nvSpPr>
        <p:spPr/>
        <p:txBody>
          <a:bodyPr/>
          <a:p>
            <a:endParaRPr lang="zh-CN" altLang="en-US"/>
          </a:p>
        </p:txBody>
      </p:sp>
      <p:pic>
        <p:nvPicPr>
          <p:cNvPr id="4" name="内容占位符 3"/>
          <p:cNvPicPr>
            <a:picLocks noGrp="1" noChangeAspect="1"/>
          </p:cNvPicPr>
          <p:nvPr>
            <p:ph idx="1"/>
          </p:nvPr>
        </p:nvPicPr>
        <p:blipFill>
          <a:blip r:embed="rId1" cstate="print"/>
          <a:stretch>
            <a:fillRect/>
          </a:stretch>
        </p:blipFill>
        <p:spPr>
          <a:xfrm>
            <a:off x="1080135" y="844550"/>
            <a:ext cx="10069195" cy="5386070"/>
          </a:xfrm>
          <a:prstGeom prst="rect">
            <a:avLst/>
          </a:prstGeom>
        </p:spPr>
      </p:pic>
    </p:spTree>
    <p:custDataLst>
      <p:tags r:id="rId2"/>
    </p:custData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1"/>
          <a:stretch>
            <a:fillRect/>
          </a:stretch>
        </p:blipFill>
        <p:spPr>
          <a:xfrm>
            <a:off x="3173095" y="606425"/>
            <a:ext cx="4565650" cy="5760720"/>
          </a:xfrm>
          <a:prstGeom prst="rect">
            <a:avLst/>
          </a:prstGeom>
        </p:spPr>
      </p:pic>
    </p:spTree>
    <p:custDataLst>
      <p:tags r:id="rId2"/>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1"/>
          <a:stretch>
            <a:fillRect/>
          </a:stretch>
        </p:blipFill>
        <p:spPr>
          <a:xfrm>
            <a:off x="3117215" y="573405"/>
            <a:ext cx="6040755" cy="5603875"/>
          </a:xfrm>
          <a:prstGeom prst="rect">
            <a:avLst/>
          </a:prstGeom>
        </p:spPr>
      </p:pic>
    </p:spTree>
    <p:custDataLst>
      <p:tags r:id="rId2"/>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1"/>
          <a:stretch>
            <a:fillRect/>
          </a:stretch>
        </p:blipFill>
        <p:spPr>
          <a:xfrm>
            <a:off x="3371215" y="588010"/>
            <a:ext cx="5476240" cy="5589270"/>
          </a:xfrm>
          <a:prstGeom prst="rect">
            <a:avLst/>
          </a:prstGeom>
        </p:spPr>
      </p:pic>
    </p:spTree>
    <p:custDataLst>
      <p:tags r:id="rId2"/>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1"/>
          <a:stretch>
            <a:fillRect/>
          </a:stretch>
        </p:blipFill>
        <p:spPr>
          <a:xfrm>
            <a:off x="2435860" y="593725"/>
            <a:ext cx="6958330" cy="5381625"/>
          </a:xfrm>
          <a:prstGeom prst="rect">
            <a:avLst/>
          </a:prstGeom>
        </p:spPr>
      </p:pic>
    </p:spTree>
    <p:custDataLst>
      <p:tags r:id="rId2"/>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1"/>
          <a:stretch>
            <a:fillRect/>
          </a:stretch>
        </p:blipFill>
        <p:spPr>
          <a:xfrm>
            <a:off x="2447925" y="476250"/>
            <a:ext cx="5904230" cy="5701030"/>
          </a:xfrm>
          <a:prstGeom prst="rect">
            <a:avLst/>
          </a:prstGeom>
        </p:spPr>
      </p:pic>
    </p:spTree>
    <p:custDataLst>
      <p:tags r:id="rId2"/>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1"/>
          <a:stretch>
            <a:fillRect/>
          </a:stretch>
        </p:blipFill>
        <p:spPr>
          <a:xfrm>
            <a:off x="1840230" y="365125"/>
            <a:ext cx="7063105" cy="6271260"/>
          </a:xfrm>
          <a:prstGeom prst="rect">
            <a:avLst/>
          </a:prstGeom>
        </p:spPr>
      </p:pic>
    </p:spTree>
    <p:custDataLst>
      <p:tags r:id="rId2"/>
    </p:custData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6" name="内容占位符 5"/>
          <p:cNvPicPr>
            <a:picLocks noChangeAspect="1"/>
          </p:cNvPicPr>
          <p:nvPr>
            <p:ph idx="1"/>
          </p:nvPr>
        </p:nvPicPr>
        <p:blipFill>
          <a:blip r:embed="rId1"/>
          <a:stretch>
            <a:fillRect/>
          </a:stretch>
        </p:blipFill>
        <p:spPr>
          <a:xfrm>
            <a:off x="2047875" y="365125"/>
            <a:ext cx="8791575" cy="5812155"/>
          </a:xfrm>
          <a:prstGeom prst="rect">
            <a:avLst/>
          </a:prstGeom>
        </p:spPr>
      </p:pic>
    </p:spTree>
    <p:custDataLst>
      <p:tags r:id="rId2"/>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ctr"/>
            <a:r>
              <a:rPr lang="zh-CN" altLang="en-US"/>
              <a:t>二、三位一体</a:t>
            </a:r>
            <a:endParaRPr lang="zh-CN" altLang="en-US"/>
          </a:p>
        </p:txBody>
      </p:sp>
      <p:sp>
        <p:nvSpPr>
          <p:cNvPr id="3" name="内容占位符 2"/>
          <p:cNvSpPr>
            <a:spLocks noGrp="1"/>
          </p:cNvSpPr>
          <p:nvPr>
            <p:ph idx="1"/>
          </p:nvPr>
        </p:nvSpPr>
        <p:spPr/>
        <p:txBody>
          <a:bodyPr/>
          <a:p>
            <a:r>
              <a:rPr lang="zh-CN" altLang="en-US" sz="2800" b="1" dirty="0">
                <a:latin typeface="宋体" panose="02010600030101010101" pitchFamily="2" charset="-122"/>
                <a:ea typeface="宋体" panose="02010600030101010101" pitchFamily="2" charset="-122"/>
                <a:cs typeface="宋体" panose="02010600030101010101" pitchFamily="2" charset="-122"/>
                <a:sym typeface="+mn-ea"/>
              </a:rPr>
              <a:t>阅读部分，以各单元学习为主（教读课文、自读课文 ），辅以“名著导读”和“课外古诗词诵读”，共同构建一个从</a:t>
            </a:r>
            <a:r>
              <a:rPr lang="zh-CN" altLang="en-US" sz="28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“教读课文”</a:t>
            </a:r>
            <a:r>
              <a:rPr lang="zh-CN" altLang="en-US" sz="2800" b="1" dirty="0">
                <a:latin typeface="宋体" panose="02010600030101010101" pitchFamily="2" charset="-122"/>
                <a:ea typeface="宋体" panose="02010600030101010101" pitchFamily="2" charset="-122"/>
                <a:cs typeface="宋体" panose="02010600030101010101" pitchFamily="2" charset="-122"/>
                <a:sym typeface="+mn-ea"/>
              </a:rPr>
              <a:t>到</a:t>
            </a:r>
            <a:r>
              <a:rPr lang="zh-CN" altLang="en-US" sz="28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“自读课文”</a:t>
            </a:r>
            <a:r>
              <a:rPr lang="zh-CN" altLang="en-US" sz="2800" b="1" dirty="0">
                <a:latin typeface="宋体" panose="02010600030101010101" pitchFamily="2" charset="-122"/>
                <a:ea typeface="宋体" panose="02010600030101010101" pitchFamily="2" charset="-122"/>
                <a:cs typeface="宋体" panose="02010600030101010101" pitchFamily="2" charset="-122"/>
                <a:sym typeface="+mn-ea"/>
              </a:rPr>
              <a:t>再到</a:t>
            </a:r>
            <a:r>
              <a:rPr lang="zh-CN" altLang="en-US" sz="28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“课外阅读”</a:t>
            </a:r>
            <a:r>
              <a:rPr lang="zh-CN" altLang="en-US" sz="2800" b="1" dirty="0">
                <a:latin typeface="宋体" panose="02010600030101010101" pitchFamily="2" charset="-122"/>
                <a:ea typeface="宋体" panose="02010600030101010101" pitchFamily="2" charset="-122"/>
                <a:cs typeface="宋体" panose="02010600030101010101" pitchFamily="2" charset="-122"/>
                <a:sym typeface="+mn-ea"/>
              </a:rPr>
              <a:t>的三位一体的阅读体系。</a:t>
            </a:r>
            <a:endParaRPr lang="zh-CN" altLang="en-US" sz="2800" b="1" dirty="0">
              <a:latin typeface="宋体" panose="02010600030101010101" pitchFamily="2" charset="-122"/>
              <a:ea typeface="宋体" panose="02010600030101010101" pitchFamily="2" charset="-122"/>
              <a:cs typeface="宋体" panose="02010600030101010101" pitchFamily="2" charset="-122"/>
              <a:sym typeface="+mn-ea"/>
            </a:endParaRPr>
          </a:p>
          <a:p>
            <a:r>
              <a:rPr lang="zh-CN" altLang="en-US" sz="2800" b="1" dirty="0">
                <a:latin typeface="宋体" panose="02010600030101010101" pitchFamily="2" charset="-122"/>
                <a:ea typeface="宋体" panose="02010600030101010101" pitchFamily="2" charset="-122"/>
                <a:cs typeface="宋体" panose="02010600030101010101" pitchFamily="2" charset="-122"/>
                <a:sym typeface="+mn-ea"/>
              </a:rPr>
              <a:t>更好地贯彻课程标准提出的“多读书，读好书，好读书，读整本的书”的倡议。</a:t>
            </a:r>
            <a:endParaRPr lang="zh-CN" altLang="zh-CN" sz="2800" b="1" dirty="0">
              <a:latin typeface="楷体" panose="02010609060101010101" pitchFamily="49" charset="-122"/>
              <a:ea typeface="楷体" panose="02010609060101010101" pitchFamily="49" charset="-122"/>
            </a:endParaRPr>
          </a:p>
          <a:p>
            <a:endParaRPr lang="zh-CN" altLang="en-US" sz="2800" b="1" dirty="0">
              <a:latin typeface="宋体" panose="02010600030101010101" pitchFamily="2" charset="-122"/>
              <a:ea typeface="宋体" panose="02010600030101010101" pitchFamily="2" charset="-122"/>
              <a:cs typeface="宋体" panose="02010600030101010101" pitchFamily="2" charset="-122"/>
              <a:sym typeface="+mn-ea"/>
            </a:endParaRPr>
          </a:p>
        </p:txBody>
      </p:sp>
    </p:spTree>
    <p:custDataLst>
      <p:tags r:id="rId1"/>
    </p:custData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1"/>
          <a:stretch>
            <a:fillRect/>
          </a:stretch>
        </p:blipFill>
        <p:spPr>
          <a:xfrm>
            <a:off x="2230755" y="364490"/>
            <a:ext cx="7673975" cy="5812790"/>
          </a:xfrm>
          <a:prstGeom prst="rect">
            <a:avLst/>
          </a:prstGeom>
        </p:spPr>
      </p:pic>
    </p:spTree>
    <p:custDataLst>
      <p:tags r:id="rId2"/>
    </p:custData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ctrTitle"/>
          </p:nvPr>
        </p:nvSpPr>
        <p:spPr>
          <a:xfrm>
            <a:off x="658495" y="1412875"/>
            <a:ext cx="11093450" cy="1725930"/>
          </a:xfrm>
        </p:spPr>
        <p:txBody>
          <a:bodyPr>
            <a:noAutofit/>
          </a:bodyPr>
          <a:p>
            <a:pPr algn="ctr"/>
            <a:r>
              <a:rPr lang="zh-CN" altLang="en-US" sz="4800"/>
              <a:t>第二部分  自读课文和语法知识教学建议</a:t>
            </a:r>
            <a:endParaRPr lang="zh-CN" altLang="en-US" sz="4800"/>
          </a:p>
        </p:txBody>
      </p:sp>
      <p:sp>
        <p:nvSpPr>
          <p:cNvPr id="5" name="副标题 4"/>
          <p:cNvSpPr>
            <a:spLocks noGrp="1"/>
          </p:cNvSpPr>
          <p:nvPr>
            <p:ph type="subTitle" idx="1"/>
          </p:nvPr>
        </p:nvSpPr>
        <p:spPr/>
        <p:txBody>
          <a:bodyPr/>
          <a:p>
            <a:endParaRPr lang="zh-CN" altLang="en-US"/>
          </a:p>
        </p:txBody>
      </p:sp>
    </p:spTree>
    <p:custDataLst>
      <p:tags r:id="rId1"/>
    </p:custData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ctr"/>
            <a:r>
              <a:rPr lang="zh-CN" altLang="en-US"/>
              <a:t>一、自读课文教学建议</a:t>
            </a:r>
            <a:endParaRPr lang="zh-CN" altLang="en-US"/>
          </a:p>
        </p:txBody>
      </p:sp>
      <p:sp>
        <p:nvSpPr>
          <p:cNvPr id="3" name="内容占位符 2"/>
          <p:cNvSpPr>
            <a:spLocks noGrp="1"/>
          </p:cNvSpPr>
          <p:nvPr>
            <p:ph idx="1"/>
          </p:nvPr>
        </p:nvSpPr>
        <p:spPr/>
        <p:txBody>
          <a:bodyPr/>
          <a:p>
            <a:endParaRPr lang="zh-CN" altLang="en-US"/>
          </a:p>
        </p:txBody>
      </p:sp>
    </p:spTree>
    <p:custDataLst>
      <p:tags r:id="rId1"/>
    </p:custData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ctr"/>
            <a:r>
              <a:rPr lang="zh-CN" altLang="en-US"/>
              <a:t>（一）突出用</a:t>
            </a:r>
            <a:r>
              <a:rPr lang="en-US" altLang="zh-CN"/>
              <a:t>“</a:t>
            </a:r>
            <a:r>
              <a:rPr lang="zh-CN" altLang="en-US"/>
              <a:t>法</a:t>
            </a:r>
            <a:r>
              <a:rPr lang="en-US" altLang="zh-CN"/>
              <a:t>”</a:t>
            </a:r>
            <a:endParaRPr lang="en-US" altLang="zh-CN"/>
          </a:p>
        </p:txBody>
      </p:sp>
      <p:sp>
        <p:nvSpPr>
          <p:cNvPr id="3" name="内容占位符 2"/>
          <p:cNvSpPr>
            <a:spLocks noGrp="1"/>
          </p:cNvSpPr>
          <p:nvPr>
            <p:ph idx="1"/>
          </p:nvPr>
        </p:nvSpPr>
        <p:spPr/>
        <p:txBody>
          <a:bodyPr/>
          <a:p>
            <a:pPr>
              <a:lnSpc>
                <a:spcPct val="150000"/>
              </a:lnSpc>
            </a:pPr>
            <a:r>
              <a:rPr lang="zh-CN" altLang="en-US" sz="2800" b="1">
                <a:latin typeface="宋体" panose="02010600030101010101" pitchFamily="2" charset="-122"/>
                <a:ea typeface="宋体" panose="02010600030101010101" pitchFamily="2" charset="-122"/>
                <a:cs typeface="宋体" panose="02010600030101010101" pitchFamily="2" charset="-122"/>
                <a:sym typeface="+mn-ea"/>
              </a:rPr>
              <a:t>教读课文由老师带着学生，运用一定的阅读策略或阅读方案，完成相应的阅读任务，达到相应的阅读目标，目的是让学生学法”；自读课文由学生运用在教读中获得的阅读经验，自主阅读，进一步强化阅读方法，沉淀为自主阅读的阅读能力，目的是让学生用“法”。</a:t>
            </a:r>
            <a:endParaRPr lang="zh-CN" altLang="en-US"/>
          </a:p>
          <a:p>
            <a:endParaRPr lang="zh-CN" altLang="en-US"/>
          </a:p>
        </p:txBody>
      </p:sp>
    </p:spTree>
    <p:custDataLst>
      <p:tags r:id="rId1"/>
    </p:custData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ctr"/>
            <a:r>
              <a:rPr lang="zh-CN" altLang="en-US"/>
              <a:t>（二）自主建构</a:t>
            </a:r>
            <a:endParaRPr lang="zh-CN" altLang="en-US"/>
          </a:p>
        </p:txBody>
      </p:sp>
      <p:sp>
        <p:nvSpPr>
          <p:cNvPr id="3" name="内容占位符 2"/>
          <p:cNvSpPr>
            <a:spLocks noGrp="1"/>
          </p:cNvSpPr>
          <p:nvPr>
            <p:ph idx="1"/>
          </p:nvPr>
        </p:nvSpPr>
        <p:spPr/>
        <p:txBody>
          <a:bodyPr>
            <a:normAutofit/>
          </a:bodyPr>
          <a:p>
            <a:pPr>
              <a:lnSpc>
                <a:spcPct val="150000"/>
              </a:lnSpc>
            </a:pPr>
            <a:r>
              <a:rPr lang="zh-CN" altLang="en-US" b="1">
                <a:latin typeface="宋体" panose="02010600030101010101" pitchFamily="2" charset="-122"/>
                <a:ea typeface="宋体" panose="02010600030101010101" pitchFamily="2" charset="-122"/>
                <a:cs typeface="宋体" panose="02010600030101010101" pitchFamily="2" charset="-122"/>
                <a:sym typeface="+mn-ea"/>
              </a:rPr>
              <a:t>自读课是一个重要的创新点。它以培养学生的自学能力为目标，以自读课文为主要材料，以学生自我阅读实践为主线，充分激发学生的主体意识，引导他们自求自得，使教读课所学知识、方法和能力有效迁移和拓展。可以说，它是联结课内与课外的重要纽带，是实现学生素养提升的关键环节，是实现“教是为了不教”的有效渠道。</a:t>
            </a:r>
            <a:r>
              <a:rPr lang="zh-CN" altLang="en-US" b="1">
                <a:latin typeface="宋体" panose="02010600030101010101" pitchFamily="2" charset="-122"/>
                <a:ea typeface="宋体" panose="02010600030101010101" pitchFamily="2" charset="-122"/>
                <a:cs typeface="宋体" panose="02010600030101010101" pitchFamily="2" charset="-122"/>
                <a:sym typeface="+mn-ea"/>
              </a:rPr>
              <a:t>素养要自主建构，发挥学生主动性。创设学生自主学习的一个空间，铺设阶梯，使学生能一步步自能阅读。由教师扶着走到放手让学生自己读，有助于学生自主建构阅读方案，形成阅读能力。</a:t>
            </a:r>
            <a:endParaRPr lang="zh-CN" altLang="en-US" sz="2800" b="1">
              <a:latin typeface="宋体" panose="02010600030101010101" pitchFamily="2" charset="-122"/>
              <a:ea typeface="宋体" panose="02010600030101010101" pitchFamily="2" charset="-122"/>
              <a:cs typeface="宋体" panose="02010600030101010101" pitchFamily="2" charset="-122"/>
              <a:sym typeface="+mn-ea"/>
            </a:endParaRPr>
          </a:p>
          <a:p>
            <a:pPr>
              <a:lnSpc>
                <a:spcPct val="150000"/>
              </a:lnSpc>
            </a:pPr>
            <a:endParaRPr lang="zh-CN" altLang="en-US" sz="2800"/>
          </a:p>
          <a:p>
            <a:pPr>
              <a:lnSpc>
                <a:spcPct val="150000"/>
              </a:lnSpc>
            </a:pPr>
            <a:endParaRPr lang="zh-CN" altLang="en-US" sz="2800" b="1">
              <a:latin typeface="宋体" panose="02010600030101010101" pitchFamily="2" charset="-122"/>
              <a:ea typeface="宋体" panose="02010600030101010101" pitchFamily="2" charset="-122"/>
              <a:sym typeface="+mn-ea"/>
            </a:endParaRPr>
          </a:p>
        </p:txBody>
      </p:sp>
    </p:spTree>
    <p:custDataLst>
      <p:tags r:id="rId1"/>
    </p:custData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ctr"/>
            <a:r>
              <a:rPr lang="zh-CN" altLang="en-US"/>
              <a:t>（三）吃透旁批</a:t>
            </a:r>
            <a:endParaRPr lang="zh-CN" altLang="en-US"/>
          </a:p>
        </p:txBody>
      </p:sp>
      <p:sp>
        <p:nvSpPr>
          <p:cNvPr id="3" name="内容占位符 2"/>
          <p:cNvSpPr>
            <a:spLocks noGrp="1"/>
          </p:cNvSpPr>
          <p:nvPr>
            <p:ph idx="1"/>
          </p:nvPr>
        </p:nvSpPr>
        <p:spPr/>
        <p:txBody>
          <a:bodyPr>
            <a:normAutofit lnSpcReduction="10000"/>
          </a:bodyPr>
          <a:p>
            <a:endParaRPr lang="zh-CN" altLang="en-US" sz="2800"/>
          </a:p>
          <a:p>
            <a:pPr>
              <a:lnSpc>
                <a:spcPct val="150000"/>
              </a:lnSpc>
            </a:pPr>
            <a:r>
              <a:rPr lang="zh-CN" altLang="en-US" sz="2800" b="1">
                <a:latin typeface="宋体" panose="02010600030101010101" pitchFamily="2" charset="-122"/>
                <a:ea typeface="宋体" panose="02010600030101010101" pitchFamily="2" charset="-122"/>
                <a:sym typeface="+mn-ea"/>
              </a:rPr>
              <a:t>旁批随文设置，内容丰富，形式多样，力避结论的直接呈现，强调启发性和引导性。这些旁批从呈现方式上看大致可以分为两类：</a:t>
            </a:r>
            <a:endParaRPr lang="zh-CN" altLang="en-US" sz="2800" b="1">
              <a:latin typeface="宋体" panose="02010600030101010101" pitchFamily="2" charset="-122"/>
              <a:ea typeface="宋体" panose="02010600030101010101" pitchFamily="2" charset="-122"/>
            </a:endParaRPr>
          </a:p>
        </p:txBody>
      </p:sp>
    </p:spTree>
    <p:custDataLst>
      <p:tags r:id="rId1"/>
    </p:custData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zh-CN" altLang="en-US" sz="2800">
                <a:sym typeface="+mn-ea"/>
              </a:rPr>
              <a:t>一类是点评式的，针对课文内容的关键之处、写作技法、文笔精华等精要点评。针对内容关键之处的。</a:t>
            </a:r>
            <a:endParaRPr lang="zh-CN" altLang="en-US"/>
          </a:p>
        </p:txBody>
      </p:sp>
      <p:sp>
        <p:nvSpPr>
          <p:cNvPr id="3" name="内容占位符 2"/>
          <p:cNvSpPr>
            <a:spLocks noGrp="1"/>
          </p:cNvSpPr>
          <p:nvPr>
            <p:ph idx="1"/>
          </p:nvPr>
        </p:nvSpPr>
        <p:spPr/>
        <p:txBody>
          <a:bodyPr>
            <a:normAutofit/>
          </a:bodyPr>
          <a:p>
            <a:r>
              <a:rPr lang="zh-CN" altLang="en-US" sz="2800">
                <a:sym typeface="+mn-ea"/>
              </a:rPr>
              <a:t>针对课文内容的关键之处：</a:t>
            </a:r>
            <a:endParaRPr lang="zh-CN" altLang="en-US" sz="2800"/>
          </a:p>
          <a:p>
            <a:r>
              <a:rPr lang="zh-CN" altLang="en-US" sz="2800"/>
              <a:t>七上《再塑生命的人》：</a:t>
            </a:r>
            <a:endParaRPr lang="zh-CN" altLang="en-US" sz="2800"/>
          </a:p>
          <a:p>
            <a:endParaRPr lang="zh-CN" altLang="en-US" sz="2800"/>
          </a:p>
          <a:p>
            <a:endParaRPr lang="zh-CN" altLang="en-US" sz="2800"/>
          </a:p>
          <a:p>
            <a:endParaRPr lang="zh-CN" altLang="en-US" sz="2800"/>
          </a:p>
          <a:p>
            <a:endParaRPr lang="zh-CN" altLang="en-US" sz="2800"/>
          </a:p>
        </p:txBody>
      </p:sp>
      <p:pic>
        <p:nvPicPr>
          <p:cNvPr id="5" name="图片 4"/>
          <p:cNvPicPr>
            <a:picLocks noChangeAspect="1"/>
          </p:cNvPicPr>
          <p:nvPr/>
        </p:nvPicPr>
        <p:blipFill>
          <a:blip r:embed="rId1"/>
          <a:stretch>
            <a:fillRect/>
          </a:stretch>
        </p:blipFill>
        <p:spPr>
          <a:xfrm>
            <a:off x="5021580" y="3033395"/>
            <a:ext cx="5902325" cy="963295"/>
          </a:xfrm>
          <a:prstGeom prst="rect">
            <a:avLst/>
          </a:prstGeom>
        </p:spPr>
      </p:pic>
      <p:pic>
        <p:nvPicPr>
          <p:cNvPr id="6" name="图片 5"/>
          <p:cNvPicPr>
            <a:picLocks noChangeAspect="1"/>
          </p:cNvPicPr>
          <p:nvPr/>
        </p:nvPicPr>
        <p:blipFill>
          <a:blip r:embed="rId2"/>
          <a:stretch>
            <a:fillRect/>
          </a:stretch>
        </p:blipFill>
        <p:spPr>
          <a:xfrm>
            <a:off x="5021580" y="3887470"/>
            <a:ext cx="5902325" cy="1515110"/>
          </a:xfrm>
          <a:prstGeom prst="rect">
            <a:avLst/>
          </a:prstGeom>
        </p:spPr>
      </p:pic>
      <p:pic>
        <p:nvPicPr>
          <p:cNvPr id="7" name="图片 6"/>
          <p:cNvPicPr>
            <a:picLocks noChangeAspect="1"/>
          </p:cNvPicPr>
          <p:nvPr/>
        </p:nvPicPr>
        <p:blipFill>
          <a:blip r:embed="rId3"/>
          <a:stretch>
            <a:fillRect/>
          </a:stretch>
        </p:blipFill>
        <p:spPr>
          <a:xfrm>
            <a:off x="1245870" y="3251200"/>
            <a:ext cx="3154045" cy="1975485"/>
          </a:xfrm>
          <a:prstGeom prst="rect">
            <a:avLst/>
          </a:prstGeom>
        </p:spPr>
      </p:pic>
    </p:spTree>
    <p:custDataLst>
      <p:tags r:id="rId4"/>
    </p:custData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zh-CN" altLang="en-US" sz="2800">
                <a:sym typeface="+mn-ea"/>
              </a:rPr>
              <a:t>七上《动物笑谈》：</a:t>
            </a:r>
            <a:endParaRPr lang="zh-CN" altLang="en-US"/>
          </a:p>
          <a:p>
            <a:endParaRPr lang="zh-CN" altLang="en-US"/>
          </a:p>
          <a:p>
            <a:endParaRPr lang="zh-CN" altLang="en-US"/>
          </a:p>
        </p:txBody>
      </p:sp>
      <p:pic>
        <p:nvPicPr>
          <p:cNvPr id="4" name="图片 3"/>
          <p:cNvPicPr>
            <a:picLocks noChangeAspect="1"/>
          </p:cNvPicPr>
          <p:nvPr/>
        </p:nvPicPr>
        <p:blipFill>
          <a:blip r:embed="rId1"/>
          <a:stretch>
            <a:fillRect/>
          </a:stretch>
        </p:blipFill>
        <p:spPr>
          <a:xfrm>
            <a:off x="1096010" y="2476500"/>
            <a:ext cx="9822815" cy="2830195"/>
          </a:xfrm>
          <a:prstGeom prst="rect">
            <a:avLst/>
          </a:prstGeom>
        </p:spPr>
      </p:pic>
    </p:spTree>
    <p:custDataLst>
      <p:tags r:id="rId2"/>
    </p:custData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zh-CN" altLang="en-US" sz="2800"/>
              <a:t>针对写作技法的：</a:t>
            </a:r>
            <a:endParaRPr lang="zh-CN" altLang="en-US" sz="2800"/>
          </a:p>
          <a:p>
            <a:r>
              <a:rPr lang="zh-CN" altLang="en-US" sz="2800"/>
              <a:t>七上《雨的四季》：</a:t>
            </a:r>
            <a:endParaRPr lang="zh-CN" altLang="en-US" sz="2800"/>
          </a:p>
          <a:p>
            <a:endParaRPr lang="zh-CN" altLang="en-US" sz="2800"/>
          </a:p>
        </p:txBody>
      </p:sp>
      <p:pic>
        <p:nvPicPr>
          <p:cNvPr id="4" name="图片 3"/>
          <p:cNvPicPr>
            <a:picLocks noChangeAspect="1"/>
          </p:cNvPicPr>
          <p:nvPr/>
        </p:nvPicPr>
        <p:blipFill>
          <a:blip r:embed="rId1"/>
          <a:stretch>
            <a:fillRect/>
          </a:stretch>
        </p:blipFill>
        <p:spPr>
          <a:xfrm>
            <a:off x="1339850" y="3014345"/>
            <a:ext cx="9771380" cy="2980055"/>
          </a:xfrm>
          <a:prstGeom prst="rect">
            <a:avLst/>
          </a:prstGeom>
        </p:spPr>
      </p:pic>
    </p:spTree>
    <p:custDataLst>
      <p:tags r:id="rId2"/>
    </p:custData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zh-CN" altLang="en-US"/>
              <a:t>七上《走一步，再走一步》：</a:t>
            </a:r>
            <a:endParaRPr lang="zh-CN" altLang="en-US"/>
          </a:p>
          <a:p>
            <a:endParaRPr lang="zh-CN" altLang="en-US"/>
          </a:p>
        </p:txBody>
      </p:sp>
      <p:pic>
        <p:nvPicPr>
          <p:cNvPr id="5" name="图片 4"/>
          <p:cNvPicPr>
            <a:picLocks noChangeAspect="1"/>
          </p:cNvPicPr>
          <p:nvPr/>
        </p:nvPicPr>
        <p:blipFill>
          <a:blip r:embed="rId1"/>
          <a:stretch>
            <a:fillRect/>
          </a:stretch>
        </p:blipFill>
        <p:spPr>
          <a:xfrm>
            <a:off x="1132205" y="2305685"/>
            <a:ext cx="10221595" cy="4029710"/>
          </a:xfrm>
          <a:prstGeom prst="rect">
            <a:avLst/>
          </a:prstGeom>
        </p:spPr>
      </p:pic>
    </p:spTree>
    <p:custDataLst>
      <p:tags r:id="rId2"/>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8434" name="组合 1"/>
          <p:cNvGrpSpPr/>
          <p:nvPr/>
        </p:nvGrpSpPr>
        <p:grpSpPr>
          <a:xfrm>
            <a:off x="2135188" y="1336675"/>
            <a:ext cx="7908925" cy="3405188"/>
            <a:chOff x="244475" y="1736725"/>
            <a:chExt cx="7908925" cy="3405188"/>
          </a:xfrm>
        </p:grpSpPr>
        <p:sp>
          <p:nvSpPr>
            <p:cNvPr id="82946" name="Rectangle 2"/>
            <p:cNvSpPr>
              <a:spLocks noChangeArrowheads="1"/>
            </p:cNvSpPr>
            <p:nvPr/>
          </p:nvSpPr>
          <p:spPr bwMode="gray">
            <a:xfrm>
              <a:off x="4483100" y="3657600"/>
              <a:ext cx="1835150" cy="431800"/>
            </a:xfrm>
            <a:prstGeom prst="rect">
              <a:avLst/>
            </a:prstGeom>
            <a:gradFill rotWithShape="1">
              <a:gsLst>
                <a:gs pos="0">
                  <a:schemeClr val="folHlink"/>
                </a:gs>
                <a:gs pos="100000">
                  <a:schemeClr val="folHlink">
                    <a:gamma/>
                    <a:tint val="0"/>
                    <a:invGamma/>
                  </a:schemeClr>
                </a:gs>
              </a:gsLst>
              <a:lin ang="5400000" scaled="1"/>
            </a:gra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2947" name="Rectangle 3"/>
            <p:cNvSpPr>
              <a:spLocks noChangeArrowheads="1"/>
            </p:cNvSpPr>
            <p:nvPr/>
          </p:nvSpPr>
          <p:spPr bwMode="gray">
            <a:xfrm>
              <a:off x="2676525" y="4146550"/>
              <a:ext cx="1806575" cy="431800"/>
            </a:xfrm>
            <a:prstGeom prst="rect">
              <a:avLst/>
            </a:prstGeom>
            <a:gradFill rotWithShape="1">
              <a:gsLst>
                <a:gs pos="0">
                  <a:schemeClr val="accent1"/>
                </a:gs>
                <a:gs pos="100000">
                  <a:schemeClr val="accent1">
                    <a:gamma/>
                    <a:tint val="0"/>
                    <a:invGamma/>
                  </a:schemeClr>
                </a:gs>
              </a:gsLst>
              <a:lin ang="5400000" scaled="1"/>
            </a:gra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2948" name="Rectangle 4"/>
            <p:cNvSpPr>
              <a:spLocks noChangeArrowheads="1"/>
            </p:cNvSpPr>
            <p:nvPr/>
          </p:nvSpPr>
          <p:spPr bwMode="gray">
            <a:xfrm>
              <a:off x="847725" y="4640263"/>
              <a:ext cx="1825625" cy="431800"/>
            </a:xfrm>
            <a:prstGeom prst="rect">
              <a:avLst/>
            </a:prstGeom>
            <a:gradFill rotWithShape="1">
              <a:gsLst>
                <a:gs pos="0">
                  <a:schemeClr val="folHlink"/>
                </a:gs>
                <a:gs pos="100000">
                  <a:schemeClr val="folHlink">
                    <a:gamma/>
                    <a:tint val="0"/>
                    <a:invGamma/>
                  </a:schemeClr>
                </a:gs>
              </a:gsLst>
              <a:lin ang="5400000" scaled="1"/>
            </a:gradFill>
            <a:ln w="9525">
              <a:noFill/>
              <a:miter lim="800000"/>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2949" name="AutoShape 5"/>
            <p:cNvSpPr>
              <a:spLocks noChangeArrowheads="1"/>
            </p:cNvSpPr>
            <p:nvPr/>
          </p:nvSpPr>
          <p:spPr bwMode="gray">
            <a:xfrm flipH="1">
              <a:off x="244475" y="4037013"/>
              <a:ext cx="2428875" cy="615950"/>
            </a:xfrm>
            <a:prstGeom prst="parallelogram">
              <a:avLst>
                <a:gd name="adj" fmla="val 98582"/>
              </a:avLst>
            </a:prstGeom>
            <a:gradFill rotWithShape="1">
              <a:gsLst>
                <a:gs pos="0">
                  <a:schemeClr val="folHlink">
                    <a:gamma/>
                    <a:tint val="54510"/>
                    <a:invGamma/>
                    <a:alpha val="82001"/>
                  </a:schemeClr>
                </a:gs>
                <a:gs pos="100000">
                  <a:schemeClr val="folHlink">
                    <a:alpha val="50000"/>
                  </a:schemeClr>
                </a:gs>
              </a:gsLst>
              <a:lin ang="18900000" scaled="1"/>
            </a:gra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2950" name="AutoShape 6"/>
            <p:cNvSpPr>
              <a:spLocks noChangeArrowheads="1"/>
            </p:cNvSpPr>
            <p:nvPr/>
          </p:nvSpPr>
          <p:spPr bwMode="gray">
            <a:xfrm flipH="1">
              <a:off x="2057400" y="3517900"/>
              <a:ext cx="2428875" cy="646113"/>
            </a:xfrm>
            <a:prstGeom prst="parallelogram">
              <a:avLst>
                <a:gd name="adj" fmla="val 96330"/>
              </a:avLst>
            </a:prstGeom>
            <a:gradFill rotWithShape="1">
              <a:gsLst>
                <a:gs pos="0">
                  <a:schemeClr val="accent1"/>
                </a:gs>
                <a:gs pos="100000">
                  <a:schemeClr val="accent1">
                    <a:gamma/>
                    <a:tint val="53725"/>
                    <a:invGamma/>
                  </a:schemeClr>
                </a:gs>
              </a:gsLst>
              <a:lin ang="0" scaled="1"/>
            </a:gra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2951" name="Freeform 7"/>
            <p:cNvSpPr/>
            <p:nvPr/>
          </p:nvSpPr>
          <p:spPr bwMode="gray">
            <a:xfrm>
              <a:off x="2063750" y="3519488"/>
              <a:ext cx="612775" cy="1130300"/>
            </a:xfrm>
            <a:custGeom>
              <a:avLst/>
              <a:gdLst/>
              <a:ahLst/>
              <a:cxnLst>
                <a:cxn ang="0">
                  <a:pos x="0" y="167"/>
                </a:cxn>
                <a:cxn ang="0">
                  <a:pos x="201" y="370"/>
                </a:cxn>
                <a:cxn ang="0">
                  <a:pos x="201" y="210"/>
                </a:cxn>
                <a:cxn ang="0">
                  <a:pos x="0" y="0"/>
                </a:cxn>
                <a:cxn ang="0">
                  <a:pos x="0" y="167"/>
                </a:cxn>
              </a:cxnLst>
              <a:rect l="0" t="0" r="r" b="b"/>
              <a:pathLst>
                <a:path w="201" h="370">
                  <a:moveTo>
                    <a:pt x="0" y="167"/>
                  </a:moveTo>
                  <a:lnTo>
                    <a:pt x="201" y="370"/>
                  </a:lnTo>
                  <a:lnTo>
                    <a:pt x="201" y="210"/>
                  </a:lnTo>
                  <a:lnTo>
                    <a:pt x="0" y="0"/>
                  </a:lnTo>
                  <a:lnTo>
                    <a:pt x="0" y="167"/>
                  </a:lnTo>
                  <a:close/>
                </a:path>
              </a:pathLst>
            </a:custGeom>
            <a:gradFill rotWithShape="1">
              <a:gsLst>
                <a:gs pos="0">
                  <a:schemeClr val="accent1">
                    <a:gamma/>
                    <a:shade val="46275"/>
                    <a:invGamma/>
                  </a:schemeClr>
                </a:gs>
                <a:gs pos="100000">
                  <a:schemeClr val="accent1"/>
                </a:gs>
              </a:gsLst>
              <a:lin ang="270000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2952" name="AutoShape 8"/>
            <p:cNvSpPr>
              <a:spLocks noChangeArrowheads="1"/>
            </p:cNvSpPr>
            <p:nvPr/>
          </p:nvSpPr>
          <p:spPr bwMode="gray">
            <a:xfrm flipH="1">
              <a:off x="3870325" y="3001963"/>
              <a:ext cx="2438400" cy="657225"/>
            </a:xfrm>
            <a:prstGeom prst="parallelogram">
              <a:avLst>
                <a:gd name="adj" fmla="val 92256"/>
              </a:avLst>
            </a:prstGeom>
            <a:gradFill rotWithShape="1">
              <a:gsLst>
                <a:gs pos="0">
                  <a:schemeClr val="folHlink"/>
                </a:gs>
                <a:gs pos="100000">
                  <a:schemeClr val="folHlink">
                    <a:gamma/>
                    <a:tint val="53725"/>
                    <a:invGamma/>
                  </a:schemeClr>
                </a:gs>
              </a:gsLst>
              <a:lin ang="0" scaled="1"/>
            </a:gra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2953" name="Freeform 9"/>
            <p:cNvSpPr/>
            <p:nvPr/>
          </p:nvSpPr>
          <p:spPr bwMode="gray">
            <a:xfrm>
              <a:off x="3867150" y="2997200"/>
              <a:ext cx="615950" cy="1163638"/>
            </a:xfrm>
            <a:custGeom>
              <a:avLst/>
              <a:gdLst/>
              <a:ahLst/>
              <a:cxnLst>
                <a:cxn ang="0">
                  <a:pos x="0" y="167"/>
                </a:cxn>
                <a:cxn ang="0">
                  <a:pos x="201" y="370"/>
                </a:cxn>
                <a:cxn ang="0">
                  <a:pos x="201" y="210"/>
                </a:cxn>
                <a:cxn ang="0">
                  <a:pos x="0" y="0"/>
                </a:cxn>
                <a:cxn ang="0">
                  <a:pos x="0" y="167"/>
                </a:cxn>
              </a:cxnLst>
              <a:rect l="0" t="0" r="r" b="b"/>
              <a:pathLst>
                <a:path w="201" h="370">
                  <a:moveTo>
                    <a:pt x="0" y="167"/>
                  </a:moveTo>
                  <a:lnTo>
                    <a:pt x="201" y="370"/>
                  </a:lnTo>
                  <a:lnTo>
                    <a:pt x="201" y="210"/>
                  </a:lnTo>
                  <a:lnTo>
                    <a:pt x="0" y="0"/>
                  </a:lnTo>
                  <a:lnTo>
                    <a:pt x="0" y="167"/>
                  </a:lnTo>
                  <a:close/>
                </a:path>
              </a:pathLst>
            </a:custGeom>
            <a:gradFill rotWithShape="1">
              <a:gsLst>
                <a:gs pos="0">
                  <a:schemeClr val="folHlink">
                    <a:gamma/>
                    <a:shade val="46275"/>
                    <a:invGamma/>
                  </a:schemeClr>
                </a:gs>
                <a:gs pos="100000">
                  <a:schemeClr val="folHlink"/>
                </a:gs>
              </a:gsLst>
              <a:lin ang="270000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18449" name="Picture 10" descr="light_shadow"/>
            <p:cNvPicPr>
              <a:picLocks noChangeAspect="1"/>
            </p:cNvPicPr>
            <p:nvPr/>
          </p:nvPicPr>
          <p:blipFill>
            <a:blip r:embed="rId1">
              <a:grayscl/>
              <a:lum bright="-76001" contrast="-3999"/>
            </a:blip>
            <a:stretch>
              <a:fillRect/>
            </a:stretch>
          </p:blipFill>
          <p:spPr>
            <a:xfrm>
              <a:off x="863600" y="4181475"/>
              <a:ext cx="1008063" cy="280988"/>
            </a:xfrm>
            <a:prstGeom prst="rect">
              <a:avLst/>
            </a:prstGeom>
            <a:noFill/>
            <a:ln w="9525">
              <a:noFill/>
            </a:ln>
          </p:spPr>
        </p:pic>
        <p:pic>
          <p:nvPicPr>
            <p:cNvPr id="18450" name="Picture 11" descr="circuler_1"/>
            <p:cNvPicPr>
              <a:picLocks noChangeAspect="1"/>
            </p:cNvPicPr>
            <p:nvPr/>
          </p:nvPicPr>
          <p:blipFill>
            <a:blip r:embed="rId2"/>
            <a:stretch>
              <a:fillRect/>
            </a:stretch>
          </p:blipFill>
          <p:spPr>
            <a:xfrm>
              <a:off x="776288" y="3221038"/>
              <a:ext cx="1152525" cy="1139825"/>
            </a:xfrm>
            <a:prstGeom prst="rect">
              <a:avLst/>
            </a:prstGeom>
            <a:noFill/>
            <a:ln w="9525">
              <a:noFill/>
            </a:ln>
          </p:spPr>
        </p:pic>
        <p:sp>
          <p:nvSpPr>
            <p:cNvPr id="82956" name="Oval 12"/>
            <p:cNvSpPr>
              <a:spLocks noChangeArrowheads="1"/>
            </p:cNvSpPr>
            <p:nvPr/>
          </p:nvSpPr>
          <p:spPr bwMode="gray">
            <a:xfrm>
              <a:off x="776287" y="3221038"/>
              <a:ext cx="1144588" cy="1143000"/>
            </a:xfrm>
            <a:prstGeom prst="ellipse">
              <a:avLst/>
            </a:prstGeom>
            <a:gradFill rotWithShape="1">
              <a:gsLst>
                <a:gs pos="0">
                  <a:schemeClr val="folHlink">
                    <a:alpha val="45000"/>
                  </a:schemeClr>
                </a:gs>
                <a:gs pos="50000">
                  <a:schemeClr val="folHlink">
                    <a:gamma/>
                    <a:tint val="54510"/>
                    <a:invGamma/>
                    <a:alpha val="89999"/>
                  </a:schemeClr>
                </a:gs>
                <a:gs pos="100000">
                  <a:schemeClr val="folHlink">
                    <a:alpha val="45000"/>
                  </a:schemeClr>
                </a:gs>
              </a:gsLst>
              <a:lin ang="5400000" scaled="1"/>
            </a:gradFill>
            <a:ln w="9525" algn="ctr">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8452" name="Freeform 13"/>
            <p:cNvSpPr/>
            <p:nvPr/>
          </p:nvSpPr>
          <p:spPr>
            <a:xfrm>
              <a:off x="895350" y="3244850"/>
              <a:ext cx="898525" cy="395288"/>
            </a:xfrm>
            <a:custGeom>
              <a:avLst/>
              <a:gdLst>
                <a:gd name="txL" fmla="*/ 0 w 1321"/>
                <a:gd name="txT" fmla="*/ 0 h 712"/>
                <a:gd name="txR" fmla="*/ 1321 w 1321"/>
                <a:gd name="txB" fmla="*/ 712 h 712"/>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folHlink">
                    <a:alpha val="17998"/>
                  </a:schemeClr>
                </a:gs>
              </a:gsLst>
              <a:lin ang="5400000" scaled="1"/>
              <a:tileRect/>
            </a:gradFill>
            <a:ln w="9525">
              <a:noFill/>
            </a:ln>
          </p:spPr>
          <p:txBody>
            <a:bodyPr/>
            <a:p>
              <a:endParaRPr lang="zh-CN" altLang="en-US" dirty="0">
                <a:latin typeface="Arial" panose="020B0604020202020204" pitchFamily="34" charset="0"/>
              </a:endParaRPr>
            </a:p>
          </p:txBody>
        </p:sp>
        <p:pic>
          <p:nvPicPr>
            <p:cNvPr id="18453" name="Picture 14" descr="light_shadow"/>
            <p:cNvPicPr>
              <a:picLocks noChangeAspect="1"/>
            </p:cNvPicPr>
            <p:nvPr/>
          </p:nvPicPr>
          <p:blipFill>
            <a:blip r:embed="rId1">
              <a:grayscl/>
              <a:lum bright="-76001" contrast="-3999"/>
            </a:blip>
            <a:stretch>
              <a:fillRect/>
            </a:stretch>
          </p:blipFill>
          <p:spPr>
            <a:xfrm>
              <a:off x="2706688" y="3678238"/>
              <a:ext cx="1008062" cy="280987"/>
            </a:xfrm>
            <a:prstGeom prst="rect">
              <a:avLst/>
            </a:prstGeom>
            <a:noFill/>
            <a:ln w="9525">
              <a:noFill/>
            </a:ln>
          </p:spPr>
        </p:pic>
        <p:pic>
          <p:nvPicPr>
            <p:cNvPr id="18454" name="Picture 15" descr="circuler_1"/>
            <p:cNvPicPr>
              <a:picLocks noChangeAspect="1"/>
            </p:cNvPicPr>
            <p:nvPr/>
          </p:nvPicPr>
          <p:blipFill>
            <a:blip r:embed="rId2"/>
            <a:stretch>
              <a:fillRect/>
            </a:stretch>
          </p:blipFill>
          <p:spPr>
            <a:xfrm>
              <a:off x="2619375" y="2717800"/>
              <a:ext cx="1152525" cy="1139825"/>
            </a:xfrm>
            <a:prstGeom prst="rect">
              <a:avLst/>
            </a:prstGeom>
            <a:noFill/>
            <a:ln w="9525">
              <a:noFill/>
            </a:ln>
          </p:spPr>
        </p:pic>
        <p:sp>
          <p:nvSpPr>
            <p:cNvPr id="82960" name="Oval 16"/>
            <p:cNvSpPr>
              <a:spLocks noChangeArrowheads="1"/>
            </p:cNvSpPr>
            <p:nvPr/>
          </p:nvSpPr>
          <p:spPr bwMode="gray">
            <a:xfrm>
              <a:off x="2619375" y="2717800"/>
              <a:ext cx="1144587" cy="1143000"/>
            </a:xfrm>
            <a:prstGeom prst="ellipse">
              <a:avLst/>
            </a:prstGeom>
            <a:gradFill rotWithShape="1">
              <a:gsLst>
                <a:gs pos="0">
                  <a:schemeClr val="accent1">
                    <a:gamma/>
                    <a:shade val="26275"/>
                    <a:invGamma/>
                    <a:alpha val="89999"/>
                  </a:schemeClr>
                </a:gs>
                <a:gs pos="50000">
                  <a:schemeClr val="accent1">
                    <a:alpha val="45000"/>
                  </a:schemeClr>
                </a:gs>
                <a:gs pos="100000">
                  <a:schemeClr val="accent1">
                    <a:gamma/>
                    <a:shade val="26275"/>
                    <a:invGamma/>
                    <a:alpha val="89999"/>
                  </a:schemeClr>
                </a:gs>
              </a:gsLst>
              <a:lin ang="5400000" scaled="1"/>
            </a:gradFill>
            <a:ln w="9525" algn="ctr">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8456" name="Freeform 17"/>
            <p:cNvSpPr/>
            <p:nvPr/>
          </p:nvSpPr>
          <p:spPr>
            <a:xfrm>
              <a:off x="2738438" y="2741613"/>
              <a:ext cx="898525" cy="395287"/>
            </a:xfrm>
            <a:custGeom>
              <a:avLst/>
              <a:gdLst>
                <a:gd name="txL" fmla="*/ 0 w 1321"/>
                <a:gd name="txT" fmla="*/ 0 h 712"/>
                <a:gd name="txR" fmla="*/ 1321 w 1321"/>
                <a:gd name="txB" fmla="*/ 712 h 712"/>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accent1">
                    <a:alpha val="17998"/>
                  </a:schemeClr>
                </a:gs>
              </a:gsLst>
              <a:lin ang="5400000" scaled="1"/>
              <a:tileRect/>
            </a:gradFill>
            <a:ln w="9525">
              <a:noFill/>
            </a:ln>
          </p:spPr>
          <p:txBody>
            <a:bodyPr/>
            <a:p>
              <a:endParaRPr lang="zh-CN" altLang="en-US" dirty="0">
                <a:latin typeface="Arial" panose="020B0604020202020204" pitchFamily="34" charset="0"/>
              </a:endParaRPr>
            </a:p>
          </p:txBody>
        </p:sp>
        <p:pic>
          <p:nvPicPr>
            <p:cNvPr id="18457" name="Picture 18" descr="light_shadow"/>
            <p:cNvPicPr>
              <a:picLocks noChangeAspect="1"/>
            </p:cNvPicPr>
            <p:nvPr/>
          </p:nvPicPr>
          <p:blipFill>
            <a:blip r:embed="rId1">
              <a:grayscl/>
              <a:lum bright="-76001" contrast="-3999"/>
            </a:blip>
            <a:stretch>
              <a:fillRect/>
            </a:stretch>
          </p:blipFill>
          <p:spPr>
            <a:xfrm>
              <a:off x="4627563" y="3190875"/>
              <a:ext cx="1008062" cy="280988"/>
            </a:xfrm>
            <a:prstGeom prst="rect">
              <a:avLst/>
            </a:prstGeom>
            <a:noFill/>
            <a:ln w="9525">
              <a:noFill/>
            </a:ln>
          </p:spPr>
        </p:pic>
        <p:pic>
          <p:nvPicPr>
            <p:cNvPr id="18458" name="Picture 19" descr="circuler_1"/>
            <p:cNvPicPr>
              <a:picLocks noChangeAspect="1"/>
            </p:cNvPicPr>
            <p:nvPr/>
          </p:nvPicPr>
          <p:blipFill>
            <a:blip r:embed="rId2"/>
            <a:stretch>
              <a:fillRect/>
            </a:stretch>
          </p:blipFill>
          <p:spPr>
            <a:xfrm>
              <a:off x="4540250" y="2230438"/>
              <a:ext cx="1152525" cy="1139825"/>
            </a:xfrm>
            <a:prstGeom prst="rect">
              <a:avLst/>
            </a:prstGeom>
            <a:noFill/>
            <a:ln w="9525">
              <a:noFill/>
            </a:ln>
          </p:spPr>
        </p:pic>
        <p:sp>
          <p:nvSpPr>
            <p:cNvPr id="82964" name="Oval 20"/>
            <p:cNvSpPr>
              <a:spLocks noChangeArrowheads="1"/>
            </p:cNvSpPr>
            <p:nvPr/>
          </p:nvSpPr>
          <p:spPr bwMode="gray">
            <a:xfrm>
              <a:off x="4540250" y="2230438"/>
              <a:ext cx="1144587" cy="1143000"/>
            </a:xfrm>
            <a:prstGeom prst="ellipse">
              <a:avLst/>
            </a:prstGeom>
            <a:gradFill rotWithShape="1">
              <a:gsLst>
                <a:gs pos="0">
                  <a:schemeClr val="folHlink">
                    <a:gamma/>
                    <a:shade val="26275"/>
                    <a:invGamma/>
                    <a:alpha val="89999"/>
                  </a:schemeClr>
                </a:gs>
                <a:gs pos="50000">
                  <a:schemeClr val="folHlink">
                    <a:alpha val="45000"/>
                  </a:schemeClr>
                </a:gs>
                <a:gs pos="100000">
                  <a:schemeClr val="folHlink">
                    <a:gamma/>
                    <a:shade val="26275"/>
                    <a:invGamma/>
                    <a:alpha val="89999"/>
                  </a:schemeClr>
                </a:gs>
              </a:gsLst>
              <a:lin ang="5400000" scaled="1"/>
            </a:gradFill>
            <a:ln w="9525" algn="ctr">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8460" name="Freeform 21"/>
            <p:cNvSpPr/>
            <p:nvPr/>
          </p:nvSpPr>
          <p:spPr>
            <a:xfrm>
              <a:off x="4659313" y="2254250"/>
              <a:ext cx="898525" cy="395288"/>
            </a:xfrm>
            <a:custGeom>
              <a:avLst/>
              <a:gdLst>
                <a:gd name="txL" fmla="*/ 0 w 1321"/>
                <a:gd name="txT" fmla="*/ 0 h 712"/>
                <a:gd name="txR" fmla="*/ 1321 w 1321"/>
                <a:gd name="txB" fmla="*/ 712 h 712"/>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folHlink">
                    <a:alpha val="17998"/>
                  </a:schemeClr>
                </a:gs>
              </a:gsLst>
              <a:lin ang="5400000" scaled="1"/>
              <a:tileRect/>
            </a:gradFill>
            <a:ln w="9525">
              <a:noFill/>
            </a:ln>
          </p:spPr>
          <p:txBody>
            <a:bodyPr/>
            <a:p>
              <a:endParaRPr lang="zh-CN" altLang="en-US" dirty="0">
                <a:latin typeface="Arial" panose="020B0604020202020204" pitchFamily="34" charset="0"/>
              </a:endParaRPr>
            </a:p>
          </p:txBody>
        </p:sp>
        <p:sp>
          <p:nvSpPr>
            <p:cNvPr id="18461" name="Text Box 22"/>
            <p:cNvSpPr txBox="1"/>
            <p:nvPr/>
          </p:nvSpPr>
          <p:spPr>
            <a:xfrm>
              <a:off x="925513" y="3654425"/>
              <a:ext cx="955675" cy="306705"/>
            </a:xfrm>
            <a:prstGeom prst="rect">
              <a:avLst/>
            </a:prstGeom>
            <a:noFill/>
            <a:ln w="9525">
              <a:noFill/>
            </a:ln>
          </p:spPr>
          <p:txBody>
            <a:bodyPr>
              <a:spAutoFit/>
            </a:bodyPr>
            <a:p>
              <a:pPr eaLnBrk="0" hangingPunct="0">
                <a:spcBef>
                  <a:spcPct val="50000"/>
                </a:spcBef>
              </a:pPr>
              <a:r>
                <a:rPr lang="en-US" altLang="zh-CN" sz="1400" b="1" dirty="0">
                  <a:solidFill>
                    <a:srgbClr val="D13F11"/>
                  </a:solidFill>
                  <a:latin typeface="Arial" panose="020B0604020202020204" pitchFamily="34" charset="0"/>
                </a:rPr>
                <a:t>A </a:t>
              </a:r>
              <a:r>
                <a:rPr lang="zh-CN" altLang="en-US" sz="1400" b="1" dirty="0">
                  <a:solidFill>
                    <a:srgbClr val="D13F11"/>
                  </a:solidFill>
                  <a:latin typeface="Arial" panose="020B0604020202020204" pitchFamily="34" charset="0"/>
                </a:rPr>
                <a:t>教读</a:t>
              </a:r>
              <a:endParaRPr lang="en-US" altLang="zh-CN" sz="1400" b="1" dirty="0">
                <a:latin typeface="Arial" panose="020B0604020202020204" pitchFamily="34" charset="0"/>
              </a:endParaRPr>
            </a:p>
          </p:txBody>
        </p:sp>
        <p:sp>
          <p:nvSpPr>
            <p:cNvPr id="18462" name="Text Box 23"/>
            <p:cNvSpPr txBox="1"/>
            <p:nvPr/>
          </p:nvSpPr>
          <p:spPr>
            <a:xfrm>
              <a:off x="2673350" y="3149600"/>
              <a:ext cx="1090613" cy="306705"/>
            </a:xfrm>
            <a:prstGeom prst="rect">
              <a:avLst/>
            </a:prstGeom>
            <a:noFill/>
            <a:ln w="9525">
              <a:noFill/>
            </a:ln>
          </p:spPr>
          <p:txBody>
            <a:bodyPr>
              <a:spAutoFit/>
            </a:bodyPr>
            <a:p>
              <a:pPr eaLnBrk="0" hangingPunct="0">
                <a:spcBef>
                  <a:spcPct val="50000"/>
                </a:spcBef>
              </a:pPr>
              <a:r>
                <a:rPr lang="en-US" altLang="zh-CN" sz="1400" b="1" dirty="0">
                  <a:solidFill>
                    <a:srgbClr val="D13F11"/>
                  </a:solidFill>
                  <a:latin typeface="Arial" panose="020B0604020202020204" pitchFamily="34" charset="0"/>
                </a:rPr>
                <a:t>B </a:t>
              </a:r>
              <a:r>
                <a:rPr lang="zh-CN" altLang="en-US" sz="1400" b="1" dirty="0">
                  <a:solidFill>
                    <a:srgbClr val="D13F11"/>
                  </a:solidFill>
                  <a:latin typeface="Arial" panose="020B0604020202020204" pitchFamily="34" charset="0"/>
                </a:rPr>
                <a:t>课内自读</a:t>
              </a:r>
              <a:endParaRPr lang="en-US" altLang="zh-CN" sz="1400" b="1" dirty="0">
                <a:latin typeface="Arial" panose="020B0604020202020204" pitchFamily="34" charset="0"/>
              </a:endParaRPr>
            </a:p>
          </p:txBody>
        </p:sp>
        <p:sp>
          <p:nvSpPr>
            <p:cNvPr id="18463" name="Text Box 24"/>
            <p:cNvSpPr txBox="1"/>
            <p:nvPr/>
          </p:nvSpPr>
          <p:spPr>
            <a:xfrm>
              <a:off x="4577122" y="2652713"/>
              <a:ext cx="1107715" cy="306705"/>
            </a:xfrm>
            <a:prstGeom prst="rect">
              <a:avLst/>
            </a:prstGeom>
            <a:noFill/>
            <a:ln w="9525">
              <a:noFill/>
            </a:ln>
          </p:spPr>
          <p:txBody>
            <a:bodyPr>
              <a:spAutoFit/>
            </a:bodyPr>
            <a:p>
              <a:pPr eaLnBrk="0" hangingPunct="0">
                <a:spcBef>
                  <a:spcPct val="50000"/>
                </a:spcBef>
              </a:pPr>
              <a:r>
                <a:rPr lang="en-US" altLang="zh-CN" sz="1400" b="1" dirty="0">
                  <a:solidFill>
                    <a:srgbClr val="D13F11"/>
                  </a:solidFill>
                  <a:latin typeface="Arial" panose="020B0604020202020204" pitchFamily="34" charset="0"/>
                </a:rPr>
                <a:t>C </a:t>
              </a:r>
              <a:r>
                <a:rPr lang="zh-CN" altLang="en-US" sz="1400" b="1" dirty="0">
                  <a:solidFill>
                    <a:srgbClr val="D13F11"/>
                  </a:solidFill>
                  <a:latin typeface="Arial" panose="020B0604020202020204" pitchFamily="34" charset="0"/>
                </a:rPr>
                <a:t>课外自读</a:t>
              </a:r>
              <a:endParaRPr lang="en-US" altLang="zh-CN" sz="1400" b="1" dirty="0">
                <a:latin typeface="Arial" panose="020B0604020202020204" pitchFamily="34" charset="0"/>
              </a:endParaRPr>
            </a:p>
          </p:txBody>
        </p:sp>
        <p:grpSp>
          <p:nvGrpSpPr>
            <p:cNvPr id="18464" name="Group 27"/>
            <p:cNvGrpSpPr/>
            <p:nvPr/>
          </p:nvGrpSpPr>
          <p:grpSpPr>
            <a:xfrm rot="-1297425" flipH="1" flipV="1">
              <a:off x="842963" y="4059238"/>
              <a:ext cx="1062037" cy="254000"/>
              <a:chOff x="2532" y="1051"/>
              <a:chExt cx="893" cy="246"/>
            </a:xfrm>
          </p:grpSpPr>
          <p:grpSp>
            <p:nvGrpSpPr>
              <p:cNvPr id="18507" name="Group 28"/>
              <p:cNvGrpSpPr/>
              <p:nvPr/>
            </p:nvGrpSpPr>
            <p:grpSpPr>
              <a:xfrm>
                <a:off x="2532" y="1051"/>
                <a:ext cx="743" cy="185"/>
                <a:chOff x="1565" y="2568"/>
                <a:chExt cx="1118" cy="279"/>
              </a:xfrm>
            </p:grpSpPr>
            <p:sp>
              <p:nvSpPr>
                <p:cNvPr id="18513" name="AutoShape 29"/>
                <p:cNvSpPr/>
                <p:nvPr/>
              </p:nvSpPr>
              <p:spPr>
                <a:xfrm rot="5263130">
                  <a:off x="1858" y="2272"/>
                  <a:ext cx="227" cy="816"/>
                </a:xfrm>
                <a:prstGeom prst="moon">
                  <a:avLst>
                    <a:gd name="adj" fmla="val 49773"/>
                  </a:avLst>
                </a:prstGeom>
                <a:solidFill>
                  <a:schemeClr val="bg1">
                    <a:alpha val="3922"/>
                  </a:schemeClr>
                </a:solidFill>
                <a:ln w="9525">
                  <a:noFill/>
                </a:ln>
              </p:spPr>
              <p:txBody>
                <a:bodyPr wrap="none" anchor="ctr"/>
                <a:p>
                  <a:endParaRPr lang="zh-CN" altLang="en-US" dirty="0">
                    <a:latin typeface="Arial" panose="020B0604020202020204" pitchFamily="34" charset="0"/>
                  </a:endParaRPr>
                </a:p>
              </p:txBody>
            </p:sp>
            <p:sp>
              <p:nvSpPr>
                <p:cNvPr id="18514" name="AutoShape 30"/>
                <p:cNvSpPr/>
                <p:nvPr/>
              </p:nvSpPr>
              <p:spPr>
                <a:xfrm rot="6078281">
                  <a:off x="1994" y="2272"/>
                  <a:ext cx="227" cy="816"/>
                </a:xfrm>
                <a:prstGeom prst="moon">
                  <a:avLst>
                    <a:gd name="adj" fmla="val 49773"/>
                  </a:avLst>
                </a:prstGeom>
                <a:solidFill>
                  <a:schemeClr val="bg1">
                    <a:alpha val="3922"/>
                  </a:schemeClr>
                </a:solidFill>
                <a:ln w="9525">
                  <a:noFill/>
                </a:ln>
              </p:spPr>
              <p:txBody>
                <a:bodyPr wrap="none" anchor="ctr"/>
                <a:p>
                  <a:endParaRPr lang="zh-CN" altLang="en-US" dirty="0">
                    <a:latin typeface="Arial" panose="020B0604020202020204" pitchFamily="34" charset="0"/>
                  </a:endParaRPr>
                </a:p>
              </p:txBody>
            </p:sp>
            <p:sp>
              <p:nvSpPr>
                <p:cNvPr id="18515" name="AutoShape 31"/>
                <p:cNvSpPr/>
                <p:nvPr/>
              </p:nvSpPr>
              <p:spPr>
                <a:xfrm rot="6373927">
                  <a:off x="2070" y="2294"/>
                  <a:ext cx="227" cy="816"/>
                </a:xfrm>
                <a:prstGeom prst="moon">
                  <a:avLst>
                    <a:gd name="adj" fmla="val 49773"/>
                  </a:avLst>
                </a:prstGeom>
                <a:solidFill>
                  <a:schemeClr val="bg1">
                    <a:alpha val="3922"/>
                  </a:schemeClr>
                </a:solidFill>
                <a:ln w="9525">
                  <a:noFill/>
                </a:ln>
              </p:spPr>
              <p:txBody>
                <a:bodyPr wrap="none" anchor="ctr"/>
                <a:p>
                  <a:endParaRPr lang="zh-CN" altLang="en-US" dirty="0">
                    <a:latin typeface="Arial" panose="020B0604020202020204" pitchFamily="34" charset="0"/>
                  </a:endParaRPr>
                </a:p>
              </p:txBody>
            </p:sp>
            <p:sp>
              <p:nvSpPr>
                <p:cNvPr id="18516" name="AutoShape 32"/>
                <p:cNvSpPr/>
                <p:nvPr/>
              </p:nvSpPr>
              <p:spPr>
                <a:xfrm rot="6906312">
                  <a:off x="2160" y="2324"/>
                  <a:ext cx="227" cy="816"/>
                </a:xfrm>
                <a:prstGeom prst="moon">
                  <a:avLst>
                    <a:gd name="adj" fmla="val 49773"/>
                  </a:avLst>
                </a:prstGeom>
                <a:solidFill>
                  <a:schemeClr val="bg1">
                    <a:alpha val="3922"/>
                  </a:schemeClr>
                </a:solidFill>
                <a:ln w="9525">
                  <a:noFill/>
                </a:ln>
              </p:spPr>
              <p:txBody>
                <a:bodyPr wrap="none" anchor="ctr"/>
                <a:p>
                  <a:endParaRPr lang="zh-CN" altLang="en-US" dirty="0">
                    <a:latin typeface="Arial" panose="020B0604020202020204" pitchFamily="34" charset="0"/>
                  </a:endParaRPr>
                </a:p>
              </p:txBody>
            </p:sp>
          </p:grpSp>
          <p:grpSp>
            <p:nvGrpSpPr>
              <p:cNvPr id="18508" name="Group 33"/>
              <p:cNvGrpSpPr/>
              <p:nvPr/>
            </p:nvGrpSpPr>
            <p:grpSpPr>
              <a:xfrm rot="1353540">
                <a:off x="2682" y="1111"/>
                <a:ext cx="743" cy="186"/>
                <a:chOff x="1565" y="2568"/>
                <a:chExt cx="1118" cy="279"/>
              </a:xfrm>
            </p:grpSpPr>
            <p:sp>
              <p:nvSpPr>
                <p:cNvPr id="18509" name="AutoShape 34"/>
                <p:cNvSpPr/>
                <p:nvPr/>
              </p:nvSpPr>
              <p:spPr>
                <a:xfrm rot="5263130">
                  <a:off x="1858" y="2272"/>
                  <a:ext cx="227" cy="816"/>
                </a:xfrm>
                <a:prstGeom prst="moon">
                  <a:avLst>
                    <a:gd name="adj" fmla="val 49773"/>
                  </a:avLst>
                </a:prstGeom>
                <a:solidFill>
                  <a:schemeClr val="bg1">
                    <a:alpha val="3922"/>
                  </a:schemeClr>
                </a:solidFill>
                <a:ln w="9525">
                  <a:noFill/>
                </a:ln>
              </p:spPr>
              <p:txBody>
                <a:bodyPr wrap="none" anchor="ctr"/>
                <a:p>
                  <a:endParaRPr lang="zh-CN" altLang="en-US" dirty="0">
                    <a:latin typeface="Arial" panose="020B0604020202020204" pitchFamily="34" charset="0"/>
                  </a:endParaRPr>
                </a:p>
              </p:txBody>
            </p:sp>
            <p:sp>
              <p:nvSpPr>
                <p:cNvPr id="18510" name="AutoShape 35"/>
                <p:cNvSpPr/>
                <p:nvPr/>
              </p:nvSpPr>
              <p:spPr>
                <a:xfrm rot="6078281">
                  <a:off x="1994" y="2272"/>
                  <a:ext cx="227" cy="816"/>
                </a:xfrm>
                <a:prstGeom prst="moon">
                  <a:avLst>
                    <a:gd name="adj" fmla="val 49773"/>
                  </a:avLst>
                </a:prstGeom>
                <a:solidFill>
                  <a:schemeClr val="bg1">
                    <a:alpha val="3922"/>
                  </a:schemeClr>
                </a:solidFill>
                <a:ln w="9525">
                  <a:noFill/>
                </a:ln>
              </p:spPr>
              <p:txBody>
                <a:bodyPr wrap="none" anchor="ctr"/>
                <a:p>
                  <a:endParaRPr lang="zh-CN" altLang="en-US" dirty="0">
                    <a:latin typeface="Arial" panose="020B0604020202020204" pitchFamily="34" charset="0"/>
                  </a:endParaRPr>
                </a:p>
              </p:txBody>
            </p:sp>
            <p:sp>
              <p:nvSpPr>
                <p:cNvPr id="18511" name="AutoShape 36"/>
                <p:cNvSpPr/>
                <p:nvPr/>
              </p:nvSpPr>
              <p:spPr>
                <a:xfrm rot="6373927">
                  <a:off x="2070" y="2294"/>
                  <a:ext cx="227" cy="816"/>
                </a:xfrm>
                <a:prstGeom prst="moon">
                  <a:avLst>
                    <a:gd name="adj" fmla="val 49773"/>
                  </a:avLst>
                </a:prstGeom>
                <a:solidFill>
                  <a:schemeClr val="bg1">
                    <a:alpha val="3922"/>
                  </a:schemeClr>
                </a:solidFill>
                <a:ln w="9525">
                  <a:noFill/>
                </a:ln>
              </p:spPr>
              <p:txBody>
                <a:bodyPr wrap="none" anchor="ctr"/>
                <a:p>
                  <a:endParaRPr lang="zh-CN" altLang="en-US" dirty="0">
                    <a:latin typeface="Arial" panose="020B0604020202020204" pitchFamily="34" charset="0"/>
                  </a:endParaRPr>
                </a:p>
              </p:txBody>
            </p:sp>
            <p:sp>
              <p:nvSpPr>
                <p:cNvPr id="18512" name="AutoShape 37"/>
                <p:cNvSpPr/>
                <p:nvPr/>
              </p:nvSpPr>
              <p:spPr>
                <a:xfrm rot="6906312">
                  <a:off x="2160" y="2324"/>
                  <a:ext cx="227" cy="816"/>
                </a:xfrm>
                <a:prstGeom prst="moon">
                  <a:avLst>
                    <a:gd name="adj" fmla="val 49773"/>
                  </a:avLst>
                </a:prstGeom>
                <a:solidFill>
                  <a:schemeClr val="bg1">
                    <a:alpha val="0"/>
                  </a:schemeClr>
                </a:solidFill>
                <a:ln w="9525">
                  <a:noFill/>
                </a:ln>
              </p:spPr>
              <p:txBody>
                <a:bodyPr wrap="none" anchor="ctr"/>
                <a:p>
                  <a:endParaRPr lang="zh-CN" altLang="en-US" dirty="0">
                    <a:latin typeface="Arial" panose="020B0604020202020204" pitchFamily="34" charset="0"/>
                  </a:endParaRPr>
                </a:p>
              </p:txBody>
            </p:sp>
          </p:grpSp>
        </p:grpSp>
        <p:grpSp>
          <p:nvGrpSpPr>
            <p:cNvPr id="18465" name="Group 38"/>
            <p:cNvGrpSpPr/>
            <p:nvPr/>
          </p:nvGrpSpPr>
          <p:grpSpPr>
            <a:xfrm rot="-1297425" flipH="1" flipV="1">
              <a:off x="2733675" y="3584575"/>
              <a:ext cx="1062038" cy="254000"/>
              <a:chOff x="2532" y="1051"/>
              <a:chExt cx="893" cy="246"/>
            </a:xfrm>
          </p:grpSpPr>
          <p:grpSp>
            <p:nvGrpSpPr>
              <p:cNvPr id="18497" name="Group 39"/>
              <p:cNvGrpSpPr/>
              <p:nvPr/>
            </p:nvGrpSpPr>
            <p:grpSpPr>
              <a:xfrm>
                <a:off x="2532" y="1051"/>
                <a:ext cx="743" cy="185"/>
                <a:chOff x="1565" y="2568"/>
                <a:chExt cx="1118" cy="279"/>
              </a:xfrm>
            </p:grpSpPr>
            <p:sp>
              <p:nvSpPr>
                <p:cNvPr id="18503" name="AutoShape 40"/>
                <p:cNvSpPr/>
                <p:nvPr/>
              </p:nvSpPr>
              <p:spPr>
                <a:xfrm rot="5263130">
                  <a:off x="1858" y="2272"/>
                  <a:ext cx="227" cy="816"/>
                </a:xfrm>
                <a:prstGeom prst="moon">
                  <a:avLst>
                    <a:gd name="adj" fmla="val 49773"/>
                  </a:avLst>
                </a:prstGeom>
                <a:solidFill>
                  <a:srgbClr val="5F5F5F">
                    <a:alpha val="3922"/>
                  </a:srgbClr>
                </a:solidFill>
                <a:ln w="9525">
                  <a:noFill/>
                </a:ln>
              </p:spPr>
              <p:txBody>
                <a:bodyPr wrap="none" anchor="ctr"/>
                <a:p>
                  <a:endParaRPr lang="zh-CN" altLang="en-US" dirty="0">
                    <a:latin typeface="Arial" panose="020B0604020202020204" pitchFamily="34" charset="0"/>
                  </a:endParaRPr>
                </a:p>
              </p:txBody>
            </p:sp>
            <p:sp>
              <p:nvSpPr>
                <p:cNvPr id="18504" name="AutoShape 41"/>
                <p:cNvSpPr/>
                <p:nvPr/>
              </p:nvSpPr>
              <p:spPr>
                <a:xfrm rot="6078281">
                  <a:off x="1994" y="2272"/>
                  <a:ext cx="227" cy="816"/>
                </a:xfrm>
                <a:prstGeom prst="moon">
                  <a:avLst>
                    <a:gd name="adj" fmla="val 49773"/>
                  </a:avLst>
                </a:prstGeom>
                <a:solidFill>
                  <a:srgbClr val="5F5F5F">
                    <a:alpha val="3922"/>
                  </a:srgbClr>
                </a:solidFill>
                <a:ln w="9525">
                  <a:noFill/>
                </a:ln>
              </p:spPr>
              <p:txBody>
                <a:bodyPr wrap="none" anchor="ctr"/>
                <a:p>
                  <a:endParaRPr lang="zh-CN" altLang="en-US" dirty="0">
                    <a:latin typeface="Arial" panose="020B0604020202020204" pitchFamily="34" charset="0"/>
                  </a:endParaRPr>
                </a:p>
              </p:txBody>
            </p:sp>
            <p:sp>
              <p:nvSpPr>
                <p:cNvPr id="18505" name="AutoShape 42"/>
                <p:cNvSpPr/>
                <p:nvPr/>
              </p:nvSpPr>
              <p:spPr>
                <a:xfrm rot="6373927">
                  <a:off x="2070" y="2294"/>
                  <a:ext cx="227" cy="816"/>
                </a:xfrm>
                <a:prstGeom prst="moon">
                  <a:avLst>
                    <a:gd name="adj" fmla="val 49773"/>
                  </a:avLst>
                </a:prstGeom>
                <a:solidFill>
                  <a:srgbClr val="5F5F5F">
                    <a:alpha val="3922"/>
                  </a:srgbClr>
                </a:solidFill>
                <a:ln w="9525">
                  <a:noFill/>
                </a:ln>
              </p:spPr>
              <p:txBody>
                <a:bodyPr wrap="none" anchor="ctr"/>
                <a:p>
                  <a:endParaRPr lang="zh-CN" altLang="en-US" dirty="0">
                    <a:latin typeface="Arial" panose="020B0604020202020204" pitchFamily="34" charset="0"/>
                  </a:endParaRPr>
                </a:p>
              </p:txBody>
            </p:sp>
            <p:sp>
              <p:nvSpPr>
                <p:cNvPr id="18506" name="AutoShape 43"/>
                <p:cNvSpPr/>
                <p:nvPr/>
              </p:nvSpPr>
              <p:spPr>
                <a:xfrm rot="6906312">
                  <a:off x="2160" y="2324"/>
                  <a:ext cx="227" cy="816"/>
                </a:xfrm>
                <a:prstGeom prst="moon">
                  <a:avLst>
                    <a:gd name="adj" fmla="val 49773"/>
                  </a:avLst>
                </a:prstGeom>
                <a:solidFill>
                  <a:srgbClr val="5F5F5F">
                    <a:alpha val="3922"/>
                  </a:srgbClr>
                </a:solidFill>
                <a:ln w="9525">
                  <a:noFill/>
                </a:ln>
              </p:spPr>
              <p:txBody>
                <a:bodyPr wrap="none" anchor="ctr"/>
                <a:p>
                  <a:endParaRPr lang="zh-CN" altLang="en-US" dirty="0">
                    <a:latin typeface="Arial" panose="020B0604020202020204" pitchFamily="34" charset="0"/>
                  </a:endParaRPr>
                </a:p>
              </p:txBody>
            </p:sp>
          </p:grpSp>
          <p:grpSp>
            <p:nvGrpSpPr>
              <p:cNvPr id="18498" name="Group 44"/>
              <p:cNvGrpSpPr/>
              <p:nvPr/>
            </p:nvGrpSpPr>
            <p:grpSpPr>
              <a:xfrm rot="1353540">
                <a:off x="2682" y="1111"/>
                <a:ext cx="743" cy="186"/>
                <a:chOff x="1565" y="2568"/>
                <a:chExt cx="1118" cy="279"/>
              </a:xfrm>
            </p:grpSpPr>
            <p:sp>
              <p:nvSpPr>
                <p:cNvPr id="18499" name="AutoShape 45"/>
                <p:cNvSpPr/>
                <p:nvPr/>
              </p:nvSpPr>
              <p:spPr>
                <a:xfrm rot="5263130">
                  <a:off x="1858" y="2272"/>
                  <a:ext cx="227" cy="816"/>
                </a:xfrm>
                <a:prstGeom prst="moon">
                  <a:avLst>
                    <a:gd name="adj" fmla="val 49773"/>
                  </a:avLst>
                </a:prstGeom>
                <a:solidFill>
                  <a:srgbClr val="5F5F5F">
                    <a:alpha val="3922"/>
                  </a:srgbClr>
                </a:solidFill>
                <a:ln w="9525">
                  <a:noFill/>
                </a:ln>
              </p:spPr>
              <p:txBody>
                <a:bodyPr wrap="none" anchor="ctr"/>
                <a:p>
                  <a:endParaRPr lang="zh-CN" altLang="en-US" dirty="0">
                    <a:latin typeface="Arial" panose="020B0604020202020204" pitchFamily="34" charset="0"/>
                  </a:endParaRPr>
                </a:p>
              </p:txBody>
            </p:sp>
            <p:sp>
              <p:nvSpPr>
                <p:cNvPr id="18500" name="AutoShape 46"/>
                <p:cNvSpPr/>
                <p:nvPr/>
              </p:nvSpPr>
              <p:spPr>
                <a:xfrm rot="6078281">
                  <a:off x="1994" y="2272"/>
                  <a:ext cx="227" cy="816"/>
                </a:xfrm>
                <a:prstGeom prst="moon">
                  <a:avLst>
                    <a:gd name="adj" fmla="val 49773"/>
                  </a:avLst>
                </a:prstGeom>
                <a:solidFill>
                  <a:srgbClr val="5F5F5F">
                    <a:alpha val="3922"/>
                  </a:srgbClr>
                </a:solidFill>
                <a:ln w="9525">
                  <a:noFill/>
                </a:ln>
              </p:spPr>
              <p:txBody>
                <a:bodyPr wrap="none" anchor="ctr"/>
                <a:p>
                  <a:endParaRPr lang="zh-CN" altLang="en-US" dirty="0">
                    <a:latin typeface="Arial" panose="020B0604020202020204" pitchFamily="34" charset="0"/>
                  </a:endParaRPr>
                </a:p>
              </p:txBody>
            </p:sp>
            <p:sp>
              <p:nvSpPr>
                <p:cNvPr id="18501" name="AutoShape 47"/>
                <p:cNvSpPr/>
                <p:nvPr/>
              </p:nvSpPr>
              <p:spPr>
                <a:xfrm rot="6373927">
                  <a:off x="2070" y="2294"/>
                  <a:ext cx="227" cy="816"/>
                </a:xfrm>
                <a:prstGeom prst="moon">
                  <a:avLst>
                    <a:gd name="adj" fmla="val 49773"/>
                  </a:avLst>
                </a:prstGeom>
                <a:solidFill>
                  <a:srgbClr val="5F5F5F">
                    <a:alpha val="3922"/>
                  </a:srgbClr>
                </a:solidFill>
                <a:ln w="9525">
                  <a:noFill/>
                </a:ln>
              </p:spPr>
              <p:txBody>
                <a:bodyPr wrap="none" anchor="ctr"/>
                <a:p>
                  <a:endParaRPr lang="zh-CN" altLang="en-US" dirty="0">
                    <a:latin typeface="Arial" panose="020B0604020202020204" pitchFamily="34" charset="0"/>
                  </a:endParaRPr>
                </a:p>
              </p:txBody>
            </p:sp>
            <p:sp>
              <p:nvSpPr>
                <p:cNvPr id="18502" name="AutoShape 48"/>
                <p:cNvSpPr/>
                <p:nvPr/>
              </p:nvSpPr>
              <p:spPr>
                <a:xfrm rot="6906312">
                  <a:off x="2160" y="2324"/>
                  <a:ext cx="227" cy="816"/>
                </a:xfrm>
                <a:prstGeom prst="moon">
                  <a:avLst>
                    <a:gd name="adj" fmla="val 49773"/>
                  </a:avLst>
                </a:prstGeom>
                <a:solidFill>
                  <a:srgbClr val="5F5F5F">
                    <a:alpha val="3922"/>
                  </a:srgbClr>
                </a:solidFill>
                <a:ln w="9525">
                  <a:noFill/>
                </a:ln>
              </p:spPr>
              <p:txBody>
                <a:bodyPr wrap="none" anchor="ctr"/>
                <a:p>
                  <a:endParaRPr lang="zh-CN" altLang="en-US" dirty="0">
                    <a:latin typeface="Arial" panose="020B0604020202020204" pitchFamily="34" charset="0"/>
                  </a:endParaRPr>
                </a:p>
              </p:txBody>
            </p:sp>
          </p:grpSp>
        </p:grpSp>
        <p:grpSp>
          <p:nvGrpSpPr>
            <p:cNvPr id="18466" name="Group 49"/>
            <p:cNvGrpSpPr/>
            <p:nvPr/>
          </p:nvGrpSpPr>
          <p:grpSpPr>
            <a:xfrm rot="-1297425" flipH="1" flipV="1">
              <a:off x="4583113" y="3081338"/>
              <a:ext cx="1062037" cy="254000"/>
              <a:chOff x="2532" y="1051"/>
              <a:chExt cx="893" cy="246"/>
            </a:xfrm>
          </p:grpSpPr>
          <p:grpSp>
            <p:nvGrpSpPr>
              <p:cNvPr id="18487" name="Group 50"/>
              <p:cNvGrpSpPr/>
              <p:nvPr/>
            </p:nvGrpSpPr>
            <p:grpSpPr>
              <a:xfrm>
                <a:off x="2532" y="1051"/>
                <a:ext cx="743" cy="185"/>
                <a:chOff x="1565" y="2568"/>
                <a:chExt cx="1118" cy="279"/>
              </a:xfrm>
            </p:grpSpPr>
            <p:sp>
              <p:nvSpPr>
                <p:cNvPr id="18493" name="AutoShape 51"/>
                <p:cNvSpPr/>
                <p:nvPr/>
              </p:nvSpPr>
              <p:spPr>
                <a:xfrm rot="5263130">
                  <a:off x="1858" y="2272"/>
                  <a:ext cx="227" cy="816"/>
                </a:xfrm>
                <a:prstGeom prst="moon">
                  <a:avLst>
                    <a:gd name="adj" fmla="val 49773"/>
                  </a:avLst>
                </a:prstGeom>
                <a:solidFill>
                  <a:srgbClr val="5F5F5F">
                    <a:alpha val="3922"/>
                  </a:srgbClr>
                </a:solidFill>
                <a:ln w="9525">
                  <a:noFill/>
                </a:ln>
              </p:spPr>
              <p:txBody>
                <a:bodyPr wrap="none" anchor="ctr"/>
                <a:p>
                  <a:endParaRPr lang="zh-CN" altLang="en-US" dirty="0">
                    <a:latin typeface="Arial" panose="020B0604020202020204" pitchFamily="34" charset="0"/>
                  </a:endParaRPr>
                </a:p>
              </p:txBody>
            </p:sp>
            <p:sp>
              <p:nvSpPr>
                <p:cNvPr id="18494" name="AutoShape 52"/>
                <p:cNvSpPr/>
                <p:nvPr/>
              </p:nvSpPr>
              <p:spPr>
                <a:xfrm rot="6078281">
                  <a:off x="1994" y="2272"/>
                  <a:ext cx="227" cy="816"/>
                </a:xfrm>
                <a:prstGeom prst="moon">
                  <a:avLst>
                    <a:gd name="adj" fmla="val 49773"/>
                  </a:avLst>
                </a:prstGeom>
                <a:solidFill>
                  <a:srgbClr val="5F5F5F">
                    <a:alpha val="3922"/>
                  </a:srgbClr>
                </a:solidFill>
                <a:ln w="9525">
                  <a:noFill/>
                </a:ln>
              </p:spPr>
              <p:txBody>
                <a:bodyPr wrap="none" anchor="ctr"/>
                <a:p>
                  <a:endParaRPr lang="zh-CN" altLang="en-US" dirty="0">
                    <a:latin typeface="Arial" panose="020B0604020202020204" pitchFamily="34" charset="0"/>
                  </a:endParaRPr>
                </a:p>
              </p:txBody>
            </p:sp>
            <p:sp>
              <p:nvSpPr>
                <p:cNvPr id="18495" name="AutoShape 53"/>
                <p:cNvSpPr/>
                <p:nvPr/>
              </p:nvSpPr>
              <p:spPr>
                <a:xfrm rot="6373927">
                  <a:off x="2070" y="2294"/>
                  <a:ext cx="227" cy="816"/>
                </a:xfrm>
                <a:prstGeom prst="moon">
                  <a:avLst>
                    <a:gd name="adj" fmla="val 49773"/>
                  </a:avLst>
                </a:prstGeom>
                <a:solidFill>
                  <a:srgbClr val="5F5F5F">
                    <a:alpha val="3922"/>
                  </a:srgbClr>
                </a:solidFill>
                <a:ln w="9525">
                  <a:noFill/>
                </a:ln>
              </p:spPr>
              <p:txBody>
                <a:bodyPr wrap="none" anchor="ctr"/>
                <a:p>
                  <a:endParaRPr lang="zh-CN" altLang="en-US" dirty="0">
                    <a:latin typeface="Arial" panose="020B0604020202020204" pitchFamily="34" charset="0"/>
                  </a:endParaRPr>
                </a:p>
              </p:txBody>
            </p:sp>
            <p:sp>
              <p:nvSpPr>
                <p:cNvPr id="18496" name="AutoShape 54"/>
                <p:cNvSpPr/>
                <p:nvPr/>
              </p:nvSpPr>
              <p:spPr>
                <a:xfrm rot="6906312">
                  <a:off x="2160" y="2324"/>
                  <a:ext cx="227" cy="816"/>
                </a:xfrm>
                <a:prstGeom prst="moon">
                  <a:avLst>
                    <a:gd name="adj" fmla="val 49773"/>
                  </a:avLst>
                </a:prstGeom>
                <a:solidFill>
                  <a:srgbClr val="5F5F5F">
                    <a:alpha val="3922"/>
                  </a:srgbClr>
                </a:solidFill>
                <a:ln w="9525">
                  <a:noFill/>
                </a:ln>
              </p:spPr>
              <p:txBody>
                <a:bodyPr wrap="none" anchor="ctr"/>
                <a:p>
                  <a:endParaRPr lang="zh-CN" altLang="en-US" dirty="0">
                    <a:latin typeface="Arial" panose="020B0604020202020204" pitchFamily="34" charset="0"/>
                  </a:endParaRPr>
                </a:p>
              </p:txBody>
            </p:sp>
          </p:grpSp>
          <p:grpSp>
            <p:nvGrpSpPr>
              <p:cNvPr id="18488" name="Group 55"/>
              <p:cNvGrpSpPr/>
              <p:nvPr/>
            </p:nvGrpSpPr>
            <p:grpSpPr>
              <a:xfrm rot="1353540">
                <a:off x="2682" y="1111"/>
                <a:ext cx="743" cy="186"/>
                <a:chOff x="1565" y="2568"/>
                <a:chExt cx="1118" cy="279"/>
              </a:xfrm>
            </p:grpSpPr>
            <p:sp>
              <p:nvSpPr>
                <p:cNvPr id="18489" name="AutoShape 56"/>
                <p:cNvSpPr/>
                <p:nvPr/>
              </p:nvSpPr>
              <p:spPr>
                <a:xfrm rot="5263130">
                  <a:off x="1858" y="2272"/>
                  <a:ext cx="227" cy="816"/>
                </a:xfrm>
                <a:prstGeom prst="moon">
                  <a:avLst>
                    <a:gd name="adj" fmla="val 49773"/>
                  </a:avLst>
                </a:prstGeom>
                <a:solidFill>
                  <a:srgbClr val="5F5F5F">
                    <a:alpha val="3922"/>
                  </a:srgbClr>
                </a:solidFill>
                <a:ln w="9525">
                  <a:noFill/>
                </a:ln>
              </p:spPr>
              <p:txBody>
                <a:bodyPr wrap="none" anchor="ctr"/>
                <a:p>
                  <a:endParaRPr lang="zh-CN" altLang="en-US" dirty="0">
                    <a:latin typeface="Arial" panose="020B0604020202020204" pitchFamily="34" charset="0"/>
                  </a:endParaRPr>
                </a:p>
              </p:txBody>
            </p:sp>
            <p:sp>
              <p:nvSpPr>
                <p:cNvPr id="18490" name="AutoShape 57"/>
                <p:cNvSpPr/>
                <p:nvPr/>
              </p:nvSpPr>
              <p:spPr>
                <a:xfrm rot="6078281">
                  <a:off x="1994" y="2272"/>
                  <a:ext cx="227" cy="816"/>
                </a:xfrm>
                <a:prstGeom prst="moon">
                  <a:avLst>
                    <a:gd name="adj" fmla="val 49773"/>
                  </a:avLst>
                </a:prstGeom>
                <a:solidFill>
                  <a:srgbClr val="5F5F5F">
                    <a:alpha val="3922"/>
                  </a:srgbClr>
                </a:solidFill>
                <a:ln w="9525">
                  <a:noFill/>
                </a:ln>
              </p:spPr>
              <p:txBody>
                <a:bodyPr wrap="none" anchor="ctr"/>
                <a:p>
                  <a:endParaRPr lang="zh-CN" altLang="en-US" dirty="0">
                    <a:latin typeface="Arial" panose="020B0604020202020204" pitchFamily="34" charset="0"/>
                  </a:endParaRPr>
                </a:p>
              </p:txBody>
            </p:sp>
            <p:sp>
              <p:nvSpPr>
                <p:cNvPr id="18491" name="AutoShape 58"/>
                <p:cNvSpPr/>
                <p:nvPr/>
              </p:nvSpPr>
              <p:spPr>
                <a:xfrm rot="6373927">
                  <a:off x="2070" y="2294"/>
                  <a:ext cx="227" cy="816"/>
                </a:xfrm>
                <a:prstGeom prst="moon">
                  <a:avLst>
                    <a:gd name="adj" fmla="val 49773"/>
                  </a:avLst>
                </a:prstGeom>
                <a:solidFill>
                  <a:srgbClr val="5F5F5F">
                    <a:alpha val="3922"/>
                  </a:srgbClr>
                </a:solidFill>
                <a:ln w="9525">
                  <a:noFill/>
                </a:ln>
              </p:spPr>
              <p:txBody>
                <a:bodyPr wrap="none" anchor="ctr"/>
                <a:p>
                  <a:endParaRPr lang="zh-CN" altLang="en-US" dirty="0">
                    <a:latin typeface="Arial" panose="020B0604020202020204" pitchFamily="34" charset="0"/>
                  </a:endParaRPr>
                </a:p>
              </p:txBody>
            </p:sp>
            <p:sp>
              <p:nvSpPr>
                <p:cNvPr id="18492" name="AutoShape 59"/>
                <p:cNvSpPr/>
                <p:nvPr/>
              </p:nvSpPr>
              <p:spPr>
                <a:xfrm rot="6906312">
                  <a:off x="2160" y="2324"/>
                  <a:ext cx="227" cy="816"/>
                </a:xfrm>
                <a:prstGeom prst="moon">
                  <a:avLst>
                    <a:gd name="adj" fmla="val 49773"/>
                  </a:avLst>
                </a:prstGeom>
                <a:solidFill>
                  <a:srgbClr val="5F5F5F">
                    <a:alpha val="3922"/>
                  </a:srgbClr>
                </a:solidFill>
                <a:ln w="9525">
                  <a:noFill/>
                </a:ln>
              </p:spPr>
              <p:txBody>
                <a:bodyPr wrap="none" anchor="ctr"/>
                <a:p>
                  <a:endParaRPr lang="zh-CN" altLang="en-US" dirty="0">
                    <a:latin typeface="Arial" panose="020B0604020202020204" pitchFamily="34" charset="0"/>
                  </a:endParaRPr>
                </a:p>
              </p:txBody>
            </p:sp>
          </p:grpSp>
        </p:grpSp>
        <p:sp>
          <p:nvSpPr>
            <p:cNvPr id="83005" name="Rectangle 61"/>
            <p:cNvSpPr>
              <a:spLocks noChangeArrowheads="1"/>
            </p:cNvSpPr>
            <p:nvPr/>
          </p:nvSpPr>
          <p:spPr bwMode="gray">
            <a:xfrm>
              <a:off x="6318250" y="3163888"/>
              <a:ext cx="1835150" cy="431800"/>
            </a:xfrm>
            <a:prstGeom prst="rect">
              <a:avLst/>
            </a:prstGeom>
            <a:gradFill rotWithShape="1">
              <a:gsLst>
                <a:gs pos="0">
                  <a:schemeClr val="accent1"/>
                </a:gs>
                <a:gs pos="100000">
                  <a:schemeClr val="accent1">
                    <a:gamma/>
                    <a:tint val="0"/>
                    <a:invGamma/>
                  </a:schemeClr>
                </a:gs>
              </a:gsLst>
              <a:lin ang="5400000" scaled="1"/>
            </a:gra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3006" name="AutoShape 62"/>
            <p:cNvSpPr>
              <a:spLocks noChangeArrowheads="1"/>
            </p:cNvSpPr>
            <p:nvPr/>
          </p:nvSpPr>
          <p:spPr bwMode="gray">
            <a:xfrm flipH="1">
              <a:off x="5705475" y="2508250"/>
              <a:ext cx="2438400" cy="657225"/>
            </a:xfrm>
            <a:prstGeom prst="parallelogram">
              <a:avLst>
                <a:gd name="adj" fmla="val 92256"/>
              </a:avLst>
            </a:prstGeom>
            <a:gradFill rotWithShape="1">
              <a:gsLst>
                <a:gs pos="0">
                  <a:schemeClr val="accent1"/>
                </a:gs>
                <a:gs pos="100000">
                  <a:schemeClr val="accent1">
                    <a:gamma/>
                    <a:tint val="53725"/>
                    <a:invGamma/>
                  </a:schemeClr>
                </a:gs>
              </a:gsLst>
              <a:lin ang="0" scaled="1"/>
            </a:gra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3007" name="Freeform 63"/>
            <p:cNvSpPr/>
            <p:nvPr/>
          </p:nvSpPr>
          <p:spPr bwMode="gray">
            <a:xfrm>
              <a:off x="5702300" y="2503488"/>
              <a:ext cx="615950" cy="1163637"/>
            </a:xfrm>
            <a:custGeom>
              <a:avLst/>
              <a:gdLst/>
              <a:ahLst/>
              <a:cxnLst>
                <a:cxn ang="0">
                  <a:pos x="0" y="167"/>
                </a:cxn>
                <a:cxn ang="0">
                  <a:pos x="201" y="370"/>
                </a:cxn>
                <a:cxn ang="0">
                  <a:pos x="201" y="210"/>
                </a:cxn>
                <a:cxn ang="0">
                  <a:pos x="0" y="0"/>
                </a:cxn>
                <a:cxn ang="0">
                  <a:pos x="0" y="167"/>
                </a:cxn>
              </a:cxnLst>
              <a:rect l="0" t="0" r="r" b="b"/>
              <a:pathLst>
                <a:path w="201" h="370">
                  <a:moveTo>
                    <a:pt x="0" y="167"/>
                  </a:moveTo>
                  <a:lnTo>
                    <a:pt x="201" y="370"/>
                  </a:lnTo>
                  <a:lnTo>
                    <a:pt x="201" y="210"/>
                  </a:lnTo>
                  <a:lnTo>
                    <a:pt x="0" y="0"/>
                  </a:lnTo>
                  <a:lnTo>
                    <a:pt x="0" y="167"/>
                  </a:lnTo>
                  <a:close/>
                </a:path>
              </a:pathLst>
            </a:custGeom>
            <a:gradFill rotWithShape="1">
              <a:gsLst>
                <a:gs pos="0">
                  <a:schemeClr val="accent1">
                    <a:gamma/>
                    <a:shade val="46275"/>
                    <a:invGamma/>
                  </a:schemeClr>
                </a:gs>
                <a:gs pos="100000">
                  <a:schemeClr val="accent1"/>
                </a:gs>
              </a:gsLst>
              <a:lin ang="270000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18470" name="Picture 64" descr="light_shadow"/>
            <p:cNvPicPr>
              <a:picLocks noChangeAspect="1"/>
            </p:cNvPicPr>
            <p:nvPr/>
          </p:nvPicPr>
          <p:blipFill>
            <a:blip r:embed="rId1">
              <a:grayscl/>
              <a:lum bright="-76001" contrast="-3999"/>
            </a:blip>
            <a:stretch>
              <a:fillRect/>
            </a:stretch>
          </p:blipFill>
          <p:spPr>
            <a:xfrm>
              <a:off x="6462713" y="2697163"/>
              <a:ext cx="1008062" cy="280987"/>
            </a:xfrm>
            <a:prstGeom prst="rect">
              <a:avLst/>
            </a:prstGeom>
            <a:noFill/>
            <a:ln w="9525">
              <a:noFill/>
            </a:ln>
          </p:spPr>
        </p:pic>
        <p:pic>
          <p:nvPicPr>
            <p:cNvPr id="18471" name="Picture 65" descr="circuler_1"/>
            <p:cNvPicPr>
              <a:picLocks noChangeAspect="1"/>
            </p:cNvPicPr>
            <p:nvPr/>
          </p:nvPicPr>
          <p:blipFill>
            <a:blip r:embed="rId2"/>
            <a:stretch>
              <a:fillRect/>
            </a:stretch>
          </p:blipFill>
          <p:spPr>
            <a:xfrm>
              <a:off x="6375400" y="1736725"/>
              <a:ext cx="1152525" cy="1139825"/>
            </a:xfrm>
            <a:prstGeom prst="rect">
              <a:avLst/>
            </a:prstGeom>
            <a:noFill/>
            <a:ln w="9525">
              <a:noFill/>
            </a:ln>
          </p:spPr>
        </p:pic>
        <p:sp>
          <p:nvSpPr>
            <p:cNvPr id="83010" name="Oval 66"/>
            <p:cNvSpPr>
              <a:spLocks noChangeArrowheads="1"/>
            </p:cNvSpPr>
            <p:nvPr/>
          </p:nvSpPr>
          <p:spPr bwMode="gray">
            <a:xfrm>
              <a:off x="6375400" y="1736725"/>
              <a:ext cx="1144587" cy="1143000"/>
            </a:xfrm>
            <a:prstGeom prst="ellipse">
              <a:avLst/>
            </a:prstGeom>
            <a:gradFill rotWithShape="1">
              <a:gsLst>
                <a:gs pos="0">
                  <a:schemeClr val="accent1">
                    <a:gamma/>
                    <a:shade val="26275"/>
                    <a:invGamma/>
                    <a:alpha val="89999"/>
                  </a:schemeClr>
                </a:gs>
                <a:gs pos="50000">
                  <a:schemeClr val="accent1">
                    <a:alpha val="45000"/>
                  </a:schemeClr>
                </a:gs>
                <a:gs pos="100000">
                  <a:schemeClr val="accent1">
                    <a:gamma/>
                    <a:shade val="26275"/>
                    <a:invGamma/>
                    <a:alpha val="89999"/>
                  </a:schemeClr>
                </a:gs>
              </a:gsLst>
              <a:lin ang="5400000" scaled="1"/>
            </a:gradFill>
            <a:ln w="9525" algn="ctr">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8473" name="Freeform 67"/>
            <p:cNvSpPr/>
            <p:nvPr/>
          </p:nvSpPr>
          <p:spPr>
            <a:xfrm>
              <a:off x="6494463" y="1760538"/>
              <a:ext cx="898525" cy="395287"/>
            </a:xfrm>
            <a:custGeom>
              <a:avLst/>
              <a:gdLst>
                <a:gd name="txL" fmla="*/ 0 w 1321"/>
                <a:gd name="txT" fmla="*/ 0 h 712"/>
                <a:gd name="txR" fmla="*/ 1321 w 1321"/>
                <a:gd name="txB" fmla="*/ 712 h 712"/>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accent1">
                    <a:alpha val="17998"/>
                  </a:schemeClr>
                </a:gs>
              </a:gsLst>
              <a:lin ang="5400000" scaled="1"/>
              <a:tileRect/>
            </a:gradFill>
            <a:ln w="9525">
              <a:noFill/>
            </a:ln>
          </p:spPr>
          <p:txBody>
            <a:bodyPr/>
            <a:p>
              <a:endParaRPr lang="zh-CN" altLang="en-US" dirty="0">
                <a:latin typeface="Arial" panose="020B0604020202020204" pitchFamily="34" charset="0"/>
              </a:endParaRPr>
            </a:p>
          </p:txBody>
        </p:sp>
        <p:sp>
          <p:nvSpPr>
            <p:cNvPr id="18474" name="Text Box 68"/>
            <p:cNvSpPr txBox="1"/>
            <p:nvPr/>
          </p:nvSpPr>
          <p:spPr>
            <a:xfrm>
              <a:off x="6318250" y="2117725"/>
              <a:ext cx="1354810" cy="306705"/>
            </a:xfrm>
            <a:prstGeom prst="rect">
              <a:avLst/>
            </a:prstGeom>
            <a:noFill/>
            <a:ln w="9525">
              <a:noFill/>
            </a:ln>
          </p:spPr>
          <p:txBody>
            <a:bodyPr>
              <a:spAutoFit/>
            </a:bodyPr>
            <a:p>
              <a:pPr eaLnBrk="0" hangingPunct="0">
                <a:spcBef>
                  <a:spcPct val="50000"/>
                </a:spcBef>
              </a:pPr>
              <a:r>
                <a:rPr lang="en-US" altLang="zh-CN" sz="1400" b="1" dirty="0">
                  <a:solidFill>
                    <a:srgbClr val="D13F11"/>
                  </a:solidFill>
                  <a:latin typeface="Arial" panose="020B0604020202020204" pitchFamily="34" charset="0"/>
                </a:rPr>
                <a:t>D </a:t>
              </a:r>
              <a:r>
                <a:rPr lang="zh-CN" altLang="en-US" sz="1400" b="1" dirty="0">
                  <a:solidFill>
                    <a:srgbClr val="D13F11"/>
                  </a:solidFill>
                  <a:latin typeface="Arial" panose="020B0604020202020204" pitchFamily="34" charset="0"/>
                </a:rPr>
                <a:t>整本书阅读</a:t>
              </a:r>
              <a:endParaRPr lang="en-US" altLang="zh-CN" sz="1400" b="1" dirty="0">
                <a:latin typeface="Arial" panose="020B0604020202020204" pitchFamily="34" charset="0"/>
              </a:endParaRPr>
            </a:p>
          </p:txBody>
        </p:sp>
        <p:grpSp>
          <p:nvGrpSpPr>
            <p:cNvPr id="18475" name="Group 70"/>
            <p:cNvGrpSpPr/>
            <p:nvPr/>
          </p:nvGrpSpPr>
          <p:grpSpPr>
            <a:xfrm rot="-1297425" flipH="1" flipV="1">
              <a:off x="6418263" y="2587625"/>
              <a:ext cx="1062037" cy="254000"/>
              <a:chOff x="2532" y="1051"/>
              <a:chExt cx="893" cy="246"/>
            </a:xfrm>
          </p:grpSpPr>
          <p:grpSp>
            <p:nvGrpSpPr>
              <p:cNvPr id="18477" name="Group 71"/>
              <p:cNvGrpSpPr/>
              <p:nvPr/>
            </p:nvGrpSpPr>
            <p:grpSpPr>
              <a:xfrm>
                <a:off x="2532" y="1051"/>
                <a:ext cx="743" cy="185"/>
                <a:chOff x="1565" y="2568"/>
                <a:chExt cx="1118" cy="279"/>
              </a:xfrm>
            </p:grpSpPr>
            <p:sp>
              <p:nvSpPr>
                <p:cNvPr id="18483" name="AutoShape 72"/>
                <p:cNvSpPr/>
                <p:nvPr/>
              </p:nvSpPr>
              <p:spPr>
                <a:xfrm rot="5263130">
                  <a:off x="1858" y="2272"/>
                  <a:ext cx="227" cy="816"/>
                </a:xfrm>
                <a:prstGeom prst="moon">
                  <a:avLst>
                    <a:gd name="adj" fmla="val 49773"/>
                  </a:avLst>
                </a:prstGeom>
                <a:solidFill>
                  <a:srgbClr val="5F5F5F">
                    <a:alpha val="3922"/>
                  </a:srgbClr>
                </a:solidFill>
                <a:ln w="9525">
                  <a:noFill/>
                </a:ln>
              </p:spPr>
              <p:txBody>
                <a:bodyPr wrap="none" anchor="ctr"/>
                <a:p>
                  <a:endParaRPr lang="zh-CN" altLang="en-US" dirty="0">
                    <a:latin typeface="Arial" panose="020B0604020202020204" pitchFamily="34" charset="0"/>
                  </a:endParaRPr>
                </a:p>
              </p:txBody>
            </p:sp>
            <p:sp>
              <p:nvSpPr>
                <p:cNvPr id="18484" name="AutoShape 73"/>
                <p:cNvSpPr/>
                <p:nvPr/>
              </p:nvSpPr>
              <p:spPr>
                <a:xfrm rot="6078281">
                  <a:off x="1994" y="2272"/>
                  <a:ext cx="227" cy="816"/>
                </a:xfrm>
                <a:prstGeom prst="moon">
                  <a:avLst>
                    <a:gd name="adj" fmla="val 49773"/>
                  </a:avLst>
                </a:prstGeom>
                <a:solidFill>
                  <a:srgbClr val="5F5F5F">
                    <a:alpha val="3922"/>
                  </a:srgbClr>
                </a:solidFill>
                <a:ln w="9525">
                  <a:noFill/>
                </a:ln>
              </p:spPr>
              <p:txBody>
                <a:bodyPr wrap="none" anchor="ctr"/>
                <a:p>
                  <a:endParaRPr lang="zh-CN" altLang="en-US" dirty="0">
                    <a:latin typeface="Arial" panose="020B0604020202020204" pitchFamily="34" charset="0"/>
                  </a:endParaRPr>
                </a:p>
              </p:txBody>
            </p:sp>
            <p:sp>
              <p:nvSpPr>
                <p:cNvPr id="18485" name="AutoShape 74"/>
                <p:cNvSpPr/>
                <p:nvPr/>
              </p:nvSpPr>
              <p:spPr>
                <a:xfrm rot="6373927">
                  <a:off x="2070" y="2294"/>
                  <a:ext cx="227" cy="816"/>
                </a:xfrm>
                <a:prstGeom prst="moon">
                  <a:avLst>
                    <a:gd name="adj" fmla="val 49773"/>
                  </a:avLst>
                </a:prstGeom>
                <a:solidFill>
                  <a:srgbClr val="5F5F5F">
                    <a:alpha val="3922"/>
                  </a:srgbClr>
                </a:solidFill>
                <a:ln w="9525">
                  <a:noFill/>
                </a:ln>
              </p:spPr>
              <p:txBody>
                <a:bodyPr wrap="none" anchor="ctr"/>
                <a:p>
                  <a:endParaRPr lang="zh-CN" altLang="en-US" dirty="0">
                    <a:latin typeface="Arial" panose="020B0604020202020204" pitchFamily="34" charset="0"/>
                  </a:endParaRPr>
                </a:p>
              </p:txBody>
            </p:sp>
            <p:sp>
              <p:nvSpPr>
                <p:cNvPr id="18486" name="AutoShape 75"/>
                <p:cNvSpPr/>
                <p:nvPr/>
              </p:nvSpPr>
              <p:spPr>
                <a:xfrm rot="6906312">
                  <a:off x="2160" y="2324"/>
                  <a:ext cx="227" cy="816"/>
                </a:xfrm>
                <a:prstGeom prst="moon">
                  <a:avLst>
                    <a:gd name="adj" fmla="val 49773"/>
                  </a:avLst>
                </a:prstGeom>
                <a:solidFill>
                  <a:srgbClr val="5F5F5F">
                    <a:alpha val="3922"/>
                  </a:srgbClr>
                </a:solidFill>
                <a:ln w="9525">
                  <a:noFill/>
                </a:ln>
              </p:spPr>
              <p:txBody>
                <a:bodyPr wrap="none" anchor="ctr"/>
                <a:p>
                  <a:endParaRPr lang="zh-CN" altLang="en-US" dirty="0">
                    <a:latin typeface="Arial" panose="020B0604020202020204" pitchFamily="34" charset="0"/>
                  </a:endParaRPr>
                </a:p>
              </p:txBody>
            </p:sp>
          </p:grpSp>
          <p:grpSp>
            <p:nvGrpSpPr>
              <p:cNvPr id="18478" name="Group 76"/>
              <p:cNvGrpSpPr/>
              <p:nvPr/>
            </p:nvGrpSpPr>
            <p:grpSpPr>
              <a:xfrm rot="1353540">
                <a:off x="2682" y="1111"/>
                <a:ext cx="743" cy="186"/>
                <a:chOff x="1565" y="2568"/>
                <a:chExt cx="1118" cy="279"/>
              </a:xfrm>
            </p:grpSpPr>
            <p:sp>
              <p:nvSpPr>
                <p:cNvPr id="18479" name="AutoShape 77"/>
                <p:cNvSpPr/>
                <p:nvPr/>
              </p:nvSpPr>
              <p:spPr>
                <a:xfrm rot="5263130">
                  <a:off x="1858" y="2272"/>
                  <a:ext cx="227" cy="816"/>
                </a:xfrm>
                <a:prstGeom prst="moon">
                  <a:avLst>
                    <a:gd name="adj" fmla="val 49773"/>
                  </a:avLst>
                </a:prstGeom>
                <a:solidFill>
                  <a:srgbClr val="5F5F5F">
                    <a:alpha val="3922"/>
                  </a:srgbClr>
                </a:solidFill>
                <a:ln w="9525">
                  <a:noFill/>
                </a:ln>
              </p:spPr>
              <p:txBody>
                <a:bodyPr wrap="none" anchor="ctr"/>
                <a:p>
                  <a:endParaRPr lang="zh-CN" altLang="en-US" dirty="0">
                    <a:latin typeface="Arial" panose="020B0604020202020204" pitchFamily="34" charset="0"/>
                  </a:endParaRPr>
                </a:p>
              </p:txBody>
            </p:sp>
            <p:sp>
              <p:nvSpPr>
                <p:cNvPr id="18480" name="AutoShape 78"/>
                <p:cNvSpPr/>
                <p:nvPr/>
              </p:nvSpPr>
              <p:spPr>
                <a:xfrm rot="6078281">
                  <a:off x="1994" y="2272"/>
                  <a:ext cx="227" cy="816"/>
                </a:xfrm>
                <a:prstGeom prst="moon">
                  <a:avLst>
                    <a:gd name="adj" fmla="val 49773"/>
                  </a:avLst>
                </a:prstGeom>
                <a:solidFill>
                  <a:srgbClr val="5F5F5F">
                    <a:alpha val="3922"/>
                  </a:srgbClr>
                </a:solidFill>
                <a:ln w="9525">
                  <a:noFill/>
                </a:ln>
              </p:spPr>
              <p:txBody>
                <a:bodyPr wrap="none" anchor="ctr"/>
                <a:p>
                  <a:endParaRPr lang="zh-CN" altLang="en-US" dirty="0">
                    <a:latin typeface="Arial" panose="020B0604020202020204" pitchFamily="34" charset="0"/>
                  </a:endParaRPr>
                </a:p>
              </p:txBody>
            </p:sp>
            <p:sp>
              <p:nvSpPr>
                <p:cNvPr id="18481" name="AutoShape 79"/>
                <p:cNvSpPr/>
                <p:nvPr/>
              </p:nvSpPr>
              <p:spPr>
                <a:xfrm rot="6373927">
                  <a:off x="2070" y="2294"/>
                  <a:ext cx="227" cy="816"/>
                </a:xfrm>
                <a:prstGeom prst="moon">
                  <a:avLst>
                    <a:gd name="adj" fmla="val 49773"/>
                  </a:avLst>
                </a:prstGeom>
                <a:solidFill>
                  <a:srgbClr val="5F5F5F">
                    <a:alpha val="3922"/>
                  </a:srgbClr>
                </a:solidFill>
                <a:ln w="9525">
                  <a:noFill/>
                </a:ln>
              </p:spPr>
              <p:txBody>
                <a:bodyPr wrap="none" anchor="ctr"/>
                <a:p>
                  <a:endParaRPr lang="zh-CN" altLang="en-US" dirty="0">
                    <a:latin typeface="Arial" panose="020B0604020202020204" pitchFamily="34" charset="0"/>
                  </a:endParaRPr>
                </a:p>
              </p:txBody>
            </p:sp>
            <p:sp>
              <p:nvSpPr>
                <p:cNvPr id="18482" name="AutoShape 80"/>
                <p:cNvSpPr/>
                <p:nvPr/>
              </p:nvSpPr>
              <p:spPr>
                <a:xfrm rot="6906312">
                  <a:off x="2160" y="2324"/>
                  <a:ext cx="227" cy="816"/>
                </a:xfrm>
                <a:prstGeom prst="moon">
                  <a:avLst>
                    <a:gd name="adj" fmla="val 49773"/>
                  </a:avLst>
                </a:prstGeom>
                <a:solidFill>
                  <a:srgbClr val="5F5F5F">
                    <a:alpha val="3922"/>
                  </a:srgbClr>
                </a:solidFill>
                <a:ln w="9525">
                  <a:noFill/>
                </a:ln>
              </p:spPr>
              <p:txBody>
                <a:bodyPr wrap="none" anchor="ctr"/>
                <a:p>
                  <a:endParaRPr lang="zh-CN" altLang="en-US" dirty="0">
                    <a:latin typeface="Arial" panose="020B0604020202020204" pitchFamily="34" charset="0"/>
                  </a:endParaRPr>
                </a:p>
              </p:txBody>
            </p:sp>
          </p:grpSp>
        </p:grpSp>
        <p:sp>
          <p:nvSpPr>
            <p:cNvPr id="83025" name="Freeform 81"/>
            <p:cNvSpPr/>
            <p:nvPr/>
          </p:nvSpPr>
          <p:spPr bwMode="gray">
            <a:xfrm>
              <a:off x="244475" y="4011613"/>
              <a:ext cx="612775" cy="1130300"/>
            </a:xfrm>
            <a:custGeom>
              <a:avLst/>
              <a:gdLst/>
              <a:ahLst/>
              <a:cxnLst>
                <a:cxn ang="0">
                  <a:pos x="3" y="292"/>
                </a:cxn>
                <a:cxn ang="0">
                  <a:pos x="386" y="712"/>
                </a:cxn>
                <a:cxn ang="0">
                  <a:pos x="386" y="404"/>
                </a:cxn>
                <a:cxn ang="0">
                  <a:pos x="0" y="0"/>
                </a:cxn>
                <a:cxn ang="0">
                  <a:pos x="3" y="292"/>
                </a:cxn>
              </a:cxnLst>
              <a:rect l="0" t="0" r="r" b="b"/>
              <a:pathLst>
                <a:path w="386" h="712">
                  <a:moveTo>
                    <a:pt x="3" y="292"/>
                  </a:moveTo>
                  <a:lnTo>
                    <a:pt x="386" y="712"/>
                  </a:lnTo>
                  <a:lnTo>
                    <a:pt x="386" y="404"/>
                  </a:lnTo>
                  <a:lnTo>
                    <a:pt x="0" y="0"/>
                  </a:lnTo>
                  <a:lnTo>
                    <a:pt x="3" y="292"/>
                  </a:lnTo>
                  <a:close/>
                </a:path>
              </a:pathLst>
            </a:custGeom>
            <a:gradFill rotWithShape="1">
              <a:gsLst>
                <a:gs pos="0">
                  <a:schemeClr val="folHlink">
                    <a:alpha val="80000"/>
                  </a:schemeClr>
                </a:gs>
                <a:gs pos="100000">
                  <a:schemeClr val="folHlink">
                    <a:gamma/>
                    <a:tint val="48627"/>
                    <a:invGamma/>
                  </a:schemeClr>
                </a:gs>
              </a:gsLst>
              <a:lin ang="270000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18435" name="Line 32"/>
          <p:cNvSpPr/>
          <p:nvPr/>
        </p:nvSpPr>
        <p:spPr>
          <a:xfrm>
            <a:off x="1524000" y="863600"/>
            <a:ext cx="9132888" cy="0"/>
          </a:xfrm>
          <a:prstGeom prst="line">
            <a:avLst/>
          </a:prstGeom>
          <a:ln w="9525" cap="flat" cmpd="sng">
            <a:solidFill>
              <a:srgbClr val="C0C0C0"/>
            </a:solidFill>
            <a:prstDash val="solid"/>
            <a:headEnd type="none" w="med" len="med"/>
            <a:tailEnd type="none" w="med" len="med"/>
          </a:ln>
        </p:spPr>
      </p:sp>
      <p:sp>
        <p:nvSpPr>
          <p:cNvPr id="18436" name="Rectangle 31"/>
          <p:cNvSpPr/>
          <p:nvPr/>
        </p:nvSpPr>
        <p:spPr>
          <a:xfrm>
            <a:off x="1768475" y="279400"/>
            <a:ext cx="5059363" cy="521970"/>
          </a:xfrm>
          <a:prstGeom prst="rect">
            <a:avLst/>
          </a:prstGeom>
          <a:noFill/>
          <a:ln w="9525">
            <a:noFill/>
          </a:ln>
        </p:spPr>
        <p:txBody>
          <a:bodyPr>
            <a:spAutoFit/>
          </a:bodyPr>
          <a:p>
            <a:pPr latinLnBrk="1"/>
            <a:r>
              <a:rPr lang="ko-KR" altLang="en-US" sz="2800" b="1" dirty="0">
                <a:solidFill>
                  <a:srgbClr val="FFCC00"/>
                </a:solidFill>
                <a:latin typeface="HY견고딕"/>
                <a:ea typeface="HY견고딕"/>
              </a:rPr>
              <a:t> </a:t>
            </a:r>
            <a:r>
              <a:rPr lang="zh-CN" altLang="en-US" sz="2800" b="1" dirty="0">
                <a:latin typeface="微软雅黑" panose="020B0503020204020204" charset="-122"/>
                <a:ea typeface="微软雅黑" panose="020B0503020204020204" charset="-122"/>
              </a:rPr>
              <a:t>阅读体系</a:t>
            </a:r>
            <a:endParaRPr lang="en-US" altLang="ko-KR" sz="2800" b="1" dirty="0">
              <a:latin typeface="微软雅黑" panose="020B0503020204020204" charset="-122"/>
              <a:ea typeface="微软雅黑" panose="020B0503020204020204" charset="-122"/>
            </a:endParaRPr>
          </a:p>
        </p:txBody>
      </p:sp>
      <p:sp>
        <p:nvSpPr>
          <p:cNvPr id="86" name="Text Box 26"/>
          <p:cNvSpPr txBox="1">
            <a:spLocks noChangeArrowheads="1"/>
          </p:cNvSpPr>
          <p:nvPr/>
        </p:nvSpPr>
        <p:spPr bwMode="black">
          <a:xfrm>
            <a:off x="6437313" y="4032250"/>
            <a:ext cx="1917700" cy="201295"/>
          </a:xfrm>
          <a:prstGeom prst="rect">
            <a:avLst/>
          </a:prstGeom>
          <a:noFill/>
          <a:ln>
            <a:noFill/>
          </a:ln>
        </p:spPr>
        <p:txBody>
          <a:bodyPr>
            <a:spAutoFit/>
          </a:bodyPr>
          <a:lstStyle>
            <a:lvl1pPr marL="120650" indent="-12065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120650" marR="0" lvl="0" indent="-120650" algn="l" defTabSz="914400" rtl="0" eaLnBrk="1" fontAlgn="base" latinLnBrk="0" hangingPunct="1">
              <a:lnSpc>
                <a:spcPct val="60000"/>
              </a:lnSpc>
              <a:spcBef>
                <a:spcPct val="50000"/>
              </a:spcBef>
              <a:spcAft>
                <a:spcPct val="0"/>
              </a:spcAft>
              <a:buClr>
                <a:srgbClr val="1C1C1C"/>
              </a:buClr>
              <a:buSzTx/>
              <a:buFontTx/>
              <a:buChar char="•"/>
              <a:defRPr/>
            </a:pPr>
            <a:r>
              <a:rPr kumimoji="0" lang="zh-CN" altLang="en-US" sz="1200" b="1" i="0" u="none" strike="noStrike" kern="1200" cap="none" spc="0" normalizeH="0" baseline="0" noProof="0" dirty="0" smtClean="0">
                <a:ln>
                  <a:noFill/>
                </a:ln>
                <a:solidFill>
                  <a:srgbClr val="333333"/>
                </a:solidFill>
                <a:effectLst/>
                <a:uLnTx/>
                <a:uFillTx/>
                <a:latin typeface="+mn-ea"/>
                <a:ea typeface="宋体" panose="02010600030101010101" pitchFamily="2" charset="-122"/>
                <a:cs typeface="+mn-cs"/>
              </a:rPr>
              <a:t>每单元推荐</a:t>
            </a:r>
            <a:r>
              <a:rPr kumimoji="0" lang="en-US" altLang="zh-CN" sz="1200" b="1" i="0" u="none" strike="noStrike" kern="1200" cap="none" spc="0" normalizeH="0" baseline="0" noProof="0" dirty="0" smtClean="0">
                <a:ln>
                  <a:noFill/>
                </a:ln>
                <a:solidFill>
                  <a:srgbClr val="333333"/>
                </a:solidFill>
                <a:effectLst/>
                <a:uLnTx/>
                <a:uFillTx/>
                <a:latin typeface="+mn-ea"/>
                <a:ea typeface="宋体" panose="02010600030101010101" pitchFamily="2" charset="-122"/>
                <a:cs typeface="+mn-cs"/>
              </a:rPr>
              <a:t>3—5</a:t>
            </a:r>
            <a:r>
              <a:rPr kumimoji="0" lang="zh-CN" altLang="en-US" sz="1200" b="1" i="0" u="none" strike="noStrike" kern="1200" cap="none" spc="0" normalizeH="0" baseline="0" noProof="0" dirty="0" smtClean="0">
                <a:ln>
                  <a:noFill/>
                </a:ln>
                <a:solidFill>
                  <a:srgbClr val="333333"/>
                </a:solidFill>
                <a:effectLst/>
                <a:uLnTx/>
                <a:uFillTx/>
                <a:latin typeface="+mn-ea"/>
                <a:ea typeface="宋体" panose="02010600030101010101" pitchFamily="2" charset="-122"/>
                <a:cs typeface="+mn-cs"/>
              </a:rPr>
              <a:t>篇</a:t>
            </a:r>
            <a:endParaRPr kumimoji="0" lang="en-US" altLang="zh-CN" sz="1200" b="1" i="0" u="none" strike="noStrike" kern="1200" cap="none" spc="0" normalizeH="0" baseline="0" noProof="0" dirty="0">
              <a:ln>
                <a:noFill/>
              </a:ln>
              <a:solidFill>
                <a:srgbClr val="333333"/>
              </a:solidFill>
              <a:effectLst/>
              <a:uLnTx/>
              <a:uFillTx/>
              <a:latin typeface="+mn-ea"/>
              <a:ea typeface="宋体" panose="02010600030101010101" pitchFamily="2" charset="-122"/>
              <a:cs typeface="+mn-cs"/>
            </a:endParaRPr>
          </a:p>
        </p:txBody>
      </p:sp>
      <p:sp>
        <p:nvSpPr>
          <p:cNvPr id="87" name="Text Box 26"/>
          <p:cNvSpPr txBox="1">
            <a:spLocks noChangeArrowheads="1"/>
          </p:cNvSpPr>
          <p:nvPr/>
        </p:nvSpPr>
        <p:spPr bwMode="black">
          <a:xfrm>
            <a:off x="2770188" y="4741863"/>
            <a:ext cx="3470275" cy="275590"/>
          </a:xfrm>
          <a:prstGeom prst="rect">
            <a:avLst/>
          </a:prstGeom>
          <a:noFill/>
          <a:ln>
            <a:noFill/>
          </a:ln>
        </p:spPr>
        <p:txBody>
          <a:bodyPr>
            <a:spAutoFit/>
          </a:bodyPr>
          <a:lstStyle>
            <a:lvl1pPr marL="120650" indent="-12065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120650" marR="0" lvl="0" indent="-120650" algn="l" defTabSz="914400" rtl="0" eaLnBrk="1" fontAlgn="base" latinLnBrk="0" hangingPunct="1">
              <a:lnSpc>
                <a:spcPct val="100000"/>
              </a:lnSpc>
              <a:spcBef>
                <a:spcPct val="50000"/>
              </a:spcBef>
              <a:spcAft>
                <a:spcPct val="0"/>
              </a:spcAft>
              <a:buClr>
                <a:srgbClr val="1C1C1C"/>
              </a:buClr>
              <a:buSzTx/>
              <a:buFontTx/>
              <a:buChar char="•"/>
              <a:defRPr/>
            </a:pPr>
            <a:r>
              <a:rPr kumimoji="0" lang="zh-CN" altLang="en-US" sz="1200" b="1" i="0" u="none" strike="noStrike" kern="1200" cap="none" spc="0" normalizeH="0" baseline="0" noProof="0" dirty="0" smtClean="0">
                <a:ln>
                  <a:noFill/>
                </a:ln>
                <a:solidFill>
                  <a:srgbClr val="333333"/>
                </a:solidFill>
                <a:effectLst/>
                <a:uLnTx/>
                <a:uFillTx/>
                <a:latin typeface="+mn-ea"/>
                <a:ea typeface="宋体" panose="02010600030101010101" pitchFamily="2" charset="-122"/>
                <a:cs typeface="+mn-cs"/>
              </a:rPr>
              <a:t>教读课文</a:t>
            </a:r>
            <a:r>
              <a:rPr kumimoji="0" lang="en-US" altLang="zh-CN" sz="1200" b="1" i="0" u="none" strike="noStrike" kern="1200" cap="none" spc="0" normalizeH="0" baseline="0" noProof="0" dirty="0" smtClean="0">
                <a:ln>
                  <a:noFill/>
                </a:ln>
                <a:solidFill>
                  <a:srgbClr val="333333"/>
                </a:solidFill>
                <a:effectLst/>
                <a:uLnTx/>
                <a:uFillTx/>
                <a:latin typeface="+mn-ea"/>
                <a:ea typeface="宋体" panose="02010600030101010101" pitchFamily="2" charset="-122"/>
                <a:cs typeface="+mn-cs"/>
              </a:rPr>
              <a:t>2—3</a:t>
            </a:r>
            <a:r>
              <a:rPr kumimoji="0" lang="zh-CN" altLang="en-US" sz="1200" b="1" i="0" u="none" strike="noStrike" kern="1200" cap="none" spc="0" normalizeH="0" baseline="0" noProof="0" dirty="0" smtClean="0">
                <a:ln>
                  <a:noFill/>
                </a:ln>
                <a:solidFill>
                  <a:srgbClr val="333333"/>
                </a:solidFill>
                <a:effectLst/>
                <a:uLnTx/>
                <a:uFillTx/>
                <a:latin typeface="+mn-ea"/>
                <a:ea typeface="宋体" panose="02010600030101010101" pitchFamily="2" charset="-122"/>
                <a:cs typeface="+mn-cs"/>
              </a:rPr>
              <a:t>课，自读课文</a:t>
            </a:r>
            <a:r>
              <a:rPr kumimoji="0" lang="en-US" altLang="zh-CN" sz="1200" b="1" i="0" u="none" strike="noStrike" kern="1200" cap="none" spc="0" normalizeH="0" baseline="0" noProof="0" dirty="0" smtClean="0">
                <a:ln>
                  <a:noFill/>
                </a:ln>
                <a:solidFill>
                  <a:srgbClr val="333333"/>
                </a:solidFill>
                <a:effectLst/>
                <a:uLnTx/>
                <a:uFillTx/>
                <a:latin typeface="+mn-ea"/>
                <a:ea typeface="宋体" panose="02010600030101010101" pitchFamily="2" charset="-122"/>
                <a:cs typeface="+mn-cs"/>
              </a:rPr>
              <a:t>1—2</a:t>
            </a:r>
            <a:r>
              <a:rPr kumimoji="0" lang="zh-CN" altLang="en-US" sz="1200" b="1" i="0" u="none" strike="noStrike" kern="1200" cap="none" spc="0" normalizeH="0" baseline="0" noProof="0" dirty="0" smtClean="0">
                <a:ln>
                  <a:noFill/>
                </a:ln>
                <a:solidFill>
                  <a:srgbClr val="333333"/>
                </a:solidFill>
                <a:effectLst/>
                <a:uLnTx/>
                <a:uFillTx/>
                <a:latin typeface="+mn-ea"/>
                <a:ea typeface="宋体" panose="02010600030101010101" pitchFamily="2" charset="-122"/>
                <a:cs typeface="+mn-cs"/>
              </a:rPr>
              <a:t>课</a:t>
            </a:r>
            <a:endParaRPr kumimoji="0" lang="en-US" altLang="zh-CN" sz="1200" b="1" i="0" u="none" strike="noStrike" kern="1200" cap="none" spc="0" normalizeH="0" baseline="0" noProof="0" dirty="0" smtClean="0">
              <a:ln>
                <a:noFill/>
              </a:ln>
              <a:solidFill>
                <a:srgbClr val="333333"/>
              </a:solidFill>
              <a:effectLst/>
              <a:uLnTx/>
              <a:uFillTx/>
              <a:latin typeface="+mn-ea"/>
              <a:ea typeface="宋体" panose="02010600030101010101" pitchFamily="2" charset="-122"/>
              <a:cs typeface="+mn-cs"/>
            </a:endParaRPr>
          </a:p>
        </p:txBody>
      </p:sp>
      <p:sp>
        <p:nvSpPr>
          <p:cNvPr id="18439" name="Text Box 26"/>
          <p:cNvSpPr txBox="1"/>
          <p:nvPr/>
        </p:nvSpPr>
        <p:spPr>
          <a:xfrm>
            <a:off x="8308975" y="3529013"/>
            <a:ext cx="1762125" cy="275590"/>
          </a:xfrm>
          <a:prstGeom prst="rect">
            <a:avLst/>
          </a:prstGeom>
          <a:noFill/>
          <a:ln w="9525">
            <a:noFill/>
          </a:ln>
        </p:spPr>
        <p:txBody>
          <a:bodyPr>
            <a:spAutoFit/>
          </a:bodyPr>
          <a:p>
            <a:pPr marL="120650" indent="-120650">
              <a:spcBef>
                <a:spcPct val="50000"/>
              </a:spcBef>
              <a:buClr>
                <a:srgbClr val="1C1C1C"/>
              </a:buClr>
              <a:buChar char="•"/>
            </a:pPr>
            <a:r>
              <a:rPr lang="zh-CN" altLang="en-US" sz="1200" b="1" dirty="0">
                <a:solidFill>
                  <a:srgbClr val="333333"/>
                </a:solidFill>
                <a:latin typeface="Arial" panose="020B0604020202020204" pitchFamily="34" charset="0"/>
              </a:rPr>
              <a:t>每册推荐</a:t>
            </a:r>
            <a:r>
              <a:rPr lang="en-US" altLang="zh-CN" sz="1200" b="1" dirty="0">
                <a:solidFill>
                  <a:srgbClr val="333333"/>
                </a:solidFill>
                <a:latin typeface="Arial" panose="020B0604020202020204" pitchFamily="34" charset="0"/>
              </a:rPr>
              <a:t>6</a:t>
            </a:r>
            <a:r>
              <a:rPr lang="zh-CN" altLang="en-US" sz="1200" b="1" dirty="0">
                <a:solidFill>
                  <a:srgbClr val="333333"/>
                </a:solidFill>
                <a:latin typeface="Arial" panose="020B0604020202020204" pitchFamily="34" charset="0"/>
              </a:rPr>
              <a:t>部</a:t>
            </a:r>
            <a:endParaRPr lang="en-US" altLang="zh-CN" sz="1200" b="1" dirty="0">
              <a:solidFill>
                <a:srgbClr val="333333"/>
              </a:solidFill>
              <a:latin typeface="Arial" panose="020B0604020202020204" pitchFamily="34" charset="0"/>
            </a:endParaRPr>
          </a:p>
        </p:txBody>
      </p:sp>
      <p:sp>
        <p:nvSpPr>
          <p:cNvPr id="18440" name="Text Box 26"/>
          <p:cNvSpPr txBox="1"/>
          <p:nvPr/>
        </p:nvSpPr>
        <p:spPr>
          <a:xfrm>
            <a:off x="2022475" y="965200"/>
            <a:ext cx="6176963" cy="1198880"/>
          </a:xfrm>
          <a:prstGeom prst="rect">
            <a:avLst/>
          </a:prstGeom>
          <a:noFill/>
          <a:ln w="9525">
            <a:noFill/>
          </a:ln>
        </p:spPr>
        <p:txBody>
          <a:bodyPr>
            <a:spAutoFit/>
          </a:bodyPr>
          <a:p>
            <a:pPr marL="120650" indent="-120650">
              <a:lnSpc>
                <a:spcPct val="150000"/>
              </a:lnSpc>
              <a:spcBef>
                <a:spcPct val="50000"/>
              </a:spcBef>
              <a:buClr>
                <a:srgbClr val="1C1C1C"/>
              </a:buClr>
              <a:buChar char="•"/>
            </a:pPr>
            <a:r>
              <a:rPr lang="zh-CN" altLang="en-US" sz="1600" b="1" dirty="0">
                <a:solidFill>
                  <a:srgbClr val="333333"/>
                </a:solidFill>
                <a:latin typeface="Arial" panose="020B0604020202020204" pitchFamily="34" charset="0"/>
              </a:rPr>
              <a:t>由“教读”到“自读”到“课外阅读”三位一体，课外阅读成为课程的有效组成部分，沟通课内外阅读，强调单篇阅读与整本书阅读的结合。</a:t>
            </a:r>
            <a:endParaRPr lang="en-US" altLang="zh-CN" sz="1600" b="1" dirty="0">
              <a:solidFill>
                <a:srgbClr val="333333"/>
              </a:solidFill>
              <a:latin typeface="Arial" panose="020B0604020202020204" pitchFamily="34" charset="0"/>
            </a:endParaRPr>
          </a:p>
        </p:txBody>
      </p:sp>
    </p:spTree>
    <p:custDataLst>
      <p:tags r:id="rId3"/>
    </p:custDataLst>
  </p:cSld>
  <p:clrMapOvr>
    <a:masterClrMapping/>
  </p:clrMapOvr>
  <p:transition spd="slow">
    <p:random/>
    <p:sndAc>
      <p:stSnd>
        <p:snd r:embed="rId4" name="camera.wav"/>
      </p:stSnd>
    </p:sndAc>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zh-CN" altLang="en-US" sz="2800"/>
              <a:t>针对文笔精华，侧重语言赏析：</a:t>
            </a:r>
            <a:endParaRPr lang="zh-CN" altLang="en-US" sz="2800"/>
          </a:p>
          <a:p>
            <a:r>
              <a:rPr lang="zh-CN" altLang="en-US" sz="2800"/>
              <a:t>七上《雨的四季》：</a:t>
            </a:r>
            <a:endParaRPr lang="zh-CN" altLang="en-US" sz="2800"/>
          </a:p>
          <a:p>
            <a:endParaRPr lang="zh-CN" altLang="en-US" sz="2800"/>
          </a:p>
        </p:txBody>
      </p:sp>
      <p:pic>
        <p:nvPicPr>
          <p:cNvPr id="4" name="图片 3"/>
          <p:cNvPicPr>
            <a:picLocks noChangeAspect="1"/>
          </p:cNvPicPr>
          <p:nvPr/>
        </p:nvPicPr>
        <p:blipFill>
          <a:blip r:embed="rId1"/>
          <a:stretch>
            <a:fillRect/>
          </a:stretch>
        </p:blipFill>
        <p:spPr>
          <a:xfrm>
            <a:off x="6459855" y="624840"/>
            <a:ext cx="5340985" cy="2244725"/>
          </a:xfrm>
          <a:prstGeom prst="rect">
            <a:avLst/>
          </a:prstGeom>
        </p:spPr>
      </p:pic>
      <p:pic>
        <p:nvPicPr>
          <p:cNvPr id="5" name="图片 4"/>
          <p:cNvPicPr>
            <a:picLocks noChangeAspect="1"/>
          </p:cNvPicPr>
          <p:nvPr/>
        </p:nvPicPr>
        <p:blipFill>
          <a:blip r:embed="rId2"/>
          <a:stretch>
            <a:fillRect/>
          </a:stretch>
        </p:blipFill>
        <p:spPr>
          <a:xfrm>
            <a:off x="3725545" y="3468370"/>
            <a:ext cx="8220710" cy="2250440"/>
          </a:xfrm>
          <a:prstGeom prst="rect">
            <a:avLst/>
          </a:prstGeom>
        </p:spPr>
      </p:pic>
    </p:spTree>
    <p:custDataLst>
      <p:tags r:id="rId3"/>
    </p:custData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zh-CN" altLang="en-US" sz="2800"/>
              <a:t>七上《散文诗二首》：</a:t>
            </a:r>
            <a:endParaRPr lang="zh-CN" altLang="en-US" sz="2800"/>
          </a:p>
        </p:txBody>
      </p:sp>
      <p:pic>
        <p:nvPicPr>
          <p:cNvPr id="4" name="图片 3"/>
          <p:cNvPicPr>
            <a:picLocks noChangeAspect="1"/>
          </p:cNvPicPr>
          <p:nvPr/>
        </p:nvPicPr>
        <p:blipFill>
          <a:blip r:embed="rId1"/>
          <a:stretch>
            <a:fillRect/>
          </a:stretch>
        </p:blipFill>
        <p:spPr>
          <a:xfrm>
            <a:off x="1261110" y="2430780"/>
            <a:ext cx="10092690" cy="3916045"/>
          </a:xfrm>
          <a:prstGeom prst="rect">
            <a:avLst/>
          </a:prstGeom>
        </p:spPr>
      </p:pic>
    </p:spTree>
    <p:custDataLst>
      <p:tags r:id="rId2"/>
    </p:custData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sz="3200"/>
              <a:t>另一类是以问题的形式呈现，启发学生思考。</a:t>
            </a:r>
            <a:endParaRPr lang="zh-CN" altLang="en-US" sz="3200"/>
          </a:p>
        </p:txBody>
      </p:sp>
      <p:sp>
        <p:nvSpPr>
          <p:cNvPr id="3" name="内容占位符 2"/>
          <p:cNvSpPr>
            <a:spLocks noGrp="1"/>
          </p:cNvSpPr>
          <p:nvPr>
            <p:ph idx="1"/>
          </p:nvPr>
        </p:nvSpPr>
        <p:spPr/>
        <p:txBody>
          <a:bodyPr/>
          <a:p>
            <a:r>
              <a:rPr lang="zh-CN" altLang="en-US" sz="2800">
                <a:sym typeface="+mn-ea"/>
              </a:rPr>
              <a:t>指向文本内：</a:t>
            </a:r>
            <a:endParaRPr lang="zh-CN" altLang="en-US"/>
          </a:p>
          <a:p>
            <a:r>
              <a:rPr lang="zh-CN" altLang="en-US" sz="2800"/>
              <a:t>七上《走一步，再走一步》：</a:t>
            </a:r>
            <a:endParaRPr lang="zh-CN" altLang="en-US" sz="2800"/>
          </a:p>
          <a:p>
            <a:endParaRPr lang="zh-CN" altLang="en-US" sz="2800"/>
          </a:p>
        </p:txBody>
      </p:sp>
      <p:pic>
        <p:nvPicPr>
          <p:cNvPr id="4" name="图片 3"/>
          <p:cNvPicPr>
            <a:picLocks noChangeAspect="1"/>
          </p:cNvPicPr>
          <p:nvPr/>
        </p:nvPicPr>
        <p:blipFill>
          <a:blip r:embed="rId1"/>
          <a:stretch>
            <a:fillRect/>
          </a:stretch>
        </p:blipFill>
        <p:spPr>
          <a:xfrm>
            <a:off x="1068070" y="2809875"/>
            <a:ext cx="10137775" cy="2326005"/>
          </a:xfrm>
          <a:prstGeom prst="rect">
            <a:avLst/>
          </a:prstGeom>
        </p:spPr>
      </p:pic>
    </p:spTree>
    <p:custDataLst>
      <p:tags r:id="rId2"/>
    </p:custData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zh-CN" altLang="en-US" sz="2800"/>
              <a:t>七上《动物笑谈》：</a:t>
            </a:r>
            <a:endParaRPr lang="zh-CN" altLang="en-US"/>
          </a:p>
          <a:p>
            <a:endParaRPr lang="zh-CN" altLang="en-US"/>
          </a:p>
        </p:txBody>
      </p:sp>
      <p:pic>
        <p:nvPicPr>
          <p:cNvPr id="4" name="图片 3"/>
          <p:cNvPicPr>
            <a:picLocks noChangeAspect="1"/>
          </p:cNvPicPr>
          <p:nvPr/>
        </p:nvPicPr>
        <p:blipFill>
          <a:blip r:embed="rId1"/>
          <a:stretch>
            <a:fillRect/>
          </a:stretch>
        </p:blipFill>
        <p:spPr>
          <a:xfrm>
            <a:off x="4420235" y="1689100"/>
            <a:ext cx="7191375" cy="4624070"/>
          </a:xfrm>
          <a:prstGeom prst="rect">
            <a:avLst/>
          </a:prstGeom>
        </p:spPr>
      </p:pic>
    </p:spTree>
    <p:custDataLst>
      <p:tags r:id="rId2"/>
    </p:custData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zh-CN" altLang="en-US" sz="2800"/>
              <a:t>指向写法或语言特色：</a:t>
            </a:r>
            <a:endParaRPr lang="zh-CN" altLang="en-US" sz="2800"/>
          </a:p>
          <a:p>
            <a:r>
              <a:rPr lang="zh-CN" altLang="en-US" sz="2800"/>
              <a:t>七上《散文诗二首》：</a:t>
            </a:r>
            <a:endParaRPr lang="zh-CN" altLang="en-US" sz="2800"/>
          </a:p>
          <a:p>
            <a:endParaRPr lang="zh-CN" altLang="en-US" sz="2800"/>
          </a:p>
        </p:txBody>
      </p:sp>
      <p:pic>
        <p:nvPicPr>
          <p:cNvPr id="4" name="图片 3"/>
          <p:cNvPicPr>
            <a:picLocks noChangeAspect="1"/>
          </p:cNvPicPr>
          <p:nvPr/>
        </p:nvPicPr>
        <p:blipFill>
          <a:blip r:embed="rId1"/>
          <a:stretch>
            <a:fillRect/>
          </a:stretch>
        </p:blipFill>
        <p:spPr>
          <a:xfrm>
            <a:off x="1004570" y="2834005"/>
            <a:ext cx="10348595" cy="3655060"/>
          </a:xfrm>
          <a:prstGeom prst="rect">
            <a:avLst/>
          </a:prstGeom>
        </p:spPr>
      </p:pic>
    </p:spTree>
    <p:custDataLst>
      <p:tags r:id="rId2"/>
    </p:custData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zh-CN" altLang="en-US" sz="2800"/>
              <a:t>七上《女娲造人》：</a:t>
            </a:r>
            <a:endParaRPr lang="zh-CN" altLang="en-US" sz="2800"/>
          </a:p>
          <a:p>
            <a:endParaRPr lang="zh-CN" altLang="en-US" sz="2800"/>
          </a:p>
        </p:txBody>
      </p:sp>
      <p:pic>
        <p:nvPicPr>
          <p:cNvPr id="4" name="图片 3"/>
          <p:cNvPicPr>
            <a:picLocks noChangeAspect="1"/>
          </p:cNvPicPr>
          <p:nvPr/>
        </p:nvPicPr>
        <p:blipFill>
          <a:blip r:embed="rId1"/>
          <a:stretch>
            <a:fillRect/>
          </a:stretch>
        </p:blipFill>
        <p:spPr>
          <a:xfrm>
            <a:off x="837565" y="2657475"/>
            <a:ext cx="10515600" cy="2358390"/>
          </a:xfrm>
          <a:prstGeom prst="rect">
            <a:avLst/>
          </a:prstGeom>
        </p:spPr>
      </p:pic>
    </p:spTree>
    <p:custDataLst>
      <p:tags r:id="rId2"/>
    </p:custData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zh-CN" altLang="en-US" sz="2800"/>
              <a:t>指向对文本的深度思考：</a:t>
            </a:r>
            <a:endParaRPr lang="zh-CN" altLang="en-US" sz="2800"/>
          </a:p>
          <a:p>
            <a:r>
              <a:rPr lang="zh-CN" altLang="en-US" sz="2800"/>
              <a:t>七上《走一步，再走一步》：</a:t>
            </a:r>
            <a:endParaRPr lang="zh-CN" altLang="en-US" sz="2800"/>
          </a:p>
          <a:p>
            <a:endParaRPr lang="zh-CN" altLang="en-US" sz="2800"/>
          </a:p>
        </p:txBody>
      </p:sp>
      <p:pic>
        <p:nvPicPr>
          <p:cNvPr id="4" name="图片 3"/>
          <p:cNvPicPr>
            <a:picLocks noChangeAspect="1"/>
          </p:cNvPicPr>
          <p:nvPr/>
        </p:nvPicPr>
        <p:blipFill>
          <a:blip r:embed="rId1"/>
          <a:stretch>
            <a:fillRect/>
          </a:stretch>
        </p:blipFill>
        <p:spPr>
          <a:xfrm>
            <a:off x="1217295" y="3035935"/>
            <a:ext cx="10028555" cy="2962275"/>
          </a:xfrm>
          <a:prstGeom prst="rect">
            <a:avLst/>
          </a:prstGeom>
        </p:spPr>
      </p:pic>
    </p:spTree>
    <p:custDataLst>
      <p:tags r:id="rId2"/>
    </p:custData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zh-CN" altLang="en-US" sz="2800"/>
              <a:t>七上《女娲造人》：</a:t>
            </a:r>
            <a:endParaRPr lang="zh-CN" altLang="en-US" sz="2800"/>
          </a:p>
          <a:p>
            <a:endParaRPr lang="zh-CN" altLang="en-US"/>
          </a:p>
          <a:p>
            <a:endParaRPr lang="zh-CN" altLang="en-US"/>
          </a:p>
        </p:txBody>
      </p:sp>
      <p:pic>
        <p:nvPicPr>
          <p:cNvPr id="4" name="图片 3"/>
          <p:cNvPicPr>
            <a:picLocks noChangeAspect="1"/>
          </p:cNvPicPr>
          <p:nvPr/>
        </p:nvPicPr>
        <p:blipFill>
          <a:blip r:embed="rId1"/>
          <a:stretch>
            <a:fillRect/>
          </a:stretch>
        </p:blipFill>
        <p:spPr>
          <a:xfrm>
            <a:off x="1189990" y="2400300"/>
            <a:ext cx="10163175" cy="3868420"/>
          </a:xfrm>
          <a:prstGeom prst="rect">
            <a:avLst/>
          </a:prstGeom>
        </p:spPr>
      </p:pic>
    </p:spTree>
    <p:custDataLst>
      <p:tags r:id="rId2"/>
    </p:custData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zh-CN" altLang="en-US" sz="2800"/>
              <a:t>指向拓展延伸：</a:t>
            </a:r>
            <a:endParaRPr lang="zh-CN" altLang="en-US" sz="2800"/>
          </a:p>
          <a:p>
            <a:r>
              <a:rPr lang="zh-CN" altLang="en-US" sz="2800"/>
              <a:t>七上《走一步，再走一步》</a:t>
            </a:r>
            <a:endParaRPr lang="zh-CN" altLang="en-US" sz="2800"/>
          </a:p>
          <a:p>
            <a:endParaRPr lang="zh-CN" altLang="en-US" sz="2800"/>
          </a:p>
        </p:txBody>
      </p:sp>
      <p:pic>
        <p:nvPicPr>
          <p:cNvPr id="4" name="图片 3"/>
          <p:cNvPicPr>
            <a:picLocks noChangeAspect="1"/>
          </p:cNvPicPr>
          <p:nvPr/>
        </p:nvPicPr>
        <p:blipFill>
          <a:blip r:embed="rId1"/>
          <a:stretch>
            <a:fillRect/>
          </a:stretch>
        </p:blipFill>
        <p:spPr>
          <a:xfrm>
            <a:off x="1082675" y="2951480"/>
            <a:ext cx="10026650" cy="3728720"/>
          </a:xfrm>
          <a:prstGeom prst="rect">
            <a:avLst/>
          </a:prstGeom>
        </p:spPr>
      </p:pic>
    </p:spTree>
    <p:custDataLst>
      <p:tags r:id="rId2"/>
    </p:custData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ctr"/>
            <a:r>
              <a:rPr lang="zh-CN" altLang="en-US"/>
              <a:t>（四）单元整合</a:t>
            </a:r>
            <a:endParaRPr lang="zh-CN" altLang="en-US"/>
          </a:p>
        </p:txBody>
      </p:sp>
      <p:pic>
        <p:nvPicPr>
          <p:cNvPr id="4" name="内容占位符 3"/>
          <p:cNvPicPr>
            <a:picLocks noChangeAspect="1"/>
          </p:cNvPicPr>
          <p:nvPr>
            <p:ph idx="1"/>
          </p:nvPr>
        </p:nvPicPr>
        <p:blipFill>
          <a:blip r:embed="rId1"/>
          <a:stretch>
            <a:fillRect/>
          </a:stretch>
        </p:blipFill>
        <p:spPr>
          <a:xfrm>
            <a:off x="723265" y="1366520"/>
            <a:ext cx="10883900" cy="5005070"/>
          </a:xfrm>
          <a:prstGeom prst="rect">
            <a:avLst/>
          </a:prstGeom>
        </p:spPr>
      </p:pic>
    </p:spTree>
    <p:custDataLst>
      <p:tags r:id="rId2"/>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ctr"/>
            <a:r>
              <a:rPr lang="zh-CN" altLang="en-US"/>
              <a:t>七上目录</a:t>
            </a:r>
            <a:endParaRPr lang="zh-CN" altLang="en-US"/>
          </a:p>
        </p:txBody>
      </p:sp>
      <p:pic>
        <p:nvPicPr>
          <p:cNvPr id="4" name="内容占位符 3"/>
          <p:cNvPicPr>
            <a:picLocks noChangeAspect="1"/>
          </p:cNvPicPr>
          <p:nvPr>
            <p:ph idx="1"/>
          </p:nvPr>
        </p:nvPicPr>
        <p:blipFill>
          <a:blip r:embed="rId1"/>
          <a:stretch>
            <a:fillRect/>
          </a:stretch>
        </p:blipFill>
        <p:spPr>
          <a:xfrm>
            <a:off x="1858645" y="1423670"/>
            <a:ext cx="9253220" cy="5226050"/>
          </a:xfrm>
          <a:prstGeom prst="rect">
            <a:avLst/>
          </a:prstGeom>
        </p:spPr>
      </p:pic>
    </p:spTree>
    <p:custDataLst>
      <p:tags r:id="rId2"/>
    </p:custData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ctr"/>
            <a:r>
              <a:rPr lang="zh-CN" altLang="en-US"/>
              <a:t>（五）课外延伸</a:t>
            </a:r>
            <a:endParaRPr lang="zh-CN" altLang="en-US"/>
          </a:p>
        </p:txBody>
      </p:sp>
      <p:sp>
        <p:nvSpPr>
          <p:cNvPr id="3" name="内容占位符 2"/>
          <p:cNvSpPr>
            <a:spLocks noGrp="1"/>
          </p:cNvSpPr>
          <p:nvPr>
            <p:ph idx="1"/>
          </p:nvPr>
        </p:nvSpPr>
        <p:spPr/>
        <p:txBody>
          <a:bodyPr/>
          <a:p>
            <a:r>
              <a:rPr lang="zh-CN" altLang="en-US" sz="2800"/>
              <a:t>阅读提示有向课外阅读延伸的要求，引导学生由教材中的单篇课文走向课外更广阔的阅读天地，增加阅读量，培养阅读兴趣。这也是“三位一体”阅读体系和“将课外阅读纳入教学计划”理念的落实。</a:t>
            </a:r>
            <a:endParaRPr lang="zh-CN" altLang="en-US" sz="2800"/>
          </a:p>
        </p:txBody>
      </p:sp>
    </p:spTree>
    <p:custDataLst>
      <p:tags r:id="rId1"/>
    </p:custData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6" name="内容占位符 5"/>
          <p:cNvPicPr>
            <a:picLocks noChangeAspect="1"/>
          </p:cNvPicPr>
          <p:nvPr>
            <p:ph idx="1"/>
          </p:nvPr>
        </p:nvPicPr>
        <p:blipFill>
          <a:blip r:embed="rId1"/>
          <a:stretch>
            <a:fillRect/>
          </a:stretch>
        </p:blipFill>
        <p:spPr>
          <a:xfrm>
            <a:off x="838200" y="365760"/>
            <a:ext cx="10514965" cy="5946775"/>
          </a:xfrm>
          <a:prstGeom prst="rect">
            <a:avLst/>
          </a:prstGeom>
        </p:spPr>
      </p:pic>
    </p:spTree>
    <p:custDataLst>
      <p:tags r:id="rId2"/>
    </p:custData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1"/>
          <a:stretch>
            <a:fillRect/>
          </a:stretch>
        </p:blipFill>
        <p:spPr>
          <a:xfrm>
            <a:off x="838200" y="457835"/>
            <a:ext cx="10362565" cy="5889625"/>
          </a:xfrm>
          <a:prstGeom prst="rect">
            <a:avLst/>
          </a:prstGeom>
        </p:spPr>
      </p:pic>
    </p:spTree>
    <p:custDataLst>
      <p:tags r:id="rId2"/>
    </p:custData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ctr"/>
            <a:r>
              <a:rPr lang="zh-CN" altLang="en-US"/>
              <a:t>（六）聚焦能力</a:t>
            </a:r>
            <a:endParaRPr lang="zh-CN" altLang="en-US"/>
          </a:p>
        </p:txBody>
      </p:sp>
      <p:sp>
        <p:nvSpPr>
          <p:cNvPr id="3" name="内容占位符 2"/>
          <p:cNvSpPr>
            <a:spLocks noGrp="1"/>
          </p:cNvSpPr>
          <p:nvPr>
            <p:ph idx="1"/>
          </p:nvPr>
        </p:nvSpPr>
        <p:spPr>
          <a:xfrm>
            <a:off x="838200" y="1520190"/>
            <a:ext cx="10515600" cy="4740910"/>
          </a:xfrm>
        </p:spPr>
        <p:txBody>
          <a:bodyPr>
            <a:noAutofit/>
          </a:bodyPr>
          <a:p>
            <a:pPr lvl="0"/>
            <a:r>
              <a:rPr lang="en-US" altLang="zh-CN" sz="3200">
                <a:sym typeface="+mn-ea"/>
              </a:rPr>
              <a:t>1.</a:t>
            </a:r>
            <a:r>
              <a:rPr lang="zh-CN" altLang="en-US" sz="3200">
                <a:sym typeface="+mn-ea"/>
              </a:rPr>
              <a:t>概括提炼能力</a:t>
            </a:r>
            <a:endParaRPr lang="zh-CN" altLang="en-US" sz="2880"/>
          </a:p>
          <a:p>
            <a:pPr lvl="1"/>
            <a:r>
              <a:rPr lang="zh-CN" altLang="en-US" sz="2800">
                <a:sym typeface="+mn-ea"/>
              </a:rPr>
              <a:t>著名心理学研究者林崇德曾提出“不管是智力还是能力，其核心成分是思维，最基本的特征便是概括。”</a:t>
            </a:r>
            <a:endParaRPr lang="zh-CN" altLang="en-US" sz="2665">
              <a:sym typeface="+mn-ea"/>
            </a:endParaRPr>
          </a:p>
          <a:p>
            <a:pPr lvl="1"/>
            <a:r>
              <a:rPr lang="zh-CN" altLang="en-US" sz="2955">
                <a:sym typeface="+mn-ea"/>
              </a:rPr>
              <a:t>（</a:t>
            </a:r>
            <a:r>
              <a:rPr lang="en-US" altLang="zh-CN" sz="2955">
                <a:sym typeface="+mn-ea"/>
              </a:rPr>
              <a:t>1</a:t>
            </a:r>
            <a:r>
              <a:rPr lang="zh-CN" altLang="en-US" sz="2955">
                <a:sym typeface="+mn-ea"/>
              </a:rPr>
              <a:t>）指向：对文章主旨、文章段落内容进行概括提炼，以及对具有统领、起承转合作用的段落、语句或文章关键之处进行概括总结。</a:t>
            </a:r>
            <a:endParaRPr lang="zh-CN" altLang="en-US" sz="2955"/>
          </a:p>
          <a:p>
            <a:pPr lvl="1"/>
            <a:r>
              <a:rPr lang="zh-CN" altLang="en-US" sz="2955">
                <a:sym typeface="+mn-ea"/>
              </a:rPr>
              <a:t>（</a:t>
            </a:r>
            <a:r>
              <a:rPr lang="en-US" altLang="zh-CN" sz="2955">
                <a:sym typeface="+mn-ea"/>
              </a:rPr>
              <a:t>2</a:t>
            </a:r>
            <a:r>
              <a:rPr lang="zh-CN" altLang="en-US" sz="2955">
                <a:sym typeface="+mn-ea"/>
              </a:rPr>
              <a:t>）目的：让学生快速、高效地理解主要内容，理清主要线索，获取关键信息，进而顺利进行整体的阅读学习。</a:t>
            </a:r>
            <a:endParaRPr lang="zh-CN" altLang="en-US" sz="2960"/>
          </a:p>
        </p:txBody>
      </p:sp>
    </p:spTree>
    <p:custDataLst>
      <p:tags r:id="rId1"/>
    </p:custData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pPr lvl="0"/>
            <a:r>
              <a:rPr lang="en-US" altLang="zh-CN" sz="3360">
                <a:sym typeface="+mn-ea"/>
              </a:rPr>
              <a:t>2.</a:t>
            </a:r>
            <a:r>
              <a:rPr lang="zh-CN" altLang="en-US" sz="3360">
                <a:sym typeface="+mn-ea"/>
              </a:rPr>
              <a:t>赏析感悟能力</a:t>
            </a:r>
            <a:endParaRPr lang="zh-CN" altLang="en-US" sz="3360"/>
          </a:p>
          <a:p>
            <a:pPr lvl="1"/>
            <a:r>
              <a:rPr lang="zh-CN" altLang="en-US" sz="3110">
                <a:sym typeface="+mn-ea"/>
              </a:rPr>
              <a:t>（</a:t>
            </a:r>
            <a:r>
              <a:rPr lang="en-US" altLang="zh-CN" sz="3110">
                <a:sym typeface="+mn-ea"/>
              </a:rPr>
              <a:t>1</a:t>
            </a:r>
            <a:r>
              <a:rPr lang="zh-CN" altLang="en-US" sz="3110">
                <a:sym typeface="+mn-ea"/>
              </a:rPr>
              <a:t>）指向：对文章主旨、语言艺术、修辞手法、情感表达等方面展开点评。</a:t>
            </a:r>
            <a:endParaRPr lang="zh-CN" altLang="en-US" sz="3110"/>
          </a:p>
          <a:p>
            <a:pPr lvl="1"/>
            <a:r>
              <a:rPr lang="zh-CN" altLang="en-US" sz="3110">
                <a:sym typeface="+mn-ea"/>
              </a:rPr>
              <a:t>（</a:t>
            </a:r>
            <a:r>
              <a:rPr lang="en-US" altLang="zh-CN" sz="3110">
                <a:sym typeface="+mn-ea"/>
              </a:rPr>
              <a:t>2</a:t>
            </a:r>
            <a:r>
              <a:rPr lang="zh-CN" altLang="en-US" sz="3110">
                <a:sym typeface="+mn-ea"/>
              </a:rPr>
              <a:t>）目的：培养学生高尚的道德情操和健康的审美情趣，形成正确的价值观和积极的人生态度</a:t>
            </a:r>
            <a:endParaRPr lang="zh-CN" altLang="en-US" sz="3110">
              <a:sym typeface="+mn-ea"/>
            </a:endParaRPr>
          </a:p>
          <a:p>
            <a:pPr marL="914400" lvl="2" indent="0">
              <a:buNone/>
            </a:pPr>
            <a:endParaRPr lang="zh-CN" altLang="en-US" sz="2400"/>
          </a:p>
          <a:p>
            <a:endParaRPr lang="zh-CN" altLang="en-US"/>
          </a:p>
        </p:txBody>
      </p:sp>
    </p:spTree>
    <p:custDataLst>
      <p:tags r:id="rId1"/>
    </p:custData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normAutofit lnSpcReduction="10000"/>
          </a:bodyPr>
          <a:p>
            <a:pPr lvl="0"/>
            <a:r>
              <a:rPr lang="en-US" altLang="zh-CN" sz="3360">
                <a:sym typeface="+mn-ea"/>
              </a:rPr>
              <a:t>3.</a:t>
            </a:r>
            <a:r>
              <a:rPr lang="zh-CN" altLang="en-US" sz="3360">
                <a:sym typeface="+mn-ea"/>
              </a:rPr>
              <a:t>启迪思维能力</a:t>
            </a:r>
            <a:endParaRPr lang="zh-CN" altLang="en-US" sz="3360"/>
          </a:p>
          <a:p>
            <a:pPr lvl="1"/>
            <a:r>
              <a:rPr lang="zh-CN" altLang="en-US" sz="3110">
                <a:sym typeface="+mn-ea"/>
              </a:rPr>
              <a:t>（</a:t>
            </a:r>
            <a:r>
              <a:rPr lang="en-US" altLang="zh-CN" sz="3110">
                <a:sym typeface="+mn-ea"/>
              </a:rPr>
              <a:t>1</a:t>
            </a:r>
            <a:r>
              <a:rPr lang="zh-CN" altLang="en-US" sz="3110">
                <a:sym typeface="+mn-ea"/>
              </a:rPr>
              <a:t>）指向：对文章主旨、语言艺术、修辞手法、情感表达等方面展开点评。诱导学生将自己在阅读时的所思、所想展现</a:t>
            </a:r>
            <a:r>
              <a:rPr lang="zh-CN" altLang="en-US" sz="3110"/>
              <a:t>出来，将学生的思维外化;同时还可以培养学生想象的能力，激发学生阅读的兴趣。用一种思维启迪学生的另一种思维。学生在旁批的指引启发之下，展开想象或联想，逐步深人思考，感受作者蕴藏在文章内部的情感，体</a:t>
            </a:r>
            <a:r>
              <a:rPr lang="zh-CN" altLang="en-US" sz="2800"/>
              <a:t>会文本的话语蕴藉。它具有启发思考、提升思维能力和思维水平的作用</a:t>
            </a:r>
            <a:endParaRPr lang="zh-CN" altLang="en-US" sz="2800"/>
          </a:p>
          <a:p>
            <a:endParaRPr lang="zh-CN" altLang="en-US" sz="2800"/>
          </a:p>
        </p:txBody>
      </p:sp>
    </p:spTree>
    <p:custDataLst>
      <p:tags r:id="rId1"/>
    </p:custData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a:xfrm>
            <a:off x="727710" y="462280"/>
            <a:ext cx="10626090" cy="5715000"/>
          </a:xfrm>
        </p:spPr>
        <p:txBody>
          <a:bodyPr>
            <a:normAutofit/>
          </a:bodyPr>
          <a:p>
            <a:pPr lvl="1">
              <a:lnSpc>
                <a:spcPct val="100000"/>
              </a:lnSpc>
            </a:pPr>
            <a:r>
              <a:rPr lang="zh-CN" altLang="en-US" sz="3200">
                <a:sym typeface="+mn-ea"/>
              </a:rPr>
              <a:t>（</a:t>
            </a:r>
            <a:r>
              <a:rPr lang="en-US" altLang="zh-CN" sz="3200">
                <a:sym typeface="+mn-ea"/>
              </a:rPr>
              <a:t>2</a:t>
            </a:r>
            <a:r>
              <a:rPr lang="zh-CN" altLang="en-US" sz="3200">
                <a:sym typeface="+mn-ea"/>
              </a:rPr>
              <a:t>）目的：培养学生高尚的道德情操和健康的审美情趣，形成正确的价值观和积极的人生态度。顾黄初先生在《语文课程与语文教材》中说道:“如果说，教材对于学生来说是‘不出声的教师’(音像教材除外)，那么这位‘教师’与学生联系的主要渠道之一就是导学教材。”作为助读系统之一的旁批，其设计理念的核心是用一种思想启发另一种思想。它可以以一种润物细无声的方式为学生在找准阅读重心、提供思考角度、巩固强化已学知识、优化思维图式、培养阅读习惯等方面提供帮助</a:t>
            </a:r>
            <a:r>
              <a:rPr lang="zh-CN" altLang="en-US" sz="3600">
                <a:sym typeface="+mn-ea"/>
              </a:rPr>
              <a:t>。</a:t>
            </a:r>
            <a:endParaRPr lang="zh-CN" altLang="en-US" sz="3600">
              <a:sym typeface="+mn-ea"/>
            </a:endParaRPr>
          </a:p>
          <a:p>
            <a:pPr marL="0" lvl="1" indent="0">
              <a:buNone/>
            </a:pPr>
            <a:r>
              <a:rPr lang="en-US" altLang="zh-CN" sz="3200">
                <a:sym typeface="+mn-ea"/>
              </a:rPr>
              <a:t>4.</a:t>
            </a:r>
            <a:r>
              <a:rPr lang="zh-CN" altLang="en-US" sz="3200">
                <a:sym typeface="+mn-ea"/>
              </a:rPr>
              <a:t>研究拓展能力</a:t>
            </a:r>
            <a:endParaRPr lang="zh-CN" altLang="en-US" sz="2400"/>
          </a:p>
          <a:p>
            <a:pPr marL="914400" lvl="2" indent="0">
              <a:buNone/>
            </a:pPr>
            <a:endParaRPr lang="zh-CN" altLang="en-US" sz="2400"/>
          </a:p>
          <a:p>
            <a:endParaRPr lang="zh-CN" altLang="en-US" sz="2400"/>
          </a:p>
          <a:p>
            <a:endParaRPr lang="zh-CN" altLang="en-US"/>
          </a:p>
        </p:txBody>
      </p:sp>
    </p:spTree>
    <p:custDataLst>
      <p:tags r:id="rId1"/>
    </p:custData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ctr"/>
            <a:r>
              <a:rPr lang="zh-CN" altLang="en-US"/>
              <a:t>（七）巧妙介入</a:t>
            </a:r>
            <a:endParaRPr lang="zh-CN" altLang="en-US"/>
          </a:p>
        </p:txBody>
      </p:sp>
      <p:sp>
        <p:nvSpPr>
          <p:cNvPr id="3" name="内容占位符 2"/>
          <p:cNvSpPr>
            <a:spLocks noGrp="1"/>
          </p:cNvSpPr>
          <p:nvPr>
            <p:ph idx="1"/>
          </p:nvPr>
        </p:nvSpPr>
        <p:spPr>
          <a:xfrm>
            <a:off x="838200" y="1517015"/>
            <a:ext cx="10515600" cy="4660265"/>
          </a:xfrm>
        </p:spPr>
        <p:txBody>
          <a:bodyPr/>
          <a:p>
            <a:r>
              <a:rPr lang="zh-CN" altLang="en-US"/>
              <a:t>肖培东老师执教《一棵小桃树》：</a:t>
            </a:r>
            <a:endParaRPr lang="zh-CN" altLang="en-US"/>
          </a:p>
          <a:p>
            <a:endParaRPr lang="zh-CN" altLang="en-US"/>
          </a:p>
        </p:txBody>
      </p:sp>
      <p:pic>
        <p:nvPicPr>
          <p:cNvPr id="4" name="图片 3"/>
          <p:cNvPicPr>
            <a:picLocks noChangeAspect="1"/>
          </p:cNvPicPr>
          <p:nvPr/>
        </p:nvPicPr>
        <p:blipFill>
          <a:blip r:embed="rId1"/>
          <a:stretch>
            <a:fillRect/>
          </a:stretch>
        </p:blipFill>
        <p:spPr>
          <a:xfrm>
            <a:off x="1033145" y="2080895"/>
            <a:ext cx="10162540" cy="1743075"/>
          </a:xfrm>
          <a:prstGeom prst="rect">
            <a:avLst/>
          </a:prstGeom>
        </p:spPr>
      </p:pic>
      <p:pic>
        <p:nvPicPr>
          <p:cNvPr id="5" name="图片 4"/>
          <p:cNvPicPr>
            <a:picLocks noChangeAspect="1"/>
          </p:cNvPicPr>
          <p:nvPr/>
        </p:nvPicPr>
        <p:blipFill>
          <a:blip r:embed="rId2"/>
          <a:stretch>
            <a:fillRect/>
          </a:stretch>
        </p:blipFill>
        <p:spPr>
          <a:xfrm>
            <a:off x="1074420" y="3823970"/>
            <a:ext cx="10079990" cy="1790700"/>
          </a:xfrm>
          <a:prstGeom prst="rect">
            <a:avLst/>
          </a:prstGeom>
        </p:spPr>
      </p:pic>
    </p:spTree>
    <p:custDataLst>
      <p:tags r:id="rId3"/>
    </p:custData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a:xfrm>
            <a:off x="838200" y="365125"/>
            <a:ext cx="10515600" cy="5812155"/>
          </a:xfrm>
        </p:spPr>
        <p:txBody>
          <a:bodyPr>
            <a:normAutofit/>
          </a:bodyPr>
          <a:p>
            <a:r>
              <a:rPr lang="zh-CN" altLang="en-US" sz="2800" b="1">
                <a:latin typeface="宋体" panose="02010600030101010101" pitchFamily="2" charset="-122"/>
                <a:ea typeface="宋体" panose="02010600030101010101" pitchFamily="2" charset="-122"/>
              </a:rPr>
              <a:t>基于教材体例，妙用旁批教学。</a:t>
            </a:r>
            <a:endParaRPr lang="zh-CN" altLang="en-US" sz="2800" b="1">
              <a:latin typeface="宋体" panose="02010600030101010101" pitchFamily="2" charset="-122"/>
              <a:ea typeface="宋体" panose="02010600030101010101" pitchFamily="2" charset="-122"/>
            </a:endParaRPr>
          </a:p>
          <a:p>
            <a:r>
              <a:rPr lang="zh-CN" altLang="en-US" sz="2800" b="1">
                <a:latin typeface="宋体" panose="02010600030101010101" pitchFamily="2" charset="-122"/>
                <a:ea typeface="宋体" panose="02010600030101010101" pitchFamily="2" charset="-122"/>
              </a:rPr>
              <a:t>充分利用旁批设计教学活动，把亮点落实，是把自读课当成自读课教的关键。自读课文中的旁批是提示和引导学生阅读理解课文的重要学习资源。学生自读课文时有没有关注旁批，有没有利用旁批促进阅读思考，有没有学会利用旁批阅读自读课文的方法，有没有养成利用旁批阅读自读课文的习惯，都是自读课教学必须关注的重要问题。</a:t>
            </a:r>
            <a:endParaRPr lang="zh-CN" altLang="en-US" sz="2800" b="1">
              <a:latin typeface="宋体" panose="02010600030101010101" pitchFamily="2" charset="-122"/>
              <a:ea typeface="宋体" panose="02010600030101010101" pitchFamily="2" charset="-122"/>
            </a:endParaRPr>
          </a:p>
          <a:p>
            <a:r>
              <a:rPr lang="zh-CN" altLang="en-US" sz="2800" b="1">
                <a:latin typeface="宋体" panose="02010600030101010101" pitchFamily="2" charset="-122"/>
                <a:ea typeface="宋体" panose="02010600030101010101" pitchFamily="2" charset="-122"/>
              </a:rPr>
              <a:t>三个旁批设问，了解学情。</a:t>
            </a:r>
            <a:endParaRPr lang="zh-CN" altLang="en-US" sz="2800" b="1">
              <a:latin typeface="宋体" panose="02010600030101010101" pitchFamily="2" charset="-122"/>
              <a:ea typeface="宋体" panose="02010600030101010101" pitchFamily="2" charset="-122"/>
            </a:endParaRPr>
          </a:p>
          <a:p>
            <a:r>
              <a:rPr lang="zh-CN" altLang="en-US" sz="2800" b="1">
                <a:latin typeface="宋体" panose="02010600030101010101" pitchFamily="2" charset="-122"/>
                <a:ea typeface="宋体" panose="02010600030101010101" pitchFamily="2" charset="-122"/>
              </a:rPr>
              <a:t>两个知识支架，学会阅读。课文中，旁批①提示学生自读课文时要抓住“情景中的情感”进行阅读理解——这是阅读“托物言志”类散文的关键所在；旁批②则提供了阅读散文体会情感的路径。将旁批①②合起来就是阅读“托物言志”类散文的“知识支架”，这就解决了散文读什么和怎么读的问题。</a:t>
            </a:r>
            <a:endParaRPr lang="zh-CN" altLang="en-US" sz="2800" b="1">
              <a:latin typeface="宋体" panose="02010600030101010101" pitchFamily="2" charset="-122"/>
              <a:ea typeface="宋体" panose="02010600030101010101" pitchFamily="2" charset="-122"/>
            </a:endParaRPr>
          </a:p>
        </p:txBody>
      </p:sp>
    </p:spTree>
    <p:custDataLst>
      <p:tags r:id="rId1"/>
    </p:custData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ctr"/>
            <a:r>
              <a:rPr lang="zh-CN" altLang="en-US"/>
              <a:t>（八）创新教法</a:t>
            </a:r>
            <a:endParaRPr lang="zh-CN" altLang="en-US"/>
          </a:p>
        </p:txBody>
      </p:sp>
      <p:sp>
        <p:nvSpPr>
          <p:cNvPr id="3" name="内容占位符 2"/>
          <p:cNvSpPr>
            <a:spLocks noGrp="1"/>
          </p:cNvSpPr>
          <p:nvPr>
            <p:ph idx="1"/>
          </p:nvPr>
        </p:nvSpPr>
        <p:spPr/>
        <p:txBody>
          <a:bodyPr>
            <a:normAutofit lnSpcReduction="10000"/>
          </a:bodyPr>
          <a:p>
            <a:r>
              <a:rPr lang="zh-CN" altLang="en-US" sz="2800" b="1">
                <a:latin typeface="宋体" panose="02010600030101010101" pitchFamily="2" charset="-122"/>
                <a:ea typeface="宋体" panose="02010600030101010101" pitchFamily="2" charset="-122"/>
                <a:cs typeface="宋体" panose="02010600030101010101" pitchFamily="2" charset="-122"/>
              </a:rPr>
              <a:t>雷朝文（福州第四中学桔园洲中学）</a:t>
            </a:r>
            <a:endParaRPr lang="zh-CN" altLang="en-US" sz="2800" b="1">
              <a:latin typeface="宋体" panose="02010600030101010101" pitchFamily="2" charset="-122"/>
              <a:ea typeface="宋体" panose="02010600030101010101" pitchFamily="2" charset="-122"/>
              <a:cs typeface="宋体" panose="02010600030101010101" pitchFamily="2" charset="-122"/>
            </a:endParaRPr>
          </a:p>
          <a:p>
            <a:r>
              <a:rPr lang="zh-CN" altLang="en-US" sz="2800" b="1">
                <a:latin typeface="宋体" panose="02010600030101010101" pitchFamily="2" charset="-122"/>
                <a:ea typeface="宋体" panose="02010600030101010101" pitchFamily="2" charset="-122"/>
                <a:cs typeface="宋体" panose="02010600030101010101" pitchFamily="2" charset="-122"/>
              </a:rPr>
              <a:t>“定向—自学—总结—拓展，四步导读法是教学自读课的明径坦途。</a:t>
            </a:r>
            <a:endParaRPr lang="zh-CN" altLang="en-US" sz="2800" b="1">
              <a:latin typeface="宋体" panose="02010600030101010101" pitchFamily="2" charset="-122"/>
              <a:ea typeface="宋体" panose="02010600030101010101" pitchFamily="2" charset="-122"/>
              <a:cs typeface="宋体" panose="02010600030101010101" pitchFamily="2" charset="-122"/>
            </a:endParaRPr>
          </a:p>
          <a:p>
            <a:r>
              <a:rPr lang="zh-CN" altLang="en-US" sz="2800" b="1">
                <a:latin typeface="宋体" panose="02010600030101010101" pitchFamily="2" charset="-122"/>
                <a:ea typeface="宋体" panose="02010600030101010101" pitchFamily="2" charset="-122"/>
                <a:cs typeface="宋体" panose="02010600030101010101" pitchFamily="2" charset="-122"/>
              </a:rPr>
              <a:t>具体操作步骤是:</a:t>
            </a:r>
            <a:endParaRPr lang="zh-CN" altLang="en-US" sz="2800" b="1">
              <a:latin typeface="宋体" panose="02010600030101010101" pitchFamily="2" charset="-122"/>
              <a:ea typeface="宋体" panose="02010600030101010101" pitchFamily="2" charset="-122"/>
              <a:cs typeface="宋体" panose="02010600030101010101" pitchFamily="2" charset="-122"/>
            </a:endParaRPr>
          </a:p>
          <a:p>
            <a:r>
              <a:rPr lang="zh-CN" altLang="en-US" sz="2800" b="1">
                <a:latin typeface="宋体" panose="02010600030101010101" pitchFamily="2" charset="-122"/>
                <a:ea typeface="宋体" panose="02010600030101010101" pitchFamily="2" charset="-122"/>
                <a:cs typeface="宋体" panose="02010600030101010101" pitchFamily="2" charset="-122"/>
              </a:rPr>
              <a:t>第一步，关注助读系统进行定向;</a:t>
            </a:r>
            <a:endParaRPr lang="zh-CN" altLang="en-US" sz="2800" b="1">
              <a:latin typeface="宋体" panose="02010600030101010101" pitchFamily="2" charset="-122"/>
              <a:ea typeface="宋体" panose="02010600030101010101" pitchFamily="2" charset="-122"/>
              <a:cs typeface="宋体" panose="02010600030101010101" pitchFamily="2" charset="-122"/>
            </a:endParaRPr>
          </a:p>
          <a:p>
            <a:r>
              <a:rPr lang="zh-CN" altLang="en-US" sz="2800" b="1">
                <a:latin typeface="宋体" panose="02010600030101010101" pitchFamily="2" charset="-122"/>
                <a:ea typeface="宋体" panose="02010600030101010101" pitchFamily="2" charset="-122"/>
                <a:cs typeface="宋体" panose="02010600030101010101" pitchFamily="2" charset="-122"/>
              </a:rPr>
              <a:t>第二步，设置逐层深入的问题引导自学;</a:t>
            </a:r>
            <a:endParaRPr lang="zh-CN" altLang="en-US" sz="2800" b="1">
              <a:latin typeface="宋体" panose="02010600030101010101" pitchFamily="2" charset="-122"/>
              <a:ea typeface="宋体" panose="02010600030101010101" pitchFamily="2" charset="-122"/>
              <a:cs typeface="宋体" panose="02010600030101010101" pitchFamily="2" charset="-122"/>
            </a:endParaRPr>
          </a:p>
          <a:p>
            <a:r>
              <a:rPr lang="zh-CN" altLang="en-US" sz="2800" b="1">
                <a:latin typeface="宋体" panose="02010600030101010101" pitchFamily="2" charset="-122"/>
                <a:ea typeface="宋体" panose="02010600030101010101" pitchFamily="2" charset="-122"/>
                <a:cs typeface="宋体" panose="02010600030101010101" pitchFamily="2" charset="-122"/>
              </a:rPr>
              <a:t>第三步，指导学生进行学法总结;</a:t>
            </a:r>
            <a:endParaRPr lang="zh-CN" altLang="en-US" sz="2800" b="1">
              <a:latin typeface="宋体" panose="02010600030101010101" pitchFamily="2" charset="-122"/>
              <a:ea typeface="宋体" panose="02010600030101010101" pitchFamily="2" charset="-122"/>
              <a:cs typeface="宋体" panose="02010600030101010101" pitchFamily="2" charset="-122"/>
            </a:endParaRPr>
          </a:p>
          <a:p>
            <a:r>
              <a:rPr lang="zh-CN" altLang="en-US" sz="2800" b="1">
                <a:latin typeface="宋体" panose="02010600030101010101" pitchFamily="2" charset="-122"/>
                <a:ea typeface="宋体" panose="02010600030101010101" pitchFamily="2" charset="-122"/>
                <a:cs typeface="宋体" panose="02010600030101010101" pitchFamily="2" charset="-122"/>
              </a:rPr>
              <a:t>第四步，精选类文开展阅读拓展。</a:t>
            </a:r>
            <a:endParaRPr lang="zh-CN" altLang="en-US" sz="2800" b="1">
              <a:latin typeface="宋体" panose="02010600030101010101" pitchFamily="2" charset="-122"/>
              <a:ea typeface="宋体" panose="02010600030101010101" pitchFamily="2" charset="-122"/>
              <a:cs typeface="宋体" panose="02010600030101010101" pitchFamily="2" charset="-122"/>
            </a:endParaRP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1"/>
          <a:stretch>
            <a:fillRect/>
          </a:stretch>
        </p:blipFill>
        <p:spPr>
          <a:xfrm>
            <a:off x="1408430" y="365125"/>
            <a:ext cx="9945370" cy="6381750"/>
          </a:xfrm>
          <a:prstGeom prst="rect">
            <a:avLst/>
          </a:prstGeom>
        </p:spPr>
      </p:pic>
    </p:spTree>
    <p:custDataLst>
      <p:tags r:id="rId2"/>
    </p:custData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pPr>
              <a:lnSpc>
                <a:spcPct val="100000"/>
              </a:lnSpc>
            </a:pPr>
            <a:r>
              <a:rPr lang="zh-CN" altLang="en-US" sz="2800" b="1">
                <a:latin typeface="宋体" panose="02010600030101010101" pitchFamily="2" charset="-122"/>
                <a:ea typeface="宋体" panose="02010600030101010101" pitchFamily="2" charset="-122"/>
                <a:cs typeface="宋体" panose="02010600030101010101" pitchFamily="2" charset="-122"/>
              </a:rPr>
              <a:t>第一步：定向</a:t>
            </a:r>
            <a:endParaRPr lang="zh-CN" altLang="en-US" sz="2800" b="1">
              <a:latin typeface="宋体" panose="02010600030101010101" pitchFamily="2" charset="-122"/>
              <a:ea typeface="宋体" panose="02010600030101010101" pitchFamily="2" charset="-122"/>
              <a:cs typeface="宋体" panose="02010600030101010101" pitchFamily="2" charset="-122"/>
            </a:endParaRPr>
          </a:p>
          <a:p>
            <a:pPr>
              <a:lnSpc>
                <a:spcPct val="100000"/>
              </a:lnSpc>
            </a:pPr>
            <a:r>
              <a:rPr lang="zh-CN" altLang="en-US" sz="2800" b="1">
                <a:latin typeface="宋体" panose="02010600030101010101" pitchFamily="2" charset="-122"/>
                <a:ea typeface="宋体" panose="02010600030101010101" pitchFamily="2" charset="-122"/>
                <a:cs typeface="宋体" panose="02010600030101010101" pitchFamily="2" charset="-122"/>
              </a:rPr>
              <a:t>目标明确，是自读训练取得成效的决定因素”。自读课应该明确什么目标呢?又该如何明确目标呢?做法是引导学生关注并利用“单元导语”“阅读提示”“旁批”等助读系统。因为，在这些体现编者意图的文字中，蕴含着“本学段</a:t>
            </a:r>
            <a:r>
              <a:rPr lang="en-US" altLang="zh-CN" sz="2800" b="1">
                <a:latin typeface="宋体" panose="02010600030101010101" pitchFamily="2" charset="-122"/>
                <a:ea typeface="宋体" panose="02010600030101010101" pitchFamily="2" charset="-122"/>
                <a:cs typeface="宋体" panose="02010600030101010101" pitchFamily="2" charset="-122"/>
              </a:rPr>
              <a:t>”</a:t>
            </a:r>
            <a:r>
              <a:rPr lang="zh-CN" altLang="en-US" sz="2800" b="1">
                <a:latin typeface="宋体" panose="02010600030101010101" pitchFamily="2" charset="-122"/>
                <a:ea typeface="宋体" panose="02010600030101010101" pitchFamily="2" charset="-122"/>
                <a:cs typeface="宋体" panose="02010600030101010101" pitchFamily="2" charset="-122"/>
              </a:rPr>
              <a:t>“本单元”“此文体”“本课文”的教学目标，还有“人文主题”“语文要素”和“本课文”的独特之处，更指明或提示了“本单元”“本课文”所要掌握的阅读方法、策略和应培养的语文能力等。</a:t>
            </a:r>
            <a:endParaRPr lang="zh-CN" altLang="en-US" sz="2800" b="1">
              <a:latin typeface="宋体" panose="02010600030101010101" pitchFamily="2" charset="-122"/>
              <a:ea typeface="宋体" panose="02010600030101010101" pitchFamily="2" charset="-122"/>
              <a:cs typeface="宋体" panose="02010600030101010101" pitchFamily="2" charset="-122"/>
            </a:endParaRPr>
          </a:p>
        </p:txBody>
      </p:sp>
    </p:spTree>
    <p:custDataLst>
      <p:tags r:id="rId1"/>
    </p:custData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pPr>
              <a:lnSpc>
                <a:spcPct val="100000"/>
              </a:lnSpc>
            </a:pPr>
            <a:r>
              <a:rPr lang="zh-CN" altLang="en-US" sz="2800" b="1">
                <a:latin typeface="宋体" panose="02010600030101010101" pitchFamily="2" charset="-122"/>
                <a:ea typeface="宋体" panose="02010600030101010101" pitchFamily="2" charset="-122"/>
                <a:cs typeface="宋体" panose="02010600030101010101" pitchFamily="2" charset="-122"/>
              </a:rPr>
              <a:t>《一棵小桃树》编在七下第五单元，“单元导语”中明确指出“本单元学习托物言志的手法”，并“建议运用比较的方法阅读”;“阅读提示”则指明“文章中叙述了小桃树的身世，同时暗写了作者自己的经历”;“旁批”中也有“作者仅仅在写花吗”等启发学生思考的问题……据此，教学《一棵小桃树》的教学目标可确定为:比较小桃树的成长和“我”的经历，体会作者对小桃树的独特情感，领会小桃树的深刻内涵，进一步学习托物言志的手法。</a:t>
            </a:r>
            <a:endParaRPr lang="zh-CN" altLang="en-US" sz="2800" b="1">
              <a:latin typeface="宋体" panose="02010600030101010101" pitchFamily="2" charset="-122"/>
              <a:ea typeface="宋体" panose="02010600030101010101" pitchFamily="2" charset="-122"/>
              <a:cs typeface="宋体" panose="02010600030101010101" pitchFamily="2" charset="-122"/>
            </a:endParaRPr>
          </a:p>
        </p:txBody>
      </p:sp>
    </p:spTree>
    <p:custDataLst>
      <p:tags r:id="rId1"/>
    </p:custData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zh-CN" altLang="en-US" sz="2800" b="1">
                <a:latin typeface="宋体" panose="02010600030101010101" pitchFamily="2" charset="-122"/>
                <a:ea typeface="宋体" panose="02010600030101010101" pitchFamily="2" charset="-122"/>
                <a:cs typeface="宋体" panose="02010600030101010101" pitchFamily="2" charset="-122"/>
              </a:rPr>
              <a:t>教师对学生进行有效引导。</a:t>
            </a:r>
            <a:endParaRPr lang="zh-CN" altLang="en-US" sz="2800" b="1">
              <a:latin typeface="宋体" panose="02010600030101010101" pitchFamily="2" charset="-122"/>
              <a:ea typeface="宋体" panose="02010600030101010101" pitchFamily="2" charset="-122"/>
              <a:cs typeface="宋体" panose="02010600030101010101" pitchFamily="2" charset="-122"/>
            </a:endParaRPr>
          </a:p>
          <a:p>
            <a:r>
              <a:rPr lang="zh-CN" altLang="en-US" sz="2800" b="1">
                <a:latin typeface="宋体" panose="02010600030101010101" pitchFamily="2" charset="-122"/>
                <a:ea typeface="宋体" panose="02010600030101010101" pitchFamily="2" charset="-122"/>
                <a:cs typeface="宋体" panose="02010600030101010101" pitchFamily="2" charset="-122"/>
              </a:rPr>
              <a:t>《一棵小桃树》教学伊始，笔者引导学生再次阅读了该单元的“单元导语”，进一步明确了单元学习目标，回顾了上一单元所学的《爱莲说》《陋室铭》及《一棵小桃树》所在单元第一课《紫藤萝瀑布》所运用的托物言志的手法，并指出品读状物抒情、托物言志类文章必须解决三个递进性的问题:状何物(托何物)?状物为何(托物为何)?抒何情(言何志)?具体到《一棵小桃树》的自读学习，就是要通过品析文章为什么要叙写小桃树，即托物为何，理解作者寄寓在小桃树身上的情思，即言何志。</a:t>
            </a:r>
            <a:endParaRPr lang="zh-CN" altLang="en-US" sz="2800" b="1">
              <a:latin typeface="宋体" panose="02010600030101010101" pitchFamily="2" charset="-122"/>
              <a:ea typeface="宋体" panose="02010600030101010101" pitchFamily="2" charset="-122"/>
              <a:cs typeface="宋体" panose="02010600030101010101" pitchFamily="2" charset="-122"/>
            </a:endParaRPr>
          </a:p>
        </p:txBody>
      </p:sp>
    </p:spTree>
    <p:custDataLst>
      <p:tags r:id="rId1"/>
    </p:custData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a:xfrm>
            <a:off x="838200" y="364490"/>
            <a:ext cx="10515600" cy="5812790"/>
          </a:xfrm>
        </p:spPr>
        <p:txBody>
          <a:bodyPr>
            <a:noAutofit/>
          </a:bodyPr>
          <a:p>
            <a:r>
              <a:rPr lang="zh-CN" altLang="en-US" b="1">
                <a:latin typeface="宋体" panose="02010600030101010101" pitchFamily="2" charset="-122"/>
                <a:ea typeface="宋体" panose="02010600030101010101" pitchFamily="2" charset="-122"/>
              </a:rPr>
              <a:t>第二步：自学</a:t>
            </a:r>
            <a:endParaRPr lang="zh-CN" altLang="en-US" b="1">
              <a:latin typeface="宋体" panose="02010600030101010101" pitchFamily="2" charset="-122"/>
              <a:ea typeface="宋体" panose="02010600030101010101" pitchFamily="2" charset="-122"/>
            </a:endParaRPr>
          </a:p>
          <a:p>
            <a:r>
              <a:rPr lang="zh-CN" altLang="en-US" b="1">
                <a:latin typeface="宋体" panose="02010600030101010101" pitchFamily="2" charset="-122"/>
                <a:ea typeface="宋体" panose="02010600030101010101" pitchFamily="2" charset="-122"/>
              </a:rPr>
              <a:t>指导学生自读完课文并不是自读课教学的宗旨，更为重要的是要引导学生通过自读掌握并巩固阅读的知识、程序、策略、方法及规律，形成相应的阅读能力。这是一个长期、反复、全面的训练过程。</a:t>
            </a:r>
            <a:endParaRPr lang="zh-CN" altLang="en-US" b="1">
              <a:latin typeface="宋体" panose="02010600030101010101" pitchFamily="2" charset="-122"/>
              <a:ea typeface="宋体" panose="02010600030101010101" pitchFamily="2" charset="-122"/>
            </a:endParaRPr>
          </a:p>
          <a:p>
            <a:r>
              <a:rPr lang="zh-CN" altLang="en-US" b="1">
                <a:latin typeface="宋体" panose="02010600030101010101" pitchFamily="2" charset="-122"/>
                <a:ea typeface="宋体" panose="02010600030101010101" pitchFamily="2" charset="-122"/>
              </a:rPr>
              <a:t> (一)品读形象</a:t>
            </a:r>
            <a:endParaRPr lang="zh-CN" altLang="en-US" b="1">
              <a:latin typeface="宋体" panose="02010600030101010101" pitchFamily="2" charset="-122"/>
              <a:ea typeface="宋体" panose="02010600030101010101" pitchFamily="2" charset="-122"/>
            </a:endParaRPr>
          </a:p>
          <a:p>
            <a:r>
              <a:rPr lang="zh-CN" altLang="en-US" b="1">
                <a:latin typeface="宋体" panose="02010600030101010101" pitchFamily="2" charset="-122"/>
                <a:ea typeface="宋体" panose="02010600030101010101" pitchFamily="2" charset="-122"/>
              </a:rPr>
              <a:t>    1.文中的小桃树经历了怎样的生长历程?</a:t>
            </a:r>
            <a:endParaRPr lang="zh-CN" altLang="en-US" b="1">
              <a:latin typeface="宋体" panose="02010600030101010101" pitchFamily="2" charset="-122"/>
              <a:ea typeface="宋体" panose="02010600030101010101" pitchFamily="2" charset="-122"/>
            </a:endParaRPr>
          </a:p>
          <a:p>
            <a:r>
              <a:rPr lang="zh-CN" altLang="en-US" b="1">
                <a:latin typeface="宋体" panose="02010600030101010101" pitchFamily="2" charset="-122"/>
                <a:ea typeface="宋体" panose="02010600030101010101" pitchFamily="2" charset="-122"/>
              </a:rPr>
              <a:t>    2_从小桃树的生长历程中，你读出了这是一裸怎样的小桃树?</a:t>
            </a:r>
            <a:endParaRPr lang="zh-CN" altLang="en-US" b="1">
              <a:latin typeface="宋体" panose="02010600030101010101" pitchFamily="2" charset="-122"/>
              <a:ea typeface="宋体" panose="02010600030101010101" pitchFamily="2" charset="-122"/>
            </a:endParaRPr>
          </a:p>
          <a:p>
            <a:r>
              <a:rPr lang="zh-CN" altLang="en-US" b="1">
                <a:latin typeface="宋体" panose="02010600030101010101" pitchFamily="2" charset="-122"/>
                <a:ea typeface="宋体" panose="02010600030101010101" pitchFamily="2" charset="-122"/>
              </a:rPr>
              <a:t> (二)理解哲思</a:t>
            </a:r>
            <a:endParaRPr lang="zh-CN" altLang="en-US" b="1">
              <a:latin typeface="宋体" panose="02010600030101010101" pitchFamily="2" charset="-122"/>
              <a:ea typeface="宋体" panose="02010600030101010101" pitchFamily="2" charset="-122"/>
            </a:endParaRPr>
          </a:p>
          <a:p>
            <a:r>
              <a:rPr lang="zh-CN" altLang="en-US" b="1">
                <a:latin typeface="宋体" panose="02010600030101010101" pitchFamily="2" charset="-122"/>
                <a:ea typeface="宋体" panose="02010600030101010101" pitchFamily="2" charset="-122"/>
              </a:rPr>
              <a:t>    1.课文在叙写小桃树“身世”的同时，还写了“我”的经历，请作梳理。</a:t>
            </a:r>
            <a:endParaRPr lang="zh-CN" altLang="en-US" b="1">
              <a:latin typeface="宋体" panose="02010600030101010101" pitchFamily="2" charset="-122"/>
              <a:ea typeface="宋体" panose="02010600030101010101" pitchFamily="2" charset="-122"/>
            </a:endParaRPr>
          </a:p>
          <a:p>
            <a:r>
              <a:rPr lang="zh-CN" altLang="en-US" b="1">
                <a:latin typeface="宋体" panose="02010600030101010101" pitchFamily="2" charset="-122"/>
                <a:ea typeface="宋体" panose="02010600030101010101" pitchFamily="2" charset="-122"/>
              </a:rPr>
              <a:t>    2.“我”和小桃树在经历上有许多相似之处。请用画表格的方式比较“我”的经历和小桃树的成长之间的异同，并根据比较的结果说说“我”和小桃树之间的联系。</a:t>
            </a:r>
            <a:endParaRPr lang="zh-CN" altLang="en-US" b="1">
              <a:latin typeface="宋体" panose="02010600030101010101" pitchFamily="2" charset="-122"/>
              <a:ea typeface="宋体" panose="02010600030101010101" pitchFamily="2" charset="-122"/>
            </a:endParaRPr>
          </a:p>
        </p:txBody>
      </p:sp>
    </p:spTree>
    <p:custDataLst>
      <p:tags r:id="rId1"/>
    </p:custData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a:xfrm>
            <a:off x="838200" y="546735"/>
            <a:ext cx="10515600" cy="5630545"/>
          </a:xfrm>
        </p:spPr>
        <p:txBody>
          <a:bodyPr/>
          <a:p>
            <a:r>
              <a:rPr lang="zh-CN" altLang="en-US" sz="2800" b="1">
                <a:latin typeface="宋体" panose="02010600030101010101" pitchFamily="2" charset="-122"/>
                <a:ea typeface="宋体" panose="02010600030101010101" pitchFamily="2" charset="-122"/>
                <a:cs typeface="宋体" panose="02010600030101010101" pitchFamily="2" charset="-122"/>
              </a:rPr>
              <a:t> (三)把握情感</a:t>
            </a:r>
            <a:endParaRPr lang="zh-CN" altLang="en-US" sz="2800" b="1">
              <a:latin typeface="宋体" panose="02010600030101010101" pitchFamily="2" charset="-122"/>
              <a:ea typeface="宋体" panose="02010600030101010101" pitchFamily="2" charset="-122"/>
              <a:cs typeface="宋体" panose="02010600030101010101" pitchFamily="2" charset="-122"/>
            </a:endParaRPr>
          </a:p>
          <a:p>
            <a:r>
              <a:rPr lang="zh-CN" altLang="en-US" sz="2800" b="1">
                <a:latin typeface="宋体" panose="02010600030101010101" pitchFamily="2" charset="-122"/>
                <a:ea typeface="宋体" panose="02010600030101010101" pitchFamily="2" charset="-122"/>
                <a:cs typeface="宋体" panose="02010600030101010101" pitchFamily="2" charset="-122"/>
              </a:rPr>
              <a:t>    跳读课文圈画出表现“我”思想感情变化的语句，交流文章寄窝了作者哪些深沉的情感。</a:t>
            </a:r>
            <a:endParaRPr lang="zh-CN" altLang="en-US" sz="2800" b="1">
              <a:latin typeface="宋体" panose="02010600030101010101" pitchFamily="2" charset="-122"/>
              <a:ea typeface="宋体" panose="02010600030101010101" pitchFamily="2" charset="-122"/>
              <a:cs typeface="宋体" panose="02010600030101010101" pitchFamily="2" charset="-122"/>
            </a:endParaRPr>
          </a:p>
          <a:p>
            <a:r>
              <a:rPr lang="zh-CN" altLang="en-US" sz="2800" b="1">
                <a:latin typeface="宋体" panose="02010600030101010101" pitchFamily="2" charset="-122"/>
                <a:ea typeface="宋体" panose="02010600030101010101" pitchFamily="2" charset="-122"/>
                <a:cs typeface="宋体" panose="02010600030101010101" pitchFamily="2" charset="-122"/>
              </a:rPr>
              <a:t> (四)解决疑问</a:t>
            </a:r>
            <a:endParaRPr lang="zh-CN" altLang="en-US" sz="2800" b="1">
              <a:latin typeface="宋体" panose="02010600030101010101" pitchFamily="2" charset="-122"/>
              <a:ea typeface="宋体" panose="02010600030101010101" pitchFamily="2" charset="-122"/>
              <a:cs typeface="宋体" panose="02010600030101010101" pitchFamily="2" charset="-122"/>
            </a:endParaRPr>
          </a:p>
          <a:p>
            <a:r>
              <a:rPr lang="zh-CN" altLang="en-US" sz="2800" b="1">
                <a:latin typeface="宋体" panose="02010600030101010101" pitchFamily="2" charset="-122"/>
                <a:ea typeface="宋体" panose="02010600030101010101" pitchFamily="2" charset="-122"/>
                <a:cs typeface="宋体" panose="02010600030101010101" pitchFamily="2" charset="-122"/>
              </a:rPr>
              <a:t> 同学们还有哪些地方不太理解?请提出来共同研讨。</a:t>
            </a:r>
            <a:endParaRPr lang="zh-CN" altLang="en-US" sz="2800" b="1">
              <a:latin typeface="宋体" panose="02010600030101010101" pitchFamily="2" charset="-122"/>
              <a:ea typeface="宋体" panose="02010600030101010101" pitchFamily="2" charset="-122"/>
              <a:cs typeface="宋体" panose="02010600030101010101" pitchFamily="2" charset="-122"/>
            </a:endParaRPr>
          </a:p>
          <a:p>
            <a:r>
              <a:rPr lang="zh-CN" altLang="en-US" sz="2800" b="1">
                <a:latin typeface="宋体" panose="02010600030101010101" pitchFamily="2" charset="-122"/>
                <a:ea typeface="宋体" panose="02010600030101010101" pitchFamily="2" charset="-122"/>
                <a:cs typeface="宋体" panose="02010600030101010101" pitchFamily="2" charset="-122"/>
              </a:rPr>
              <a:t>自学这一步，其实就是教师指导学生将教读课中学到的阅读知识和方法用于阅读实践的过程。这一过程一般可以概括为依次解答“写了什么(对象与内容)”“怎样写的（写法与语言)</a:t>
            </a:r>
            <a:r>
              <a:rPr lang="en-US" altLang="zh-CN" sz="2800" b="1">
                <a:latin typeface="宋体" panose="02010600030101010101" pitchFamily="2" charset="-122"/>
                <a:ea typeface="宋体" panose="02010600030101010101" pitchFamily="2" charset="-122"/>
                <a:cs typeface="宋体" panose="02010600030101010101" pitchFamily="2" charset="-122"/>
              </a:rPr>
              <a:t>”</a:t>
            </a:r>
            <a:r>
              <a:rPr lang="zh-CN" altLang="en-US" sz="2800" b="1">
                <a:latin typeface="宋体" panose="02010600030101010101" pitchFamily="2" charset="-122"/>
                <a:ea typeface="宋体" panose="02010600030101010101" pitchFamily="2" charset="-122"/>
                <a:cs typeface="宋体" panose="02010600030101010101" pitchFamily="2" charset="-122"/>
              </a:rPr>
              <a:t>“为什么要这样写(意图与思路)”三个逐层深入的问题的过程。这一过程中，应特别注意引导学生在自读讨论中，将注意力和关注点放在课文独特的语言表达形式上，指导学生在自问自答、互相探讨、集中答疑时做好圈点、勾画与批注，及时记下阅读感悟和思考成果。</a:t>
            </a:r>
            <a:endParaRPr lang="zh-CN" altLang="en-US" sz="2800" b="1">
              <a:latin typeface="宋体" panose="02010600030101010101" pitchFamily="2" charset="-122"/>
              <a:ea typeface="宋体" panose="02010600030101010101" pitchFamily="2" charset="-122"/>
              <a:cs typeface="宋体" panose="02010600030101010101" pitchFamily="2" charset="-122"/>
            </a:endParaRPr>
          </a:p>
        </p:txBody>
      </p:sp>
    </p:spTree>
    <p:custDataLst>
      <p:tags r:id="rId1"/>
    </p:custData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noAutofit/>
          </a:bodyPr>
          <a:p>
            <a:r>
              <a:rPr lang="zh-CN" altLang="en-US" sz="2800" b="1">
                <a:latin typeface="宋体" panose="02010600030101010101" pitchFamily="2" charset="-122"/>
                <a:ea typeface="宋体" panose="02010600030101010101" pitchFamily="2" charset="-122"/>
                <a:cs typeface="宋体" panose="02010600030101010101" pitchFamily="2" charset="-122"/>
              </a:rPr>
              <a:t>第三步、总结</a:t>
            </a:r>
            <a:endParaRPr lang="zh-CN" altLang="en-US" sz="2800" b="1">
              <a:latin typeface="宋体" panose="02010600030101010101" pitchFamily="2" charset="-122"/>
              <a:ea typeface="宋体" panose="02010600030101010101" pitchFamily="2" charset="-122"/>
              <a:cs typeface="宋体" panose="02010600030101010101" pitchFamily="2" charset="-122"/>
            </a:endParaRPr>
          </a:p>
          <a:p>
            <a:r>
              <a:rPr lang="zh-CN" altLang="en-US" sz="2800" b="1">
                <a:latin typeface="宋体" panose="02010600030101010101" pitchFamily="2" charset="-122"/>
                <a:ea typeface="宋体" panose="02010600030101010101" pitchFamily="2" charset="-122"/>
                <a:cs typeface="宋体" panose="02010600030101010101" pitchFamily="2" charset="-122"/>
              </a:rPr>
              <a:t>总结的过程其实是一个让知识明晰化、条理化、系统化的过程，也是一个复习、内化、查漏补缺的过程。只有不断总结，学生的知识体系才能及时完善，阅读能力才能逐步提高。自读课的总结，一般分“课文小结”“学法总结”两类，但重点是学法总结。学法总结意在引导学生反思阅读实践，系统掌握和巩固所学知识、方法，并训练归纳概括能力。《一棵小桃树》的教学，引导学生归纳总结出的阅读托物言志类散文的常用方法与策略有:(1)析题明体;（2）着眼形象;（3）比较异同;（</a:t>
            </a:r>
            <a:r>
              <a:rPr lang="en-US" altLang="zh-CN" sz="2800" b="1">
                <a:latin typeface="宋体" panose="02010600030101010101" pitchFamily="2" charset="-122"/>
                <a:ea typeface="宋体" panose="02010600030101010101" pitchFamily="2" charset="-122"/>
                <a:cs typeface="宋体" panose="02010600030101010101" pitchFamily="2" charset="-122"/>
              </a:rPr>
              <a:t>4</a:t>
            </a:r>
            <a:r>
              <a:rPr lang="zh-CN" altLang="en-US" sz="2800" b="1">
                <a:latin typeface="宋体" panose="02010600030101010101" pitchFamily="2" charset="-122"/>
                <a:ea typeface="宋体" panose="02010600030101010101" pitchFamily="2" charset="-122"/>
                <a:cs typeface="宋体" panose="02010600030101010101" pitchFamily="2" charset="-122"/>
              </a:rPr>
              <a:t>）</a:t>
            </a:r>
            <a:r>
              <a:rPr lang="zh-CN" altLang="en-US" sz="2800" b="1">
                <a:latin typeface="宋体" panose="02010600030101010101" pitchFamily="2" charset="-122"/>
                <a:ea typeface="宋体" panose="02010600030101010101" pitchFamily="2" charset="-122"/>
                <a:cs typeface="宋体" panose="02010600030101010101" pitchFamily="2" charset="-122"/>
              </a:rPr>
              <a:t>关注语言。</a:t>
            </a:r>
            <a:endParaRPr lang="zh-CN" altLang="en-US" sz="2800" b="1">
              <a:latin typeface="宋体" panose="02010600030101010101" pitchFamily="2" charset="-122"/>
              <a:ea typeface="宋体" panose="02010600030101010101" pitchFamily="2" charset="-122"/>
              <a:cs typeface="宋体" panose="02010600030101010101" pitchFamily="2" charset="-122"/>
            </a:endParaRPr>
          </a:p>
        </p:txBody>
      </p:sp>
    </p:spTree>
    <p:custDataLst>
      <p:tags r:id="rId1"/>
    </p:custData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a:xfrm>
            <a:off x="838200" y="492125"/>
            <a:ext cx="10515600" cy="5685155"/>
          </a:xfrm>
        </p:spPr>
        <p:txBody>
          <a:bodyPr>
            <a:noAutofit/>
          </a:bodyPr>
          <a:p>
            <a:r>
              <a:rPr lang="zh-CN" altLang="en-US" sz="2800" b="1">
                <a:latin typeface="宋体" panose="02010600030101010101" pitchFamily="2" charset="-122"/>
                <a:ea typeface="宋体" panose="02010600030101010101" pitchFamily="2" charset="-122"/>
                <a:cs typeface="宋体" panose="02010600030101010101" pitchFamily="2" charset="-122"/>
              </a:rPr>
              <a:t>第四步、拓展</a:t>
            </a:r>
            <a:endParaRPr lang="zh-CN" altLang="en-US" sz="2800" b="1">
              <a:latin typeface="宋体" panose="02010600030101010101" pitchFamily="2" charset="-122"/>
              <a:ea typeface="宋体" panose="02010600030101010101" pitchFamily="2" charset="-122"/>
              <a:cs typeface="宋体" panose="02010600030101010101" pitchFamily="2" charset="-122"/>
            </a:endParaRPr>
          </a:p>
          <a:p>
            <a:r>
              <a:rPr lang="zh-CN" altLang="en-US" sz="2800" b="1">
                <a:latin typeface="宋体" panose="02010600030101010101" pitchFamily="2" charset="-122"/>
                <a:ea typeface="宋体" panose="02010600030101010101" pitchFamily="2" charset="-122"/>
                <a:cs typeface="宋体" panose="02010600030101010101" pitchFamily="2" charset="-122"/>
              </a:rPr>
              <a:t>    拓展的目的是巩固和延伸。巩固，应由教师选一些类文，针对教学目标设计相应的练习题，强化学生在前三步学习中学得的知识、掌握的方法。</a:t>
            </a:r>
            <a:endParaRPr lang="zh-CN" altLang="en-US" sz="2800" b="1">
              <a:latin typeface="宋体" panose="02010600030101010101" pitchFamily="2" charset="-122"/>
              <a:ea typeface="宋体" panose="02010600030101010101" pitchFamily="2" charset="-122"/>
              <a:cs typeface="宋体" panose="02010600030101010101" pitchFamily="2" charset="-122"/>
            </a:endParaRPr>
          </a:p>
          <a:p>
            <a:r>
              <a:rPr lang="zh-CN" altLang="en-US" sz="2800" b="1">
                <a:latin typeface="宋体" panose="02010600030101010101" pitchFamily="2" charset="-122"/>
                <a:ea typeface="宋体" panose="02010600030101010101" pitchFamily="2" charset="-122"/>
                <a:cs typeface="宋体" panose="02010600030101010101" pitchFamily="2" charset="-122"/>
              </a:rPr>
              <a:t>选了宗璞的《好一朵木槿花》和贾平凹的《一只贝》两篇短文，引导学生进行快速群文阅读，巩固了所学知识。这里需要注意的是，这一步所选类文，使用的最佳阅读策略或方法，一定要与自读课文的策略或方法高度相似，练习题也应聚焦于阅读方法与策略的掌握与巩固。延伸，是要实现课内外沟通。教学完《一棵小桃树》后，留的两道课外作业:</a:t>
            </a:r>
            <a:endParaRPr lang="zh-CN" altLang="en-US" sz="2800" b="1">
              <a:latin typeface="宋体" panose="02010600030101010101" pitchFamily="2" charset="-122"/>
              <a:ea typeface="宋体" panose="02010600030101010101" pitchFamily="2" charset="-122"/>
              <a:cs typeface="宋体" panose="02010600030101010101" pitchFamily="2" charset="-122"/>
            </a:endParaRPr>
          </a:p>
          <a:p>
            <a:r>
              <a:rPr lang="zh-CN" altLang="en-US" sz="2800" b="1">
                <a:latin typeface="宋体" panose="02010600030101010101" pitchFamily="2" charset="-122"/>
                <a:ea typeface="宋体" panose="02010600030101010101" pitchFamily="2" charset="-122"/>
                <a:cs typeface="宋体" panose="02010600030101010101" pitchFamily="2" charset="-122"/>
              </a:rPr>
              <a:t>1.比较阅读《一棵小桃树》与《紫藤萝瀑布》，说一说二者在写法上有什么异同。</a:t>
            </a:r>
            <a:endParaRPr lang="zh-CN" altLang="en-US" sz="2800" b="1">
              <a:latin typeface="宋体" panose="02010600030101010101" pitchFamily="2" charset="-122"/>
              <a:ea typeface="宋体" panose="02010600030101010101" pitchFamily="2" charset="-122"/>
              <a:cs typeface="宋体" panose="02010600030101010101" pitchFamily="2" charset="-122"/>
            </a:endParaRPr>
          </a:p>
          <a:p>
            <a:r>
              <a:rPr lang="zh-CN" altLang="en-US" sz="2800" b="1">
                <a:latin typeface="宋体" panose="02010600030101010101" pitchFamily="2" charset="-122"/>
                <a:ea typeface="宋体" panose="02010600030101010101" pitchFamily="2" charset="-122"/>
                <a:cs typeface="宋体" panose="02010600030101010101" pitchFamily="2" charset="-122"/>
              </a:rPr>
              <a:t>2.课后阅读季羡林的《马缨花))、贾平凹的《五石》、席慕容的《贝壳》。</a:t>
            </a:r>
            <a:endParaRPr lang="zh-CN" altLang="en-US" sz="2800" b="1">
              <a:latin typeface="宋体" panose="02010600030101010101" pitchFamily="2" charset="-122"/>
              <a:ea typeface="宋体" panose="02010600030101010101" pitchFamily="2" charset="-122"/>
              <a:cs typeface="宋体" panose="02010600030101010101" pitchFamily="2" charset="-122"/>
            </a:endParaRPr>
          </a:p>
          <a:p>
            <a:pPr marL="0" indent="0">
              <a:buNone/>
            </a:pPr>
            <a:endParaRPr lang="zh-CN" altLang="en-US" sz="2800" b="1">
              <a:latin typeface="宋体" panose="02010600030101010101" pitchFamily="2" charset="-122"/>
              <a:ea typeface="宋体" panose="02010600030101010101" pitchFamily="2" charset="-122"/>
              <a:cs typeface="宋体" panose="02010600030101010101" pitchFamily="2" charset="-122"/>
            </a:endParaRPr>
          </a:p>
        </p:txBody>
      </p:sp>
    </p:spTree>
    <p:custDataLst>
      <p:tags r:id="rId1"/>
    </p:custData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ctr"/>
            <a:r>
              <a:rPr lang="zh-CN" altLang="en-US"/>
              <a:t>（九）发展课型</a:t>
            </a:r>
            <a:endParaRPr lang="zh-CN" altLang="en-US"/>
          </a:p>
        </p:txBody>
      </p:sp>
      <p:sp>
        <p:nvSpPr>
          <p:cNvPr id="3" name="内容占位符 2"/>
          <p:cNvSpPr>
            <a:spLocks noGrp="1"/>
          </p:cNvSpPr>
          <p:nvPr>
            <p:ph idx="1"/>
          </p:nvPr>
        </p:nvSpPr>
        <p:spPr/>
        <p:txBody>
          <a:bodyPr>
            <a:normAutofit lnSpcReduction="20000"/>
          </a:bodyPr>
          <a:p>
            <a:pPr>
              <a:lnSpc>
                <a:spcPct val="100000"/>
              </a:lnSpc>
            </a:pPr>
            <a:r>
              <a:rPr lang="zh-CN" altLang="en-US" sz="2800" b="1">
                <a:latin typeface="宋体" panose="02010600030101010101" pitchFamily="2" charset="-122"/>
                <a:ea typeface="宋体" panose="02010600030101010101" pitchFamily="2" charset="-122"/>
                <a:cs typeface="宋体" panose="02010600030101010101" pitchFamily="2" charset="-122"/>
              </a:rPr>
              <a:t>1.任务驱动型。</a:t>
            </a:r>
            <a:endParaRPr lang="zh-CN" altLang="en-US" sz="2800" b="1">
              <a:latin typeface="宋体" panose="02010600030101010101" pitchFamily="2" charset="-122"/>
              <a:ea typeface="宋体" panose="02010600030101010101" pitchFamily="2" charset="-122"/>
              <a:cs typeface="宋体" panose="02010600030101010101" pitchFamily="2" charset="-122"/>
            </a:endParaRPr>
          </a:p>
          <a:p>
            <a:pPr>
              <a:lnSpc>
                <a:spcPct val="100000"/>
              </a:lnSpc>
            </a:pPr>
            <a:r>
              <a:rPr lang="zh-CN" altLang="en-US" sz="2800" b="1">
                <a:latin typeface="宋体" panose="02010600030101010101" pitchFamily="2" charset="-122"/>
                <a:ea typeface="宋体" panose="02010600030101010101" pitchFamily="2" charset="-122"/>
                <a:cs typeface="宋体" panose="02010600030101010101" pitchFamily="2" charset="-122"/>
              </a:rPr>
              <a:t>    这种课型的基本流程是:抛出任务—自主探究—交流展示—教师点拨。它需要教师根据教学内容设计一个个任务，让学生去完成。在完成的过程中，让学生不断地去阅读、思考，培养和发展他们的思维品质。</a:t>
            </a:r>
            <a:endParaRPr lang="zh-CN" altLang="en-US" sz="2800" b="1">
              <a:latin typeface="宋体" panose="02010600030101010101" pitchFamily="2" charset="-122"/>
              <a:ea typeface="宋体" panose="02010600030101010101" pitchFamily="2" charset="-122"/>
              <a:cs typeface="宋体" panose="02010600030101010101" pitchFamily="2" charset="-122"/>
            </a:endParaRPr>
          </a:p>
          <a:p>
            <a:pPr>
              <a:lnSpc>
                <a:spcPct val="100000"/>
              </a:lnSpc>
            </a:pPr>
            <a:r>
              <a:rPr lang="zh-CN" altLang="en-US" sz="2800" b="1">
                <a:latin typeface="宋体" panose="02010600030101010101" pitchFamily="2" charset="-122"/>
                <a:ea typeface="宋体" panose="02010600030101010101" pitchFamily="2" charset="-122"/>
                <a:cs typeface="宋体" panose="02010600030101010101" pitchFamily="2" charset="-122"/>
              </a:rPr>
              <a:t>    任务由教师抛出，如（</a:t>
            </a:r>
            <a:r>
              <a:rPr lang="en-US" altLang="zh-CN" sz="2800" b="1">
                <a:latin typeface="宋体" panose="02010600030101010101" pitchFamily="2" charset="-122"/>
                <a:ea typeface="宋体" panose="02010600030101010101" pitchFamily="2" charset="-122"/>
                <a:cs typeface="宋体" panose="02010600030101010101" pitchFamily="2" charset="-122"/>
              </a:rPr>
              <a:t>1</a:t>
            </a:r>
            <a:r>
              <a:rPr lang="zh-CN" altLang="en-US" sz="2800" b="1">
                <a:latin typeface="宋体" panose="02010600030101010101" pitchFamily="2" charset="-122"/>
                <a:ea typeface="宋体" panose="02010600030101010101" pitchFamily="2" charset="-122"/>
                <a:cs typeface="宋体" panose="02010600030101010101" pitchFamily="2" charset="-122"/>
              </a:rPr>
              <a:t>）分享自读初体验；（2）批注自读话情趣；（3）发现品读悟理趣;（4）拓展阅读识其人。</a:t>
            </a:r>
            <a:endParaRPr lang="zh-CN" altLang="en-US" sz="2800" b="1">
              <a:latin typeface="宋体" panose="02010600030101010101" pitchFamily="2" charset="-122"/>
              <a:ea typeface="宋体" panose="02010600030101010101" pitchFamily="2" charset="-122"/>
              <a:cs typeface="宋体" panose="02010600030101010101" pitchFamily="2" charset="-122"/>
            </a:endParaRPr>
          </a:p>
          <a:p>
            <a:pPr>
              <a:lnSpc>
                <a:spcPct val="100000"/>
              </a:lnSpc>
            </a:pPr>
            <a:r>
              <a:rPr lang="zh-CN" altLang="en-US" sz="2800" b="1">
                <a:latin typeface="宋体" panose="02010600030101010101" pitchFamily="2" charset="-122"/>
                <a:ea typeface="宋体" panose="02010600030101010101" pitchFamily="2" charset="-122"/>
                <a:cs typeface="宋体" panose="02010600030101010101" pitchFamily="2" charset="-122"/>
              </a:rPr>
              <a:t>选用这种课型时，任务指令要具体明确，操作性要强，任务形式要多样化，避免单调和重复，努力皇现出课堂的生动与活泼。同时，任务的层次要分明，使学生活动得以有序、有效地向前推进。</a:t>
            </a:r>
            <a:endParaRPr lang="zh-CN" altLang="en-US" sz="2800" b="1">
              <a:latin typeface="宋体" panose="02010600030101010101" pitchFamily="2" charset="-122"/>
              <a:ea typeface="宋体" panose="02010600030101010101" pitchFamily="2" charset="-122"/>
              <a:cs typeface="宋体" panose="02010600030101010101" pitchFamily="2" charset="-122"/>
            </a:endParaRPr>
          </a:p>
        </p:txBody>
      </p:sp>
    </p:spTree>
    <p:custDataLst>
      <p:tags r:id="rId1"/>
    </p:custData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a:xfrm>
            <a:off x="838200" y="364490"/>
            <a:ext cx="10515600" cy="5812790"/>
          </a:xfrm>
        </p:spPr>
        <p:txBody>
          <a:bodyPr>
            <a:normAutofit fontScale="90000"/>
          </a:bodyPr>
          <a:p>
            <a:r>
              <a:rPr lang="zh-CN" altLang="en-US"/>
              <a:t> </a:t>
            </a:r>
            <a:r>
              <a:rPr lang="zh-CN" altLang="en-US" sz="2800" b="1">
                <a:latin typeface="宋体" panose="02010600030101010101" pitchFamily="2" charset="-122"/>
                <a:ea typeface="宋体" panose="02010600030101010101" pitchFamily="2" charset="-122"/>
                <a:cs typeface="宋体" panose="02010600030101010101" pitchFamily="2" charset="-122"/>
              </a:rPr>
              <a:t> 2.寻点品读型。</a:t>
            </a:r>
            <a:endParaRPr lang="zh-CN" altLang="en-US" sz="2800" b="1">
              <a:latin typeface="宋体" panose="02010600030101010101" pitchFamily="2" charset="-122"/>
              <a:ea typeface="宋体" panose="02010600030101010101" pitchFamily="2" charset="-122"/>
              <a:cs typeface="宋体" panose="02010600030101010101" pitchFamily="2" charset="-122"/>
            </a:endParaRPr>
          </a:p>
          <a:p>
            <a:r>
              <a:rPr lang="zh-CN" altLang="en-US" sz="2800" b="1">
                <a:latin typeface="宋体" panose="02010600030101010101" pitchFamily="2" charset="-122"/>
                <a:ea typeface="宋体" panose="02010600030101010101" pitchFamily="2" charset="-122"/>
                <a:cs typeface="宋体" panose="02010600030101010101" pitchFamily="2" charset="-122"/>
              </a:rPr>
              <a:t>    这种课型的基本思路是:寻找有价值的点</a:t>
            </a:r>
            <a:r>
              <a:rPr lang="en-US" altLang="zh-CN" sz="2800" b="1">
                <a:latin typeface="宋体" panose="02010600030101010101" pitchFamily="2" charset="-122"/>
                <a:ea typeface="宋体" panose="02010600030101010101" pitchFamily="2" charset="-122"/>
                <a:cs typeface="宋体" panose="02010600030101010101" pitchFamily="2" charset="-122"/>
              </a:rPr>
              <a:t>——</a:t>
            </a:r>
            <a:r>
              <a:rPr lang="zh-CN" altLang="en-US" sz="2800" b="1">
                <a:latin typeface="宋体" panose="02010600030101010101" pitchFamily="2" charset="-122"/>
                <a:ea typeface="宋体" panose="02010600030101010101" pitchFamily="2" charset="-122"/>
                <a:cs typeface="宋体" panose="02010600030101010101" pitchFamily="2" charset="-122"/>
              </a:rPr>
              <a:t>分步品读</a:t>
            </a:r>
            <a:r>
              <a:rPr lang="en-US" altLang="zh-CN" sz="2800" b="1">
                <a:latin typeface="宋体" panose="02010600030101010101" pitchFamily="2" charset="-122"/>
                <a:ea typeface="宋体" panose="02010600030101010101" pitchFamily="2" charset="-122"/>
                <a:cs typeface="宋体" panose="02010600030101010101" pitchFamily="2" charset="-122"/>
              </a:rPr>
              <a:t>——</a:t>
            </a:r>
            <a:r>
              <a:rPr lang="zh-CN" altLang="en-US" sz="2800" b="1">
                <a:latin typeface="宋体" panose="02010600030101010101" pitchFamily="2" charset="-122"/>
                <a:ea typeface="宋体" panose="02010600030101010101" pitchFamily="2" charset="-122"/>
                <a:cs typeface="宋体" panose="02010600030101010101" pitchFamily="2" charset="-122"/>
              </a:rPr>
              <a:t>交流展示</a:t>
            </a:r>
            <a:r>
              <a:rPr lang="en-US" altLang="zh-CN" sz="2800" b="1">
                <a:latin typeface="宋体" panose="02010600030101010101" pitchFamily="2" charset="-122"/>
                <a:ea typeface="宋体" panose="02010600030101010101" pitchFamily="2" charset="-122"/>
                <a:cs typeface="宋体" panose="02010600030101010101" pitchFamily="2" charset="-122"/>
              </a:rPr>
              <a:t>——</a:t>
            </a:r>
            <a:r>
              <a:rPr lang="zh-CN" altLang="en-US" sz="2800" b="1">
                <a:latin typeface="宋体" panose="02010600030101010101" pitchFamily="2" charset="-122"/>
                <a:ea typeface="宋体" panose="02010600030101010101" pitchFamily="2" charset="-122"/>
                <a:cs typeface="宋体" panose="02010600030101010101" pitchFamily="2" charset="-122"/>
              </a:rPr>
              <a:t>点拨补充。这个有价值的点，可以让学生用充分的时间驻足文本，围绕“文本语言”这个核心，去探幽发微，去感悟和体验。</a:t>
            </a:r>
            <a:endParaRPr lang="zh-CN" altLang="en-US" sz="2800" b="1">
              <a:latin typeface="宋体" panose="02010600030101010101" pitchFamily="2" charset="-122"/>
              <a:ea typeface="宋体" panose="02010600030101010101" pitchFamily="2" charset="-122"/>
              <a:cs typeface="宋体" panose="02010600030101010101" pitchFamily="2" charset="-122"/>
            </a:endParaRPr>
          </a:p>
          <a:p>
            <a:r>
              <a:rPr lang="zh-CN" altLang="en-US" sz="2800" b="1">
                <a:latin typeface="宋体" panose="02010600030101010101" pitchFamily="2" charset="-122"/>
                <a:ea typeface="宋体" panose="02010600030101010101" pitchFamily="2" charset="-122"/>
                <a:cs typeface="宋体" panose="02010600030101010101" pitchFamily="2" charset="-122"/>
              </a:rPr>
              <a:t>如《昆明的雨》，寻到让课堂生长的点，散文的“美”，让学生拿起笔，在文中的空白处写下自己读到的字里行间渗出的美。学生在老师的引导下，慢慢品顺字句，读出了“人情美”“柔情美”“诗意美”“滋味美”“音韵美”“氛围美”等诸多的美”。在解读“氛围美”这个难点时，又深挖出了淡淡的恬静、淡淡的感伤、淡淡的惬意、淡淡的自得等难言的情绪。</a:t>
            </a:r>
            <a:endParaRPr lang="zh-CN" altLang="en-US" sz="2800" b="1">
              <a:latin typeface="宋体" panose="02010600030101010101" pitchFamily="2" charset="-122"/>
              <a:ea typeface="宋体" panose="02010600030101010101" pitchFamily="2" charset="-122"/>
              <a:cs typeface="宋体" panose="02010600030101010101" pitchFamily="2" charset="-122"/>
            </a:endParaRPr>
          </a:p>
          <a:p>
            <a:r>
              <a:rPr lang="zh-CN" altLang="en-US" sz="2800" b="1">
                <a:latin typeface="宋体" panose="02010600030101010101" pitchFamily="2" charset="-122"/>
                <a:ea typeface="宋体" panose="02010600030101010101" pitchFamily="2" charset="-122"/>
                <a:cs typeface="宋体" panose="02010600030101010101" pitchFamily="2" charset="-122"/>
              </a:rPr>
              <a:t>在阅读文质兼美并有一定难度的散文时，我们可以尝试选用这种课型，选用此课型，关键在选点。老师所选的“点”，要巧妙，能支撑起一个大的板块来，让学生发散思维，从多角度思考问题;要准确有力，一下子就击中文章的难点或重点，牵一发而动全身。</a:t>
            </a:r>
            <a:endParaRPr lang="zh-CN" altLang="en-US" sz="2800" b="1">
              <a:latin typeface="宋体" panose="02010600030101010101" pitchFamily="2" charset="-122"/>
              <a:ea typeface="宋体" panose="02010600030101010101" pitchFamily="2" charset="-122"/>
              <a:cs typeface="宋体" panose="02010600030101010101" pitchFamily="2" charset="-122"/>
            </a:endParaRPr>
          </a:p>
        </p:txBody>
      </p:sp>
    </p:spTree>
    <p:custDataLst>
      <p:tags r:id="rId1"/>
    </p:custData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normAutofit fontScale="90000"/>
          </a:bodyPr>
          <a:p>
            <a:r>
              <a:rPr lang="zh-CN" altLang="en-US" sz="2800" b="1">
                <a:latin typeface="宋体" panose="02010600030101010101" pitchFamily="2" charset="-122"/>
                <a:ea typeface="宋体" panose="02010600030101010101" pitchFamily="2" charset="-122"/>
                <a:cs typeface="宋体" panose="02010600030101010101" pitchFamily="2" charset="-122"/>
              </a:rPr>
              <a:t>3.导读释疑型。</a:t>
            </a:r>
            <a:endParaRPr lang="zh-CN" altLang="en-US" sz="2800" b="1">
              <a:latin typeface="宋体" panose="02010600030101010101" pitchFamily="2" charset="-122"/>
              <a:ea typeface="宋体" panose="02010600030101010101" pitchFamily="2" charset="-122"/>
              <a:cs typeface="宋体" panose="02010600030101010101" pitchFamily="2" charset="-122"/>
            </a:endParaRPr>
          </a:p>
          <a:p>
            <a:r>
              <a:rPr lang="zh-CN" altLang="en-US" sz="2800" b="1">
                <a:latin typeface="宋体" panose="02010600030101010101" pitchFamily="2" charset="-122"/>
                <a:ea typeface="宋体" panose="02010600030101010101" pitchFamily="2" charset="-122"/>
                <a:cs typeface="宋体" panose="02010600030101010101" pitchFamily="2" charset="-122"/>
              </a:rPr>
              <a:t>这种课型的基本思路是:导读提问—自主思考一-讨论交流—归纳解疑。</a:t>
            </a:r>
            <a:endParaRPr lang="zh-CN" altLang="en-US" sz="2800" b="1">
              <a:latin typeface="宋体" panose="02010600030101010101" pitchFamily="2" charset="-122"/>
              <a:ea typeface="宋体" panose="02010600030101010101" pitchFamily="2" charset="-122"/>
              <a:cs typeface="宋体" panose="02010600030101010101" pitchFamily="2" charset="-122"/>
            </a:endParaRPr>
          </a:p>
          <a:p>
            <a:r>
              <a:rPr lang="zh-CN" altLang="en-US" sz="2800" b="1">
                <a:latin typeface="宋体" panose="02010600030101010101" pitchFamily="2" charset="-122"/>
                <a:ea typeface="宋体" panose="02010600030101010101" pitchFamily="2" charset="-122"/>
                <a:cs typeface="宋体" panose="02010600030101010101" pitchFamily="2" charset="-122"/>
              </a:rPr>
              <a:t>如上《美丽的颜色》一课时，可设计导读提问:</a:t>
            </a:r>
            <a:endParaRPr lang="zh-CN" altLang="en-US" sz="2800" b="1">
              <a:latin typeface="宋体" panose="02010600030101010101" pitchFamily="2" charset="-122"/>
              <a:ea typeface="宋体" panose="02010600030101010101" pitchFamily="2" charset="-122"/>
              <a:cs typeface="宋体" panose="02010600030101010101" pitchFamily="2" charset="-122"/>
            </a:endParaRPr>
          </a:p>
          <a:p>
            <a:r>
              <a:rPr lang="zh-CN" altLang="en-US" sz="2800" b="1">
                <a:latin typeface="宋体" panose="02010600030101010101" pitchFamily="2" charset="-122"/>
                <a:ea typeface="宋体" panose="02010600030101010101" pitchFamily="2" charset="-122"/>
                <a:cs typeface="宋体" panose="02010600030101010101" pitchFamily="2" charset="-122"/>
              </a:rPr>
              <a:t>(1)跳读课文，思考课文标题“美丽的颜色”对应了文章哪些语段。</a:t>
            </a:r>
            <a:endParaRPr lang="zh-CN" altLang="en-US" sz="2800" b="1">
              <a:latin typeface="宋体" panose="02010600030101010101" pitchFamily="2" charset="-122"/>
              <a:ea typeface="宋体" panose="02010600030101010101" pitchFamily="2" charset="-122"/>
              <a:cs typeface="宋体" panose="02010600030101010101" pitchFamily="2" charset="-122"/>
            </a:endParaRPr>
          </a:p>
          <a:p>
            <a:r>
              <a:rPr lang="zh-CN" altLang="en-US" sz="2800" b="1">
                <a:latin typeface="宋体" panose="02010600030101010101" pitchFamily="2" charset="-122"/>
                <a:ea typeface="宋体" panose="02010600030101010101" pitchFamily="2" charset="-122"/>
                <a:cs typeface="宋体" panose="02010600030101010101" pitchFamily="2" charset="-122"/>
              </a:rPr>
              <a:t>(2)浏览课文，说说你还发现文中写到了哪些东西是“美丽”的，以及你是从哪里看出来的。</a:t>
            </a:r>
            <a:endParaRPr lang="zh-CN" altLang="en-US" sz="2800" b="1">
              <a:latin typeface="宋体" panose="02010600030101010101" pitchFamily="2" charset="-122"/>
              <a:ea typeface="宋体" panose="02010600030101010101" pitchFamily="2" charset="-122"/>
              <a:cs typeface="宋体" panose="02010600030101010101" pitchFamily="2" charset="-122"/>
            </a:endParaRPr>
          </a:p>
          <a:p>
            <a:r>
              <a:rPr lang="zh-CN" altLang="en-US" sz="2800" b="1">
                <a:latin typeface="宋体" panose="02010600030101010101" pitchFamily="2" charset="-122"/>
                <a:ea typeface="宋体" panose="02010600030101010101" pitchFamily="2" charset="-122"/>
                <a:cs typeface="宋体" panose="02010600030101010101" pitchFamily="2" charset="-122"/>
              </a:rPr>
              <a:t>(3)回读课文，看看文章中有没有写到一些“不美丽”的东西。</a:t>
            </a:r>
            <a:endParaRPr lang="zh-CN" altLang="en-US" sz="2800" b="1">
              <a:latin typeface="宋体" panose="02010600030101010101" pitchFamily="2" charset="-122"/>
              <a:ea typeface="宋体" panose="02010600030101010101" pitchFamily="2" charset="-122"/>
              <a:cs typeface="宋体" panose="02010600030101010101" pitchFamily="2" charset="-122"/>
            </a:endParaRPr>
          </a:p>
          <a:p>
            <a:r>
              <a:rPr lang="zh-CN" altLang="en-US" sz="2800" b="1">
                <a:latin typeface="宋体" panose="02010600030101010101" pitchFamily="2" charset="-122"/>
                <a:ea typeface="宋体" panose="02010600030101010101" pitchFamily="2" charset="-122"/>
                <a:cs typeface="宋体" panose="02010600030101010101" pitchFamily="2" charset="-122"/>
              </a:rPr>
              <a:t>(4)探讨“美丽”和“不美丽”有什么关系。</a:t>
            </a:r>
            <a:endParaRPr lang="zh-CN" altLang="en-US" sz="2800" b="1">
              <a:latin typeface="宋体" panose="02010600030101010101" pitchFamily="2" charset="-122"/>
              <a:ea typeface="宋体" panose="02010600030101010101" pitchFamily="2" charset="-122"/>
              <a:cs typeface="宋体" panose="02010600030101010101" pitchFamily="2" charset="-122"/>
            </a:endParaRPr>
          </a:p>
          <a:p>
            <a:r>
              <a:rPr lang="zh-CN" altLang="en-US" sz="2800" b="1">
                <a:latin typeface="宋体" panose="02010600030101010101" pitchFamily="2" charset="-122"/>
                <a:ea typeface="宋体" panose="02010600030101010101" pitchFamily="2" charset="-122"/>
                <a:cs typeface="宋体" panose="02010600030101010101" pitchFamily="2" charset="-122"/>
              </a:rPr>
              <a:t>(</a:t>
            </a:r>
            <a:r>
              <a:rPr lang="en-US" altLang="zh-CN" sz="2800" b="1">
                <a:latin typeface="宋体" panose="02010600030101010101" pitchFamily="2" charset="-122"/>
                <a:ea typeface="宋体" panose="02010600030101010101" pitchFamily="2" charset="-122"/>
                <a:cs typeface="宋体" panose="02010600030101010101" pitchFamily="2" charset="-122"/>
              </a:rPr>
              <a:t>5</a:t>
            </a:r>
            <a:r>
              <a:rPr lang="zh-CN" altLang="en-US" sz="2800" b="1">
                <a:latin typeface="宋体" panose="02010600030101010101" pitchFamily="2" charset="-122"/>
                <a:ea typeface="宋体" panose="02010600030101010101" pitchFamily="2" charset="-122"/>
                <a:cs typeface="宋体" panose="02010600030101010101" pitchFamily="2" charset="-122"/>
              </a:rPr>
              <a:t>)围绕“美丽”，结合文章内容写一句富有哲理的格言。</a:t>
            </a:r>
            <a:endParaRPr lang="zh-CN" altLang="en-US" sz="2800" b="1">
              <a:latin typeface="宋体" panose="02010600030101010101" pitchFamily="2" charset="-122"/>
              <a:ea typeface="宋体" panose="02010600030101010101" pitchFamily="2" charset="-122"/>
              <a:cs typeface="宋体" panose="02010600030101010101" pitchFamily="2" charset="-122"/>
            </a:endParaRPr>
          </a:p>
          <a:p>
            <a:endParaRPr lang="zh-CN" altLang="en-US" sz="2800" b="1">
              <a:latin typeface="宋体" panose="02010600030101010101" pitchFamily="2" charset="-122"/>
              <a:ea typeface="宋体" panose="02010600030101010101" pitchFamily="2" charset="-122"/>
              <a:cs typeface="宋体" panose="02010600030101010101" pitchFamily="2" charset="-122"/>
            </a:endParaRP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1"/>
          <a:stretch>
            <a:fillRect/>
          </a:stretch>
        </p:blipFill>
        <p:spPr>
          <a:xfrm>
            <a:off x="1049655" y="365125"/>
            <a:ext cx="10304145" cy="6076950"/>
          </a:xfrm>
          <a:prstGeom prst="rect">
            <a:avLst/>
          </a:prstGeom>
        </p:spPr>
      </p:pic>
    </p:spTree>
    <p:custDataLst>
      <p:tags r:id="rId2"/>
    </p:custData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a:xfrm>
            <a:off x="932815" y="545465"/>
            <a:ext cx="10420985" cy="5631815"/>
          </a:xfrm>
        </p:spPr>
        <p:txBody>
          <a:bodyPr>
            <a:noAutofit/>
          </a:bodyPr>
          <a:p>
            <a:r>
              <a:rPr lang="en-US" altLang="zh-CN" sz="2800" b="1">
                <a:latin typeface="宋体" panose="02010600030101010101" pitchFamily="2" charset="-122"/>
                <a:ea typeface="宋体" panose="02010600030101010101" pitchFamily="2" charset="-122"/>
                <a:cs typeface="宋体" panose="02010600030101010101" pitchFamily="2" charset="-122"/>
              </a:rPr>
              <a:t>4.</a:t>
            </a:r>
            <a:r>
              <a:rPr lang="zh-CN" altLang="en-US" sz="2800" b="1">
                <a:latin typeface="宋体" panose="02010600030101010101" pitchFamily="2" charset="-122"/>
                <a:ea typeface="宋体" panose="02010600030101010101" pitchFamily="2" charset="-122"/>
                <a:cs typeface="宋体" panose="02010600030101010101" pitchFamily="2" charset="-122"/>
              </a:rPr>
              <a:t>成果分享型。</a:t>
            </a:r>
            <a:endParaRPr lang="zh-CN" altLang="en-US" sz="2800" b="1">
              <a:latin typeface="宋体" panose="02010600030101010101" pitchFamily="2" charset="-122"/>
              <a:ea typeface="宋体" panose="02010600030101010101" pitchFamily="2" charset="-122"/>
              <a:cs typeface="宋体" panose="02010600030101010101" pitchFamily="2" charset="-122"/>
            </a:endParaRPr>
          </a:p>
          <a:p>
            <a:r>
              <a:rPr lang="zh-CN" altLang="en-US" sz="2800" b="1">
                <a:latin typeface="宋体" panose="02010600030101010101" pitchFamily="2" charset="-122"/>
                <a:ea typeface="宋体" panose="02010600030101010101" pitchFamily="2" charset="-122"/>
                <a:cs typeface="宋体" panose="02010600030101010101" pitchFamily="2" charset="-122"/>
              </a:rPr>
              <a:t>这种课也可以叫做活动展示课。它的基本流程是:布置任务—分组活动—展示成果—总结反思。</a:t>
            </a:r>
            <a:endParaRPr lang="zh-CN" altLang="en-US" sz="2800" b="1">
              <a:latin typeface="宋体" panose="02010600030101010101" pitchFamily="2" charset="-122"/>
              <a:ea typeface="宋体" panose="02010600030101010101" pitchFamily="2" charset="-122"/>
              <a:cs typeface="宋体" panose="02010600030101010101" pitchFamily="2" charset="-122"/>
            </a:endParaRPr>
          </a:p>
          <a:p>
            <a:r>
              <a:rPr lang="zh-CN" altLang="en-US" sz="2800" b="1">
                <a:latin typeface="宋体" panose="02010600030101010101" pitchFamily="2" charset="-122"/>
                <a:ea typeface="宋体" panose="02010600030101010101" pitchFamily="2" charset="-122"/>
                <a:cs typeface="宋体" panose="02010600030101010101" pitchFamily="2" charset="-122"/>
              </a:rPr>
              <a:t>比如上《雨的四季》，可以安排两课时。第一课时分组布置任务，学生自主合作探究。第二课时分享成果，学生分小组展示交流:一位同学声情并茂朗读美句美段，一位同学言简意赅概括语段内容，一位同学赏析修辞句子，一位同学分享情感体验，一位同学展示仿写语段，等等。</a:t>
            </a:r>
            <a:endParaRPr lang="zh-CN" altLang="en-US" sz="2800" b="1">
              <a:latin typeface="宋体" panose="02010600030101010101" pitchFamily="2" charset="-122"/>
              <a:ea typeface="宋体" panose="02010600030101010101" pitchFamily="2" charset="-122"/>
              <a:cs typeface="宋体" panose="02010600030101010101" pitchFamily="2" charset="-122"/>
            </a:endParaRPr>
          </a:p>
          <a:p>
            <a:r>
              <a:rPr lang="zh-CN" altLang="en-US" sz="2800" b="1">
                <a:latin typeface="宋体" panose="02010600030101010101" pitchFamily="2" charset="-122"/>
                <a:ea typeface="宋体" panose="02010600030101010101" pitchFamily="2" charset="-122"/>
                <a:cs typeface="宋体" panose="02010600030101010101" pitchFamily="2" charset="-122"/>
              </a:rPr>
              <a:t>在这样的成果分享课，老师只是一个活动的组织者，起到了穿针引线的作用。课堂可以最大程度地发挥学生的主体作用，并让他们最终享受到活动成功的愉悦感。</a:t>
            </a:r>
            <a:endParaRPr lang="zh-CN" altLang="en-US" sz="2800" b="1">
              <a:latin typeface="宋体" panose="02010600030101010101" pitchFamily="2" charset="-122"/>
              <a:ea typeface="宋体" panose="02010600030101010101" pitchFamily="2" charset="-122"/>
              <a:cs typeface="宋体" panose="02010600030101010101" pitchFamily="2" charset="-122"/>
            </a:endParaRPr>
          </a:p>
        </p:txBody>
      </p:sp>
    </p:spTree>
    <p:custDataLst>
      <p:tags r:id="rId1"/>
    </p:custData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en-US" altLang="zh-CN" sz="2800" b="1">
                <a:latin typeface="宋体" panose="02010600030101010101" pitchFamily="2" charset="-122"/>
                <a:ea typeface="宋体" panose="02010600030101010101" pitchFamily="2" charset="-122"/>
                <a:cs typeface="宋体" panose="02010600030101010101" pitchFamily="2" charset="-122"/>
              </a:rPr>
              <a:t>5.</a:t>
            </a:r>
            <a:r>
              <a:rPr lang="zh-CN" altLang="en-US" sz="2800" b="1">
                <a:latin typeface="宋体" panose="02010600030101010101" pitchFamily="2" charset="-122"/>
                <a:ea typeface="宋体" panose="02010600030101010101" pitchFamily="2" charset="-122"/>
                <a:cs typeface="宋体" panose="02010600030101010101" pitchFamily="2" charset="-122"/>
              </a:rPr>
              <a:t>话题讨论型</a:t>
            </a:r>
            <a:endParaRPr lang="zh-CN" altLang="en-US" sz="2800" b="1">
              <a:latin typeface="宋体" panose="02010600030101010101" pitchFamily="2" charset="-122"/>
              <a:ea typeface="宋体" panose="02010600030101010101" pitchFamily="2" charset="-122"/>
              <a:cs typeface="宋体" panose="02010600030101010101" pitchFamily="2" charset="-122"/>
            </a:endParaRPr>
          </a:p>
          <a:p>
            <a:r>
              <a:rPr lang="zh-CN" altLang="en-US" sz="2800" b="1">
                <a:latin typeface="宋体" panose="02010600030101010101" pitchFamily="2" charset="-122"/>
                <a:ea typeface="宋体" panose="02010600030101010101" pitchFamily="2" charset="-122"/>
                <a:cs typeface="宋体" panose="02010600030101010101" pitchFamily="2" charset="-122"/>
              </a:rPr>
              <a:t>老师先抛出一两个有争议性的话题，再让学生讨论或辩论，接着进行交流展示，最后归纳总结。</a:t>
            </a:r>
            <a:endParaRPr lang="zh-CN" altLang="en-US" sz="2800" b="1">
              <a:latin typeface="宋体" panose="02010600030101010101" pitchFamily="2" charset="-122"/>
              <a:ea typeface="宋体" panose="02010600030101010101" pitchFamily="2" charset="-122"/>
              <a:cs typeface="宋体" panose="02010600030101010101" pitchFamily="2" charset="-122"/>
            </a:endParaRPr>
          </a:p>
          <a:p>
            <a:r>
              <a:rPr lang="en-US" altLang="zh-CN" sz="2800" b="1">
                <a:latin typeface="宋体" panose="02010600030101010101" pitchFamily="2" charset="-122"/>
                <a:ea typeface="宋体" panose="02010600030101010101" pitchFamily="2" charset="-122"/>
                <a:cs typeface="宋体" panose="02010600030101010101" pitchFamily="2" charset="-122"/>
              </a:rPr>
              <a:t>6.</a:t>
            </a:r>
            <a:r>
              <a:rPr lang="zh-CN" altLang="en-US" sz="2800" b="1">
                <a:latin typeface="宋体" panose="02010600030101010101" pitchFamily="2" charset="-122"/>
                <a:ea typeface="宋体" panose="02010600030101010101" pitchFamily="2" charset="-122"/>
                <a:cs typeface="宋体" panose="02010600030101010101" pitchFamily="2" charset="-122"/>
              </a:rPr>
              <a:t>解疑答疑课</a:t>
            </a:r>
            <a:endParaRPr lang="zh-CN" altLang="en-US" sz="2800" b="1">
              <a:latin typeface="宋体" panose="02010600030101010101" pitchFamily="2" charset="-122"/>
              <a:ea typeface="宋体" panose="02010600030101010101" pitchFamily="2" charset="-122"/>
              <a:cs typeface="宋体" panose="02010600030101010101" pitchFamily="2" charset="-122"/>
            </a:endParaRPr>
          </a:p>
          <a:p>
            <a:r>
              <a:rPr lang="zh-CN" altLang="en-US" sz="2800" b="1">
                <a:latin typeface="宋体" panose="02010600030101010101" pitchFamily="2" charset="-122"/>
                <a:ea typeface="宋体" panose="02010600030101010101" pitchFamily="2" charset="-122"/>
                <a:cs typeface="宋体" panose="02010600030101010101" pitchFamily="2" charset="-122"/>
              </a:rPr>
              <a:t>学生自主提问，自主探究，师生一起解疑释疑;</a:t>
            </a:r>
            <a:endParaRPr lang="zh-CN" altLang="en-US" sz="2800" b="1">
              <a:latin typeface="宋体" panose="02010600030101010101" pitchFamily="2" charset="-122"/>
              <a:ea typeface="宋体" panose="02010600030101010101" pitchFamily="2" charset="-122"/>
              <a:cs typeface="宋体" panose="02010600030101010101" pitchFamily="2" charset="-122"/>
            </a:endParaRPr>
          </a:p>
        </p:txBody>
      </p:sp>
    </p:spTree>
    <p:custDataLst>
      <p:tags r:id="rId1"/>
    </p:custData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ctr"/>
            <a:r>
              <a:rPr lang="zh-CN" altLang="en-US"/>
              <a:t>（十）注重过程</a:t>
            </a:r>
            <a:endParaRPr lang="zh-CN" altLang="en-US"/>
          </a:p>
        </p:txBody>
      </p:sp>
      <p:sp>
        <p:nvSpPr>
          <p:cNvPr id="3" name="内容占位符 2"/>
          <p:cNvSpPr>
            <a:spLocks noGrp="1"/>
          </p:cNvSpPr>
          <p:nvPr>
            <p:ph idx="1"/>
          </p:nvPr>
        </p:nvSpPr>
        <p:spPr/>
        <p:txBody>
          <a:bodyPr/>
          <a:p>
            <a:r>
              <a:rPr lang="zh-CN" altLang="en-US" sz="2800"/>
              <a:t>注重学生在自读课自主学习的参与度和积极的学习态度</a:t>
            </a:r>
            <a:endParaRPr lang="zh-CN" altLang="en-US" sz="2800"/>
          </a:p>
          <a:p>
            <a:r>
              <a:rPr lang="zh-CN" altLang="en-US" sz="2800"/>
              <a:t>实行弹性结果评价</a:t>
            </a:r>
            <a:endParaRPr lang="zh-CN" altLang="en-US" sz="2800"/>
          </a:p>
          <a:p>
            <a:r>
              <a:rPr lang="zh-CN" altLang="en-US" sz="2800"/>
              <a:t>自订目标放开，可自增学习目标。</a:t>
            </a:r>
            <a:endParaRPr lang="zh-CN" altLang="en-US" sz="2800"/>
          </a:p>
          <a:p>
            <a:endParaRPr lang="zh-CN" altLang="en-US" sz="2800"/>
          </a:p>
        </p:txBody>
      </p:sp>
    </p:spTree>
    <p:custDataLst>
      <p:tags r:id="rId1"/>
    </p:custData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ctr"/>
            <a:r>
              <a:rPr lang="zh-CN" altLang="en-US"/>
              <a:t>（十一）评价跟进</a:t>
            </a:r>
            <a:endParaRPr lang="zh-CN" altLang="en-US"/>
          </a:p>
        </p:txBody>
      </p:sp>
      <p:pic>
        <p:nvPicPr>
          <p:cNvPr id="4" name="内容占位符 3"/>
          <p:cNvPicPr>
            <a:picLocks noChangeAspect="1"/>
          </p:cNvPicPr>
          <p:nvPr>
            <p:ph idx="1"/>
          </p:nvPr>
        </p:nvPicPr>
        <p:blipFill>
          <a:blip r:embed="rId1"/>
          <a:stretch>
            <a:fillRect/>
          </a:stretch>
        </p:blipFill>
        <p:spPr>
          <a:xfrm>
            <a:off x="1082675" y="1691005"/>
            <a:ext cx="10271125" cy="3581400"/>
          </a:xfrm>
          <a:prstGeom prst="rect">
            <a:avLst/>
          </a:prstGeom>
        </p:spPr>
      </p:pic>
    </p:spTree>
    <p:custDataLst>
      <p:tags r:id="rId2"/>
    </p:custData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1"/>
          <a:stretch>
            <a:fillRect/>
          </a:stretch>
        </p:blipFill>
        <p:spPr>
          <a:xfrm>
            <a:off x="939165" y="450215"/>
            <a:ext cx="10414000" cy="5627370"/>
          </a:xfrm>
          <a:prstGeom prst="rect">
            <a:avLst/>
          </a:prstGeom>
        </p:spPr>
      </p:pic>
    </p:spTree>
    <p:custDataLst>
      <p:tags r:id="rId2"/>
    </p:custData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1"/>
          <a:stretch>
            <a:fillRect/>
          </a:stretch>
        </p:blipFill>
        <p:spPr>
          <a:xfrm>
            <a:off x="1016635" y="364490"/>
            <a:ext cx="10336530" cy="5812790"/>
          </a:xfrm>
          <a:prstGeom prst="rect">
            <a:avLst/>
          </a:prstGeom>
        </p:spPr>
      </p:pic>
    </p:spTree>
    <p:custDataLst>
      <p:tags r:id="rId2"/>
    </p:custData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1"/>
          <a:stretch>
            <a:fillRect/>
          </a:stretch>
        </p:blipFill>
        <p:spPr>
          <a:xfrm>
            <a:off x="1042035" y="518795"/>
            <a:ext cx="10400030" cy="5658485"/>
          </a:xfrm>
          <a:prstGeom prst="rect">
            <a:avLst/>
          </a:prstGeom>
        </p:spPr>
      </p:pic>
    </p:spTree>
    <p:custDataLst>
      <p:tags r:id="rId2"/>
    </p:custData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1"/>
          <a:stretch>
            <a:fillRect/>
          </a:stretch>
        </p:blipFill>
        <p:spPr>
          <a:xfrm>
            <a:off x="742950" y="502920"/>
            <a:ext cx="10611485" cy="5536565"/>
          </a:xfrm>
          <a:prstGeom prst="rect">
            <a:avLst/>
          </a:prstGeom>
        </p:spPr>
      </p:pic>
    </p:spTree>
    <p:custDataLst>
      <p:tags r:id="rId2"/>
    </p:custData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ctr"/>
            <a:r>
              <a:rPr lang="zh-CN" altLang="en-US">
                <a:sym typeface="+mn-ea"/>
              </a:rPr>
              <a:t>二、语法知识教学建议</a:t>
            </a:r>
            <a:endParaRPr lang="zh-CN" altLang="en-US"/>
          </a:p>
        </p:txBody>
      </p:sp>
      <p:sp>
        <p:nvSpPr>
          <p:cNvPr id="3" name="内容占位符 2"/>
          <p:cNvSpPr>
            <a:spLocks noGrp="1"/>
          </p:cNvSpPr>
          <p:nvPr>
            <p:ph idx="1"/>
          </p:nvPr>
        </p:nvSpPr>
        <p:spPr/>
        <p:txBody>
          <a:bodyPr>
            <a:normAutofit/>
          </a:bodyPr>
          <a:p>
            <a:r>
              <a:rPr lang="zh-CN" altLang="en-US" sz="2800" b="1">
                <a:latin typeface="宋体" panose="02010600030101010101" pitchFamily="2" charset="-122"/>
                <a:ea typeface="宋体" panose="02010600030101010101" pitchFamily="2" charset="-122"/>
                <a:cs typeface="宋体" panose="02010600030101010101" pitchFamily="2" charset="-122"/>
              </a:rPr>
              <a:t>（一）将静态知识传授转换为动态训练</a:t>
            </a:r>
            <a:endParaRPr lang="zh-CN" altLang="en-US" sz="2800" b="1">
              <a:latin typeface="宋体" panose="02010600030101010101" pitchFamily="2" charset="-122"/>
              <a:ea typeface="宋体" panose="02010600030101010101" pitchFamily="2" charset="-122"/>
              <a:cs typeface="宋体" panose="02010600030101010101" pitchFamily="2" charset="-122"/>
            </a:endParaRPr>
          </a:p>
          <a:p>
            <a:r>
              <a:rPr lang="zh-CN" altLang="en-US" sz="2800" b="1">
                <a:latin typeface="宋体" panose="02010600030101010101" pitchFamily="2" charset="-122"/>
                <a:ea typeface="宋体" panose="02010600030101010101" pitchFamily="2" charset="-122"/>
                <a:cs typeface="宋体" panose="02010600030101010101" pitchFamily="2" charset="-122"/>
              </a:rPr>
              <a:t>（二）从生活中挖掘语法教学材料</a:t>
            </a:r>
            <a:endParaRPr lang="zh-CN" altLang="en-US" sz="2800" b="1">
              <a:latin typeface="宋体" panose="02010600030101010101" pitchFamily="2" charset="-122"/>
              <a:ea typeface="宋体" panose="02010600030101010101" pitchFamily="2" charset="-122"/>
              <a:cs typeface="宋体" panose="02010600030101010101" pitchFamily="2" charset="-122"/>
            </a:endParaRPr>
          </a:p>
          <a:p>
            <a:r>
              <a:rPr lang="zh-CN" altLang="en-US" sz="2800" b="1">
                <a:latin typeface="宋体" panose="02010600030101010101" pitchFamily="2" charset="-122"/>
                <a:ea typeface="宋体" panose="02010600030101010101" pitchFamily="2" charset="-122"/>
                <a:cs typeface="宋体" panose="02010600030101010101" pitchFamily="2" charset="-122"/>
              </a:rPr>
              <a:t>汉语语法知识具有一定的固定性，初中生在学习过程中，常常会因为其死板、没有感情，而对语文语法学习产生厌倦，所以，为了避免这种教学现象的发生，相关教师应积极转变教学理念和教学模式， 将汉语语法教学与生活实践有机结合在一起，这样既可以增加汉语语法学习的趣味性，让学生在实践中能够加深对汉语语法知识的印象，又能让学生在学习中锻炼自身的思考能力。</a:t>
            </a:r>
            <a:endParaRPr lang="zh-CN" altLang="en-US" sz="2800" b="1">
              <a:latin typeface="宋体" panose="02010600030101010101" pitchFamily="2" charset="-122"/>
              <a:ea typeface="宋体" panose="02010600030101010101" pitchFamily="2" charset="-122"/>
              <a:cs typeface="宋体" panose="02010600030101010101" pitchFamily="2" charset="-122"/>
            </a:endParaRPr>
          </a:p>
        </p:txBody>
      </p:sp>
    </p:spTree>
    <p:custDataLst>
      <p:tags r:id="rId1"/>
    </p:custData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a:xfrm>
            <a:off x="838200" y="364490"/>
            <a:ext cx="10515600" cy="5812790"/>
          </a:xfrm>
        </p:spPr>
        <p:txBody>
          <a:bodyPr>
            <a:noAutofit/>
          </a:bodyPr>
          <a:p>
            <a:r>
              <a:rPr lang="zh-CN" altLang="en-US" sz="2800" b="1">
                <a:latin typeface="宋体" panose="02010600030101010101" pitchFamily="2" charset="-122"/>
                <a:ea typeface="宋体" panose="02010600030101010101" pitchFamily="2" charset="-122"/>
                <a:cs typeface="宋体" panose="02010600030101010101" pitchFamily="2" charset="-122"/>
              </a:rPr>
              <a:t>（三）结合文本语境辨析近义词</a:t>
            </a:r>
            <a:endParaRPr lang="zh-CN" altLang="en-US" sz="2800" b="1">
              <a:latin typeface="宋体" panose="02010600030101010101" pitchFamily="2" charset="-122"/>
              <a:ea typeface="宋体" panose="02010600030101010101" pitchFamily="2" charset="-122"/>
              <a:cs typeface="宋体" panose="02010600030101010101" pitchFamily="2" charset="-122"/>
            </a:endParaRPr>
          </a:p>
          <a:p>
            <a:r>
              <a:rPr lang="zh-CN" altLang="en-US" sz="2800" b="1">
                <a:latin typeface="宋体" panose="02010600030101010101" pitchFamily="2" charset="-122"/>
                <a:ea typeface="宋体" panose="02010600030101010101" pitchFamily="2" charset="-122"/>
                <a:cs typeface="宋体" panose="02010600030101010101" pitchFamily="2" charset="-122"/>
              </a:rPr>
              <a:t>（1）抓异字，辨词义</a:t>
            </a:r>
            <a:endParaRPr lang="zh-CN" altLang="en-US" sz="2800" b="1">
              <a:latin typeface="宋体" panose="02010600030101010101" pitchFamily="2" charset="-122"/>
              <a:ea typeface="宋体" panose="02010600030101010101" pitchFamily="2" charset="-122"/>
              <a:cs typeface="宋体" panose="02010600030101010101" pitchFamily="2" charset="-122"/>
            </a:endParaRPr>
          </a:p>
          <a:p>
            <a:r>
              <a:rPr lang="zh-CN" altLang="en-US" sz="2800" b="1">
                <a:latin typeface="宋体" panose="02010600030101010101" pitchFamily="2" charset="-122"/>
                <a:ea typeface="宋体" panose="02010600030101010101" pitchFamily="2" charset="-122"/>
                <a:cs typeface="宋体" panose="02010600030101010101" pitchFamily="2" charset="-122"/>
              </a:rPr>
              <a:t>辨析近义词最重要的就是抓住词中不同的字，并对其进行组词，通过判断所组词中该字的一般含义，既可明白这两个字的意义差别，也就能辨析出两词的区别。教学中在分析课文语句时，教师可以结合课文的具体语境，利用这样的方法引导学生辨析近义词，实现课堂随文语法教学。</a:t>
            </a:r>
            <a:endParaRPr lang="zh-CN" altLang="en-US" sz="2800" b="1">
              <a:latin typeface="宋体" panose="02010600030101010101" pitchFamily="2" charset="-122"/>
              <a:ea typeface="宋体" panose="02010600030101010101" pitchFamily="2" charset="-122"/>
              <a:cs typeface="宋体" panose="02010600030101010101" pitchFamily="2" charset="-122"/>
            </a:endParaRPr>
          </a:p>
          <a:p>
            <a:r>
              <a:rPr lang="zh-CN" altLang="en-US" sz="2800" b="1">
                <a:latin typeface="宋体" panose="02010600030101010101" pitchFamily="2" charset="-122"/>
                <a:ea typeface="宋体" panose="02010600030101010101" pitchFamily="2" charset="-122"/>
                <a:cs typeface="宋体" panose="02010600030101010101" pitchFamily="2" charset="-122"/>
              </a:rPr>
              <a:t>鲁迅的《阿长与山海经》中写道：“虽然背地里说人长短不是好事情，但倘使要我说句真心话，我可只得说：我实在不大佩服她。最讨厌的是常喜欢切切察察，向人们低声絮说些什么事，还竖起第二个手指，在空中上下摇动，或者点着对手或自己的鼻尖。”教授这段内容时，教师可以引导学生对“絮说”和“叙说”作近义词比较。通常，在词语的构成方式中，“絮说”属于偏正式，而“叙说”属于联合式，从结构上可以轻松地将两者辨别出来。</a:t>
            </a:r>
            <a:endParaRPr lang="zh-CN" altLang="en-US" sz="2800" b="1">
              <a:latin typeface="宋体" panose="02010600030101010101" pitchFamily="2" charset="-122"/>
              <a:ea typeface="宋体" panose="02010600030101010101" pitchFamily="2" charset="-122"/>
              <a:cs typeface="宋体" panose="02010600030101010101" pitchFamily="2" charset="-122"/>
            </a:endParaRPr>
          </a:p>
        </p:txBody>
      </p:sp>
    </p:spTree>
    <p:custDataLst>
      <p:tags r:id="rId1"/>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p="http://schemas.openxmlformats.org/presentationml/2006/main">
  <p:tag name="KSO_WM_BEAUTIFY_FLAG" val="#wm#"/>
  <p:tag name="KSO_WM_TEMPLATE_CATEGORY" val="custom"/>
  <p:tag name="KSO_WM_TEMPLATE_INDEX" val="160443"/>
</p:tagLst>
</file>

<file path=ppt/tags/tag101.xml><?xml version="1.0" encoding="utf-8"?>
<p:tagLst xmlns:p="http://schemas.openxmlformats.org/presentationml/2006/main">
  <p:tag name="KSO_WM_BEAUTIFY_FLAG" val="#wm#"/>
  <p:tag name="KSO_WM_TEMPLATE_CATEGORY" val="custom"/>
  <p:tag name="KSO_WM_TEMPLATE_INDEX" val="20186846"/>
</p:tagLst>
</file>

<file path=ppt/tags/tag102.xml><?xml version="1.0" encoding="utf-8"?>
<p:tagLst xmlns:p="http://schemas.openxmlformats.org/presentationml/2006/main">
  <p:tag name="KSO_WM_BEAUTIFY_FLAG" val="#wm#"/>
  <p:tag name="KSO_WM_TEMPLATE_CATEGORY" val="custom"/>
  <p:tag name="KSO_WM_TEMPLATE_INDEX" val="20182789"/>
</p:tagLst>
</file>

<file path=ppt/tags/tag103.xml><?xml version="1.0" encoding="utf-8"?>
<p:tagLst xmlns:p="http://schemas.openxmlformats.org/presentationml/2006/main">
  <p:tag name="KSO_WM_BEAUTIFY_FLAG" val="#wm#"/>
  <p:tag name="KSO_WM_TEMPLATE_CATEGORY" val="custom"/>
  <p:tag name="KSO_WM_TEMPLATE_INDEX" val="20182789"/>
</p:tagLst>
</file>

<file path=ppt/tags/tag104.xml><?xml version="1.0" encoding="utf-8"?>
<p:tagLst xmlns:p="http://schemas.openxmlformats.org/presentationml/2006/main">
  <p:tag name="KSO_WM_BEAUTIFY_FLAG" val="#wm#"/>
  <p:tag name="KSO_WM_TEMPLATE_CATEGORY" val="custom"/>
  <p:tag name="KSO_WM_TEMPLATE_INDEX" val="20182789"/>
</p:tagLst>
</file>

<file path=ppt/tags/tag105.xml><?xml version="1.0" encoding="utf-8"?>
<p:tagLst xmlns:p="http://schemas.openxmlformats.org/presentationml/2006/main">
  <p:tag name="KSO_WM_BEAUTIFY_FLAG" val="#wm#"/>
  <p:tag name="KSO_WM_TEMPLATE_CATEGORY" val="custom"/>
  <p:tag name="KSO_WM_TEMPLATE_INDEX" val="20182789"/>
</p:tagLst>
</file>

<file path=ppt/tags/tag106.xml><?xml version="1.0" encoding="utf-8"?>
<p:tagLst xmlns:p="http://schemas.openxmlformats.org/presentationml/2006/main">
  <p:tag name="KSO_WM_BEAUTIFY_FLAG" val="#wm#"/>
  <p:tag name="KSO_WM_TEMPLATE_CATEGORY" val="custom"/>
  <p:tag name="KSO_WM_TEMPLATE_INDEX" val="20182789"/>
</p:tagLst>
</file>

<file path=ppt/tags/tag107.xml><?xml version="1.0" encoding="utf-8"?>
<p:tagLst xmlns:p="http://schemas.openxmlformats.org/presentationml/2006/main">
  <p:tag name="KSO_WM_BEAUTIFY_FLAG" val="#wm#"/>
  <p:tag name="KSO_WM_TEMPLATE_CATEGORY" val="custom"/>
  <p:tag name="KSO_WM_TEMPLATE_INDEX" val="20182789"/>
</p:tagLst>
</file>

<file path=ppt/tags/tag108.xml><?xml version="1.0" encoding="utf-8"?>
<p:tagLst xmlns:p="http://schemas.openxmlformats.org/presentationml/2006/main">
  <p:tag name="KSO_WM_BEAUTIFY_FLAG" val="#wm#"/>
  <p:tag name="KSO_WM_TEMPLATE_CATEGORY" val="custom"/>
  <p:tag name="KSO_WM_TEMPLATE_INDEX" val="20182789"/>
</p:tagLst>
</file>

<file path=ppt/tags/tag109.xml><?xml version="1.0" encoding="utf-8"?>
<p:tagLst xmlns:p="http://schemas.openxmlformats.org/presentationml/2006/main">
  <p:tag name="KSO_WM_BEAUTIFY_FLAG" val="#wm#"/>
  <p:tag name="KSO_WM_TEMPLATE_CATEGORY" val="custom"/>
  <p:tag name="KSO_WM_TEMPLATE_INDEX" val="20182789"/>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p="http://schemas.openxmlformats.org/presentationml/2006/main">
  <p:tag name="KSO_WM_BEAUTIFY_FLAG" val="#wm#"/>
  <p:tag name="KSO_WM_TEMPLATE_CATEGORY" val="custom"/>
  <p:tag name="KSO_WM_TEMPLATE_INDEX" val="20182789"/>
</p:tagLst>
</file>

<file path=ppt/tags/tag111.xml><?xml version="1.0" encoding="utf-8"?>
<p:tagLst xmlns:p="http://schemas.openxmlformats.org/presentationml/2006/main">
  <p:tag name="KSO_WM_BEAUTIFY_FLAG" val="#wm#"/>
  <p:tag name="KSO_WM_TEMPLATE_CATEGORY" val="custom"/>
  <p:tag name="KSO_WM_TEMPLATE_INDEX" val="20182789"/>
</p:tagLst>
</file>

<file path=ppt/tags/tag112.xml><?xml version="1.0" encoding="utf-8"?>
<p:tagLst xmlns:p="http://schemas.openxmlformats.org/presentationml/2006/main">
  <p:tag name="KSO_WM_BEAUTIFY_FLAG" val="#wm#"/>
  <p:tag name="KSO_WM_TEMPLATE_CATEGORY" val="custom"/>
  <p:tag name="KSO_WM_TEMPLATE_INDEX" val="20182789"/>
</p:tagLst>
</file>

<file path=ppt/tags/tag113.xml><?xml version="1.0" encoding="utf-8"?>
<p:tagLst xmlns:p="http://schemas.openxmlformats.org/presentationml/2006/main">
  <p:tag name="KSO_WM_BEAUTIFY_FLAG" val="#wm#"/>
  <p:tag name="KSO_WM_TEMPLATE_CATEGORY" val="custom"/>
  <p:tag name="KSO_WM_TEMPLATE_INDEX" val="20182789"/>
</p:tagLst>
</file>

<file path=ppt/tags/tag114.xml><?xml version="1.0" encoding="utf-8"?>
<p:tagLst xmlns:p="http://schemas.openxmlformats.org/presentationml/2006/main">
  <p:tag name="KSO_WM_BEAUTIFY_FLAG" val="#wm#"/>
  <p:tag name="KSO_WM_TEMPLATE_CATEGORY" val="custom"/>
  <p:tag name="KSO_WM_TEMPLATE_INDEX" val="20186846"/>
</p:tagLst>
</file>

<file path=ppt/tags/tag115.xml><?xml version="1.0" encoding="utf-8"?>
<p:tagLst xmlns:p="http://schemas.openxmlformats.org/presentationml/2006/main">
  <p:tag name="KSO_WM_TEMPLATE_CATEGORY" val="custom"/>
  <p:tag name="KSO_WM_TEMPLATE_INDEX" val="20186846"/>
</p:tagLst>
</file>

<file path=ppt/tags/tag116.xml><?xml version="1.0" encoding="utf-8"?>
<p:tagLst xmlns:p="http://schemas.openxmlformats.org/presentationml/2006/main">
  <p:tag name="KSO_WM_BEAUTIFY_FLAG" val="#wm#"/>
  <p:tag name="KSO_WM_TEMPLATE_CATEGORY" val="custom"/>
  <p:tag name="KSO_WM_TEMPLATE_INDEX" val="20186846"/>
</p:tagLst>
</file>

<file path=ppt/tags/tag117.xml><?xml version="1.0" encoding="utf-8"?>
<p:tagLst xmlns:p="http://schemas.openxmlformats.org/presentationml/2006/main">
  <p:tag name="KSO_WM_BEAUTIFY_FLAG" val="#wm#"/>
  <p:tag name="KSO_WM_TEMPLATE_CATEGORY" val="custom"/>
  <p:tag name="KSO_WM_TEMPLATE_INDEX" val="20186846"/>
</p:tagLst>
</file>

<file path=ppt/tags/tag118.xml><?xml version="1.0" encoding="utf-8"?>
<p:tagLst xmlns:p="http://schemas.openxmlformats.org/presentationml/2006/main">
  <p:tag name="KSO_WM_BEAUTIFY_FLAG" val="#wm#"/>
  <p:tag name="KSO_WM_TEMPLATE_CATEGORY" val="basetag"/>
  <p:tag name="KSO_WM_TEMPLATE_INDEX" val="20161345"/>
</p:tagLst>
</file>

<file path=ppt/tags/tag119.xml><?xml version="1.0" encoding="utf-8"?>
<p:tagLst xmlns:p="http://schemas.openxmlformats.org/presentationml/2006/main">
  <p:tag name="KSO_WM_BEAUTIFY_FLAG" val="#wm#"/>
  <p:tag name="KSO_WM_TEMPLATE_CATEGORY" val="basetag"/>
  <p:tag name="KSO_WM_TEMPLATE_INDEX" val="20161345"/>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p="http://schemas.openxmlformats.org/presentationml/2006/main">
  <p:tag name="KSO_WM_BEAUTIFY_FLAG" val="#wm#"/>
  <p:tag name="KSO_WM_TEMPLATE_CATEGORY" val="basetag"/>
  <p:tag name="KSO_WM_TEMPLATE_INDEX" val="20161345"/>
</p:tagLst>
</file>

<file path=ppt/tags/tag121.xml><?xml version="1.0" encoding="utf-8"?>
<p:tagLst xmlns:p="http://schemas.openxmlformats.org/presentationml/2006/main">
  <p:tag name="KSO_WM_BEAUTIFY_FLAG" val="#wm#"/>
  <p:tag name="KSO_WM_TEMPLATE_CATEGORY" val="basetag"/>
  <p:tag name="KSO_WM_TEMPLATE_INDEX" val="20161345"/>
</p:tagLst>
</file>

<file path=ppt/tags/tag122.xml><?xml version="1.0" encoding="utf-8"?>
<p:tagLst xmlns:p="http://schemas.openxmlformats.org/presentationml/2006/main">
  <p:tag name="KSO_WM_BEAUTIFY_FLAG" val="#wm#"/>
  <p:tag name="KSO_WM_TEMPLATE_CATEGORY" val="basetag"/>
  <p:tag name="KSO_WM_TEMPLATE_INDEX" val="20161345"/>
</p:tagLst>
</file>

<file path=ppt/tags/tag123.xml><?xml version="1.0" encoding="utf-8"?>
<p:tagLst xmlns:p="http://schemas.openxmlformats.org/presentationml/2006/main">
  <p:tag name="KSO_WM_BEAUTIFY_FLAG" val="#wm#"/>
  <p:tag name="KSO_WM_TEMPLATE_CATEGORY" val="basetag"/>
  <p:tag name="KSO_WM_TEMPLATE_INDEX" val="20161345"/>
</p:tagLst>
</file>

<file path=ppt/tags/tag124.xml><?xml version="1.0" encoding="utf-8"?>
<p:tagLst xmlns:p="http://schemas.openxmlformats.org/presentationml/2006/main">
  <p:tag name="KSO_WM_BEAUTIFY_FLAG" val="#wm#"/>
  <p:tag name="KSO_WM_TEMPLATE_CATEGORY" val="basetag"/>
  <p:tag name="KSO_WM_TEMPLATE_INDEX" val="20161345"/>
</p:tagLst>
</file>

<file path=ppt/tags/tag125.xml><?xml version="1.0" encoding="utf-8"?>
<p:tagLst xmlns:p="http://schemas.openxmlformats.org/presentationml/2006/main">
  <p:tag name="KSO_WM_BEAUTIFY_FLAG" val="#wm#"/>
  <p:tag name="KSO_WM_TEMPLATE_CATEGORY" val="basetag"/>
  <p:tag name="KSO_WM_TEMPLATE_INDEX" val="20161345"/>
</p:tagLst>
</file>

<file path=ppt/tags/tag126.xml><?xml version="1.0" encoding="utf-8"?>
<p:tagLst xmlns:p="http://schemas.openxmlformats.org/presentationml/2006/main">
  <p:tag name="KSO_WM_BEAUTIFY_FLAG" val="#wm#"/>
  <p:tag name="KSO_WM_TEMPLATE_CATEGORY" val="basetag"/>
  <p:tag name="KSO_WM_TEMPLATE_INDEX" val="20161345"/>
</p:tagLst>
</file>

<file path=ppt/tags/tag127.xml><?xml version="1.0" encoding="utf-8"?>
<p:tagLst xmlns:p="http://schemas.openxmlformats.org/presentationml/2006/main">
  <p:tag name="KSO_WM_BEAUTIFY_FLAG" val="#wm#"/>
  <p:tag name="KSO_WM_TEMPLATE_CATEGORY" val="basetag"/>
  <p:tag name="KSO_WM_TEMPLATE_INDEX" val="20161345"/>
</p:tagLst>
</file>

<file path=ppt/tags/tag128.xml><?xml version="1.0" encoding="utf-8"?>
<p:tagLst xmlns:p="http://schemas.openxmlformats.org/presentationml/2006/main">
  <p:tag name="KSO_WM_BEAUTIFY_FLAG" val="#wm#"/>
  <p:tag name="KSO_WM_TEMPLATE_CATEGORY" val="basetag"/>
  <p:tag name="KSO_WM_TEMPLATE_INDEX" val="20161345"/>
</p:tagLst>
</file>

<file path=ppt/tags/tag129.xml><?xml version="1.0" encoding="utf-8"?>
<p:tagLst xmlns:p="http://schemas.openxmlformats.org/presentationml/2006/main">
  <p:tag name="KSO_WM_BEAUTIFY_FLAG" val="#wm#"/>
  <p:tag name="KSO_WM_TEMPLATE_CATEGORY" val="basetag"/>
  <p:tag name="KSO_WM_TEMPLATE_INDEX" val="20161345"/>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p="http://schemas.openxmlformats.org/presentationml/2006/main">
  <p:tag name="KSO_WM_BEAUTIFY_FLAG" val="#wm#"/>
  <p:tag name="KSO_WM_TEMPLATE_CATEGORY" val="basetag"/>
  <p:tag name="KSO_WM_TEMPLATE_INDEX" val="20161345"/>
</p:tagLst>
</file>

<file path=ppt/tags/tag131.xml><?xml version="1.0" encoding="utf-8"?>
<p:tagLst xmlns:p="http://schemas.openxmlformats.org/presentationml/2006/main">
  <p:tag name="KSO_WM_BEAUTIFY_FLAG" val="#wm#"/>
  <p:tag name="KSO_WM_TEMPLATE_CATEGORY" val="custom"/>
  <p:tag name="KSO_WM_TEMPLATE_INDEX" val="20186846"/>
</p:tagLst>
</file>

<file path=ppt/tags/tag132.xml><?xml version="1.0" encoding="utf-8"?>
<p:tagLst xmlns:p="http://schemas.openxmlformats.org/presentationml/2006/main">
  <p:tag name="KSO_WM_BEAUTIFY_FLAG" val="#wm#"/>
  <p:tag name="KSO_WM_TEMPLATE_CATEGORY" val="custom"/>
  <p:tag name="KSO_WM_TEMPLATE_INDEX" val="20186846"/>
</p:tagLst>
</file>

<file path=ppt/tags/tag133.xml><?xml version="1.0" encoding="utf-8"?>
<p:tagLst xmlns:p="http://schemas.openxmlformats.org/presentationml/2006/main">
  <p:tag name="KSO_WM_BEAUTIFY_FLAG" val="#wm#"/>
  <p:tag name="KSO_WM_TEMPLATE_CATEGORY" val="custom"/>
  <p:tag name="KSO_WM_TEMPLATE_INDEX" val="20186846"/>
</p:tagLst>
</file>

<file path=ppt/tags/tag134.xml><?xml version="1.0" encoding="utf-8"?>
<p:tagLst xmlns:p="http://schemas.openxmlformats.org/presentationml/2006/main">
  <p:tag name="KSO_WM_BEAUTIFY_FLAG" val="#wm#"/>
  <p:tag name="KSO_WM_TEMPLATE_CATEGORY" val="custom"/>
  <p:tag name="KSO_WM_TEMPLATE_INDEX" val="20186846"/>
</p:tagLst>
</file>

<file path=ppt/tags/tag135.xml><?xml version="1.0" encoding="utf-8"?>
<p:tagLst xmlns:p="http://schemas.openxmlformats.org/presentationml/2006/main">
  <p:tag name="KSO_WM_BEAUTIFY_FLAG" val="#wm#"/>
  <p:tag name="KSO_WM_TEMPLATE_CATEGORY" val="custom"/>
  <p:tag name="KSO_WM_TEMPLATE_INDEX" val="20186846"/>
</p:tagLst>
</file>

<file path=ppt/tags/tag136.xml><?xml version="1.0" encoding="utf-8"?>
<p:tagLst xmlns:p="http://schemas.openxmlformats.org/presentationml/2006/main">
  <p:tag name="KSO_WM_BEAUTIFY_FLAG" val="#wm#"/>
  <p:tag name="KSO_WM_TEMPLATE_CATEGORY" val="custom"/>
  <p:tag name="KSO_WM_TEMPLATE_INDEX" val="20186846"/>
</p:tagLst>
</file>

<file path=ppt/tags/tag137.xml><?xml version="1.0" encoding="utf-8"?>
<p:tagLst xmlns:p="http://schemas.openxmlformats.org/presentationml/2006/main">
  <p:tag name="KSO_WM_BEAUTIFY_FLAG" val="#wm#"/>
  <p:tag name="KSO_WM_TEMPLATE_CATEGORY" val="custom"/>
  <p:tag name="KSO_WM_TEMPLATE_INDEX" val="20186846"/>
</p:tagLst>
</file>

<file path=ppt/tags/tag138.xml><?xml version="1.0" encoding="utf-8"?>
<p:tagLst xmlns:p="http://schemas.openxmlformats.org/presentationml/2006/main">
  <p:tag name="KSO_WM_BEAUTIFY_FLAG" val="#wm#"/>
  <p:tag name="KSO_WM_TEMPLATE_CATEGORY" val="custom"/>
  <p:tag name="KSO_WM_TEMPLATE_INDEX" val="20186846"/>
</p:tagLst>
</file>

<file path=ppt/tags/tag139.xml><?xml version="1.0" encoding="utf-8"?>
<p:tagLst xmlns:p="http://schemas.openxmlformats.org/presentationml/2006/main">
  <p:tag name="KSO_WM_BEAUTIFY_FLAG" val="#wm#"/>
  <p:tag name="KSO_WM_TEMPLATE_CATEGORY" val="custom"/>
  <p:tag name="KSO_WM_TEMPLATE_INDEX" val="20186846"/>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0.xml><?xml version="1.0" encoding="utf-8"?>
<p:tagLst xmlns:p="http://schemas.openxmlformats.org/presentationml/2006/main">
  <p:tag name="KSO_WM_BEAUTIFY_FLAG" val="#wm#"/>
  <p:tag name="KSO_WM_TEMPLATE_CATEGORY" val="custom"/>
  <p:tag name="KSO_WM_TEMPLATE_INDEX" val="20186846"/>
</p:tagLst>
</file>

<file path=ppt/tags/tag141.xml><?xml version="1.0" encoding="utf-8"?>
<p:tagLst xmlns:p="http://schemas.openxmlformats.org/presentationml/2006/main">
  <p:tag name="KSO_WM_BEAUTIFY_FLAG" val="#wm#"/>
  <p:tag name="KSO_WM_TEMPLATE_CATEGORY" val="custom"/>
  <p:tag name="KSO_WM_TEMPLATE_INDEX" val="20186846"/>
</p:tagLst>
</file>

<file path=ppt/tags/tag142.xml><?xml version="1.0" encoding="utf-8"?>
<p:tagLst xmlns:p="http://schemas.openxmlformats.org/presentationml/2006/main">
  <p:tag name="KSO_WM_BEAUTIFY_FLAG" val="#wm#"/>
  <p:tag name="KSO_WM_TEMPLATE_CATEGORY" val="custom"/>
  <p:tag name="KSO_WM_TEMPLATE_INDEX" val="20186846"/>
</p:tagLst>
</file>

<file path=ppt/tags/tag143.xml><?xml version="1.0" encoding="utf-8"?>
<p:tagLst xmlns:p="http://schemas.openxmlformats.org/presentationml/2006/main">
  <p:tag name="KSO_WM_BEAUTIFY_FLAG" val="#wm#"/>
  <p:tag name="KSO_WM_TEMPLATE_CATEGORY" val="custom"/>
  <p:tag name="KSO_WM_TEMPLATE_INDEX" val="20186846"/>
</p:tagLst>
</file>

<file path=ppt/tags/tag144.xml><?xml version="1.0" encoding="utf-8"?>
<p:tagLst xmlns:p="http://schemas.openxmlformats.org/presentationml/2006/main">
  <p:tag name="KSO_WM_BEAUTIFY_FLAG" val="#wm#"/>
  <p:tag name="KSO_WM_TEMPLATE_CATEGORY" val="custom"/>
  <p:tag name="KSO_WM_TEMPLATE_INDEX" val="20186846"/>
</p:tagLst>
</file>

<file path=ppt/tags/tag145.xml><?xml version="1.0" encoding="utf-8"?>
<p:tagLst xmlns:p="http://schemas.openxmlformats.org/presentationml/2006/main">
  <p:tag name="KSO_WM_BEAUTIFY_FLAG" val="#wm#"/>
  <p:tag name="KSO_WM_TEMPLATE_CATEGORY" val="custom"/>
  <p:tag name="KSO_WM_TEMPLATE_INDEX" val="20186846"/>
</p:tagLst>
</file>

<file path=ppt/tags/tag146.xml><?xml version="1.0" encoding="utf-8"?>
<p:tagLst xmlns:p="http://schemas.openxmlformats.org/presentationml/2006/main">
  <p:tag name="KSO_WM_BEAUTIFY_FLAG" val="#wm#"/>
  <p:tag name="KSO_WM_TEMPLATE_CATEGORY" val="custom"/>
  <p:tag name="KSO_WM_TEMPLATE_INDEX" val="20186846"/>
</p:tagLst>
</file>

<file path=ppt/tags/tag147.xml><?xml version="1.0" encoding="utf-8"?>
<p:tagLst xmlns:p="http://schemas.openxmlformats.org/presentationml/2006/main">
  <p:tag name="KSO_WM_BEAUTIFY_FLAG" val="#wm#"/>
  <p:tag name="KSO_WM_TEMPLATE_CATEGORY" val="custom"/>
  <p:tag name="KSO_WM_TEMPLATE_INDEX" val="20186846"/>
</p:tagLst>
</file>

<file path=ppt/tags/tag148.xml><?xml version="1.0" encoding="utf-8"?>
<p:tagLst xmlns:p="http://schemas.openxmlformats.org/presentationml/2006/main">
  <p:tag name="KSO_WM_BEAUTIFY_FLAG" val="#wm#"/>
  <p:tag name="KSO_WM_TEMPLATE_CATEGORY" val="custom"/>
  <p:tag name="KSO_WM_TEMPLATE_INDEX" val="20186846"/>
</p:tagLst>
</file>

<file path=ppt/tags/tag149.xml><?xml version="1.0" encoding="utf-8"?>
<p:tagLst xmlns:p="http://schemas.openxmlformats.org/presentationml/2006/main">
  <p:tag name="KSO_WM_BEAUTIFY_FLAG" val="#wm#"/>
  <p:tag name="KSO_WM_TEMPLATE_CATEGORY" val="custom"/>
  <p:tag name="KSO_WM_TEMPLATE_INDEX" val="20186846"/>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0.xml><?xml version="1.0" encoding="utf-8"?>
<p:tagLst xmlns:p="http://schemas.openxmlformats.org/presentationml/2006/main">
  <p:tag name="KSO_WM_BEAUTIFY_FLAG" val="#wm#"/>
  <p:tag name="KSO_WM_TEMPLATE_CATEGORY" val="custom"/>
  <p:tag name="KSO_WM_TEMPLATE_INDEX" val="20186846"/>
</p:tagLst>
</file>

<file path=ppt/tags/tag151.xml><?xml version="1.0" encoding="utf-8"?>
<p:tagLst xmlns:p="http://schemas.openxmlformats.org/presentationml/2006/main">
  <p:tag name="KSO_WM_BEAUTIFY_FLAG" val="#wm#"/>
  <p:tag name="KSO_WM_TEMPLATE_CATEGORY" val="custom"/>
  <p:tag name="KSO_WM_TEMPLATE_INDEX" val="20186846"/>
</p:tagLst>
</file>

<file path=ppt/tags/tag152.xml><?xml version="1.0" encoding="utf-8"?>
<p:tagLst xmlns:p="http://schemas.openxmlformats.org/presentationml/2006/main">
  <p:tag name="KSO_WM_BEAUTIFY_FLAG" val="#wm#"/>
  <p:tag name="KSO_WM_TEMPLATE_CATEGORY" val="custom"/>
  <p:tag name="KSO_WM_TEMPLATE_INDEX" val="20186846"/>
</p:tagLst>
</file>

<file path=ppt/tags/tag153.xml><?xml version="1.0" encoding="utf-8"?>
<p:tagLst xmlns:p="http://schemas.openxmlformats.org/presentationml/2006/main">
  <p:tag name="KSO_WM_BEAUTIFY_FLAG" val="#wm#"/>
  <p:tag name="KSO_WM_TEMPLATE_CATEGORY" val="custom"/>
  <p:tag name="KSO_WM_TEMPLATE_INDEX" val="20186846"/>
</p:tagLst>
</file>

<file path=ppt/tags/tag154.xml><?xml version="1.0" encoding="utf-8"?>
<p:tagLst xmlns:p="http://schemas.openxmlformats.org/presentationml/2006/main">
  <p:tag name="KSO_WM_BEAUTIFY_FLAG" val="#wm#"/>
  <p:tag name="KSO_WM_TEMPLATE_CATEGORY" val="custom"/>
  <p:tag name="KSO_WM_TEMPLATE_INDEX" val="20186846"/>
</p:tagLst>
</file>

<file path=ppt/tags/tag155.xml><?xml version="1.0" encoding="utf-8"?>
<p:tagLst xmlns:p="http://schemas.openxmlformats.org/presentationml/2006/main">
  <p:tag name="KSO_WM_BEAUTIFY_FLAG" val="#wm#"/>
  <p:tag name="KSO_WM_TEMPLATE_CATEGORY" val="custom"/>
  <p:tag name="KSO_WM_TEMPLATE_INDEX" val="20186846"/>
</p:tagLst>
</file>

<file path=ppt/tags/tag156.xml><?xml version="1.0" encoding="utf-8"?>
<p:tagLst xmlns:p="http://schemas.openxmlformats.org/presentationml/2006/main">
  <p:tag name="KSO_WM_BEAUTIFY_FLAG" val="#wm#"/>
  <p:tag name="KSO_WM_TEMPLATE_CATEGORY" val="custom"/>
  <p:tag name="KSO_WM_TEMPLATE_INDEX" val="20186846"/>
</p:tagLst>
</file>

<file path=ppt/tags/tag157.xml><?xml version="1.0" encoding="utf-8"?>
<p:tagLst xmlns:p="http://schemas.openxmlformats.org/presentationml/2006/main">
  <p:tag name="KSO_WM_BEAUTIFY_FLAG" val="#wm#"/>
  <p:tag name="KSO_WM_TEMPLATE_CATEGORY" val="custom"/>
  <p:tag name="KSO_WM_TEMPLATE_INDEX" val="20186846"/>
</p:tagLst>
</file>

<file path=ppt/tags/tag158.xml><?xml version="1.0" encoding="utf-8"?>
<p:tagLst xmlns:p="http://schemas.openxmlformats.org/presentationml/2006/main">
  <p:tag name="KSO_WM_BEAUTIFY_FLAG" val="#wm#"/>
  <p:tag name="KSO_WM_TEMPLATE_CATEGORY" val="custom"/>
  <p:tag name="KSO_WM_TEMPLATE_INDEX" val="20186846"/>
</p:tagLst>
</file>

<file path=ppt/tags/tag159.xml><?xml version="1.0" encoding="utf-8"?>
<p:tagLst xmlns:p="http://schemas.openxmlformats.org/presentationml/2006/main">
  <p:tag name="KSO_WM_BEAUTIFY_FLAG" val="#wm#"/>
  <p:tag name="KSO_WM_TEMPLATE_CATEGORY" val="custom"/>
  <p:tag name="KSO_WM_TEMPLATE_INDEX" val="20186846"/>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0.xml><?xml version="1.0" encoding="utf-8"?>
<p:tagLst xmlns:p="http://schemas.openxmlformats.org/presentationml/2006/main">
  <p:tag name="KSO_WM_BEAUTIFY_FLAG" val="#wm#"/>
  <p:tag name="KSO_WM_TEMPLATE_CATEGORY" val="custom"/>
  <p:tag name="KSO_WM_TEMPLATE_INDEX" val="20186846"/>
</p:tagLst>
</file>

<file path=ppt/tags/tag161.xml><?xml version="1.0" encoding="utf-8"?>
<p:tagLst xmlns:p="http://schemas.openxmlformats.org/presentationml/2006/main">
  <p:tag name="KSO_WM_BEAUTIFY_FLAG" val="#wm#"/>
  <p:tag name="KSO_WM_TEMPLATE_CATEGORY" val="custom"/>
  <p:tag name="KSO_WM_TEMPLATE_INDEX" val="20186846"/>
</p:tagLst>
</file>

<file path=ppt/tags/tag162.xml><?xml version="1.0" encoding="utf-8"?>
<p:tagLst xmlns:p="http://schemas.openxmlformats.org/presentationml/2006/main">
  <p:tag name="KSO_WM_BEAUTIFY_FLAG" val="#wm#"/>
  <p:tag name="KSO_WM_TEMPLATE_CATEGORY" val="custom"/>
  <p:tag name="KSO_WM_TEMPLATE_INDEX" val="20186846"/>
</p:tagLst>
</file>

<file path=ppt/tags/tag163.xml><?xml version="1.0" encoding="utf-8"?>
<p:tagLst xmlns:p="http://schemas.openxmlformats.org/presentationml/2006/main">
  <p:tag name="KSO_WM_BEAUTIFY_FLAG" val="#wm#"/>
  <p:tag name="KSO_WM_TEMPLATE_CATEGORY" val="custom"/>
  <p:tag name="KSO_WM_TEMPLATE_INDEX" val="20186846"/>
</p:tagLst>
</file>

<file path=ppt/tags/tag164.xml><?xml version="1.0" encoding="utf-8"?>
<p:tagLst xmlns:p="http://schemas.openxmlformats.org/presentationml/2006/main">
  <p:tag name="KSO_WM_BEAUTIFY_FLAG" val="#wm#"/>
  <p:tag name="KSO_WM_TEMPLATE_CATEGORY" val="custom"/>
  <p:tag name="KSO_WM_TEMPLATE_INDEX" val="20186846"/>
</p:tagLst>
</file>

<file path=ppt/tags/tag165.xml><?xml version="1.0" encoding="utf-8"?>
<p:tagLst xmlns:p="http://schemas.openxmlformats.org/presentationml/2006/main">
  <p:tag name="KSO_WM_BEAUTIFY_FLAG" val="#wm#"/>
  <p:tag name="KSO_WM_TEMPLATE_CATEGORY" val="custom"/>
  <p:tag name="KSO_WM_TEMPLATE_INDEX" val="20186846"/>
</p:tagLst>
</file>

<file path=ppt/tags/tag166.xml><?xml version="1.0" encoding="utf-8"?>
<p:tagLst xmlns:p="http://schemas.openxmlformats.org/presentationml/2006/main">
  <p:tag name="KSO_WM_BEAUTIFY_FLAG" val="#wm#"/>
  <p:tag name="KSO_WM_TEMPLATE_CATEGORY" val="custom"/>
  <p:tag name="KSO_WM_TEMPLATE_INDEX" val="20186846"/>
</p:tagLst>
</file>

<file path=ppt/tags/tag167.xml><?xml version="1.0" encoding="utf-8"?>
<p:tagLst xmlns:p="http://schemas.openxmlformats.org/presentationml/2006/main">
  <p:tag name="KSO_WM_BEAUTIFY_FLAG" val="#wm#"/>
  <p:tag name="KSO_WM_TEMPLATE_CATEGORY" val="custom"/>
  <p:tag name="KSO_WM_TEMPLATE_INDEX" val="20186846"/>
</p:tagLst>
</file>

<file path=ppt/tags/tag168.xml><?xml version="1.0" encoding="utf-8"?>
<p:tagLst xmlns:p="http://schemas.openxmlformats.org/presentationml/2006/main">
  <p:tag name="KSO_WM_BEAUTIFY_FLAG" val="#wm#"/>
  <p:tag name="KSO_WM_TEMPLATE_CATEGORY" val="custom"/>
  <p:tag name="KSO_WM_TEMPLATE_INDEX" val="20186846"/>
</p:tagLst>
</file>

<file path=ppt/tags/tag169.xml><?xml version="1.0" encoding="utf-8"?>
<p:tagLst xmlns:p="http://schemas.openxmlformats.org/presentationml/2006/main">
  <p:tag name="KSO_WM_BEAUTIFY_FLAG" val="#wm#"/>
  <p:tag name="KSO_WM_TEMPLATE_CATEGORY" val="custom"/>
  <p:tag name="KSO_WM_TEMPLATE_INDEX" val="20186846"/>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p="http://schemas.openxmlformats.org/presentationml/2006/main">
  <p:tag name="KSO_WM_BEAUTIFY_FLAG" val="#wm#"/>
  <p:tag name="KSO_WM_TEMPLATE_CATEGORY" val="custom"/>
  <p:tag name="KSO_WM_TEMPLATE_INDEX" val="20186846"/>
</p:tagLst>
</file>

<file path=ppt/tags/tag171.xml><?xml version="1.0" encoding="utf-8"?>
<p:tagLst xmlns:p="http://schemas.openxmlformats.org/presentationml/2006/main">
  <p:tag name="KSO_WM_BEAUTIFY_FLAG" val="#wm#"/>
  <p:tag name="KSO_WM_TEMPLATE_CATEGORY" val="custom"/>
  <p:tag name="KSO_WM_TEMPLATE_INDEX" val="20186846"/>
</p:tagLst>
</file>

<file path=ppt/tags/tag172.xml><?xml version="1.0" encoding="utf-8"?>
<p:tagLst xmlns:p="http://schemas.openxmlformats.org/presentationml/2006/main">
  <p:tag name="KSO_WM_BEAUTIFY_FLAG" val="#wm#"/>
  <p:tag name="KSO_WM_TEMPLATE_CATEGORY" val="custom"/>
  <p:tag name="KSO_WM_TEMPLATE_INDEX" val="20186846"/>
</p:tagLst>
</file>

<file path=ppt/tags/tag173.xml><?xml version="1.0" encoding="utf-8"?>
<p:tagLst xmlns:p="http://schemas.openxmlformats.org/presentationml/2006/main">
  <p:tag name="KSO_WM_BEAUTIFY_FLAG" val="#wm#"/>
  <p:tag name="KSO_WM_TEMPLATE_CATEGORY" val="custom"/>
  <p:tag name="KSO_WM_TEMPLATE_INDEX" val="20186846"/>
</p:tagLst>
</file>

<file path=ppt/tags/tag174.xml><?xml version="1.0" encoding="utf-8"?>
<p:tagLst xmlns:p="http://schemas.openxmlformats.org/presentationml/2006/main">
  <p:tag name="KSO_WM_BEAUTIFY_FLAG" val="#wm#"/>
  <p:tag name="KSO_WM_TEMPLATE_CATEGORY" val="custom"/>
  <p:tag name="KSO_WM_TEMPLATE_INDEX" val="20186846"/>
</p:tagLst>
</file>

<file path=ppt/tags/tag175.xml><?xml version="1.0" encoding="utf-8"?>
<p:tagLst xmlns:p="http://schemas.openxmlformats.org/presentationml/2006/main">
  <p:tag name="KSO_WM_BEAUTIFY_FLAG" val="#wm#"/>
  <p:tag name="KSO_WM_TEMPLATE_CATEGORY" val="custom"/>
  <p:tag name="KSO_WM_TEMPLATE_INDEX" val="20186846"/>
</p:tagLst>
</file>

<file path=ppt/tags/tag176.xml><?xml version="1.0" encoding="utf-8"?>
<p:tagLst xmlns:p="http://schemas.openxmlformats.org/presentationml/2006/main">
  <p:tag name="KSO_WM_BEAUTIFY_FLAG" val="#wm#"/>
  <p:tag name="KSO_WM_TEMPLATE_CATEGORY" val="custom"/>
  <p:tag name="KSO_WM_TEMPLATE_INDEX" val="20186846"/>
</p:tagLst>
</file>

<file path=ppt/tags/tag177.xml><?xml version="1.0" encoding="utf-8"?>
<p:tagLst xmlns:p="http://schemas.openxmlformats.org/presentationml/2006/main">
  <p:tag name="KSO_WM_BEAUTIFY_FLAG" val="#wm#"/>
  <p:tag name="KSO_WM_TEMPLATE_CATEGORY" val="custom"/>
  <p:tag name="KSO_WM_TEMPLATE_INDEX" val="20186846"/>
</p:tagLst>
</file>

<file path=ppt/tags/tag178.xml><?xml version="1.0" encoding="utf-8"?>
<p:tagLst xmlns:p="http://schemas.openxmlformats.org/presentationml/2006/main">
  <p:tag name="KSO_WM_BEAUTIFY_FLAG" val="#wm#"/>
  <p:tag name="KSO_WM_TEMPLATE_CATEGORY" val="custom"/>
  <p:tag name="KSO_WM_TEMPLATE_INDEX" val="20186846"/>
</p:tagLst>
</file>

<file path=ppt/tags/tag179.xml><?xml version="1.0" encoding="utf-8"?>
<p:tagLst xmlns:p="http://schemas.openxmlformats.org/presentationml/2006/main">
  <p:tag name="KSO_WM_BEAUTIFY_FLAG" val="#wm#"/>
  <p:tag name="KSO_WM_TEMPLATE_CATEGORY" val="custom"/>
  <p:tag name="KSO_WM_TEMPLATE_INDEX" val="20186846"/>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p="http://schemas.openxmlformats.org/presentationml/2006/main">
  <p:tag name="KSO_WM_TAG_VERSION" val="1.0"/>
  <p:tag name="KSO_WM_UNIT_HIGHLIGHT" val="0"/>
  <p:tag name="KSO_WM_UNIT_COMPATIBLE" val="0"/>
  <p:tag name="KSO_WM_UNIT_DIAGRAM_ISNUMVISUAL" val="0"/>
  <p:tag name="KSO_WM_UNIT_DIAGRAM_ISREFERUNIT" val="0"/>
  <p:tag name="KSO_WM_UNIT_ID" val="_0**"/>
  <p:tag name="KSO_WM_UNIT_LAYERLEVEL" val="1"/>
  <p:tag name="KSO_WM_BEAUTIFY_FLAG" val="#wm#"/>
  <p:tag name="KSO_WM_TEMPLATE_CATEGORY" val="custom"/>
  <p:tag name="KSO_WM_TEMPLATE_INDEX" val="20186846"/>
</p:tagLst>
</file>

<file path=ppt/tags/tag84.xml><?xml version="1.0" encoding="utf-8"?>
<p:tagLst xmlns:p="http://schemas.openxmlformats.org/presentationml/2006/main">
  <p:tag name="KSO_WM_TAG_VERSION" val="1.0"/>
  <p:tag name="KSO_WM_UNIT_HIGHLIGHT" val="0"/>
  <p:tag name="KSO_WM_UNIT_COMPATIBLE" val="0"/>
  <p:tag name="KSO_WM_UNIT_DIAGRAM_ISNUMVISUAL" val="0"/>
  <p:tag name="KSO_WM_UNIT_DIAGRAM_ISREFERUNIT" val="0"/>
  <p:tag name="KSO_WM_UNIT_ID" val="_0**"/>
  <p:tag name="KSO_WM_UNIT_LAYERLEVEL" val="1"/>
  <p:tag name="KSO_WM_BEAUTIFY_FLAG" val="#wm#"/>
  <p:tag name="KSO_WM_TEMPLATE_CATEGORY" val="custom"/>
  <p:tag name="KSO_WM_TEMPLATE_INDEX" val="20186846"/>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88.xml><?xml version="1.0" encoding="utf-8"?>
<p:tagLst xmlns:p="http://schemas.openxmlformats.org/presentationml/2006/main">
  <p:tag name="KSO_WM_TEMPLATE_CATEGORY" val="custom"/>
  <p:tag name="KSO_WM_TEMPLATE_INDEX" val="20186846"/>
  <p:tag name="KSO_WM_TAG_VERSION" val="1.0"/>
  <p:tag name="KSO_WM_TEMPLATE_THUMBS_INDEX" val="1、21"/>
  <p:tag name="KSO_WM_BEAUTIFY_FLAG" val="#wm#"/>
  <p:tag name="KSO_WM_TEMPLATE_SUBCATEGORY" val="0"/>
  <p:tag name="KSO_WM_UNIT_SHOW_EDIT_AREA_INDICATION" val="0"/>
</p:tagLst>
</file>

<file path=ppt/tags/tag89.xml><?xml version="1.0" encoding="utf-8"?>
<p:tagLst xmlns:p="http://schemas.openxmlformats.org/presentationml/2006/main">
  <p:tag name="KSO_WM_TEMPLATE_CATEGORY" val="custom"/>
  <p:tag name="KSO_WM_TEMPLATE_INDEX" val="20184555"/>
  <p:tag name="KSO_WM_UNIT_TYPE" val="a"/>
  <p:tag name="KSO_WM_UNIT_INDEX" val="1"/>
  <p:tag name="KSO_WM_UNIT_ID" val="custom20184555_1*a*1"/>
  <p:tag name="KSO_WM_UNIT_LAYERLEVEL" val="1"/>
  <p:tag name="KSO_WM_UNIT_VALUE" val="10"/>
  <p:tag name="KSO_WM_UNIT_ISCONTENTSTITLE" val="0"/>
  <p:tag name="KSO_WM_UNIT_HIGHLIGHT" val="0"/>
  <p:tag name="KSO_WM_UNIT_COMPATIBLE" val="0"/>
  <p:tag name="KSO_WM_UNIT_CLEAR" val="0"/>
  <p:tag name="KSO_WM_BEAUTIFY_FLAG" val="#wm#"/>
  <p:tag name="KSO_WM_TAG_VERSION" val="1.0"/>
  <p:tag name="KSO_WM_UNIT_PRESET_TEXT" val="蓝色通用"/>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p="http://schemas.openxmlformats.org/presentationml/2006/main">
  <p:tag name="KSO_WM_TEMPLATE_CATEGORY" val="custom"/>
  <p:tag name="KSO_WM_TEMPLATE_INDEX" val="20184555"/>
  <p:tag name="KSO_WM_UNIT_TYPE" val="b"/>
  <p:tag name="KSO_WM_UNIT_INDEX" val="1"/>
  <p:tag name="KSO_WM_UNIT_ID" val="custom20184555_1*b*1"/>
  <p:tag name="KSO_WM_UNIT_LAYERLEVEL" val="1"/>
  <p:tag name="KSO_WM_UNIT_VALUE" val="234"/>
  <p:tag name="KSO_WM_UNIT_ISCONTENTSTITLE" val="0"/>
  <p:tag name="KSO_WM_UNIT_HIGHLIGHT" val="0"/>
  <p:tag name="KSO_WM_UNIT_COMPATIBLE" val="0"/>
  <p:tag name="KSO_WM_UNIT_CLEAR" val="0"/>
  <p:tag name="KSO_WM_BEAUTIFY_FLAG" val="#wm#"/>
  <p:tag name="KSO_WM_TAG_VERSION" val="1.0"/>
  <p:tag name="KSO_WM_UNIT_PRESET_TEXT" val="Lorem ipsum dolor sit amet, consectetur adipisicing elit."/>
</p:tagLst>
</file>

<file path=ppt/tags/tag91.xml><?xml version="1.0" encoding="utf-8"?>
<p:tagLst xmlns:p="http://schemas.openxmlformats.org/presentationml/2006/main">
  <p:tag name="KSO_WM_TEMPLATE_THUMBS_INDEX" val="1、6、12、16、22、24、25、"/>
  <p:tag name="KSO_WM_SLIDE_ID" val="custom20184555_1"/>
  <p:tag name="KSO_WM_TEMPLATE_SUBCATEGORY" val="combine"/>
  <p:tag name="KSO_WM_SLIDE_TYPE" val="title"/>
  <p:tag name="KSO_WM_SLIDE_SUBTYPE" val="pureTxt"/>
  <p:tag name="KSO_WM_SLIDE_ITEM_CNT" val="2"/>
  <p:tag name="KSO_WM_SLIDE_INDEX" val="1"/>
  <p:tag name="KSO_WM_TAG_VERSION" val="1.0"/>
  <p:tag name="KSO_WM_BEAUTIFY_FLAG" val="#wm#"/>
  <p:tag name="KSO_WM_TEMPLATE_CATEGORY" val="custom"/>
  <p:tag name="KSO_WM_TEMPLATE_INDEX" val="20186846"/>
  <p:tag name="KSO_WM_SLIDE_LAYOUT" val="a_b"/>
  <p:tag name="KSO_WM_SLIDE_LAYOUT_CNT" val="1_1"/>
  <p:tag name="KSO_WM_COMBINE_RELATE_SLIDE_ID" val="background20182821_1"/>
  <p:tag name="KSO_WM_SLIDE_POSITION" val="66*144"/>
  <p:tag name="KSO_WM_SLIDE_SIZE" val="828*343"/>
  <p:tag name="KSO_WM_TEMPLATE_TOPIC_ID" val="2869567"/>
  <p:tag name="KSO_WM_TEMPLATE_OUTLINE_ID" val="15"/>
  <p:tag name="KSO_WM_TEMPLATE_SCENE_ID" val="1"/>
  <p:tag name="KSO_WM_TEMPLATE_JOB_ID" val="2"/>
  <p:tag name="KSO_WM_TEMPLATE_TOPIC_DEFAULT" val="1"/>
  <p:tag name="KSO_WM_SLIDE_MODEL_TYPE" val="cover"/>
</p:tagLst>
</file>

<file path=ppt/tags/tag92.xml><?xml version="1.0" encoding="utf-8"?>
<p:tagLst xmlns:p="http://schemas.openxmlformats.org/presentationml/2006/main">
  <p:tag name="KSO_WM_BEAUTIFY_FLAG" val="#wm#"/>
  <p:tag name="KSO_WM_TEMPLATE_CATEGORY" val="custom"/>
  <p:tag name="KSO_WM_TEMPLATE_INDEX" val="20186846"/>
</p:tagLst>
</file>

<file path=ppt/tags/tag93.xml><?xml version="1.0" encoding="utf-8"?>
<p:tagLst xmlns:p="http://schemas.openxmlformats.org/presentationml/2006/main">
  <p:tag name="KSO_WM_BEAUTIFY_FLAG" val="#wm#"/>
  <p:tag name="KSO_WM_TEMPLATE_CATEGORY" val="custom"/>
  <p:tag name="KSO_WM_TEMPLATE_INDEX" val="20186846"/>
</p:tagLst>
</file>

<file path=ppt/tags/tag94.xml><?xml version="1.0" encoding="utf-8"?>
<p:tagLst xmlns:p="http://schemas.openxmlformats.org/presentationml/2006/main">
  <p:tag name="KSO_WM_BEAUTIFY_FLAG" val="#wm#"/>
  <p:tag name="KSO_WM_TEMPLATE_CATEGORY" val="custom"/>
  <p:tag name="KSO_WM_TEMPLATE_INDEX" val="20186846"/>
</p:tagLst>
</file>

<file path=ppt/tags/tag95.xml><?xml version="1.0" encoding="utf-8"?>
<p:tagLst xmlns:p="http://schemas.openxmlformats.org/presentationml/2006/main">
  <p:tag name="KSO_WM_BEAUTIFY_FLAG" val="#wm#"/>
  <p:tag name="KSO_WM_TEMPLATE_CATEGORY" val="custom"/>
  <p:tag name="KSO_WM_TEMPLATE_INDEX" val="20186846"/>
</p:tagLst>
</file>

<file path=ppt/tags/tag96.xml><?xml version="1.0" encoding="utf-8"?>
<p:tagLst xmlns:p="http://schemas.openxmlformats.org/presentationml/2006/main">
  <p:tag name="KSO_WM_TEMPLATE_CATEGORY" val="custom"/>
  <p:tag name="KSO_WM_TEMPLATE_INDEX" val="20186846"/>
</p:tagLst>
</file>

<file path=ppt/tags/tag97.xml><?xml version="1.0" encoding="utf-8"?>
<p:tagLst xmlns:p="http://schemas.openxmlformats.org/presentationml/2006/main">
  <p:tag name="KSO_WM_BEAUTIFY_FLAG" val="#wm#"/>
  <p:tag name="KSO_WM_TEMPLATE_CATEGORY" val="custom"/>
  <p:tag name="KSO_WM_TEMPLATE_INDEX" val="20186846"/>
</p:tagLst>
</file>

<file path=ppt/tags/tag98.xml><?xml version="1.0" encoding="utf-8"?>
<p:tagLst xmlns:p="http://schemas.openxmlformats.org/presentationml/2006/main">
  <p:tag name="KSO_WM_BEAUTIFY_FLAG" val="#wm#"/>
  <p:tag name="KSO_WM_TEMPLATE_CATEGORY" val="custom"/>
  <p:tag name="KSO_WM_TEMPLATE_INDEX" val="20186846"/>
</p:tagLst>
</file>

<file path=ppt/tags/tag99.xml><?xml version="1.0" encoding="utf-8"?>
<p:tagLst xmlns:p="http://schemas.openxmlformats.org/presentationml/2006/main">
  <p:tag name="KSO_WM_BEAUTIFY_FLAG" val="#wm#"/>
  <p:tag name="KSO_WM_TEMPLATE_CATEGORY" val="custom"/>
  <p:tag name="KSO_WM_TEMPLATE_INDEX" val="20186846"/>
</p:tagLst>
</file>

<file path=ppt/theme/theme1.xml><?xml version="1.0" encoding="utf-8"?>
<a:theme xmlns:a="http://schemas.openxmlformats.org/drawingml/2006/main" name="自定义设计方案">
  <a:themeElements>
    <a:clrScheme name="自定义 61">
      <a:dk1>
        <a:srgbClr val="000000"/>
      </a:dk1>
      <a:lt1>
        <a:sysClr val="window" lastClr="FFFFFF"/>
      </a:lt1>
      <a:dk2>
        <a:srgbClr val="1CADE4"/>
      </a:dk2>
      <a:lt2>
        <a:srgbClr val="FFFFFF"/>
      </a:lt2>
      <a:accent1>
        <a:srgbClr val="2683C6"/>
      </a:accent1>
      <a:accent2>
        <a:srgbClr val="90DAF4"/>
      </a:accent2>
      <a:accent3>
        <a:srgbClr val="97E0E4"/>
      </a:accent3>
      <a:accent4>
        <a:srgbClr val="A1D8CC"/>
      </a:accent4>
      <a:accent5>
        <a:srgbClr val="C4D9D8"/>
      </a:accent5>
      <a:accent6>
        <a:srgbClr val="B9DCB5"/>
      </a:accent6>
      <a:hlink>
        <a:srgbClr val="658BD5"/>
      </a:hlink>
      <a:folHlink>
        <a:srgbClr val="A16AA5"/>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12283</Words>
  <Application>WPS 演示</Application>
  <PresentationFormat>宽屏</PresentationFormat>
  <Paragraphs>986</Paragraphs>
  <Slides>103</Slides>
  <Notes>1</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103</vt:i4>
      </vt:variant>
    </vt:vector>
  </HeadingPairs>
  <TitlesOfParts>
    <vt:vector size="122" baseType="lpstr">
      <vt:lpstr>Arial</vt:lpstr>
      <vt:lpstr>宋体</vt:lpstr>
      <vt:lpstr>Wingdings</vt:lpstr>
      <vt:lpstr>微软雅黑</vt:lpstr>
      <vt:lpstr>Wingdings</vt:lpstr>
      <vt:lpstr>华文行楷</vt:lpstr>
      <vt:lpstr>Arial Unicode MS</vt:lpstr>
      <vt:lpstr>Times New Roman</vt:lpstr>
      <vt:lpstr>Calibri</vt:lpstr>
      <vt:lpstr>Times New Roman</vt:lpstr>
      <vt:lpstr>楷体</vt:lpstr>
      <vt:lpstr>HY견고딕</vt:lpstr>
      <vt:lpstr>Courier New</vt:lpstr>
      <vt:lpstr>汉仪旗黑-85S</vt:lpstr>
      <vt:lpstr>黑体</vt:lpstr>
      <vt:lpstr>仿宋</vt:lpstr>
      <vt:lpstr>楷体_GB2312</vt:lpstr>
      <vt:lpstr>新宋体</vt:lpstr>
      <vt:lpstr>自定义设计方案</vt:lpstr>
      <vt:lpstr>统编初中语文自读课和语法课教学研究</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读写配合</vt:lpstr>
      <vt:lpstr>值得追忆的语文教材变迁</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双线结构</vt:lpstr>
      <vt:lpstr>PowerPoint 演示文稿</vt:lpstr>
      <vt:lpstr>PowerPoint 演示文稿</vt:lpstr>
      <vt:lpstr>PowerPoint 演示文稿</vt:lpstr>
      <vt:lpstr>PowerPoint 演示文稿</vt:lpstr>
      <vt:lpstr>PowerPoint 演示文稿</vt:lpstr>
      <vt:lpstr>PowerPoint 演示文稿</vt:lpstr>
      <vt:lpstr>各专题“活动方式”的开发</vt:lpstr>
      <vt:lpstr>PowerPoint 演示文稿</vt:lpstr>
      <vt:lpstr>PowerPoint 演示文稿</vt:lpstr>
      <vt:lpstr>PowerPoint 演示文稿</vt:lpstr>
      <vt:lpstr>课内阅读</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一类是点评式的，针对课文内容的关键之处、写作技法、文笔精华等精要点评。针对内容关键之处的。</vt:lpstr>
      <vt:lpstr>PowerPoint 演示文稿</vt:lpstr>
      <vt:lpstr>PowerPoint 演示文稿</vt:lpstr>
      <vt:lpstr>PowerPoint 演示文稿</vt:lpstr>
      <vt:lpstr>PowerPoint 演示文稿</vt:lpstr>
      <vt:lpstr>PowerPoint 演示文稿</vt:lpstr>
      <vt:lpstr>另一类是以问题的形式呈现，启发学生思考。</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一、自读课文的旁批</vt:lpstr>
      <vt:lpstr>PowerPoint 演示文稿</vt:lpstr>
      <vt:lpstr>PowerPoint 演示文稿</vt:lpstr>
      <vt:lpstr>PowerPoint 演示文稿</vt:lpstr>
      <vt:lpstr>三、自读课的问题型教学组织</vt:lpstr>
      <vt:lpstr>PowerPoint 演示文稿</vt:lpstr>
      <vt:lpstr>教学法：四步导读法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自读课的课型</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二、语法教学</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广东中山市教研室张宝华</cp:lastModifiedBy>
  <cp:revision>41</cp:revision>
  <dcterms:created xsi:type="dcterms:W3CDTF">2019-04-24T03:18:00Z</dcterms:created>
  <dcterms:modified xsi:type="dcterms:W3CDTF">2019-04-25T23:29:26Z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2052-11.1.0.8597</vt:lpwstr>
  </property>
</Properties>
</file>