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703" r:id="rId2"/>
    <p:sldId id="693" r:id="rId3"/>
    <p:sldId id="695" r:id="rId4"/>
    <p:sldId id="721" r:id="rId5"/>
    <p:sldId id="690" r:id="rId6"/>
    <p:sldId id="696" r:id="rId7"/>
    <p:sldId id="722" r:id="rId8"/>
    <p:sldId id="697" r:id="rId9"/>
    <p:sldId id="698" r:id="rId10"/>
    <p:sldId id="702" r:id="rId11"/>
    <p:sldId id="683" r:id="rId12"/>
    <p:sldId id="701" r:id="rId13"/>
    <p:sldId id="700" r:id="rId14"/>
    <p:sldId id="723" r:id="rId15"/>
    <p:sldId id="747" r:id="rId16"/>
    <p:sldId id="748" r:id="rId17"/>
    <p:sldId id="756" r:id="rId18"/>
    <p:sldId id="752" r:id="rId19"/>
    <p:sldId id="755" r:id="rId20"/>
    <p:sldId id="753" r:id="rId21"/>
    <p:sldId id="757" r:id="rId22"/>
    <p:sldId id="754" r:id="rId23"/>
    <p:sldId id="766" r:id="rId24"/>
    <p:sldId id="760" r:id="rId25"/>
    <p:sldId id="759" r:id="rId26"/>
    <p:sldId id="758" r:id="rId27"/>
    <p:sldId id="805" r:id="rId28"/>
    <p:sldId id="807" r:id="rId29"/>
    <p:sldId id="763" r:id="rId30"/>
    <p:sldId id="808" r:id="rId31"/>
    <p:sldId id="765" r:id="rId32"/>
    <p:sldId id="761" r:id="rId33"/>
    <p:sldId id="764" r:id="rId34"/>
    <p:sldId id="751" r:id="rId35"/>
    <p:sldId id="789" r:id="rId36"/>
    <p:sldId id="790" r:id="rId37"/>
    <p:sldId id="750" r:id="rId38"/>
    <p:sldId id="806" r:id="rId39"/>
    <p:sldId id="749" r:id="rId40"/>
    <p:sldId id="692" r:id="rId41"/>
    <p:sldId id="744" r:id="rId42"/>
    <p:sldId id="675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3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89"/>
      </p:cViewPr>
      <p:guideLst>
        <p:guide orient="horz" pos="2140"/>
        <p:guide pos="39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4838" y="3186053"/>
            <a:ext cx="6982361" cy="11789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4838" y="4538211"/>
            <a:ext cx="6982361" cy="46921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64874" y="2770413"/>
            <a:ext cx="5065514" cy="637806"/>
          </a:xfrm>
        </p:spPr>
        <p:txBody>
          <a:bodyPr anchor="t" anchorCtr="0">
            <a:normAutofit/>
          </a:bodyPr>
          <a:lstStyle>
            <a:lvl1pPr algn="r">
              <a:defRPr sz="28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687"/>
            <a:ext cx="5181600" cy="35095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8687"/>
            <a:ext cx="5181600" cy="35095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44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37323"/>
            <a:ext cx="5157787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63115"/>
            <a:ext cx="5157787" cy="29051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7323"/>
            <a:ext cx="5183188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63115"/>
            <a:ext cx="5183188" cy="29051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8615" y="2002969"/>
            <a:ext cx="4974771" cy="1828800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98A9-C20B-4D5B-92DA-1D75B9D715AC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50B9-7135-4D78-A58F-DF4CD6531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92" y="457200"/>
            <a:ext cx="10034617" cy="718457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3129" y="1197429"/>
            <a:ext cx="10025743" cy="2917372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9240" y="4288973"/>
            <a:ext cx="9569632" cy="19802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97886" y="365125"/>
            <a:ext cx="1055914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8686" y="365125"/>
            <a:ext cx="8665028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02229"/>
            <a:ext cx="10515600" cy="3466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BE0A-6AF3-4DB5-863D-349F94148999}" type="datetimeFigureOut">
              <a:rPr lang="zh-CN" altLang="en-US" smtClean="0"/>
              <a:t>2020/8/30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A3DE-FABF-4925-BE42-A002C40F88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 2" panose="05020102010507070707" pitchFamily="18" charset="2"/>
        <a:buChar char=""/>
        <a:defRPr sz="280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220845" y="1464310"/>
            <a:ext cx="8020685" cy="185293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40000"/>
              </a:lnSpc>
            </a:pPr>
            <a:r>
              <a:rPr lang="zh-CN" altLang="zh-CN" sz="4800"/>
              <a:t>制作类研究性学习成果</a:t>
            </a:r>
            <a:br>
              <a:rPr lang="zh-CN" altLang="zh-CN" sz="4800"/>
            </a:br>
            <a:r>
              <a:rPr lang="zh-CN" altLang="zh-CN" sz="4800"/>
              <a:t>的选材和指导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937223" y="4329931"/>
            <a:ext cx="6982361" cy="469218"/>
          </a:xfrm>
        </p:spPr>
        <p:txBody>
          <a:bodyPr>
            <a:noAutofit/>
          </a:bodyPr>
          <a:lstStyle/>
          <a:p>
            <a:r>
              <a:rPr lang="zh-CN" altLang="zh-CN" sz="3200"/>
              <a:t>常州市怀德苑小学 万里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标题 124929"/>
          <p:cNvSpPr>
            <a:spLocks noGrp="1"/>
          </p:cNvSpPr>
          <p:nvPr>
            <p:ph type="title"/>
          </p:nvPr>
        </p:nvSpPr>
        <p:spPr>
          <a:xfrm>
            <a:off x="2515870" y="193040"/>
            <a:ext cx="6361430" cy="808355"/>
          </a:xfrm>
        </p:spPr>
        <p:txBody>
          <a:bodyPr anchor="b"/>
          <a:lstStyle/>
          <a:p>
            <a:r>
              <a:rPr lang="en-US" altLang="zh-CN"/>
              <a:t>          </a:t>
            </a:r>
            <a:r>
              <a:rPr lang="zh-CN" altLang="en-US"/>
              <a:t>研究计划</a:t>
            </a:r>
          </a:p>
        </p:txBody>
      </p:sp>
      <p:sp>
        <p:nvSpPr>
          <p:cNvPr id="124931" name="文本占位符 124930"/>
          <p:cNvSpPr>
            <a:spLocks noGrp="1"/>
          </p:cNvSpPr>
          <p:nvPr>
            <p:ph type="body" idx="1"/>
          </p:nvPr>
        </p:nvSpPr>
        <p:spPr>
          <a:xfrm>
            <a:off x="1992313" y="1557338"/>
            <a:ext cx="7696200" cy="3657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zh-CN" altLang="en-US" sz="2400" dirty="0"/>
          </a:p>
          <a:p>
            <a:pPr>
              <a:lnSpc>
                <a:spcPct val="80000"/>
              </a:lnSpc>
            </a:pPr>
            <a:endParaRPr lang="zh-CN" altLang="en-US" sz="2400" dirty="0"/>
          </a:p>
          <a:p>
            <a:pPr lvl="1">
              <a:lnSpc>
                <a:spcPct val="80000"/>
              </a:lnSpc>
            </a:pPr>
            <a:endParaRPr lang="zh-CN" altLang="en-US" sz="2000" dirty="0"/>
          </a:p>
        </p:txBody>
      </p:sp>
      <p:sp>
        <p:nvSpPr>
          <p:cNvPr id="124932" name="动作按钮: 后退或前一项 124931">
            <a:hlinkClick r:id="rId2" action="ppaction://hlinksldjump"/>
          </p:cNvPr>
          <p:cNvSpPr/>
          <p:nvPr/>
        </p:nvSpPr>
        <p:spPr>
          <a:xfrm>
            <a:off x="8688388" y="6453188"/>
            <a:ext cx="12954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" name="表格 -1"/>
          <p:cNvGraphicFramePr/>
          <p:nvPr/>
        </p:nvGraphicFramePr>
        <p:xfrm>
          <a:off x="1992630" y="1162685"/>
          <a:ext cx="8691880" cy="5519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 </a:t>
                      </a:r>
                      <a:r>
                        <a:rPr lang="zh-CN" altLang="en-US" sz="2400">
                          <a:sym typeface="+mn-ea"/>
                        </a:rPr>
                        <a:t>研究计划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研究内容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2018.9.8——2018.9.22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组组、确定研究内容及方法、分工、制定研究方案、查阅资料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2018.9.23——2018.10.8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了解一些天然香的制作方法 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2018.10.9——2018.10.20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倒流香的设计、基本材料的准备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2018.10.21——2018.11.3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探讨制作不同的倒流香的方法，并进行分阶段制作（含记录、拍照等）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2018.11.4——2018.11.20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各小组人员制作的各自所需“倒流香”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2018.11.21——201812.20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实验观察记录整理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2018.12.21——2019.1.7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研究成果汇总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 </a:t>
            </a:r>
            <a:r>
              <a:rPr lang="zh-CN" altLang="en-US" i="1"/>
              <a:t>指</a:t>
            </a:r>
            <a:r>
              <a:rPr lang="zh-CN" altLang="en-US"/>
              <a:t>导设计制作遵循的原则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5200" y="1695904"/>
            <a:ext cx="10515600" cy="3466011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            </a:t>
            </a:r>
            <a:r>
              <a:rPr lang="zh-CN" altLang="en-US"/>
              <a:t>实践性原则</a:t>
            </a:r>
          </a:p>
          <a:p>
            <a:pPr marL="0" indent="0">
              <a:buNone/>
            </a:pPr>
            <a:r>
              <a:rPr lang="zh-CN" altLang="en-US"/>
              <a:t>            科学性原则</a:t>
            </a:r>
          </a:p>
          <a:p>
            <a:pPr marL="0" indent="0">
              <a:buNone/>
            </a:pPr>
            <a:r>
              <a:rPr lang="zh-CN" altLang="en-US"/>
              <a:t>            趣味性原则</a:t>
            </a:r>
          </a:p>
          <a:p>
            <a:pPr marL="0" indent="0">
              <a:buNone/>
            </a:pPr>
            <a:r>
              <a:rPr lang="zh-CN" altLang="en-US"/>
              <a:t>            整合性原则</a:t>
            </a:r>
          </a:p>
          <a:p>
            <a:pPr marL="0" indent="0">
              <a:buNone/>
            </a:pPr>
            <a:r>
              <a:rPr lang="zh-CN" altLang="en-US"/>
              <a:t>            创造性原则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标题 14848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zh-CN" altLang="en-US" dirty="0"/>
              <a:t>实施阶段－研究方法</a:t>
            </a:r>
          </a:p>
        </p:txBody>
      </p:sp>
      <p:sp>
        <p:nvSpPr>
          <p:cNvPr id="148483" name="文本占位符 148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文献调研法</a:t>
            </a:r>
          </a:p>
          <a:p>
            <a:pPr lvl="1"/>
            <a:r>
              <a:rPr lang="zh-CN" altLang="en-US" dirty="0"/>
              <a:t>通过查阅文献资料了解、证明所要研究对象的方法</a:t>
            </a:r>
          </a:p>
          <a:p>
            <a:pPr lvl="1"/>
            <a:r>
              <a:rPr lang="zh-CN" altLang="en-US" dirty="0"/>
              <a:t>包括文献资料的查阅、文献资料的积累和文献资料的整理分析</a:t>
            </a:r>
          </a:p>
          <a:p>
            <a:pPr lvl="1">
              <a:buNone/>
            </a:pPr>
            <a:endParaRPr lang="zh-CN" altLang="en-US" dirty="0"/>
          </a:p>
          <a:p>
            <a:pPr lvl="1">
              <a:buNone/>
            </a:pPr>
            <a:r>
              <a:rPr lang="zh-CN" altLang="en-US" b="1" dirty="0">
                <a:solidFill>
                  <a:srgbClr val="F3053E"/>
                </a:solidFill>
              </a:rPr>
              <a:t>注意：课题的内容、学生的状况和研究的进度决定所采取的研究的方法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标题 144385"/>
          <p:cNvSpPr>
            <a:spLocks noGrp="1"/>
          </p:cNvSpPr>
          <p:nvPr>
            <p:ph type="title"/>
          </p:nvPr>
        </p:nvSpPr>
        <p:spPr>
          <a:xfrm>
            <a:off x="2286000" y="533400"/>
            <a:ext cx="7772400" cy="1143000"/>
          </a:xfrm>
        </p:spPr>
        <p:txBody>
          <a:bodyPr anchor="b"/>
          <a:lstStyle/>
          <a:p>
            <a:r>
              <a:rPr lang="zh-CN" altLang="en-US" dirty="0"/>
              <a:t>实施阶段－研究方法</a:t>
            </a:r>
          </a:p>
        </p:txBody>
      </p:sp>
      <p:sp>
        <p:nvSpPr>
          <p:cNvPr id="144387" name="文本占位符 144386"/>
          <p:cNvSpPr>
            <a:spLocks noGrp="1"/>
          </p:cNvSpPr>
          <p:nvPr>
            <p:ph type="body" idx="1"/>
          </p:nvPr>
        </p:nvSpPr>
        <p:spPr>
          <a:xfrm>
            <a:off x="914400" y="1883864"/>
            <a:ext cx="10515600" cy="346601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dirty="0"/>
              <a:t>调查法（问卷、访谈、观察、测验）</a:t>
            </a:r>
          </a:p>
          <a:p>
            <a:pPr lvl="1">
              <a:lnSpc>
                <a:spcPct val="80000"/>
              </a:lnSpc>
            </a:pPr>
            <a:r>
              <a:rPr lang="zh-CN" altLang="en-US" dirty="0"/>
              <a:t>调查前的准备工作：</a:t>
            </a:r>
            <a:r>
              <a:rPr lang="zh-CN" altLang="en-US" sz="2400" b="1" dirty="0"/>
              <a:t>确定调查课题     选取调查对象    </a:t>
            </a:r>
          </a:p>
          <a:p>
            <a:pPr lvl="1">
              <a:lnSpc>
                <a:spcPct val="80000"/>
              </a:lnSpc>
            </a:pPr>
            <a:r>
              <a:rPr lang="zh-CN" altLang="en-US" sz="2400" b="1" dirty="0"/>
              <a:t> 拟写调查提纲    订出调查计划（包括课题和目的、对象和范围、地点和时间、人员分工和调查报告完成的日期）</a:t>
            </a:r>
          </a:p>
          <a:p>
            <a:pPr lvl="1">
              <a:lnSpc>
                <a:spcPct val="80000"/>
              </a:lnSpc>
            </a:pPr>
            <a:r>
              <a:rPr lang="zh-CN" altLang="en-US" dirty="0"/>
              <a:t>实际调查，收集材料</a:t>
            </a:r>
            <a:r>
              <a:rPr lang="zh-CN" altLang="en-US" sz="2400" b="1" dirty="0"/>
              <a:t>（书面材料、口述材料）</a:t>
            </a:r>
          </a:p>
          <a:p>
            <a:pPr lvl="1">
              <a:lnSpc>
                <a:spcPct val="80000"/>
              </a:lnSpc>
            </a:pPr>
            <a:r>
              <a:rPr lang="zh-CN" altLang="en-US" dirty="0"/>
              <a:t>整理材料（</a:t>
            </a:r>
            <a:r>
              <a:rPr lang="zh-CN" altLang="en-US" sz="2400" b="1" dirty="0"/>
              <a:t>文字整理叙述材料、数学统计法整理数量材料）</a:t>
            </a:r>
          </a:p>
          <a:p>
            <a:pPr lvl="1">
              <a:lnSpc>
                <a:spcPct val="80000"/>
              </a:lnSpc>
            </a:pPr>
            <a:r>
              <a:rPr lang="zh-CN" altLang="en-US" dirty="0"/>
              <a:t>撰写调查报告</a:t>
            </a:r>
          </a:p>
          <a:p>
            <a:pPr lvl="1">
              <a:lnSpc>
                <a:spcPct val="80000"/>
              </a:lnSpc>
              <a:buNone/>
            </a:pPr>
            <a:endParaRPr lang="zh-CN" altLang="en-US" dirty="0"/>
          </a:p>
        </p:txBody>
      </p:sp>
      <p:sp>
        <p:nvSpPr>
          <p:cNvPr id="144388" name="直接连接符 144387"/>
          <p:cNvSpPr/>
          <p:nvPr/>
        </p:nvSpPr>
        <p:spPr>
          <a:xfrm>
            <a:off x="8153400" y="2895600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44389" name="直接连接符 144388"/>
          <p:cNvSpPr/>
          <p:nvPr/>
        </p:nvSpPr>
        <p:spPr>
          <a:xfrm>
            <a:off x="5943600" y="3200400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44390" name="直接连接符 144389"/>
          <p:cNvSpPr/>
          <p:nvPr/>
        </p:nvSpPr>
        <p:spPr>
          <a:xfrm>
            <a:off x="3733800" y="3200400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r>
              <a:rPr lang="zh-CN" altLang="en-US" dirty="0">
                <a:sym typeface="+mn-ea"/>
              </a:rPr>
              <a:t>文献、采访研究</a:t>
            </a:r>
            <a:endParaRPr lang="zh-CN" altLang="en-US" dirty="0"/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838200" y="982345"/>
            <a:ext cx="10515600" cy="4525645"/>
          </a:xfrm>
        </p:spPr>
        <p:txBody>
          <a:bodyPr>
            <a:normAutofit fontScale="80000"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以我们研究的《环保动力小船》为例，我们先收集船的相关资料，为研究制作船作准备。</a:t>
            </a:r>
          </a:p>
          <a:p>
            <a:pPr marL="0" indent="0">
              <a:buNone/>
            </a:pPr>
            <a:r>
              <a:rPr lang="zh-CN" altLang="en-US" dirty="0"/>
              <a:t>    我们使用了最简捷的收集法——上网，经过使用“船的种类”、“船的制作”等关键字的搜索后，各式各样船的种类像雪片一样纷纷向我们飞来，没有我们所需的完备资料，不过我们也下载了一些我们需要的资料。再查找“当当”、“卓越”这些库存图书较多的网上书店，仍没有发现。想想我们之前所走的弯路，我们要收集的资料并不常见，于是我们放弃了去学校图书馆收集资料的想法，把目标锁定在常州图书馆、新华书店、常州书城等书籍比较集中的地方,我们一行8人兵分三路整整找了一下午，除了一本《中国舰船》一无所获。我们四处探访热爱船舶、了解船的人，发现胡煜泽的表哥在上海船舶研究所工作，也许他可以帮我们解决问题。很快我们拟好了采访稿，委托胡煜泽电话采访。</a:t>
            </a:r>
          </a:p>
          <a:p>
            <a:pPr marL="0" indent="0">
              <a:buNone/>
            </a:pPr>
            <a:r>
              <a:rPr lang="zh-CN" altLang="en-US" dirty="0"/>
              <a:t>附：深蓝小组采访提纲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1777365" y="-795020"/>
            <a:ext cx="6931660" cy="1600200"/>
          </a:xfrm>
        </p:spPr>
        <p:txBody>
          <a:bodyPr anchor="b"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uFillTx/>
                <a:sym typeface="+mn-ea"/>
              </a:rPr>
              <a:t>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  <a:sym typeface="+mn-ea"/>
              </a:rPr>
              <a:t>深蓝小组采访有关环保动力小船提纲</a:t>
            </a:r>
            <a:endParaRPr lang="zh-CN" altLang="en-US" dirty="0"/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838200" y="804999"/>
            <a:ext cx="10515600" cy="3466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访问目的：了解船的发展史，知道现在市场有哪些常用的船。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           民用船与军用船的不同 ，船的制作过程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访问时间：2018年9月12日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访问地点：胡煜泽家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访问对象：胡煜泽表哥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访问人员：胡煜泽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访问工具：手机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问题设计：1、请您简单介绍一下船在中国的发展史。</a:t>
            </a:r>
          </a:p>
          <a:p>
            <a:pPr marL="609600" indent="-609600">
              <a:buAutoNum type="arabicPeriod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2、您所知道的船有哪些，它们是怎样分类的？</a:t>
            </a:r>
          </a:p>
          <a:p>
            <a:pPr marL="609600" indent="-609600">
              <a:buAutoNum type="arabicPeriod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3、民用船与军用船有什么不同？</a:t>
            </a:r>
          </a:p>
          <a:p>
            <a:pPr marL="609600" indent="-609600">
              <a:buAutoNum type="arabicPeriod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4、船为什么会浮在水面而铁板不会浮在水面？</a:t>
            </a:r>
          </a:p>
          <a:p>
            <a:pPr marL="609600" indent="-609600">
              <a:buAutoNum type="arabicPeriod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5、如何制作电动小船？</a:t>
            </a:r>
          </a:p>
          <a:p>
            <a:pPr marL="609600" indent="-609600">
              <a:buAutoNum type="arabicPeriod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1468120" y="-302895"/>
            <a:ext cx="7286625" cy="1600200"/>
          </a:xfrm>
        </p:spPr>
        <p:txBody>
          <a:bodyPr anchor="b"/>
          <a:lstStyle/>
          <a:p>
            <a:r>
              <a:rPr lang="zh-CN" altLang="en-US" dirty="0">
                <a:uFillTx/>
                <a:sym typeface="+mn-ea"/>
              </a:rPr>
              <a:t>深蓝小组采访有关环保动力小船记录表</a:t>
            </a:r>
            <a:b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</a:b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684530" y="809444"/>
            <a:ext cx="10515600" cy="3466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>
                <a:uFillTx/>
                <a:sym typeface="+mn-ea"/>
              </a:rPr>
              <a:t>1、船早在五千多年前就有了，详情由胡煜泽整理后附后。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dirty="0">
                <a:uFillTx/>
                <a:sym typeface="+mn-ea"/>
              </a:rPr>
              <a:t>2、船按不同方式分很多类，整理后一并展示。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dirty="0">
                <a:uFillTx/>
                <a:sym typeface="+mn-ea"/>
              </a:rPr>
              <a:t>3、民用船与军用船的本质是一样的，不同的是民用船按我们生活、工作所需要装载的物体船体会有异同。常见的有散货船、石油等液体船、科研考察船等，军用船上面有战略武器。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dirty="0">
                <a:uFillTx/>
                <a:sym typeface="+mn-ea"/>
              </a:rPr>
              <a:t>4、船浮在水面是因为浮力原理，你们也可以向老师请教哦。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dirty="0">
                <a:uFillTx/>
                <a:sym typeface="+mn-ea"/>
              </a:rPr>
              <a:t>5、表哥说怎么制作有很多种方法，可以自己慢慢尝试制作。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dirty="0">
                <a:uFillTx/>
                <a:sym typeface="+mn-ea"/>
              </a:rPr>
              <a:t>根据对表哥的采访，我们知道了第三、四、五个问题里有重复的内容，下次在列采访提纲时要多加思考，以更多地获取我们所需的知识。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609600" indent="-609600" algn="just">
              <a:buAutoNum type="arabicPeriod"/>
            </a:pPr>
            <a:r>
              <a:rPr lang="zh-CN" altLang="en-US" dirty="0">
                <a:uFillTx/>
                <a:sym typeface="+mn-ea"/>
              </a:rPr>
              <a:t>但我们同样喜获丰收——了解了船的历史及发展、船的种类以及船的制作等问题。                                                                                               记录人：胡煜泽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uFillTx/>
                <a:sym typeface="+mn-ea"/>
              </a:rPr>
              <a:t>     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r>
              <a:rPr lang="zh-CN" altLang="en-US" dirty="0">
                <a:sym typeface="+mn-ea"/>
              </a:rPr>
              <a:t> 关于船的问卷调查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838200" y="871220"/>
            <a:ext cx="11300460" cy="5944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我们小组在对于常用船有了一定的了解之后，开展了有关船的问卷调查活动，针对不同身份、不同年龄阶段的人设计调查问卷，了解人们对船的了解程度、对船的看法、对船的认识、以及对船以后发展的展望，以便于我们更好地研究船。</a:t>
            </a:r>
          </a:p>
          <a:p>
            <a:pPr marL="0" indent="0">
              <a:buNone/>
            </a:pPr>
            <a:r>
              <a:rPr lang="zh-CN" altLang="en-US" dirty="0"/>
              <a:t>                     调查信息</a:t>
            </a:r>
          </a:p>
          <a:p>
            <a:pPr marL="0" indent="0">
              <a:buNone/>
            </a:pPr>
            <a:r>
              <a:rPr lang="zh-CN" altLang="en-US" dirty="0"/>
              <a:t>调查时间：2018年9月14日    调查地点：怀德苑小区</a:t>
            </a:r>
          </a:p>
          <a:p>
            <a:pPr marL="0" indent="0">
              <a:buNone/>
            </a:pPr>
            <a:r>
              <a:rPr lang="zh-CN" altLang="en-US" dirty="0"/>
              <a:t>调查负责人：   徐悠媛  张硕  </a:t>
            </a:r>
          </a:p>
          <a:p>
            <a:pPr marL="0" indent="0">
              <a:buNone/>
            </a:pPr>
            <a:r>
              <a:rPr lang="zh-CN" altLang="en-US" dirty="0"/>
              <a:t>调查对象：香江华庭小区 大润发周围  居民</a:t>
            </a:r>
          </a:p>
          <a:p>
            <a:pPr marL="0" indent="0">
              <a:buNone/>
            </a:pPr>
            <a:r>
              <a:rPr lang="zh-CN" altLang="en-US" dirty="0"/>
              <a:t>调查方法：随机抽样调查</a:t>
            </a:r>
          </a:p>
          <a:p>
            <a:pPr marL="0" indent="0">
              <a:buNone/>
            </a:pPr>
            <a:r>
              <a:rPr lang="zh-CN" altLang="en-US" dirty="0"/>
              <a:t>调查分工：问卷由周若涵设计，全体成员讨论确定</a:t>
            </a:r>
          </a:p>
          <a:p>
            <a:pPr marL="0" indent="0">
              <a:buNone/>
            </a:pPr>
            <a:r>
              <a:rPr lang="zh-CN" altLang="en-US" dirty="0"/>
              <a:t>文字整理：恽雅斐  周佳琦</a:t>
            </a:r>
          </a:p>
          <a:p>
            <a:pPr marL="0" indent="0">
              <a:buNone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r>
              <a:rPr lang="zh-CN" altLang="en-US" dirty="0"/>
              <a:t>瞧，我们正在忙碌的调查着。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2" name="图片 1" descr="1b3e22532c3553f378b5e59a8c140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35" y="1555750"/>
            <a:ext cx="8152765" cy="424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1577340" y="-682625"/>
            <a:ext cx="6870700" cy="1200150"/>
          </a:xfrm>
        </p:spPr>
        <p:txBody>
          <a:bodyPr anchor="b"/>
          <a:lstStyle/>
          <a:p>
            <a:r>
              <a:rPr lang="en-US" altLang="zh-CN" dirty="0">
                <a:sym typeface="+mn-ea"/>
              </a:rPr>
              <a:t>         </a:t>
            </a:r>
            <a:r>
              <a:rPr lang="zh-CN" altLang="en-US" dirty="0">
                <a:sym typeface="+mn-ea"/>
              </a:rPr>
              <a:t>关于船的问卷调查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238125" y="488315"/>
            <a:ext cx="14117320" cy="6343015"/>
          </a:xfrm>
        </p:spPr>
        <p:txBody>
          <a:bodyPr>
            <a:normAutofit fontScale="75000"/>
          </a:bodyPr>
          <a:lstStyle/>
          <a:p>
            <a:pPr marL="0" indent="0">
              <a:buNone/>
            </a:pPr>
            <a:r>
              <a:rPr lang="zh-CN" altLang="en-US" sz="2400" dirty="0"/>
              <a:t>耽误大家的几分钟时间，做一个问卷调查，请大家如实回答，谢谢。</a:t>
            </a:r>
          </a:p>
          <a:p>
            <a:pPr marL="0" indent="0">
              <a:buNone/>
            </a:pPr>
            <a:r>
              <a:rPr lang="zh-CN" altLang="en-US" sz="2400" dirty="0"/>
              <a:t>1.请问你的年龄范围是？（ ）</a:t>
            </a:r>
          </a:p>
          <a:p>
            <a:pPr marL="0" indent="0">
              <a:buNone/>
            </a:pPr>
            <a:r>
              <a:rPr lang="zh-CN" altLang="en-US" sz="2400" dirty="0"/>
              <a:t>A.20岁以下       B.20~39岁       C.40~59岁         D.60岁以上</a:t>
            </a:r>
          </a:p>
          <a:p>
            <a:pPr marL="0" indent="0">
              <a:buNone/>
            </a:pPr>
            <a:r>
              <a:rPr lang="zh-CN" altLang="en-US" sz="2400" dirty="0"/>
              <a:t>2.你了解船的历史吗?（  ）</a:t>
            </a:r>
          </a:p>
          <a:p>
            <a:pPr marL="0" indent="0">
              <a:buNone/>
            </a:pPr>
            <a:r>
              <a:rPr lang="zh-CN" altLang="en-US" sz="2400" dirty="0"/>
              <a:t>A 了解    B不了解</a:t>
            </a:r>
          </a:p>
          <a:p>
            <a:pPr marL="0" indent="0">
              <a:buNone/>
            </a:pPr>
            <a:r>
              <a:rPr lang="zh-CN" altLang="en-US" sz="2400" dirty="0"/>
              <a:t>3.您通过什么途径了解船？</a:t>
            </a:r>
          </a:p>
          <a:p>
            <a:pPr marL="0" indent="0">
              <a:buNone/>
            </a:pPr>
            <a:r>
              <a:rPr lang="zh-CN" altLang="en-US" sz="2400" dirty="0"/>
              <a:t>A.书刊杂志       B.网络、电视    C. 旅行途中    D.逛街购物时</a:t>
            </a:r>
          </a:p>
          <a:p>
            <a:pPr marL="0" indent="0">
              <a:buNone/>
            </a:pPr>
            <a:r>
              <a:rPr lang="zh-CN" altLang="en-US" sz="2400" dirty="0"/>
              <a:t>E.家庭影响       F.职业影响       G.其他       </a:t>
            </a:r>
          </a:p>
          <a:p>
            <a:pPr marL="0" indent="0">
              <a:buNone/>
            </a:pPr>
            <a:r>
              <a:rPr lang="zh-CN" altLang="en-US" sz="2400" dirty="0"/>
              <a:t>4、您外出旅游经常坐船吗？</a:t>
            </a:r>
          </a:p>
          <a:p>
            <a:pPr marL="0" indent="0">
              <a:buNone/>
            </a:pPr>
            <a:r>
              <a:rPr lang="zh-CN" altLang="en-US" sz="2400" dirty="0"/>
              <a:t>A经常   B偶尔     C从不  </a:t>
            </a:r>
          </a:p>
          <a:p>
            <a:pPr marL="0" indent="0">
              <a:buNone/>
            </a:pPr>
            <a:r>
              <a:rPr lang="zh-CN" altLang="en-US" sz="2400" dirty="0"/>
              <a:t> 5.您见过哪些种类的船？（可多选）</a:t>
            </a:r>
          </a:p>
          <a:p>
            <a:pPr marL="0" indent="0">
              <a:buNone/>
            </a:pPr>
            <a:r>
              <a:rPr lang="zh-CN" altLang="en-US" sz="2400" dirty="0"/>
              <a:t>A.散货船    B．军舰     C.科考船    D. 游轮   E.其他      </a:t>
            </a:r>
          </a:p>
          <a:p>
            <a:pPr marL="0" indent="0">
              <a:buNone/>
            </a:pPr>
            <a:r>
              <a:rPr lang="zh-CN" altLang="en-US" sz="2400" dirty="0"/>
              <a:t>6.假如您（或者和孩子一起）制作一艘小船，您会制作哪一种？（可多选）</a:t>
            </a:r>
          </a:p>
          <a:p>
            <a:pPr marL="0" indent="0">
              <a:buNone/>
            </a:pPr>
            <a:r>
              <a:rPr lang="zh-CN" altLang="en-US" sz="2400" dirty="0"/>
              <a:t>A.小木船        B.塑料船         C. 小纸船     D.电动船    </a:t>
            </a:r>
          </a:p>
          <a:p>
            <a:pPr marL="0" indent="0">
              <a:buNone/>
            </a:pPr>
            <a:r>
              <a:rPr lang="zh-CN" altLang="en-US" sz="2400" dirty="0"/>
              <a:t>7.历史上经常用船将粮食等重要物资从南方运输到北方都城，其中常州现存的重要水道叫什么？（ ）</a:t>
            </a:r>
          </a:p>
          <a:p>
            <a:pPr marL="0" indent="0">
              <a:buNone/>
            </a:pPr>
            <a:r>
              <a:rPr lang="zh-CN" altLang="en-US" sz="2400" dirty="0"/>
              <a:t>A长江      B黄河       C淮河     D京杭大运问 </a:t>
            </a:r>
          </a:p>
          <a:p>
            <a:pPr marL="0" indent="0">
              <a:buNone/>
            </a:pPr>
            <a:r>
              <a:rPr lang="zh-CN" altLang="en-US" sz="2400" dirty="0"/>
              <a:t>谢谢您的参与！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标题 135169"/>
          <p:cNvSpPr>
            <a:spLocks noGrp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 anchor="b"/>
          <a:lstStyle/>
          <a:p>
            <a:r>
              <a:rPr lang="zh-CN" altLang="en-US" b="1" dirty="0"/>
              <a:t>制作类研究性学习的一般过程</a:t>
            </a:r>
          </a:p>
        </p:txBody>
      </p:sp>
      <p:sp>
        <p:nvSpPr>
          <p:cNvPr id="135171" name="文本占位符 135170"/>
          <p:cNvSpPr>
            <a:spLocks noGrp="1"/>
          </p:cNvSpPr>
          <p:nvPr>
            <p:ph type="body" idx="1"/>
          </p:nvPr>
        </p:nvSpPr>
        <p:spPr>
          <a:xfrm>
            <a:off x="970280" y="1909899"/>
            <a:ext cx="10515600" cy="346601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立题阶段－－提出、分析问题</a:t>
            </a:r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实施阶段－－解决问题</a:t>
            </a:r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结题阶段－－评价、总结、反思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r>
              <a:rPr lang="zh-CN" altLang="en-US" dirty="0">
                <a:sym typeface="+mn-ea"/>
              </a:rPr>
              <a:t>调查数据及分析</a:t>
            </a:r>
            <a:endParaRPr lang="zh-CN" altLang="en-US" dirty="0"/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622935" y="972820"/>
            <a:ext cx="10946130" cy="4481830"/>
          </a:xfrm>
        </p:spPr>
        <p:txBody>
          <a:bodyPr>
            <a:no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我们这次的调查对象是香江华庭小区 、大润发周围的居民，共有问卷40份，有效问卷39份，其中20岁以下的16人，20~39岁的10人，40~59岁的5人，60岁以上的8人。</a:t>
            </a:r>
          </a:p>
          <a:p>
            <a:pPr marL="0" indent="0">
              <a:buNone/>
            </a:pPr>
            <a:r>
              <a:rPr lang="zh-CN" altLang="en-US" dirty="0"/>
              <a:t>1.你的年龄？</a:t>
            </a:r>
          </a:p>
          <a:p>
            <a:pPr marL="0" indent="0">
              <a:buNone/>
            </a:pPr>
            <a:r>
              <a:rPr lang="zh-CN" altLang="en-US" dirty="0"/>
              <a:t>A.20岁以下       B.20~39岁       C.40~59岁         D.60岁以上</a:t>
            </a:r>
          </a:p>
          <a:p>
            <a:pPr marL="0" indent="0">
              <a:buNone/>
            </a:pPr>
            <a:r>
              <a:rPr lang="zh-CN" altLang="en-US" dirty="0"/>
              <a:t>选项	     A	B	 C	     D</a:t>
            </a:r>
          </a:p>
          <a:p>
            <a:pPr marL="0" indent="0">
              <a:buNone/>
            </a:pPr>
            <a:r>
              <a:rPr lang="zh-CN" altLang="en-US" dirty="0"/>
              <a:t>人数（人）	16	10	 5	     8</a:t>
            </a:r>
          </a:p>
          <a:p>
            <a:pPr marL="0" indent="0">
              <a:buNone/>
            </a:pPr>
            <a:r>
              <a:rPr lang="zh-CN" altLang="en-US" dirty="0"/>
              <a:t>百分比	41%	25.6%	 12.8%	20.6%</a:t>
            </a:r>
          </a:p>
          <a:p>
            <a:pPr marL="0" indent="0">
              <a:buNone/>
            </a:pPr>
            <a:r>
              <a:rPr lang="zh-CN" altLang="en-US" dirty="0"/>
              <a:t>因为此次问卷调查只在香江华庭小区进行，所以我们的调查对象可能并不全面，代表性不是那么强，但是还是能够说明一定的问题。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r>
              <a:rPr lang="zh-CN" altLang="en-US" dirty="0">
                <a:sym typeface="+mn-ea"/>
              </a:rPr>
              <a:t>5.您见过哪些品种的船？（可多选）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730250" y="917575"/>
            <a:ext cx="10623550" cy="5467350"/>
          </a:xfrm>
        </p:spPr>
        <p:txBody>
          <a:bodyPr>
            <a:normAutofit lnSpcReduction="20000"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r>
              <a:rPr lang="zh-CN" altLang="en-US" sz="3600" dirty="0"/>
              <a:t>A.散货船    B．军舰     C.科考船    D. 游轮   E.其他      </a:t>
            </a:r>
          </a:p>
          <a:p>
            <a:pPr marL="0" indent="0">
              <a:buNone/>
            </a:pPr>
            <a:r>
              <a:rPr lang="zh-CN" altLang="en-US" sz="3600" dirty="0"/>
              <a:t>选项	   A	   B 	 C	     D	   E</a:t>
            </a:r>
          </a:p>
          <a:p>
            <a:pPr marL="0" indent="0">
              <a:buNone/>
            </a:pPr>
            <a:r>
              <a:rPr lang="zh-CN" altLang="en-US" sz="3600" dirty="0"/>
              <a:t>人数（人）14	   6	  5	     8	   6</a:t>
            </a:r>
          </a:p>
          <a:p>
            <a:pPr marL="0" indent="0">
              <a:buNone/>
            </a:pPr>
            <a:r>
              <a:rPr lang="zh-CN" altLang="en-US" sz="3600" dirty="0"/>
              <a:t>百分比	  35.9%	 15.4%	 12.8%	20%	  15.4%</a:t>
            </a:r>
          </a:p>
          <a:p>
            <a:pPr marL="0" indent="0">
              <a:buNone/>
            </a:pPr>
            <a:r>
              <a:rPr lang="zh-CN" altLang="en-US" sz="3600" dirty="0"/>
              <a:t>从这个问题中可以看出，我们看到的大多是运河中行驶的运输船和外出游玩时的游轮，军舰和科考船都是在电视中看到的 ，从中我们看出外出历练是必须的，它可以增长见识。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1299845" y="59055"/>
            <a:ext cx="9532620" cy="1600200"/>
          </a:xfrm>
        </p:spPr>
        <p:txBody>
          <a:bodyPr anchor="b">
            <a:normAutofit/>
          </a:bodyPr>
          <a:lstStyle/>
          <a:p>
            <a:br>
              <a:rPr lang="zh-CN" altLang="en-US" dirty="0"/>
            </a:br>
            <a:r>
              <a:rPr lang="zh-CN" altLang="en-US" dirty="0">
                <a:sym typeface="+mn-ea"/>
              </a:rPr>
              <a:t>7.历史上经常用船将粮食等重要物资从南方运输到北方都城，其中常州现存的重要水道叫什么？（ ）</a:t>
            </a:r>
            <a:endParaRPr lang="zh-CN" altLang="en-US" dirty="0"/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609600" indent="-609600">
              <a:buAutoNum type="arabicPeriod"/>
            </a:pPr>
            <a:endParaRPr lang="zh-CN" altLang="en-US" sz="2100" dirty="0"/>
          </a:p>
          <a:p>
            <a:pPr marL="0" indent="0">
              <a:buNone/>
            </a:pPr>
            <a:r>
              <a:rPr lang="zh-CN" altLang="en-US" sz="3200" dirty="0"/>
              <a:t>A  黄河   B长江        C淮河     D京杭大运问 </a:t>
            </a:r>
          </a:p>
          <a:p>
            <a:pPr marL="0" indent="0">
              <a:buNone/>
            </a:pPr>
            <a:r>
              <a:rPr lang="zh-CN" altLang="en-US" sz="3200" dirty="0"/>
              <a:t>  </a:t>
            </a:r>
          </a:p>
          <a:p>
            <a:pPr marL="0" indent="0">
              <a:buNone/>
            </a:pPr>
            <a:r>
              <a:rPr lang="zh-CN" altLang="en-US" sz="3200" dirty="0"/>
              <a:t>选项	           A	    B	     C    	D</a:t>
            </a:r>
          </a:p>
          <a:p>
            <a:pPr marL="0" indent="0">
              <a:buNone/>
            </a:pPr>
            <a:r>
              <a:rPr lang="zh-CN" altLang="en-US" sz="3200" dirty="0"/>
              <a:t>人数（人）	  5	    19	      5	     9</a:t>
            </a:r>
          </a:p>
          <a:p>
            <a:pPr marL="0" indent="0">
              <a:buNone/>
            </a:pPr>
            <a:r>
              <a:rPr lang="zh-CN" altLang="en-US" sz="3200" dirty="0"/>
              <a:t>百分比	     12.8%  48.7%	    12.8%	25.7%</a:t>
            </a:r>
          </a:p>
          <a:p>
            <a:pPr marL="0" indent="0">
              <a:buNone/>
            </a:pPr>
            <a:r>
              <a:rPr lang="zh-CN" altLang="en-US" sz="3200" dirty="0"/>
              <a:t>　　在这个问题中，我们能清晰的看出，由于现在大运河的改道，很多人不知道运河的作用，从中看出运河和船的重要性，和抢救运河、发展船舶事业的迫切性。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r>
              <a:rPr lang="zh-CN" altLang="en-US" dirty="0"/>
              <a:t>调查问卷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984885" y="1379220"/>
            <a:ext cx="10962005" cy="6374765"/>
          </a:xfrm>
        </p:spPr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r>
              <a:rPr lang="zh-CN" altLang="en-US" sz="2400" dirty="0"/>
              <a:t>形成关于</a:t>
            </a:r>
            <a:r>
              <a:rPr lang="zh-CN" altLang="en-US" sz="2400" dirty="0">
                <a:uFillTx/>
                <a:sym typeface="+mn-ea"/>
              </a:rPr>
              <a:t>环保动力小船</a:t>
            </a:r>
            <a:r>
              <a:rPr lang="zh-CN" altLang="en-US" sz="2400" dirty="0"/>
              <a:t>的问卷调查报告，得出结论</a:t>
            </a:r>
          </a:p>
          <a:p>
            <a:pPr marL="0" indent="0">
              <a:buNone/>
            </a:pPr>
            <a:r>
              <a:rPr lang="zh-CN" altLang="en-US" sz="2400" dirty="0"/>
              <a:t>我们小组在对于民用船有了一定的了解之后，开展了有关</a:t>
            </a:r>
            <a:r>
              <a:rPr lang="zh-CN" altLang="en-US" sz="2400" dirty="0">
                <a:uFillTx/>
                <a:sym typeface="+mn-ea"/>
              </a:rPr>
              <a:t>环保动力小船</a:t>
            </a:r>
            <a:r>
              <a:rPr lang="zh-CN" altLang="en-US" sz="2400" dirty="0"/>
              <a:t>的问卷调查活动，针对不同身份、不同年龄阶段的人设计调查问卷，了解人们对</a:t>
            </a:r>
            <a:r>
              <a:rPr lang="zh-CN" altLang="en-US" sz="2400" dirty="0">
                <a:uFillTx/>
                <a:sym typeface="+mn-ea"/>
              </a:rPr>
              <a:t>环保动力小船</a:t>
            </a:r>
            <a:r>
              <a:rPr lang="zh-CN" altLang="en-US" sz="2400" dirty="0"/>
              <a:t>的了解程度、对</a:t>
            </a:r>
            <a:r>
              <a:rPr lang="zh-CN" altLang="en-US" sz="2400" dirty="0">
                <a:uFillTx/>
                <a:sym typeface="+mn-ea"/>
              </a:rPr>
              <a:t>环保动力小船</a:t>
            </a:r>
            <a:r>
              <a:rPr lang="zh-CN" altLang="en-US" sz="2400" dirty="0"/>
              <a:t>的看法、对</a:t>
            </a:r>
            <a:r>
              <a:rPr lang="zh-CN" altLang="en-US" sz="2400" dirty="0">
                <a:uFillTx/>
                <a:sym typeface="+mn-ea"/>
              </a:rPr>
              <a:t>环保动力小船</a:t>
            </a:r>
            <a:r>
              <a:rPr lang="zh-CN" altLang="en-US" sz="2400" dirty="0"/>
              <a:t>的认识、以及对</a:t>
            </a:r>
            <a:r>
              <a:rPr lang="zh-CN" altLang="en-US" sz="2400" dirty="0">
                <a:uFillTx/>
                <a:sym typeface="+mn-ea"/>
              </a:rPr>
              <a:t>环保动力小船</a:t>
            </a:r>
            <a:r>
              <a:rPr lang="zh-CN" altLang="en-US" sz="2400" dirty="0"/>
              <a:t>以后发展的展望，以便于我们更好地研究</a:t>
            </a:r>
            <a:r>
              <a:rPr lang="zh-CN" altLang="en-US" sz="2400" dirty="0">
                <a:uFillTx/>
                <a:sym typeface="+mn-ea"/>
              </a:rPr>
              <a:t>环保动力小船</a:t>
            </a:r>
            <a:r>
              <a:rPr lang="zh-CN" altLang="en-US" sz="2400" dirty="0"/>
              <a:t>。</a:t>
            </a:r>
          </a:p>
          <a:p>
            <a:pPr marL="0" indent="0">
              <a:buNone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1192530" y="-171450"/>
            <a:ext cx="10411460" cy="5247640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现象与问题</a:t>
            </a:r>
            <a:br>
              <a:rPr lang="zh-CN" altLang="en-US" dirty="0"/>
            </a:br>
            <a:r>
              <a:rPr lang="zh-CN" altLang="en-US" dirty="0"/>
              <a:t>    对于船，人们看到的很多但真正了解很少，但船舶并不只是运输，还有科考、观光、船舶工艺等作用，它提升我们人类的生活质量，为我们的生活、工作、娱乐等提供了很大的方便。同时对我们的绘画艺术、工艺美术、民俗文化、对外交流的发展有着极其重要的促进作用。</a:t>
            </a:r>
            <a:br>
              <a:rPr lang="zh-CN" altLang="en-US" dirty="0"/>
            </a:br>
            <a:r>
              <a:rPr lang="zh-CN" altLang="en-US" dirty="0"/>
              <a:t>船的制作工艺比较复杂，不能大量生产，而且成本极高，费时费力。因此我们的下一步活动中，将添加一些宣传活动和一些研究船的活动。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838200" y="886914"/>
            <a:ext cx="10515600" cy="3466011"/>
          </a:xfrm>
        </p:spPr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r>
              <a:rPr lang="zh-CN" altLang="en-US" sz="2400" dirty="0"/>
              <a:t>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r>
              <a:rPr lang="en-US" altLang="zh-CN" sz="4000" dirty="0">
                <a:sym typeface="+mn-ea"/>
              </a:rPr>
              <a:t>    </a:t>
            </a:r>
            <a:r>
              <a:rPr lang="zh-CN" altLang="en-US" sz="4400" dirty="0">
                <a:sym typeface="+mn-ea"/>
              </a:rPr>
              <a:t>对策与建议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622935" y="887095"/>
            <a:ext cx="10515600" cy="5313045"/>
          </a:xfrm>
        </p:spPr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sz="3600" dirty="0"/>
          </a:p>
          <a:p>
            <a:pPr marL="0" indent="0">
              <a:buNone/>
            </a:pPr>
            <a:endParaRPr lang="zh-CN" altLang="en-US" sz="3600" dirty="0"/>
          </a:p>
          <a:p>
            <a:pPr marL="0" indent="0">
              <a:buNone/>
            </a:pPr>
            <a:r>
              <a:rPr lang="zh-CN" altLang="en-US" sz="3600" dirty="0"/>
              <a:t>1、学校可以开设关于船的课程，普及此类知识，鼓励学生多动手制作关于船的一些作品，激发学生的兴趣。</a:t>
            </a:r>
          </a:p>
          <a:p>
            <a:pPr marL="0" indent="0">
              <a:buNone/>
            </a:pPr>
            <a:r>
              <a:rPr lang="zh-CN" altLang="en-US" sz="3600" dirty="0"/>
              <a:t>2、媒体应加大宣传力度，在上面的问题中，人们了解船大多数通过网络电视，因此媒体宣传绝对是一个好办法。</a:t>
            </a:r>
          </a:p>
          <a:p>
            <a:pPr marL="0" indent="0">
              <a:buNone/>
            </a:pPr>
            <a:r>
              <a:rPr lang="zh-CN" altLang="en-US" sz="3600" dirty="0"/>
              <a:t>3、可以多开发船的其他附属价值。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1454150" y="289560"/>
            <a:ext cx="7748270" cy="1600200"/>
          </a:xfrm>
        </p:spPr>
        <p:txBody>
          <a:bodyPr anchor="b"/>
          <a:lstStyle/>
          <a:p>
            <a:r>
              <a:rPr lang="zh-CN" altLang="en-US" dirty="0"/>
              <a:t> 实地考察</a:t>
            </a:r>
            <a:br>
              <a:rPr lang="zh-CN" altLang="en-US" dirty="0"/>
            </a:br>
            <a:r>
              <a:rPr lang="zh-CN" altLang="en-US" dirty="0"/>
              <a:t>我们在商店里看到的代表一帆风顺的船：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73" name="图片 15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03" y="3984943"/>
            <a:ext cx="24288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图片 14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370" y="2381250"/>
            <a:ext cx="335280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837565" y="4715510"/>
            <a:ext cx="6181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32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我们在网上买的工艺小船：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664845"/>
            <a:ext cx="6870700" cy="1600200"/>
          </a:xfrm>
        </p:spPr>
        <p:txBody>
          <a:bodyPr anchor="b"/>
          <a:lstStyle/>
          <a:p>
            <a:r>
              <a:rPr lang="en-US" altLang="zh-CN" dirty="0">
                <a:sym typeface="+mn-ea"/>
              </a:rPr>
              <a:t>         </a:t>
            </a:r>
            <a:r>
              <a:rPr lang="zh-CN" altLang="en-US" dirty="0">
                <a:sym typeface="+mn-ea"/>
              </a:rPr>
              <a:t>船的商标</a:t>
            </a:r>
            <a:endParaRPr lang="zh-CN" altLang="en-US" dirty="0"/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651510" y="550364"/>
            <a:ext cx="10515600" cy="3466011"/>
          </a:xfrm>
        </p:spPr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r>
              <a:rPr lang="zh-CN" altLang="en-US" sz="2400" dirty="0"/>
              <a:t>我们还发现设计中少了小船的船名和船的商标。就以“深蓝”为名，意为走得更远更深。先设计个意味深远的船标。最终选择简明扼要的第二个标识。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74" name="图片 7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47" y="2391093"/>
            <a:ext cx="3809365" cy="3809365"/>
          </a:xfrm>
          <a:prstGeom prst="rect">
            <a:avLst/>
          </a:prstGeom>
        </p:spPr>
      </p:pic>
      <p:pic>
        <p:nvPicPr>
          <p:cNvPr id="88" name="图片 1" descr="2d3c1e06f1ceabd71d9f2df60aa286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780" y="3826193"/>
            <a:ext cx="4147820" cy="1791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" name="图片 85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790" y="3428048"/>
            <a:ext cx="3449320" cy="25876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011805" y="2113915"/>
            <a:ext cx="53409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1200" b="1">
                <a:solidFill>
                  <a:srgbClr val="000000"/>
                </a:solidFill>
                <a:ea typeface="宋体" panose="02010600030101010101" pitchFamily="2" charset="-122"/>
              </a:rPr>
              <a:t>logo基色为蓝色，代表海洋，中国的海洋梦。外围一圈是长城，代表感动中国人的精神象征。龙头代表着船的历史使命是带领中国船舶领军世界，中心的船与龙头、长城紧紧相依，代表船正在正能量学习感动、传递感动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zh-CN"/>
            </a:br>
            <a:r>
              <a:rPr lang="zh-CN" altLang="zh-CN"/>
              <a:t>              </a:t>
            </a:r>
            <a:r>
              <a:rPr lang="zh-CN" altLang="zh-CN" sz="4000"/>
              <a:t>设计草图</a:t>
            </a:r>
            <a:br>
              <a:rPr lang="zh-CN" altLang="zh-CN" sz="4000"/>
            </a:br>
            <a:endParaRPr lang="zh-CN" altLang="zh-CN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/>
              <a:t>清晰表达构思</a:t>
            </a:r>
          </a:p>
          <a:p>
            <a:pPr marL="0" indent="0">
              <a:buNone/>
            </a:pPr>
            <a:r>
              <a:rPr lang="zh-CN" altLang="en-US" sz="3600"/>
              <a:t>设计要说明意图</a:t>
            </a:r>
          </a:p>
          <a:p>
            <a:pPr marL="0" indent="0">
              <a:buNone/>
            </a:pPr>
            <a:r>
              <a:rPr lang="zh-CN" altLang="en-US" sz="3600"/>
              <a:t>实践中出现的问题在草图中要及时体现并完善草图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146618" y="-716280"/>
            <a:ext cx="6870700" cy="1600200"/>
          </a:xfrm>
        </p:spPr>
        <p:txBody>
          <a:bodyPr anchor="b"/>
          <a:lstStyle/>
          <a:p>
            <a:r>
              <a:rPr lang="zh-CN" altLang="en-US" dirty="0"/>
              <a:t>设计船的草图模型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2" name="图片 2" descr="6040cb14c83ef4d2e92f7b0c0431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883920"/>
            <a:ext cx="9403715" cy="5993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37217"/>
          <p:cNvSpPr>
            <a:spLocks noGrp="1"/>
          </p:cNvSpPr>
          <p:nvPr>
            <p:ph type="title"/>
          </p:nvPr>
        </p:nvSpPr>
        <p:spPr>
          <a:xfrm>
            <a:off x="2208213" y="0"/>
            <a:ext cx="7772400" cy="1143000"/>
          </a:xfrm>
        </p:spPr>
        <p:txBody>
          <a:bodyPr anchor="b"/>
          <a:lstStyle/>
          <a:p>
            <a:r>
              <a:rPr lang="zh-CN" altLang="en-US" dirty="0"/>
              <a:t>立题阶段－选题的来源</a:t>
            </a:r>
          </a:p>
        </p:txBody>
      </p:sp>
      <p:sp>
        <p:nvSpPr>
          <p:cNvPr id="137219" name="文本占位符 137218"/>
          <p:cNvSpPr>
            <a:spLocks noGrp="1"/>
          </p:cNvSpPr>
          <p:nvPr>
            <p:ph type="body" idx="1"/>
          </p:nvPr>
        </p:nvSpPr>
        <p:spPr>
          <a:xfrm>
            <a:off x="1009650" y="1143000"/>
            <a:ext cx="9903460" cy="3347720"/>
          </a:xfrm>
        </p:spPr>
        <p:txBody>
          <a:bodyPr>
            <a:normAutofit fontScale="25000"/>
          </a:bodyPr>
          <a:lstStyle/>
          <a:p>
            <a:pPr marL="0" indent="0">
              <a:lnSpc>
                <a:spcPct val="80000"/>
              </a:lnSpc>
              <a:buNone/>
            </a:pPr>
            <a:endParaRPr lang="zh-CN" altLang="en-US" sz="8000" b="1" dirty="0"/>
          </a:p>
          <a:p>
            <a:pPr>
              <a:lnSpc>
                <a:spcPct val="80000"/>
              </a:lnSpc>
              <a:buNone/>
            </a:pPr>
            <a:r>
              <a:rPr lang="zh-CN" altLang="en-US" sz="8800" b="1" dirty="0">
                <a:solidFill>
                  <a:schemeClr val="hlink"/>
                </a:solidFill>
              </a:rPr>
              <a:t>选题的方法与来源：</a:t>
            </a:r>
            <a:r>
              <a:rPr lang="zh-CN" altLang="en-US" sz="8800" b="1" dirty="0"/>
              <a:t>教师提供、师生共同商讨决定、学生提出</a:t>
            </a:r>
            <a:r>
              <a:rPr lang="zh-CN" altLang="en-US" sz="88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/>
              <a:t>结合教科书中学科知识和概念来确定主题，如：共同的家、走进戏曲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/>
              <a:t>结合青少年的作品和读物，如：走进</a:t>
            </a:r>
            <a:r>
              <a:rPr lang="en-US" altLang="zh-CN" sz="8800"/>
              <a:t>《</a:t>
            </a:r>
            <a:r>
              <a:rPr lang="zh-CN" altLang="en-US" sz="8800" dirty="0"/>
              <a:t>西游记</a:t>
            </a:r>
            <a:r>
              <a:rPr lang="en-US" altLang="zh-CN" sz="8800"/>
              <a:t>》</a:t>
            </a:r>
            <a:r>
              <a:rPr lang="zh-CN" altLang="en-US" sz="8800" dirty="0"/>
              <a:t>、我眼中的三国人物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/>
              <a:t>结合当前发生的事件确定主题：如：毕业季、我看文明城市 </a:t>
            </a:r>
            <a:r>
              <a:rPr lang="zh-CN" altLang="en-US" sz="8800" dirty="0">
                <a:solidFill>
                  <a:srgbClr val="FF0000"/>
                </a:solidFill>
              </a:rPr>
              <a:t>防疫情我们在行动</a:t>
            </a:r>
            <a:endParaRPr lang="zh-CN" altLang="en-US" sz="8800" dirty="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>
                <a:solidFill>
                  <a:srgbClr val="FF0000"/>
                </a:solidFill>
              </a:rPr>
              <a:t>学生感兴趣的问题：如：倒流香、自动喷泉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/>
              <a:t>结合时令、节庆以及地方民俗活动和庆典。如：四季、春节、灯谜、中秋节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/>
              <a:t>善于用地方或者是社区资源文化遗产，如：走近星星的你（关注自闭症儿童）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/>
              <a:t>某种物体或者器物，如：小小鸡蛋知多少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/>
              <a:t>结合学校日程或者是重大活动，如：郊游、参观博物馆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/>
              <a:t>学生生活中的经验，如：购物、运动会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8800" dirty="0"/>
              <a:t>学习能力或者是技能等，如：沟通能力、处理冲突能力</a:t>
            </a:r>
            <a:endParaRPr lang="zh-CN" altLang="en-US" sz="1800" dirty="0"/>
          </a:p>
          <a:p>
            <a:pPr lvl="1">
              <a:lnSpc>
                <a:spcPct val="80000"/>
              </a:lnSpc>
              <a:buNone/>
            </a:pPr>
            <a:endParaRPr lang="zh-CN" altLang="en-US" sz="1800" b="1" dirty="0">
              <a:solidFill>
                <a:srgbClr val="F3053E"/>
              </a:solidFill>
              <a:latin typeface="宋体" panose="02010600030101010101" pitchFamily="2" charset="-122"/>
            </a:endParaRPr>
          </a:p>
          <a:p>
            <a:pPr lvl="1">
              <a:lnSpc>
                <a:spcPct val="80000"/>
              </a:lnSpc>
              <a:buNone/>
            </a:pPr>
            <a:endParaRPr lang="zh-CN" altLang="en-US" sz="1800" b="1" dirty="0">
              <a:solidFill>
                <a:srgbClr val="F3053E"/>
              </a:solidFill>
              <a:latin typeface="宋体" panose="02010600030101010101" pitchFamily="2" charset="-122"/>
            </a:endParaRPr>
          </a:p>
          <a:p>
            <a:pPr lvl="2">
              <a:lnSpc>
                <a:spcPct val="80000"/>
              </a:lnSpc>
            </a:pPr>
            <a:endParaRPr lang="zh-CN" altLang="en-US" sz="1800" b="1" dirty="0">
              <a:solidFill>
                <a:srgbClr val="F3053E"/>
              </a:solidFill>
              <a:latin typeface="宋体" panose="02010600030101010101" pitchFamily="2" charset="-122"/>
            </a:endParaRPr>
          </a:p>
          <a:p>
            <a:pPr lvl="1">
              <a:lnSpc>
                <a:spcPct val="80000"/>
              </a:lnSpc>
              <a:buNone/>
            </a:pPr>
            <a:r>
              <a:rPr lang="zh-CN" altLang="en-US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7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19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zh-CN"/>
            </a:br>
            <a:r>
              <a:rPr lang="zh-CN" altLang="zh-CN"/>
              <a:t>              </a:t>
            </a:r>
            <a:r>
              <a:rPr lang="zh-CN" altLang="zh-CN" sz="4000"/>
              <a:t>按步骤制作研究对象</a:t>
            </a:r>
            <a:br>
              <a:rPr lang="zh-CN" altLang="zh-CN" sz="4000"/>
            </a:br>
            <a:endParaRPr lang="zh-CN" altLang="zh-CN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2410"/>
            <a:ext cx="10515600" cy="438975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/>
              <a:t>准备材料</a:t>
            </a:r>
          </a:p>
          <a:p>
            <a:pPr marL="0" indent="0">
              <a:buNone/>
            </a:pPr>
            <a:r>
              <a:rPr lang="zh-CN" altLang="en-US" sz="3600"/>
              <a:t>小组合作完成作品</a:t>
            </a:r>
          </a:p>
          <a:p>
            <a:pPr marL="0" indent="0">
              <a:buNone/>
            </a:pPr>
            <a:r>
              <a:rPr lang="zh-CN" altLang="en-US" sz="3600"/>
              <a:t>在生活中尝试使用作品</a:t>
            </a:r>
          </a:p>
          <a:p>
            <a:pPr marL="0" indent="0">
              <a:buNone/>
            </a:pPr>
            <a:r>
              <a:rPr lang="zh-CN" altLang="en-US" sz="3600"/>
              <a:t>修改完善作品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r>
              <a:rPr lang="zh-CN" sz="4000">
                <a:ea typeface="宋体" panose="02010600030101010101" pitchFamily="2" charset="-122"/>
                <a:sym typeface="+mn-ea"/>
              </a:rPr>
              <a:t>设计中存在的问题</a:t>
            </a:r>
            <a:endParaRPr lang="zh-CN" altLang="en-US" sz="40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433070" y="1082040"/>
            <a:ext cx="1077404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sz="3200" b="0">
              <a:ea typeface="宋体" panose="02010600030101010101" pitchFamily="2" charset="-122"/>
            </a:endParaRPr>
          </a:p>
          <a:p>
            <a:pPr indent="0"/>
            <a:r>
              <a:rPr lang="zh-CN" sz="3200" b="0">
                <a:ea typeface="宋体" panose="02010600030101010101" pitchFamily="2" charset="-122"/>
              </a:rPr>
              <a:t>1〉接通电源把船放入水中，船向后运动怎么办？</a:t>
            </a:r>
          </a:p>
          <a:p>
            <a:pPr indent="0"/>
            <a:r>
              <a:rPr lang="zh-CN" sz="3200" b="0">
                <a:ea typeface="宋体" panose="02010600030101010101" pitchFamily="2" charset="-122"/>
              </a:rPr>
              <a:t>将电池正负极接线对换一下位置，改变玩具电动机转动方向，船即向前运动。</a:t>
            </a:r>
          </a:p>
          <a:p>
            <a:pPr indent="0"/>
            <a:r>
              <a:rPr lang="zh-CN" sz="3200" b="0">
                <a:ea typeface="宋体" panose="02010600030101010101" pitchFamily="2" charset="-122"/>
              </a:rPr>
              <a:t>2〉怎样给小船加个舵，能控制航行方向。</a:t>
            </a:r>
          </a:p>
          <a:p>
            <a:pPr indent="0"/>
            <a:r>
              <a:rPr lang="zh-CN" sz="3200" b="0">
                <a:ea typeface="宋体" panose="02010600030101010101" pitchFamily="2" charset="-122"/>
              </a:rPr>
              <a:t>如果是双机双桨，在运行时转弯，只要让一个浆不工作就可以实现转弯。单机单浆就要有舵才能转弯，也就是需要一个舵马达和一台推进马达就可以了，很简单的。</a:t>
            </a:r>
            <a:endParaRPr lang="zh-CN" altLang="en-US" sz="3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1992948" y="-789940"/>
            <a:ext cx="6870700" cy="1600200"/>
          </a:xfrm>
        </p:spPr>
        <p:txBody>
          <a:bodyPr anchor="b"/>
          <a:lstStyle/>
          <a:p>
            <a:r>
              <a:rPr lang="zh-CN" altLang="en-US" dirty="0">
                <a:sym typeface="+mn-ea"/>
              </a:rPr>
              <a:t>.     我们的发现：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622935" y="426720"/>
            <a:ext cx="11546205" cy="6373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sz="2400" dirty="0"/>
              <a:t>工艺船与环保电动船的区别：</a:t>
            </a:r>
          </a:p>
          <a:p>
            <a:pPr marL="0" indent="0">
              <a:buNone/>
            </a:pPr>
            <a:r>
              <a:rPr lang="zh-CN" altLang="en-US" sz="2400" dirty="0"/>
              <a:t>工艺船从打样到成品共二十多道工序,每一道生产工序都经过严格的质量把关，由工厂统一制作出来，工艺船模的制作工序完全相同，缺乏创新意识。制作出来的产品是一艘便于赏玩，其更注重的是艺术性和观赏价值。手工制作的小船是用生活中的废旧材料制作的，真正的应用到我们的生活中，不仅仅只是作为玩具，具有纪念性、观赏性、实用性、科学性等特点，还将我们的生活装点得更加美好。在制作的过程中我们的实践能力、创新能力等方面都得到了发展。　</a:t>
            </a:r>
          </a:p>
          <a:p>
            <a:pPr marL="0" indent="0">
              <a:buNone/>
            </a:pPr>
            <a:r>
              <a:rPr lang="zh-CN" altLang="en-US" sz="2400" dirty="0"/>
              <a:t>传统船与电动船的区别：</a:t>
            </a:r>
          </a:p>
          <a:p>
            <a:pPr marL="0" indent="0">
              <a:buNone/>
            </a:pPr>
            <a:r>
              <a:rPr lang="zh-CN" altLang="en-US" sz="2400" dirty="0"/>
              <a:t>电动船是靠电力来推进的船舶，电力又是来自于蓄电池或船用发电机。具有输出的功率比较大、结构简单、成本低、体积小、极限转速非常高、运行可靠等优点。</a:t>
            </a:r>
          </a:p>
          <a:p>
            <a:pPr marL="0" indent="0">
              <a:buNone/>
            </a:pPr>
            <a:r>
              <a:rPr lang="zh-CN" altLang="en-US" sz="2400" dirty="0"/>
              <a:t>传统的船舶一般靠船桨，或者风帆（风力）行驶，速度慢，耗力多。</a:t>
            </a:r>
          </a:p>
          <a:p>
            <a:pPr marL="0" indent="0">
              <a:buNone/>
            </a:pPr>
            <a:r>
              <a:rPr lang="zh-CN" altLang="en-US" sz="2400" dirty="0"/>
              <a:t>与传统的船舶动力系统比较起来，电力推进系统更优越。，因为其具有调速范围广、驱动力大、安装方便、便于维修、易于正反转、体积小、布局灵活、振动和噪音小等优点。此种动力系统充分体现了“绿色航运”和“绿色船舶”的环保节能理念，这必定成为今后船舶动力领域的一个发展方向。</a:t>
            </a:r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653415" y="-602615"/>
            <a:ext cx="11210925" cy="1600200"/>
          </a:xfrm>
        </p:spPr>
        <p:txBody>
          <a:bodyPr anchor="b"/>
          <a:lstStyle/>
          <a:p>
            <a:r>
              <a:rPr lang="zh-CN" altLang="en-US" dirty="0"/>
              <a:t>首先，我们用白胶把两块木板组装在一起，搭建出船的主体。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77" name="图片 77" descr="0bd93a0904d049911dcea2a1c18e7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998220"/>
            <a:ext cx="12248515" cy="5835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69215" y="-97790"/>
            <a:ext cx="12097385" cy="1600200"/>
          </a:xfrm>
        </p:spPr>
        <p:txBody>
          <a:bodyPr anchor="b">
            <a:normAutofit/>
          </a:bodyPr>
          <a:lstStyle/>
          <a:p>
            <a:r>
              <a:rPr lang="zh-CN" altLang="en-US" sz="2800" dirty="0"/>
              <a:t>整理剩下零件时，突然发现小船的接收天线还没有安装好，我们七手八脚把最后一步搞定，小船组装大功告成小船放入小池塘，小船即将起航，我们看得目不转睛。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103" name="图片 103" descr="cb1270a3e21760099918b7391d815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1617980"/>
            <a:ext cx="12293600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101850" y="-956945"/>
            <a:ext cx="6900545" cy="1738630"/>
          </a:xfrm>
        </p:spPr>
        <p:txBody>
          <a:bodyPr anchor="b"/>
          <a:lstStyle/>
          <a:p>
            <a:r>
              <a:rPr lang="en-US" altLang="zh-CN" dirty="0">
                <a:sym typeface="+mn-ea"/>
              </a:rPr>
              <a:t>      </a:t>
            </a:r>
            <a:r>
              <a:rPr lang="zh-CN" altLang="en-US" dirty="0">
                <a:sym typeface="+mn-ea"/>
              </a:rPr>
              <a:t>小船的设计原理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8255" y="781685"/>
            <a:ext cx="12284075" cy="6064250"/>
          </a:xfrm>
        </p:spPr>
        <p:txBody>
          <a:bodyPr>
            <a:normAutofit/>
          </a:bodyPr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空气动力船原理：</a:t>
            </a:r>
            <a:r>
              <a:rPr lang="zh-CN" altLang="en-US" sz="2400" dirty="0"/>
              <a:t>利用船尾螺旋桨的旋转，推动空气，产生推动船体的气流，同时产生作用于船尾的推力!空气动力船是目前比较新型是一种玩具船.</a:t>
            </a: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轮船不沉的奥秘：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现代的轮船一般都是用钢造的，钢远比水重得多。而且，轮船上装的许多货物如粮食、机器、建筑用材等也都比水重，但是为什么装了那么多东西的船却不会沉底呢？这里就应用到了一条重要的物理定律：“作用于水中物体上的浮力的大小等于物体排开水的重力。”这条物体浮沉的定律，改变了人类过去一直用木材造船的历史。</a:t>
            </a: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浮力原理：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我们做了个小实验来证明一下这个原理：找一块薄铁皮，把它放在水上，它就立刻沉下去了；我们把这块铁皮做个铁盒子，再放到水上，虽然重力没有变，它却能漂浮在水面上。而且即使往盒子里加点东西，盒子也只是下沉一点点，但仍能漂浮在水面上。这是因为盒子底面受到水的压力，这个压力就是竖直向上的浮力。当浮力大于铁皮的重力时，就托住铁盒让它浮在水面上。而浮力是随物体排开液体重力的增加而增加、随物体底部面积的增大而增大的。大轮船浮在水上就是根据这个原理。船越大，即船的底部面积越大，船排开水的重力也越大，它所受的浮力也就越大，即使轮船装运很多的货物，也不会沉底了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700405" y="-772160"/>
            <a:ext cx="8378825" cy="1600200"/>
          </a:xfrm>
        </p:spPr>
        <p:txBody>
          <a:bodyPr anchor="b"/>
          <a:lstStyle/>
          <a:p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设计制作类作品在生活中的用途广泛的 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69215" y="828040"/>
            <a:ext cx="11284585" cy="6681470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船的用途 </a:t>
            </a:r>
            <a:r>
              <a:rPr lang="zh-CN" altLang="en-US" dirty="0"/>
              <a:t>客轮 : 旅客输送用船。不仅方便了我们的出行，同时还可以观赏海上风景。 货船 : 货物输送用船。其运载量大，营运成本低，可以运送类似原油的货物。渡轮 : 主要运载货物，乘客，汽车。有的大型的货物甚至是危险品都可以运输，解决了一些特殊的需求。渔船 : 用于捕鱼业的用船。给靠海为生的渔民带来了收益，成为他们的一种赚钱工具。船舶的制造在人们的生活中起到了货物流通的作用，以及旅游业带动经济发展，还有经济文化的相互传播与交流。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环保空气动力船</a:t>
            </a:r>
            <a:r>
              <a:rPr lang="zh-CN" altLang="en-US" dirty="0"/>
              <a:t>当然是寓教于乐，能给小朋友们带来快乐，还能让小朋友在游戏的时候学习更多的东西。玩具是儿童生活中不可缺少的东西，对孩子的身心发展起着非常重要的作用，它能促进孩子感知觉、语言、动作技能和技巧的发展。养孩子的观察力、注意力、想象力和思维能力，开阔孩子的视野，激发孩子的欢乐情绪，培养儿童良好的品德。  </a:t>
            </a:r>
          </a:p>
          <a:p>
            <a:pPr marL="0" indent="0">
              <a:buNone/>
            </a:pPr>
            <a:r>
              <a:rPr lang="zh-CN" altLang="en-US" dirty="0"/>
              <a:t>总之，环保空气动力船不仅起环保作用，具有很大的教育作用，更能能激起儿童的主动性，更好地促进少年儿童的全面发展。</a:t>
            </a:r>
          </a:p>
          <a:p>
            <a:pPr marL="609600" indent="-609600">
              <a:buAutoNum type="arabicPeriod"/>
            </a:pPr>
            <a:endParaRPr lang="zh-CN" altLang="en-US" dirty="0"/>
          </a:p>
          <a:p>
            <a:pPr marL="609600" indent="-609600">
              <a:buAutoNum type="arabicPeriod"/>
            </a:pPr>
            <a:endParaRPr lang="zh-CN" altLang="en-US" dirty="0"/>
          </a:p>
          <a:p>
            <a:pPr marL="609600" indent="-609600">
              <a:buAutoNum type="arabicPeriod"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1883728" y="-302895"/>
            <a:ext cx="6870700" cy="1600200"/>
          </a:xfrm>
        </p:spPr>
        <p:txBody>
          <a:bodyPr anchor="b"/>
          <a:lstStyle/>
          <a:p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uFillTx/>
                <a:sym typeface="+mn-ea"/>
              </a:rPr>
              <a:t>    船文化小知识：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uFillTx/>
              </a:rPr>
              <a:t>     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         船字书写演变过程图片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船的金体字船的篆体字</a:t>
            </a:r>
          </a:p>
          <a:p>
            <a:pPr marL="0" indent="0">
              <a:buNone/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船的隶体字船的行体字</a:t>
            </a:r>
          </a:p>
          <a:p>
            <a:pPr marL="0" indent="0">
              <a:buNone/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uFillTx/>
              </a:rPr>
              <a:t>船的草体字船的楷体字 </a:t>
            </a:r>
          </a:p>
        </p:txBody>
      </p:sp>
      <p:pic>
        <p:nvPicPr>
          <p:cNvPr id="2" name="图片 6" descr="IMG_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85" y="2614930"/>
            <a:ext cx="85725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09" descr="IMG_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90" y="2614930"/>
            <a:ext cx="6667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8" descr="IMG_2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435" y="3850005"/>
            <a:ext cx="6667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9" descr="IMG_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0" y="3850005"/>
            <a:ext cx="6667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0" descr="IMG_2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185" y="5417185"/>
            <a:ext cx="85725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1" descr="IMG_2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50" y="5607685"/>
            <a:ext cx="666750" cy="66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r>
              <a:rPr lang="en-US" altLang="zh-CN" sz="4000" dirty="0">
                <a:sym typeface="+mn-ea"/>
              </a:rPr>
              <a:t>     </a:t>
            </a:r>
            <a:r>
              <a:rPr lang="zh-CN" altLang="en-US" sz="4000" dirty="0">
                <a:sym typeface="+mn-ea"/>
              </a:rPr>
              <a:t>诗歌中的船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838200" y="1502410"/>
            <a:ext cx="10515600" cy="4812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野径云俱黑，江船火独明。——《春夜喜雨》 唐·杜甫</a:t>
            </a:r>
          </a:p>
          <a:p>
            <a:pPr marL="0" indent="0">
              <a:buNone/>
            </a:pPr>
            <a:r>
              <a:rPr lang="zh-CN" altLang="en-US" dirty="0"/>
              <a:t>黑云翻墨未遮山，白雨跳珠乱入船。——《六月二十七日望湖楼醉书》 宋·苏轼</a:t>
            </a:r>
          </a:p>
          <a:p>
            <a:pPr marL="0" indent="0">
              <a:buNone/>
            </a:pPr>
            <a:r>
              <a:rPr lang="zh-CN" altLang="en-US" dirty="0"/>
              <a:t>姑苏城外寒山寺，夜半钟声到客船。——《枫桥夜泊 / 夜泊枫江》 唐·张继</a:t>
            </a:r>
          </a:p>
          <a:p>
            <a:pPr marL="0" indent="0">
              <a:buNone/>
            </a:pPr>
            <a:r>
              <a:rPr lang="zh-CN" altLang="en-US" dirty="0"/>
              <a:t> 东船西舫悄无言，唯见江心秋月白。——《琵琶行 / 琵琶引》 唐·白居易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1883728" y="-302895"/>
            <a:ext cx="6870700" cy="1600200"/>
          </a:xfrm>
        </p:spPr>
        <p:txBody>
          <a:bodyPr anchor="b"/>
          <a:lstStyle/>
          <a:p>
            <a:r>
              <a:rPr lang="en-US" altLang="zh-CN" dirty="0"/>
              <a:t>      </a:t>
            </a:r>
            <a:r>
              <a:rPr lang="zh-CN" altLang="en-US" sz="4000" dirty="0"/>
              <a:t>有关船的故事：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uFillTx/>
              </a:rPr>
              <a:t>     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uFillTx/>
              </a:rPr>
              <a:t>鲁班造船的故事</a:t>
            </a:r>
          </a:p>
          <a:p>
            <a:pPr marL="0" indent="0">
              <a:buNone/>
            </a:pPr>
            <a:endParaRPr lang="zh-CN" altLang="en-US" sz="3600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uFillTx/>
              </a:rPr>
              <a:t>     龙船节的由来</a:t>
            </a:r>
          </a:p>
          <a:p>
            <a:pPr marL="0" indent="0">
              <a:buNone/>
            </a:pPr>
            <a:endParaRPr lang="zh-CN" altLang="en-US" sz="3600" dirty="0">
              <a:solidFill>
                <a:schemeClr val="accent1">
                  <a:lumMod val="75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uFillTx/>
              </a:rPr>
              <a:t>      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标题 139265"/>
          <p:cNvSpPr>
            <a:spLocks noGrp="1"/>
          </p:cNvSpPr>
          <p:nvPr>
            <p:ph type="title"/>
          </p:nvPr>
        </p:nvSpPr>
        <p:spPr>
          <a:xfrm>
            <a:off x="1906905" y="746760"/>
            <a:ext cx="7772400" cy="1143000"/>
          </a:xfrm>
        </p:spPr>
        <p:txBody>
          <a:bodyPr anchor="b"/>
          <a:lstStyle/>
          <a:p>
            <a:r>
              <a:rPr lang="zh-CN" altLang="en-US" dirty="0"/>
              <a:t>倒流香选题来源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39267" name="文本占位符 139266"/>
          <p:cNvSpPr>
            <a:spLocks noGrp="1"/>
          </p:cNvSpPr>
          <p:nvPr>
            <p:ph type="body" idx="1"/>
          </p:nvPr>
        </p:nvSpPr>
        <p:spPr>
          <a:xfrm>
            <a:off x="1223645" y="1631950"/>
            <a:ext cx="10657205" cy="387604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altLang="zh-CN" dirty="0"/>
              <a:t> </a:t>
            </a:r>
            <a:r>
              <a:rPr lang="zh-CN" altLang="en-US" dirty="0"/>
              <a:t>暑假陪着大人们看《甄嬛传》，经常听他们讨论皇宫里的各种趣闻，听妈妈们议论最多却是宫中在不同情况下如何制香，不同香的各种用途在我们眼里不断放大，要是我们也能制香，那该多好啊！这个想法在脑中出现后久久不能散去。龚胤翔同学和妈妈一起去亲戚家串门，看到富有书香气息的阿姨家点了一种香，像流水一样，从上往下流动，又像雪白轻盈如薄纱的烟雾，缓缓往下落，如流水，如烟，如雾，如尘！将一切浮躁，随烟飘散。如此意境，甚是享受 ！那是什么香？如此神奇！这种香如何制作？它又是为什么会往下流的？带着我们的好奇心，带着这些疑问，我们一组七人开始了“倒流香”的设计制作的研究。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标题 124929"/>
          <p:cNvSpPr>
            <a:spLocks noGrp="1"/>
          </p:cNvSpPr>
          <p:nvPr>
            <p:ph type="title"/>
          </p:nvPr>
        </p:nvSpPr>
        <p:spPr>
          <a:xfrm>
            <a:off x="1817688" y="-885507"/>
            <a:ext cx="6870700" cy="1600200"/>
          </a:xfrm>
        </p:spPr>
        <p:txBody>
          <a:bodyPr anchor="b"/>
          <a:lstStyle/>
          <a:p>
            <a:r>
              <a:rPr lang="en-US" altLang="zh-CN" dirty="0"/>
              <a:t>           </a:t>
            </a:r>
            <a:r>
              <a:rPr lang="zh-CN" altLang="en-US" sz="4400" dirty="0"/>
              <a:t>评   价</a:t>
            </a:r>
            <a:endParaRPr lang="en-US" altLang="zh-CN" sz="4400"/>
          </a:p>
        </p:txBody>
      </p:sp>
      <p:sp>
        <p:nvSpPr>
          <p:cNvPr id="124931" name="文本占位符 124930"/>
          <p:cNvSpPr>
            <a:spLocks noGrp="1"/>
          </p:cNvSpPr>
          <p:nvPr>
            <p:ph type="body" idx="1"/>
          </p:nvPr>
        </p:nvSpPr>
        <p:spPr>
          <a:xfrm>
            <a:off x="-68580" y="854075"/>
            <a:ext cx="12234545" cy="436118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3600" dirty="0">
                <a:solidFill>
                  <a:srgbClr val="FF0000"/>
                </a:solidFill>
              </a:rPr>
              <a:t>评价方式：</a:t>
            </a:r>
            <a:r>
              <a:rPr lang="zh-CN" altLang="en-US" sz="3600" dirty="0"/>
              <a:t>笔试、实践考试、口头陈述、书面报告、个人作品等</a:t>
            </a:r>
          </a:p>
          <a:p>
            <a:pPr>
              <a:lnSpc>
                <a:spcPct val="80000"/>
              </a:lnSpc>
            </a:pPr>
            <a:r>
              <a:rPr lang="zh-CN" altLang="en-US" sz="3600" dirty="0">
                <a:solidFill>
                  <a:srgbClr val="FF0000"/>
                </a:solidFill>
              </a:rPr>
              <a:t>评价内容：</a:t>
            </a:r>
            <a:endParaRPr lang="zh-CN" altLang="en-US" sz="3600" dirty="0"/>
          </a:p>
          <a:p>
            <a:pPr lvl="1">
              <a:lnSpc>
                <a:spcPct val="80000"/>
              </a:lnSpc>
            </a:pPr>
            <a:r>
              <a:rPr lang="zh-CN" altLang="en-US" sz="3600" dirty="0"/>
              <a:t>能力提高方面：如信息收集能力、信息分析能力、创新能力、解决问题能力、动手实践能力、合作能力、决策能力等</a:t>
            </a:r>
          </a:p>
          <a:p>
            <a:pPr lvl="1">
              <a:lnSpc>
                <a:spcPct val="80000"/>
              </a:lnSpc>
            </a:pPr>
            <a:r>
              <a:rPr lang="zh-CN" altLang="en-US" sz="3600" dirty="0"/>
              <a:t>知识获取情况：认知目标来决定</a:t>
            </a:r>
          </a:p>
          <a:p>
            <a:pPr lvl="1">
              <a:lnSpc>
                <a:spcPct val="80000"/>
              </a:lnSpc>
            </a:pPr>
            <a:r>
              <a:rPr lang="zh-CN" altLang="en-US" sz="3600" dirty="0"/>
              <a:t>合作情况：合作态度、任务完成情况、配合、交流、任务分工</a:t>
            </a:r>
          </a:p>
          <a:p>
            <a:pPr lvl="1">
              <a:lnSpc>
                <a:spcPct val="80000"/>
              </a:lnSpc>
            </a:pPr>
            <a:r>
              <a:rPr lang="zh-CN" altLang="en-US" sz="3600" dirty="0"/>
              <a:t>学习态度：参与、准备工作、出勤、研究态度等方面</a:t>
            </a:r>
          </a:p>
          <a:p>
            <a:pPr lvl="1">
              <a:lnSpc>
                <a:spcPct val="80000"/>
              </a:lnSpc>
            </a:pPr>
            <a:r>
              <a:rPr lang="zh-CN" altLang="en-US" sz="3600" dirty="0"/>
              <a:t>最终作品：口头报告、书面报告、作品形式、作品价值等</a:t>
            </a:r>
          </a:p>
          <a:p>
            <a:pPr lvl="1">
              <a:lnSpc>
                <a:spcPct val="80000"/>
              </a:lnSpc>
            </a:pPr>
            <a:endParaRPr lang="zh-CN" altLang="en-US" sz="3600" dirty="0"/>
          </a:p>
        </p:txBody>
      </p:sp>
      <p:sp>
        <p:nvSpPr>
          <p:cNvPr id="124932" name="动作按钮: 后退或前一项 124931">
            <a:hlinkClick r:id="rId2" action="ppaction://hlinksldjump"/>
          </p:cNvPr>
          <p:cNvSpPr/>
          <p:nvPr/>
        </p:nvSpPr>
        <p:spPr>
          <a:xfrm>
            <a:off x="8688388" y="6453188"/>
            <a:ext cx="12954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/>
          <p:nvPr/>
        </p:nvSpPr>
        <p:spPr>
          <a:xfrm>
            <a:off x="-3175" y="14605"/>
            <a:ext cx="12233910" cy="47625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txBody>
          <a:bodyPr anchor="t"/>
          <a:lstStyle/>
          <a:p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79" name="矩形 3"/>
          <p:cNvSpPr/>
          <p:nvPr/>
        </p:nvSpPr>
        <p:spPr>
          <a:xfrm>
            <a:off x="-2540" y="6454140"/>
            <a:ext cx="12325350" cy="404495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txBody>
          <a:bodyPr anchor="t"/>
          <a:lstStyle/>
          <a:p>
            <a:endParaRPr lang="zh-CN" altLang="en-US" dirty="0">
              <a:solidFill>
                <a:srgbClr val="0066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5757545" y="568960"/>
            <a:ext cx="6473825" cy="614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strike="noStrike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评价，促进学生发展！</a:t>
            </a:r>
            <a:b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6391" name="Text Box 9"/>
          <p:cNvSpPr txBox="1"/>
          <p:nvPr/>
        </p:nvSpPr>
        <p:spPr>
          <a:xfrm>
            <a:off x="5516880" y="1543050"/>
            <a:ext cx="6714490" cy="48145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noProof="1">
                <a:solidFill>
                  <a:schemeClr val="accent5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我们的评价重视发展，淡化甄别与选拔实现评价功能的转化。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noProof="1">
                <a:solidFill>
                  <a:schemeClr val="accent5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+mn-ea"/>
              </a:rPr>
              <a:t>我们的评价</a:t>
            </a:r>
            <a:r>
              <a:rPr lang="zh-CN" altLang="en-US" sz="3200" noProof="1">
                <a:solidFill>
                  <a:schemeClr val="accent5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重综合评价，关注个体差异，实现评价指标的多元。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noProof="1">
                <a:solidFill>
                  <a:schemeClr val="accent5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+mn-ea"/>
              </a:rPr>
              <a:t>我们的评价</a:t>
            </a:r>
            <a:r>
              <a:rPr lang="zh-CN" altLang="en-US" sz="3200" noProof="1">
                <a:solidFill>
                  <a:schemeClr val="accent5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强调质性评价，定性与定量相结合，实现评价方法的多样化。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noProof="1">
                <a:solidFill>
                  <a:schemeClr val="accent5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+mn-ea"/>
              </a:rPr>
              <a:t>我们的评价</a:t>
            </a:r>
            <a:r>
              <a:rPr lang="zh-CN" altLang="en-US" sz="3200" noProof="1">
                <a:solidFill>
                  <a:schemeClr val="accent5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强调参与互动、自评与他评相结合，实现评价主题的多元化。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200" noProof="1">
                <a:solidFill>
                  <a:schemeClr val="accent5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  <a:sym typeface="+mn-ea"/>
              </a:rPr>
              <a:t>我们的评价</a:t>
            </a:r>
            <a:r>
              <a:rPr lang="zh-CN" altLang="en-US" sz="3200" noProof="1">
                <a:solidFill>
                  <a:schemeClr val="accent5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注重过程，终结性评价与形成性评价相结合，实现评价重心的转移。</a:t>
            </a:r>
          </a:p>
        </p:txBody>
      </p:sp>
      <p:pic>
        <p:nvPicPr>
          <p:cNvPr id="2458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3175" y="1074420"/>
            <a:ext cx="5519420" cy="5379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文本框 2"/>
          <p:cNvSpPr txBox="1"/>
          <p:nvPr/>
        </p:nvSpPr>
        <p:spPr>
          <a:xfrm>
            <a:off x="1360805" y="490855"/>
            <a:ext cx="4156075" cy="583565"/>
          </a:xfrm>
          <a:prstGeom prst="rect">
            <a:avLst/>
          </a:prstGeom>
          <a:solidFill>
            <a:srgbClr val="D1D1F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sym typeface="宋体" panose="02010600030101010101" pitchFamily="2" charset="-122"/>
              </a:rPr>
              <a:t>小组活动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sym typeface="宋体" panose="02010600030101010101" pitchFamily="2" charset="-122"/>
              </a:rPr>
              <a:t>-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sym typeface="宋体" panose="02010600030101010101" pitchFamily="2" charset="-122"/>
              </a:rPr>
              <a:t>评价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397510"/>
            <a:ext cx="1363345" cy="957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标题 114689"/>
          <p:cNvSpPr>
            <a:spLocks noGrp="1"/>
          </p:cNvSpPr>
          <p:nvPr>
            <p:ph type="title"/>
          </p:nvPr>
        </p:nvSpPr>
        <p:spPr>
          <a:xfrm>
            <a:off x="2279650" y="-458787"/>
            <a:ext cx="6870700" cy="1600200"/>
          </a:xfrm>
        </p:spPr>
        <p:txBody>
          <a:bodyPr anchor="b"/>
          <a:lstStyle/>
          <a:p>
            <a:r>
              <a:rPr lang="en-US" altLang="zh-CN" sz="800" dirty="0">
                <a:solidFill>
                  <a:schemeClr val="accent1"/>
                </a:solidFill>
                <a:uFillTx/>
              </a:rPr>
              <a:t>1</a:t>
            </a:r>
          </a:p>
        </p:txBody>
      </p:sp>
      <p:sp>
        <p:nvSpPr>
          <p:cNvPr id="114691" name="文本占位符 114690"/>
          <p:cNvSpPr>
            <a:spLocks noGrp="1"/>
          </p:cNvSpPr>
          <p:nvPr>
            <p:ph type="body" idx="1"/>
          </p:nvPr>
        </p:nvSpPr>
        <p:spPr>
          <a:xfrm>
            <a:off x="1992313" y="1341438"/>
            <a:ext cx="7696200" cy="3657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zh-CN" sz="800" b="1" dirty="0">
                <a:solidFill>
                  <a:schemeClr val="accent1">
                    <a:lumMod val="75000"/>
                  </a:schemeClr>
                </a:solidFill>
                <a:uFillTx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355" y="0"/>
            <a:ext cx="12425680" cy="6866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600200"/>
          </a:xfrm>
        </p:spPr>
        <p:txBody>
          <a:bodyPr anchor="b"/>
          <a:lstStyle/>
          <a:p>
            <a:endParaRPr lang="zh-CN" altLang="en-US" dirty="0"/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AutoNum type="arabicPeriod"/>
            </a:pPr>
            <a:endParaRPr lang="zh-CN" altLang="en-US" dirty="0"/>
          </a:p>
          <a:p>
            <a:pPr marL="609600" indent="-609600">
              <a:buAutoNum type="arabicPeriod"/>
            </a:pPr>
            <a:endParaRPr lang="zh-CN" altLang="en-US" dirty="0"/>
          </a:p>
        </p:txBody>
      </p:sp>
      <p:pic>
        <p:nvPicPr>
          <p:cNvPr id="2" name="图片 1" descr="IMG_38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-5080"/>
            <a:ext cx="12228195" cy="680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标题 139265"/>
          <p:cNvSpPr>
            <a:spLocks noGrp="1"/>
          </p:cNvSpPr>
          <p:nvPr>
            <p:ph type="title"/>
          </p:nvPr>
        </p:nvSpPr>
        <p:spPr>
          <a:xfrm>
            <a:off x="2133600" y="1143000"/>
            <a:ext cx="7772400" cy="1143000"/>
          </a:xfrm>
        </p:spPr>
        <p:txBody>
          <a:bodyPr anchor="b"/>
          <a:lstStyle/>
          <a:p>
            <a:r>
              <a:rPr lang="zh-CN" altLang="en-US" dirty="0"/>
              <a:t>立题阶段－组成课题小组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39267" name="文本占位符 139266"/>
          <p:cNvSpPr>
            <a:spLocks noGrp="1"/>
          </p:cNvSpPr>
          <p:nvPr>
            <p:ph type="body" idx="1"/>
          </p:nvPr>
        </p:nvSpPr>
        <p:spPr>
          <a:xfrm>
            <a:off x="1365250" y="2041979"/>
            <a:ext cx="10515600" cy="3466011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有效的合作学习</a:t>
            </a: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</a:rPr>
              <a:t>组内异质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</a:rPr>
              <a:t>小组有明确的目标</a:t>
            </a: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</a:rPr>
              <a:t>小组成员的个人职责明确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dirty="0">
                <a:latin typeface="宋体" panose="02010600030101010101" pitchFamily="2" charset="-122"/>
              </a:rPr>
              <a:t>均等的成功机会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标题 124929"/>
          <p:cNvSpPr>
            <a:spLocks noGrp="1"/>
          </p:cNvSpPr>
          <p:nvPr>
            <p:ph type="title"/>
          </p:nvPr>
        </p:nvSpPr>
        <p:spPr>
          <a:xfrm>
            <a:off x="1992313" y="-315912"/>
            <a:ext cx="6870700" cy="1600200"/>
          </a:xfrm>
        </p:spPr>
        <p:txBody>
          <a:bodyPr anchor="b"/>
          <a:lstStyle/>
          <a:p>
            <a:r>
              <a:rPr lang="zh-CN" altLang="en-US"/>
              <a:t>小组分工</a:t>
            </a:r>
          </a:p>
        </p:txBody>
      </p:sp>
      <p:sp>
        <p:nvSpPr>
          <p:cNvPr id="124931" name="文本占位符 124930"/>
          <p:cNvSpPr>
            <a:spLocks noGrp="1"/>
          </p:cNvSpPr>
          <p:nvPr>
            <p:ph type="body" idx="1"/>
          </p:nvPr>
        </p:nvSpPr>
        <p:spPr>
          <a:xfrm>
            <a:off x="1992313" y="1557338"/>
            <a:ext cx="7696200" cy="3657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zh-CN" altLang="en-US" sz="2400" dirty="0"/>
          </a:p>
          <a:p>
            <a:pPr>
              <a:lnSpc>
                <a:spcPct val="80000"/>
              </a:lnSpc>
            </a:pPr>
            <a:endParaRPr lang="zh-CN" altLang="en-US" sz="2400" dirty="0"/>
          </a:p>
          <a:p>
            <a:pPr lvl="1">
              <a:lnSpc>
                <a:spcPct val="80000"/>
              </a:lnSpc>
            </a:pPr>
            <a:endParaRPr lang="zh-CN" altLang="en-US" sz="2000" dirty="0"/>
          </a:p>
        </p:txBody>
      </p:sp>
      <p:sp>
        <p:nvSpPr>
          <p:cNvPr id="124932" name="动作按钮: 后退或前一项 124931">
            <a:hlinkClick r:id="rId2" action="ppaction://hlinksldjump"/>
          </p:cNvPr>
          <p:cNvSpPr/>
          <p:nvPr/>
        </p:nvSpPr>
        <p:spPr>
          <a:xfrm>
            <a:off x="8688388" y="6453188"/>
            <a:ext cx="1295400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556000" y="254063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105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/>
        </p:nvGraphicFramePr>
        <p:xfrm>
          <a:off x="1856105" y="1557655"/>
          <a:ext cx="8479155" cy="4244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研究任务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研究人员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制定计划、实验操作及研究记录、资料搜集及整理、汇报、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全体组员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调查、采访等外出活动安排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龚胤翔  李浩然 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实验器材、不同天然香等物品的准备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丛恩琪  张铭宇 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研究数据的分析和比较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王依淼  孙普凡  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8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研究成果汇总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全体组员</a:t>
                      </a:r>
                    </a:p>
                  </a:txBody>
                  <a:tcPr marL="0" marR="0" marT="0" marB="0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标题 140289"/>
          <p:cNvSpPr>
            <a:spLocks noGrp="1"/>
          </p:cNvSpPr>
          <p:nvPr>
            <p:ph type="title"/>
          </p:nvPr>
        </p:nvSpPr>
        <p:spPr>
          <a:xfrm>
            <a:off x="2057400" y="457200"/>
            <a:ext cx="7772400" cy="1143000"/>
          </a:xfrm>
        </p:spPr>
        <p:txBody>
          <a:bodyPr anchor="b"/>
          <a:lstStyle/>
          <a:p>
            <a:r>
              <a:rPr lang="zh-CN" altLang="en-US" dirty="0"/>
              <a:t>立题阶段－实施方案的书写</a:t>
            </a:r>
          </a:p>
        </p:txBody>
      </p:sp>
      <p:graphicFrame>
        <p:nvGraphicFramePr>
          <p:cNvPr id="140291" name="文本占位符 140290"/>
          <p:cNvGraphicFramePr>
            <a:graphicFrameLocks noGrp="1"/>
          </p:cNvGraphicFramePr>
          <p:nvPr>
            <p:ph type="body" idx="1"/>
          </p:nvPr>
        </p:nvGraphicFramePr>
        <p:xfrm>
          <a:off x="2057400" y="2286000"/>
          <a:ext cx="8229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5467350" imgH="2276475" progId="Paint.Picture">
                  <p:embed/>
                </p:oleObj>
              </mc:Choice>
              <mc:Fallback>
                <p:oleObj r:id="rId3" imgW="5467350" imgH="22764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2286000"/>
                        <a:ext cx="8229600" cy="3962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2" name="文本框 140291"/>
          <p:cNvSpPr txBox="1"/>
          <p:nvPr/>
        </p:nvSpPr>
        <p:spPr>
          <a:xfrm>
            <a:off x="2514600" y="1752600"/>
            <a:ext cx="3243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latin typeface="Times New Roman" panose="02020603050405020304" charset="0"/>
              </a:rPr>
              <a:t>明确实施方案的内容：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标题 141313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 anchor="b"/>
          <a:lstStyle/>
          <a:p>
            <a:r>
              <a:rPr lang="zh-CN" altLang="en-US" dirty="0"/>
              <a:t>立题阶段－实施方案的书写</a:t>
            </a:r>
          </a:p>
        </p:txBody>
      </p:sp>
      <p:sp>
        <p:nvSpPr>
          <p:cNvPr id="141315" name="文本占位符 141314"/>
          <p:cNvSpPr>
            <a:spLocks noGrp="1"/>
          </p:cNvSpPr>
          <p:nvPr>
            <p:ph type="body" idx="1"/>
          </p:nvPr>
        </p:nvSpPr>
        <p:spPr>
          <a:xfrm>
            <a:off x="2351088" y="1557338"/>
            <a:ext cx="7404100" cy="334803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课题实施方案量表（参考）</a:t>
            </a:r>
          </a:p>
          <a:p>
            <a:endParaRPr lang="zh-CN" altLang="en-US" dirty="0"/>
          </a:p>
        </p:txBody>
      </p:sp>
      <p:graphicFrame>
        <p:nvGraphicFramePr>
          <p:cNvPr id="141316" name="对象 141315"/>
          <p:cNvGraphicFramePr/>
          <p:nvPr/>
        </p:nvGraphicFramePr>
        <p:xfrm>
          <a:off x="2286000" y="2378710"/>
          <a:ext cx="7620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5467350" imgH="3124200" progId="Paint.Picture">
                  <p:embed/>
                </p:oleObj>
              </mc:Choice>
              <mc:Fallback>
                <p:oleObj r:id="rId3" imgW="5467350" imgH="31242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378710"/>
                        <a:ext cx="7620000" cy="3962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20、26、28、29"/>
  <p:tag name="KSO_WM_TEMPLATE_CATEGORY" val="custom"/>
  <p:tag name="KSO_WM_TEMPLATE_INDEX" val="160428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8"/>
  <p:tag name="KSO_WM_TAG_VERSION" val="1.0"/>
  <p:tag name="KSO_WM_SLIDE_ID" val="custom20184640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9、12、16、19、22、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40"/>
  <p:tag name="KSO_WM_UNIT_TYPE" val="a"/>
  <p:tag name="KSO_WM_UNIT_INDEX" val="1"/>
  <p:tag name="KSO_WM_UNIT_ID" val="custom20184640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微立体多彩工作汇报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40"/>
  <p:tag name="KSO_WM_UNIT_TYPE" val="b"/>
  <p:tag name="KSO_WM_UNIT_INDEX" val="1"/>
  <p:tag name="KSO_WM_UNIT_ID" val="custom20184640_1*b*1"/>
  <p:tag name="KSO_WM_UNIT_LAYERLEVEL" val="1"/>
  <p:tag name="KSO_WM_UNIT_VALUE" val="25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MICRO-STEREO COLORFUL WORK REPOR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28"/>
</p:tagLst>
</file>

<file path=ppt/theme/theme1.xml><?xml version="1.0" encoding="utf-8"?>
<a:theme xmlns:a="http://schemas.openxmlformats.org/drawingml/2006/main" name="A000120140530A99PPBG">
  <a:themeElements>
    <a:clrScheme name="141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87A452"/>
      </a:accent1>
      <a:accent2>
        <a:srgbClr val="58B898"/>
      </a:accent2>
      <a:accent3>
        <a:srgbClr val="489698"/>
      </a:accent3>
      <a:accent4>
        <a:srgbClr val="C2C25E"/>
      </a:accent4>
      <a:accent5>
        <a:srgbClr val="C00000"/>
      </a:accent5>
      <a:accent6>
        <a:srgbClr val="FFC000"/>
      </a:accent6>
      <a:hlink>
        <a:srgbClr val="00B0F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4068</Words>
  <Application>Microsoft Office PowerPoint</Application>
  <PresentationFormat>宽屏</PresentationFormat>
  <Paragraphs>267</Paragraphs>
  <Slides>42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华文行楷</vt:lpstr>
      <vt:lpstr>宋体</vt:lpstr>
      <vt:lpstr>Arial</vt:lpstr>
      <vt:lpstr>Calibri</vt:lpstr>
      <vt:lpstr>Times New Roman</vt:lpstr>
      <vt:lpstr>Wingdings</vt:lpstr>
      <vt:lpstr>Wingdings 2</vt:lpstr>
      <vt:lpstr>黑体</vt:lpstr>
      <vt:lpstr>A000120140530A99PPBG</vt:lpstr>
      <vt:lpstr>Bitmap Image</vt:lpstr>
      <vt:lpstr>制作类研究性学习成果 的选材和指导</vt:lpstr>
      <vt:lpstr>制作类研究性学习的一般过程</vt:lpstr>
      <vt:lpstr>立题阶段－选题的来源</vt:lpstr>
      <vt:lpstr>倒流香选题来源 </vt:lpstr>
      <vt:lpstr>PowerPoint 演示文稿</vt:lpstr>
      <vt:lpstr>立题阶段－组成课题小组 </vt:lpstr>
      <vt:lpstr>小组分工</vt:lpstr>
      <vt:lpstr>立题阶段－实施方案的书写</vt:lpstr>
      <vt:lpstr>立题阶段－实施方案的书写</vt:lpstr>
      <vt:lpstr>          研究计划</vt:lpstr>
      <vt:lpstr>          指导设计制作遵循的原则</vt:lpstr>
      <vt:lpstr>实施阶段－研究方法</vt:lpstr>
      <vt:lpstr>实施阶段－研究方法</vt:lpstr>
      <vt:lpstr>文献、采访研究</vt:lpstr>
      <vt:lpstr> 深蓝小组采访有关环保动力小船提纲</vt:lpstr>
      <vt:lpstr>深蓝小组采访有关环保动力小船记录表 </vt:lpstr>
      <vt:lpstr> 关于船的问卷调查 </vt:lpstr>
      <vt:lpstr>瞧，我们正在忙碌的调查着。</vt:lpstr>
      <vt:lpstr>         关于船的问卷调查</vt:lpstr>
      <vt:lpstr>调查数据及分析</vt:lpstr>
      <vt:lpstr>5.您见过哪些品种的船？（可多选）</vt:lpstr>
      <vt:lpstr> 7.历史上经常用船将粮食等重要物资从南方运输到北方都城，其中常州现存的重要水道叫什么？（ ）</vt:lpstr>
      <vt:lpstr>调查问卷</vt:lpstr>
      <vt:lpstr>现象与问题     对于船，人们看到的很多但真正了解很少，但船舶并不只是运输，还有科考、观光、船舶工艺等作用，它提升我们人类的生活质量，为我们的生活、工作、娱乐等提供了很大的方便。同时对我们的绘画艺术、工艺美术、民俗文化、对外交流的发展有着极其重要的促进作用。 船的制作工艺比较复杂，不能大量生产，而且成本极高，费时费力。因此我们的下一步活动中，将添加一些宣传活动和一些研究船的活动。</vt:lpstr>
      <vt:lpstr>    对策与建议</vt:lpstr>
      <vt:lpstr> 实地考察 我们在商店里看到的代表一帆风顺的船：</vt:lpstr>
      <vt:lpstr>         船的商标</vt:lpstr>
      <vt:lpstr>               设计草图 </vt:lpstr>
      <vt:lpstr>设计船的草图模型</vt:lpstr>
      <vt:lpstr>               按步骤制作研究对象 </vt:lpstr>
      <vt:lpstr>设计中存在的问题</vt:lpstr>
      <vt:lpstr>.     我们的发现：</vt:lpstr>
      <vt:lpstr>首先，我们用白胶把两块木板组装在一起，搭建出船的主体。</vt:lpstr>
      <vt:lpstr>整理剩下零件时，突然发现小船的接收天线还没有安装好，我们七手八脚把最后一步搞定，小船组装大功告成小船放入小池塘，小船即将起航，我们看得目不转睛。</vt:lpstr>
      <vt:lpstr>      小船的设计原理</vt:lpstr>
      <vt:lpstr>    设计制作类作品在生活中的用途广泛的 </vt:lpstr>
      <vt:lpstr>    船文化小知识：</vt:lpstr>
      <vt:lpstr>     诗歌中的船</vt:lpstr>
      <vt:lpstr>      有关船的故事：</vt:lpstr>
      <vt:lpstr>           评   价</vt:lpstr>
      <vt:lpstr>PowerPoint 演示文稿</vt:lpstr>
      <vt:lpstr>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小学语文学科教研工作计划贯彻 暨学科关键能力研究推进会</dc:title>
  <dc:creator>Administrator</dc:creator>
  <cp:lastModifiedBy> </cp:lastModifiedBy>
  <cp:revision>129</cp:revision>
  <dcterms:created xsi:type="dcterms:W3CDTF">2015-05-05T08:02:00Z</dcterms:created>
  <dcterms:modified xsi:type="dcterms:W3CDTF">2020-08-30T13:32:26Z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