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0" r:id="rId4"/>
    <p:sldId id="267" r:id="rId5"/>
    <p:sldId id="265" r:id="rId6"/>
    <p:sldId id="257" r:id="rId7"/>
    <p:sldId id="271" r:id="rId8"/>
    <p:sldId id="263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7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一棵小桃树</a:t>
            </a:r>
            <a:endParaRPr lang="zh-CN" altLang="en-US" sz="7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作者：贾平凹</a:t>
            </a:r>
            <a:endParaRPr lang="en-US" altLang="zh-CN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执教：梁增红</a:t>
            </a:r>
            <a:endParaRPr lang="en-US" altLang="zh-CN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2019.04.26</a:t>
            </a:r>
            <a:endParaRPr lang="zh-CN" altLang="en-US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2071702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“我常常想要给我的小桃树写点文章，但却终没有写就一个字来。”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1442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这是一篇自读课文。</a:t>
            </a:r>
            <a:endParaRPr lang="zh-CN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357298"/>
            <a:ext cx="914400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+mn-ea"/>
              </a:rPr>
              <a:t>问题一：（第</a:t>
            </a:r>
            <a:r>
              <a:rPr lang="en-US" altLang="zh-CN" sz="3600" b="1" dirty="0" smtClean="0">
                <a:latin typeface="+mn-ea"/>
              </a:rPr>
              <a:t>7</a:t>
            </a:r>
            <a:r>
              <a:rPr lang="zh-CN" altLang="en-US" sz="3600" b="1" dirty="0" smtClean="0">
                <a:latin typeface="+mn-ea"/>
              </a:rPr>
              <a:t>段）是什么使我遗忘了小桃树？</a:t>
            </a:r>
            <a:endParaRPr lang="zh-CN" altLang="en-US" sz="3600" b="1" dirty="0" smtClean="0">
              <a:latin typeface="+mn-ea"/>
            </a:endParaRPr>
          </a:p>
          <a:p>
            <a:endParaRPr lang="en-US" altLang="zh-CN" sz="3600" b="1" dirty="0" smtClean="0">
              <a:latin typeface="+mn-ea"/>
            </a:endParaRPr>
          </a:p>
          <a:p>
            <a:r>
              <a:rPr lang="zh-CN" altLang="en-US" sz="3600" b="1" dirty="0" smtClean="0">
                <a:latin typeface="+mn-ea"/>
              </a:rPr>
              <a:t>问题二：（第</a:t>
            </a:r>
            <a:r>
              <a:rPr lang="en-US" sz="3600" b="1" dirty="0" smtClean="0">
                <a:latin typeface="+mn-ea"/>
              </a:rPr>
              <a:t>9</a:t>
            </a:r>
            <a:r>
              <a:rPr lang="zh-CN" altLang="en-US" sz="3600" b="1" dirty="0" smtClean="0">
                <a:latin typeface="+mn-ea"/>
              </a:rPr>
              <a:t>段）“蓄着我的梦”的桃核长成了树，而且真的开了花。作者仅仅在写花吗？</a:t>
            </a:r>
            <a:endParaRPr lang="zh-CN" altLang="en-US" sz="3600" b="1" dirty="0" smtClean="0">
              <a:latin typeface="+mn-ea"/>
            </a:endParaRPr>
          </a:p>
          <a:p>
            <a:endParaRPr lang="en-US" altLang="zh-CN" sz="3600" b="1" dirty="0" smtClean="0">
              <a:latin typeface="+mn-ea"/>
            </a:endParaRPr>
          </a:p>
          <a:p>
            <a:r>
              <a:rPr lang="zh-CN" altLang="en-US" sz="3600" b="1" dirty="0" smtClean="0">
                <a:latin typeface="+mn-ea"/>
              </a:rPr>
              <a:t>问题三：（第</a:t>
            </a:r>
            <a:r>
              <a:rPr lang="en-US" altLang="zh-CN" sz="3600" b="1" dirty="0" smtClean="0">
                <a:latin typeface="+mn-ea"/>
              </a:rPr>
              <a:t>13</a:t>
            </a:r>
            <a:r>
              <a:rPr lang="zh-CN" altLang="en-US" sz="3600" b="1" dirty="0" smtClean="0">
                <a:latin typeface="+mn-ea"/>
              </a:rPr>
              <a:t>段</a:t>
            </a:r>
            <a:r>
              <a:rPr lang="zh-CN" altLang="en-US" sz="3600" b="1" dirty="0" smtClean="0">
                <a:latin typeface="+mn-ea"/>
              </a:rPr>
              <a:t>）“我”的情感在这里来了一个转折，你读出来了吗？</a:t>
            </a:r>
            <a:endParaRPr lang="zh-CN" altLang="en-US" sz="3600" b="1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525963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旁注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：课文中一些描写反复出现，比如多次描写小桃树“没出息”。散文中这类地方，往往寄托着深意，要仔细体会。</a:t>
            </a:r>
            <a:endParaRPr lang="en-US" altLang="zh-CN" sz="3600" b="1" dirty="0" smtClean="0"/>
          </a:p>
          <a:p>
            <a:endParaRPr lang="zh-CN" altLang="en-US" sz="3600" b="1" dirty="0" smtClean="0"/>
          </a:p>
          <a:p>
            <a:r>
              <a:rPr lang="zh-CN" altLang="en-US" sz="3600" b="1" dirty="0" smtClean="0"/>
              <a:t>一位专家说：多次描写小桃树的“没出息”并不准确，没有“多次”，也没有写“没出息”。你怎么看？</a:t>
            </a:r>
            <a:endParaRPr lang="zh-CN" altLang="en-US" sz="3600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5768997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 smtClean="0"/>
              <a:t>同学们不妨数一数，作者在这篇散文里，一共用了多少次“我的小桃树”这一称呼？作者为什么如此执著地用这个称呼？因为在他看来，这株“野”的、“没出息”的、不美的小桃树，与自己有着特殊的情感联系。这深厚的情感从何而来呢？文章中叙述了小桃树的“身世”，同时暗写了作者自己的经历。原来，在作者看来，小桃树是他从儿时便怀有的、向往幸福生活的“梦”的化身</a:t>
            </a:r>
            <a:r>
              <a:rPr lang="en-US" altLang="zh-CN" b="1" dirty="0" smtClean="0"/>
              <a:t>——“</a:t>
            </a:r>
            <a:r>
              <a:rPr lang="zh-CN" altLang="en-US" b="1" dirty="0" smtClean="0"/>
              <a:t>我的小桃树”就是另一个“我”。因此，无论是他对小桃树的来由、发芽、长大、开花以至横遭风雨的叙述，还是各处的具体描写（例如写桃树在风雨里“哆嗦”“挣扎”，写花儿“又偏苦涩涩地笑着”），都饱含着深沉的感慨和寄托，文章也就真情洋溢，感人至深。</a:t>
            </a:r>
            <a:endParaRPr lang="zh-CN" altLang="en-US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42860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自读课文的学习要诀</a:t>
            </a:r>
            <a:endParaRPr lang="en-US" altLang="zh-CN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zh-CN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自读课文要自读，</a:t>
            </a:r>
            <a:endParaRPr lang="zh-CN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关注旁批和提示。</a:t>
            </a:r>
            <a:endParaRPr lang="zh-CN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重锤猛打关键处，</a:t>
            </a:r>
            <a:endParaRPr lang="zh-CN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buNone/>
            </a:pP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掌握方法任我行。</a:t>
            </a:r>
            <a:endParaRPr lang="zh-CN" altLang="en-US" sz="4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DOC_GUID" val="{48aa6c60-d0cb-4ee5-a385-e707df81fdab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WPS 演示</Application>
  <PresentationFormat>全屏显示(4:3)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Office 主题</vt:lpstr>
      <vt:lpstr>一棵小桃树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孤独之旅</dc:title>
  <dc:creator>lenovo</dc:creator>
  <cp:lastModifiedBy>ASUS-CHINA</cp:lastModifiedBy>
  <cp:revision>60</cp:revision>
  <dcterms:created xsi:type="dcterms:W3CDTF">2019-03-17T01:48:00Z</dcterms:created>
  <dcterms:modified xsi:type="dcterms:W3CDTF">2019-04-26T02:09:55Z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