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352" r:id="rId4"/>
    <p:sldId id="371" r:id="rId5"/>
    <p:sldId id="354" r:id="rId6"/>
    <p:sldId id="324" r:id="rId7"/>
    <p:sldId id="318" r:id="rId8"/>
    <p:sldId id="355" r:id="rId9"/>
    <p:sldId id="325" r:id="rId10"/>
    <p:sldId id="406" r:id="rId11"/>
    <p:sldId id="407" r:id="rId12"/>
    <p:sldId id="316" r:id="rId13"/>
    <p:sldId id="331" r:id="rId14"/>
    <p:sldId id="395" r:id="rId15"/>
    <p:sldId id="345" r:id="rId16"/>
    <p:sldId id="408" r:id="rId17"/>
    <p:sldId id="317" r:id="rId18"/>
    <p:sldId id="356" r:id="rId19"/>
    <p:sldId id="389" r:id="rId20"/>
    <p:sldId id="321" r:id="rId21"/>
    <p:sldId id="322" r:id="rId22"/>
    <p:sldId id="263" r:id="rId23"/>
    <p:sldId id="390" r:id="rId24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FF"/>
    <a:srgbClr val="FF3399"/>
    <a:srgbClr val="FF3300"/>
    <a:srgbClr val="0033CC"/>
    <a:srgbClr val="5D9CD5"/>
    <a:srgbClr val="8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6"/>
    <p:restoredTop sz="94589"/>
  </p:normalViewPr>
  <p:slideViewPr>
    <p:cSldViewPr showGuides="1">
      <p:cViewPr varScale="1">
        <p:scale>
          <a:sx n="84" d="100"/>
          <a:sy n="84" d="100"/>
        </p:scale>
        <p:origin x="-1554" y="-78"/>
      </p:cViewPr>
      <p:guideLst>
        <p:guide orient="horz" pos="2155"/>
        <p:guide pos="28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8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4" descr="c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5"/>
          <p:cNvSpPr txBox="1"/>
          <p:nvPr/>
        </p:nvSpPr>
        <p:spPr>
          <a:xfrm>
            <a:off x="971550" y="2852738"/>
            <a:ext cx="100806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2" name="Text Box 6"/>
          <p:cNvSpPr txBox="1"/>
          <p:nvPr/>
        </p:nvSpPr>
        <p:spPr>
          <a:xfrm>
            <a:off x="1143000" y="1447800"/>
            <a:ext cx="71913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3" name="Text Box 7"/>
          <p:cNvSpPr txBox="1"/>
          <p:nvPr/>
        </p:nvSpPr>
        <p:spPr>
          <a:xfrm>
            <a:off x="2700338" y="2781300"/>
            <a:ext cx="71913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4" name="Text Box 8">
            <a:hlinkClick r:id="rId2" action="ppaction://hlinksldjump"/>
          </p:cNvPr>
          <p:cNvSpPr txBox="1"/>
          <p:nvPr/>
        </p:nvSpPr>
        <p:spPr>
          <a:xfrm>
            <a:off x="2627313" y="2781300"/>
            <a:ext cx="6477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5" name="Text Box 9"/>
          <p:cNvSpPr txBox="1"/>
          <p:nvPr/>
        </p:nvSpPr>
        <p:spPr>
          <a:xfrm>
            <a:off x="4211638" y="2781300"/>
            <a:ext cx="5762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6" name="Text Box 10"/>
          <p:cNvSpPr txBox="1"/>
          <p:nvPr/>
        </p:nvSpPr>
        <p:spPr>
          <a:xfrm>
            <a:off x="5724525" y="2781300"/>
            <a:ext cx="6477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7" name="Text Box 12"/>
          <p:cNvSpPr txBox="1"/>
          <p:nvPr/>
        </p:nvSpPr>
        <p:spPr>
          <a:xfrm>
            <a:off x="685800" y="685800"/>
            <a:ext cx="3733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58" name="Text Box 13"/>
          <p:cNvSpPr txBox="1"/>
          <p:nvPr/>
        </p:nvSpPr>
        <p:spPr>
          <a:xfrm>
            <a:off x="609600" y="685800"/>
            <a:ext cx="4953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苏教版小学数学二年级（上册）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67588"/>
          <p:cNvSpPr txBox="1"/>
          <p:nvPr/>
        </p:nvSpPr>
        <p:spPr>
          <a:xfrm>
            <a:off x="611188" y="1195388"/>
            <a:ext cx="84042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有</a:t>
            </a:r>
            <a:r>
              <a:rPr lang="en-US" altLang="zh-CN" sz="2800" dirty="0">
                <a:latin typeface="Arial" panose="020B0604020202020204" pitchFamily="34" charset="0"/>
                <a:ea typeface="楷体" panose="02010609060101010101" pitchFamily="49" charset="-122"/>
              </a:rPr>
              <a:t>8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个桃，每个小朋友分</a:t>
            </a:r>
            <a:r>
              <a:rPr lang="en-US" altLang="zh-CN" sz="2800" dirty="0">
                <a:latin typeface="Arial" panose="020B06040202020202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个，可以分给几个小朋友？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grpSp>
        <p:nvGrpSpPr>
          <p:cNvPr id="3" name="组合 67592"/>
          <p:cNvGrpSpPr/>
          <p:nvPr/>
        </p:nvGrpSpPr>
        <p:grpSpPr>
          <a:xfrm>
            <a:off x="684213" y="3572828"/>
            <a:ext cx="7512050" cy="681037"/>
            <a:chOff x="527" y="2607"/>
            <a:chExt cx="4732" cy="429"/>
          </a:xfrm>
        </p:grpSpPr>
        <p:sp>
          <p:nvSpPr>
            <p:cNvPr id="9228" name="文本框 67589"/>
            <p:cNvSpPr txBox="1"/>
            <p:nvPr/>
          </p:nvSpPr>
          <p:spPr>
            <a:xfrm>
              <a:off x="527" y="2709"/>
              <a:ext cx="4732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800" dirty="0">
                  <a:latin typeface="Arial" panose="020B0604020202020204" pitchFamily="34" charset="0"/>
                  <a:ea typeface="楷体" panose="02010609060101010101" pitchFamily="49" charset="-122"/>
                </a:rPr>
                <a:t>8</a:t>
              </a:r>
              <a:r>
                <a:rPr lang="zh-CN" altLang="en-US" sz="2800" dirty="0">
                  <a:latin typeface="方正少儿简体" pitchFamily="65" charset="-122"/>
                  <a:ea typeface="方正少儿简体" pitchFamily="65" charset="-122"/>
                </a:rPr>
                <a:t>个    ，每人分</a:t>
              </a:r>
              <a:r>
                <a:rPr lang="en-US" altLang="zh-CN" sz="2800" dirty="0">
                  <a:latin typeface="Arial" panose="020B0604020202020204" pitchFamily="34" charset="0"/>
                  <a:ea typeface="黑体" pitchFamily="49" charset="-122"/>
                </a:rPr>
                <a:t>2</a:t>
              </a:r>
              <a:r>
                <a:rPr lang="zh-CN" altLang="en-US" sz="2800" dirty="0">
                  <a:latin typeface="方正少儿简体" pitchFamily="65" charset="-122"/>
                  <a:ea typeface="方正少儿简体" pitchFamily="65" charset="-122"/>
                </a:rPr>
                <a:t>个，可以分给（     ）人。</a:t>
              </a:r>
              <a:endParaRPr lang="zh-CN" altLang="en-US" sz="2800" dirty="0">
                <a:latin typeface="方正少儿简体" pitchFamily="65" charset="-122"/>
                <a:ea typeface="方正少儿简体" pitchFamily="65" charset="-122"/>
              </a:endParaRPr>
            </a:p>
          </p:txBody>
        </p:sp>
        <p:pic>
          <p:nvPicPr>
            <p:cNvPr id="9229" name="图片 6759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992" t="53909" r="75262"/>
            <a:stretch>
              <a:fillRect/>
            </a:stretch>
          </p:blipFill>
          <p:spPr>
            <a:xfrm>
              <a:off x="793" y="2607"/>
              <a:ext cx="635" cy="4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7592" name="椭圆 67591"/>
          <p:cNvSpPr/>
          <p:nvPr/>
        </p:nvSpPr>
        <p:spPr>
          <a:xfrm>
            <a:off x="684213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9221" name="图片 676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63" y="2420938"/>
            <a:ext cx="8294687" cy="1000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图片 676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" y="1052513"/>
            <a:ext cx="61912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605" name="椭圆 67604"/>
          <p:cNvSpPr/>
          <p:nvPr/>
        </p:nvSpPr>
        <p:spPr>
          <a:xfrm>
            <a:off x="2700338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7606" name="椭圆 67605"/>
          <p:cNvSpPr/>
          <p:nvPr/>
        </p:nvSpPr>
        <p:spPr>
          <a:xfrm>
            <a:off x="4716463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7607" name="椭圆 67606"/>
          <p:cNvSpPr/>
          <p:nvPr/>
        </p:nvSpPr>
        <p:spPr>
          <a:xfrm>
            <a:off x="6732588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7608" name="文本框 67607"/>
          <p:cNvSpPr txBox="1"/>
          <p:nvPr/>
        </p:nvSpPr>
        <p:spPr>
          <a:xfrm>
            <a:off x="6372225" y="3670618"/>
            <a:ext cx="4381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en-US" altLang="zh-CN" sz="3600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4</a:t>
            </a:r>
            <a:endParaRPr lang="en-US" altLang="zh-CN" sz="3600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043" y="4613910"/>
            <a:ext cx="81838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每</a:t>
            </a:r>
            <a:r>
              <a:rPr lang="en-US" altLang="zh-CN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个桃圈一份，一共圈出</a:t>
            </a:r>
            <a:r>
              <a:rPr lang="en-US" altLang="zh-CN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份，可以分给</a:t>
            </a:r>
            <a:r>
              <a:rPr lang="en-US" altLang="zh-CN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方正少儿简体" pitchFamily="65" charset="-122"/>
                <a:ea typeface="方正少儿简体" pitchFamily="65" charset="-122"/>
              </a:rPr>
              <a:t>个小朋友</a:t>
            </a:r>
            <a:endParaRPr lang="zh-CN" altLang="en-US" sz="2800" dirty="0">
              <a:solidFill>
                <a:srgbClr val="FF0000"/>
              </a:solidFill>
              <a:latin typeface="方正少儿简体" pitchFamily="65" charset="-122"/>
              <a:ea typeface="方正少儿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10242" name="文本框 90113"/>
          <p:cNvSpPr txBox="1"/>
          <p:nvPr/>
        </p:nvSpPr>
        <p:spPr>
          <a:xfrm>
            <a:off x="611188" y="1195388"/>
            <a:ext cx="8045450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latin typeface="Arial" panose="020B0604020202020204" pitchFamily="34" charset="0"/>
                <a:ea typeface="楷体" panose="02010609060101010101" pitchFamily="49" charset="-122"/>
              </a:rPr>
              <a:t>8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个桃，每个小朋友分</a:t>
            </a:r>
            <a:r>
              <a:rPr lang="en-US" altLang="zh-CN" sz="2800" dirty="0">
                <a:latin typeface="Arial" panose="020B06040202020202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个，可以分给几个小朋友？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grpSp>
        <p:nvGrpSpPr>
          <p:cNvPr id="10243" name="组合 90114"/>
          <p:cNvGrpSpPr/>
          <p:nvPr/>
        </p:nvGrpSpPr>
        <p:grpSpPr>
          <a:xfrm>
            <a:off x="1331913" y="4260850"/>
            <a:ext cx="7689850" cy="681038"/>
            <a:chOff x="839" y="2684"/>
            <a:chExt cx="4844" cy="429"/>
          </a:xfrm>
        </p:grpSpPr>
        <p:sp>
          <p:nvSpPr>
            <p:cNvPr id="10250" name="文本框 90115"/>
            <p:cNvSpPr txBox="1"/>
            <p:nvPr/>
          </p:nvSpPr>
          <p:spPr>
            <a:xfrm>
              <a:off x="839" y="2749"/>
              <a:ext cx="4844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800" dirty="0">
                  <a:latin typeface="Arial" panose="020B0604020202020204" pitchFamily="34" charset="0"/>
                  <a:ea typeface="楷体" panose="02010609060101010101" pitchFamily="49" charset="-122"/>
                </a:rPr>
                <a:t>8</a:t>
              </a:r>
              <a:r>
                <a:rPr lang="zh-CN" altLang="en-US" sz="2800" dirty="0">
                  <a:latin typeface="方正少儿简体" pitchFamily="65" charset="-122"/>
                  <a:ea typeface="方正少儿简体" pitchFamily="65" charset="-122"/>
                </a:rPr>
                <a:t>个     ，每人分</a:t>
              </a:r>
              <a:r>
                <a:rPr lang="en-US" altLang="zh-CN" sz="2800" dirty="0">
                  <a:latin typeface="Arial" panose="020B0604020202020204" pitchFamily="34" charset="0"/>
                  <a:ea typeface="黑体" pitchFamily="49" charset="-122"/>
                </a:rPr>
                <a:t>4</a:t>
              </a:r>
              <a:r>
                <a:rPr lang="zh-CN" altLang="en-US" sz="2800" dirty="0">
                  <a:latin typeface="方正少儿简体" pitchFamily="65" charset="-122"/>
                  <a:ea typeface="方正少儿简体" pitchFamily="65" charset="-122"/>
                </a:rPr>
                <a:t>个，可以分给（     ）人。</a:t>
              </a:r>
              <a:endParaRPr lang="zh-CN" altLang="en-US" sz="2800" dirty="0">
                <a:latin typeface="方正少儿简体" pitchFamily="65" charset="-122"/>
                <a:ea typeface="方正少儿简体" pitchFamily="65" charset="-122"/>
              </a:endParaRPr>
            </a:p>
          </p:txBody>
        </p:sp>
        <p:pic>
          <p:nvPicPr>
            <p:cNvPr id="10251" name="图片 9011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992" t="53909" r="75262"/>
            <a:stretch>
              <a:fillRect/>
            </a:stretch>
          </p:blipFill>
          <p:spPr>
            <a:xfrm>
              <a:off x="1156" y="2684"/>
              <a:ext cx="635" cy="4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0118" name="椭圆 90117"/>
          <p:cNvSpPr/>
          <p:nvPr/>
        </p:nvSpPr>
        <p:spPr>
          <a:xfrm>
            <a:off x="684213" y="2349500"/>
            <a:ext cx="3887787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245" name="图片 90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63" y="2420938"/>
            <a:ext cx="8294687" cy="1000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图片 901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" y="1052513"/>
            <a:ext cx="61912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0122" name="椭圆 90121"/>
          <p:cNvSpPr/>
          <p:nvPr/>
        </p:nvSpPr>
        <p:spPr>
          <a:xfrm>
            <a:off x="4716463" y="2349500"/>
            <a:ext cx="3887787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0124" name="文本框 90123"/>
          <p:cNvSpPr txBox="1"/>
          <p:nvPr/>
        </p:nvSpPr>
        <p:spPr>
          <a:xfrm>
            <a:off x="7299960" y="4300535"/>
            <a:ext cx="438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</a:t>
            </a:r>
            <a:endParaRPr kumimoji="0" lang="en-US" altLang="zh-CN" sz="36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0249" name="文本框 1"/>
          <p:cNvSpPr txBox="1"/>
          <p:nvPr/>
        </p:nvSpPr>
        <p:spPr>
          <a:xfrm>
            <a:off x="525463" y="3581400"/>
            <a:ext cx="8005762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请你先在图中圈一圈，再和同位交流自己的分法。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11266" name="椭圆 67591"/>
          <p:cNvSpPr/>
          <p:nvPr/>
        </p:nvSpPr>
        <p:spPr>
          <a:xfrm>
            <a:off x="684213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1267" name="图片 67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463" y="2420938"/>
            <a:ext cx="8294687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椭圆 67604"/>
          <p:cNvSpPr/>
          <p:nvPr/>
        </p:nvSpPr>
        <p:spPr>
          <a:xfrm>
            <a:off x="2700338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9" name="椭圆 67605"/>
          <p:cNvSpPr/>
          <p:nvPr/>
        </p:nvSpPr>
        <p:spPr>
          <a:xfrm>
            <a:off x="4716463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0" name="椭圆 67606"/>
          <p:cNvSpPr/>
          <p:nvPr/>
        </p:nvSpPr>
        <p:spPr>
          <a:xfrm>
            <a:off x="6732588" y="2349500"/>
            <a:ext cx="1871662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1" name="椭圆 90121"/>
          <p:cNvSpPr/>
          <p:nvPr/>
        </p:nvSpPr>
        <p:spPr>
          <a:xfrm>
            <a:off x="4716463" y="4148138"/>
            <a:ext cx="3887787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1272" name="图片 901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463" y="4144963"/>
            <a:ext cx="8294687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3" name="椭圆 2"/>
          <p:cNvSpPr/>
          <p:nvPr/>
        </p:nvSpPr>
        <p:spPr>
          <a:xfrm>
            <a:off x="684213" y="4146550"/>
            <a:ext cx="3887787" cy="863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860675" y="-38100"/>
            <a:ext cx="3225800" cy="9906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2291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738" y="5624513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2" name="组合 68629"/>
          <p:cNvGrpSpPr/>
          <p:nvPr/>
        </p:nvGrpSpPr>
        <p:grpSpPr>
          <a:xfrm>
            <a:off x="223838" y="1095375"/>
            <a:ext cx="6262687" cy="1557338"/>
            <a:chOff x="914" y="2206"/>
            <a:chExt cx="3916" cy="816"/>
          </a:xfrm>
        </p:grpSpPr>
        <p:pic>
          <p:nvPicPr>
            <p:cNvPr id="1229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4" y="2206"/>
              <a:ext cx="287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2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293" name="文本框 68635"/>
          <p:cNvSpPr txBox="1"/>
          <p:nvPr/>
        </p:nvSpPr>
        <p:spPr>
          <a:xfrm>
            <a:off x="111125" y="2978150"/>
            <a:ext cx="8389938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     12</a:t>
            </a:r>
            <a:r>
              <a:rPr lang="zh-CN" altLang="en-US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根小棒  ，可以怎样平均分？</a:t>
            </a:r>
            <a:endParaRPr lang="zh-CN" altLang="en-US" sz="40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  <a:p>
            <a:pPr algn="ctr"/>
            <a:endParaRPr lang="zh-CN" altLang="en-US" sz="40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  <a:p>
            <a:pPr algn="ctr"/>
            <a:r>
              <a:rPr lang="zh-CN" altLang="en-US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    同位合作，分一分，填一填。</a:t>
            </a:r>
            <a:endParaRPr lang="zh-CN" altLang="en-US" sz="40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  <a:p>
            <a:pPr algn="ctr"/>
            <a:endParaRPr lang="zh-CN" altLang="en-US" sz="40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  <a:p>
            <a:pPr algn="ctr"/>
            <a:r>
              <a:rPr lang="zh-CN" altLang="en-US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完成</a:t>
            </a:r>
            <a:r>
              <a:rPr lang="en-US" altLang="zh-CN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“</a:t>
            </a:r>
            <a:r>
              <a:rPr lang="zh-CN" altLang="en-US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试一试</a:t>
            </a:r>
            <a:r>
              <a:rPr lang="en-US" altLang="zh-CN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”</a:t>
            </a:r>
            <a:endParaRPr lang="en-US" altLang="zh-CN" sz="40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268538" y="260350"/>
            <a:ext cx="3225800" cy="9906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13317" name="组合 68629"/>
          <p:cNvGrpSpPr/>
          <p:nvPr/>
        </p:nvGrpSpPr>
        <p:grpSpPr>
          <a:xfrm>
            <a:off x="494030" y="1340485"/>
            <a:ext cx="6959600" cy="1538605"/>
            <a:chOff x="914" y="2206"/>
            <a:chExt cx="3916" cy="816"/>
          </a:xfrm>
        </p:grpSpPr>
        <p:pic>
          <p:nvPicPr>
            <p:cNvPr id="13333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4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5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4" y="2206"/>
              <a:ext cx="287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6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7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8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9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0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1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2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3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4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2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320" name="文本框 68647"/>
          <p:cNvSpPr txBox="1"/>
          <p:nvPr/>
        </p:nvSpPr>
        <p:spPr>
          <a:xfrm>
            <a:off x="179070" y="3153410"/>
            <a:ext cx="84248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13321" name="文本框 68650"/>
          <p:cNvSpPr txBox="1"/>
          <p:nvPr/>
        </p:nvSpPr>
        <p:spPr>
          <a:xfrm>
            <a:off x="133350" y="4067175"/>
            <a:ext cx="84248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13322" name="文本框 68653"/>
          <p:cNvSpPr txBox="1"/>
          <p:nvPr/>
        </p:nvSpPr>
        <p:spPr>
          <a:xfrm>
            <a:off x="179070" y="4917758"/>
            <a:ext cx="84248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68659" name="文本框 68658"/>
          <p:cNvSpPr txBox="1"/>
          <p:nvPr/>
        </p:nvSpPr>
        <p:spPr>
          <a:xfrm>
            <a:off x="1276350" y="3090863"/>
            <a:ext cx="6413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en-US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2                             6</a:t>
            </a:r>
            <a:endParaRPr lang="en-US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8660" name="文本框 68659"/>
          <p:cNvSpPr txBox="1"/>
          <p:nvPr/>
        </p:nvSpPr>
        <p:spPr>
          <a:xfrm>
            <a:off x="1276033" y="4004628"/>
            <a:ext cx="64135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en-US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3                            4</a:t>
            </a:r>
            <a:endParaRPr lang="en-US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8661" name="文本框 68660"/>
          <p:cNvSpPr txBox="1"/>
          <p:nvPr/>
        </p:nvSpPr>
        <p:spPr>
          <a:xfrm>
            <a:off x="1276033" y="4797108"/>
            <a:ext cx="6413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en-US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4                             3</a:t>
            </a:r>
            <a:endParaRPr lang="en-US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3328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3155950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9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3862388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0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4548188"/>
            <a:ext cx="304800" cy="863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59" grpId="0"/>
      <p:bldP spid="68660" grpId="0"/>
      <p:bldP spid="686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268538" y="260350"/>
            <a:ext cx="3225800" cy="9906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3315" name="文本框 68612"/>
          <p:cNvSpPr txBox="1"/>
          <p:nvPr/>
        </p:nvSpPr>
        <p:spPr>
          <a:xfrm>
            <a:off x="133350" y="2636838"/>
            <a:ext cx="8832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， 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pic>
        <p:nvPicPr>
          <p:cNvPr id="13316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452688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7" name="组合 68629"/>
          <p:cNvGrpSpPr/>
          <p:nvPr/>
        </p:nvGrpSpPr>
        <p:grpSpPr>
          <a:xfrm>
            <a:off x="971550" y="1557338"/>
            <a:ext cx="6192838" cy="935037"/>
            <a:chOff x="914" y="2206"/>
            <a:chExt cx="3916" cy="816"/>
          </a:xfrm>
        </p:grpSpPr>
        <p:pic>
          <p:nvPicPr>
            <p:cNvPr id="13333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4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5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4" y="2206"/>
              <a:ext cx="287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6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7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8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9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0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1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2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3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4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2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8640" name="文本框 68639"/>
          <p:cNvSpPr txBox="1"/>
          <p:nvPr/>
        </p:nvSpPr>
        <p:spPr>
          <a:xfrm>
            <a:off x="1062038" y="2576513"/>
            <a:ext cx="67691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1                           12</a:t>
            </a:r>
            <a:endParaRPr lang="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3320" name="文本框 68647"/>
          <p:cNvSpPr txBox="1"/>
          <p:nvPr/>
        </p:nvSpPr>
        <p:spPr>
          <a:xfrm>
            <a:off x="133350" y="3419475"/>
            <a:ext cx="84248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13321" name="文本框 68650"/>
          <p:cNvSpPr txBox="1"/>
          <p:nvPr/>
        </p:nvSpPr>
        <p:spPr>
          <a:xfrm>
            <a:off x="133350" y="4067175"/>
            <a:ext cx="84248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13322" name="文本框 68653"/>
          <p:cNvSpPr txBox="1"/>
          <p:nvPr/>
        </p:nvSpPr>
        <p:spPr>
          <a:xfrm>
            <a:off x="133350" y="4725988"/>
            <a:ext cx="84248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13323" name="文本框 68656"/>
          <p:cNvSpPr txBox="1"/>
          <p:nvPr/>
        </p:nvSpPr>
        <p:spPr>
          <a:xfrm>
            <a:off x="233363" y="5370513"/>
            <a:ext cx="84248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  ，每</a:t>
            </a:r>
            <a:r>
              <a:rPr lang="zh-CN" altLang="en-US" sz="2800" dirty="0">
                <a:latin typeface="Arial" panose="020B0604020202020204" pitchFamily="34" charset="0"/>
                <a:ea typeface="黑体" pitchFamily="49" charset="-122"/>
              </a:rPr>
              <a:t>（   ）</a:t>
            </a:r>
            <a:r>
              <a:rPr lang="zh-CN" altLang="en-US" sz="2800" dirty="0">
                <a:latin typeface="方正少儿简体" pitchFamily="65" charset="-122"/>
                <a:ea typeface="方正少儿简体" pitchFamily="65" charset="-122"/>
              </a:rPr>
              <a:t>根一份，可以分成（   ）份。</a:t>
            </a:r>
            <a:endParaRPr lang="zh-CN" altLang="en-US" sz="2800" dirty="0"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68659" name="文本框 68658"/>
          <p:cNvSpPr txBox="1"/>
          <p:nvPr/>
        </p:nvSpPr>
        <p:spPr>
          <a:xfrm>
            <a:off x="1276350" y="3357563"/>
            <a:ext cx="6413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2                             6</a:t>
            </a:r>
            <a:endParaRPr lang="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8660" name="文本框 68659"/>
          <p:cNvSpPr txBox="1"/>
          <p:nvPr/>
        </p:nvSpPr>
        <p:spPr>
          <a:xfrm>
            <a:off x="1239838" y="3944938"/>
            <a:ext cx="64135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3                            4</a:t>
            </a:r>
            <a:endParaRPr lang="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8661" name="文本框 68660"/>
          <p:cNvSpPr txBox="1"/>
          <p:nvPr/>
        </p:nvSpPr>
        <p:spPr>
          <a:xfrm>
            <a:off x="1239838" y="4659313"/>
            <a:ext cx="6413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4                             3</a:t>
            </a:r>
            <a:endParaRPr lang="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8662" name="文本框 68661"/>
          <p:cNvSpPr txBox="1"/>
          <p:nvPr/>
        </p:nvSpPr>
        <p:spPr>
          <a:xfrm>
            <a:off x="1276350" y="5248275"/>
            <a:ext cx="64135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None/>
            </a:pPr>
            <a:r>
              <a:rPr lang="" altLang="zh-CN" sz="3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6                            2</a:t>
            </a:r>
            <a:endParaRPr lang="" altLang="zh-CN" sz="3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3328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3155950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9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3862388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0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4548188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1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5245100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884238" y="5888038"/>
            <a:ext cx="6583362" cy="6397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你有什么发现，和同位说一说？</a:t>
            </a:r>
            <a:endParaRPr lang="zh-CN" altLang="en-US" sz="36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40" grpId="0"/>
      <p:bldP spid="68659" grpId="0"/>
      <p:bldP spid="68660" grpId="0"/>
      <p:bldP spid="68661" grpId="0"/>
      <p:bldP spid="6866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147888" y="104775"/>
            <a:ext cx="3225800" cy="9906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4339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738" y="5624513"/>
            <a:ext cx="304800" cy="863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40" name="组合 68629"/>
          <p:cNvGrpSpPr/>
          <p:nvPr/>
        </p:nvGrpSpPr>
        <p:grpSpPr>
          <a:xfrm>
            <a:off x="900113" y="1095375"/>
            <a:ext cx="6262687" cy="1557338"/>
            <a:chOff x="914" y="2206"/>
            <a:chExt cx="3916" cy="816"/>
          </a:xfrm>
        </p:grpSpPr>
        <p:pic>
          <p:nvPicPr>
            <p:cNvPr id="14342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3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4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4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4" y="2206"/>
              <a:ext cx="287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5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6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7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8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9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0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1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3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3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2" y="2206"/>
              <a:ext cx="288" cy="81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41" name="文本框 2"/>
          <p:cNvSpPr txBox="1"/>
          <p:nvPr/>
        </p:nvSpPr>
        <p:spPr>
          <a:xfrm>
            <a:off x="420688" y="3054350"/>
            <a:ext cx="7748587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33CC"/>
                </a:solidFill>
                <a:latin typeface="Arial" panose="020B0604020202020204" pitchFamily="34" charset="0"/>
                <a:ea typeface="黑体" pitchFamily="49" charset="-122"/>
              </a:rPr>
              <a:t>小结：分的总数不变，每份分的数越少，分得的份数越多；每份分的数越多，分得的份数就越少。</a:t>
            </a:r>
            <a:endParaRPr lang="zh-CN" altLang="en-US" sz="4000" dirty="0">
              <a:solidFill>
                <a:srgbClr val="0033CC"/>
              </a:solidFill>
              <a:latin typeface="Arial" panose="020B0604020202020204" pitchFamily="34" charset="0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8" name="文本框 72707"/>
          <p:cNvSpPr txBox="1"/>
          <p:nvPr/>
        </p:nvSpPr>
        <p:spPr>
          <a:xfrm>
            <a:off x="2411413" y="798513"/>
            <a:ext cx="3778250" cy="549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kern="1200" cap="none" spc="0" normalizeH="0" baseline="0" noProof="0" smtClean="0">
                <a:solidFill>
                  <a:srgbClr val="0033CC"/>
                </a:solidFill>
                <a:latin typeface="Arial" panose="020B0604020202020204" pitchFamily="34" charset="0"/>
                <a:ea typeface="方正少儿简体" pitchFamily="65" charset="-122"/>
                <a:cs typeface="+mn-cs"/>
              </a:rPr>
              <a:t>2 </a:t>
            </a:r>
            <a:r>
              <a:rPr kumimoji="0" lang="zh-CN" altLang="en-US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．</a:t>
            </a:r>
            <a:r>
              <a:rPr kumimoji="0" lang="zh-CN" altLang="en-US" sz="3000" kern="1200" cap="none" spc="0" normalizeH="0" baseline="0" noProof="0" smtClean="0">
                <a:solidFill>
                  <a:srgbClr val="0033CC"/>
                </a:solidFill>
                <a:latin typeface="Arial" panose="020B0604020202020204" pitchFamily="34" charset="0"/>
                <a:ea typeface="方正少儿简体" pitchFamily="65" charset="-122"/>
                <a:cs typeface="+mn-cs"/>
              </a:rPr>
              <a:t>圈一圈，填一填。</a:t>
            </a:r>
            <a:endParaRPr kumimoji="0" lang="zh-CN" altLang="en-US" sz="3000" kern="1200" cap="none" spc="0" normalizeH="0" baseline="0" noProof="0" smtClean="0">
              <a:solidFill>
                <a:srgbClr val="0033CC"/>
              </a:solidFill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  <p:pic>
        <p:nvPicPr>
          <p:cNvPr id="17411" name="图片 7271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650" y="1412875"/>
            <a:ext cx="7056438" cy="55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19" name="圆角矩形 72718"/>
          <p:cNvSpPr/>
          <p:nvPr/>
        </p:nvSpPr>
        <p:spPr>
          <a:xfrm>
            <a:off x="1895475" y="1455738"/>
            <a:ext cx="1079500" cy="5048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17413" name="图片 727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" y="3005138"/>
            <a:ext cx="5678488" cy="693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图片 7273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088" y="4595813"/>
            <a:ext cx="7489825" cy="542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8" name="文本框 72707"/>
          <p:cNvSpPr txBox="1"/>
          <p:nvPr/>
        </p:nvSpPr>
        <p:spPr>
          <a:xfrm>
            <a:off x="2411413" y="798513"/>
            <a:ext cx="4159250" cy="549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kern="1200" cap="none" spc="0" normalizeH="0" baseline="0" noProof="0" smtClean="0">
                <a:solidFill>
                  <a:srgbClr val="0033CC"/>
                </a:solidFill>
                <a:latin typeface="Arial" panose="020B0604020202020204" pitchFamily="34" charset="0"/>
                <a:ea typeface="方正少儿简体" pitchFamily="65" charset="-122"/>
                <a:cs typeface="+mn-cs"/>
              </a:rPr>
              <a:t>2 </a:t>
            </a:r>
            <a:r>
              <a:rPr kumimoji="0" lang="zh-CN" altLang="en-US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．</a:t>
            </a:r>
            <a:r>
              <a:rPr kumimoji="0" lang="zh-CN" altLang="en-US" sz="3000" kern="1200" cap="none" spc="0" normalizeH="0" baseline="0" noProof="0" smtClean="0">
                <a:solidFill>
                  <a:srgbClr val="0033CC"/>
                </a:solidFill>
                <a:latin typeface="Arial" panose="020B0604020202020204" pitchFamily="34" charset="0"/>
                <a:ea typeface="方正少儿简体" pitchFamily="65" charset="-122"/>
                <a:cs typeface="+mn-cs"/>
              </a:rPr>
              <a:t>先圈一圈，再填空。</a:t>
            </a:r>
            <a:endParaRPr kumimoji="0" lang="zh-CN" altLang="en-US" sz="3000" kern="1200" cap="none" spc="0" normalizeH="0" baseline="0" noProof="0" smtClean="0">
              <a:solidFill>
                <a:srgbClr val="0033CC"/>
              </a:solidFill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  <p:grpSp>
        <p:nvGrpSpPr>
          <p:cNvPr id="18435" name="组合 72708"/>
          <p:cNvGrpSpPr/>
          <p:nvPr/>
        </p:nvGrpSpPr>
        <p:grpSpPr>
          <a:xfrm>
            <a:off x="971550" y="2051050"/>
            <a:ext cx="8820150" cy="549275"/>
            <a:chOff x="612" y="1804"/>
            <a:chExt cx="5556" cy="346"/>
          </a:xfrm>
        </p:grpSpPr>
        <p:sp>
          <p:nvSpPr>
            <p:cNvPr id="18459" name="文本框 72709"/>
            <p:cNvSpPr txBox="1"/>
            <p:nvPr/>
          </p:nvSpPr>
          <p:spPr>
            <a:xfrm>
              <a:off x="612" y="1804"/>
              <a:ext cx="5556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000" dirty="0">
                  <a:latin typeface="Arial" panose="020B0604020202020204" pitchFamily="34" charset="0"/>
                  <a:ea typeface="方正少儿简体" pitchFamily="65" charset="-122"/>
                </a:rPr>
                <a:t>10</a:t>
              </a:r>
              <a:r>
                <a:rPr lang="zh-CN" altLang="en-US" sz="3000" dirty="0">
                  <a:latin typeface="方正少儿简体" pitchFamily="65" charset="-122"/>
                  <a:ea typeface="方正少儿简体" pitchFamily="65" charset="-122"/>
                </a:rPr>
                <a:t>块    ，每</a:t>
              </a:r>
              <a:r>
                <a:rPr lang="en-US" altLang="zh-CN" sz="3000" dirty="0">
                  <a:latin typeface="Arial" panose="020B0604020202020204" pitchFamily="34" charset="0"/>
                  <a:ea typeface="方正少儿简体" pitchFamily="65" charset="-122"/>
                </a:rPr>
                <a:t>2</a:t>
              </a:r>
              <a:r>
                <a:rPr lang="zh-CN" altLang="en-US" sz="3000" dirty="0">
                  <a:latin typeface="方正少儿简体" pitchFamily="65" charset="-122"/>
                  <a:ea typeface="方正少儿简体" pitchFamily="65" charset="-122"/>
                </a:rPr>
                <a:t>块一份，分成了（     ）份。     </a:t>
              </a:r>
              <a:endParaRPr lang="zh-CN" altLang="en-US" sz="3000" dirty="0">
                <a:latin typeface="方正少儿简体" pitchFamily="65" charset="-122"/>
                <a:ea typeface="方正少儿简体" pitchFamily="65" charset="-122"/>
              </a:endParaRPr>
            </a:p>
          </p:txBody>
        </p:sp>
        <p:pic>
          <p:nvPicPr>
            <p:cNvPr id="18460" name="图片 7271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DB9C"/>
                </a:clrFrom>
                <a:clrTo>
                  <a:srgbClr val="FDDB9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02" y="1815"/>
              <a:ext cx="317" cy="28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36" name="组合 72711"/>
          <p:cNvGrpSpPr/>
          <p:nvPr/>
        </p:nvGrpSpPr>
        <p:grpSpPr>
          <a:xfrm>
            <a:off x="900113" y="5308600"/>
            <a:ext cx="8564562" cy="549275"/>
            <a:chOff x="567" y="2984"/>
            <a:chExt cx="5395" cy="346"/>
          </a:xfrm>
        </p:grpSpPr>
        <p:sp>
          <p:nvSpPr>
            <p:cNvPr id="18457" name="文本框 72712"/>
            <p:cNvSpPr txBox="1"/>
            <p:nvPr/>
          </p:nvSpPr>
          <p:spPr>
            <a:xfrm>
              <a:off x="567" y="2984"/>
              <a:ext cx="5395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000" dirty="0">
                  <a:latin typeface="黑体" pitchFamily="49" charset="-122"/>
                  <a:ea typeface="黑体" pitchFamily="49" charset="-122"/>
                </a:rPr>
                <a:t>15</a:t>
              </a:r>
              <a:r>
                <a:rPr lang="zh-CN" altLang="en-US" sz="3000" dirty="0">
                  <a:latin typeface="方正少儿简体" pitchFamily="65" charset="-122"/>
                  <a:ea typeface="方正少儿简体" pitchFamily="65" charset="-122"/>
                </a:rPr>
                <a:t>块   ，每</a:t>
              </a:r>
              <a:r>
                <a:rPr lang="en-US" altLang="zh-CN" sz="3000" dirty="0">
                  <a:latin typeface="黑体" pitchFamily="49" charset="-122"/>
                  <a:ea typeface="黑体" pitchFamily="49" charset="-122"/>
                </a:rPr>
                <a:t>5</a:t>
              </a:r>
              <a:r>
                <a:rPr lang="zh-CN" altLang="en-US" sz="3000" dirty="0">
                  <a:latin typeface="方正少儿简体" pitchFamily="65" charset="-122"/>
                  <a:ea typeface="方正少儿简体" pitchFamily="65" charset="-122"/>
                </a:rPr>
                <a:t>块一份，分成了（     ）份。     </a:t>
              </a:r>
              <a:endParaRPr lang="zh-CN" altLang="en-US" sz="3000" dirty="0">
                <a:latin typeface="方正少儿简体" pitchFamily="65" charset="-122"/>
                <a:ea typeface="方正少儿简体" pitchFamily="65" charset="-122"/>
              </a:endParaRPr>
            </a:p>
          </p:txBody>
        </p:sp>
        <p:pic>
          <p:nvPicPr>
            <p:cNvPr id="18458" name="图片 727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6" y="3030"/>
              <a:ext cx="238" cy="24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2715" name="文本框 72714"/>
          <p:cNvSpPr txBox="1"/>
          <p:nvPr/>
        </p:nvSpPr>
        <p:spPr>
          <a:xfrm>
            <a:off x="6948488" y="1960563"/>
            <a:ext cx="4667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5</a:t>
            </a:r>
            <a:endParaRPr lang="en-US" altLang="zh-CN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72716" name="文本框 72715"/>
          <p:cNvSpPr txBox="1"/>
          <p:nvPr/>
        </p:nvSpPr>
        <p:spPr>
          <a:xfrm>
            <a:off x="6589713" y="5226050"/>
            <a:ext cx="4667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3</a:t>
            </a:r>
            <a:endParaRPr lang="en-US" altLang="zh-CN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pic>
        <p:nvPicPr>
          <p:cNvPr id="18439" name="图片 727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650" y="1412875"/>
            <a:ext cx="7056438" cy="55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19" name="圆角矩形 72718"/>
          <p:cNvSpPr/>
          <p:nvPr/>
        </p:nvSpPr>
        <p:spPr>
          <a:xfrm>
            <a:off x="1895475" y="1455738"/>
            <a:ext cx="1079500" cy="5048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20" name="圆角矩形 72719"/>
          <p:cNvSpPr/>
          <p:nvPr/>
        </p:nvSpPr>
        <p:spPr>
          <a:xfrm>
            <a:off x="3119438" y="1468438"/>
            <a:ext cx="1079500" cy="5048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21" name="圆角矩形 72720"/>
          <p:cNvSpPr/>
          <p:nvPr/>
        </p:nvSpPr>
        <p:spPr>
          <a:xfrm>
            <a:off x="4295775" y="1468438"/>
            <a:ext cx="1079500" cy="5048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22" name="圆角矩形 72721"/>
          <p:cNvSpPr/>
          <p:nvPr/>
        </p:nvSpPr>
        <p:spPr>
          <a:xfrm>
            <a:off x="5487988" y="1468438"/>
            <a:ext cx="1079500" cy="5048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23" name="圆角矩形 72722"/>
          <p:cNvSpPr/>
          <p:nvPr/>
        </p:nvSpPr>
        <p:spPr>
          <a:xfrm>
            <a:off x="6694488" y="1468438"/>
            <a:ext cx="1079500" cy="5048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18445" name="图片 727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25" y="3005138"/>
            <a:ext cx="5678488" cy="6937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46" name="组合 72724"/>
          <p:cNvGrpSpPr/>
          <p:nvPr/>
        </p:nvGrpSpPr>
        <p:grpSpPr>
          <a:xfrm>
            <a:off x="900113" y="3675063"/>
            <a:ext cx="8755062" cy="719137"/>
            <a:chOff x="567" y="2478"/>
            <a:chExt cx="5515" cy="453"/>
          </a:xfrm>
        </p:grpSpPr>
        <p:sp>
          <p:nvSpPr>
            <p:cNvPr id="18455" name="文本框 72725"/>
            <p:cNvSpPr txBox="1"/>
            <p:nvPr/>
          </p:nvSpPr>
          <p:spPr>
            <a:xfrm>
              <a:off x="567" y="2531"/>
              <a:ext cx="5515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000" dirty="0">
                  <a:latin typeface="Arial" panose="020B0604020202020204" pitchFamily="34" charset="0"/>
                  <a:ea typeface="黑体" pitchFamily="49" charset="-122"/>
                </a:rPr>
                <a:t>９</a:t>
              </a:r>
              <a:r>
                <a:rPr lang="zh-CN" altLang="en-US" sz="3000" dirty="0">
                  <a:latin typeface="方正少儿简体" pitchFamily="65" charset="-122"/>
                  <a:ea typeface="方正少儿简体" pitchFamily="65" charset="-122"/>
                </a:rPr>
                <a:t>块   ，每</a:t>
              </a:r>
              <a:r>
                <a:rPr lang="zh-CN" altLang="en-US" sz="3000" dirty="0">
                  <a:latin typeface="Arial" panose="020B0604020202020204" pitchFamily="34" charset="0"/>
                  <a:ea typeface="黑体" pitchFamily="49" charset="-122"/>
                </a:rPr>
                <a:t>３</a:t>
              </a:r>
              <a:r>
                <a:rPr lang="zh-CN" altLang="en-US" sz="3000" dirty="0">
                  <a:latin typeface="方正少儿简体" pitchFamily="65" charset="-122"/>
                  <a:ea typeface="方正少儿简体" pitchFamily="65" charset="-122"/>
                </a:rPr>
                <a:t>块一份，分成了（     ）份。     </a:t>
              </a:r>
              <a:endParaRPr lang="zh-CN" altLang="en-US" sz="3000" dirty="0">
                <a:latin typeface="方正少儿简体" pitchFamily="65" charset="-122"/>
                <a:ea typeface="方正少儿简体" pitchFamily="65" charset="-122"/>
              </a:endParaRPr>
            </a:p>
          </p:txBody>
        </p:sp>
        <p:pic>
          <p:nvPicPr>
            <p:cNvPr id="18456" name="图片 727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02" y="2478"/>
              <a:ext cx="229" cy="45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2728" name="文本框 72727"/>
          <p:cNvSpPr txBox="1"/>
          <p:nvPr/>
        </p:nvSpPr>
        <p:spPr>
          <a:xfrm>
            <a:off x="6877050" y="3675063"/>
            <a:ext cx="4667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3</a:t>
            </a:r>
            <a:endParaRPr lang="en-US" altLang="zh-CN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72729" name="圆角矩形 72728"/>
          <p:cNvSpPr/>
          <p:nvPr/>
        </p:nvSpPr>
        <p:spPr>
          <a:xfrm>
            <a:off x="1916113" y="2997200"/>
            <a:ext cx="1439862" cy="649288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30" name="圆角矩形 72729"/>
          <p:cNvSpPr/>
          <p:nvPr/>
        </p:nvSpPr>
        <p:spPr>
          <a:xfrm>
            <a:off x="3460750" y="2997200"/>
            <a:ext cx="1439863" cy="649288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31" name="圆角矩形 72730"/>
          <p:cNvSpPr/>
          <p:nvPr/>
        </p:nvSpPr>
        <p:spPr>
          <a:xfrm>
            <a:off x="5003800" y="2997200"/>
            <a:ext cx="1439863" cy="649288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18451" name="图片 7273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088" y="4595813"/>
            <a:ext cx="7489825" cy="542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33" name="圆角矩形 72732"/>
          <p:cNvSpPr/>
          <p:nvPr/>
        </p:nvSpPr>
        <p:spPr>
          <a:xfrm>
            <a:off x="1979613" y="4668838"/>
            <a:ext cx="2087562" cy="4318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34" name="圆角矩形 72733"/>
          <p:cNvSpPr/>
          <p:nvPr/>
        </p:nvSpPr>
        <p:spPr>
          <a:xfrm>
            <a:off x="4098925" y="4668838"/>
            <a:ext cx="2128838" cy="4318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72735" name="圆角矩形 72734"/>
          <p:cNvSpPr/>
          <p:nvPr/>
        </p:nvSpPr>
        <p:spPr>
          <a:xfrm>
            <a:off x="6227763" y="4668838"/>
            <a:ext cx="2089150" cy="4318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2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2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2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2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5" grpId="0"/>
      <p:bldP spid="72716" grpId="0"/>
      <p:bldP spid="72719" grpId="0" animBg="1"/>
      <p:bldP spid="72720" grpId="0" animBg="1"/>
      <p:bldP spid="72721" grpId="0" animBg="1"/>
      <p:bldP spid="72722" grpId="0" animBg="1"/>
      <p:bldP spid="72723" grpId="0" animBg="1"/>
      <p:bldP spid="72728" grpId="0"/>
      <p:bldP spid="72729" grpId="0" animBg="1"/>
      <p:bldP spid="72730" grpId="0" animBg="1"/>
      <p:bldP spid="72731" grpId="0" animBg="1"/>
      <p:bldP spid="72733" grpId="0" animBg="1"/>
      <p:bldP spid="72734" grpId="0" animBg="1"/>
      <p:bldP spid="727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1" name="文本框 73730"/>
          <p:cNvSpPr txBox="1"/>
          <p:nvPr/>
        </p:nvSpPr>
        <p:spPr>
          <a:xfrm>
            <a:off x="7429500" y="4259263"/>
            <a:ext cx="4667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dirty="0">
                <a:solidFill>
                  <a:srgbClr val="FF3300"/>
                </a:solidFill>
                <a:latin typeface="Arial" panose="020B0604020202020204" pitchFamily="34" charset="0"/>
              </a:rPr>
              <a:t>5</a:t>
            </a:r>
            <a:endParaRPr lang="en-US" altLang="zh-CN" sz="40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pic>
        <p:nvPicPr>
          <p:cNvPr id="19459" name="图片 737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1268413"/>
            <a:ext cx="8221662" cy="2917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文本框 73733"/>
          <p:cNvSpPr txBox="1"/>
          <p:nvPr/>
        </p:nvSpPr>
        <p:spPr>
          <a:xfrm>
            <a:off x="395288" y="4321175"/>
            <a:ext cx="10545762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latin typeface="Arial" panose="020B0604020202020204" pitchFamily="34" charset="0"/>
                <a:ea typeface="方正少儿简体" pitchFamily="65" charset="-122"/>
              </a:rPr>
              <a:t>15</a:t>
            </a:r>
            <a:r>
              <a:rPr lang="zh-CN" altLang="en-US" sz="3600" dirty="0">
                <a:latin typeface="方正少儿简体" pitchFamily="65" charset="-122"/>
                <a:ea typeface="方正少儿简体" pitchFamily="65" charset="-122"/>
              </a:rPr>
              <a:t>个  ，每人分</a:t>
            </a:r>
            <a:r>
              <a:rPr lang="en-US" altLang="zh-CN" sz="3600" dirty="0">
                <a:latin typeface="Arial" panose="020B0604020202020204" pitchFamily="34" charset="0"/>
                <a:ea typeface="方正少儿简体" pitchFamily="65" charset="-122"/>
              </a:rPr>
              <a:t>3</a:t>
            </a:r>
            <a:r>
              <a:rPr lang="zh-CN" altLang="en-US" sz="3600" dirty="0">
                <a:latin typeface="方正少儿简体" pitchFamily="65" charset="-122"/>
                <a:ea typeface="方正少儿简体" pitchFamily="65" charset="-122"/>
              </a:rPr>
              <a:t>个，可以分给（     ）人。     </a:t>
            </a:r>
            <a:endParaRPr lang="zh-CN" altLang="en-US" sz="3600" dirty="0">
              <a:latin typeface="方正少儿简体" pitchFamily="65" charset="-122"/>
              <a:ea typeface="方正少儿简体" pitchFamily="65" charset="-122"/>
            </a:endParaRPr>
          </a:p>
        </p:txBody>
      </p:sp>
      <p:pic>
        <p:nvPicPr>
          <p:cNvPr id="19461" name="图片 737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263" y="4222750"/>
            <a:ext cx="642937" cy="836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3074" name="图片 9223" descr="201983-120H4133104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文本框 1"/>
          <p:cNvSpPr txBox="1"/>
          <p:nvPr/>
        </p:nvSpPr>
        <p:spPr>
          <a:xfrm>
            <a:off x="3719513" y="2143125"/>
            <a:ext cx="192405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9600" b="1" dirty="0">
                <a:solidFill>
                  <a:srgbClr val="FF0000"/>
                </a:solidFill>
                <a:latin typeface="Arial" panose="020B0604020202020204" pitchFamily="34" charset="0"/>
              </a:rPr>
              <a:t>分</a:t>
            </a:r>
            <a:endParaRPr lang="en-US" altLang="zh-CN" sz="9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9223" descr="201983-120H4133104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文本框 9221"/>
          <p:cNvSpPr txBox="1"/>
          <p:nvPr/>
        </p:nvSpPr>
        <p:spPr>
          <a:xfrm>
            <a:off x="1476375" y="2276475"/>
            <a:ext cx="7040563" cy="1920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少儿简体" pitchFamily="65" charset="-122"/>
                <a:cs typeface="+mn-cs"/>
              </a:rPr>
              <a:t>今天你有什么收获？</a:t>
            </a:r>
            <a:endParaRPr kumimoji="0" lang="zh-CN" altLang="en-US" sz="6000" kern="1200" cap="none" spc="0" normalizeH="0" baseline="0" noProof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6000" kern="1200" cap="none" spc="0" normalizeH="0" baseline="0" noProof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9223" descr="201983-120H4133104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文本框 9221"/>
          <p:cNvSpPr txBox="1"/>
          <p:nvPr/>
        </p:nvSpPr>
        <p:spPr>
          <a:xfrm>
            <a:off x="1022350" y="2319338"/>
            <a:ext cx="4922838" cy="1919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6000" kern="1200" cap="none" spc="0" normalizeH="0" baseline="0" noProof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少儿简体" pitchFamily="65" charset="-122"/>
                <a:cs typeface="+mn-cs"/>
              </a:rPr>
              <a:t>        </a:t>
            </a:r>
            <a:r>
              <a:rPr kumimoji="0" lang="zh-CN" altLang="en-US" sz="6000" kern="1200" cap="none" spc="0" normalizeH="0" baseline="0" noProof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少儿简体" pitchFamily="65" charset="-122"/>
                <a:cs typeface="+mn-cs"/>
              </a:rPr>
              <a:t>随堂检测</a:t>
            </a:r>
            <a:endParaRPr kumimoji="0" lang="zh-CN" altLang="en-US" sz="6000" kern="1200" cap="none" spc="0" normalizeH="0" baseline="0" noProof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6000" kern="1200" cap="none" spc="0" normalizeH="0" baseline="0" noProof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Picture 8" descr="猴2"/>
          <p:cNvPicPr>
            <a:picLocks noChangeAspect="1"/>
          </p:cNvPicPr>
          <p:nvPr/>
        </p:nvPicPr>
        <p:blipFill>
          <a:blip r:embed="rId2">
            <a:clrChange>
              <a:clrFrom>
                <a:srgbClr val="999999"/>
              </a:clrFrom>
              <a:clrTo>
                <a:srgbClr val="99999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088" y="981075"/>
            <a:ext cx="2449512" cy="24479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3"/>
          <p:cNvGrpSpPr/>
          <p:nvPr/>
        </p:nvGrpSpPr>
        <p:grpSpPr>
          <a:xfrm>
            <a:off x="4008438" y="1101725"/>
            <a:ext cx="4830762" cy="982663"/>
            <a:chOff x="965979" y="1942680"/>
            <a:chExt cx="4831623" cy="98226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5979" y="1942680"/>
              <a:ext cx="1262287" cy="98226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80481" y="1942680"/>
              <a:ext cx="1262287" cy="98226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3395" y="1942680"/>
              <a:ext cx="1262288" cy="98226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07898" y="1942680"/>
              <a:ext cx="1262288" cy="98226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20813" y="1942680"/>
              <a:ext cx="1262287" cy="98226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5315" y="1942680"/>
              <a:ext cx="1262287" cy="982264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130" name="矩形 74778"/>
          <p:cNvSpPr/>
          <p:nvPr/>
        </p:nvSpPr>
        <p:spPr>
          <a:xfrm>
            <a:off x="3163888" y="885825"/>
            <a:ext cx="6103937" cy="2835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4000" dirty="0">
                <a:latin typeface="方正少儿简体" pitchFamily="65" charset="-122"/>
                <a:ea typeface="方正少儿简体" pitchFamily="65" charset="-122"/>
              </a:rPr>
              <a:t> </a:t>
            </a:r>
            <a:r>
              <a:rPr lang="zh-CN" altLang="en-US" sz="4000" b="1" dirty="0">
                <a:latin typeface="方正少儿简体" pitchFamily="65" charset="-122"/>
                <a:ea typeface="方正少儿简体" pitchFamily="65" charset="-122"/>
              </a:rPr>
              <a:t>把</a:t>
            </a:r>
            <a:r>
              <a:rPr lang="zh-CN" altLang="en-US" sz="4000" dirty="0">
                <a:latin typeface="方正少儿简体" pitchFamily="65" charset="-122"/>
                <a:ea typeface="方正少儿简体" pitchFamily="65" charset="-122"/>
              </a:rPr>
              <a:t>                  </a:t>
            </a:r>
            <a:endParaRPr lang="zh-CN" altLang="en-US" sz="4000" dirty="0">
              <a:latin typeface="方正少儿简体" pitchFamily="65" charset="-122"/>
              <a:ea typeface="方正少儿简体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4000" dirty="0">
              <a:latin typeface="方正少儿简体" pitchFamily="65" charset="-122"/>
              <a:ea typeface="方正少儿简体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方正少儿简体" pitchFamily="65" charset="-122"/>
                <a:ea typeface="方正少儿简体" pitchFamily="65" charset="-122"/>
              </a:rPr>
              <a:t>分成两堆，可以怎样分？</a:t>
            </a:r>
            <a:endParaRPr lang="zh-CN" altLang="en-US" sz="4000" b="1" dirty="0">
              <a:latin typeface="方正少儿简体" pitchFamily="65" charset="-122"/>
              <a:ea typeface="方正少儿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11" name="椭圆 66"/>
          <p:cNvSpPr/>
          <p:nvPr/>
        </p:nvSpPr>
        <p:spPr>
          <a:xfrm>
            <a:off x="6804025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椭圆 55"/>
          <p:cNvSpPr/>
          <p:nvPr/>
        </p:nvSpPr>
        <p:spPr>
          <a:xfrm>
            <a:off x="5753100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椭圆 44"/>
          <p:cNvSpPr/>
          <p:nvPr/>
        </p:nvSpPr>
        <p:spPr>
          <a:xfrm>
            <a:off x="4702175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33"/>
          <p:cNvSpPr/>
          <p:nvPr/>
        </p:nvSpPr>
        <p:spPr>
          <a:xfrm>
            <a:off x="3649663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22"/>
          <p:cNvSpPr/>
          <p:nvPr/>
        </p:nvSpPr>
        <p:spPr>
          <a:xfrm>
            <a:off x="2598738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1"/>
          <p:cNvSpPr/>
          <p:nvPr/>
        </p:nvSpPr>
        <p:spPr>
          <a:xfrm>
            <a:off x="1547813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6"/>
          <p:cNvSpPr/>
          <p:nvPr/>
        </p:nvSpPr>
        <p:spPr>
          <a:xfrm>
            <a:off x="6804025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5"/>
          <p:cNvSpPr/>
          <p:nvPr/>
        </p:nvSpPr>
        <p:spPr>
          <a:xfrm>
            <a:off x="5753100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椭圆 4"/>
          <p:cNvSpPr/>
          <p:nvPr/>
        </p:nvSpPr>
        <p:spPr>
          <a:xfrm>
            <a:off x="4702175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椭圆 3"/>
          <p:cNvSpPr/>
          <p:nvPr/>
        </p:nvSpPr>
        <p:spPr>
          <a:xfrm>
            <a:off x="3649663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椭圆 2"/>
          <p:cNvSpPr/>
          <p:nvPr/>
        </p:nvSpPr>
        <p:spPr>
          <a:xfrm>
            <a:off x="2598738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椭圆 1"/>
          <p:cNvSpPr/>
          <p:nvPr/>
        </p:nvSpPr>
        <p:spPr>
          <a:xfrm>
            <a:off x="1547813" y="299720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4525" y="404813"/>
            <a:ext cx="3074988" cy="195421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0" name="任意多边形 9"/>
          <p:cNvSpPr/>
          <p:nvPr/>
        </p:nvSpPr>
        <p:spPr>
          <a:xfrm>
            <a:off x="863714" y="1213844"/>
            <a:ext cx="4267200" cy="915120"/>
          </a:xfrm>
          <a:custGeom>
            <a:avLst/>
            <a:gdLst>
              <a:gd name="connsiteX0" fmla="*/ 0 w 4267200"/>
              <a:gd name="connsiteY0" fmla="*/ 152523 h 915120"/>
              <a:gd name="connsiteX1" fmla="*/ 152523 w 4267200"/>
              <a:gd name="connsiteY1" fmla="*/ 0 h 915120"/>
              <a:gd name="connsiteX2" fmla="*/ 4114677 w 4267200"/>
              <a:gd name="connsiteY2" fmla="*/ 0 h 915120"/>
              <a:gd name="connsiteX3" fmla="*/ 4267200 w 4267200"/>
              <a:gd name="connsiteY3" fmla="*/ 152523 h 915120"/>
              <a:gd name="connsiteX4" fmla="*/ 4267200 w 4267200"/>
              <a:gd name="connsiteY4" fmla="*/ 762597 h 915120"/>
              <a:gd name="connsiteX5" fmla="*/ 4114677 w 4267200"/>
              <a:gd name="connsiteY5" fmla="*/ 915120 h 915120"/>
              <a:gd name="connsiteX6" fmla="*/ 152523 w 4267200"/>
              <a:gd name="connsiteY6" fmla="*/ 915120 h 915120"/>
              <a:gd name="connsiteX7" fmla="*/ 0 w 4267200"/>
              <a:gd name="connsiteY7" fmla="*/ 762597 h 915120"/>
              <a:gd name="connsiteX8" fmla="*/ 0 w 4267200"/>
              <a:gd name="connsiteY8" fmla="*/ 152523 h 91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67200" h="915120">
                <a:moveTo>
                  <a:pt x="0" y="152523"/>
                </a:moveTo>
                <a:cubicBezTo>
                  <a:pt x="0" y="68287"/>
                  <a:pt x="68287" y="0"/>
                  <a:pt x="152523" y="0"/>
                </a:cubicBezTo>
                <a:lnTo>
                  <a:pt x="4114677" y="0"/>
                </a:lnTo>
                <a:cubicBezTo>
                  <a:pt x="4198913" y="0"/>
                  <a:pt x="4267200" y="68287"/>
                  <a:pt x="4267200" y="152523"/>
                </a:cubicBezTo>
                <a:lnTo>
                  <a:pt x="4267200" y="762597"/>
                </a:lnTo>
                <a:cubicBezTo>
                  <a:pt x="4267200" y="846833"/>
                  <a:pt x="4198913" y="915120"/>
                  <a:pt x="4114677" y="915120"/>
                </a:cubicBezTo>
                <a:lnTo>
                  <a:pt x="152523" y="915120"/>
                </a:lnTo>
                <a:cubicBezTo>
                  <a:pt x="68287" y="915120"/>
                  <a:pt x="0" y="846833"/>
                  <a:pt x="0" y="762597"/>
                </a:cubicBezTo>
                <a:lnTo>
                  <a:pt x="0" y="152523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05962" tIns="44672" rIns="205962" bIns="44672" spcCol="1270" anchor="ctr"/>
          <a:lstStyle/>
          <a:p>
            <a:pPr marL="0" marR="0" lvl="0" indent="0" algn="l" defTabSz="13779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"/>
          <p:cNvSpPr/>
          <p:nvPr/>
        </p:nvSpPr>
        <p:spPr>
          <a:xfrm>
            <a:off x="1183440" y="1189093"/>
            <a:ext cx="3627755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华文新魏" pitchFamily="2" charset="-122"/>
                <a:ea typeface="华文新魏" pitchFamily="2" charset="-122"/>
                <a:cs typeface="+mn-cs"/>
              </a:rPr>
              <a:t>圆片分一分</a:t>
            </a:r>
            <a:endParaRPr kumimoji="0" lang="zh-CN" altLang="en-US" sz="54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105" name="Text Box 1039"/>
          <p:cNvSpPr txBox="1"/>
          <p:nvPr/>
        </p:nvSpPr>
        <p:spPr>
          <a:xfrm>
            <a:off x="282575" y="4511675"/>
            <a:ext cx="90011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</a:rPr>
              <a:t>同位交流，说说自己的分法。</a:t>
            </a:r>
            <a:endParaRPr lang="zh-CN" altLang="en-US" sz="4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43" name="圆角矩形 69642"/>
          <p:cNvSpPr/>
          <p:nvPr/>
        </p:nvSpPr>
        <p:spPr>
          <a:xfrm>
            <a:off x="627063" y="1125538"/>
            <a:ext cx="7272337" cy="2449512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9110" y="5156518"/>
            <a:ext cx="7528560" cy="23069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你能按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每份个数的情况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把这三种分法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分成两类吗？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</a:rPr>
              <a:t>同位交流自己的想法。</a:t>
            </a:r>
            <a:endParaRPr lang="en-US" altLang="zh-CN" sz="36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altLang="zh-CN" sz="36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27063" y="3870325"/>
            <a:ext cx="7272337" cy="1204913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/>
          <a:srcRect r="80709" b="8963"/>
          <a:stretch>
            <a:fillRect/>
          </a:stretch>
        </p:blipFill>
        <p:spPr>
          <a:xfrm>
            <a:off x="1331595" y="1340485"/>
            <a:ext cx="1281430" cy="86423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rcRect l="3308" r="65801" b="10666"/>
          <a:stretch>
            <a:fillRect/>
          </a:stretch>
        </p:blipFill>
        <p:spPr>
          <a:xfrm>
            <a:off x="1043305" y="2636520"/>
            <a:ext cx="2016125" cy="79248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rcRect r="50939" b="13220"/>
          <a:stretch>
            <a:fillRect/>
          </a:stretch>
        </p:blipFill>
        <p:spPr>
          <a:xfrm>
            <a:off x="683260" y="4037965"/>
            <a:ext cx="3168015" cy="74612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rcRect r="50939" b="13220"/>
          <a:stretch>
            <a:fillRect/>
          </a:stretch>
        </p:blipFill>
        <p:spPr>
          <a:xfrm>
            <a:off x="4283710" y="4037965"/>
            <a:ext cx="3168015" cy="74612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rcRect r="21054" b="-3041"/>
          <a:stretch>
            <a:fillRect/>
          </a:stretch>
        </p:blipFill>
        <p:spPr>
          <a:xfrm>
            <a:off x="3203575" y="1340485"/>
            <a:ext cx="4608830" cy="86423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"/>
          <a:srcRect r="35857" b="3091"/>
          <a:stretch>
            <a:fillRect/>
          </a:stretch>
        </p:blipFill>
        <p:spPr>
          <a:xfrm>
            <a:off x="3707765" y="2564765"/>
            <a:ext cx="399415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17" name="椭圆 6"/>
          <p:cNvSpPr/>
          <p:nvPr/>
        </p:nvSpPr>
        <p:spPr>
          <a:xfrm>
            <a:off x="6948488" y="156845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5"/>
          <p:cNvSpPr/>
          <p:nvPr/>
        </p:nvSpPr>
        <p:spPr>
          <a:xfrm>
            <a:off x="5897563" y="156845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椭圆 4"/>
          <p:cNvSpPr/>
          <p:nvPr/>
        </p:nvSpPr>
        <p:spPr>
          <a:xfrm>
            <a:off x="4860925" y="156845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椭圆 3"/>
          <p:cNvSpPr/>
          <p:nvPr/>
        </p:nvSpPr>
        <p:spPr>
          <a:xfrm>
            <a:off x="3001963" y="156845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椭圆 2"/>
          <p:cNvSpPr/>
          <p:nvPr/>
        </p:nvSpPr>
        <p:spPr>
          <a:xfrm>
            <a:off x="1951038" y="156845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椭圆 1"/>
          <p:cNvSpPr/>
          <p:nvPr/>
        </p:nvSpPr>
        <p:spPr>
          <a:xfrm>
            <a:off x="900113" y="1568450"/>
            <a:ext cx="792163" cy="792163"/>
          </a:xfrm>
          <a:prstGeom prst="ellipse">
            <a:avLst/>
          </a:prstGeom>
          <a:solidFill>
            <a:srgbClr val="EF75A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6" name="Text Box 25"/>
          <p:cNvSpPr txBox="1"/>
          <p:nvPr/>
        </p:nvSpPr>
        <p:spPr>
          <a:xfrm>
            <a:off x="446088" y="3290888"/>
            <a:ext cx="77771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Webdings" panose="05030102010509060703" pitchFamily="18" charset="2"/>
              </a:rPr>
              <a:t>每份分得</a:t>
            </a:r>
            <a:r>
              <a:rPr lang="zh-CN" altLang="en-US" sz="4400" b="1" dirty="0">
                <a:solidFill>
                  <a:srgbClr val="FF0000"/>
                </a:solidFill>
                <a:latin typeface="Webdings" panose="05030102010509060703" pitchFamily="18" charset="2"/>
              </a:rPr>
              <a:t>同样多</a:t>
            </a:r>
            <a:r>
              <a:rPr lang="zh-CN" altLang="en-US" sz="4400" b="1" dirty="0">
                <a:latin typeface="Webdings" panose="05030102010509060703" pitchFamily="18" charset="2"/>
              </a:rPr>
              <a:t>，叫作</a:t>
            </a:r>
            <a:r>
              <a:rPr lang="zh-CN" altLang="en-US" sz="4400" b="1" dirty="0">
                <a:solidFill>
                  <a:srgbClr val="FF0000"/>
                </a:solidFill>
                <a:latin typeface="Webdings" panose="05030102010509060703" pitchFamily="18" charset="2"/>
              </a:rPr>
              <a:t>平均分</a:t>
            </a:r>
            <a:r>
              <a:rPr lang="zh-CN" altLang="en-US" sz="4400" b="1" dirty="0">
                <a:latin typeface="Webdings" panose="05030102010509060703" pitchFamily="18" charset="2"/>
              </a:rPr>
              <a:t>。</a:t>
            </a:r>
            <a:endParaRPr lang="zh-CN" altLang="en-US" sz="4400" b="1" dirty="0">
              <a:latin typeface="Webdings" panose="05030102010509060703" pitchFamily="18" charset="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圆角矩形标注 76861"/>
          <p:cNvSpPr/>
          <p:nvPr/>
        </p:nvSpPr>
        <p:spPr>
          <a:xfrm>
            <a:off x="2330450" y="550863"/>
            <a:ext cx="6200775" cy="1092200"/>
          </a:xfrm>
          <a:prstGeom prst="wedgeRoundRectCallout">
            <a:avLst>
              <a:gd name="adj1" fmla="val -53176"/>
              <a:gd name="adj2" fmla="val 85472"/>
              <a:gd name="adj3" fmla="val 16667"/>
            </a:avLst>
          </a:prstGeom>
          <a:solidFill>
            <a:srgbClr val="CCFFCC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052513"/>
            <a:ext cx="1447800" cy="15748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8196" name="组合 76855"/>
          <p:cNvGrpSpPr/>
          <p:nvPr/>
        </p:nvGrpSpPr>
        <p:grpSpPr>
          <a:xfrm>
            <a:off x="1258888" y="2276475"/>
            <a:ext cx="7489825" cy="1081088"/>
            <a:chOff x="793" y="1434"/>
            <a:chExt cx="4718" cy="681"/>
          </a:xfrm>
        </p:grpSpPr>
        <p:sp>
          <p:nvSpPr>
            <p:cNvPr id="8225" name="圆角矩形 76852"/>
            <p:cNvSpPr/>
            <p:nvPr/>
          </p:nvSpPr>
          <p:spPr>
            <a:xfrm>
              <a:off x="793" y="1434"/>
              <a:ext cx="4718" cy="681"/>
            </a:xfrm>
            <a:prstGeom prst="roundRect">
              <a:avLst>
                <a:gd name="adj" fmla="val 16667"/>
              </a:avLst>
            </a:prstGeom>
            <a:solidFill>
              <a:srgbClr val="99CCFF">
                <a:alpha val="36862"/>
              </a:srgbClr>
            </a:solidFill>
            <a:ln w="9525" cap="flat" cmpd="sng">
              <a:solidFill>
                <a:srgbClr val="3366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4" y="1525"/>
              <a:ext cx="499" cy="499"/>
            </a:xfrm>
            <a:prstGeom prst="ellipse">
              <a:avLst/>
            </a:prstGeom>
            <a:solidFill>
              <a:srgbClr val="EF75AC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546" y="1525"/>
              <a:ext cx="499" cy="499"/>
            </a:xfrm>
            <a:prstGeom prst="ellipse">
              <a:avLst/>
            </a:prstGeom>
            <a:solidFill>
              <a:srgbClr val="EF75AC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208" y="1525"/>
              <a:ext cx="499" cy="499"/>
            </a:xfrm>
            <a:prstGeom prst="ellipse">
              <a:avLst/>
            </a:prstGeom>
            <a:solidFill>
              <a:srgbClr val="EF75AC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51" y="1525"/>
              <a:ext cx="499" cy="499"/>
            </a:xfrm>
            <a:prstGeom prst="ellipse">
              <a:avLst/>
            </a:prstGeom>
            <a:solidFill>
              <a:srgbClr val="EF75AC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13" y="1525"/>
              <a:ext cx="499" cy="499"/>
            </a:xfrm>
            <a:prstGeom prst="ellipse">
              <a:avLst/>
            </a:prstGeom>
            <a:solidFill>
              <a:srgbClr val="EF75AC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4875" y="1525"/>
              <a:ext cx="499" cy="499"/>
            </a:xfrm>
            <a:prstGeom prst="ellipse">
              <a:avLst/>
            </a:prstGeom>
            <a:solidFill>
              <a:srgbClr val="EF75AC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6859" name="矩形 76858"/>
          <p:cNvSpPr/>
          <p:nvPr/>
        </p:nvSpPr>
        <p:spPr>
          <a:xfrm>
            <a:off x="2036763" y="550863"/>
            <a:ext cx="7129463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少儿简体" pitchFamily="65" charset="-122"/>
                <a:cs typeface="+mn-cs"/>
              </a:rPr>
              <a:t>6</a:t>
            </a: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少儿简体" pitchFamily="65" charset="-122"/>
                <a:cs typeface="+mn-cs"/>
              </a:rPr>
              <a:t>个桃还可以怎样</a:t>
            </a: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少儿简体" pitchFamily="65" charset="-122"/>
                <a:cs typeface="+mn-cs"/>
              </a:rPr>
              <a:t>平均分</a:t>
            </a: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少儿简体" pitchFamily="65" charset="-122"/>
                <a:cs typeface="+mn-cs"/>
              </a:rPr>
              <a:t>？</a:t>
            </a:r>
            <a:endParaRPr kumimoji="0" lang="zh-CN" altLang="en-US" sz="3600" b="0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少儿简体" pitchFamily="65" charset="-122"/>
                <a:cs typeface="+mn-cs"/>
              </a:rPr>
              <a:t>请你分一分，并和同桌交流分法</a:t>
            </a: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少儿简体" pitchFamily="65" charset="-122"/>
                <a:cs typeface="+mn-cs"/>
              </a:rPr>
              <a:t>。</a:t>
            </a:r>
            <a:endParaRPr kumimoji="0" lang="zh-CN" altLang="en-US" sz="3600" b="0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0" i="0" u="none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  <p:sp>
        <p:nvSpPr>
          <p:cNvPr id="8198" name="圆角矩形标注 76860"/>
          <p:cNvSpPr/>
          <p:nvPr/>
        </p:nvSpPr>
        <p:spPr>
          <a:xfrm>
            <a:off x="1892300" y="982663"/>
            <a:ext cx="4105275" cy="79057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9525">
            <a:noFill/>
          </a:ln>
        </p:spPr>
        <p:txBody>
          <a:bodyPr/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9" name="直接连接符 76863"/>
          <p:cNvSpPr/>
          <p:nvPr/>
        </p:nvSpPr>
        <p:spPr>
          <a:xfrm>
            <a:off x="4932363" y="2274888"/>
            <a:ext cx="0" cy="1081087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16" name="组合 76872"/>
          <p:cNvGrpSpPr/>
          <p:nvPr/>
        </p:nvGrpSpPr>
        <p:grpSpPr>
          <a:xfrm>
            <a:off x="1258888" y="4718050"/>
            <a:ext cx="7489825" cy="1087438"/>
            <a:chOff x="793" y="2972"/>
            <a:chExt cx="4718" cy="685"/>
          </a:xfrm>
        </p:grpSpPr>
        <p:grpSp>
          <p:nvGrpSpPr>
            <p:cNvPr id="8212" name="组合 76857"/>
            <p:cNvGrpSpPr/>
            <p:nvPr/>
          </p:nvGrpSpPr>
          <p:grpSpPr>
            <a:xfrm>
              <a:off x="793" y="2976"/>
              <a:ext cx="4718" cy="681"/>
              <a:chOff x="793" y="2976"/>
              <a:chExt cx="4718" cy="681"/>
            </a:xfrm>
          </p:grpSpPr>
          <p:sp>
            <p:nvSpPr>
              <p:cNvPr id="8218" name="圆角矩形 76854"/>
              <p:cNvSpPr/>
              <p:nvPr/>
            </p:nvSpPr>
            <p:spPr>
              <a:xfrm>
                <a:off x="793" y="2976"/>
                <a:ext cx="4718" cy="681"/>
              </a:xfrm>
              <a:prstGeom prst="roundRect">
                <a:avLst>
                  <a:gd name="adj" fmla="val 16667"/>
                </a:avLst>
              </a:prstGeom>
              <a:solidFill>
                <a:srgbClr val="FFFF00">
                  <a:alpha val="36862"/>
                </a:srgbClr>
              </a:solidFill>
              <a:ln w="952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algn="ctr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" name="椭圆 18"/>
              <p:cNvSpPr/>
              <p:nvPr/>
            </p:nvSpPr>
            <p:spPr>
              <a:xfrm>
                <a:off x="884" y="3113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" name="椭圆 19"/>
              <p:cNvSpPr/>
              <p:nvPr/>
            </p:nvSpPr>
            <p:spPr>
              <a:xfrm>
                <a:off x="1682" y="3113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" name="椭圆 20"/>
              <p:cNvSpPr/>
              <p:nvPr/>
            </p:nvSpPr>
            <p:spPr>
              <a:xfrm>
                <a:off x="2480" y="3113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" name="椭圆 21"/>
              <p:cNvSpPr/>
              <p:nvPr/>
            </p:nvSpPr>
            <p:spPr>
              <a:xfrm>
                <a:off x="3279" y="3113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" name="椭圆 22"/>
              <p:cNvSpPr/>
              <p:nvPr/>
            </p:nvSpPr>
            <p:spPr>
              <a:xfrm>
                <a:off x="4077" y="3113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" name="椭圆 23"/>
              <p:cNvSpPr/>
              <p:nvPr/>
            </p:nvSpPr>
            <p:spPr>
              <a:xfrm>
                <a:off x="4876" y="3113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8213" name="直接连接符 76864"/>
            <p:cNvSpPr/>
            <p:nvPr/>
          </p:nvSpPr>
          <p:spPr>
            <a:xfrm>
              <a:off x="1565" y="2972"/>
              <a:ext cx="0" cy="681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8214" name="直接连接符 76866"/>
            <p:cNvSpPr/>
            <p:nvPr/>
          </p:nvSpPr>
          <p:spPr>
            <a:xfrm>
              <a:off x="2336" y="2975"/>
              <a:ext cx="0" cy="681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8215" name="直接连接符 76867"/>
            <p:cNvSpPr/>
            <p:nvPr/>
          </p:nvSpPr>
          <p:spPr>
            <a:xfrm>
              <a:off x="3152" y="2976"/>
              <a:ext cx="0" cy="681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8216" name="直接连接符 76868"/>
            <p:cNvSpPr/>
            <p:nvPr/>
          </p:nvSpPr>
          <p:spPr>
            <a:xfrm>
              <a:off x="3923" y="2976"/>
              <a:ext cx="0" cy="681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8217" name="直接连接符 76869"/>
            <p:cNvSpPr/>
            <p:nvPr/>
          </p:nvSpPr>
          <p:spPr>
            <a:xfrm>
              <a:off x="4740" y="2976"/>
              <a:ext cx="0" cy="681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</p:sp>
      </p:grpSp>
      <p:grpSp>
        <p:nvGrpSpPr>
          <p:cNvPr id="18" name="组合 76871"/>
          <p:cNvGrpSpPr/>
          <p:nvPr/>
        </p:nvGrpSpPr>
        <p:grpSpPr>
          <a:xfrm>
            <a:off x="1258888" y="3498850"/>
            <a:ext cx="7489825" cy="1082675"/>
            <a:chOff x="793" y="2204"/>
            <a:chExt cx="4718" cy="682"/>
          </a:xfrm>
        </p:grpSpPr>
        <p:grpSp>
          <p:nvGrpSpPr>
            <p:cNvPr id="8202" name="组合 76856"/>
            <p:cNvGrpSpPr/>
            <p:nvPr/>
          </p:nvGrpSpPr>
          <p:grpSpPr>
            <a:xfrm>
              <a:off x="793" y="2205"/>
              <a:ext cx="4718" cy="681"/>
              <a:chOff x="793" y="2205"/>
              <a:chExt cx="4718" cy="681"/>
            </a:xfrm>
          </p:grpSpPr>
          <p:sp>
            <p:nvSpPr>
              <p:cNvPr id="8205" name="圆角矩形 76853"/>
              <p:cNvSpPr/>
              <p:nvPr/>
            </p:nvSpPr>
            <p:spPr>
              <a:xfrm>
                <a:off x="793" y="2205"/>
                <a:ext cx="4718" cy="681"/>
              </a:xfrm>
              <a:prstGeom prst="roundRect">
                <a:avLst>
                  <a:gd name="adj" fmla="val 16667"/>
                </a:avLst>
              </a:prstGeom>
              <a:solidFill>
                <a:srgbClr val="00FF00">
                  <a:alpha val="36862"/>
                </a:srgbClr>
              </a:solidFill>
              <a:ln w="9525" cap="flat" cmpd="sng">
                <a:solidFill>
                  <a:srgbClr val="3399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algn="ctr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" name="椭圆 18"/>
              <p:cNvSpPr/>
              <p:nvPr/>
            </p:nvSpPr>
            <p:spPr>
              <a:xfrm>
                <a:off x="884" y="2296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" name="椭圆 19"/>
              <p:cNvSpPr/>
              <p:nvPr/>
            </p:nvSpPr>
            <p:spPr>
              <a:xfrm>
                <a:off x="1546" y="2296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椭圆 20"/>
              <p:cNvSpPr/>
              <p:nvPr/>
            </p:nvSpPr>
            <p:spPr>
              <a:xfrm>
                <a:off x="2520" y="2296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椭圆 21"/>
              <p:cNvSpPr/>
              <p:nvPr/>
            </p:nvSpPr>
            <p:spPr>
              <a:xfrm>
                <a:off x="3183" y="2296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椭圆 22"/>
              <p:cNvSpPr/>
              <p:nvPr/>
            </p:nvSpPr>
            <p:spPr>
              <a:xfrm>
                <a:off x="4149" y="2296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椭圆 23"/>
              <p:cNvSpPr/>
              <p:nvPr/>
            </p:nvSpPr>
            <p:spPr>
              <a:xfrm>
                <a:off x="4811" y="2296"/>
                <a:ext cx="499" cy="499"/>
              </a:xfrm>
              <a:prstGeom prst="ellipse">
                <a:avLst/>
              </a:prstGeom>
              <a:solidFill>
                <a:srgbClr val="EF75AC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8203" name="直接连接符 76865"/>
            <p:cNvSpPr/>
            <p:nvPr/>
          </p:nvSpPr>
          <p:spPr>
            <a:xfrm>
              <a:off x="3923" y="2204"/>
              <a:ext cx="0" cy="681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8204" name="直接连接符 76870"/>
            <p:cNvSpPr/>
            <p:nvPr/>
          </p:nvSpPr>
          <p:spPr>
            <a:xfrm>
              <a:off x="2290" y="2204"/>
              <a:ext cx="0" cy="681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9800" y="2705100"/>
            <a:ext cx="4070350" cy="1890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2565400"/>
            <a:ext cx="4524375" cy="2303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52875"/>
            <a:ext cx="849313" cy="41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2"/>
          <p:cNvSpPr/>
          <p:nvPr/>
        </p:nvSpPr>
        <p:spPr>
          <a:xfrm>
            <a:off x="8147050" y="31750"/>
            <a:ext cx="962025" cy="6604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611188" y="1433513"/>
            <a:ext cx="8569325" cy="7000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1</a:t>
            </a:r>
            <a:r>
              <a:rPr kumimoji="0" lang="zh-CN" altLang="en-US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．</a:t>
            </a:r>
            <a:r>
              <a:rPr kumimoji="0" lang="zh-CN" altLang="en-US" sz="4000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下面哪种分法是</a:t>
            </a:r>
            <a:r>
              <a:rPr kumimoji="0" lang="zh-CN" altLang="en-US" sz="40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平均分</a:t>
            </a:r>
            <a:r>
              <a:rPr kumimoji="0" lang="zh-CN" altLang="en-US" sz="4000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？</a:t>
            </a:r>
            <a:endParaRPr kumimoji="0" lang="zh-CN" altLang="en-US" sz="4000" kern="1200" cap="none" spc="0" normalizeH="0" baseline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方正少儿简体" pitchFamily="65" charset="-122"/>
              <a:ea typeface="方正少儿简体" pitchFamily="65" charset="-122"/>
              <a:cs typeface="+mn-cs"/>
            </a:endParaRPr>
          </a:p>
        </p:txBody>
      </p:sp>
      <p:sp>
        <p:nvSpPr>
          <p:cNvPr id="91143" name="文本框 91142"/>
          <p:cNvSpPr txBox="1"/>
          <p:nvPr/>
        </p:nvSpPr>
        <p:spPr>
          <a:xfrm>
            <a:off x="6176963" y="4505325"/>
            <a:ext cx="14033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kern="1200" cap="none" spc="0" normalizeH="0" baseline="0" noProof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少儿简体" pitchFamily="65" charset="-122"/>
                <a:cs typeface="+mn-cs"/>
              </a:rPr>
              <a:t>平均分</a:t>
            </a:r>
            <a:endParaRPr kumimoji="0" lang="zh-CN" altLang="en-US" sz="3200" kern="1200" cap="none" spc="0" normalizeH="0" baseline="0" noProof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  <p:pic>
        <p:nvPicPr>
          <p:cNvPr id="1536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1593903">
            <a:off x="1619250" y="4005263"/>
            <a:ext cx="793750" cy="385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9800" y="2705100"/>
            <a:ext cx="4070350" cy="1890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2565400"/>
            <a:ext cx="4524375" cy="2303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52875"/>
            <a:ext cx="849313" cy="41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2"/>
          <p:cNvSpPr/>
          <p:nvPr/>
        </p:nvSpPr>
        <p:spPr>
          <a:xfrm>
            <a:off x="8147050" y="31750"/>
            <a:ext cx="962025" cy="6604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611188" y="1433513"/>
            <a:ext cx="8569325" cy="7000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1</a:t>
            </a:r>
            <a:r>
              <a:rPr kumimoji="0" lang="zh-CN" altLang="en-US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．</a:t>
            </a:r>
            <a:r>
              <a:rPr kumimoji="0" lang="zh-CN" altLang="en-US" sz="4000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下面哪种分法是</a:t>
            </a:r>
            <a:r>
              <a:rPr kumimoji="0" lang="zh-CN" altLang="en-US" sz="40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平均分</a:t>
            </a:r>
            <a:r>
              <a:rPr kumimoji="0" lang="zh-CN" altLang="en-US" sz="4000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方正少儿简体" pitchFamily="65" charset="-122"/>
                <a:ea typeface="方正少儿简体" pitchFamily="65" charset="-122"/>
                <a:cs typeface="+mn-cs"/>
              </a:rPr>
              <a:t>？</a:t>
            </a:r>
            <a:endParaRPr kumimoji="0" lang="zh-CN" altLang="en-US" sz="4000" kern="1200" cap="none" spc="0" normalizeH="0" baseline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方正少儿简体" pitchFamily="65" charset="-122"/>
              <a:ea typeface="方正少儿简体" pitchFamily="65" charset="-122"/>
              <a:cs typeface="+mn-cs"/>
            </a:endParaRPr>
          </a:p>
        </p:txBody>
      </p:sp>
      <p:sp>
        <p:nvSpPr>
          <p:cNvPr id="94215" name="文本框 94214"/>
          <p:cNvSpPr txBox="1"/>
          <p:nvPr/>
        </p:nvSpPr>
        <p:spPr>
          <a:xfrm>
            <a:off x="6176963" y="4505325"/>
            <a:ext cx="14033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kern="1200" cap="none" spc="0" normalizeH="0" baseline="0" noProof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少儿简体" pitchFamily="65" charset="-122"/>
                <a:cs typeface="+mn-cs"/>
              </a:rPr>
              <a:t>平均分</a:t>
            </a:r>
            <a:endParaRPr kumimoji="0" lang="zh-CN" altLang="en-US" sz="3200" kern="1200" cap="none" spc="0" normalizeH="0" baseline="0" noProof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少儿简体" pitchFamily="65" charset="-122"/>
              <a:cs typeface="+mn-cs"/>
            </a:endParaRPr>
          </a:p>
        </p:txBody>
      </p:sp>
      <p:pic>
        <p:nvPicPr>
          <p:cNvPr id="94217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1593903">
            <a:off x="1619250" y="4005263"/>
            <a:ext cx="793750" cy="385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0.18507 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YTRhN2NkODMxOGI3ZjE4MTM5NGFhOTAxNjhkYmJiMjk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1047</Words>
  <Application>WPS 演示</Application>
  <PresentationFormat>全屏显示(4:3)</PresentationFormat>
  <Paragraphs>115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方正少儿简体</vt:lpstr>
      <vt:lpstr>Webdings</vt:lpstr>
      <vt:lpstr>楷体</vt:lpstr>
      <vt:lpstr>黑体</vt:lpstr>
      <vt:lpstr>华文新魏</vt:lpstr>
      <vt:lpstr>微软雅黑</vt:lpstr>
      <vt:lpstr>Arial Unicode MS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home</dc:creator>
  <cp:lastModifiedBy>Administrator</cp:lastModifiedBy>
  <cp:revision>453</cp:revision>
  <dcterms:created xsi:type="dcterms:W3CDTF">2014-12-14T18:03:20Z</dcterms:created>
  <dcterms:modified xsi:type="dcterms:W3CDTF">2022-10-09T09:38:22Z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2052-11.1.0.12019</vt:lpwstr>
  </property>
  <property fmtid="{D5CDD505-2E9C-101B-9397-08002B2CF9AE}" pid="3" name="ICV">
    <vt:lpwstr>33C3EF0EF0BB4A3C846AB60E6DA4268F</vt:lpwstr>
  </property>
</Properties>
</file>