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4" r:id="rId4"/>
    <p:sldId id="275" r:id="rId5"/>
    <p:sldId id="259" r:id="rId6"/>
    <p:sldId id="277" r:id="rId7"/>
    <p:sldId id="276" r:id="rId8"/>
    <p:sldId id="283" r:id="rId9"/>
    <p:sldId id="265" r:id="rId10"/>
    <p:sldId id="260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70" r:id="rId20"/>
    <p:sldId id="292" r:id="rId21"/>
    <p:sldId id="281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C87"/>
    <a:srgbClr val="69B577"/>
    <a:srgbClr val="F99595"/>
    <a:srgbClr val="97F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346" autoAdjust="0"/>
  </p:normalViewPr>
  <p:slideViewPr>
    <p:cSldViewPr snapToGrid="0">
      <p:cViewPr>
        <p:scale>
          <a:sx n="30" d="100"/>
          <a:sy n="30" d="100"/>
        </p:scale>
        <p:origin x="1563" y="3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20" y="0"/>
            <a:ext cx="12178665" cy="6858000"/>
            <a:chOff x="7620" y="0"/>
            <a:chExt cx="1217866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577786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415925" y="1950085"/>
            <a:ext cx="1953895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8270875" y="3388360"/>
            <a:ext cx="514540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3994785" y="5584190"/>
            <a:ext cx="708787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 descr="60d6e333609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" y="3137535"/>
            <a:ext cx="4081145" cy="3085465"/>
          </a:xfrm>
          <a:prstGeom prst="rect">
            <a:avLst/>
          </a:prstGeom>
        </p:spPr>
      </p:pic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2384039" y="3098868"/>
            <a:ext cx="9926003" cy="1325880"/>
          </a:xfrm>
        </p:spPr>
        <p:txBody>
          <a:bodyPr>
            <a:noAutofit/>
          </a:bodyPr>
          <a:lstStyle/>
          <a:p>
            <a:pPr algn="l"/>
            <a:r>
              <a:rPr lang="zh-CN" altLang="zh-CN" sz="58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开展朋辈式心理辅导</a:t>
            </a:r>
            <a:br>
              <a:rPr lang="en-US" altLang="zh-CN" sz="58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r>
              <a:rPr lang="en-US" altLang="zh-CN" sz="58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</a:t>
            </a:r>
            <a:r>
              <a:rPr lang="zh-CN" altLang="zh-CN" sz="58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守护学生的情绪绿码</a:t>
            </a:r>
            <a:br>
              <a:rPr lang="zh-CN" altLang="zh-CN" sz="58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endParaRPr lang="zh-CN" altLang="en-US" sz="5800" dirty="0">
              <a:solidFill>
                <a:srgbClr val="0070C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0" name="标题 27"/>
          <p:cNvSpPr>
            <a:spLocks noGrp="1"/>
          </p:cNvSpPr>
          <p:nvPr/>
        </p:nvSpPr>
        <p:spPr>
          <a:xfrm>
            <a:off x="3994785" y="3655060"/>
            <a:ext cx="6517640" cy="720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武进区星韵学校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586220" y="1043305"/>
            <a:ext cx="34194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rgbClr val="F99595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M</a:t>
            </a:r>
            <a:r>
              <a:rPr lang="en-US" altLang="zh-CN" sz="2400" dirty="0">
                <a:solidFill>
                  <a:srgbClr val="F99595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ENTAL HEALTH</a:t>
            </a:r>
          </a:p>
        </p:txBody>
      </p:sp>
      <p:sp>
        <p:nvSpPr>
          <p:cNvPr id="32" name="标题 27"/>
          <p:cNvSpPr>
            <a:spLocks noGrp="1"/>
          </p:cNvSpPr>
          <p:nvPr/>
        </p:nvSpPr>
        <p:spPr>
          <a:xfrm>
            <a:off x="6688457" y="4197577"/>
            <a:ext cx="3804920" cy="720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汇报人：周洁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34" name="图片 33" descr="dassd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772" y="2472396"/>
            <a:ext cx="690245" cy="651510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215" y="258123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641476" y="2654222"/>
            <a:ext cx="5139689" cy="22429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心理保健委员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宿舍心理联络员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小队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心育委员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心理社团负责人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途径一：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“源”动力：选拔心理保健委员，形成“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1+N</a:t>
            </a: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”型的组织架构模式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ea typeface="字魂95号-手刻宋" panose="00000500000000000000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7E1B63-7152-EE84-5E9E-AB4B70DB41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10315"/>
          <a:stretch/>
        </p:blipFill>
        <p:spPr>
          <a:xfrm>
            <a:off x="5354515" y="2003202"/>
            <a:ext cx="5417878" cy="387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095999" y="2307539"/>
            <a:ext cx="5139689" cy="22429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第一阶段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集中培训、基本知识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第二阶段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现场模拟、实操训练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途径二：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“新”攻略：进行岗前培训，实现理论知识与实操技能的双进阶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ea typeface="字魂95号-手刻宋" panose="00000500000000000000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3193BC-2082-D39C-A8D5-20D378CA3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82" y="1925901"/>
            <a:ext cx="3012117" cy="40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37347"/>
      </p:ext>
    </p:extLst>
  </p:cSld>
  <p:clrMapOvr>
    <a:masterClrMapping/>
  </p:clrMapOvr>
  <p:transition advClick="0" advTm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43583" y="2366191"/>
            <a:ext cx="5139689" cy="16889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制定心理保健委员职责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召开心理保健委员例会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持续开展心理培训活动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途径三：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“式”运行：健全规章制度，实现朋辈式心理辅导的常态化管理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238E9E-C819-5149-05D8-AEC4F6BC8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955" y="2040987"/>
            <a:ext cx="2481694" cy="366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A3FF84-9FED-E8A3-5009-D826D11FE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12" y="2040987"/>
            <a:ext cx="2750962" cy="3667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7919390"/>
      </p:ext>
    </p:extLst>
  </p:cSld>
  <p:clrMapOvr>
    <a:masterClrMapping/>
  </p:clrMapOvr>
  <p:transition advClick="0" advTm="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620255" y="2584538"/>
            <a:ext cx="5139689" cy="16889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干了这碗“心灵鸡汤”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不一般的“青春模样”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“心理团辅”这般有趣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途径四：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“心”赋能：创新心辅活动，助力学生心理健康的持续发展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D7B6B9-601C-B10A-AACF-37E7D4152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74" y="1959620"/>
            <a:ext cx="5066434" cy="3801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4250570"/>
      </p:ext>
    </p:extLst>
  </p:cSld>
  <p:clrMapOvr>
    <a:masterClrMapping/>
  </p:clrMapOvr>
  <p:transition advClick="0" advTm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途径四：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“心”赋能：创新心辅活动，助力学生心理健康的持续发展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E46E6F-3ED0-5827-22A3-D73A41CB4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" y="2066897"/>
            <a:ext cx="4645152" cy="3485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D944FB-7811-235E-642B-69C107B0F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62011"/>
            <a:ext cx="4783137" cy="35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91715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途径四：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“心”赋能：创新心辅活动，助力学生心理健康的持续发展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667079-15C2-6A2B-5EC2-5720AEBBC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25" y="2021668"/>
            <a:ext cx="4730171" cy="35476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24B7BB4-F4F3-2242-5BDC-F83E3519D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37" y="2029481"/>
            <a:ext cx="4730170" cy="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445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途径四：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“心”赋能：创新心辅活动，助力学生心理健康的持续发展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FBF520-11C0-C40C-4039-345121F80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23" y="2072639"/>
            <a:ext cx="4929548" cy="36971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A6AC22-334A-C94E-51CB-75920FB91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1" y="2064021"/>
            <a:ext cx="4929548" cy="36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8063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途径四：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“心”赋能：创新心辅活动，助力学生心理健康的持续发展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0989AA-440C-76DE-0EF5-454BA55EB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891348"/>
            <a:ext cx="4572000" cy="3429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D0EEDD-2CA7-DF19-C6DF-D147BFE1B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28" y="1901051"/>
            <a:ext cx="429698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20525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720B2510-8573-29B4-03BF-E01FCC14B613}"/>
              </a:ext>
            </a:extLst>
          </p:cNvPr>
          <p:cNvSpPr>
            <a:spLocks noGrp="1"/>
          </p:cNvSpPr>
          <p:nvPr/>
        </p:nvSpPr>
        <p:spPr>
          <a:xfrm>
            <a:off x="779327" y="58569"/>
            <a:ext cx="12003676" cy="1547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  途径四：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  <a:p>
            <a:pPr algn="l">
              <a:lnSpc>
                <a:spcPts val="3600"/>
              </a:lnSpc>
            </a:pP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字魂95号-手刻宋" panose="00000500000000000000" charset="-122"/>
              </a:rPr>
              <a:t>“心”赋能：创新心辅活动，助力学生心理健康的持续发展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F0BB47-0313-7DD9-925D-35058682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56" y="1767840"/>
            <a:ext cx="4187952" cy="4187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44AC72-A409-FEDB-0748-90BB9D7B9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70" y="1767840"/>
            <a:ext cx="4187952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54275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70" y="0"/>
            <a:ext cx="12185015" cy="6858000"/>
            <a:chOff x="13970" y="0"/>
            <a:chExt cx="1218501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236918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-1139825" y="3506470"/>
            <a:ext cx="5066030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9764395" y="4881880"/>
            <a:ext cx="215836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9401810" y="5584190"/>
            <a:ext cx="172593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标题 8"/>
          <p:cNvSpPr>
            <a:spLocks noGrp="1"/>
          </p:cNvSpPr>
          <p:nvPr/>
        </p:nvSpPr>
        <p:spPr>
          <a:xfrm rot="5400000">
            <a:off x="9560560" y="2128520"/>
            <a:ext cx="2548255" cy="58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16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PART FOUR</a:t>
            </a:r>
          </a:p>
        </p:txBody>
      </p:sp>
      <p:pic>
        <p:nvPicPr>
          <p:cNvPr id="3" name="图片 2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260" y="3825875"/>
            <a:ext cx="6210300" cy="3080385"/>
          </a:xfrm>
          <a:prstGeom prst="rect">
            <a:avLst/>
          </a:prstGeom>
        </p:spPr>
      </p:pic>
      <p:sp>
        <p:nvSpPr>
          <p:cNvPr id="5" name="标题 27"/>
          <p:cNvSpPr>
            <a:spLocks noGrp="1"/>
          </p:cNvSpPr>
          <p:nvPr/>
        </p:nvSpPr>
        <p:spPr>
          <a:xfrm>
            <a:off x="2489866" y="2992880"/>
            <a:ext cx="7360757" cy="494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6000"/>
              </a:lnSpc>
            </a:pPr>
            <a:r>
              <a:rPr lang="en-US" sz="48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04.</a:t>
            </a:r>
          </a:p>
          <a:p>
            <a:pPr algn="l" fontAlgn="auto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小学阶段开展朋辈式心理辅导的效果与意义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28" name="图片 27" descr="多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1148715"/>
            <a:ext cx="3619500" cy="1249045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20" y="0"/>
            <a:ext cx="12178665" cy="6858000"/>
            <a:chOff x="7620" y="0"/>
            <a:chExt cx="1217866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577786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685800" y="1680845"/>
            <a:ext cx="1414780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9764395" y="4881880"/>
            <a:ext cx="215836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3994785" y="5584190"/>
            <a:ext cx="708787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 descr="1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5" y="2358390"/>
            <a:ext cx="3511550" cy="3902075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2075815" y="1639570"/>
            <a:ext cx="1570990" cy="1325880"/>
          </a:xfrm>
        </p:spPr>
        <p:txBody>
          <a:bodyPr>
            <a:noAutofit/>
          </a:bodyPr>
          <a:lstStyle/>
          <a:p>
            <a:pPr algn="dist"/>
            <a:r>
              <a:rPr lang="zh-CN" altLang="en-US" sz="48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目录</a:t>
            </a:r>
          </a:p>
        </p:txBody>
      </p:sp>
      <p:sp>
        <p:nvSpPr>
          <p:cNvPr id="13" name="标题 27"/>
          <p:cNvSpPr>
            <a:spLocks noGrp="1"/>
          </p:cNvSpPr>
          <p:nvPr/>
        </p:nvSpPr>
        <p:spPr>
          <a:xfrm>
            <a:off x="4731383" y="2955094"/>
            <a:ext cx="5778873" cy="558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6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02.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小学阶段开展朋辈式心理辅导的可行性分析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标题 27"/>
          <p:cNvSpPr>
            <a:spLocks noGrp="1"/>
          </p:cNvSpPr>
          <p:nvPr/>
        </p:nvSpPr>
        <p:spPr>
          <a:xfrm>
            <a:off x="4736594" y="3696653"/>
            <a:ext cx="5415785" cy="474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600"/>
              </a:lnSpc>
              <a:buClrTx/>
              <a:buSzTx/>
              <a:buFontTx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03.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小学阶段开展朋辈式心理辅导的实施途径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标题 27"/>
          <p:cNvSpPr>
            <a:spLocks noGrp="1"/>
          </p:cNvSpPr>
          <p:nvPr/>
        </p:nvSpPr>
        <p:spPr>
          <a:xfrm>
            <a:off x="4776505" y="4446225"/>
            <a:ext cx="5681706" cy="474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6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04.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小学阶段开展朋辈式心理辅导的效果与意义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标题 8"/>
          <p:cNvSpPr>
            <a:spLocks noGrp="1"/>
          </p:cNvSpPr>
          <p:nvPr/>
        </p:nvSpPr>
        <p:spPr>
          <a:xfrm rot="5400000">
            <a:off x="9560560" y="2128520"/>
            <a:ext cx="2548255" cy="58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16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CONTENTS</a:t>
            </a:r>
          </a:p>
        </p:txBody>
      </p:sp>
      <p:sp>
        <p:nvSpPr>
          <p:cNvPr id="28" name="标题 27"/>
          <p:cNvSpPr>
            <a:spLocks noGrp="1"/>
          </p:cNvSpPr>
          <p:nvPr/>
        </p:nvSpPr>
        <p:spPr>
          <a:xfrm>
            <a:off x="4740335" y="2302226"/>
            <a:ext cx="3860927" cy="474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6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01.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朋辈式心理辅导的概念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advClick="0" advTm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215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27"/>
          <p:cNvSpPr>
            <a:spLocks noGrp="1"/>
          </p:cNvSpPr>
          <p:nvPr/>
        </p:nvSpPr>
        <p:spPr>
          <a:xfrm>
            <a:off x="1108074" y="603249"/>
            <a:ext cx="7536053" cy="698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04.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小学阶段开展朋辈式心理辅导的效果与意义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6" name="图片 5" descr="dassd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" y="463550"/>
            <a:ext cx="629285" cy="5943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C5FA842-B9AF-61BE-2571-E719002E6F96}"/>
              </a:ext>
            </a:extLst>
          </p:cNvPr>
          <p:cNvSpPr txBox="1"/>
          <p:nvPr/>
        </p:nvSpPr>
        <p:spPr>
          <a:xfrm>
            <a:off x="600328" y="2414959"/>
            <a:ext cx="6876289" cy="16889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缓解教师压力，开创心理辅导的新形式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实现个性辅导，满足不同学生的心理需求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激发学生潜能，实现学生的自主管理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62B24B-B140-FB5C-7BB8-3E8A5A5C1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1976" y="2032419"/>
            <a:ext cx="4646080" cy="348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2127488"/>
      </p:ext>
    </p:extLst>
  </p:cSld>
  <p:clrMapOvr>
    <a:masterClrMapping/>
  </p:clrMapOvr>
  <p:transition advClick="0" advTm="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215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27"/>
          <p:cNvSpPr>
            <a:spLocks noGrp="1"/>
          </p:cNvSpPr>
          <p:nvPr/>
        </p:nvSpPr>
        <p:spPr>
          <a:xfrm>
            <a:off x="1315338" y="603250"/>
            <a:ext cx="6092825" cy="454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05.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结语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6" name="图片 5" descr="dassd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" y="463550"/>
            <a:ext cx="629285" cy="594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7595" y="1526594"/>
            <a:ext cx="10224389" cy="22429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6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实践证明，在小学阶段开展朋辈式心理辅导，能够有效解决一些心理问题，比如协调学生间人际关系、调适过重的学业压力、克服自卑或嫉妒心理等，不少学生也能掌握一些自我调适的方法，不再出现极端的行为，令人欣喜。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05" y="4195274"/>
            <a:ext cx="6940360" cy="2059476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20" y="0"/>
            <a:ext cx="12178665" cy="6858000"/>
            <a:chOff x="7620" y="0"/>
            <a:chExt cx="1217866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577786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415925" y="1950085"/>
            <a:ext cx="1953895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8270875" y="3388360"/>
            <a:ext cx="514540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3994785" y="5584190"/>
            <a:ext cx="708787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 descr="60d6e333609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" y="3137535"/>
            <a:ext cx="4081145" cy="3085465"/>
          </a:xfrm>
          <a:prstGeom prst="rect">
            <a:avLst/>
          </a:prstGeom>
        </p:spPr>
      </p:pic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3291205" y="1861185"/>
            <a:ext cx="6816725" cy="1325880"/>
          </a:xfrm>
        </p:spPr>
        <p:txBody>
          <a:bodyPr>
            <a:noAutofit/>
          </a:bodyPr>
          <a:lstStyle/>
          <a:p>
            <a:pPr algn="dist"/>
            <a:r>
              <a:rPr lang="zh-CN" altLang="en-US" sz="66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感谢您的倾听！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586220" y="1043305"/>
            <a:ext cx="34194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rgbClr val="F99595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M</a:t>
            </a:r>
            <a:r>
              <a:rPr lang="en-US" altLang="zh-CN" sz="2400" dirty="0">
                <a:solidFill>
                  <a:srgbClr val="F99595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ENTAL HEALTH</a:t>
            </a:r>
          </a:p>
        </p:txBody>
      </p:sp>
      <p:sp>
        <p:nvSpPr>
          <p:cNvPr id="32" name="标题 27"/>
          <p:cNvSpPr>
            <a:spLocks noGrp="1"/>
          </p:cNvSpPr>
          <p:nvPr/>
        </p:nvSpPr>
        <p:spPr>
          <a:xfrm>
            <a:off x="6316980" y="3698240"/>
            <a:ext cx="3804920" cy="720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汇报人：周洁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34" name="图片 33" descr="dassd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555" y="2313940"/>
            <a:ext cx="690245" cy="651510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70" y="0"/>
            <a:ext cx="12185015" cy="6858000"/>
            <a:chOff x="13970" y="0"/>
            <a:chExt cx="1218501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236918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-1139825" y="3506470"/>
            <a:ext cx="5066030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9764395" y="4881880"/>
            <a:ext cx="215836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9401810" y="5584190"/>
            <a:ext cx="172593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标题 8"/>
          <p:cNvSpPr>
            <a:spLocks noGrp="1"/>
          </p:cNvSpPr>
          <p:nvPr/>
        </p:nvSpPr>
        <p:spPr>
          <a:xfrm rot="5400000">
            <a:off x="9560560" y="2128520"/>
            <a:ext cx="2548255" cy="58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16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PART ONE</a:t>
            </a:r>
          </a:p>
        </p:txBody>
      </p:sp>
      <p:pic>
        <p:nvPicPr>
          <p:cNvPr id="3" name="图片 2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260" y="3825875"/>
            <a:ext cx="6210300" cy="3080385"/>
          </a:xfrm>
          <a:prstGeom prst="rect">
            <a:avLst/>
          </a:prstGeom>
        </p:spPr>
      </p:pic>
      <p:sp>
        <p:nvSpPr>
          <p:cNvPr id="5" name="标题 27"/>
          <p:cNvSpPr>
            <a:spLocks noGrp="1"/>
          </p:cNvSpPr>
          <p:nvPr/>
        </p:nvSpPr>
        <p:spPr>
          <a:xfrm>
            <a:off x="2539840" y="3209608"/>
            <a:ext cx="7139623" cy="454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ts val="6000"/>
              </a:lnSpc>
            </a:pPr>
            <a:r>
              <a:rPr lang="en-US" sz="48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01.</a:t>
            </a:r>
          </a:p>
          <a:p>
            <a:pPr algn="ctr" fontAlgn="auto">
              <a:lnSpc>
                <a:spcPts val="6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朋辈式心理辅导的概念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28" name="图片 27" descr="多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1148715"/>
            <a:ext cx="3619500" cy="1249045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215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27"/>
          <p:cNvSpPr>
            <a:spLocks noGrp="1"/>
          </p:cNvSpPr>
          <p:nvPr/>
        </p:nvSpPr>
        <p:spPr>
          <a:xfrm>
            <a:off x="1108075" y="603250"/>
            <a:ext cx="5095240" cy="454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01.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朋辈式心理辅导的概念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6" name="图片 5" descr="dassd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" y="463550"/>
            <a:ext cx="629285" cy="59436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62952" y="1655808"/>
            <a:ext cx="5548037" cy="358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zh-CN" altLang="zh-CN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所谓</a:t>
            </a:r>
            <a:r>
              <a:rPr lang="zh-CN" altLang="zh-CN" sz="2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“朋辈”</a:t>
            </a:r>
            <a:r>
              <a:rPr lang="zh-CN" altLang="zh-CN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，简单地说就是</a:t>
            </a:r>
            <a:r>
              <a:rPr lang="zh-CN" altLang="zh-CN" sz="2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朋友、同辈</a:t>
            </a:r>
            <a:r>
              <a:rPr lang="zh-CN" altLang="zh-CN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，“朋辈群体”即一群年纪相仿，关系要好的伙伴。</a:t>
            </a:r>
            <a:endParaRPr lang="en-US" altLang="zh-CN" sz="2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altLang="zh-CN" sz="2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朋辈式心理辅导</a:t>
            </a:r>
            <a:r>
              <a:rPr lang="zh-CN" altLang="zh-CN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是由朋辈辅导衍生出来的概念，具体指年龄相当者对周围需要心理辅导的同学和朋友给予心理开导、安慰和支持，提供一种具有心理辅导功能的帮助。</a:t>
            </a:r>
            <a:endParaRPr lang="en-US" altLang="zh-CN" sz="2200" b="0" i="0" spc="3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121C47-0AA6-4959-5831-79AB91839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2" y="1518557"/>
            <a:ext cx="5094515" cy="3820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70" y="0"/>
            <a:ext cx="12185015" cy="6858000"/>
            <a:chOff x="13970" y="0"/>
            <a:chExt cx="1218501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236918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-1139825" y="3506470"/>
            <a:ext cx="5066030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9764395" y="4881880"/>
            <a:ext cx="215836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9401810" y="5584190"/>
            <a:ext cx="172593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标题 8"/>
          <p:cNvSpPr>
            <a:spLocks noGrp="1"/>
          </p:cNvSpPr>
          <p:nvPr/>
        </p:nvSpPr>
        <p:spPr>
          <a:xfrm rot="5400000">
            <a:off x="9560560" y="2128520"/>
            <a:ext cx="2548255" cy="58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16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PART TWO</a:t>
            </a:r>
          </a:p>
        </p:txBody>
      </p:sp>
      <p:pic>
        <p:nvPicPr>
          <p:cNvPr id="3" name="图片 2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260" y="3825875"/>
            <a:ext cx="6210300" cy="3080385"/>
          </a:xfrm>
          <a:prstGeom prst="rect">
            <a:avLst/>
          </a:prstGeom>
        </p:spPr>
      </p:pic>
      <p:sp>
        <p:nvSpPr>
          <p:cNvPr id="5" name="标题 27"/>
          <p:cNvSpPr>
            <a:spLocks noGrp="1"/>
          </p:cNvSpPr>
          <p:nvPr/>
        </p:nvSpPr>
        <p:spPr>
          <a:xfrm>
            <a:off x="2539840" y="3209608"/>
            <a:ext cx="7139623" cy="454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ts val="6000"/>
              </a:lnSpc>
            </a:pPr>
            <a:r>
              <a:rPr lang="en-US" sz="48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02.</a:t>
            </a:r>
          </a:p>
          <a:p>
            <a:pPr algn="ctr" fontAlgn="auto">
              <a:lnSpc>
                <a:spcPts val="6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小学阶段开展朋辈式心理辅导的可行性分析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28" name="图片 27" descr="多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1148715"/>
            <a:ext cx="3619500" cy="1249045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215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20741761-A8AE-D569-839E-9D7203E515CF}"/>
              </a:ext>
            </a:extLst>
          </p:cNvPr>
          <p:cNvSpPr>
            <a:spLocks noGrp="1"/>
          </p:cNvSpPr>
          <p:nvPr/>
        </p:nvSpPr>
        <p:spPr>
          <a:xfrm>
            <a:off x="1163684" y="533182"/>
            <a:ext cx="7143296" cy="594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02.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小学阶段朋辈式心理辅导的可行性分析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CB1F82-EC7E-614A-89B7-7C3CE1358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2" y="1268464"/>
            <a:ext cx="1781939" cy="159333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A087FD-C4E6-23A2-5183-5AC8014466D0}"/>
              </a:ext>
            </a:extLst>
          </p:cNvPr>
          <p:cNvGrpSpPr/>
          <p:nvPr/>
        </p:nvGrpSpPr>
        <p:grpSpPr>
          <a:xfrm>
            <a:off x="1516114" y="1927712"/>
            <a:ext cx="5580760" cy="3393932"/>
            <a:chOff x="2386490" y="2436683"/>
            <a:chExt cx="4102720" cy="233819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DBD5C30-C3CB-826E-F36F-9103876A7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6"/>
            <a:stretch/>
          </p:blipFill>
          <p:spPr>
            <a:xfrm>
              <a:off x="2739708" y="2436683"/>
              <a:ext cx="3314282" cy="2338199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3B7A3BD-211F-EC09-8FBE-D5451732A7D0}"/>
                </a:ext>
              </a:extLst>
            </p:cNvPr>
            <p:cNvSpPr txBox="1"/>
            <p:nvPr/>
          </p:nvSpPr>
          <p:spPr>
            <a:xfrm>
              <a:off x="2386490" y="2893589"/>
              <a:ext cx="4102720" cy="296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rPr>
                <a:t>朋辈式心理辅导是现实之需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435855B-4A4B-B0C5-6E97-1AD6F2330564}"/>
                </a:ext>
              </a:extLst>
            </p:cNvPr>
            <p:cNvSpPr txBox="1"/>
            <p:nvPr/>
          </p:nvSpPr>
          <p:spPr>
            <a:xfrm>
              <a:off x="2739708" y="4067676"/>
              <a:ext cx="3377794" cy="296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rPr>
                <a:t>朋辈式心理辅导便捷可行</a:t>
              </a: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9FA066F9-B7E9-0476-BD18-B092D99AEF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39" y="1302723"/>
            <a:ext cx="3375665" cy="450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35534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dassd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" y="463550"/>
            <a:ext cx="629285" cy="594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51943" y="2010834"/>
            <a:ext cx="5039625" cy="27969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一项关于</a:t>
            </a:r>
            <a:r>
              <a:rPr lang="zh-CN" altLang="zh-CN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“碰到问题先找谁商量”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的调查显示：</a:t>
            </a:r>
            <a:r>
              <a:rPr lang="en-US" altLang="zh-CN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70%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的小学生选择找自己的同伴商量，</a:t>
            </a:r>
            <a:r>
              <a:rPr lang="en-US" altLang="zh-CN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10%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的小学生找父母商量，找老师的数量占</a:t>
            </a:r>
            <a:r>
              <a:rPr lang="en-US" altLang="zh-CN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8%</a:t>
            </a:r>
            <a:r>
              <a:rPr lang="zh-CN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，其他占</a:t>
            </a:r>
            <a:r>
              <a:rPr lang="en-US" altLang="zh-CN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12%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C6D0AFBA-A010-7CCD-3228-00E5D3909104}"/>
              </a:ext>
            </a:extLst>
          </p:cNvPr>
          <p:cNvSpPr>
            <a:spLocks noGrp="1"/>
          </p:cNvSpPr>
          <p:nvPr/>
        </p:nvSpPr>
        <p:spPr>
          <a:xfrm>
            <a:off x="1108075" y="603250"/>
            <a:ext cx="7143296" cy="594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原因之一：朋辈式心理辅导是现实之需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645482-8053-0092-CE91-2FD850B38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0" t="29067" r="9866" b="-1519"/>
          <a:stretch/>
        </p:blipFill>
        <p:spPr>
          <a:xfrm>
            <a:off x="1108075" y="1588008"/>
            <a:ext cx="5039625" cy="4012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8985" cy="6858000"/>
            <a:chOff x="0" y="0"/>
            <a:chExt cx="1219898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98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323532" y="353695"/>
            <a:ext cx="11544935" cy="6150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dassd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" y="463550"/>
            <a:ext cx="629285" cy="594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76226" y="1974331"/>
            <a:ext cx="5012600" cy="27969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000"/>
              </a:lnSpc>
              <a:defRPr sz="1400" b="0" i="0" spc="3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不受时间、空间等因素的干扰</a:t>
            </a:r>
            <a:r>
              <a:rPr lang="zh-CN" altLang="en-US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，具有</a:t>
            </a:r>
            <a:r>
              <a:rPr lang="zh-CN" altLang="en-US" sz="2400" dirty="0">
                <a:solidFill>
                  <a:srgbClr val="FF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时效性</a:t>
            </a:r>
            <a:r>
              <a:rPr lang="zh-CN" altLang="en-US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effectLst/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减轻</a:t>
            </a:r>
            <a:r>
              <a:rPr lang="zh-CN" altLang="zh-CN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了当事人的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心理压力</a:t>
            </a:r>
            <a:r>
              <a:rPr lang="zh-CN" altLang="en-US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zh-CN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便于及时调整策略，实现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动态辅导帮助</a:t>
            </a:r>
            <a:r>
              <a:rPr lang="zh-CN" altLang="en-US" sz="240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7">
            <a:extLst>
              <a:ext uri="{FF2B5EF4-FFF2-40B4-BE49-F238E27FC236}">
                <a16:creationId xmlns:a16="http://schemas.microsoft.com/office/drawing/2014/main" id="{C6D0AFBA-A010-7CCD-3228-00E5D3909104}"/>
              </a:ext>
            </a:extLst>
          </p:cNvPr>
          <p:cNvSpPr>
            <a:spLocks noGrp="1"/>
          </p:cNvSpPr>
          <p:nvPr/>
        </p:nvSpPr>
        <p:spPr>
          <a:xfrm>
            <a:off x="1108075" y="603250"/>
            <a:ext cx="7143296" cy="594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原因之二：朋辈式心理辅导便捷可行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9CA68B-8E03-BA73-DE45-40C4A04DB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6" y="1541653"/>
            <a:ext cx="5483652" cy="390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0937713"/>
      </p:ext>
    </p:extLst>
  </p:cSld>
  <p:clrMapOvr>
    <a:masterClrMapping/>
  </p:clrMapOvr>
  <p:transition advClick="0" advTm="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70" y="0"/>
            <a:ext cx="12185015" cy="6858000"/>
            <a:chOff x="13970" y="0"/>
            <a:chExt cx="12185015" cy="6858000"/>
          </a:xfrm>
        </p:grpSpPr>
        <p:pic>
          <p:nvPicPr>
            <p:cNvPr id="4" name="图片 3" descr="5c91ad0d2792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" y="0"/>
              <a:ext cx="12164060" cy="6858000"/>
            </a:xfrm>
            <a:prstGeom prst="rect">
              <a:avLst/>
            </a:prstGeom>
          </p:spPr>
        </p:pic>
        <p:pic>
          <p:nvPicPr>
            <p:cNvPr id="10" name="图片 9" descr="61551225af51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" y="0"/>
              <a:ext cx="12178665" cy="685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879475" y="852805"/>
            <a:ext cx="10390505" cy="5224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05535" y="1273810"/>
            <a:ext cx="2369185" cy="76200"/>
            <a:chOff x="1881" y="1786"/>
            <a:chExt cx="5726" cy="1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 rot="5400000">
            <a:off x="-1139825" y="3506470"/>
            <a:ext cx="5066030" cy="76200"/>
            <a:chOff x="2081" y="3146"/>
            <a:chExt cx="5726" cy="10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16200000">
            <a:off x="9764395" y="4881880"/>
            <a:ext cx="2158365" cy="76200"/>
            <a:chOff x="1881" y="1786"/>
            <a:chExt cx="5726" cy="1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881" y="17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81" y="188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9401810" y="5584190"/>
            <a:ext cx="1725930" cy="76200"/>
            <a:chOff x="2081" y="3146"/>
            <a:chExt cx="5726" cy="10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2081" y="31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081" y="3246"/>
              <a:ext cx="5727" cy="0"/>
            </a:xfrm>
            <a:prstGeom prst="line">
              <a:avLst/>
            </a:prstGeom>
            <a:ln>
              <a:solidFill>
                <a:srgbClr val="F9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标题 8"/>
          <p:cNvSpPr>
            <a:spLocks noGrp="1"/>
          </p:cNvSpPr>
          <p:nvPr/>
        </p:nvSpPr>
        <p:spPr>
          <a:xfrm rot="5400000">
            <a:off x="9560560" y="2128520"/>
            <a:ext cx="2548255" cy="58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16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PART THREE</a:t>
            </a:r>
          </a:p>
        </p:txBody>
      </p:sp>
      <p:pic>
        <p:nvPicPr>
          <p:cNvPr id="3" name="图片 2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260" y="3825875"/>
            <a:ext cx="6210300" cy="3080385"/>
          </a:xfrm>
          <a:prstGeom prst="rect">
            <a:avLst/>
          </a:prstGeom>
        </p:spPr>
      </p:pic>
      <p:sp>
        <p:nvSpPr>
          <p:cNvPr id="5" name="标题 27"/>
          <p:cNvSpPr>
            <a:spLocks noGrp="1"/>
          </p:cNvSpPr>
          <p:nvPr/>
        </p:nvSpPr>
        <p:spPr>
          <a:xfrm>
            <a:off x="3070415" y="3119562"/>
            <a:ext cx="6786815" cy="577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6000"/>
              </a:lnSpc>
            </a:pPr>
            <a:r>
              <a:rPr lang="en-US" sz="4800" dirty="0">
                <a:solidFill>
                  <a:srgbClr val="3B9C87"/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03.</a:t>
            </a:r>
          </a:p>
          <a:p>
            <a:pPr fontAlgn="auto">
              <a:lnSpc>
                <a:spcPts val="36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</a:rPr>
              <a:t>小学阶段开展朋辈式心理辅导的实施途径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28" name="图片 27" descr="多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1148715"/>
            <a:ext cx="3619500" cy="1249045"/>
          </a:xfrm>
          <a:prstGeom prst="rect">
            <a:avLst/>
          </a:prstGeom>
        </p:spPr>
      </p:pic>
    </p:spTree>
  </p:cSld>
  <p:clrMapOvr>
    <a:masterClrMapping/>
  </p:clrMapOvr>
  <p:transition advClick="0" advTm="0">
    <p:wip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701</Words>
  <Application>Microsoft Office PowerPoint</Application>
  <PresentationFormat>宽屏</PresentationFormat>
  <Paragraphs>75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华文行楷</vt:lpstr>
      <vt:lpstr>华文中宋</vt:lpstr>
      <vt:lpstr>字魂95号-手刻宋</vt:lpstr>
      <vt:lpstr>Arial</vt:lpstr>
      <vt:lpstr>Calibri</vt:lpstr>
      <vt:lpstr>Wingdings</vt:lpstr>
      <vt:lpstr>Office 主题</vt:lpstr>
      <vt:lpstr>开展朋辈式心理辅导        守护学生的情绪绿码 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感谢您的倾听！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青少年心理健康</dc:title>
  <dc:creator>admin</dc:creator>
  <cp:lastModifiedBy>8613961405785</cp:lastModifiedBy>
  <cp:revision>23</cp:revision>
  <dcterms:created xsi:type="dcterms:W3CDTF">2022-01-25T01:59:00Z</dcterms:created>
  <dcterms:modified xsi:type="dcterms:W3CDTF">2022-08-20T12:11:08Z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A4668FC82C7D46A88AA077F3F5D5CE2C</vt:lpwstr>
  </property>
  <property fmtid="{D5CDD505-2E9C-101B-9397-08002B2CF9AE}" pid="3" name="KSOProductBuildVer">
    <vt:lpwstr>2052-11.1.0.11294</vt:lpwstr>
  </property>
</Properties>
</file>