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92" r:id="rId3"/>
    <p:sldId id="341" r:id="rId4"/>
    <p:sldId id="282" r:id="rId5"/>
    <p:sldId id="284" r:id="rId7"/>
    <p:sldId id="285" r:id="rId8"/>
    <p:sldId id="344" r:id="rId9"/>
    <p:sldId id="342" r:id="rId10"/>
    <p:sldId id="286" r:id="rId11"/>
    <p:sldId id="343" r:id="rId12"/>
    <p:sldId id="287" r:id="rId13"/>
    <p:sldId id="300" r:id="rId14"/>
    <p:sldId id="345" r:id="rId15"/>
    <p:sldId id="346" r:id="rId16"/>
    <p:sldId id="393" r:id="rId17"/>
    <p:sldId id="347" r:id="rId18"/>
    <p:sldId id="348" r:id="rId19"/>
    <p:sldId id="349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10" r:id="rId29"/>
    <p:sldId id="297" r:id="rId30"/>
    <p:sldId id="298" r:id="rId31"/>
    <p:sldId id="390" r:id="rId32"/>
    <p:sldId id="391" r:id="rId33"/>
    <p:sldId id="38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47"/>
    <a:srgbClr val="E03A0E"/>
    <a:srgbClr val="3BA047"/>
    <a:srgbClr val="FFB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054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穿白云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43880" r="-3" b="-43880"/>
          <a:stretch>
            <a:fillRect/>
          </a:stretch>
        </p:blipFill>
        <p:spPr>
          <a:xfrm>
            <a:off x="237" y="-16138"/>
            <a:ext cx="9144000" cy="3386284"/>
          </a:xfrm>
          <a:prstGeom prst="rect">
            <a:avLst/>
          </a:prstGeom>
        </p:spPr>
      </p:pic>
      <p:pic>
        <p:nvPicPr>
          <p:cNvPr id="5" name="图片 4" descr="绿色的山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55" b="54938"/>
          <a:stretch>
            <a:fillRect/>
          </a:stretch>
        </p:blipFill>
        <p:spPr>
          <a:xfrm>
            <a:off x="0" y="4524617"/>
            <a:ext cx="9144000" cy="2333383"/>
          </a:xfrm>
          <a:prstGeom prst="rect">
            <a:avLst/>
          </a:prstGeom>
        </p:spPr>
      </p:pic>
      <p:pic>
        <p:nvPicPr>
          <p:cNvPr id="15" name="图片 14" descr="图片包含 游戏机, 猫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100"/>
            <a:ext cx="4895850" cy="3263900"/>
          </a:xfrm>
          <a:prstGeom prst="rect">
            <a:avLst/>
          </a:prstGeom>
        </p:spPr>
      </p:pic>
      <p:pic>
        <p:nvPicPr>
          <p:cNvPr id="9" name="图片 8" descr="图片包含 小, 桌子, 花, 水果&#10;&#10;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44255" cy="647700"/>
          </a:xfrm>
          <a:prstGeom prst="rect">
            <a:avLst/>
          </a:prstGeom>
        </p:spPr>
      </p:pic>
      <p:pic>
        <p:nvPicPr>
          <p:cNvPr id="11" name="图片 10" descr="图片包含 小, 桌子, 花, 水果&#10;&#10;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45" y="-16138"/>
            <a:ext cx="1444255" cy="647700"/>
          </a:xfrm>
          <a:prstGeom prst="rect">
            <a:avLst/>
          </a:prstGeom>
        </p:spPr>
      </p:pic>
      <p:pic>
        <p:nvPicPr>
          <p:cNvPr id="13" name="图片 12" descr="绿色的植物&#10;&#10;描述已自动生成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2" b="22138"/>
          <a:stretch>
            <a:fillRect/>
          </a:stretch>
        </p:blipFill>
        <p:spPr>
          <a:xfrm>
            <a:off x="0" y="5489605"/>
            <a:ext cx="1057275" cy="1368396"/>
          </a:xfrm>
          <a:prstGeom prst="rect">
            <a:avLst/>
          </a:prstGeom>
        </p:spPr>
      </p:pic>
      <p:pic>
        <p:nvPicPr>
          <p:cNvPr id="17" name="图片 16" descr="图片包含 游戏机, 花, 食物&#10;&#10;描述已自动生成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4279900"/>
            <a:ext cx="386715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slide" Target="slide29.xml"/><Relationship Id="rId3" Type="http://schemas.openxmlformats.org/officeDocument/2006/relationships/slide" Target="slide20.xml"/><Relationship Id="rId2" Type="http://schemas.openxmlformats.org/officeDocument/2006/relationships/slide" Target="slide26.xml"/><Relationship Id="rId1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37870" y="1733550"/>
            <a:ext cx="7668260" cy="3390265"/>
            <a:chOff x="1703" y="1865"/>
            <a:chExt cx="15795" cy="7119"/>
          </a:xfrm>
        </p:grpSpPr>
        <p:sp>
          <p:nvSpPr>
            <p:cNvPr id="2" name="文本框 1"/>
            <p:cNvSpPr txBox="1"/>
            <p:nvPr/>
          </p:nvSpPr>
          <p:spPr>
            <a:xfrm>
              <a:off x="1703" y="1865"/>
              <a:ext cx="15795" cy="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en-US" altLang="zh-CN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我五六岁时，就喜欢到大自然去寻找好玩的东西。高远的天空，广阔的大地，空中的浮云飞鸟，水里的虾蟹游鱼，地上的走兽昆虫、花草树木……世界万物，不仅好玩，还让人沉思和遐想。</a:t>
              </a:r>
              <a:endPara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39" y="1975"/>
              <a:ext cx="1304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00A047"/>
                  </a:solidFill>
                  <a:latin typeface="Calibri" panose="020F0502020204030204" charset="0"/>
                  <a:ea typeface="微软雅黑" panose="020B0503020204020204" charset="-122"/>
                </a:rPr>
                <a:t>①</a:t>
              </a:r>
              <a:endParaRPr lang="zh-CN" altLang="en-US" sz="3000" dirty="0">
                <a:solidFill>
                  <a:srgbClr val="00A047"/>
                </a:solidFill>
                <a:latin typeface="Calibri" panose="020F0502020204030204" charset="0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83260" y="3717290"/>
            <a:ext cx="8103870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3910" y="4437380"/>
            <a:ext cx="5888990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3910" y="3140710"/>
            <a:ext cx="8103870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11525" y="2363470"/>
            <a:ext cx="5332095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7720" y="1268730"/>
            <a:ext cx="766826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浮云飞鸟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虾蟹游鱼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走兽昆虫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花草树木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……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07540" y="2060575"/>
            <a:ext cx="766826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空中的浮云飞鸟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水里的虾蟹游鱼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地上的走兽昆虫、花草树木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……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840" y="764540"/>
            <a:ext cx="29387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世界万物</a:t>
            </a:r>
            <a:endParaRPr lang="zh-CN" altLang="en-US" sz="54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7870" y="1733550"/>
            <a:ext cx="7668260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高远的天空，广阔的大地，空中的浮云飞鸟，水里的虾蟹游鱼，地上的走兽昆虫、花草树木</a:t>
            </a:r>
            <a:r>
              <a:rPr lang="zh-CN" alt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……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596" y="2500306"/>
            <a:ext cx="835824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世界</a:t>
            </a:r>
            <a:r>
              <a: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万物，不仅好玩，还让人沉思和遐想。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00761" y="2500306"/>
            <a:ext cx="857255" cy="792480"/>
          </a:xfrm>
          <a:prstGeom prst="ellipse">
            <a:avLst/>
          </a:prstGeom>
          <a:noFill/>
          <a:ln w="28575" cmpd="sng">
            <a:solidFill>
              <a:srgbClr val="E03A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286645" y="2500306"/>
            <a:ext cx="857256" cy="792480"/>
          </a:xfrm>
          <a:prstGeom prst="ellipse">
            <a:avLst/>
          </a:prstGeom>
          <a:noFill/>
          <a:ln w="28575" cmpd="sng">
            <a:solidFill>
              <a:srgbClr val="E03A0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5920" y="2060575"/>
            <a:ext cx="766826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沉：程度深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遐：远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37870" y="1733550"/>
            <a:ext cx="7668260" cy="3390265"/>
            <a:chOff x="1703" y="1865"/>
            <a:chExt cx="15795" cy="7119"/>
          </a:xfrm>
        </p:grpSpPr>
        <p:sp>
          <p:nvSpPr>
            <p:cNvPr id="2" name="文本框 1"/>
            <p:cNvSpPr txBox="1"/>
            <p:nvPr/>
          </p:nvSpPr>
          <p:spPr>
            <a:xfrm>
              <a:off x="1703" y="1865"/>
              <a:ext cx="15795" cy="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en-US" altLang="zh-CN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我五六岁时，就喜欢到大自然去寻找好玩的东西。高远的天空，广阔的大地，空中的浮云飞鸟，水里的虾蟹游鱼，地上的走兽昆虫、花草树木……世界万物，不仅好玩，还让人沉思和遐想。</a:t>
              </a:r>
              <a:endPara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39" y="2111"/>
              <a:ext cx="1304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charset="0"/>
                  <a:ea typeface="微软雅黑" panose="020B0503020204020204" charset="-122"/>
                </a:rPr>
                <a:t>①</a:t>
              </a:r>
              <a:endPara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2625" y="1627505"/>
            <a:ext cx="433324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空中的浮云飞鸟</a:t>
            </a:r>
            <a:endParaRPr lang="zh-CN" altLang="en-US" sz="40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水里的虾蟹游鱼</a:t>
            </a:r>
            <a:endParaRPr lang="zh-CN" altLang="en-US" sz="40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地上的走兽昆虫</a:t>
            </a:r>
            <a:endParaRPr lang="zh-CN" altLang="en-US" sz="40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15865" y="3212465"/>
            <a:ext cx="76682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3B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地上的花草树木</a:t>
            </a:r>
            <a:endParaRPr lang="zh-CN" altLang="en-US" sz="4000" b="1" dirty="0">
              <a:solidFill>
                <a:srgbClr val="3BA047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4000" b="1" dirty="0">
              <a:solidFill>
                <a:srgbClr val="3BA047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24878" y="1660684"/>
            <a:ext cx="729472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1.默读课文2-5自然段</a:t>
            </a:r>
            <a:endParaRPr kumimoji="1" lang="zh-CN" altLang="en-US" sz="3600" dirty="0">
              <a:solidFill>
                <a:srgbClr val="00A04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4401" y="2853055"/>
            <a:ext cx="729472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2.找一找</a:t>
            </a:r>
            <a:endParaRPr kumimoji="1" lang="zh-CN" altLang="en-US" sz="3600" dirty="0">
              <a:solidFill>
                <a:srgbClr val="00A04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  <a:p>
            <a:pPr algn="just">
              <a:buClrTx/>
              <a:buSzTx/>
              <a:buFontTx/>
            </a:pP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 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用</a:t>
            </a:r>
            <a:r>
              <a:rPr kumimoji="1" lang="en-US" altLang="zh-CN" sz="3600" dirty="0" smtClean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“——”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画出可爱的动物</a:t>
            </a:r>
            <a:endParaRPr kumimoji="1" lang="zh-CN" altLang="en-US" sz="3600" dirty="0">
              <a:solidFill>
                <a:srgbClr val="00A04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  <a:p>
            <a:pPr algn="just">
              <a:buClrTx/>
              <a:buSzTx/>
              <a:buFontTx/>
            </a:pP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 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用</a:t>
            </a:r>
            <a:r>
              <a:rPr kumimoji="1" lang="en-US" altLang="zh-CN" sz="3600" dirty="0" smtClean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“~~~~”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画出有趣的植物</a:t>
            </a:r>
            <a:endParaRPr kumimoji="1" lang="zh-CN" altLang="en-US" sz="3600" dirty="0">
              <a:solidFill>
                <a:srgbClr val="00A04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0994" y="1623536"/>
            <a:ext cx="8480584" cy="2927509"/>
            <a:chOff x="695" y="2513"/>
            <a:chExt cx="17807" cy="6147"/>
          </a:xfrm>
        </p:grpSpPr>
        <p:sp>
          <p:nvSpPr>
            <p:cNvPr id="54" name="矩形 53"/>
            <p:cNvSpPr/>
            <p:nvPr/>
          </p:nvSpPr>
          <p:spPr>
            <a:xfrm>
              <a:off x="695" y="2513"/>
              <a:ext cx="17807" cy="61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小麻雀叽叽喳喳、蹦蹦跳跳的，叫人愉悦。老鹰在高空盘旋，展翅滑翔，突然猛扑而下，给人以雄健勇猛的感觉。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蚂蚁搬家，井然有序，当两军对垒时，那勇敢忠贞的精神，真叫人敬佩。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69" y="2704"/>
              <a:ext cx="1493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>
            <a:hlinkClick r:id="" action="ppaction://noaction"/>
          </p:cNvPr>
          <p:cNvSpPr txBox="1"/>
          <p:nvPr/>
        </p:nvSpPr>
        <p:spPr>
          <a:xfrm>
            <a:off x="2366010" y="4844891"/>
            <a:ext cx="685324" cy="2774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350" b="1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老鹰</a:t>
            </a:r>
            <a:endParaRPr lang="zh-CN" altLang="en-US" sz="1350" b="1">
              <a:solidFill>
                <a:schemeClr val="accent5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hlinkClick r:id="rId1" action="ppaction://hlinksldjump"/>
            </a:endParaRPr>
          </a:p>
        </p:txBody>
      </p:sp>
      <p:sp>
        <p:nvSpPr>
          <p:cNvPr id="2" name="文本框 1">
            <a:hlinkClick r:id="" action="ppaction://noaction"/>
          </p:cNvPr>
          <p:cNvSpPr txBox="1"/>
          <p:nvPr/>
        </p:nvSpPr>
        <p:spPr>
          <a:xfrm>
            <a:off x="3154680" y="4844891"/>
            <a:ext cx="685324" cy="2774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350" b="1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蚂蚁</a:t>
            </a:r>
            <a:endParaRPr lang="zh-CN" altLang="en-US" sz="1350" b="1">
              <a:solidFill>
                <a:schemeClr val="accent5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>
            <a:hlinkClick r:id="" action="ppaction://noaction"/>
          </p:cNvPr>
          <p:cNvSpPr txBox="1"/>
          <p:nvPr/>
        </p:nvSpPr>
        <p:spPr>
          <a:xfrm>
            <a:off x="1585913" y="4844891"/>
            <a:ext cx="685324" cy="2774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350" b="1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 action="ppaction://hlinksldjump"/>
              </a:rPr>
              <a:t>麻雀</a:t>
            </a:r>
            <a:endParaRPr lang="zh-CN" altLang="en-US" sz="1350" b="1">
              <a:solidFill>
                <a:schemeClr val="accent5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动作按钮: 前进或下一项 5">
            <a:hlinkClick r:id="rId4" action="ppaction://hlinksldjump"/>
          </p:cNvPr>
          <p:cNvSpPr/>
          <p:nvPr/>
        </p:nvSpPr>
        <p:spPr>
          <a:xfrm>
            <a:off x="7874000" y="4868545"/>
            <a:ext cx="361315" cy="3257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827405" y="1772920"/>
            <a:ext cx="7597775" cy="2861310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读书使人心明眼亮。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——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伏尔泰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读书使人成为完善的人。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培根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书籍是人类进步的阶梯。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高尔基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7716" y="1306830"/>
            <a:ext cx="7717152" cy="2545556"/>
            <a:chOff x="522" y="1885"/>
            <a:chExt cx="14824" cy="5345"/>
          </a:xfrm>
        </p:grpSpPr>
        <p:sp>
          <p:nvSpPr>
            <p:cNvPr id="3" name="矩形 2"/>
            <p:cNvSpPr/>
            <p:nvPr/>
          </p:nvSpPr>
          <p:spPr>
            <a:xfrm>
              <a:off x="522" y="1885"/>
              <a:ext cx="14824" cy="5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小麻雀叽叽喳喳、蹦蹦跳跳的，叫人愉悦。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蚂蚁搬家，井然有序，当两军对垒时，那勇敢忠贞的精神，真叫人敬佩。</a:t>
              </a:r>
              <a:endParaRPr lang="zh-CN" altLang="en-US" sz="21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1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01" y="1997"/>
              <a:ext cx="1120" cy="9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8916" name="图片 38915" descr="麻雀"/>
          <p:cNvPicPr>
            <a:picLocks noChangeAspect="1"/>
          </p:cNvPicPr>
          <p:nvPr/>
        </p:nvPicPr>
        <p:blipFill>
          <a:blip r:embed="rId1" cstate="print"/>
          <a:srcRect l="2354" t="4241" r="2715" b="4083"/>
          <a:stretch>
            <a:fillRect/>
          </a:stretch>
        </p:blipFill>
        <p:spPr>
          <a:xfrm>
            <a:off x="4946333" y="3609023"/>
            <a:ext cx="2597944" cy="1882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123" descr="maqu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443" y="1048226"/>
            <a:ext cx="6635115" cy="47615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11910" y="1120934"/>
            <a:ext cx="2175510" cy="119888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叽叽喳喳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36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蹦蹦跳跳</a:t>
            </a:r>
            <a:endParaRPr lang="zh-CN" altLang="en-US" sz="36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1470" y="1924050"/>
            <a:ext cx="8480584" cy="3285649"/>
            <a:chOff x="696" y="2240"/>
            <a:chExt cx="17807" cy="6899"/>
          </a:xfrm>
        </p:grpSpPr>
        <p:sp>
          <p:nvSpPr>
            <p:cNvPr id="54" name="矩形 53"/>
            <p:cNvSpPr/>
            <p:nvPr/>
          </p:nvSpPr>
          <p:spPr>
            <a:xfrm>
              <a:off x="696" y="2240"/>
              <a:ext cx="17807" cy="68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</a:t>
              </a:r>
              <a:r>
                <a:rPr lang="zh-CN" altLang="en-US" sz="2800" b="1" dirty="0">
                  <a:solidFill>
                    <a:srgbClr val="E03A0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叽叽喳喳</a:t>
              </a:r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2800" b="1" dirty="0">
                  <a:solidFill>
                    <a:srgbClr val="E03A0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蹦蹦跳跳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的，叫人愉悦。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蚂蚁搬家，井然有序，当两军对垒时，那勇敢忠贞的精神，真叫人敬佩。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29" y="2709"/>
              <a:ext cx="1493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动作按钮: 后退或前一项 4">
            <a:hlinkClick r:id="rId1" action="ppaction://hlinksldjump"/>
          </p:cNvPr>
          <p:cNvSpPr/>
          <p:nvPr/>
        </p:nvSpPr>
        <p:spPr>
          <a:xfrm>
            <a:off x="8118158" y="4937443"/>
            <a:ext cx="388620" cy="32289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2105" y="1915001"/>
            <a:ext cx="8480584" cy="3285649"/>
            <a:chOff x="696" y="2221"/>
            <a:chExt cx="17807" cy="6899"/>
          </a:xfrm>
        </p:grpSpPr>
        <p:sp>
          <p:nvSpPr>
            <p:cNvPr id="4" name="矩形 3"/>
            <p:cNvSpPr/>
            <p:nvPr/>
          </p:nvSpPr>
          <p:spPr>
            <a:xfrm>
              <a:off x="696" y="2221"/>
              <a:ext cx="17807" cy="68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小麻雀叽叽喳喳、蹦蹦跳跳的，叫人愉悦。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蚂蚁搬家，井然有序，当两军对垒时，那勇敢忠贞的精神，真叫人敬佩。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5" y="2673"/>
              <a:ext cx="1493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7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7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1115695" y="2643182"/>
            <a:ext cx="1533525" cy="792480"/>
          </a:xfrm>
          <a:prstGeom prst="ellipse">
            <a:avLst/>
          </a:prstGeom>
          <a:noFill/>
          <a:ln w="28575" cap="flat" cmpd="sng" algn="ctr">
            <a:solidFill>
              <a:srgbClr val="E03A0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915920" y="2643182"/>
            <a:ext cx="1533525" cy="792480"/>
          </a:xfrm>
          <a:prstGeom prst="ellipse">
            <a:avLst/>
          </a:prstGeom>
          <a:noFill/>
          <a:ln w="28575" cap="flat" cmpd="sng" algn="ctr">
            <a:solidFill>
              <a:srgbClr val="E03A0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36235" y="2637155"/>
            <a:ext cx="1533525" cy="792480"/>
          </a:xfrm>
          <a:prstGeom prst="ellipse">
            <a:avLst/>
          </a:prstGeom>
          <a:noFill/>
          <a:ln w="28575" cap="flat" cmpd="sng" algn="ctr">
            <a:solidFill>
              <a:srgbClr val="E03A0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老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331" y="1412399"/>
            <a:ext cx="7147084" cy="47753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7050" y="621030"/>
            <a:ext cx="5551170" cy="52197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高空盘旋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展翅滑翔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猛扑而下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7659" y="2043113"/>
            <a:ext cx="8480584" cy="3285649"/>
            <a:chOff x="667" y="2490"/>
            <a:chExt cx="17807" cy="6899"/>
          </a:xfrm>
        </p:grpSpPr>
        <p:sp>
          <p:nvSpPr>
            <p:cNvPr id="4" name="矩形 3"/>
            <p:cNvSpPr/>
            <p:nvPr/>
          </p:nvSpPr>
          <p:spPr>
            <a:xfrm>
              <a:off x="667" y="2490"/>
              <a:ext cx="17807" cy="68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小麻雀叽叽喳喳、蹦蹦跳跳的，叫人愉悦。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蚂蚁搬家，井然有序，当两军对垒时，那勇敢忠贞的精神，真叫人敬佩。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37" y="2900"/>
              <a:ext cx="1493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动作按钮: 后退或前一项 2">
            <a:hlinkClick r:id="rId1" action="ppaction://hlinksldjump"/>
          </p:cNvPr>
          <p:cNvSpPr/>
          <p:nvPr/>
        </p:nvSpPr>
        <p:spPr>
          <a:xfrm>
            <a:off x="8118158" y="4937443"/>
            <a:ext cx="388620" cy="32289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5276" y="1731645"/>
            <a:ext cx="8533448" cy="3289459"/>
            <a:chOff x="725" y="2673"/>
            <a:chExt cx="17918" cy="6907"/>
          </a:xfrm>
        </p:grpSpPr>
        <p:sp>
          <p:nvSpPr>
            <p:cNvPr id="4" name="矩形 3"/>
            <p:cNvSpPr/>
            <p:nvPr/>
          </p:nvSpPr>
          <p:spPr>
            <a:xfrm>
              <a:off x="725" y="2673"/>
              <a:ext cx="17918" cy="6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5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小麻雀叽叽喳喳、蹦蹦跳跳的，叫人愉悦。老鹰在高空盘旋，展翅滑翔，突然猛扑而下，给人以雄健勇猛的感觉。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蚂蚁搬家，井然有序，当两军对垒时，那勇敢忠贞的精神，真叫人敬佩。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72" y="2874"/>
              <a:ext cx="1493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动作按钮: 后退或前一项 2">
            <a:hlinkClick r:id="rId1" action="ppaction://hlinksldjump"/>
          </p:cNvPr>
          <p:cNvSpPr/>
          <p:nvPr/>
        </p:nvSpPr>
        <p:spPr>
          <a:xfrm>
            <a:off x="8118158" y="4937443"/>
            <a:ext cx="388620" cy="32289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65659" y="4391025"/>
            <a:ext cx="2412206" cy="901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50" b="1" dirty="0">
                <a:gradFill>
                  <a:gsLst>
                    <a:gs pos="0">
                      <a:srgbClr val="23607C"/>
                    </a:gs>
                    <a:gs pos="100000">
                      <a:srgbClr val="0C364F"/>
                    </a:gs>
                  </a:gsLst>
                  <a:lin scaled="1"/>
                </a:gra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两军对垒</a:t>
            </a:r>
            <a:endParaRPr lang="zh-CN" altLang="en-US" sz="4050" b="1" dirty="0">
              <a:gradFill>
                <a:gsLst>
                  <a:gs pos="0">
                    <a:srgbClr val="23607C"/>
                  </a:gs>
                  <a:gs pos="100000">
                    <a:srgbClr val="0C364F"/>
                  </a:gs>
                </a:gsLst>
                <a:lin scaled="1"/>
              </a:gra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>
            <a:fillRect/>
          </a:stretch>
        </p:blipFill>
        <p:spPr bwMode="auto">
          <a:xfrm>
            <a:off x="1680686" y="1026319"/>
            <a:ext cx="5678329" cy="32480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5276" y="1731645"/>
            <a:ext cx="8533448" cy="2752725"/>
            <a:chOff x="725" y="2673"/>
            <a:chExt cx="17918" cy="5780"/>
          </a:xfrm>
        </p:grpSpPr>
        <p:sp>
          <p:nvSpPr>
            <p:cNvPr id="4" name="矩形 3"/>
            <p:cNvSpPr/>
            <p:nvPr/>
          </p:nvSpPr>
          <p:spPr>
            <a:xfrm>
              <a:off x="725" y="2673"/>
              <a:ext cx="17918" cy="5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5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小麻雀叽叽喳喳、蹦蹦跳跳的，叫人愉悦。老鹰在高空盘旋，展翅滑翔，突然猛扑而下，给人以雄健勇猛的感觉。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蚂蚁搬家，井然有序，当两军对垒时，那勇敢忠贞的精神，真叫人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敬佩</a:t>
              </a:r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72" y="2874"/>
              <a:ext cx="1493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动作按钮: 后退或前一项 4">
            <a:hlinkClick r:id="rId1" action="ppaction://hlinksldjump"/>
          </p:cNvPr>
          <p:cNvSpPr/>
          <p:nvPr/>
        </p:nvSpPr>
        <p:spPr>
          <a:xfrm>
            <a:off x="8118158" y="4946333"/>
            <a:ext cx="388620" cy="32289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332105" y="1366520"/>
            <a:ext cx="8480425" cy="37026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小麻雀叽叽喳喳、蹦蹦跳跳的，</a:t>
            </a:r>
            <a:r>
              <a:rPr lang="zh-CN" altLang="en-US" sz="32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叫人愉悦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老鹰在高空盘旋，展翅滑翔，突然猛扑而下，</a:t>
            </a:r>
            <a:r>
              <a:rPr lang="zh-CN" altLang="en-US" sz="32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给人以雄健勇猛的感觉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蚂蚁搬家，井然有序，当两军对垒时，那勇敢忠贞的精神，</a:t>
            </a:r>
            <a:r>
              <a:rPr lang="zh-CN" altLang="en-US" sz="32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真叫人敬佩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5185" y="1488916"/>
            <a:ext cx="4913471" cy="901065"/>
            <a:chOff x="2179" y="1559"/>
            <a:chExt cx="10317" cy="1892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2363" y="1559"/>
              <a:ext cx="10133" cy="1892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dirty="0">
                <a:solidFill>
                  <a:srgbClr val="00FFFF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 bwMode="auto">
            <a:xfrm>
              <a:off x="2179" y="1761"/>
              <a:ext cx="10090" cy="1645"/>
              <a:chOff x="1754250" y="331432"/>
              <a:chExt cx="6405666" cy="1355081"/>
            </a:xfrm>
          </p:grpSpPr>
          <p:grpSp>
            <p:nvGrpSpPr>
              <p:cNvPr id="3" name="组合 11"/>
              <p:cNvGrpSpPr/>
              <p:nvPr/>
            </p:nvGrpSpPr>
            <p:grpSpPr bwMode="auto">
              <a:xfrm>
                <a:off x="2287240" y="331432"/>
                <a:ext cx="5872676" cy="1355081"/>
                <a:chOff x="1606086" y="467632"/>
                <a:chExt cx="5432586" cy="1157132"/>
              </a:xfrm>
            </p:grpSpPr>
            <p:sp>
              <p:nvSpPr>
                <p:cNvPr id="5" name="流程图: 联系 6"/>
                <p:cNvSpPr/>
                <p:nvPr/>
              </p:nvSpPr>
              <p:spPr>
                <a:xfrm>
                  <a:off x="1606086" y="522488"/>
                  <a:ext cx="877447" cy="1014131"/>
                </a:xfrm>
                <a:prstGeom prst="flowChartConnector">
                  <a:avLst/>
                </a:prstGeom>
                <a:solidFill>
                  <a:srgbClr val="F57B17">
                    <a:alpha val="30980"/>
                  </a:srgbClr>
                </a:solidFill>
                <a:ln w="57150">
                  <a:solidFill>
                    <a:schemeClr val="accent6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 sz="4500" dirty="0">
                    <a:solidFill>
                      <a:srgbClr val="F57B17"/>
                    </a:solidFill>
                  </a:endParaRPr>
                </a:p>
              </p:txBody>
            </p:sp>
            <p:sp>
              <p:nvSpPr>
                <p:cNvPr id="9" name="矩形 7"/>
                <p:cNvSpPr>
                  <a:spLocks noChangeArrowheads="1"/>
                </p:cNvSpPr>
                <p:nvPr/>
              </p:nvSpPr>
              <p:spPr bwMode="auto">
                <a:xfrm>
                  <a:off x="2565889" y="467632"/>
                  <a:ext cx="4472783" cy="1157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zh-CN" altLang="en-US" sz="4500" b="1" dirty="0">
                      <a:solidFill>
                        <a:schemeClr val="accent3">
                          <a:lumMod val="50000"/>
                        </a:schemeClr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读不完的大书</a:t>
                  </a:r>
                  <a:endParaRPr lang="zh-CN" altLang="en-US" sz="4500" b="1" dirty="0">
                    <a:solidFill>
                      <a:schemeClr val="accent3">
                        <a:lumMod val="50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7" name="TextBox 4"/>
              <p:cNvSpPr txBox="1"/>
              <p:nvPr/>
            </p:nvSpPr>
            <p:spPr>
              <a:xfrm>
                <a:off x="1754250" y="451079"/>
                <a:ext cx="2014192" cy="111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CN" sz="3600" b="1" dirty="0">
                    <a:solidFill>
                      <a:srgbClr val="F57B17"/>
                    </a:solidFill>
                    <a:latin typeface="+mn-lt"/>
                    <a:ea typeface="+mn-ea"/>
                  </a:rPr>
                  <a:t>22</a:t>
                </a:r>
                <a:endParaRPr lang="zh-CN" altLang="en-US" sz="3600" b="1" dirty="0">
                  <a:solidFill>
                    <a:srgbClr val="F57B17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592830" y="3048635"/>
            <a:ext cx="2171065" cy="2118360"/>
            <a:chOff x="9556" y="2865"/>
            <a:chExt cx="3419" cy="3336"/>
          </a:xfrm>
        </p:grpSpPr>
        <p:grpSp>
          <p:nvGrpSpPr>
            <p:cNvPr id="10" name="组合 7"/>
            <p:cNvGrpSpPr/>
            <p:nvPr/>
          </p:nvGrpSpPr>
          <p:grpSpPr>
            <a:xfrm>
              <a:off x="9556" y="2865"/>
              <a:ext cx="3419" cy="3336"/>
              <a:chOff x="2437" y="2032"/>
              <a:chExt cx="1244" cy="1264"/>
            </a:xfrm>
          </p:grpSpPr>
          <p:sp>
            <p:nvSpPr>
              <p:cNvPr id="13" name="矩形 1"/>
              <p:cNvSpPr/>
              <p:nvPr/>
            </p:nvSpPr>
            <p:spPr>
              <a:xfrm>
                <a:off x="2437" y="2032"/>
                <a:ext cx="1244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135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" name="文本框 15"/>
            <p:cNvSpPr txBox="1"/>
            <p:nvPr/>
          </p:nvSpPr>
          <p:spPr>
            <a:xfrm>
              <a:off x="9737" y="2897"/>
              <a:ext cx="2946" cy="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800" b="1">
                  <a:solidFill>
                    <a:srgbClr val="E8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</a:t>
              </a:r>
              <a:endParaRPr lang="zh-CN" altLang="en-US" sz="12800" b="1">
                <a:solidFill>
                  <a:srgbClr val="E8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5695" y="4364990"/>
            <a:ext cx="69284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动物</a:t>
            </a:r>
            <a:r>
              <a:rPr lang="en-US" altLang="zh-CN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u="sng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所见</a:t>
            </a:r>
            <a:r>
              <a:rPr lang="en-US" altLang="zh-CN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，叫人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给人</a:t>
            </a:r>
            <a:r>
              <a:rPr lang="en-US" altLang="zh-CN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u="sng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所感</a:t>
            </a:r>
            <a:r>
              <a:rPr lang="en-US" altLang="zh-CN" sz="3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96875" y="835660"/>
            <a:ext cx="4093845" cy="2726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r="6282"/>
          <a:stretch>
            <a:fillRect/>
          </a:stretch>
        </p:blipFill>
        <p:spPr>
          <a:xfrm>
            <a:off x="4634230" y="835660"/>
            <a:ext cx="4149090" cy="2726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9240" y="3140710"/>
            <a:ext cx="2748915" cy="288988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要栽树</a:t>
            </a:r>
            <a:r>
              <a:rPr lang="en-US" alt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戴草帽</a:t>
            </a:r>
            <a:endParaRPr lang="zh-CN" altLang="en-US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一手拿树苗</a:t>
            </a:r>
            <a:endParaRPr lang="zh-CN" altLang="en-US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一手举铁锹</a:t>
            </a:r>
            <a:endParaRPr lang="zh-CN" altLang="en-US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翻翻土</a:t>
            </a:r>
            <a:r>
              <a:rPr lang="en-US" alt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浇浇水</a:t>
            </a:r>
            <a:endParaRPr lang="zh-CN" altLang="en-US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小小树苗栽得好</a:t>
            </a:r>
            <a:endParaRPr lang="zh-CN" altLang="en-US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36565" y="3420110"/>
            <a:ext cx="2063750" cy="233045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横撇点在上</a:t>
            </a:r>
            <a:endParaRPr lang="zh-CN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撇画不要忘</a:t>
            </a:r>
            <a:endParaRPr lang="zh-CN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竖画在中央</a:t>
            </a:r>
            <a:endParaRPr lang="zh-CN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sz="2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撇捺要舒张</a:t>
            </a:r>
            <a:endParaRPr lang="zh-CN" sz="2800" b="1" dirty="0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8" name="图片 7" descr="IMG_20211124_090251_edit_443104294046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lum bright="12000" contrast="42000"/>
          </a:blip>
          <a:stretch>
            <a:fillRect/>
          </a:stretch>
        </p:blipFill>
        <p:spPr>
          <a:xfrm>
            <a:off x="1547495" y="404495"/>
            <a:ext cx="2446020" cy="2446020"/>
          </a:xfrm>
          <a:prstGeom prst="rect">
            <a:avLst/>
          </a:prstGeom>
        </p:spPr>
      </p:pic>
      <p:pic>
        <p:nvPicPr>
          <p:cNvPr id="9" name="图片 8" descr="IMG_20211124_090437_edit_4578745550342"/>
          <p:cNvPicPr>
            <a:picLocks noChangeAspect="1"/>
          </p:cNvPicPr>
          <p:nvPr/>
        </p:nvPicPr>
        <p:blipFill>
          <a:blip r:embed="rId3" cstate="print">
            <a:lum bright="12000" contrast="48000"/>
          </a:blip>
          <a:stretch>
            <a:fillRect/>
          </a:stretch>
        </p:blipFill>
        <p:spPr>
          <a:xfrm>
            <a:off x="5364480" y="441960"/>
            <a:ext cx="2408555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11505" y="1988820"/>
            <a:ext cx="80460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1.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自由读课文，读准字音，读通句子。</a:t>
            </a: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2.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想一想：</a:t>
            </a: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“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读不完的大书</a:t>
            </a: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”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是什么？</a:t>
            </a: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     </a:t>
            </a:r>
            <a:endParaRPr kumimoji="1" lang="en-US" altLang="zh-CN" sz="3600" dirty="0">
              <a:solidFill>
                <a:srgbClr val="00A04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 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用（</a:t>
            </a:r>
            <a:r>
              <a:rPr kumimoji="1" lang="en-US" altLang="zh-CN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 </a:t>
            </a:r>
            <a:r>
              <a:rPr kumimoji="1" lang="zh-CN" altLang="en-US" sz="3600" dirty="0">
                <a:solidFill>
                  <a:srgbClr val="00A047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）括出相关语句。</a:t>
            </a:r>
            <a:endParaRPr kumimoji="1" lang="en-US" altLang="zh-CN" sz="3600" dirty="0">
              <a:solidFill>
                <a:srgbClr val="00A047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2069" y="2185035"/>
            <a:ext cx="6519863" cy="222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大自然是一本看不完的大画册，是一部永远读不完的大书，里面有无穷的奥秘，有无尽的乐趣。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2556" y="2285992"/>
            <a:ext cx="62103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sz="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00470" y="2997200"/>
            <a:ext cx="2580640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88085" y="3573145"/>
            <a:ext cx="5603240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2150"/>
          <a:stretch>
            <a:fillRect/>
          </a:stretch>
        </p:blipFill>
        <p:spPr>
          <a:xfrm>
            <a:off x="539750" y="3261360"/>
            <a:ext cx="434530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760" y="2995295"/>
            <a:ext cx="2314575" cy="2125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册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9E9E9">
                  <a:alpha val="100000"/>
                </a:srgbClr>
              </a:clrFrom>
              <a:clrTo>
                <a:srgbClr val="E9E9E9">
                  <a:alpha val="100000"/>
                  <a:alpha val="0"/>
                </a:srgbClr>
              </a:clrTo>
            </a:clrChange>
            <a:lum bright="6000" contrast="24000"/>
          </a:blip>
          <a:srcRect l="3160" t="7044" r="59242" b="48252"/>
          <a:stretch>
            <a:fillRect/>
          </a:stretch>
        </p:blipFill>
        <p:spPr>
          <a:xfrm>
            <a:off x="4068445" y="2779395"/>
            <a:ext cx="2229485" cy="2230120"/>
          </a:xfrm>
          <a:prstGeom prst="rect">
            <a:avLst/>
          </a:prstGeom>
        </p:spPr>
      </p:pic>
      <p:pic>
        <p:nvPicPr>
          <p:cNvPr id="3" name="图片 2" descr="IMG_20211124_085948_edit_4586266014404"/>
          <p:cNvPicPr>
            <a:picLocks noChangeAspect="1"/>
          </p:cNvPicPr>
          <p:nvPr/>
        </p:nvPicPr>
        <p:blipFill>
          <a:blip r:embed="rId5" cstate="print">
            <a:lum bright="18000" contrast="12000"/>
          </a:blip>
          <a:stretch>
            <a:fillRect/>
          </a:stretch>
        </p:blipFill>
        <p:spPr>
          <a:xfrm>
            <a:off x="3491865" y="272415"/>
            <a:ext cx="2360295" cy="236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46463" y="550228"/>
          <a:ext cx="1732280" cy="1781810"/>
        </p:xfrm>
        <a:graphic>
          <a:graphicData uri="http://schemas.openxmlformats.org/drawingml/2006/table">
            <a:tbl>
              <a:tblPr/>
              <a:tblGrid>
                <a:gridCol w="859155"/>
                <a:gridCol w="873125"/>
              </a:tblGrid>
              <a:tr h="8864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563938" y="571480"/>
            <a:ext cx="149733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zh-CN" altLang="en-US" sz="10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3480" y="304863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名词</a:t>
            </a:r>
            <a:endParaRPr lang="zh-CN" altLang="en-US" sz="3200" b="1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5285" y="3048635"/>
            <a:ext cx="5212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画册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史册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相册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名册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6970" y="439547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量词</a:t>
            </a:r>
            <a:endParaRPr lang="zh-CN" altLang="en-US" sz="3200" b="1">
              <a:solidFill>
                <a:srgbClr val="E03A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8775" y="439547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3600">
                <a:latin typeface="楷体" panose="02010609060101010101" pitchFamily="49" charset="-122"/>
                <a:ea typeface="楷体" panose="02010609060101010101" pitchFamily="49" charset="-122"/>
              </a:rPr>
              <a:t>一册书</a:t>
            </a:r>
            <a:endParaRPr lang="zh-CN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71934" y="1844358"/>
            <a:ext cx="6519863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无穷的</a:t>
            </a:r>
            <a:r>
              <a:rPr lang="zh-CN" altLang="en-US" sz="4800" b="1" dirty="0">
                <a:solidFill>
                  <a:srgbClr val="E03A0E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奥秘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无尽的乐趣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2069" y="1561148"/>
            <a:ext cx="6519863" cy="222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大自然是一本看不完的大画册，是一部永远读不完的大书，里面有无穷的奥秘，有无尽的乐趣。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3508" y="1661469"/>
            <a:ext cx="62103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00" dirty="0">
                <a:solidFill>
                  <a:srgbClr val="00A047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sz="3000" dirty="0">
              <a:solidFill>
                <a:srgbClr val="00A04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{1d8d12b7-d003-4a0d-81a2-6e0be62c09b0}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08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WPS 演示</Application>
  <PresentationFormat>全屏显示(4:3)</PresentationFormat>
  <Paragraphs>144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宋体</vt:lpstr>
      <vt:lpstr>Wingdings</vt:lpstr>
      <vt:lpstr>楷体</vt:lpstr>
      <vt:lpstr>Times New Roman</vt:lpstr>
      <vt:lpstr>隶书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zxm</dc:creator>
  <cp:lastModifiedBy>Administrator</cp:lastModifiedBy>
  <cp:revision>98</cp:revision>
  <dcterms:created xsi:type="dcterms:W3CDTF">2018-03-14T14:07:00Z</dcterms:created>
  <dcterms:modified xsi:type="dcterms:W3CDTF">2021-12-03T01:15:56Z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6002E99843514FD9A384475146BF4F98</vt:lpwstr>
  </property>
</Properties>
</file>