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76" r:id="rId3"/>
    <p:sldId id="256" r:id="rId5"/>
    <p:sldId id="278" r:id="rId6"/>
    <p:sldId id="277" r:id="rId7"/>
    <p:sldId id="257" r:id="rId8"/>
    <p:sldId id="267" r:id="rId9"/>
    <p:sldId id="301" r:id="rId10"/>
    <p:sldId id="279" r:id="rId11"/>
    <p:sldId id="259" r:id="rId12"/>
    <p:sldId id="262" r:id="rId13"/>
    <p:sldId id="265" r:id="rId14"/>
    <p:sldId id="280" r:id="rId15"/>
    <p:sldId id="269" r:id="rId16"/>
    <p:sldId id="268" r:id="rId17"/>
    <p:sldId id="302" r:id="rId18"/>
    <p:sldId id="303" r:id="rId19"/>
    <p:sldId id="281" r:id="rId20"/>
    <p:sldId id="260" r:id="rId21"/>
    <p:sldId id="322" r:id="rId22"/>
    <p:sldId id="270" r:id="rId23"/>
    <p:sldId id="283" r:id="rId24"/>
    <p:sldId id="284" r:id="rId25"/>
  </p:sldIdLst>
  <p:sldSz cx="12192000" cy="6858000"/>
  <p:notesSz cx="6858000" cy="9144000"/>
  <p:embeddedFontLst>
    <p:embeddedFont>
      <p:font typeface="微软雅黑" panose="020B0503020204020204" pitchFamily="34" charset="-122"/>
      <p:regular r:id="rId29"/>
    </p:embeddedFont>
    <p:embeddedFont>
      <p:font typeface="iekie duduti" panose="02010601030101010101" charset="-122"/>
      <p:regular r:id="rId30"/>
    </p:embeddedFont>
    <p:embeddedFont>
      <p:font typeface="等线" panose="02010600030101010101" charset="-122"/>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EF"/>
    <a:srgbClr val="CAE6D4"/>
    <a:srgbClr val="AD8EC0"/>
    <a:srgbClr val="9FD6D9"/>
    <a:srgbClr val="F3EB45"/>
    <a:srgbClr val="97D5E3"/>
    <a:srgbClr val="E94E34"/>
    <a:srgbClr val="E94D47"/>
    <a:srgbClr val="F5BE30"/>
    <a:srgbClr val="2FA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4660"/>
  </p:normalViewPr>
  <p:slideViewPr>
    <p:cSldViewPr snapToGrid="0" showGuides="1">
      <p:cViewPr varScale="1">
        <p:scale>
          <a:sx n="63" d="100"/>
          <a:sy n="63" d="100"/>
        </p:scale>
        <p:origin x="654" y="54"/>
      </p:cViewPr>
      <p:guideLst>
        <p:guide orient="horz" pos="2112"/>
        <p:guide pos="3800"/>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4.xml"/><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1" cstate="hqprint">
            <a:extLst>
              <a:ext uri="{28A0092B-C50C-407E-A947-70E740481C1C}">
                <a14:useLocalDpi xmlns:a14="http://schemas.microsoft.com/office/drawing/2010/main" val="0"/>
              </a:ext>
            </a:extLst>
          </a:blip>
          <a:srcRect b="90000"/>
          <a:stretch>
            <a:fillRect/>
          </a:stretch>
        </p:blipFill>
        <p:spPr>
          <a:xfrm>
            <a:off x="0" y="-15776"/>
            <a:ext cx="12192000" cy="564416"/>
          </a:xfrm>
          <a:prstGeom prst="rect">
            <a:avLst/>
          </a:prstGeom>
        </p:spPr>
      </p:pic>
      <p:pic>
        <p:nvPicPr>
          <p:cNvPr id="10" name="图片 9"/>
          <p:cNvPicPr>
            <a:picLocks noChangeAspect="1"/>
          </p:cNvPicPr>
          <p:nvPr userDrawn="1"/>
        </p:nvPicPr>
        <p:blipFill rotWithShape="1">
          <a:blip r:embed="rId21"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5.png"/><Relationship Id="rId4" Type="http://schemas.openxmlformats.org/officeDocument/2006/relationships/image" Target="../media/image1.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notesSlide" Target="../notesSlides/notesSl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5.xml"/><Relationship Id="rId4" Type="http://schemas.openxmlformats.org/officeDocument/2006/relationships/image" Target="../media/image24.jpeg"/><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10.png"/><Relationship Id="rId3" Type="http://schemas.openxmlformats.org/officeDocument/2006/relationships/image" Target="../media/image13.png"/><Relationship Id="rId2" Type="http://schemas.openxmlformats.org/officeDocument/2006/relationships/image" Target="../media/image25.jpe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10.png"/><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10.png"/><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openxmlformats.org/officeDocument/2006/relationships/image" Target="../media/image1.png"/><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4.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0.xml"/><Relationship Id="rId2" Type="http://schemas.openxmlformats.org/officeDocument/2006/relationships/image" Target="../media/image4.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png"/><Relationship Id="rId14" Type="http://schemas.openxmlformats.org/officeDocument/2006/relationships/notesSlide" Target="../notesSlides/notesSlide3.xml"/><Relationship Id="rId13" Type="http://schemas.openxmlformats.org/officeDocument/2006/relationships/slideLayout" Target="../slideLayouts/slideLayout14.xml"/><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4.xml"/><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0.png"/><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image" Target="../media/image21.jpeg"/><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2" cstate="hqprint">
            <a:extLst>
              <a:ext uri="{28A0092B-C50C-407E-A947-70E740481C1C}">
                <a14:useLocalDpi xmlns:a14="http://schemas.microsoft.com/office/drawing/2010/main" val="0"/>
              </a:ext>
            </a:extLst>
          </a:blip>
          <a:srcRect l="5680" t="10694" r="14559" b="12834"/>
          <a:stretch>
            <a:fillRect/>
          </a:stretch>
        </p:blipFill>
        <p:spPr>
          <a:xfrm>
            <a:off x="5305627" y="1299830"/>
            <a:ext cx="6743519" cy="5040984"/>
          </a:xfrm>
          <a:prstGeom prst="rect">
            <a:avLst/>
          </a:prstGeom>
        </p:spPr>
      </p:pic>
      <p:sp>
        <p:nvSpPr>
          <p:cNvPr id="14" name="TextBox 5"/>
          <p:cNvSpPr txBox="1"/>
          <p:nvPr/>
        </p:nvSpPr>
        <p:spPr>
          <a:xfrm rot="20713978">
            <a:off x="5910120" y="2566840"/>
            <a:ext cx="5008749" cy="1938020"/>
          </a:xfrm>
          <a:prstGeom prst="rect">
            <a:avLst/>
          </a:prstGeom>
          <a:noFill/>
        </p:spPr>
        <p:txBody>
          <a:bodyPr wrap="square" rtlCol="0">
            <a:spAutoFit/>
          </a:bodyPr>
          <a:lstStyle/>
          <a:p>
            <a:pPr algn="ctr"/>
            <a:r>
              <a:rPr lang="zh-CN" altLang="en-US" sz="6000" b="1" spc="300" dirty="0" smtClean="0">
                <a:solidFill>
                  <a:schemeClr val="bg2">
                    <a:lumMod val="10000"/>
                  </a:schemeClr>
                </a:solidFill>
                <a:cs typeface="+mn-ea"/>
                <a:sym typeface="+mn-lt"/>
              </a:rPr>
              <a:t>带班育人</a:t>
            </a:r>
            <a:endParaRPr lang="zh-CN" altLang="en-US" sz="6000" b="1" spc="300" dirty="0" smtClean="0">
              <a:solidFill>
                <a:schemeClr val="bg2">
                  <a:lumMod val="10000"/>
                </a:schemeClr>
              </a:solidFill>
              <a:cs typeface="+mn-ea"/>
              <a:sym typeface="+mn-lt"/>
            </a:endParaRPr>
          </a:p>
          <a:p>
            <a:pPr algn="ctr"/>
            <a:r>
              <a:rPr lang="zh-CN" altLang="en-US" sz="6000" b="1" spc="300" dirty="0" smtClean="0">
                <a:solidFill>
                  <a:schemeClr val="bg2">
                    <a:lumMod val="10000"/>
                  </a:schemeClr>
                </a:solidFill>
                <a:cs typeface="+mn-ea"/>
                <a:sym typeface="+mn-lt"/>
              </a:rPr>
              <a:t>方略</a:t>
            </a:r>
            <a:endParaRPr lang="zh-CN" altLang="en-US" sz="6000" b="1" spc="300" dirty="0" smtClean="0">
              <a:solidFill>
                <a:schemeClr val="bg2">
                  <a:lumMod val="10000"/>
                </a:schemeClr>
              </a:solidFill>
              <a:cs typeface="+mn-ea"/>
              <a:sym typeface="+mn-lt"/>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86061" b="62667"/>
          <a:stretch>
            <a:fillRect/>
          </a:stretch>
        </p:blipFill>
        <p:spPr>
          <a:xfrm>
            <a:off x="0" y="291817"/>
            <a:ext cx="3108960" cy="2385226"/>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49499" r="78939"/>
          <a:stretch>
            <a:fillRect/>
          </a:stretch>
        </p:blipFill>
        <p:spPr>
          <a:xfrm rot="20722940">
            <a:off x="-194997" y="2714611"/>
            <a:ext cx="7183215" cy="493415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a:fillRect/>
          </a:stretch>
        </p:blipFill>
        <p:spPr>
          <a:xfrm>
            <a:off x="3037208" y="439428"/>
            <a:ext cx="2191122" cy="1520868"/>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a:fillRect/>
          </a:stretch>
        </p:blipFill>
        <p:spPr>
          <a:xfrm>
            <a:off x="3198273" y="2971800"/>
            <a:ext cx="1120727" cy="914400"/>
          </a:xfrm>
          <a:prstGeom prst="rect">
            <a:avLst/>
          </a:prstGeom>
        </p:spPr>
      </p:pic>
      <p:pic>
        <p:nvPicPr>
          <p:cNvPr id="17" name="图片 16"/>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a:fillRect/>
          </a:stretch>
        </p:blipFill>
        <p:spPr>
          <a:xfrm>
            <a:off x="7342170" y="488658"/>
            <a:ext cx="1120727" cy="914400"/>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a:fillRect/>
          </a:stretch>
        </p:blipFill>
        <p:spPr>
          <a:xfrm>
            <a:off x="1306286" y="2455816"/>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a:fillRect/>
          </a:stretch>
        </p:blipFill>
        <p:spPr>
          <a:xfrm>
            <a:off x="6008914" y="1682751"/>
            <a:ext cx="966652" cy="903696"/>
          </a:xfrm>
          <a:prstGeom prst="rect">
            <a:avLst/>
          </a:prstGeom>
        </p:spPr>
      </p:pic>
      <p:pic>
        <p:nvPicPr>
          <p:cNvPr id="25" name="图片 2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63117" t="50406" r="27013" b="6978"/>
          <a:stretch>
            <a:fillRect/>
          </a:stretch>
        </p:blipFill>
        <p:spPr>
          <a:xfrm>
            <a:off x="7317740" y="4392930"/>
            <a:ext cx="1080770" cy="1337945"/>
          </a:xfrm>
          <a:prstGeom prst="rect">
            <a:avLst/>
          </a:prstGeom>
        </p:spPr>
      </p:pic>
      <p:sp>
        <p:nvSpPr>
          <p:cNvPr id="21" name="TextBox 5"/>
          <p:cNvSpPr txBox="1"/>
          <p:nvPr/>
        </p:nvSpPr>
        <p:spPr>
          <a:xfrm rot="20713978">
            <a:off x="7916613" y="4556232"/>
            <a:ext cx="2664615" cy="398780"/>
          </a:xfrm>
          <a:prstGeom prst="rect">
            <a:avLst/>
          </a:prstGeom>
          <a:noFill/>
        </p:spPr>
        <p:txBody>
          <a:bodyPr wrap="square" rtlCol="0">
            <a:spAutoFit/>
          </a:bodyPr>
          <a:lstStyle/>
          <a:p>
            <a:pPr algn="ctr"/>
            <a:r>
              <a:rPr lang="zh-CN" altLang="en-US" sz="2000" b="1" spc="300" dirty="0" smtClean="0">
                <a:solidFill>
                  <a:schemeClr val="bg2">
                    <a:lumMod val="10000"/>
                  </a:schemeClr>
                </a:solidFill>
                <a:cs typeface="+mn-ea"/>
                <a:sym typeface="+mn-lt"/>
              </a:rPr>
              <a:t>演讲人：</a:t>
            </a:r>
            <a:r>
              <a:rPr lang="en-US" altLang="zh-CN" sz="2000" b="1" spc="300" dirty="0" smtClean="0">
                <a:solidFill>
                  <a:schemeClr val="bg2">
                    <a:lumMod val="10000"/>
                  </a:schemeClr>
                </a:solidFill>
                <a:cs typeface="+mn-ea"/>
                <a:sym typeface="+mn-lt"/>
              </a:rPr>
              <a:t>D</a:t>
            </a:r>
            <a:r>
              <a:rPr lang="en-US" altLang="zh-CN" sz="2000" b="1" spc="300" dirty="0" smtClean="0">
                <a:solidFill>
                  <a:schemeClr val="bg2">
                    <a:lumMod val="10000"/>
                  </a:schemeClr>
                </a:solidFill>
                <a:cs typeface="+mn-ea"/>
                <a:sym typeface="+mn-lt"/>
              </a:rPr>
              <a:t>runky</a:t>
            </a:r>
            <a:endParaRPr lang="en-US" altLang="zh-CN" sz="2000" b="1" spc="300" dirty="0" smtClean="0">
              <a:solidFill>
                <a:schemeClr val="bg2">
                  <a:lumMod val="10000"/>
                </a:schemeClr>
              </a:solidFill>
              <a:cs typeface="+mn-ea"/>
              <a:sym typeface="+mn-lt"/>
            </a:endParaRPr>
          </a:p>
        </p:txBody>
      </p:sp>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a:fillRect/>
          </a:stretch>
        </p:blipFill>
        <p:spPr>
          <a:xfrm>
            <a:off x="5228330" y="5489372"/>
            <a:ext cx="966652" cy="903696"/>
          </a:xfrm>
          <a:prstGeom prst="rect">
            <a:avLst/>
          </a:prstGeom>
        </p:spPr>
      </p:pic>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a:fillRect/>
          </a:stretch>
        </p:blipFill>
        <p:spPr>
          <a:xfrm>
            <a:off x="4352111" y="1887595"/>
            <a:ext cx="1123405" cy="862149"/>
          </a:xfrm>
          <a:prstGeom prst="rect">
            <a:avLst/>
          </a:prstGeom>
        </p:spPr>
      </p:pic>
      <p:pic>
        <p:nvPicPr>
          <p:cNvPr id="24" name="图片 23"/>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a:fillRect/>
          </a:stretch>
        </p:blipFill>
        <p:spPr>
          <a:xfrm>
            <a:off x="5572149" y="4768422"/>
            <a:ext cx="691491" cy="564187"/>
          </a:xfrm>
          <a:prstGeom prst="rect">
            <a:avLst/>
          </a:prstGeom>
        </p:spPr>
      </p:pic>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a:fillRect/>
          </a:stretch>
        </p:blipFill>
        <p:spPr>
          <a:xfrm>
            <a:off x="-136835" y="4273286"/>
            <a:ext cx="1568989" cy="1466804"/>
          </a:xfrm>
          <a:prstGeom prst="rect">
            <a:avLst/>
          </a:prstGeom>
        </p:spPr>
      </p:pic>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28" name="pd-5b766fc50add6481">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3125616" y="182979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par>
                                <p:cTn id="7" presetID="53" presetClass="entr" presetSubtype="16"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500" fill="hold"/>
                                        <p:tgtEl>
                                          <p:spTgt spid="17"/>
                                        </p:tgtEl>
                                        <p:attrNameLst>
                                          <p:attrName>ppt_w</p:attrName>
                                        </p:attrNameLst>
                                      </p:cBhvr>
                                      <p:tavLst>
                                        <p:tav tm="0">
                                          <p:val>
                                            <p:fltVal val="0"/>
                                          </p:val>
                                        </p:tav>
                                        <p:tav tm="100000">
                                          <p:val>
                                            <p:strVal val="#ppt_w"/>
                                          </p:val>
                                        </p:tav>
                                      </p:tavLst>
                                    </p:anim>
                                    <p:anim calcmode="lin" valueType="num">
                                      <p:cBhvr>
                                        <p:cTn id="10" dur="500" fill="hold"/>
                                        <p:tgtEl>
                                          <p:spTgt spid="17"/>
                                        </p:tgtEl>
                                        <p:attrNameLst>
                                          <p:attrName>ppt_h</p:attrName>
                                        </p:attrNameLst>
                                      </p:cBhvr>
                                      <p:tavLst>
                                        <p:tav tm="0">
                                          <p:val>
                                            <p:fltVal val="0"/>
                                          </p:val>
                                        </p:tav>
                                        <p:tav tm="100000">
                                          <p:val>
                                            <p:strVal val="#ppt_h"/>
                                          </p:val>
                                        </p:tav>
                                      </p:tavLst>
                                    </p:anim>
                                    <p:animEffect transition="in" filter="fade">
                                      <p:cBhvr>
                                        <p:cTn id="11" dur="500"/>
                                        <p:tgtEl>
                                          <p:spTgt spid="17"/>
                                        </p:tgtEl>
                                      </p:cBhvr>
                                    </p:animEffect>
                                  </p:childTnLst>
                                </p:cTn>
                              </p:par>
                              <p:par>
                                <p:cTn id="12" presetID="53" presetClass="entr" presetSubtype="16"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31"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90"/>
                                          </p:val>
                                        </p:tav>
                                        <p:tav tm="100000">
                                          <p:val>
                                            <p:fltVal val="0"/>
                                          </p:val>
                                        </p:tav>
                                      </p:tavLst>
                                    </p:anim>
                                    <p:animEffect transition="in" filter="fade">
                                      <p:cBhvr>
                                        <p:cTn id="57" dur="1000"/>
                                        <p:tgtEl>
                                          <p:spTgt spid="9"/>
                                        </p:tgtEl>
                                      </p:cBhvr>
                                    </p:animEffect>
                                  </p:childTnLst>
                                </p:cTn>
                              </p:par>
                              <p:par>
                                <p:cTn id="58" presetID="31"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fltVal val="0"/>
                                          </p:val>
                                        </p:tav>
                                        <p:tav tm="100000">
                                          <p:val>
                                            <p:strVal val="#ppt_w"/>
                                          </p:val>
                                        </p:tav>
                                      </p:tavLst>
                                    </p:anim>
                                    <p:anim calcmode="lin" valueType="num">
                                      <p:cBhvr>
                                        <p:cTn id="61" dur="1000" fill="hold"/>
                                        <p:tgtEl>
                                          <p:spTgt spid="8"/>
                                        </p:tgtEl>
                                        <p:attrNameLst>
                                          <p:attrName>ppt_h</p:attrName>
                                        </p:attrNameLst>
                                      </p:cBhvr>
                                      <p:tavLst>
                                        <p:tav tm="0">
                                          <p:val>
                                            <p:fltVal val="0"/>
                                          </p:val>
                                        </p:tav>
                                        <p:tav tm="100000">
                                          <p:val>
                                            <p:strVal val="#ppt_h"/>
                                          </p:val>
                                        </p:tav>
                                      </p:tavLst>
                                    </p:anim>
                                    <p:anim calcmode="lin" valueType="num">
                                      <p:cBhvr>
                                        <p:cTn id="62" dur="1000" fill="hold"/>
                                        <p:tgtEl>
                                          <p:spTgt spid="8"/>
                                        </p:tgtEl>
                                        <p:attrNameLst>
                                          <p:attrName>style.rotation</p:attrName>
                                        </p:attrNameLst>
                                      </p:cBhvr>
                                      <p:tavLst>
                                        <p:tav tm="0">
                                          <p:val>
                                            <p:fltVal val="90"/>
                                          </p:val>
                                        </p:tav>
                                        <p:tav tm="100000">
                                          <p:val>
                                            <p:fltVal val="0"/>
                                          </p:val>
                                        </p:tav>
                                      </p:tavLst>
                                    </p:anim>
                                    <p:animEffect transition="in" filter="fade">
                                      <p:cBhvr>
                                        <p:cTn id="63" dur="1000"/>
                                        <p:tgtEl>
                                          <p:spTgt spid="8"/>
                                        </p:tgtEl>
                                      </p:cBhvr>
                                    </p:animEffect>
                                  </p:childTnLst>
                                </p:cTn>
                              </p:par>
                              <p:par>
                                <p:cTn id="64" presetID="31"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1000" fill="hold"/>
                                        <p:tgtEl>
                                          <p:spTgt spid="10"/>
                                        </p:tgtEl>
                                        <p:attrNameLst>
                                          <p:attrName>ppt_w</p:attrName>
                                        </p:attrNameLst>
                                      </p:cBhvr>
                                      <p:tavLst>
                                        <p:tav tm="0">
                                          <p:val>
                                            <p:fltVal val="0"/>
                                          </p:val>
                                        </p:tav>
                                        <p:tav tm="100000">
                                          <p:val>
                                            <p:strVal val="#ppt_w"/>
                                          </p:val>
                                        </p:tav>
                                      </p:tavLst>
                                    </p:anim>
                                    <p:anim calcmode="lin" valueType="num">
                                      <p:cBhvr>
                                        <p:cTn id="67" dur="1000" fill="hold"/>
                                        <p:tgtEl>
                                          <p:spTgt spid="10"/>
                                        </p:tgtEl>
                                        <p:attrNameLst>
                                          <p:attrName>ppt_h</p:attrName>
                                        </p:attrNameLst>
                                      </p:cBhvr>
                                      <p:tavLst>
                                        <p:tav tm="0">
                                          <p:val>
                                            <p:fltVal val="0"/>
                                          </p:val>
                                        </p:tav>
                                        <p:tav tm="100000">
                                          <p:val>
                                            <p:strVal val="#ppt_h"/>
                                          </p:val>
                                        </p:tav>
                                      </p:tavLst>
                                    </p:anim>
                                    <p:anim calcmode="lin" valueType="num">
                                      <p:cBhvr>
                                        <p:cTn id="68" dur="1000" fill="hold"/>
                                        <p:tgtEl>
                                          <p:spTgt spid="10"/>
                                        </p:tgtEl>
                                        <p:attrNameLst>
                                          <p:attrName>style.rotation</p:attrName>
                                        </p:attrNameLst>
                                      </p:cBhvr>
                                      <p:tavLst>
                                        <p:tav tm="0">
                                          <p:val>
                                            <p:fltVal val="90"/>
                                          </p:val>
                                        </p:tav>
                                        <p:tav tm="100000">
                                          <p:val>
                                            <p:fltVal val="0"/>
                                          </p:val>
                                        </p:tav>
                                      </p:tavLst>
                                    </p:anim>
                                    <p:animEffect transition="in" filter="fade">
                                      <p:cBhvr>
                                        <p:cTn id="69" dur="1000"/>
                                        <p:tgtEl>
                                          <p:spTgt spid="10"/>
                                        </p:tgtEl>
                                      </p:cBhvr>
                                    </p:animEffect>
                                  </p:childTnLst>
                                </p:cTn>
                              </p:par>
                              <p:par>
                                <p:cTn id="70" presetID="31" presetClass="entr" presetSubtype="0"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par>
                                <p:cTn id="76" presetID="53" presetClass="entr" presetSubtype="16"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childTnLst>
                          </p:cTn>
                        </p:par>
                        <p:par>
                          <p:cTn id="81" fill="hold">
                            <p:stCondLst>
                              <p:cond delay="0"/>
                            </p:stCondLst>
                            <p:childTnLst>
                              <p:par>
                                <p:cTn id="82" presetID="41" presetClass="entr" presetSubtype="0" fill="hold" nodeType="afterEffect">
                                  <p:stCondLst>
                                    <p:cond delay="0"/>
                                  </p:stCondLst>
                                  <p:iterate type="lt">
                                    <p:tmPct val="10000"/>
                                  </p:iterate>
                                  <p:childTnLst>
                                    <p:set>
                                      <p:cBhvr>
                                        <p:cTn id="83" dur="1" fill="hold">
                                          <p:stCondLst>
                                            <p:cond delay="0"/>
                                          </p:stCondLst>
                                        </p:cTn>
                                        <p:tgtEl>
                                          <p:spTgt spid="14">
                                            <p:txEl>
                                              <p:pRg st="0" end="0"/>
                                            </p:txEl>
                                          </p:spTgt>
                                        </p:tgtEl>
                                        <p:attrNameLst>
                                          <p:attrName>style.visibility</p:attrName>
                                        </p:attrNameLst>
                                      </p:cBhvr>
                                      <p:to>
                                        <p:strVal val="visible"/>
                                      </p:to>
                                    </p:set>
                                    <p:anim calcmode="lin" valueType="num">
                                      <p:cBhvr>
                                        <p:cTn id="84"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86"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4">
                                            <p:txEl>
                                              <p:pRg st="0" end="0"/>
                                            </p:txEl>
                                          </p:spTgt>
                                        </p:tgtEl>
                                      </p:cBhvr>
                                    </p:animEffect>
                                  </p:childTnLst>
                                </p:cTn>
                              </p:par>
                              <p:par>
                                <p:cTn id="89" presetID="41" presetClass="entr" presetSubtype="0" fill="hold" nodeType="withEffect">
                                  <p:stCondLst>
                                    <p:cond delay="0"/>
                                  </p:stCondLst>
                                  <p:iterate type="lt">
                                    <p:tmPct val="10000"/>
                                  </p:iterate>
                                  <p:childTnLst>
                                    <p:set>
                                      <p:cBhvr>
                                        <p:cTn id="90" dur="1" fill="hold">
                                          <p:stCondLst>
                                            <p:cond delay="0"/>
                                          </p:stCondLst>
                                        </p:cTn>
                                        <p:tgtEl>
                                          <p:spTgt spid="14">
                                            <p:txEl>
                                              <p:pRg st="1" end="1"/>
                                            </p:txEl>
                                          </p:spTgt>
                                        </p:tgtEl>
                                        <p:attrNameLst>
                                          <p:attrName>style.visibility</p:attrName>
                                        </p:attrNameLst>
                                      </p:cBhvr>
                                      <p:to>
                                        <p:strVal val="visible"/>
                                      </p:to>
                                    </p:set>
                                    <p:anim calcmode="lin" valueType="num">
                                      <p:cBhvr>
                                        <p:cTn id="91"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93"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4">
                                            <p:txEl>
                                              <p:pRg st="1" end="1"/>
                                            </p:txEl>
                                          </p:spTgt>
                                        </p:tgtEl>
                                      </p:cBhvr>
                                    </p:animEffect>
                                  </p:childTnLst>
                                </p:cTn>
                              </p:par>
                              <p:par>
                                <p:cTn id="96" presetID="41" presetClass="entr" presetSubtype="0" fill="hold" nodeType="withEffect">
                                  <p:stCondLst>
                                    <p:cond delay="0"/>
                                  </p:stCondLst>
                                  <p:iterate type="lt">
                                    <p:tmPct val="10000"/>
                                  </p:iterate>
                                  <p:childTnLst>
                                    <p:set>
                                      <p:cBhvr>
                                        <p:cTn id="97" dur="1" fill="hold">
                                          <p:stCondLst>
                                            <p:cond delay="0"/>
                                          </p:stCondLst>
                                        </p:cTn>
                                        <p:tgtEl>
                                          <p:spTgt spid="21">
                                            <p:txEl>
                                              <p:pRg st="0" end="0"/>
                                            </p:txEl>
                                          </p:spTgt>
                                        </p:tgtEl>
                                        <p:attrNameLst>
                                          <p:attrName>style.visibility</p:attrName>
                                        </p:attrNameLst>
                                      </p:cBhvr>
                                      <p:to>
                                        <p:strVal val="visible"/>
                                      </p:to>
                                    </p:set>
                                    <p:anim calcmode="lin" valueType="num">
                                      <p:cBhvr>
                                        <p:cTn id="98"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100"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3" repeatCount="indefinite" fill="hold" display="0">
                  <p:stCondLst>
                    <p:cond delay="indefinite"/>
                  </p:stCondLst>
                  <p:endCondLst>
                    <p:cond evt="onStopAudio" delay="0">
                      <p:tgtEl>
                        <p:sldTgt/>
                      </p:tgtEl>
                    </p:cond>
                  </p:endCondLst>
                </p:cTn>
                <p:tgtEl>
                  <p:spTgt spid="2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3566" y="-218383"/>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179145" y="950496"/>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mn-ea"/>
                <a:cs typeface="+mn-ea"/>
                <a:sym typeface="+mn-lt"/>
              </a:rPr>
              <a:t>存在</a:t>
            </a:r>
            <a:r>
              <a:rPr lang="zh-CN" altLang="en-US" sz="2400" b="1" spc="300" dirty="0">
                <a:solidFill>
                  <a:srgbClr val="00B0F0"/>
                </a:solidFill>
                <a:latin typeface="+mn-lt"/>
                <a:ea typeface="+mn-ea"/>
                <a:cs typeface="+mn-ea"/>
                <a:sym typeface="+mn-lt"/>
              </a:rPr>
              <a:t>问题</a:t>
            </a:r>
            <a:endParaRPr lang="zh-CN" altLang="en-US" sz="2400" b="1" spc="300" dirty="0">
              <a:solidFill>
                <a:srgbClr val="00B0F0"/>
              </a:solidFill>
              <a:latin typeface="+mn-lt"/>
              <a:ea typeface="+mn-ea"/>
              <a:cs typeface="+mn-ea"/>
              <a:sym typeface="+mn-lt"/>
            </a:endParaRPr>
          </a:p>
        </p:txBody>
      </p:sp>
      <p:grpSp>
        <p:nvGrpSpPr>
          <p:cNvPr id="3" name="组合 2"/>
          <p:cNvGrpSpPr/>
          <p:nvPr/>
        </p:nvGrpSpPr>
        <p:grpSpPr>
          <a:xfrm>
            <a:off x="280670" y="2489835"/>
            <a:ext cx="4235450" cy="3509010"/>
            <a:chOff x="442" y="3921"/>
            <a:chExt cx="6670" cy="5526"/>
          </a:xfrm>
        </p:grpSpPr>
        <p:sp>
          <p:nvSpPr>
            <p:cNvPr id="14" name="任意多边形 13"/>
            <p:cNvSpPr/>
            <p:nvPr/>
          </p:nvSpPr>
          <p:spPr>
            <a:xfrm>
              <a:off x="442" y="3921"/>
              <a:ext cx="6671" cy="5527"/>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06"/>
            <p:cNvSpPr txBox="1">
              <a:spLocks noChangeArrowheads="1"/>
            </p:cNvSpPr>
            <p:nvPr/>
          </p:nvSpPr>
          <p:spPr bwMode="auto">
            <a:xfrm>
              <a:off x="811" y="4110"/>
              <a:ext cx="5934" cy="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indent="584200" algn="l" fontAlgn="auto">
                <a:lnSpc>
                  <a:spcPct val="150000"/>
                </a:lnSpc>
                <a:extLst>
                  <a:ext uri="{35155182-B16C-46BC-9424-99874614C6A1}">
                    <wpsdc:indentchars xmlns:wpsdc="http://www.wps.cn/officeDocument/2017/drawingmlCustomData" val="200" checksum="3209689083"/>
                  </a:ext>
                </a:extLst>
              </a:pPr>
              <a:r>
                <a:rPr lang="zh-CN" altLang="en-US" sz="2000" spc="300" dirty="0">
                  <a:latin typeface="微软雅黑" panose="020B0503020204020204" pitchFamily="34" charset="-122"/>
                  <a:ea typeface="微软雅黑" panose="020B0503020204020204" pitchFamily="34" charset="-122"/>
                  <a:cs typeface="+mn-ea"/>
                  <a:sym typeface="+mn-lt"/>
                </a:rPr>
                <a:t>男女比例失衡，外地学生占比也过高，当地以花木产业闻名，家长忙于花木</a:t>
              </a:r>
              <a:r>
                <a:rPr lang="zh-CN" altLang="en-US" sz="2000" spc="300" dirty="0">
                  <a:latin typeface="微软雅黑" panose="020B0503020204020204" pitchFamily="34" charset="-122"/>
                  <a:ea typeface="微软雅黑" panose="020B0503020204020204" pitchFamily="34" charset="-122"/>
                  <a:cs typeface="+mn-ea"/>
                  <a:sym typeface="+mn-lt"/>
                </a:rPr>
                <a:t>种植</a:t>
              </a:r>
              <a:r>
                <a:rPr lang="zh-CN" altLang="en-US" sz="2000" spc="300" dirty="0">
                  <a:latin typeface="微软雅黑" panose="020B0503020204020204" pitchFamily="34" charset="-122"/>
                  <a:ea typeface="微软雅黑" panose="020B0503020204020204" pitchFamily="34" charset="-122"/>
                  <a:cs typeface="+mn-ea"/>
                  <a:sym typeface="+mn-lt"/>
                </a:rPr>
                <a:t>和</a:t>
              </a:r>
              <a:r>
                <a:rPr lang="zh-CN" altLang="en-US" sz="2000" spc="300" dirty="0">
                  <a:latin typeface="微软雅黑" panose="020B0503020204020204" pitchFamily="34" charset="-122"/>
                  <a:ea typeface="微软雅黑" panose="020B0503020204020204" pitchFamily="34" charset="-122"/>
                  <a:cs typeface="+mn-ea"/>
                  <a:sym typeface="+mn-lt"/>
                </a:rPr>
                <a:t>养护</a:t>
              </a:r>
              <a:r>
                <a:rPr lang="zh-CN" altLang="en-US" sz="2000" spc="300" dirty="0">
                  <a:latin typeface="微软雅黑" panose="020B0503020204020204" pitchFamily="34" charset="-122"/>
                  <a:ea typeface="微软雅黑" panose="020B0503020204020204" pitchFamily="34" charset="-122"/>
                  <a:cs typeface="+mn-ea"/>
                  <a:sym typeface="+mn-lt"/>
                </a:rPr>
                <a:t>，常常起早贪黑，整日在田地里忙碌，忽视了对孩子的教育和培养。</a:t>
              </a:r>
              <a:endParaRPr lang="zh-CN" altLang="en-US" sz="2000" spc="300" dirty="0">
                <a:latin typeface="微软雅黑" panose="020B0503020204020204" pitchFamily="34" charset="-122"/>
                <a:ea typeface="微软雅黑" panose="020B0503020204020204" pitchFamily="34" charset="-122"/>
                <a:cs typeface="+mn-ea"/>
                <a:sym typeface="+mn-lt"/>
              </a:endParaRPr>
            </a:p>
          </p:txBody>
        </p:sp>
      </p:grpSp>
      <p:pic>
        <p:nvPicPr>
          <p:cNvPr id="27" name="图片 26"/>
          <p:cNvPicPr>
            <a:picLocks noChangeAspect="1"/>
          </p:cNvPicPr>
          <p:nvPr/>
        </p:nvPicPr>
        <p:blipFill rotWithShape="1">
          <a:blip r:embed="rId2" cstate="hqprint">
            <a:extLst>
              <a:ext uri="{28A0092B-C50C-407E-A947-70E740481C1C}">
                <a14:useLocalDpi xmlns:a14="http://schemas.microsoft.com/office/drawing/2010/main" val="0"/>
              </a:ext>
            </a:extLst>
          </a:blip>
          <a:srcRect l="79111" t="60444" b="9334"/>
          <a:stretch>
            <a:fillRect/>
          </a:stretch>
        </p:blipFill>
        <p:spPr>
          <a:xfrm>
            <a:off x="3512185" y="4613275"/>
            <a:ext cx="1806575" cy="2614930"/>
          </a:xfrm>
          <a:prstGeom prst="rect">
            <a:avLst/>
          </a:prstGeom>
        </p:spPr>
      </p:pic>
      <p:pic>
        <p:nvPicPr>
          <p:cNvPr id="28" name="图片 27"/>
          <p:cNvPicPr>
            <a:picLocks noChangeAspect="1"/>
          </p:cNvPicPr>
          <p:nvPr/>
        </p:nvPicPr>
        <p:blipFill rotWithShape="1">
          <a:blip r:embed="rId2" cstate="hqprint">
            <a:extLst>
              <a:ext uri="{28A0092B-C50C-407E-A947-70E740481C1C}">
                <a14:useLocalDpi xmlns:a14="http://schemas.microsoft.com/office/drawing/2010/main" val="0"/>
              </a:ext>
            </a:extLst>
          </a:blip>
          <a:srcRect l="83658" t="36888" b="49778"/>
          <a:stretch>
            <a:fillRect/>
          </a:stretch>
        </p:blipFill>
        <p:spPr>
          <a:xfrm>
            <a:off x="3512820" y="1377315"/>
            <a:ext cx="1153795" cy="941070"/>
          </a:xfrm>
          <a:prstGeom prst="rect">
            <a:avLst/>
          </a:prstGeom>
        </p:spPr>
      </p:pic>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a:fillRect/>
          </a:stretch>
        </p:blipFill>
        <p:spPr>
          <a:xfrm>
            <a:off x="6550025" y="130810"/>
            <a:ext cx="1950085" cy="1496695"/>
          </a:xfrm>
          <a:prstGeom prst="rect">
            <a:avLst/>
          </a:prstGeom>
        </p:spPr>
      </p:pic>
      <p:grpSp>
        <p:nvGrpSpPr>
          <p:cNvPr id="4" name="组合 3"/>
          <p:cNvGrpSpPr/>
          <p:nvPr/>
        </p:nvGrpSpPr>
        <p:grpSpPr>
          <a:xfrm>
            <a:off x="7785735" y="574040"/>
            <a:ext cx="4281170" cy="5557520"/>
            <a:chOff x="12261" y="904"/>
            <a:chExt cx="6742" cy="8752"/>
          </a:xfrm>
        </p:grpSpPr>
        <p:sp>
          <p:nvSpPr>
            <p:cNvPr id="2" name="任意多边形 1"/>
            <p:cNvSpPr/>
            <p:nvPr/>
          </p:nvSpPr>
          <p:spPr>
            <a:xfrm>
              <a:off x="12261" y="904"/>
              <a:ext cx="6743" cy="875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TextBox 106"/>
            <p:cNvSpPr txBox="1">
              <a:spLocks noChangeArrowheads="1"/>
            </p:cNvSpPr>
            <p:nvPr/>
          </p:nvSpPr>
          <p:spPr bwMode="auto">
            <a:xfrm>
              <a:off x="13094" y="1118"/>
              <a:ext cx="5601" cy="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indent="584200" algn="l" fontAlgn="auto">
                <a:lnSpc>
                  <a:spcPct val="150000"/>
                </a:lnSpc>
                <a:extLst>
                  <a:ext uri="{35155182-B16C-46BC-9424-99874614C6A1}">
                    <wpsdc:indentchars xmlns:wpsdc="http://www.wps.cn/officeDocument/2017/drawingmlCustomData" val="200" checksum="3209689083"/>
                  </a:ext>
                </a:extLst>
              </a:pPr>
              <a:r>
                <a:rPr lang="zh-CN" altLang="en-US" sz="2000" spc="300" dirty="0">
                  <a:latin typeface="微软雅黑" panose="020B0503020204020204" pitchFamily="34" charset="-122"/>
                  <a:ea typeface="微软雅黑" panose="020B0503020204020204" pitchFamily="34" charset="-122"/>
                  <a:cs typeface="+mn-ea"/>
                  <a:sym typeface="+mn-lt"/>
                </a:rPr>
                <a:t>一部分学生在家长的督促和指导下一心向学，通过读书学习来获得成功的感受；而有一部分家长不管不问，养成了调皮好动的性格，不为目标努力，逐渐失去了对学习的兴趣；</a:t>
              </a:r>
              <a:r>
                <a:rPr lang="zh-CN" altLang="en-US" sz="2000" spc="300" dirty="0">
                  <a:latin typeface="微软雅黑" panose="020B0503020204020204" pitchFamily="34" charset="-122"/>
                  <a:ea typeface="微软雅黑" panose="020B0503020204020204" pitchFamily="34" charset="-122"/>
                  <a:cs typeface="+mn-ea"/>
                  <a:sym typeface="+mn-lt"/>
                </a:rPr>
                <a:t>还有学生通过自我封闭或沉迷网络游戏来逃避学习，远离群体生活，导致个人学习能力停滞不前。</a:t>
              </a:r>
              <a:endParaRPr lang="zh-CN" altLang="en-US" sz="2000" spc="300" dirty="0">
                <a:latin typeface="微软雅黑" panose="020B0503020204020204" pitchFamily="34" charset="-122"/>
                <a:ea typeface="微软雅黑" panose="020B0503020204020204" pitchFamily="34" charset="-122"/>
                <a:cs typeface="+mn-ea"/>
                <a:sym typeface="+mn-lt"/>
              </a:endParaRPr>
            </a:p>
          </p:txBody>
        </p:sp>
      </p:grpSp>
      <p:pic>
        <p:nvPicPr>
          <p:cNvPr id="9" name="图片占位符 3" descr="C:\Users\Administrator\Desktop\15.jpg15"/>
          <p:cNvPicPr>
            <a:picLocks noGrp="1" noChangeAspect="1"/>
          </p:cNvPicPr>
          <p:nvPr/>
        </p:nvPicPr>
        <p:blipFill>
          <a:blip r:embed="rId4"/>
          <a:srcRect/>
          <a:stretch>
            <a:fillRect/>
          </a:stretch>
        </p:blipFill>
        <p:spPr>
          <a:xfrm>
            <a:off x="4643120" y="2129790"/>
            <a:ext cx="2905125" cy="2176780"/>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pic>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2"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78806" y="-203778"/>
            <a:ext cx="2984702" cy="2984702"/>
          </a:xfrm>
          <a:prstGeom prst="rect">
            <a:avLst/>
          </a:prstGeom>
          <a:effectLst>
            <a:outerShdw blurRad="50800" dist="38100" dir="10800000" algn="r" rotWithShape="0">
              <a:prstClr val="black">
                <a:alpha val="40000"/>
              </a:prstClr>
            </a:outerShdw>
          </a:effectLst>
        </p:spPr>
      </p:pic>
      <p:sp>
        <p:nvSpPr>
          <p:cNvPr id="9" name="TextBox 19"/>
          <p:cNvSpPr txBox="1">
            <a:spLocks noChangeArrowheads="1"/>
          </p:cNvSpPr>
          <p:nvPr/>
        </p:nvSpPr>
        <p:spPr bwMode="auto">
          <a:xfrm>
            <a:off x="163830" y="954405"/>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mn-ea"/>
                <a:cs typeface="+mn-ea"/>
                <a:sym typeface="+mn-lt"/>
              </a:rPr>
              <a:t>学生</a:t>
            </a:r>
            <a:r>
              <a:rPr lang="zh-CN" altLang="en-US" sz="2400" b="1" spc="300" dirty="0">
                <a:solidFill>
                  <a:srgbClr val="00B0F0"/>
                </a:solidFill>
                <a:latin typeface="+mn-lt"/>
                <a:ea typeface="+mn-ea"/>
                <a:cs typeface="+mn-ea"/>
                <a:sym typeface="+mn-lt"/>
              </a:rPr>
              <a:t>特点</a:t>
            </a:r>
            <a:endParaRPr lang="zh-CN" altLang="en-US" sz="2400" b="1" spc="300" dirty="0">
              <a:solidFill>
                <a:srgbClr val="00B0F0"/>
              </a:solidFill>
              <a:latin typeface="+mn-lt"/>
              <a:ea typeface="+mn-ea"/>
              <a:cs typeface="+mn-ea"/>
              <a:sym typeface="+mn-lt"/>
            </a:endParaRPr>
          </a:p>
        </p:txBody>
      </p:sp>
      <p:sp>
        <p:nvSpPr>
          <p:cNvPr id="4" name="任意多边形 3"/>
          <p:cNvSpPr/>
          <p:nvPr/>
        </p:nvSpPr>
        <p:spPr>
          <a:xfrm>
            <a:off x="969010" y="1972945"/>
            <a:ext cx="10955020" cy="4547870"/>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1"/>
          <p:cNvSpPr txBox="1"/>
          <p:nvPr/>
        </p:nvSpPr>
        <p:spPr>
          <a:xfrm>
            <a:off x="1559200" y="2354732"/>
            <a:ext cx="9488376" cy="3784600"/>
          </a:xfrm>
          <a:prstGeom prst="rect">
            <a:avLst/>
          </a:prstGeom>
          <a:noFill/>
        </p:spPr>
        <p:txBody>
          <a:bodyPr wrap="square" rtlCol="0">
            <a:spAutoFit/>
          </a:bodyPr>
          <a:lstStyle/>
          <a:p>
            <a:pPr indent="508000" fontAlgn="auto">
              <a:lnSpc>
                <a:spcPct val="150000"/>
              </a:lnSpc>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cs typeface="+mn-ea"/>
                <a:sym typeface="+mn-lt"/>
              </a:rPr>
              <a:t>四年级学生正处于向青少年过渡的儿童期的后期阶段，是养成良好学习习惯和改变不良习惯的关键时期；</a:t>
            </a:r>
            <a:endParaRPr lang="zh-CN" altLang="en-US" sz="2000" dirty="0">
              <a:latin typeface="微软雅黑" panose="020B0503020204020204" pitchFamily="34" charset="-122"/>
              <a:ea typeface="微软雅黑" panose="020B0503020204020204" pitchFamily="34" charset="-122"/>
              <a:cs typeface="+mn-ea"/>
              <a:sym typeface="+mn-lt"/>
            </a:endParaRPr>
          </a:p>
          <a:p>
            <a:pPr indent="508000" fontAlgn="auto">
              <a:lnSpc>
                <a:spcPct val="150000"/>
              </a:lnSpc>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cs typeface="+mn-ea"/>
                <a:sym typeface="+mn-lt"/>
              </a:rPr>
              <a:t>四年级是小学低年级向高年级的过渡期，学生要从被动学习转变成主动学习，学生学习能力的发展会表现出比较明显的分化现象，有些学生甚至开始偏科；</a:t>
            </a:r>
            <a:endParaRPr lang="zh-CN" altLang="en-US" sz="2000" dirty="0">
              <a:latin typeface="微软雅黑" panose="020B0503020204020204" pitchFamily="34" charset="-122"/>
              <a:ea typeface="微软雅黑" panose="020B0503020204020204" pitchFamily="34" charset="-122"/>
              <a:cs typeface="+mn-ea"/>
              <a:sym typeface="+mn-lt"/>
            </a:endParaRPr>
          </a:p>
          <a:p>
            <a:pPr indent="508000" fontAlgn="auto">
              <a:lnSpc>
                <a:spcPct val="150000"/>
              </a:lnSpc>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cs typeface="+mn-ea"/>
                <a:sym typeface="+mn-lt"/>
              </a:rPr>
              <a:t>到了四年级，学生的记忆力、理解能力、思维和表达能力正处于快速发展阶段，是培养学生阅读和写作能力的关键时期；</a:t>
            </a:r>
            <a:endParaRPr lang="zh-CN" altLang="en-US" sz="2000" dirty="0">
              <a:latin typeface="微软雅黑" panose="020B0503020204020204" pitchFamily="34" charset="-122"/>
              <a:ea typeface="微软雅黑" panose="020B0503020204020204" pitchFamily="34" charset="-122"/>
              <a:cs typeface="+mn-ea"/>
              <a:sym typeface="+mn-lt"/>
            </a:endParaRPr>
          </a:p>
          <a:p>
            <a:pPr indent="508000" fontAlgn="auto">
              <a:lnSpc>
                <a:spcPct val="150000"/>
              </a:lnSpc>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cs typeface="+mn-ea"/>
                <a:sym typeface="+mn-lt"/>
              </a:rPr>
              <a:t>四年级学生的学习动机开始从直接动机转向间接动机，即使没有得到直接的赞美和奖励，为了赢得家长、老师和同学的肯定性评价，学生会</a:t>
            </a:r>
            <a:r>
              <a:rPr lang="zh-CN" altLang="en-US" sz="2000" dirty="0">
                <a:latin typeface="微软雅黑" panose="020B0503020204020204" pitchFamily="34" charset="-122"/>
                <a:ea typeface="微软雅黑" panose="020B0503020204020204" pitchFamily="34" charset="-122"/>
                <a:cs typeface="+mn-ea"/>
                <a:sym typeface="+mn-lt"/>
              </a:rPr>
              <a:t>竭尽全力。</a:t>
            </a:r>
            <a:endParaRPr lang="zh-CN" altLang="en-US" sz="2000" dirty="0">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custDataLst>
              <p:tags r:id="rId3"/>
            </p:custDataLst>
          </p:nvPr>
        </p:nvPicPr>
        <p:blipFill rotWithShape="1">
          <a:blip r:embed="rId4" cstate="hqprint">
            <a:extLst>
              <a:ext uri="{28A0092B-C50C-407E-A947-70E740481C1C}">
                <a14:useLocalDpi xmlns:a14="http://schemas.microsoft.com/office/drawing/2010/main" val="0"/>
              </a:ext>
            </a:extLst>
          </a:blip>
          <a:srcRect l="79111" t="60444" b="9334"/>
          <a:stretch>
            <a:fillRect/>
          </a:stretch>
        </p:blipFill>
        <p:spPr>
          <a:xfrm>
            <a:off x="-376555" y="4620260"/>
            <a:ext cx="1546225" cy="2237740"/>
          </a:xfrm>
          <a:prstGeom prst="rect">
            <a:avLst/>
          </a:prstGeom>
        </p:spPr>
      </p:pic>
      <p:pic>
        <p:nvPicPr>
          <p:cNvPr id="2" name="图片占位符 1" descr="C:\Users\Administrator\Desktop\微信图片_20220301192431.jpg微信图片_20220301192431"/>
          <p:cNvPicPr>
            <a:picLocks noGrp="1" noChangeAspect="1"/>
          </p:cNvPicPr>
          <p:nvPr>
            <p:ph type="pic" sz="quarter" idx="12"/>
            <p:custDataLst>
              <p:tags r:id="rId5"/>
            </p:custDataLst>
          </p:nvPr>
        </p:nvPicPr>
        <p:blipFill>
          <a:blip r:embed="rId6"/>
          <a:srcRect/>
          <a:stretch>
            <a:fillRect/>
          </a:stretch>
        </p:blipFill>
        <p:spPr>
          <a:xfrm>
            <a:off x="6858635" y="313690"/>
            <a:ext cx="4779010" cy="1950085"/>
          </a:xfrm>
        </p:spPr>
      </p:pic>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1000"/>
                                        <p:tgtEl>
                                          <p:spTgt spid="17">
                                            <p:txEl>
                                              <p:pRg st="0" end="0"/>
                                            </p:txEl>
                                          </p:spTgt>
                                        </p:tgtEl>
                                      </p:cBhvr>
                                    </p:animEffect>
                                    <p:anim calcmode="lin" valueType="num">
                                      <p:cBhvr>
                                        <p:cTn id="2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fade">
                                      <p:cBhvr>
                                        <p:cTn id="29" dur="1000"/>
                                        <p:tgtEl>
                                          <p:spTgt spid="17">
                                            <p:txEl>
                                              <p:pRg st="1" end="1"/>
                                            </p:txEl>
                                          </p:spTgt>
                                        </p:tgtEl>
                                      </p:cBhvr>
                                    </p:animEffect>
                                    <p:anim calcmode="lin" valueType="num">
                                      <p:cBhvr>
                                        <p:cTn id="30"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xEl>
                                              <p:pRg st="2" end="2"/>
                                            </p:txEl>
                                          </p:spTgt>
                                        </p:tgtEl>
                                        <p:attrNameLst>
                                          <p:attrName>style.visibility</p:attrName>
                                        </p:attrNameLst>
                                      </p:cBhvr>
                                      <p:to>
                                        <p:strVal val="visible"/>
                                      </p:to>
                                    </p:set>
                                    <p:animEffect transition="in" filter="fade">
                                      <p:cBhvr>
                                        <p:cTn id="34" dur="1000"/>
                                        <p:tgtEl>
                                          <p:spTgt spid="17">
                                            <p:txEl>
                                              <p:pRg st="2" end="2"/>
                                            </p:txEl>
                                          </p:spTgt>
                                        </p:tgtEl>
                                      </p:cBhvr>
                                    </p:animEffect>
                                    <p:anim calcmode="lin" valueType="num">
                                      <p:cBhvr>
                                        <p:cTn id="3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xEl>
                                              <p:pRg st="3" end="3"/>
                                            </p:txEl>
                                          </p:spTgt>
                                        </p:tgtEl>
                                        <p:attrNameLst>
                                          <p:attrName>style.visibility</p:attrName>
                                        </p:attrNameLst>
                                      </p:cBhvr>
                                      <p:to>
                                        <p:strVal val="visible"/>
                                      </p:to>
                                    </p:set>
                                    <p:animEffect transition="in" filter="fade">
                                      <p:cBhvr>
                                        <p:cTn id="39" dur="1000"/>
                                        <p:tgtEl>
                                          <p:spTgt spid="17">
                                            <p:txEl>
                                              <p:pRg st="3" end="3"/>
                                            </p:txEl>
                                          </p:spTgt>
                                        </p:tgtEl>
                                      </p:cBhvr>
                                    </p:animEffect>
                                    <p:anim calcmode="lin" valueType="num">
                                      <p:cBhvr>
                                        <p:cTn id="40"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19" name="图片 18"/>
          <p:cNvPicPr>
            <a:picLocks noChangeAspect="1"/>
          </p:cNvPicPr>
          <p:nvPr/>
        </p:nvPicPr>
        <p:blipFill rotWithShape="1">
          <a:blip r:embed="rId2"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20" name="图片 19"/>
          <p:cNvPicPr>
            <a:picLocks noChangeAspect="1"/>
          </p:cNvPicPr>
          <p:nvPr/>
        </p:nvPicPr>
        <p:blipFill rotWithShape="1">
          <a:blip r:embed="rId2"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95" y="2243162"/>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3186926" y="3203100"/>
            <a:ext cx="1162252" cy="645160"/>
          </a:xfrm>
          <a:prstGeom prst="rect">
            <a:avLst/>
          </a:prstGeom>
          <a:noFill/>
        </p:spPr>
        <p:txBody>
          <a:bodyPr wrap="square" rtlCol="0">
            <a:spAutoFit/>
          </a:bodyPr>
          <a:lstStyle/>
          <a:p>
            <a:pPr algn="ctr"/>
            <a:r>
              <a:rPr lang="en-US" altLang="zh-CN" sz="3600" b="1" dirty="0">
                <a:solidFill>
                  <a:srgbClr val="00B0F0"/>
                </a:solidFill>
                <a:cs typeface="+mn-ea"/>
                <a:sym typeface="+mn-lt"/>
              </a:rPr>
              <a:t>3</a:t>
            </a:r>
            <a:endParaRPr lang="en-US" altLang="zh-CN" sz="3600" b="1" dirty="0">
              <a:solidFill>
                <a:srgbClr val="00B0F0"/>
              </a:solidFill>
              <a:cs typeface="+mn-ea"/>
              <a:sym typeface="+mn-lt"/>
            </a:endParaRPr>
          </a:p>
        </p:txBody>
      </p:sp>
      <p:sp>
        <p:nvSpPr>
          <p:cNvPr id="33" name="TextBox 19"/>
          <p:cNvSpPr txBox="1">
            <a:spLocks noChangeArrowheads="1"/>
          </p:cNvSpPr>
          <p:nvPr/>
        </p:nvSpPr>
        <p:spPr bwMode="auto">
          <a:xfrm>
            <a:off x="5158609" y="3033458"/>
            <a:ext cx="5015037" cy="9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spc="300" dirty="0">
                <a:solidFill>
                  <a:schemeClr val="tx1"/>
                </a:solidFill>
                <a:latin typeface="+mn-lt"/>
                <a:ea typeface="+mn-ea"/>
                <a:cs typeface="+mn-ea"/>
                <a:sym typeface="+mn-lt"/>
              </a:rPr>
              <a:t>发展目标</a:t>
            </a:r>
            <a:endParaRPr lang="zh-CN" altLang="en-US" sz="5400" b="1" spc="300" dirty="0">
              <a:solidFill>
                <a:schemeClr val="tx1"/>
              </a:solidFill>
              <a:latin typeface="+mn-lt"/>
              <a:ea typeface="+mn-ea"/>
              <a:cs typeface="+mn-ea"/>
              <a:sym typeface="+mn-lt"/>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8" name="图片 7"/>
          <p:cNvPicPr>
            <a:picLocks noChangeAspect="1"/>
          </p:cNvPicPr>
          <p:nvPr/>
        </p:nvPicPr>
        <p:blipFill rotWithShape="1">
          <a:blip r:embed="rId2" cstate="hqprint">
            <a:extLst>
              <a:ext uri="{28A0092B-C50C-407E-A947-70E740481C1C}">
                <a14:useLocalDpi xmlns:a14="http://schemas.microsoft.com/office/drawing/2010/main" val="0"/>
              </a:ext>
            </a:extLst>
          </a:blip>
          <a:srcRect l="79111" t="60444" b="9334"/>
          <a:stretch>
            <a:fillRect/>
          </a:stretch>
        </p:blipFill>
        <p:spPr>
          <a:xfrm>
            <a:off x="110765" y="2609607"/>
            <a:ext cx="3289797" cy="4759706"/>
          </a:xfrm>
          <a:prstGeom prst="rect">
            <a:avLst/>
          </a:prstGeom>
        </p:spPr>
      </p:pic>
      <p:pic>
        <p:nvPicPr>
          <p:cNvPr id="9" name="图片 8"/>
          <p:cNvPicPr>
            <a:picLocks noChangeAspect="1"/>
          </p:cNvPicPr>
          <p:nvPr/>
        </p:nvPicPr>
        <p:blipFill rotWithShape="1">
          <a:blip r:embed="rId2" cstate="hqprint">
            <a:extLst>
              <a:ext uri="{28A0092B-C50C-407E-A947-70E740481C1C}">
                <a14:useLocalDpi xmlns:a14="http://schemas.microsoft.com/office/drawing/2010/main" val="0"/>
              </a:ext>
            </a:extLst>
          </a:blip>
          <a:srcRect t="9905" r="71460" b="70286"/>
          <a:stretch>
            <a:fillRect/>
          </a:stretch>
        </p:blipFill>
        <p:spPr>
          <a:xfrm>
            <a:off x="1437239" y="539072"/>
            <a:ext cx="2191122" cy="1520868"/>
          </a:xfrm>
          <a:prstGeom prst="rect">
            <a:avLst/>
          </a:prstGeom>
        </p:spPr>
      </p:pic>
      <p:pic>
        <p:nvPicPr>
          <p:cNvPr id="10" name="图片 9"/>
          <p:cNvPicPr>
            <a:picLocks noChangeAspect="1"/>
          </p:cNvPicPr>
          <p:nvPr/>
        </p:nvPicPr>
        <p:blipFill rotWithShape="1">
          <a:blip r:embed="rId2" cstate="hq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11" name="图片 10"/>
          <p:cNvPicPr>
            <a:picLocks noChangeAspect="1"/>
          </p:cNvPicPr>
          <p:nvPr/>
        </p:nvPicPr>
        <p:blipFill rotWithShape="1">
          <a:blip r:embed="rId2" cstate="hqprint">
            <a:extLst>
              <a:ext uri="{28A0092B-C50C-407E-A947-70E740481C1C}">
                <a14:useLocalDpi xmlns:a14="http://schemas.microsoft.com/office/drawing/2010/main" val="0"/>
              </a:ext>
            </a:extLst>
          </a:blip>
          <a:srcRect l="83658" t="36888" b="49778"/>
          <a:stretch>
            <a:fillRect/>
          </a:stretch>
        </p:blipFill>
        <p:spPr>
          <a:xfrm>
            <a:off x="9334380" y="2458153"/>
            <a:ext cx="1120727" cy="9144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a:fillRect/>
          </a:stretch>
        </p:blipFill>
        <p:spPr>
          <a:xfrm>
            <a:off x="2413297" y="2197086"/>
            <a:ext cx="1123405" cy="862149"/>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a:fillRect/>
          </a:stretch>
        </p:blipFill>
        <p:spPr>
          <a:xfrm>
            <a:off x="7115899" y="1299373"/>
            <a:ext cx="1123405" cy="862149"/>
          </a:xfrm>
          <a:prstGeom prst="rect">
            <a:avLst/>
          </a:prstGeom>
        </p:spPr>
      </p:pic>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a:fillRect/>
          </a:stretch>
        </p:blipFill>
        <p:spPr>
          <a:xfrm>
            <a:off x="8614747" y="4608914"/>
            <a:ext cx="691491" cy="564187"/>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3996239" y="4256058"/>
            <a:ext cx="1568989" cy="1466804"/>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10310468" y="3616311"/>
            <a:ext cx="1013279" cy="94728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 y="-214573"/>
            <a:ext cx="2984702" cy="2984702"/>
          </a:xfrm>
          <a:prstGeom prst="rect">
            <a:avLst/>
          </a:prstGeom>
          <a:effectLst>
            <a:outerShdw blurRad="50800" dist="38100" dir="10800000" algn="r" rotWithShape="0">
              <a:prstClr val="black">
                <a:alpha val="40000"/>
              </a:prstClr>
            </a:outerShdw>
          </a:effectLst>
        </p:spPr>
      </p:pic>
      <p:sp>
        <p:nvSpPr>
          <p:cNvPr id="8" name="TextBox 19"/>
          <p:cNvSpPr txBox="1">
            <a:spLocks noChangeArrowheads="1"/>
          </p:cNvSpPr>
          <p:nvPr/>
        </p:nvSpPr>
        <p:spPr bwMode="auto">
          <a:xfrm>
            <a:off x="442595" y="1049020"/>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mn-ea"/>
                <a:cs typeface="+mn-ea"/>
                <a:sym typeface="+mn-lt"/>
              </a:rPr>
              <a:t>总目标</a:t>
            </a:r>
            <a:endParaRPr lang="zh-CN" altLang="en-US" sz="2400" b="1" spc="300" dirty="0">
              <a:solidFill>
                <a:srgbClr val="00B0F0"/>
              </a:solidFill>
              <a:latin typeface="+mn-lt"/>
              <a:ea typeface="+mn-ea"/>
              <a:cs typeface="+mn-ea"/>
              <a:sym typeface="+mn-lt"/>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2987" t="26831" r="75844" b="43247"/>
          <a:stretch>
            <a:fillRect/>
          </a:stretch>
        </p:blipFill>
        <p:spPr>
          <a:xfrm>
            <a:off x="487936" y="2274919"/>
            <a:ext cx="1123405" cy="862149"/>
          </a:xfrm>
          <a:prstGeom prst="rect">
            <a:avLst/>
          </a:prstGeom>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59741" r="30649" b="68635"/>
          <a:stretch>
            <a:fillRect/>
          </a:stretch>
        </p:blipFill>
        <p:spPr>
          <a:xfrm>
            <a:off x="4839494" y="4935061"/>
            <a:ext cx="1568989" cy="1466804"/>
          </a:xfrm>
          <a:prstGeom prst="rect">
            <a:avLst/>
          </a:prstGeom>
        </p:spPr>
      </p:pic>
      <p:pic>
        <p:nvPicPr>
          <p:cNvPr id="13" name="图片 12"/>
          <p:cNvPicPr>
            <a:picLocks noChangeAspect="1"/>
          </p:cNvPicPr>
          <p:nvPr/>
        </p:nvPicPr>
        <p:blipFill rotWithShape="1">
          <a:blip r:embed="rId3" cstate="hqprint">
            <a:extLst>
              <a:ext uri="{28A0092B-C50C-407E-A947-70E740481C1C}">
                <a14:useLocalDpi xmlns:a14="http://schemas.microsoft.com/office/drawing/2010/main" val="0"/>
              </a:ext>
            </a:extLst>
          </a:blip>
          <a:srcRect l="83658" t="36888" b="49778"/>
          <a:stretch>
            <a:fillRect/>
          </a:stretch>
        </p:blipFill>
        <p:spPr>
          <a:xfrm>
            <a:off x="2984702" y="833885"/>
            <a:ext cx="807677" cy="658983"/>
          </a:xfrm>
          <a:prstGeom prst="rect">
            <a:avLst/>
          </a:prstGeom>
        </p:spPr>
      </p:pic>
      <p:grpSp>
        <p:nvGrpSpPr>
          <p:cNvPr id="14" name="组合 13"/>
          <p:cNvGrpSpPr/>
          <p:nvPr/>
        </p:nvGrpSpPr>
        <p:grpSpPr>
          <a:xfrm>
            <a:off x="774070" y="1953895"/>
            <a:ext cx="6723380" cy="3535045"/>
            <a:chOff x="7438015" y="2966659"/>
            <a:chExt cx="4259826" cy="1799733"/>
          </a:xfrm>
        </p:grpSpPr>
        <p:sp>
          <p:nvSpPr>
            <p:cNvPr id="15" name="任意多边形 14"/>
            <p:cNvSpPr/>
            <p:nvPr/>
          </p:nvSpPr>
          <p:spPr>
            <a:xfrm>
              <a:off x="7438015" y="2966659"/>
              <a:ext cx="4176142" cy="179973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06"/>
            <p:cNvSpPr txBox="1">
              <a:spLocks noChangeArrowheads="1"/>
            </p:cNvSpPr>
            <p:nvPr/>
          </p:nvSpPr>
          <p:spPr bwMode="auto">
            <a:xfrm>
              <a:off x="7689871" y="3043925"/>
              <a:ext cx="4007970" cy="12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fontAlgn="auto">
                <a:lnSpc>
                  <a:spcPct val="150000"/>
                </a:lnSpc>
              </a:pPr>
              <a:r>
                <a:rPr lang="zh-CN" altLang="en-US" sz="2800" b="1" kern="0" dirty="0">
                  <a:latin typeface="微软雅黑" panose="020B0503020204020204" pitchFamily="34" charset="-122"/>
                  <a:ea typeface="微软雅黑" panose="020B0503020204020204" pitchFamily="34" charset="-122"/>
                  <a:cs typeface="微软雅黑" panose="020B0503020204020204" pitchFamily="34" charset="-122"/>
                  <a:sym typeface="+mn-lt"/>
                </a:rPr>
                <a:t>“一个中心、两个基本点”</a:t>
              </a:r>
              <a:endParaRPr lang="en-US" altLang="zh-CN" sz="24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fontAlgn="auto">
                <a:lnSpc>
                  <a:spcPct val="150000"/>
                </a:lnSpc>
              </a:pPr>
              <a:r>
                <a:rPr lang="en-US" altLang="zh-CN"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“中心”即以班集体为中心，努力提高个人综合素质，实现德、智、体、美、劳全面发展；</a:t>
              </a:r>
              <a:endPar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fontAlgn="auto">
                <a:lnSpc>
                  <a:spcPct val="150000"/>
                </a:lnSpc>
              </a:pPr>
              <a:r>
                <a:rPr lang="en-US" altLang="zh-CN"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“基本点”即文化学习与特长爱好齐头并进，自主探究与合作学习并驾齐驱。</a:t>
              </a:r>
              <a:endPar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pic>
        <p:nvPicPr>
          <p:cNvPr id="19" name="图片 1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a:fillRect/>
          </a:stretch>
        </p:blipFill>
        <p:spPr>
          <a:xfrm>
            <a:off x="-410210" y="4310380"/>
            <a:ext cx="2066290" cy="2989580"/>
          </a:xfrm>
          <a:prstGeom prst="rect">
            <a:avLst/>
          </a:prstGeom>
        </p:spPr>
      </p:pic>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l="68030" r="15000" b="54204"/>
          <a:stretch>
            <a:fillRect/>
          </a:stretch>
        </p:blipFill>
        <p:spPr>
          <a:xfrm>
            <a:off x="10110470" y="604520"/>
            <a:ext cx="2159000" cy="1669415"/>
          </a:xfrm>
          <a:prstGeom prst="rect">
            <a:avLst/>
          </a:prstGeom>
        </p:spPr>
      </p:pic>
      <p:pic>
        <p:nvPicPr>
          <p:cNvPr id="21" name="图片 20"/>
          <p:cNvPicPr>
            <a:picLocks noChangeAspect="1"/>
          </p:cNvPicPr>
          <p:nvPr/>
        </p:nvPicPr>
        <p:blipFill rotWithShape="1">
          <a:blip r:embed="rId3" cstate="hqprint">
            <a:extLst>
              <a:ext uri="{28A0092B-C50C-407E-A947-70E740481C1C}">
                <a14:useLocalDpi xmlns:a14="http://schemas.microsoft.com/office/drawing/2010/main" val="0"/>
              </a:ext>
            </a:extLst>
          </a:blip>
          <a:srcRect l="83658" t="36888" b="49778"/>
          <a:stretch>
            <a:fillRect/>
          </a:stretch>
        </p:blipFill>
        <p:spPr>
          <a:xfrm>
            <a:off x="6215332" y="690002"/>
            <a:ext cx="1942394" cy="1584798"/>
          </a:xfrm>
          <a:prstGeom prst="rect">
            <a:avLst/>
          </a:prstGeom>
        </p:spPr>
      </p:pic>
      <p:pic>
        <p:nvPicPr>
          <p:cNvPr id="22" name="图片 21"/>
          <p:cNvPicPr>
            <a:picLocks noChangeAspect="1"/>
          </p:cNvPicPr>
          <p:nvPr/>
        </p:nvPicPr>
        <p:blipFill rotWithShape="1">
          <a:blip r:embed="rId2">
            <a:extLst>
              <a:ext uri="{28A0092B-C50C-407E-A947-70E740481C1C}">
                <a14:useLocalDpi xmlns:a14="http://schemas.microsoft.com/office/drawing/2010/main" val="0"/>
              </a:ext>
            </a:extLst>
          </a:blip>
          <a:srcRect l="59741" r="30649" b="68635"/>
          <a:stretch>
            <a:fillRect/>
          </a:stretch>
        </p:blipFill>
        <p:spPr>
          <a:xfrm>
            <a:off x="10500347" y="3136913"/>
            <a:ext cx="1568989" cy="1466804"/>
          </a:xfrm>
          <a:prstGeom prst="rect">
            <a:avLst/>
          </a:prstGeom>
        </p:spPr>
      </p:pic>
      <p:sp>
        <p:nvSpPr>
          <p:cNvPr id="2" name="图片占位符 1"/>
          <p:cNvSpPr/>
          <p:nvPr>
            <p:ph type="pic" sz="quarter" idx="11"/>
          </p:nvPr>
        </p:nvSpPr>
        <p:spPr>
          <a:xfrm>
            <a:off x="7497445" y="1953895"/>
            <a:ext cx="3649980" cy="3832860"/>
          </a:xfrm>
          <a:blipFill rotWithShape="1">
            <a:blip r:embed="rId4"/>
            <a:stretch>
              <a:fillRect/>
            </a:stretch>
          </a:blipFill>
        </p:spPr>
      </p:sp>
    </p:spTree>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53" presetClass="entr" presetSubtype="1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22"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4046" y="-263468"/>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508108" y="918408"/>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en-US" sz="2400" b="1" dirty="0">
                <a:solidFill>
                  <a:srgbClr val="00B0F0"/>
                </a:solidFill>
                <a:latin typeface="+mn-lt"/>
                <a:ea typeface="+mn-ea"/>
                <a:cs typeface="+mn-ea"/>
                <a:sym typeface="+mn-lt"/>
              </a:rPr>
              <a:t>德育目标</a:t>
            </a:r>
            <a:endParaRPr lang="zh-CN" altLang="en-US" sz="2400" b="1" dirty="0">
              <a:solidFill>
                <a:srgbClr val="00B0F0"/>
              </a:solidFill>
              <a:latin typeface="+mn-lt"/>
              <a:ea typeface="+mn-ea"/>
              <a:cs typeface="+mn-ea"/>
              <a:sym typeface="+mn-lt"/>
            </a:endParaRPr>
          </a:p>
        </p:txBody>
      </p:sp>
      <p:pic>
        <p:nvPicPr>
          <p:cNvPr id="13" name="图片占位符 12" descr="C:\Users\Administrator\Desktop\0.jpg0"/>
          <p:cNvPicPr>
            <a:picLocks noGrp="1" noChangeAspect="1"/>
          </p:cNvPicPr>
          <p:nvPr>
            <p:ph type="pic" sz="quarter" idx="11"/>
          </p:nvPr>
        </p:nvPicPr>
        <p:blipFill>
          <a:blip r:embed="rId2"/>
          <a:srcRect/>
          <a:stretch>
            <a:fillRect/>
          </a:stretch>
        </p:blipFill>
        <p:spPr>
          <a:xfrm>
            <a:off x="9246870" y="1675765"/>
            <a:ext cx="2581910" cy="3445510"/>
          </a:xfrm>
        </p:spPr>
      </p:pic>
      <p:pic>
        <p:nvPicPr>
          <p:cNvPr id="18" name="图片 17"/>
          <p:cNvPicPr>
            <a:picLocks noChangeAspect="1"/>
          </p:cNvPicPr>
          <p:nvPr/>
        </p:nvPicPr>
        <p:blipFill>
          <a:blip r:embed="rId3"/>
          <a:stretch>
            <a:fillRect/>
          </a:stretch>
        </p:blipFill>
        <p:spPr>
          <a:xfrm>
            <a:off x="4768270" y="206621"/>
            <a:ext cx="1566808" cy="1469263"/>
          </a:xfrm>
          <a:prstGeom prst="rect">
            <a:avLst/>
          </a:prstGeom>
        </p:spPr>
      </p:pic>
      <p:pic>
        <p:nvPicPr>
          <p:cNvPr id="19" name="图片 18"/>
          <p:cNvPicPr>
            <a:picLocks noChangeAspect="1"/>
          </p:cNvPicPr>
          <p:nvPr/>
        </p:nvPicPr>
        <p:blipFill>
          <a:blip r:embed="rId3"/>
          <a:stretch>
            <a:fillRect/>
          </a:stretch>
        </p:blipFill>
        <p:spPr>
          <a:xfrm>
            <a:off x="8213522" y="4650493"/>
            <a:ext cx="1033096" cy="968778"/>
          </a:xfrm>
          <a:prstGeom prst="rect">
            <a:avLst/>
          </a:prstGeom>
        </p:spPr>
      </p:pic>
      <p:pic>
        <p:nvPicPr>
          <p:cNvPr id="21" name="图片 20"/>
          <p:cNvPicPr>
            <a:picLocks noChangeAspect="1"/>
          </p:cNvPicPr>
          <p:nvPr/>
        </p:nvPicPr>
        <p:blipFill>
          <a:blip r:embed="rId4"/>
          <a:stretch>
            <a:fillRect/>
          </a:stretch>
        </p:blipFill>
        <p:spPr>
          <a:xfrm>
            <a:off x="8752593" y="1079128"/>
            <a:ext cx="1127858" cy="865707"/>
          </a:xfrm>
          <a:prstGeom prst="rect">
            <a:avLst/>
          </a:prstGeom>
        </p:spPr>
      </p:pic>
      <p:pic>
        <p:nvPicPr>
          <p:cNvPr id="22" name="图片 21"/>
          <p:cNvPicPr>
            <a:picLocks noChangeAspect="1"/>
          </p:cNvPicPr>
          <p:nvPr/>
        </p:nvPicPr>
        <p:blipFill>
          <a:blip r:embed="rId4"/>
          <a:stretch>
            <a:fillRect/>
          </a:stretch>
        </p:blipFill>
        <p:spPr>
          <a:xfrm>
            <a:off x="11347563" y="4155272"/>
            <a:ext cx="1127858" cy="865707"/>
          </a:xfrm>
          <a:prstGeom prst="rect">
            <a:avLst/>
          </a:prstGeom>
        </p:spPr>
      </p:pic>
      <p:pic>
        <p:nvPicPr>
          <p:cNvPr id="3" name="图片 2" descr="C:\Users\Administrator\Desktop\7.jpg7"/>
          <p:cNvPicPr>
            <a:picLocks noChangeAspect="1"/>
          </p:cNvPicPr>
          <p:nvPr/>
        </p:nvPicPr>
        <p:blipFill>
          <a:blip r:embed="rId5"/>
          <a:srcRect/>
          <a:stretch>
            <a:fillRect/>
          </a:stretch>
        </p:blipFill>
        <p:spPr>
          <a:xfrm rot="751609">
            <a:off x="5774690" y="1881505"/>
            <a:ext cx="3129915" cy="2345690"/>
          </a:xfrm>
          <a:prstGeom prst="rect">
            <a:avLst/>
          </a:prstGeom>
          <a:ln w="76200">
            <a:solidFill>
              <a:srgbClr val="CAE6D4"/>
            </a:solidFill>
          </a:ln>
        </p:spPr>
      </p:pic>
      <p:grpSp>
        <p:nvGrpSpPr>
          <p:cNvPr id="6" name="组合 5"/>
          <p:cNvGrpSpPr/>
          <p:nvPr/>
        </p:nvGrpSpPr>
        <p:grpSpPr>
          <a:xfrm>
            <a:off x="258445" y="2089785"/>
            <a:ext cx="5173980" cy="4002405"/>
            <a:chOff x="7438015" y="2966659"/>
            <a:chExt cx="4176142" cy="1799733"/>
          </a:xfrm>
        </p:grpSpPr>
        <p:sp>
          <p:nvSpPr>
            <p:cNvPr id="8" name="任意多边形 7"/>
            <p:cNvSpPr/>
            <p:nvPr/>
          </p:nvSpPr>
          <p:spPr>
            <a:xfrm>
              <a:off x="7438015" y="2966659"/>
              <a:ext cx="4176142" cy="179973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06"/>
            <p:cNvSpPr txBox="1">
              <a:spLocks noChangeArrowheads="1"/>
            </p:cNvSpPr>
            <p:nvPr/>
          </p:nvSpPr>
          <p:spPr bwMode="auto">
            <a:xfrm>
              <a:off x="7747074" y="2997496"/>
              <a:ext cx="3558024" cy="157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indent="508000" algn="l" fontAlgn="auto">
                <a:lnSpc>
                  <a:spcPct val="150000"/>
                </a:lnSpc>
                <a:extLst>
                  <a:ext uri="{35155182-B16C-46BC-9424-99874614C6A1}">
                    <wpsdc:indentchars xmlns:wpsdc="http://www.wps.cn/officeDocument/2017/drawingmlCustomData" val="200" checksum="282533468"/>
                  </a:ext>
                </a:extLst>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首先要强调我最重视的德育发展目标，坚持贯彻“先成人，后成材”的教育理念，因为有德无才是废品，有才无德是毒品，德才兼备是极品，学生应牢记八礼四仪和社会主义核心价值观，强化自身文明礼仪素养，争取成为合格的现代化社会主义接班人。</a:t>
              </a: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3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22" presetClass="entr" presetSubtype="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4046" y="-263468"/>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508108" y="918408"/>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en-US" sz="2400" b="1" dirty="0">
                <a:solidFill>
                  <a:srgbClr val="00B0F0"/>
                </a:solidFill>
                <a:latin typeface="+mn-lt"/>
                <a:ea typeface="+mn-ea"/>
                <a:cs typeface="+mn-ea"/>
                <a:sym typeface="+mn-lt"/>
              </a:rPr>
              <a:t>学习目标</a:t>
            </a:r>
            <a:endParaRPr lang="zh-CN" altLang="en-US" sz="2400" b="1" dirty="0">
              <a:solidFill>
                <a:srgbClr val="00B0F0"/>
              </a:solidFill>
              <a:latin typeface="+mn-lt"/>
              <a:ea typeface="+mn-ea"/>
              <a:cs typeface="+mn-ea"/>
              <a:sym typeface="+mn-lt"/>
            </a:endParaRPr>
          </a:p>
        </p:txBody>
      </p:sp>
      <p:pic>
        <p:nvPicPr>
          <p:cNvPr id="13" name="图片占位符 12" descr="C:\Users\Administrator\Desktop\12.jpg12"/>
          <p:cNvPicPr>
            <a:picLocks noGrp="1" noChangeAspect="1"/>
          </p:cNvPicPr>
          <p:nvPr>
            <p:ph type="pic" sz="quarter" idx="11"/>
          </p:nvPr>
        </p:nvPicPr>
        <p:blipFill>
          <a:blip r:embed="rId2"/>
          <a:srcRect/>
          <a:stretch>
            <a:fillRect/>
          </a:stretch>
        </p:blipFill>
        <p:spPr>
          <a:xfrm>
            <a:off x="9246870" y="1677353"/>
            <a:ext cx="2581910" cy="3442335"/>
          </a:xfrm>
        </p:spPr>
      </p:pic>
      <p:pic>
        <p:nvPicPr>
          <p:cNvPr id="18" name="图片 17"/>
          <p:cNvPicPr>
            <a:picLocks noChangeAspect="1"/>
          </p:cNvPicPr>
          <p:nvPr/>
        </p:nvPicPr>
        <p:blipFill>
          <a:blip r:embed="rId3"/>
          <a:stretch>
            <a:fillRect/>
          </a:stretch>
        </p:blipFill>
        <p:spPr>
          <a:xfrm>
            <a:off x="4768270" y="206621"/>
            <a:ext cx="1566808" cy="1469263"/>
          </a:xfrm>
          <a:prstGeom prst="rect">
            <a:avLst/>
          </a:prstGeom>
        </p:spPr>
      </p:pic>
      <p:pic>
        <p:nvPicPr>
          <p:cNvPr id="19" name="图片 18"/>
          <p:cNvPicPr>
            <a:picLocks noChangeAspect="1"/>
          </p:cNvPicPr>
          <p:nvPr/>
        </p:nvPicPr>
        <p:blipFill>
          <a:blip r:embed="rId3"/>
          <a:stretch>
            <a:fillRect/>
          </a:stretch>
        </p:blipFill>
        <p:spPr>
          <a:xfrm>
            <a:off x="8213522" y="4650493"/>
            <a:ext cx="1033096" cy="968778"/>
          </a:xfrm>
          <a:prstGeom prst="rect">
            <a:avLst/>
          </a:prstGeom>
        </p:spPr>
      </p:pic>
      <p:pic>
        <p:nvPicPr>
          <p:cNvPr id="21" name="图片 20"/>
          <p:cNvPicPr>
            <a:picLocks noChangeAspect="1"/>
          </p:cNvPicPr>
          <p:nvPr/>
        </p:nvPicPr>
        <p:blipFill>
          <a:blip r:embed="rId4"/>
          <a:stretch>
            <a:fillRect/>
          </a:stretch>
        </p:blipFill>
        <p:spPr>
          <a:xfrm>
            <a:off x="8752593" y="1079128"/>
            <a:ext cx="1127858" cy="865707"/>
          </a:xfrm>
          <a:prstGeom prst="rect">
            <a:avLst/>
          </a:prstGeom>
        </p:spPr>
      </p:pic>
      <p:pic>
        <p:nvPicPr>
          <p:cNvPr id="22" name="图片 21"/>
          <p:cNvPicPr>
            <a:picLocks noChangeAspect="1"/>
          </p:cNvPicPr>
          <p:nvPr/>
        </p:nvPicPr>
        <p:blipFill>
          <a:blip r:embed="rId4"/>
          <a:stretch>
            <a:fillRect/>
          </a:stretch>
        </p:blipFill>
        <p:spPr>
          <a:xfrm>
            <a:off x="11347563" y="4155272"/>
            <a:ext cx="1127858" cy="865707"/>
          </a:xfrm>
          <a:prstGeom prst="rect">
            <a:avLst/>
          </a:prstGeom>
        </p:spPr>
      </p:pic>
      <p:pic>
        <p:nvPicPr>
          <p:cNvPr id="3" name="图片 2" descr="C:\Users\Administrator\Desktop\11.jpg11"/>
          <p:cNvPicPr>
            <a:picLocks noChangeAspect="1"/>
          </p:cNvPicPr>
          <p:nvPr/>
        </p:nvPicPr>
        <p:blipFill>
          <a:blip r:embed="rId5"/>
          <a:srcRect/>
          <a:stretch>
            <a:fillRect/>
          </a:stretch>
        </p:blipFill>
        <p:spPr>
          <a:xfrm rot="751609">
            <a:off x="5774690" y="1882140"/>
            <a:ext cx="3129915" cy="2344420"/>
          </a:xfrm>
          <a:prstGeom prst="rect">
            <a:avLst/>
          </a:prstGeom>
          <a:ln w="76200">
            <a:solidFill>
              <a:srgbClr val="CAE6D4"/>
            </a:solidFill>
          </a:ln>
        </p:spPr>
      </p:pic>
      <p:grpSp>
        <p:nvGrpSpPr>
          <p:cNvPr id="6" name="组合 5"/>
          <p:cNvGrpSpPr/>
          <p:nvPr/>
        </p:nvGrpSpPr>
        <p:grpSpPr>
          <a:xfrm>
            <a:off x="258445" y="2089785"/>
            <a:ext cx="5173980" cy="4002405"/>
            <a:chOff x="7438015" y="2966659"/>
            <a:chExt cx="4176142" cy="1799733"/>
          </a:xfrm>
        </p:grpSpPr>
        <p:sp>
          <p:nvSpPr>
            <p:cNvPr id="8" name="任意多边形 7"/>
            <p:cNvSpPr/>
            <p:nvPr/>
          </p:nvSpPr>
          <p:spPr>
            <a:xfrm>
              <a:off x="7438015" y="2966659"/>
              <a:ext cx="4176142" cy="179973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06"/>
            <p:cNvSpPr txBox="1">
              <a:spLocks noChangeArrowheads="1"/>
            </p:cNvSpPr>
            <p:nvPr/>
          </p:nvSpPr>
          <p:spPr bwMode="auto">
            <a:xfrm>
              <a:off x="7747074" y="3071166"/>
              <a:ext cx="3558024" cy="13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indent="508000" algn="l" fontAlgn="auto">
                <a:lnSpc>
                  <a:spcPct val="150000"/>
                </a:lnSpc>
                <a:extLst>
                  <a:ext uri="{35155182-B16C-46BC-9424-99874614C6A1}">
                    <wpsdc:indentchars xmlns:wpsdc="http://www.wps.cn/officeDocument/2017/drawingmlCustomData" val="200" checksum="282533468"/>
                  </a:ext>
                </a:extLst>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其次是学习发展目标，学生的本职任务就是学习，而拥有良好的学习习惯便是成功的一半，比如课前做好预习准备工作；课上认真听讲、积极思考、敢于质疑、踊跃回答；课后及时认真完成作业，保证字迹工整。</a:t>
              </a: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3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22" presetClass="entr" presetSubtype="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4046" y="-263468"/>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508108" y="918408"/>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en-US" sz="2400" b="1" dirty="0">
                <a:solidFill>
                  <a:srgbClr val="00B0F0"/>
                </a:solidFill>
                <a:latin typeface="+mn-lt"/>
                <a:ea typeface="+mn-ea"/>
                <a:cs typeface="+mn-ea"/>
                <a:sym typeface="+mn-lt"/>
              </a:rPr>
              <a:t>体育目标</a:t>
            </a:r>
            <a:endParaRPr lang="zh-CN" altLang="en-US" sz="2400" b="1" dirty="0">
              <a:solidFill>
                <a:srgbClr val="00B0F0"/>
              </a:solidFill>
              <a:latin typeface="+mn-lt"/>
              <a:ea typeface="+mn-ea"/>
              <a:cs typeface="+mn-ea"/>
              <a:sym typeface="+mn-lt"/>
            </a:endParaRPr>
          </a:p>
        </p:txBody>
      </p:sp>
      <p:pic>
        <p:nvPicPr>
          <p:cNvPr id="13" name="图片占位符 12" descr="C:\Users\Administrator\Desktop\14.jpg14"/>
          <p:cNvPicPr>
            <a:picLocks noGrp="1" noChangeAspect="1"/>
          </p:cNvPicPr>
          <p:nvPr>
            <p:ph type="pic" sz="quarter" idx="11"/>
          </p:nvPr>
        </p:nvPicPr>
        <p:blipFill>
          <a:blip r:embed="rId2"/>
          <a:srcRect/>
          <a:stretch>
            <a:fillRect/>
          </a:stretch>
        </p:blipFill>
        <p:spPr>
          <a:xfrm>
            <a:off x="9248458" y="1677353"/>
            <a:ext cx="2578735" cy="3442335"/>
          </a:xfrm>
        </p:spPr>
      </p:pic>
      <p:pic>
        <p:nvPicPr>
          <p:cNvPr id="18" name="图片 17"/>
          <p:cNvPicPr>
            <a:picLocks noChangeAspect="1"/>
          </p:cNvPicPr>
          <p:nvPr/>
        </p:nvPicPr>
        <p:blipFill>
          <a:blip r:embed="rId3"/>
          <a:stretch>
            <a:fillRect/>
          </a:stretch>
        </p:blipFill>
        <p:spPr>
          <a:xfrm>
            <a:off x="4768270" y="206621"/>
            <a:ext cx="1566808" cy="1469263"/>
          </a:xfrm>
          <a:prstGeom prst="rect">
            <a:avLst/>
          </a:prstGeom>
        </p:spPr>
      </p:pic>
      <p:pic>
        <p:nvPicPr>
          <p:cNvPr id="19" name="图片 18"/>
          <p:cNvPicPr>
            <a:picLocks noChangeAspect="1"/>
          </p:cNvPicPr>
          <p:nvPr/>
        </p:nvPicPr>
        <p:blipFill>
          <a:blip r:embed="rId3"/>
          <a:stretch>
            <a:fillRect/>
          </a:stretch>
        </p:blipFill>
        <p:spPr>
          <a:xfrm>
            <a:off x="8213522" y="4650493"/>
            <a:ext cx="1033096" cy="968778"/>
          </a:xfrm>
          <a:prstGeom prst="rect">
            <a:avLst/>
          </a:prstGeom>
        </p:spPr>
      </p:pic>
      <p:pic>
        <p:nvPicPr>
          <p:cNvPr id="21" name="图片 20"/>
          <p:cNvPicPr>
            <a:picLocks noChangeAspect="1"/>
          </p:cNvPicPr>
          <p:nvPr/>
        </p:nvPicPr>
        <p:blipFill>
          <a:blip r:embed="rId4"/>
          <a:stretch>
            <a:fillRect/>
          </a:stretch>
        </p:blipFill>
        <p:spPr>
          <a:xfrm>
            <a:off x="8752593" y="1079128"/>
            <a:ext cx="1127858" cy="865707"/>
          </a:xfrm>
          <a:prstGeom prst="rect">
            <a:avLst/>
          </a:prstGeom>
        </p:spPr>
      </p:pic>
      <p:pic>
        <p:nvPicPr>
          <p:cNvPr id="22" name="图片 21"/>
          <p:cNvPicPr>
            <a:picLocks noChangeAspect="1"/>
          </p:cNvPicPr>
          <p:nvPr/>
        </p:nvPicPr>
        <p:blipFill>
          <a:blip r:embed="rId4"/>
          <a:stretch>
            <a:fillRect/>
          </a:stretch>
        </p:blipFill>
        <p:spPr>
          <a:xfrm>
            <a:off x="11347563" y="4155272"/>
            <a:ext cx="1127858" cy="865707"/>
          </a:xfrm>
          <a:prstGeom prst="rect">
            <a:avLst/>
          </a:prstGeom>
        </p:spPr>
      </p:pic>
      <p:pic>
        <p:nvPicPr>
          <p:cNvPr id="3" name="图片 2" descr="C:\Users\Administrator\Desktop\13.jpg13"/>
          <p:cNvPicPr>
            <a:picLocks noChangeAspect="1"/>
          </p:cNvPicPr>
          <p:nvPr/>
        </p:nvPicPr>
        <p:blipFill>
          <a:blip r:embed="rId5"/>
          <a:srcRect/>
          <a:stretch>
            <a:fillRect/>
          </a:stretch>
        </p:blipFill>
        <p:spPr>
          <a:xfrm rot="751609">
            <a:off x="5774690" y="1882458"/>
            <a:ext cx="3129915" cy="2343785"/>
          </a:xfrm>
          <a:prstGeom prst="rect">
            <a:avLst/>
          </a:prstGeom>
          <a:ln w="76200">
            <a:solidFill>
              <a:srgbClr val="CAE6D4"/>
            </a:solidFill>
          </a:ln>
        </p:spPr>
      </p:pic>
      <p:grpSp>
        <p:nvGrpSpPr>
          <p:cNvPr id="6" name="组合 5"/>
          <p:cNvGrpSpPr/>
          <p:nvPr/>
        </p:nvGrpSpPr>
        <p:grpSpPr>
          <a:xfrm>
            <a:off x="258445" y="2089785"/>
            <a:ext cx="5173980" cy="4002405"/>
            <a:chOff x="7438015" y="2966659"/>
            <a:chExt cx="4176142" cy="1799733"/>
          </a:xfrm>
        </p:grpSpPr>
        <p:sp>
          <p:nvSpPr>
            <p:cNvPr id="8" name="任意多边形 7"/>
            <p:cNvSpPr/>
            <p:nvPr/>
          </p:nvSpPr>
          <p:spPr>
            <a:xfrm>
              <a:off x="7438015" y="2966659"/>
              <a:ext cx="4176142" cy="179973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06"/>
            <p:cNvSpPr txBox="1">
              <a:spLocks noChangeArrowheads="1"/>
            </p:cNvSpPr>
            <p:nvPr/>
          </p:nvSpPr>
          <p:spPr bwMode="auto">
            <a:xfrm>
              <a:off x="7747074" y="3011202"/>
              <a:ext cx="3558024" cy="154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indent="508000" algn="l" fontAlgn="auto">
                <a:lnSpc>
                  <a:spcPct val="150000"/>
                </a:lnSpc>
                <a:extLst>
                  <a:ext uri="{35155182-B16C-46BC-9424-99874614C6A1}">
                    <wpsdc:indentchars xmlns:wpsdc="http://www.wps.cn/officeDocument/2017/drawingmlCustomData" val="200" checksum="282533468"/>
                  </a:ext>
                </a:extLst>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最后是体育发展目标，我始终坚信“身体是革命的本钱”，如今新冠病毒肆虐全球，学生必须加强体育锻炼，积极参加各项体育活动，锻炼出强健的体魄，培养出坚韧的意志。除了体育锻炼，还有安全教育，一切活动都应</a:t>
              </a: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把安全教育</a:t>
              </a: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放首位。</a:t>
              </a: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3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22" presetClass="entr" presetSubtype="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18" name="图片 17"/>
          <p:cNvPicPr>
            <a:picLocks noChangeAspect="1"/>
          </p:cNvPicPr>
          <p:nvPr/>
        </p:nvPicPr>
        <p:blipFill rotWithShape="1">
          <a:blip r:embed="rId2"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19" name="图片 18"/>
          <p:cNvPicPr>
            <a:picLocks noChangeAspect="1"/>
          </p:cNvPicPr>
          <p:nvPr/>
        </p:nvPicPr>
        <p:blipFill rotWithShape="1">
          <a:blip r:embed="rId2"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95" y="2243162"/>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3186926" y="3203100"/>
            <a:ext cx="1162252" cy="645160"/>
          </a:xfrm>
          <a:prstGeom prst="rect">
            <a:avLst/>
          </a:prstGeom>
          <a:noFill/>
        </p:spPr>
        <p:txBody>
          <a:bodyPr wrap="square" rtlCol="0">
            <a:spAutoFit/>
          </a:bodyPr>
          <a:lstStyle/>
          <a:p>
            <a:pPr algn="ctr"/>
            <a:r>
              <a:rPr lang="en-US" altLang="zh-CN" sz="3600" b="1" dirty="0">
                <a:solidFill>
                  <a:srgbClr val="00B0F0"/>
                </a:solidFill>
                <a:cs typeface="+mn-ea"/>
                <a:sym typeface="+mn-lt"/>
              </a:rPr>
              <a:t>4</a:t>
            </a:r>
            <a:endParaRPr lang="en-US" altLang="zh-CN" sz="3600" b="1" dirty="0">
              <a:solidFill>
                <a:srgbClr val="00B0F0"/>
              </a:solidFill>
              <a:cs typeface="+mn-ea"/>
              <a:sym typeface="+mn-lt"/>
            </a:endParaRPr>
          </a:p>
        </p:txBody>
      </p:sp>
      <p:sp>
        <p:nvSpPr>
          <p:cNvPr id="33" name="TextBox 19"/>
          <p:cNvSpPr txBox="1">
            <a:spLocks noChangeArrowheads="1"/>
          </p:cNvSpPr>
          <p:nvPr/>
        </p:nvSpPr>
        <p:spPr bwMode="auto">
          <a:xfrm>
            <a:off x="5231130" y="3033395"/>
            <a:ext cx="3221355" cy="9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spc="300" dirty="0">
                <a:solidFill>
                  <a:schemeClr val="tx1"/>
                </a:solidFill>
                <a:latin typeface="+mn-lt"/>
                <a:ea typeface="+mn-ea"/>
                <a:cs typeface="+mn-ea"/>
                <a:sym typeface="+mn-lt"/>
              </a:rPr>
              <a:t>实践成效</a:t>
            </a:r>
            <a:endParaRPr lang="zh-CN" altLang="en-US" sz="5400" b="1" spc="300" dirty="0">
              <a:solidFill>
                <a:schemeClr val="tx1"/>
              </a:solidFill>
              <a:latin typeface="+mn-lt"/>
              <a:ea typeface="+mn-ea"/>
              <a:cs typeface="+mn-ea"/>
              <a:sym typeface="+mn-lt"/>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8" name="图片 7"/>
          <p:cNvPicPr>
            <a:picLocks noChangeAspect="1"/>
          </p:cNvPicPr>
          <p:nvPr/>
        </p:nvPicPr>
        <p:blipFill rotWithShape="1">
          <a:blip r:embed="rId2" cstate="hqprint">
            <a:extLst>
              <a:ext uri="{28A0092B-C50C-407E-A947-70E740481C1C}">
                <a14:useLocalDpi xmlns:a14="http://schemas.microsoft.com/office/drawing/2010/main" val="0"/>
              </a:ext>
            </a:extLst>
          </a:blip>
          <a:srcRect l="79111" t="60444" b="9334"/>
          <a:stretch>
            <a:fillRect/>
          </a:stretch>
        </p:blipFill>
        <p:spPr>
          <a:xfrm>
            <a:off x="110765" y="2609607"/>
            <a:ext cx="3289797" cy="4759706"/>
          </a:xfrm>
          <a:prstGeom prst="rect">
            <a:avLst/>
          </a:prstGeom>
        </p:spPr>
      </p:pic>
      <p:pic>
        <p:nvPicPr>
          <p:cNvPr id="9" name="图片 8"/>
          <p:cNvPicPr>
            <a:picLocks noChangeAspect="1"/>
          </p:cNvPicPr>
          <p:nvPr/>
        </p:nvPicPr>
        <p:blipFill rotWithShape="1">
          <a:blip r:embed="rId2" cstate="hqprint">
            <a:extLst>
              <a:ext uri="{28A0092B-C50C-407E-A947-70E740481C1C}">
                <a14:useLocalDpi xmlns:a14="http://schemas.microsoft.com/office/drawing/2010/main" val="0"/>
              </a:ext>
            </a:extLst>
          </a:blip>
          <a:srcRect t="9905" r="71460" b="70286"/>
          <a:stretch>
            <a:fillRect/>
          </a:stretch>
        </p:blipFill>
        <p:spPr>
          <a:xfrm>
            <a:off x="1437239" y="539072"/>
            <a:ext cx="2191122" cy="1520868"/>
          </a:xfrm>
          <a:prstGeom prst="rect">
            <a:avLst/>
          </a:prstGeom>
        </p:spPr>
      </p:pic>
      <p:pic>
        <p:nvPicPr>
          <p:cNvPr id="10" name="图片 9"/>
          <p:cNvPicPr>
            <a:picLocks noChangeAspect="1"/>
          </p:cNvPicPr>
          <p:nvPr/>
        </p:nvPicPr>
        <p:blipFill rotWithShape="1">
          <a:blip r:embed="rId2" cstate="hq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11" name="图片 10"/>
          <p:cNvPicPr>
            <a:picLocks noChangeAspect="1"/>
          </p:cNvPicPr>
          <p:nvPr/>
        </p:nvPicPr>
        <p:blipFill rotWithShape="1">
          <a:blip r:embed="rId2" cstate="hqprint">
            <a:extLst>
              <a:ext uri="{28A0092B-C50C-407E-A947-70E740481C1C}">
                <a14:useLocalDpi xmlns:a14="http://schemas.microsoft.com/office/drawing/2010/main" val="0"/>
              </a:ext>
            </a:extLst>
          </a:blip>
          <a:srcRect l="83658" t="36888" b="49778"/>
          <a:stretch>
            <a:fillRect/>
          </a:stretch>
        </p:blipFill>
        <p:spPr>
          <a:xfrm>
            <a:off x="9334380" y="2458153"/>
            <a:ext cx="1120727" cy="9144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a:fillRect/>
          </a:stretch>
        </p:blipFill>
        <p:spPr>
          <a:xfrm>
            <a:off x="2413297" y="2197086"/>
            <a:ext cx="1123405" cy="862149"/>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a:fillRect/>
          </a:stretch>
        </p:blipFill>
        <p:spPr>
          <a:xfrm>
            <a:off x="7115899" y="1299373"/>
            <a:ext cx="1123405" cy="862149"/>
          </a:xfrm>
          <a:prstGeom prst="rect">
            <a:avLst/>
          </a:prstGeom>
        </p:spPr>
      </p:pic>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a:fillRect/>
          </a:stretch>
        </p:blipFill>
        <p:spPr>
          <a:xfrm>
            <a:off x="8614747" y="4608914"/>
            <a:ext cx="691491" cy="564187"/>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3996239" y="4256058"/>
            <a:ext cx="1568989" cy="1466804"/>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10310468" y="3616311"/>
            <a:ext cx="1013279" cy="94728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8646" y="-231718"/>
            <a:ext cx="2984702" cy="2984702"/>
          </a:xfrm>
          <a:prstGeom prst="rect">
            <a:avLst/>
          </a:prstGeom>
          <a:effectLst>
            <a:outerShdw blurRad="50800" dist="38100" dir="10800000" algn="r" rotWithShape="0">
              <a:prstClr val="black">
                <a:alpha val="40000"/>
              </a:prstClr>
            </a:outerShdw>
          </a:effectLst>
        </p:spPr>
      </p:pic>
      <p:sp>
        <p:nvSpPr>
          <p:cNvPr id="8" name="TextBox 19"/>
          <p:cNvSpPr txBox="1">
            <a:spLocks noChangeArrowheads="1"/>
          </p:cNvSpPr>
          <p:nvPr/>
        </p:nvSpPr>
        <p:spPr bwMode="auto">
          <a:xfrm>
            <a:off x="174065" y="953036"/>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mn-ea"/>
                <a:cs typeface="+mn-ea"/>
                <a:sym typeface="+mn-lt"/>
              </a:rPr>
              <a:t>实践</a:t>
            </a:r>
            <a:r>
              <a:rPr lang="zh-CN" altLang="en-US" sz="2400" b="1" spc="300" dirty="0">
                <a:solidFill>
                  <a:srgbClr val="00B0F0"/>
                </a:solidFill>
                <a:latin typeface="+mn-lt"/>
                <a:ea typeface="+mn-ea"/>
                <a:cs typeface="+mn-ea"/>
                <a:sym typeface="+mn-lt"/>
              </a:rPr>
              <a:t>态度</a:t>
            </a:r>
            <a:endParaRPr lang="zh-CN" altLang="en-US" sz="2400" b="1" spc="300" dirty="0">
              <a:solidFill>
                <a:srgbClr val="00B0F0"/>
              </a:solidFill>
              <a:latin typeface="+mn-lt"/>
              <a:ea typeface="+mn-ea"/>
              <a:cs typeface="+mn-ea"/>
              <a:sym typeface="+mn-lt"/>
            </a:endParaRPr>
          </a:p>
        </p:txBody>
      </p:sp>
      <p:pic>
        <p:nvPicPr>
          <p:cNvPr id="5" name="图片占位符 4" descr="C:\Users\Administrator\Desktop\微信图片_20220302134335_副本.jpg微信图片_20220302134335_副本"/>
          <p:cNvPicPr>
            <a:picLocks noGrp="1" noChangeAspect="1"/>
          </p:cNvPicPr>
          <p:nvPr>
            <p:ph type="pic" sz="quarter" idx="12"/>
          </p:nvPr>
        </p:nvPicPr>
        <p:blipFill>
          <a:blip r:embed="rId2"/>
          <a:srcRect/>
          <a:stretch>
            <a:fillRect/>
          </a:stretch>
        </p:blipFill>
        <p:spPr>
          <a:xfrm>
            <a:off x="3366135" y="3689985"/>
            <a:ext cx="2228850" cy="2228850"/>
          </a:xfrm>
        </p:spPr>
      </p:pic>
      <p:pic>
        <p:nvPicPr>
          <p:cNvPr id="7" name="图片占位符 6" descr="C:\Users\Administrator\Desktop\微信图片_20220302134340_副本.jpg微信图片_20220302134340_副本"/>
          <p:cNvPicPr>
            <a:picLocks noGrp="1" noChangeAspect="1"/>
          </p:cNvPicPr>
          <p:nvPr>
            <p:ph type="pic" sz="quarter" idx="10"/>
          </p:nvPr>
        </p:nvPicPr>
        <p:blipFill>
          <a:blip r:embed="rId3"/>
          <a:srcRect/>
          <a:stretch>
            <a:fillRect/>
          </a:stretch>
        </p:blipFill>
        <p:spPr>
          <a:xfrm>
            <a:off x="6531293" y="3676650"/>
            <a:ext cx="2255520" cy="2256155"/>
          </a:xfrm>
        </p:spPr>
      </p:pic>
      <p:pic>
        <p:nvPicPr>
          <p:cNvPr id="9" name="图片占位符 8" descr="C:\Users\Administrator\Desktop\微信图片_20220302134345_副本.jpg微信图片_20220302134345_副本"/>
          <p:cNvPicPr>
            <a:picLocks noGrp="1" noChangeAspect="1"/>
          </p:cNvPicPr>
          <p:nvPr>
            <p:ph type="pic" sz="quarter" idx="11"/>
          </p:nvPr>
        </p:nvPicPr>
        <p:blipFill>
          <a:blip r:embed="rId4"/>
          <a:srcRect/>
          <a:stretch>
            <a:fillRect/>
          </a:stretch>
        </p:blipFill>
        <p:spPr>
          <a:xfrm>
            <a:off x="9723120" y="2286000"/>
            <a:ext cx="2256155" cy="2256155"/>
          </a:xfrm>
        </p:spPr>
      </p:pic>
      <p:pic>
        <p:nvPicPr>
          <p:cNvPr id="3" name="图片占位符 8" descr="C:\Users\Administrator\Desktop\微信图片_20220302134329.jpg微信图片_20220302134329"/>
          <p:cNvPicPr>
            <a:picLocks noGrp="1" noChangeAspect="1"/>
          </p:cNvPicPr>
          <p:nvPr/>
        </p:nvPicPr>
        <p:blipFill>
          <a:blip r:embed="rId5"/>
          <a:srcRect/>
          <a:stretch>
            <a:fillRect/>
          </a:stretch>
        </p:blipFill>
        <p:spPr>
          <a:xfrm>
            <a:off x="174308" y="2285365"/>
            <a:ext cx="2255520" cy="2256155"/>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pic>
      <p:grpSp>
        <p:nvGrpSpPr>
          <p:cNvPr id="4" name="组合 3"/>
          <p:cNvGrpSpPr/>
          <p:nvPr/>
        </p:nvGrpSpPr>
        <p:grpSpPr>
          <a:xfrm>
            <a:off x="3564890" y="824865"/>
            <a:ext cx="4916805" cy="2531745"/>
            <a:chOff x="12038" y="819"/>
            <a:chExt cx="7022" cy="8898"/>
          </a:xfrm>
        </p:grpSpPr>
        <p:sp>
          <p:nvSpPr>
            <p:cNvPr id="10" name="任意多边形 9"/>
            <p:cNvSpPr/>
            <p:nvPr/>
          </p:nvSpPr>
          <p:spPr>
            <a:xfrm>
              <a:off x="12038" y="819"/>
              <a:ext cx="7022" cy="8898"/>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6"/>
            <p:cNvSpPr txBox="1">
              <a:spLocks noChangeArrowheads="1"/>
            </p:cNvSpPr>
            <p:nvPr/>
          </p:nvSpPr>
          <p:spPr bwMode="auto">
            <a:xfrm>
              <a:off x="12563" y="1270"/>
              <a:ext cx="6217" cy="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indent="0" algn="ctr" fontAlgn="auto">
                <a:lnSpc>
                  <a:spcPct val="150000"/>
                </a:lnSpc>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一、习惯是一种力量；</a:t>
              </a: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0" algn="ctr" fontAlgn="auto">
                <a:lnSpc>
                  <a:spcPct val="150000"/>
                </a:lnSpc>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二、幽默是一丝智慧；</a:t>
              </a: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0" algn="ctr" fontAlgn="auto">
                <a:lnSpc>
                  <a:spcPct val="150000"/>
                </a:lnSpc>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三、纯真是一场快乐；</a:t>
              </a: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0" algn="ctr" fontAlgn="auto">
                <a:lnSpc>
                  <a:spcPct val="150000"/>
                </a:lnSpc>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四、宽容是一次解脱。</a:t>
              </a: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47"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9286" y="-193618"/>
            <a:ext cx="2984702" cy="2984702"/>
          </a:xfrm>
          <a:prstGeom prst="rect">
            <a:avLst/>
          </a:prstGeom>
          <a:effectLst>
            <a:outerShdw blurRad="50800" dist="38100" dir="10800000" algn="r" rotWithShape="0">
              <a:prstClr val="black">
                <a:alpha val="40000"/>
              </a:prstClr>
            </a:outerShdw>
          </a:effectLst>
        </p:spPr>
      </p:pic>
      <p:sp>
        <p:nvSpPr>
          <p:cNvPr id="9" name="TextBox 19"/>
          <p:cNvSpPr txBox="1">
            <a:spLocks noChangeArrowheads="1"/>
          </p:cNvSpPr>
          <p:nvPr/>
        </p:nvSpPr>
        <p:spPr bwMode="auto">
          <a:xfrm>
            <a:off x="184894" y="991205"/>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mn-ea"/>
                <a:cs typeface="+mn-ea"/>
                <a:sym typeface="+mn-lt"/>
              </a:rPr>
              <a:t>书香区</a:t>
            </a:r>
            <a:endParaRPr lang="zh-CN" altLang="en-US" sz="2400" b="1" spc="300" dirty="0">
              <a:solidFill>
                <a:srgbClr val="00B0F0"/>
              </a:solidFill>
              <a:latin typeface="+mn-lt"/>
              <a:ea typeface="+mn-ea"/>
              <a:cs typeface="+mn-ea"/>
              <a:sym typeface="+mn-lt"/>
            </a:endParaRPr>
          </a:p>
        </p:txBody>
      </p:sp>
      <p:pic>
        <p:nvPicPr>
          <p:cNvPr id="5" name="图片占位符 4" descr="C:\Users\Administrator\Desktop\11.webp.jpg11.webp"/>
          <p:cNvPicPr>
            <a:picLocks noGrp="1" noChangeAspect="1"/>
          </p:cNvPicPr>
          <p:nvPr>
            <p:ph type="pic" sz="quarter" idx="12"/>
          </p:nvPr>
        </p:nvPicPr>
        <p:blipFill>
          <a:blip r:embed="rId2"/>
          <a:srcRect/>
          <a:stretch>
            <a:fillRect/>
          </a:stretch>
        </p:blipFill>
        <p:spPr>
          <a:xfrm>
            <a:off x="1643380" y="1861820"/>
            <a:ext cx="3451225" cy="3950335"/>
          </a:xfrm>
        </p:spPr>
      </p:pic>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a:fillRect/>
          </a:stretch>
        </p:blipFill>
        <p:spPr>
          <a:xfrm>
            <a:off x="9457690" y="439420"/>
            <a:ext cx="2585085" cy="1998345"/>
          </a:xfrm>
          <a:prstGeom prst="rect">
            <a:avLst/>
          </a:prstGeom>
        </p:spPr>
      </p:pic>
      <p:pic>
        <p:nvPicPr>
          <p:cNvPr id="26" name="图片 25"/>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a:fillRect/>
          </a:stretch>
        </p:blipFill>
        <p:spPr>
          <a:xfrm>
            <a:off x="2970700" y="744434"/>
            <a:ext cx="807677" cy="658983"/>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a:fillRect/>
          </a:stretch>
        </p:blipFill>
        <p:spPr>
          <a:xfrm>
            <a:off x="237647" y="1957758"/>
            <a:ext cx="1123405" cy="862149"/>
          </a:xfrm>
          <a:prstGeom prst="rect">
            <a:avLst/>
          </a:prstGeom>
        </p:spPr>
      </p:pic>
      <p:pic>
        <p:nvPicPr>
          <p:cNvPr id="28" name="图片 27"/>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a:fillRect/>
          </a:stretch>
        </p:blipFill>
        <p:spPr>
          <a:xfrm>
            <a:off x="-426335" y="3936728"/>
            <a:ext cx="2450943" cy="2291318"/>
          </a:xfrm>
          <a:prstGeom prst="rect">
            <a:avLst/>
          </a:prstGeom>
        </p:spPr>
      </p:pic>
      <p:grpSp>
        <p:nvGrpSpPr>
          <p:cNvPr id="11" name="组合 10"/>
          <p:cNvGrpSpPr/>
          <p:nvPr/>
        </p:nvGrpSpPr>
        <p:grpSpPr>
          <a:xfrm>
            <a:off x="5535930" y="2270125"/>
            <a:ext cx="6365240" cy="3719830"/>
            <a:chOff x="8718" y="3575"/>
            <a:chExt cx="10024" cy="5858"/>
          </a:xfrm>
        </p:grpSpPr>
        <p:sp>
          <p:nvSpPr>
            <p:cNvPr id="10" name="任意多边形 9"/>
            <p:cNvSpPr/>
            <p:nvPr/>
          </p:nvSpPr>
          <p:spPr>
            <a:xfrm>
              <a:off x="8718" y="3575"/>
              <a:ext cx="10025" cy="5858"/>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06"/>
            <p:cNvSpPr txBox="1">
              <a:spLocks noChangeArrowheads="1"/>
            </p:cNvSpPr>
            <p:nvPr/>
          </p:nvSpPr>
          <p:spPr bwMode="auto">
            <a:xfrm>
              <a:off x="9320" y="3839"/>
              <a:ext cx="8821" cy="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indent="508000" algn="l" fontAlgn="auto">
                <a:lnSpc>
                  <a:spcPct val="150000"/>
                </a:lnSpc>
                <a:extLst>
                  <a:ext uri="{35155182-B16C-46BC-9424-99874614C6A1}">
                    <wpsdc:indentchars xmlns:wpsdc="http://www.wps.cn/officeDocument/2017/drawingmlCustomData" val="200" checksum="282533468"/>
                  </a:ext>
                </a:extLst>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我在教室角落设立了书香区，学生动手订做了图书柜，为了充实图书角的藏书量，我号召学生自愿捐赠好书，登记造册，学生可以利用每周两次的中午阅读时间和课余时间进行阅读，自从有了书香区，学生的阅读量明显增大，养成了阅读的好习惯，弘扬了读书求知的新风尚。</a:t>
              </a: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1" presetClass="entr" presetSubtype="1" fill="hold" nodeType="withEffect">
                                  <p:stCondLst>
                                    <p:cond delay="0"/>
                                  </p:stCondLst>
                                  <p:childTnLst>
                                    <p:set>
                                      <p:cBhvr>
                                        <p:cTn id="20" dur="1000" fill="hold">
                                          <p:stCondLst>
                                            <p:cond delay="0"/>
                                          </p:stCondLst>
                                        </p:cTn>
                                        <p:tgtEl>
                                          <p:spTgt spid="22"/>
                                        </p:tgtEl>
                                        <p:attrNameLst>
                                          <p:attrName>style.visibility</p:attrName>
                                        </p:attrNameLst>
                                      </p:cBhvr>
                                      <p:to>
                                        <p:strVal val="visible"/>
                                      </p:to>
                                    </p:set>
                                    <p:animEffect transition="in" filter="wheel(1)">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t="49499" r="78939"/>
          <a:stretch>
            <a:fillRect/>
          </a:stretch>
        </p:blipFill>
        <p:spPr>
          <a:xfrm rot="20722940">
            <a:off x="8199120" y="4062730"/>
            <a:ext cx="4862830" cy="3340100"/>
          </a:xfrm>
          <a:prstGeom prst="rect">
            <a:avLst/>
          </a:prstGeom>
        </p:spPr>
      </p:pic>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639" y="3095336"/>
            <a:ext cx="1986103" cy="1986103"/>
          </a:xfrm>
          <a:prstGeom prst="rect">
            <a:avLst/>
          </a:prstGeom>
          <a:effectLst>
            <a:outerShdw blurRad="50800" dist="38100" dir="10800000" algn="r" rotWithShape="0">
              <a:prstClr val="black">
                <a:alpha val="40000"/>
              </a:prstClr>
            </a:outerShdw>
          </a:effectLst>
        </p:spPr>
      </p:pic>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085" y="1436829"/>
            <a:ext cx="1986103" cy="1986103"/>
          </a:xfrm>
          <a:prstGeom prst="rect">
            <a:avLst/>
          </a:prstGeom>
          <a:effectLst>
            <a:outerShdw blurRad="50800" dist="38100" dir="10800000" algn="r" rotWithShape="0">
              <a:prstClr val="black">
                <a:alpha val="40000"/>
              </a:prstClr>
            </a:outerShdw>
          </a:effectLst>
        </p:spPr>
      </p:pic>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444" y="30917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639" y="1497796"/>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918622" y="2151540"/>
            <a:ext cx="744855" cy="583565"/>
          </a:xfrm>
          <a:prstGeom prst="rect">
            <a:avLst/>
          </a:prstGeom>
          <a:noFill/>
        </p:spPr>
        <p:txBody>
          <a:bodyPr wrap="square" rtlCol="0">
            <a:spAutoFit/>
          </a:bodyPr>
          <a:lstStyle/>
          <a:p>
            <a:pPr algn="ctr"/>
            <a:r>
              <a:rPr lang="en-US" altLang="zh-CN" sz="3200" b="1" dirty="0">
                <a:solidFill>
                  <a:srgbClr val="00B0F0"/>
                </a:solidFill>
                <a:cs typeface="+mn-ea"/>
                <a:sym typeface="+mn-lt"/>
              </a:rPr>
              <a:t>1</a:t>
            </a:r>
            <a:endParaRPr lang="en-US" altLang="zh-CN" sz="3200" b="1" dirty="0">
              <a:solidFill>
                <a:srgbClr val="00B0F0"/>
              </a:solidFill>
              <a:cs typeface="+mn-ea"/>
              <a:sym typeface="+mn-lt"/>
            </a:endParaRPr>
          </a:p>
        </p:txBody>
      </p:sp>
      <p:sp>
        <p:nvSpPr>
          <p:cNvPr id="23" name="文本框 22"/>
          <p:cNvSpPr txBox="1"/>
          <p:nvPr/>
        </p:nvSpPr>
        <p:spPr>
          <a:xfrm>
            <a:off x="1918622" y="3776642"/>
            <a:ext cx="744855" cy="583565"/>
          </a:xfrm>
          <a:prstGeom prst="rect">
            <a:avLst/>
          </a:prstGeom>
          <a:noFill/>
        </p:spPr>
        <p:txBody>
          <a:bodyPr wrap="square" rtlCol="0">
            <a:spAutoFit/>
          </a:bodyPr>
          <a:lstStyle/>
          <a:p>
            <a:pPr algn="ctr"/>
            <a:r>
              <a:rPr lang="en-US" altLang="zh-CN" sz="3200" b="1" dirty="0">
                <a:solidFill>
                  <a:srgbClr val="00B0F0"/>
                </a:solidFill>
                <a:cs typeface="+mn-ea"/>
                <a:sym typeface="+mn-lt"/>
              </a:rPr>
              <a:t>3</a:t>
            </a:r>
            <a:endParaRPr lang="en-US" altLang="zh-CN" sz="3200" b="1" dirty="0">
              <a:solidFill>
                <a:srgbClr val="00B0F0"/>
              </a:solidFill>
              <a:cs typeface="+mn-ea"/>
              <a:sym typeface="+mn-lt"/>
            </a:endParaRPr>
          </a:p>
        </p:txBody>
      </p:sp>
      <p:sp>
        <p:nvSpPr>
          <p:cNvPr id="25" name="文本框 24"/>
          <p:cNvSpPr txBox="1"/>
          <p:nvPr/>
        </p:nvSpPr>
        <p:spPr>
          <a:xfrm>
            <a:off x="6859710" y="2088270"/>
            <a:ext cx="744855" cy="583565"/>
          </a:xfrm>
          <a:prstGeom prst="rect">
            <a:avLst/>
          </a:prstGeom>
          <a:noFill/>
        </p:spPr>
        <p:txBody>
          <a:bodyPr wrap="square" rtlCol="0">
            <a:spAutoFit/>
          </a:bodyPr>
          <a:lstStyle/>
          <a:p>
            <a:pPr algn="ctr"/>
            <a:r>
              <a:rPr lang="en-US" altLang="zh-CN" sz="3200" b="1" dirty="0">
                <a:solidFill>
                  <a:srgbClr val="00B0F0"/>
                </a:solidFill>
                <a:cs typeface="+mn-ea"/>
                <a:sym typeface="+mn-lt"/>
              </a:rPr>
              <a:t>2</a:t>
            </a:r>
            <a:endParaRPr lang="en-US" altLang="zh-CN" sz="3200" b="1" dirty="0">
              <a:solidFill>
                <a:srgbClr val="00B0F0"/>
              </a:solidFill>
              <a:cs typeface="+mn-ea"/>
              <a:sym typeface="+mn-lt"/>
            </a:endParaRPr>
          </a:p>
        </p:txBody>
      </p:sp>
      <p:sp>
        <p:nvSpPr>
          <p:cNvPr id="27" name="文本框 26"/>
          <p:cNvSpPr txBox="1"/>
          <p:nvPr/>
        </p:nvSpPr>
        <p:spPr>
          <a:xfrm>
            <a:off x="6898426" y="3776642"/>
            <a:ext cx="744855" cy="583565"/>
          </a:xfrm>
          <a:prstGeom prst="rect">
            <a:avLst/>
          </a:prstGeom>
          <a:noFill/>
        </p:spPr>
        <p:txBody>
          <a:bodyPr wrap="square" rtlCol="0">
            <a:spAutoFit/>
          </a:bodyPr>
          <a:lstStyle/>
          <a:p>
            <a:pPr algn="ctr"/>
            <a:r>
              <a:rPr lang="en-US" altLang="zh-CN" sz="3200" b="1" dirty="0">
                <a:solidFill>
                  <a:srgbClr val="00B0F0"/>
                </a:solidFill>
                <a:cs typeface="+mn-ea"/>
                <a:sym typeface="+mn-lt"/>
              </a:rPr>
              <a:t>4</a:t>
            </a:r>
            <a:endParaRPr lang="en-US" altLang="zh-CN" sz="3200" b="1" dirty="0">
              <a:solidFill>
                <a:srgbClr val="00B0F0"/>
              </a:solidFill>
              <a:cs typeface="+mn-ea"/>
              <a:sym typeface="+mn-lt"/>
            </a:endParaRPr>
          </a:p>
        </p:txBody>
      </p:sp>
      <p:sp>
        <p:nvSpPr>
          <p:cNvPr id="33" name="TextBox 19"/>
          <p:cNvSpPr txBox="1">
            <a:spLocks noChangeArrowheads="1"/>
          </p:cNvSpPr>
          <p:nvPr/>
        </p:nvSpPr>
        <p:spPr bwMode="auto">
          <a:xfrm>
            <a:off x="3216708" y="2194604"/>
            <a:ext cx="3313555" cy="57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b="1" spc="300" dirty="0">
                <a:solidFill>
                  <a:schemeClr val="tx1"/>
                </a:solidFill>
                <a:latin typeface="+mn-lt"/>
                <a:ea typeface="+mn-ea"/>
                <a:cs typeface="+mn-ea"/>
                <a:sym typeface="+mn-lt"/>
              </a:rPr>
              <a:t>育人理念</a:t>
            </a:r>
            <a:endParaRPr lang="zh-CN" altLang="en-US" sz="3200" b="1" spc="300" dirty="0">
              <a:solidFill>
                <a:schemeClr val="tx1"/>
              </a:solidFill>
              <a:latin typeface="+mn-lt"/>
              <a:ea typeface="+mn-ea"/>
              <a:cs typeface="+mn-ea"/>
              <a:sym typeface="+mn-lt"/>
            </a:endParaRPr>
          </a:p>
        </p:txBody>
      </p:sp>
      <p:sp>
        <p:nvSpPr>
          <p:cNvPr id="34" name="TextBox 20"/>
          <p:cNvSpPr txBox="1">
            <a:spLocks noChangeArrowheads="1"/>
          </p:cNvSpPr>
          <p:nvPr/>
        </p:nvSpPr>
        <p:spPr bwMode="auto">
          <a:xfrm>
            <a:off x="3262346" y="3781904"/>
            <a:ext cx="3315010" cy="57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b="1" spc="300" dirty="0">
                <a:solidFill>
                  <a:schemeClr val="tx1"/>
                </a:solidFill>
                <a:latin typeface="+mn-lt"/>
                <a:ea typeface="+mn-ea"/>
                <a:cs typeface="+mn-ea"/>
                <a:sym typeface="+mn-lt"/>
              </a:rPr>
              <a:t>发展目标</a:t>
            </a:r>
            <a:endParaRPr lang="zh-CN" altLang="en-US" sz="3200" b="1" spc="300" dirty="0">
              <a:solidFill>
                <a:schemeClr val="tx1"/>
              </a:solidFill>
              <a:latin typeface="+mn-lt"/>
              <a:ea typeface="+mn-ea"/>
              <a:cs typeface="+mn-ea"/>
              <a:sym typeface="+mn-lt"/>
            </a:endParaRPr>
          </a:p>
        </p:txBody>
      </p:sp>
      <p:sp>
        <p:nvSpPr>
          <p:cNvPr id="35" name="TextBox 21"/>
          <p:cNvSpPr txBox="1">
            <a:spLocks noChangeArrowheads="1"/>
          </p:cNvSpPr>
          <p:nvPr/>
        </p:nvSpPr>
        <p:spPr bwMode="auto">
          <a:xfrm>
            <a:off x="8321076" y="2163634"/>
            <a:ext cx="3313555" cy="57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b="1" spc="300" dirty="0">
                <a:solidFill>
                  <a:schemeClr val="tx1"/>
                </a:solidFill>
                <a:latin typeface="+mn-lt"/>
                <a:ea typeface="+mn-ea"/>
                <a:cs typeface="+mn-ea"/>
                <a:sym typeface="+mn-lt"/>
              </a:rPr>
              <a:t>班情分析</a:t>
            </a:r>
            <a:endParaRPr lang="zh-CN" altLang="en-US" sz="3200" b="1" spc="300" dirty="0">
              <a:solidFill>
                <a:schemeClr val="tx1"/>
              </a:solidFill>
              <a:latin typeface="+mn-lt"/>
              <a:ea typeface="+mn-ea"/>
              <a:cs typeface="+mn-ea"/>
              <a:sym typeface="+mn-lt"/>
            </a:endParaRPr>
          </a:p>
        </p:txBody>
      </p:sp>
      <p:sp>
        <p:nvSpPr>
          <p:cNvPr id="36" name="TextBox 22"/>
          <p:cNvSpPr txBox="1">
            <a:spLocks noChangeArrowheads="1"/>
          </p:cNvSpPr>
          <p:nvPr/>
        </p:nvSpPr>
        <p:spPr bwMode="auto">
          <a:xfrm>
            <a:off x="8320891" y="3798867"/>
            <a:ext cx="3313553" cy="57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b="1" spc="300" dirty="0">
                <a:solidFill>
                  <a:schemeClr val="tx1"/>
                </a:solidFill>
                <a:latin typeface="+mn-lt"/>
                <a:ea typeface="+mn-ea"/>
                <a:cs typeface="+mn-ea"/>
                <a:sym typeface="+mn-lt"/>
              </a:rPr>
              <a:t>实践成效</a:t>
            </a:r>
            <a:endParaRPr lang="zh-CN" altLang="en-US" sz="3200" b="1" spc="300" dirty="0">
              <a:solidFill>
                <a:schemeClr val="tx1"/>
              </a:solidFill>
              <a:latin typeface="+mn-lt"/>
              <a:ea typeface="+mn-ea"/>
              <a:cs typeface="+mn-ea"/>
              <a:sym typeface="+mn-lt"/>
            </a:endParaRPr>
          </a:p>
        </p:txBody>
      </p:sp>
      <p:pic>
        <p:nvPicPr>
          <p:cNvPr id="15" name="图片 14"/>
          <p:cNvPicPr>
            <a:picLocks noChangeAspect="1"/>
          </p:cNvPicPr>
          <p:nvPr/>
        </p:nvPicPr>
        <p:blipFill rotWithShape="1">
          <a:blip r:embed="rId3"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16" name="图片 15"/>
          <p:cNvPicPr>
            <a:picLocks noChangeAspect="1"/>
          </p:cNvPicPr>
          <p:nvPr/>
        </p:nvPicPr>
        <p:blipFill rotWithShape="1">
          <a:blip r:embed="rId3"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18" name="图片 17"/>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a:fillRect/>
          </a:stretch>
        </p:blipFill>
        <p:spPr>
          <a:xfrm>
            <a:off x="3037208" y="439428"/>
            <a:ext cx="2191122" cy="1520868"/>
          </a:xfrm>
          <a:prstGeom prst="rect">
            <a:avLst/>
          </a:prstGeom>
        </p:spPr>
      </p:pic>
      <p:pic>
        <p:nvPicPr>
          <p:cNvPr id="19" name="图片 18"/>
          <p:cNvPicPr>
            <a:picLocks noChangeAspect="1"/>
          </p:cNvPicPr>
          <p:nvPr/>
        </p:nvPicPr>
        <p:blipFill rotWithShape="1">
          <a:blip r:embed="rId3" cstate="hqprint">
            <a:extLst>
              <a:ext uri="{28A0092B-C50C-407E-A947-70E740481C1C}">
                <a14:useLocalDpi xmlns:a14="http://schemas.microsoft.com/office/drawing/2010/main" val="0"/>
              </a:ext>
            </a:extLst>
          </a:blip>
          <a:srcRect l="83658" t="36888" b="49778"/>
          <a:stretch>
            <a:fillRect/>
          </a:stretch>
        </p:blipFill>
        <p:spPr>
          <a:xfrm>
            <a:off x="7342170" y="488658"/>
            <a:ext cx="1120727" cy="914400"/>
          </a:xfrm>
          <a:prstGeom prst="rect">
            <a:avLst/>
          </a:prstGeom>
        </p:spPr>
      </p:pic>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12987" t="26831" r="75844" b="43247"/>
          <a:stretch>
            <a:fillRect/>
          </a:stretch>
        </p:blipFill>
        <p:spPr>
          <a:xfrm>
            <a:off x="5406634" y="2571768"/>
            <a:ext cx="1123405" cy="862149"/>
          </a:xfrm>
          <a:prstGeom prst="rect">
            <a:avLst/>
          </a:prstGeom>
        </p:spPr>
      </p:pic>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59741" r="30649" b="68635"/>
          <a:stretch>
            <a:fillRect/>
          </a:stretch>
        </p:blipFill>
        <p:spPr>
          <a:xfrm>
            <a:off x="-136835" y="4273286"/>
            <a:ext cx="1568989" cy="1466804"/>
          </a:xfrm>
          <a:prstGeom prst="rect">
            <a:avLst/>
          </a:prstGeom>
        </p:spPr>
      </p:pic>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l="59741" r="30649" b="68635"/>
          <a:stretch>
            <a:fillRect/>
          </a:stretch>
        </p:blipFill>
        <p:spPr>
          <a:xfrm>
            <a:off x="10194494" y="2701688"/>
            <a:ext cx="861302" cy="80520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33" grpId="0" autoUpdateAnimBg="0"/>
      <p:bldP spid="34" grpId="0" autoUpdateAnimBg="0"/>
      <p:bldP spid="35" grpId="0" autoUpdateAnimBg="0"/>
      <p:bldP spid="3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8481" y="-222193"/>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531052" y="968183"/>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en-US" sz="2400" b="1" dirty="0">
                <a:solidFill>
                  <a:srgbClr val="00B0F0"/>
                </a:solidFill>
                <a:latin typeface="+mn-lt"/>
                <a:ea typeface="+mn-ea"/>
                <a:cs typeface="+mn-ea"/>
                <a:sym typeface="+mn-lt"/>
              </a:rPr>
              <a:t>表现评价</a:t>
            </a:r>
            <a:endParaRPr lang="zh-CN" altLang="en-US" sz="2400" b="1" dirty="0">
              <a:solidFill>
                <a:srgbClr val="00B0F0"/>
              </a:solidFill>
              <a:latin typeface="+mn-lt"/>
              <a:ea typeface="+mn-ea"/>
              <a:cs typeface="+mn-ea"/>
              <a:sym typeface="+mn-lt"/>
            </a:endParaRPr>
          </a:p>
        </p:txBody>
      </p:sp>
      <p:pic>
        <p:nvPicPr>
          <p:cNvPr id="21" name="图片占位符 20" descr="C:\Users\Administrator\Desktop\360截图20220302103628644.jpg360截图20220302103628644"/>
          <p:cNvPicPr>
            <a:picLocks noGrp="1" noChangeAspect="1"/>
          </p:cNvPicPr>
          <p:nvPr>
            <p:ph type="pic" sz="quarter" idx="11"/>
          </p:nvPr>
        </p:nvPicPr>
        <p:blipFill>
          <a:blip r:embed="rId2"/>
          <a:srcRect/>
          <a:stretch>
            <a:fillRect/>
          </a:stretch>
        </p:blipFill>
        <p:spPr>
          <a:xfrm>
            <a:off x="5048885" y="2407285"/>
            <a:ext cx="2086610" cy="1567180"/>
          </a:xfrm>
        </p:spPr>
      </p:pic>
      <p:pic>
        <p:nvPicPr>
          <p:cNvPr id="22" name="图片占位符 21" descr="C:\Users\Administrator\Desktop\360截图20220302103642392.jpg360截图20220302103642392"/>
          <p:cNvPicPr>
            <a:picLocks noGrp="1" noChangeAspect="1"/>
          </p:cNvPicPr>
          <p:nvPr>
            <p:ph type="pic" sz="quarter" idx="10"/>
          </p:nvPr>
        </p:nvPicPr>
        <p:blipFill>
          <a:blip r:embed="rId3"/>
          <a:srcRect/>
          <a:stretch>
            <a:fillRect/>
          </a:stretch>
        </p:blipFill>
        <p:spPr>
          <a:xfrm>
            <a:off x="5048885" y="4083050"/>
            <a:ext cx="2094230" cy="1570990"/>
          </a:xfrm>
        </p:spPr>
      </p:pic>
      <p:pic>
        <p:nvPicPr>
          <p:cNvPr id="10" name="图片占位符 9" descr="C:\Users\Administrator\Desktop\微信图片_20220302130735.jpg微信图片_20220302130735"/>
          <p:cNvPicPr>
            <a:picLocks noGrp="1" noChangeAspect="1"/>
          </p:cNvPicPr>
          <p:nvPr>
            <p:ph type="pic" sz="quarter" idx="12"/>
          </p:nvPr>
        </p:nvPicPr>
        <p:blipFill>
          <a:blip r:embed="rId4"/>
          <a:srcRect/>
          <a:stretch>
            <a:fillRect/>
          </a:stretch>
        </p:blipFill>
        <p:spPr>
          <a:xfrm>
            <a:off x="591185" y="2395855"/>
            <a:ext cx="4342765" cy="3258185"/>
          </a:xfrm>
        </p:spPr>
      </p:pic>
      <p:pic>
        <p:nvPicPr>
          <p:cNvPr id="26" name="图片 25"/>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a:fillRect/>
          </a:stretch>
        </p:blipFill>
        <p:spPr>
          <a:xfrm>
            <a:off x="3951605" y="836295"/>
            <a:ext cx="883285" cy="720725"/>
          </a:xfrm>
          <a:prstGeom prst="rect">
            <a:avLst/>
          </a:prstGeom>
        </p:spPr>
      </p:pic>
      <p:pic>
        <p:nvPicPr>
          <p:cNvPr id="2"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a:fillRect/>
          </a:stretch>
        </p:blipFill>
        <p:spPr>
          <a:xfrm>
            <a:off x="5885180" y="1000760"/>
            <a:ext cx="1426210" cy="1163955"/>
          </a:xfrm>
          <a:prstGeom prst="rect">
            <a:avLst/>
          </a:prstGeom>
        </p:spPr>
      </p:pic>
      <p:grpSp>
        <p:nvGrpSpPr>
          <p:cNvPr id="6" name="组合 5"/>
          <p:cNvGrpSpPr/>
          <p:nvPr/>
        </p:nvGrpSpPr>
        <p:grpSpPr>
          <a:xfrm>
            <a:off x="7644130" y="520065"/>
            <a:ext cx="4458970" cy="5650230"/>
            <a:chOff x="12038" y="819"/>
            <a:chExt cx="7022" cy="8898"/>
          </a:xfrm>
        </p:grpSpPr>
        <p:sp>
          <p:nvSpPr>
            <p:cNvPr id="3" name="任意多边形 2"/>
            <p:cNvSpPr/>
            <p:nvPr/>
          </p:nvSpPr>
          <p:spPr>
            <a:xfrm>
              <a:off x="12038" y="819"/>
              <a:ext cx="7022" cy="8898"/>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06"/>
            <p:cNvSpPr txBox="1">
              <a:spLocks noChangeArrowheads="1"/>
            </p:cNvSpPr>
            <p:nvPr/>
          </p:nvSpPr>
          <p:spPr bwMode="auto">
            <a:xfrm>
              <a:off x="12563" y="1270"/>
              <a:ext cx="5971" cy="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indent="508000" algn="l" fontAlgn="auto">
                <a:lnSpc>
                  <a:spcPct val="150000"/>
                </a:lnSpc>
                <a:extLst>
                  <a:ext uri="{35155182-B16C-46BC-9424-99874614C6A1}">
                    <wpsdc:indentchars xmlns:wpsdc="http://www.wps.cn/officeDocument/2017/drawingmlCustomData" val="200" checksum="282533468"/>
                  </a:ext>
                </a:extLst>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rPr>
                <a:t>我班每周都会利用十好行为习惯手册进行自评、组评和师评，同时，搭配一体机软件“班级优化大师”，对学生的日常表现进行在线点评，分为“表扬”和“待改进”。经过每一周的测评，我明显能感觉到学生整体思想素质的提高、学习习惯的改良、课堂纪律的改善，班风越来越正，学风越来越浓。</a:t>
              </a: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5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53"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22"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1440" y="687070"/>
            <a:ext cx="11988800" cy="5226050"/>
            <a:chOff x="144" y="1082"/>
            <a:chExt cx="18880" cy="8230"/>
          </a:xfrm>
        </p:grpSpPr>
        <p:sp>
          <p:nvSpPr>
            <p:cNvPr id="8" name="任意多边形 7"/>
            <p:cNvSpPr/>
            <p:nvPr/>
          </p:nvSpPr>
          <p:spPr>
            <a:xfrm>
              <a:off x="144" y="1082"/>
              <a:ext cx="18880" cy="8230"/>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228" y="1741"/>
              <a:ext cx="14711" cy="5960"/>
            </a:xfrm>
            <a:prstGeom prst="rect">
              <a:avLst/>
            </a:prstGeom>
            <a:noFill/>
          </p:spPr>
          <p:txBody>
            <a:bodyPr wrap="square" rtlCol="0">
              <a:spAutoFit/>
            </a:bodyPr>
            <a:lstStyle/>
            <a:p>
              <a:pPr indent="508000" algn="l" fontAlgn="auto">
                <a:lnSpc>
                  <a:spcPct val="200000"/>
                </a:lnSpc>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我很欣赏叶圣陶先生说的“教是为了不需要教”，坚持做班主任的这几年，我越来越明白这句话的含义，教育真的不是把一只水桶装满，而是以自己这株小火苗去点燃一堆火焰。谁舍得去批评天真无邪的孩童，谁舍得去责骂活力四射的少年，谁又舍得放弃祖国未来的学生，因为我是他们的班主任，所以我有万般不舍。我虔诚地希望我的学生都能有金一般的品质、银一般的气质、钢一般的意志、铁一般的身体，做个有理想、有抱负的好学生。</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pic>
        <p:nvPicPr>
          <p:cNvPr id="2" name="图片 1"/>
          <p:cNvPicPr>
            <a:picLocks noChangeAspect="1"/>
          </p:cNvPicPr>
          <p:nvPr/>
        </p:nvPicPr>
        <p:blipFill rotWithShape="1">
          <a:blip r:embed="rId1" cstate="hqprint">
            <a:extLst>
              <a:ext uri="{28A0092B-C50C-407E-A947-70E740481C1C}">
                <a14:useLocalDpi xmlns:a14="http://schemas.microsoft.com/office/drawing/2010/main" val="0"/>
              </a:ext>
            </a:extLst>
          </a:blip>
          <a:srcRect l="79111" t="60444" b="9334"/>
          <a:stretch>
            <a:fillRect/>
          </a:stretch>
        </p:blipFill>
        <p:spPr>
          <a:xfrm>
            <a:off x="9939020" y="4010025"/>
            <a:ext cx="2252980" cy="3259455"/>
          </a:xfrm>
          <a:prstGeom prst="rect">
            <a:avLst/>
          </a:prstGeom>
        </p:spPr>
      </p:pic>
      <p:pic>
        <p:nvPicPr>
          <p:cNvPr id="38" name="图片 37"/>
          <p:cNvPicPr>
            <a:picLocks noChangeAspect="1"/>
          </p:cNvPicPr>
          <p:nvPr/>
        </p:nvPicPr>
        <p:blipFill rotWithShape="1">
          <a:blip r:embed="rId2">
            <a:extLst>
              <a:ext uri="{28A0092B-C50C-407E-A947-70E740481C1C}">
                <a14:useLocalDpi xmlns:a14="http://schemas.microsoft.com/office/drawing/2010/main" val="0"/>
              </a:ext>
            </a:extLst>
          </a:blip>
          <a:srcRect l="12987" t="26831" r="75844" b="43247"/>
          <a:stretch>
            <a:fillRect/>
          </a:stretch>
        </p:blipFill>
        <p:spPr>
          <a:xfrm>
            <a:off x="292100" y="894080"/>
            <a:ext cx="1701165" cy="13061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1" presetClass="entr" presetSubtype="1" fill="hold" nodeType="withEffect">
                                  <p:stCondLst>
                                    <p:cond delay="0"/>
                                  </p:stCondLst>
                                  <p:childTnLst>
                                    <p:set>
                                      <p:cBhvr>
                                        <p:cTn id="9" dur="1000" fill="hold">
                                          <p:stCondLst>
                                            <p:cond delay="0"/>
                                          </p:stCondLst>
                                        </p:cTn>
                                        <p:tgtEl>
                                          <p:spTgt spid="2"/>
                                        </p:tgtEl>
                                        <p:attrNameLst>
                                          <p:attrName>style.visibility</p:attrName>
                                        </p:attrNameLst>
                                      </p:cBhvr>
                                      <p:to>
                                        <p:strVal val="visible"/>
                                      </p:to>
                                    </p:set>
                                    <p:animEffect transition="in" filter="wheel(1)">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2" cstate="hqprint">
            <a:extLst>
              <a:ext uri="{28A0092B-C50C-407E-A947-70E740481C1C}">
                <a14:useLocalDpi xmlns:a14="http://schemas.microsoft.com/office/drawing/2010/main" val="0"/>
              </a:ext>
            </a:extLst>
          </a:blip>
          <a:srcRect l="5680" t="10694" r="14559" b="12834"/>
          <a:stretch>
            <a:fillRect/>
          </a:stretch>
        </p:blipFill>
        <p:spPr>
          <a:xfrm>
            <a:off x="5305627" y="1299830"/>
            <a:ext cx="6743519" cy="5040984"/>
          </a:xfrm>
          <a:prstGeom prst="rect">
            <a:avLst/>
          </a:prstGeom>
        </p:spPr>
      </p:pic>
      <p:sp>
        <p:nvSpPr>
          <p:cNvPr id="14" name="TextBox 5"/>
          <p:cNvSpPr txBox="1"/>
          <p:nvPr/>
        </p:nvSpPr>
        <p:spPr>
          <a:xfrm rot="20953978">
            <a:off x="6383101" y="3038687"/>
            <a:ext cx="5008749" cy="1753235"/>
          </a:xfrm>
          <a:prstGeom prst="rect">
            <a:avLst/>
          </a:prstGeom>
          <a:noFill/>
        </p:spPr>
        <p:txBody>
          <a:bodyPr wrap="square" rtlCol="0">
            <a:spAutoFit/>
          </a:bodyPr>
          <a:lstStyle/>
          <a:p>
            <a:pPr algn="ctr"/>
            <a:r>
              <a:rPr lang="zh-CN" altLang="en-US" sz="5400" b="1" spc="300" dirty="0" smtClean="0">
                <a:solidFill>
                  <a:schemeClr val="bg2">
                    <a:lumMod val="10000"/>
                  </a:schemeClr>
                </a:solidFill>
                <a:cs typeface="+mn-ea"/>
                <a:sym typeface="+mn-lt"/>
              </a:rPr>
              <a:t>再为中华之</a:t>
            </a:r>
            <a:endParaRPr lang="zh-CN" altLang="en-US" sz="5400" b="1" spc="300" dirty="0" smtClean="0">
              <a:solidFill>
                <a:schemeClr val="bg2">
                  <a:lumMod val="10000"/>
                </a:schemeClr>
              </a:solidFill>
              <a:cs typeface="+mn-ea"/>
              <a:sym typeface="+mn-lt"/>
            </a:endParaRPr>
          </a:p>
          <a:p>
            <a:pPr algn="ctr"/>
            <a:r>
              <a:rPr lang="zh-CN" altLang="en-US" sz="5400" b="1" spc="300" dirty="0" smtClean="0">
                <a:solidFill>
                  <a:schemeClr val="bg2">
                    <a:lumMod val="10000"/>
                  </a:schemeClr>
                </a:solidFill>
                <a:cs typeface="+mn-ea"/>
                <a:sym typeface="+mn-lt"/>
              </a:rPr>
              <a:t>崛起而读书！</a:t>
            </a:r>
            <a:endParaRPr lang="zh-CN" altLang="en-US" sz="5400" b="1" spc="300" dirty="0" smtClean="0">
              <a:solidFill>
                <a:schemeClr val="bg2">
                  <a:lumMod val="10000"/>
                </a:schemeClr>
              </a:solidFill>
              <a:cs typeface="+mn-ea"/>
              <a:sym typeface="+mn-lt"/>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86061" b="62667"/>
          <a:stretch>
            <a:fillRect/>
          </a:stretch>
        </p:blipFill>
        <p:spPr>
          <a:xfrm>
            <a:off x="0" y="291817"/>
            <a:ext cx="3108960" cy="2385226"/>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49499" r="78939"/>
          <a:stretch>
            <a:fillRect/>
          </a:stretch>
        </p:blipFill>
        <p:spPr>
          <a:xfrm rot="20722940">
            <a:off x="-194997" y="2714611"/>
            <a:ext cx="7183215" cy="493415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a:fillRect/>
          </a:stretch>
        </p:blipFill>
        <p:spPr>
          <a:xfrm>
            <a:off x="3037208" y="439428"/>
            <a:ext cx="2191122" cy="1520868"/>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a:fillRect/>
          </a:stretch>
        </p:blipFill>
        <p:spPr>
          <a:xfrm>
            <a:off x="3198273" y="2971800"/>
            <a:ext cx="1120727" cy="914400"/>
          </a:xfrm>
          <a:prstGeom prst="rect">
            <a:avLst/>
          </a:prstGeom>
        </p:spPr>
      </p:pic>
      <p:pic>
        <p:nvPicPr>
          <p:cNvPr id="17" name="图片 16"/>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a:fillRect/>
          </a:stretch>
        </p:blipFill>
        <p:spPr>
          <a:xfrm>
            <a:off x="7342170" y="488658"/>
            <a:ext cx="1120727" cy="914400"/>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a:fillRect/>
          </a:stretch>
        </p:blipFill>
        <p:spPr>
          <a:xfrm>
            <a:off x="1306286" y="2455816"/>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a:fillRect/>
          </a:stretch>
        </p:blipFill>
        <p:spPr>
          <a:xfrm>
            <a:off x="6008914" y="1682751"/>
            <a:ext cx="966652" cy="903696"/>
          </a:xfrm>
          <a:prstGeom prst="rect">
            <a:avLst/>
          </a:prstGeom>
        </p:spPr>
      </p:pic>
      <p:pic>
        <p:nvPicPr>
          <p:cNvPr id="25" name="图片 2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a:fillRect/>
          </a:stretch>
        </p:blipFill>
        <p:spPr>
          <a:xfrm>
            <a:off x="5228330" y="5489372"/>
            <a:ext cx="966652" cy="903696"/>
          </a:xfrm>
          <a:prstGeom prst="rect">
            <a:avLst/>
          </a:prstGeom>
        </p:spPr>
      </p:pic>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a:fillRect/>
          </a:stretch>
        </p:blipFill>
        <p:spPr>
          <a:xfrm>
            <a:off x="4352111" y="1887595"/>
            <a:ext cx="1123405" cy="862149"/>
          </a:xfrm>
          <a:prstGeom prst="rect">
            <a:avLst/>
          </a:prstGeom>
        </p:spPr>
      </p:pic>
      <p:pic>
        <p:nvPicPr>
          <p:cNvPr id="24" name="图片 23"/>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a:fillRect/>
          </a:stretch>
        </p:blipFill>
        <p:spPr>
          <a:xfrm>
            <a:off x="5572149" y="4768422"/>
            <a:ext cx="691491" cy="564187"/>
          </a:xfrm>
          <a:prstGeom prst="rect">
            <a:avLst/>
          </a:prstGeom>
        </p:spPr>
      </p:pic>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a:fillRect/>
          </a:stretch>
        </p:blipFill>
        <p:spPr>
          <a:xfrm>
            <a:off x="-136835" y="4273286"/>
            <a:ext cx="1568989" cy="1466804"/>
          </a:xfrm>
          <a:prstGeom prst="rect">
            <a:avLst/>
          </a:prstGeom>
        </p:spPr>
      </p:pic>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1" presetClass="entr" presetSubtype="0" fill="hold" nodeType="afterEffect">
                                  <p:stCondLst>
                                    <p:cond delay="0"/>
                                  </p:stCondLst>
                                  <p:iterate type="lt">
                                    <p:tmPct val="10000"/>
                                  </p:iterate>
                                  <p:childTnLst>
                                    <p:set>
                                      <p:cBhvr>
                                        <p:cTn id="32" dur="1" fill="hold">
                                          <p:stCondLst>
                                            <p:cond delay="0"/>
                                          </p:stCondLst>
                                        </p:cTn>
                                        <p:tgtEl>
                                          <p:spTgt spid="14">
                                            <p:txEl>
                                              <p:pRg st="0" end="0"/>
                                            </p:txEl>
                                          </p:spTgt>
                                        </p:tgtEl>
                                        <p:attrNameLst>
                                          <p:attrName>style.visibility</p:attrName>
                                        </p:attrNameLst>
                                      </p:cBhvr>
                                      <p:to>
                                        <p:strVal val="visible"/>
                                      </p:to>
                                    </p:set>
                                    <p:anim calcmode="lin" valueType="num">
                                      <p:cBhvr>
                                        <p:cTn id="33"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4">
                                            <p:txEl>
                                              <p:pRg st="0" end="0"/>
                                            </p:txEl>
                                          </p:spTgt>
                                        </p:tgtEl>
                                      </p:cBhvr>
                                    </p:animEffect>
                                  </p:childTnLst>
                                </p:cTn>
                              </p:par>
                              <p:par>
                                <p:cTn id="38" presetID="41" presetClass="entr" presetSubtype="0" fill="hold" nodeType="withEffect">
                                  <p:stCondLst>
                                    <p:cond delay="0"/>
                                  </p:stCondLst>
                                  <p:iterate type="lt">
                                    <p:tmPct val="10000"/>
                                  </p:iterate>
                                  <p:childTnLst>
                                    <p:set>
                                      <p:cBhvr>
                                        <p:cTn id="39" dur="1" fill="hold">
                                          <p:stCondLst>
                                            <p:cond delay="0"/>
                                          </p:stCondLst>
                                        </p:cTn>
                                        <p:tgtEl>
                                          <p:spTgt spid="14">
                                            <p:txEl>
                                              <p:pRg st="1" end="1"/>
                                            </p:txEl>
                                          </p:spTgt>
                                        </p:tgtEl>
                                        <p:attrNameLst>
                                          <p:attrName>style.visibility</p:attrName>
                                        </p:attrNameLst>
                                      </p:cBhvr>
                                      <p:to>
                                        <p:strVal val="visible"/>
                                      </p:to>
                                    </p:set>
                                    <p:anim calcmode="lin" valueType="num">
                                      <p:cBhvr>
                                        <p:cTn id="40"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42"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2"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29" name="图片 28"/>
          <p:cNvPicPr>
            <a:picLocks noChangeAspect="1"/>
          </p:cNvPicPr>
          <p:nvPr/>
        </p:nvPicPr>
        <p:blipFill rotWithShape="1">
          <a:blip r:embed="rId2"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930" y="2243162"/>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3628361" y="3203100"/>
            <a:ext cx="1162252" cy="645160"/>
          </a:xfrm>
          <a:prstGeom prst="rect">
            <a:avLst/>
          </a:prstGeom>
          <a:noFill/>
        </p:spPr>
        <p:txBody>
          <a:bodyPr wrap="square" rtlCol="0">
            <a:spAutoFit/>
          </a:bodyPr>
          <a:lstStyle/>
          <a:p>
            <a:pPr algn="ctr"/>
            <a:r>
              <a:rPr lang="en-US" altLang="zh-CN" sz="3600" b="1" dirty="0">
                <a:solidFill>
                  <a:srgbClr val="00B0F0"/>
                </a:solidFill>
                <a:cs typeface="+mn-ea"/>
                <a:sym typeface="+mn-lt"/>
              </a:rPr>
              <a:t>1</a:t>
            </a:r>
            <a:endParaRPr lang="en-US" altLang="zh-CN" sz="3600" b="1" dirty="0">
              <a:solidFill>
                <a:srgbClr val="00B0F0"/>
              </a:solidFill>
              <a:cs typeface="+mn-ea"/>
              <a:sym typeface="+mn-lt"/>
            </a:endParaRPr>
          </a:p>
        </p:txBody>
      </p:sp>
      <p:sp>
        <p:nvSpPr>
          <p:cNvPr id="33" name="TextBox 19"/>
          <p:cNvSpPr txBox="1">
            <a:spLocks noChangeArrowheads="1"/>
          </p:cNvSpPr>
          <p:nvPr/>
        </p:nvSpPr>
        <p:spPr bwMode="auto">
          <a:xfrm>
            <a:off x="6020825" y="3066457"/>
            <a:ext cx="3313555" cy="9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spc="300" dirty="0">
                <a:solidFill>
                  <a:schemeClr val="tx1"/>
                </a:solidFill>
                <a:latin typeface="+mn-lt"/>
                <a:ea typeface="+mn-ea"/>
                <a:cs typeface="+mn-ea"/>
                <a:sym typeface="+mn-lt"/>
              </a:rPr>
              <a:t>育人理念</a:t>
            </a:r>
            <a:endParaRPr lang="zh-CN" altLang="en-US" sz="5400" b="1" spc="300" dirty="0">
              <a:solidFill>
                <a:schemeClr val="tx1"/>
              </a:solidFill>
              <a:latin typeface="+mn-lt"/>
              <a:ea typeface="+mn-ea"/>
              <a:cs typeface="+mn-ea"/>
              <a:sym typeface="+mn-lt"/>
            </a:endParaRPr>
          </a:p>
        </p:txBody>
      </p:sp>
      <p:pic>
        <p:nvPicPr>
          <p:cNvPr id="11" name="图片 10"/>
          <p:cNvPicPr>
            <a:picLocks noChangeAspect="1"/>
          </p:cNvPicPr>
          <p:nvPr/>
        </p:nvPicPr>
        <p:blipFill rotWithShape="1">
          <a:blip r:embed="rId2" cstate="hqprint">
            <a:extLst>
              <a:ext uri="{28A0092B-C50C-407E-A947-70E740481C1C}">
                <a14:useLocalDpi xmlns:a14="http://schemas.microsoft.com/office/drawing/2010/main" val="0"/>
              </a:ext>
            </a:extLst>
          </a:blip>
          <a:srcRect l="83658" t="36888" b="49778"/>
          <a:stretch>
            <a:fillRect/>
          </a:stretch>
        </p:blipFill>
        <p:spPr>
          <a:xfrm>
            <a:off x="9334380" y="2458153"/>
            <a:ext cx="1120727" cy="914400"/>
          </a:xfrm>
          <a:prstGeom prst="rect">
            <a:avLst/>
          </a:prstGeom>
        </p:spPr>
      </p:pic>
      <p:pic>
        <p:nvPicPr>
          <p:cNvPr id="4" name="图片 3"/>
          <p:cNvPicPr>
            <a:picLocks noChangeAspect="1"/>
          </p:cNvPicPr>
          <p:nvPr/>
        </p:nvPicPr>
        <p:blipFill>
          <a:blip r:embed="rId4"/>
          <a:stretch>
            <a:fillRect/>
          </a:stretch>
        </p:blipFill>
        <p:spPr>
          <a:xfrm>
            <a:off x="1438473" y="537440"/>
            <a:ext cx="2188654" cy="1524132"/>
          </a:xfrm>
          <a:prstGeom prst="rect">
            <a:avLst/>
          </a:prstGeom>
        </p:spPr>
      </p:pic>
      <p:pic>
        <p:nvPicPr>
          <p:cNvPr id="5" name="图片 4"/>
          <p:cNvPicPr>
            <a:picLocks noChangeAspect="1"/>
          </p:cNvPicPr>
          <p:nvPr/>
        </p:nvPicPr>
        <p:blipFill>
          <a:blip r:embed="rId5"/>
          <a:stretch>
            <a:fillRect/>
          </a:stretch>
        </p:blipFill>
        <p:spPr>
          <a:xfrm>
            <a:off x="4359147" y="1401236"/>
            <a:ext cx="804742" cy="658425"/>
          </a:xfrm>
          <a:prstGeom prst="rect">
            <a:avLst/>
          </a:prstGeom>
        </p:spPr>
      </p:pic>
      <p:pic>
        <p:nvPicPr>
          <p:cNvPr id="8" name="图片 7"/>
          <p:cNvPicPr>
            <a:picLocks noChangeAspect="1"/>
          </p:cNvPicPr>
          <p:nvPr/>
        </p:nvPicPr>
        <p:blipFill>
          <a:blip r:embed="rId6"/>
          <a:stretch>
            <a:fillRect/>
          </a:stretch>
        </p:blipFill>
        <p:spPr>
          <a:xfrm>
            <a:off x="7113672" y="1297594"/>
            <a:ext cx="1127858" cy="865707"/>
          </a:xfrm>
          <a:prstGeom prst="rect">
            <a:avLst/>
          </a:prstGeom>
        </p:spPr>
      </p:pic>
      <p:pic>
        <p:nvPicPr>
          <p:cNvPr id="17" name="图片 16"/>
          <p:cNvPicPr>
            <a:picLocks noChangeAspect="1"/>
          </p:cNvPicPr>
          <p:nvPr/>
        </p:nvPicPr>
        <p:blipFill>
          <a:blip r:embed="rId7"/>
          <a:stretch>
            <a:fillRect/>
          </a:stretch>
        </p:blipFill>
        <p:spPr>
          <a:xfrm>
            <a:off x="8959688" y="603369"/>
            <a:ext cx="3310415" cy="2560542"/>
          </a:xfrm>
          <a:prstGeom prst="rect">
            <a:avLst/>
          </a:prstGeom>
        </p:spPr>
      </p:pic>
      <p:pic>
        <p:nvPicPr>
          <p:cNvPr id="18" name="图片 17"/>
          <p:cNvPicPr>
            <a:picLocks noChangeAspect="1"/>
          </p:cNvPicPr>
          <p:nvPr/>
        </p:nvPicPr>
        <p:blipFill>
          <a:blip r:embed="rId8"/>
          <a:stretch>
            <a:fillRect/>
          </a:stretch>
        </p:blipFill>
        <p:spPr>
          <a:xfrm>
            <a:off x="8612991" y="4607519"/>
            <a:ext cx="695004" cy="566977"/>
          </a:xfrm>
          <a:prstGeom prst="rect">
            <a:avLst/>
          </a:prstGeom>
        </p:spPr>
      </p:pic>
      <p:pic>
        <p:nvPicPr>
          <p:cNvPr id="19" name="图片 18"/>
          <p:cNvPicPr>
            <a:picLocks noChangeAspect="1"/>
          </p:cNvPicPr>
          <p:nvPr/>
        </p:nvPicPr>
        <p:blipFill>
          <a:blip r:embed="rId9"/>
          <a:stretch>
            <a:fillRect/>
          </a:stretch>
        </p:blipFill>
        <p:spPr>
          <a:xfrm>
            <a:off x="3997329" y="4254829"/>
            <a:ext cx="1566808" cy="1469263"/>
          </a:xfrm>
          <a:prstGeom prst="rect">
            <a:avLst/>
          </a:prstGeom>
        </p:spPr>
      </p:pic>
      <p:pic>
        <p:nvPicPr>
          <p:cNvPr id="20" name="图片 19"/>
          <p:cNvPicPr>
            <a:picLocks noChangeAspect="1"/>
          </p:cNvPicPr>
          <p:nvPr/>
        </p:nvPicPr>
        <p:blipFill>
          <a:blip r:embed="rId10"/>
          <a:stretch>
            <a:fillRect/>
          </a:stretch>
        </p:blipFill>
        <p:spPr>
          <a:xfrm>
            <a:off x="2414119" y="2195307"/>
            <a:ext cx="1121761" cy="865707"/>
          </a:xfrm>
          <a:prstGeom prst="rect">
            <a:avLst/>
          </a:prstGeom>
        </p:spPr>
      </p:pic>
      <p:pic>
        <p:nvPicPr>
          <p:cNvPr id="22" name="图片 21"/>
          <p:cNvPicPr>
            <a:picLocks noChangeAspect="1"/>
          </p:cNvPicPr>
          <p:nvPr/>
        </p:nvPicPr>
        <p:blipFill>
          <a:blip r:embed="rId11"/>
          <a:stretch>
            <a:fillRect/>
          </a:stretch>
        </p:blipFill>
        <p:spPr>
          <a:xfrm>
            <a:off x="10308048" y="3614425"/>
            <a:ext cx="1018120" cy="951058"/>
          </a:xfrm>
          <a:prstGeom prst="rect">
            <a:avLst/>
          </a:prstGeom>
        </p:spPr>
      </p:pic>
      <p:pic>
        <p:nvPicPr>
          <p:cNvPr id="23" name="图片 22"/>
          <p:cNvPicPr>
            <a:picLocks noChangeAspect="1"/>
          </p:cNvPicPr>
          <p:nvPr/>
        </p:nvPicPr>
        <p:blipFill>
          <a:blip r:embed="rId12"/>
          <a:stretch>
            <a:fillRect/>
          </a:stretch>
        </p:blipFill>
        <p:spPr>
          <a:xfrm>
            <a:off x="109601" y="2608765"/>
            <a:ext cx="3292125" cy="476138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4970" y="2065020"/>
            <a:ext cx="7566660" cy="3820160"/>
            <a:chOff x="622" y="3252"/>
            <a:chExt cx="11916" cy="6016"/>
          </a:xfrm>
        </p:grpSpPr>
        <p:sp>
          <p:nvSpPr>
            <p:cNvPr id="3" name="任意多边形 2"/>
            <p:cNvSpPr/>
            <p:nvPr/>
          </p:nvSpPr>
          <p:spPr>
            <a:xfrm>
              <a:off x="622" y="3252"/>
              <a:ext cx="11916" cy="6016"/>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1295" y="4013"/>
              <a:ext cx="10570" cy="4506"/>
            </a:xfrm>
            <a:prstGeom prst="rect">
              <a:avLst/>
            </a:prstGeom>
            <a:noFill/>
          </p:spPr>
          <p:txBody>
            <a:bodyPr wrap="square" rtlCol="0">
              <a:spAutoFit/>
            </a:bodyPr>
            <a:lstStyle/>
            <a:p>
              <a:pPr indent="584200" algn="just" fontAlgn="auto">
                <a:lnSpc>
                  <a:spcPct val="150000"/>
                </a:lnSpc>
                <a:extLst>
                  <a:ext uri="{35155182-B16C-46BC-9424-99874614C6A1}">
                    <wpsdc:indentchars xmlns:wpsdc="http://www.wps.cn/officeDocument/2017/drawingmlCustomData" val="200" checksum="3209689083"/>
                  </a:ext>
                </a:extLst>
              </a:pPr>
              <a:r>
                <a:rPr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以生为本是班主任工作的核心理念，以生为本即以学生的发展为根本目标，体现于班主任的各项工作之中，这种发展是全面的、持续的、积极的，以生为本的育人理念时时刻刻提醒着我，班主任工作的起点是学生，终点亦是学生，起点就好比为人师的初心，终点就好比完成教书育人的决心。</a:t>
              </a:r>
              <a:endParaRPr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3484" y="-76542"/>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472749" y="1088461"/>
            <a:ext cx="1746211"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spc="300" dirty="0">
                <a:solidFill>
                  <a:srgbClr val="00B0F0"/>
                </a:solidFill>
                <a:latin typeface="+mn-lt"/>
                <a:ea typeface="+mn-ea"/>
                <a:cs typeface="+mn-ea"/>
                <a:sym typeface="+mn-lt"/>
              </a:rPr>
              <a:t>以生为本</a:t>
            </a:r>
            <a:endParaRPr lang="zh-CN" altLang="en-US" sz="2400" b="1" spc="300" dirty="0">
              <a:solidFill>
                <a:srgbClr val="00B0F0"/>
              </a:solidFill>
              <a:latin typeface="+mn-lt"/>
              <a:ea typeface="+mn-ea"/>
              <a:cs typeface="+mn-ea"/>
              <a:sym typeface="+mn-lt"/>
            </a:endParaRPr>
          </a:p>
        </p:txBody>
      </p:sp>
      <p:pic>
        <p:nvPicPr>
          <p:cNvPr id="9" name="图片 8"/>
          <p:cNvPicPr>
            <a:picLocks noChangeAspect="1"/>
          </p:cNvPicPr>
          <p:nvPr/>
        </p:nvPicPr>
        <p:blipFill rotWithShape="1">
          <a:blip r:embed="rId2" cstate="hqprint">
            <a:extLst>
              <a:ext uri="{28A0092B-C50C-407E-A947-70E740481C1C}">
                <a14:useLocalDpi xmlns:a14="http://schemas.microsoft.com/office/drawing/2010/main" val="0"/>
              </a:ext>
            </a:extLst>
          </a:blip>
          <a:srcRect l="79111" t="60444" b="9334"/>
          <a:stretch>
            <a:fillRect/>
          </a:stretch>
        </p:blipFill>
        <p:spPr>
          <a:xfrm>
            <a:off x="5181600" y="868680"/>
            <a:ext cx="1409065" cy="2038985"/>
          </a:xfrm>
          <a:prstGeom prst="rect">
            <a:avLst/>
          </a:prstGeom>
        </p:spPr>
      </p:pic>
      <p:pic>
        <p:nvPicPr>
          <p:cNvPr id="10" name="图片 9"/>
          <p:cNvPicPr>
            <a:picLocks noChangeAspect="1"/>
          </p:cNvPicPr>
          <p:nvPr/>
        </p:nvPicPr>
        <p:blipFill rotWithShape="1">
          <a:blip r:embed="rId2" cstate="hqprint">
            <a:extLst>
              <a:ext uri="{28A0092B-C50C-407E-A947-70E740481C1C}">
                <a14:useLocalDpi xmlns:a14="http://schemas.microsoft.com/office/drawing/2010/main" val="0"/>
              </a:ext>
            </a:extLst>
          </a:blip>
          <a:srcRect t="9905" r="71460" b="70286"/>
          <a:stretch>
            <a:fillRect/>
          </a:stretch>
        </p:blipFill>
        <p:spPr>
          <a:xfrm>
            <a:off x="9874391" y="453209"/>
            <a:ext cx="2191122" cy="1520868"/>
          </a:xfrm>
          <a:prstGeom prst="rect">
            <a:avLst/>
          </a:prstGeom>
        </p:spPr>
      </p:pic>
      <p:sp>
        <p:nvSpPr>
          <p:cNvPr id="11" name="图片占位符 10"/>
          <p:cNvSpPr/>
          <p:nvPr>
            <p:ph type="pic" sz="quarter" idx="10"/>
          </p:nvPr>
        </p:nvSpPr>
        <p:spPr>
          <a:xfrm>
            <a:off x="8303895" y="2517775"/>
            <a:ext cx="3542665" cy="2891790"/>
          </a:xfrm>
          <a:blipFill rotWithShape="1">
            <a:blip r:embed="rId3"/>
            <a:stretch>
              <a:fillRect/>
            </a:stretch>
          </a:blipFill>
        </p:spPr>
      </p:sp>
    </p:spTree>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22" presetClass="entr" presetSubtype="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9592" y="0"/>
            <a:ext cx="2984702" cy="2984702"/>
          </a:xfrm>
          <a:prstGeom prst="rect">
            <a:avLst/>
          </a:prstGeom>
          <a:effectLst>
            <a:outerShdw blurRad="50800" dist="38100" dir="10800000" algn="r" rotWithShape="0">
              <a:prstClr val="black">
                <a:alpha val="40000"/>
              </a:prstClr>
            </a:outerShdw>
          </a:effectLst>
        </p:spPr>
      </p:pic>
      <p:sp>
        <p:nvSpPr>
          <p:cNvPr id="10" name="TextBox 19"/>
          <p:cNvSpPr txBox="1">
            <a:spLocks noChangeArrowheads="1"/>
          </p:cNvSpPr>
          <p:nvPr/>
        </p:nvSpPr>
        <p:spPr bwMode="auto">
          <a:xfrm>
            <a:off x="297783" y="1206773"/>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spc="300" dirty="0">
                <a:solidFill>
                  <a:srgbClr val="00B0F0"/>
                </a:solidFill>
                <a:latin typeface="+mn-lt"/>
                <a:ea typeface="+mn-ea"/>
                <a:cs typeface="+mn-ea"/>
                <a:sym typeface="+mn-lt"/>
              </a:rPr>
              <a:t>以人为中心</a:t>
            </a:r>
            <a:endParaRPr lang="zh-CN" altLang="en-US" sz="2400" b="1" spc="300" dirty="0">
              <a:solidFill>
                <a:srgbClr val="00B0F0"/>
              </a:solidFill>
              <a:latin typeface="+mn-lt"/>
              <a:ea typeface="+mn-ea"/>
              <a:cs typeface="+mn-ea"/>
              <a:sym typeface="+mn-lt"/>
            </a:endParaRPr>
          </a:p>
        </p:txBody>
      </p:sp>
      <p:pic>
        <p:nvPicPr>
          <p:cNvPr id="4" name="图片占位符 3" descr="C:\Users\Administrator\Desktop\6.webp_副本.jpg6.webp_副本"/>
          <p:cNvPicPr>
            <a:picLocks noGrp="1" noChangeAspect="1"/>
          </p:cNvPicPr>
          <p:nvPr>
            <p:ph type="pic" sz="quarter" idx="10"/>
          </p:nvPr>
        </p:nvPicPr>
        <p:blipFill>
          <a:blip r:embed="rId2"/>
          <a:srcRect/>
          <a:stretch>
            <a:fillRect/>
          </a:stretch>
        </p:blipFill>
        <p:spPr>
          <a:xfrm>
            <a:off x="909955" y="2106295"/>
            <a:ext cx="3755390" cy="3755390"/>
          </a:xfrm>
        </p:spPr>
      </p:pic>
      <p:pic>
        <p:nvPicPr>
          <p:cNvPr id="16" name="图片 15"/>
          <p:cNvPicPr>
            <a:picLocks noChangeAspect="1"/>
          </p:cNvPicPr>
          <p:nvPr/>
        </p:nvPicPr>
        <p:blipFill>
          <a:blip r:embed="rId3"/>
          <a:stretch>
            <a:fillRect/>
          </a:stretch>
        </p:blipFill>
        <p:spPr>
          <a:xfrm>
            <a:off x="3940175" y="829310"/>
            <a:ext cx="1578610" cy="1211580"/>
          </a:xfrm>
          <a:prstGeom prst="rect">
            <a:avLst/>
          </a:prstGeom>
        </p:spPr>
      </p:pic>
      <p:pic>
        <p:nvPicPr>
          <p:cNvPr id="18" name="图片 17"/>
          <p:cNvPicPr>
            <a:picLocks noChangeAspect="1"/>
          </p:cNvPicPr>
          <p:nvPr/>
        </p:nvPicPr>
        <p:blipFill>
          <a:blip r:embed="rId4"/>
          <a:stretch>
            <a:fillRect/>
          </a:stretch>
        </p:blipFill>
        <p:spPr>
          <a:xfrm>
            <a:off x="10785519" y="5149403"/>
            <a:ext cx="1018120" cy="951058"/>
          </a:xfrm>
          <a:prstGeom prst="rect">
            <a:avLst/>
          </a:prstGeom>
        </p:spPr>
      </p:pic>
      <p:grpSp>
        <p:nvGrpSpPr>
          <p:cNvPr id="2" name="组合 1"/>
          <p:cNvGrpSpPr/>
          <p:nvPr/>
        </p:nvGrpSpPr>
        <p:grpSpPr>
          <a:xfrm>
            <a:off x="5125085" y="2106295"/>
            <a:ext cx="6858000" cy="3408680"/>
            <a:chOff x="8071" y="3317"/>
            <a:chExt cx="10800" cy="5368"/>
          </a:xfrm>
        </p:grpSpPr>
        <p:sp>
          <p:nvSpPr>
            <p:cNvPr id="3" name="任意多边形 2"/>
            <p:cNvSpPr/>
            <p:nvPr/>
          </p:nvSpPr>
          <p:spPr>
            <a:xfrm>
              <a:off x="8071" y="3317"/>
              <a:ext cx="10800" cy="536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TextBox 13"/>
            <p:cNvSpPr txBox="1"/>
            <p:nvPr/>
          </p:nvSpPr>
          <p:spPr>
            <a:xfrm>
              <a:off x="8703" y="3679"/>
              <a:ext cx="9537" cy="4506"/>
            </a:xfrm>
            <a:prstGeom prst="rect">
              <a:avLst/>
            </a:prstGeom>
            <a:noFill/>
          </p:spPr>
          <p:txBody>
            <a:bodyPr wrap="square" rtlCol="0">
              <a:spAutoFit/>
            </a:bodyPr>
            <a:p>
              <a:pPr indent="584200" algn="l" fontAlgn="auto">
                <a:lnSpc>
                  <a:spcPct val="150000"/>
                </a:lnSpc>
                <a:extLst>
                  <a:ext uri="{35155182-B16C-46BC-9424-99874614C6A1}">
                    <wpsdc:indentchars xmlns:wpsdc="http://www.wps.cn/officeDocument/2017/drawingmlCustomData" val="200" checksum="3209689083"/>
                  </a:ext>
                </a:extLst>
              </a:pPr>
              <a:r>
                <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首先，班主任要树立一切为了学生的思想，把班主任工作从“以事为中心”转移到“以人为中心”，针对学生的身心发展特点，真正地去关心学生的思想发展、知识学习、社会成长和生理发育，这种关心不是一概而论，而是要深入关心每一位学生。</a:t>
              </a:r>
              <a:endPar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pic>
        <p:nvPicPr>
          <p:cNvPr id="15" name="图片 14"/>
          <p:cNvPicPr>
            <a:picLocks noChangeAspect="1"/>
          </p:cNvPicPr>
          <p:nvPr/>
        </p:nvPicPr>
        <p:blipFill>
          <a:blip r:embed="rId5"/>
          <a:stretch>
            <a:fillRect/>
          </a:stretch>
        </p:blipFill>
        <p:spPr>
          <a:xfrm>
            <a:off x="9097645" y="829310"/>
            <a:ext cx="2329815" cy="18021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3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22" presetClass="entr" presetSubtype="1"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3566" y="-173298"/>
            <a:ext cx="2984702" cy="2984702"/>
          </a:xfrm>
          <a:prstGeom prst="rect">
            <a:avLst/>
          </a:prstGeom>
          <a:effectLst>
            <a:outerShdw blurRad="50800" dist="38100" dir="10800000" algn="r" rotWithShape="0">
              <a:prstClr val="black">
                <a:alpha val="40000"/>
              </a:prstClr>
            </a:outerShdw>
          </a:effectLst>
        </p:spPr>
      </p:pic>
      <p:sp>
        <p:nvSpPr>
          <p:cNvPr id="9" name="TextBox 19"/>
          <p:cNvSpPr txBox="1">
            <a:spLocks noChangeArrowheads="1"/>
          </p:cNvSpPr>
          <p:nvPr/>
        </p:nvSpPr>
        <p:spPr bwMode="auto">
          <a:xfrm>
            <a:off x="287020" y="1058545"/>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spc="300" dirty="0">
                <a:solidFill>
                  <a:srgbClr val="00B0F0"/>
                </a:solidFill>
                <a:latin typeface="+mn-lt"/>
                <a:ea typeface="+mn-ea"/>
                <a:cs typeface="+mn-ea"/>
                <a:sym typeface="+mn-lt"/>
              </a:rPr>
              <a:t>个性化目标</a:t>
            </a:r>
            <a:endParaRPr lang="zh-CN" altLang="en-US" sz="2400" b="1" spc="300" dirty="0">
              <a:solidFill>
                <a:srgbClr val="00B0F0"/>
              </a:solidFill>
              <a:latin typeface="+mn-lt"/>
              <a:ea typeface="+mn-ea"/>
              <a:cs typeface="+mn-ea"/>
              <a:sym typeface="+mn-lt"/>
            </a:endParaRPr>
          </a:p>
        </p:txBody>
      </p:sp>
      <p:pic>
        <p:nvPicPr>
          <p:cNvPr id="17" name="图片占位符 16" descr="C:\Users\Administrator\Desktop\20b8f71fe01c4de9a75f70fd2fb99a37.jpg20b8f71fe01c4de9a75f70fd2fb99a37"/>
          <p:cNvPicPr>
            <a:picLocks noGrp="1" noChangeAspect="1"/>
          </p:cNvPicPr>
          <p:nvPr>
            <p:ph type="pic" sz="quarter" idx="12"/>
          </p:nvPr>
        </p:nvPicPr>
        <p:blipFill>
          <a:blip r:embed="rId2"/>
          <a:srcRect/>
          <a:stretch>
            <a:fillRect/>
          </a:stretch>
        </p:blipFill>
        <p:spPr>
          <a:xfrm>
            <a:off x="7830185" y="1692275"/>
            <a:ext cx="3474085" cy="3474085"/>
          </a:xfrm>
        </p:spPr>
      </p:pic>
      <p:pic>
        <p:nvPicPr>
          <p:cNvPr id="18" name="图片 17"/>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a:fillRect/>
          </a:stretch>
        </p:blipFill>
        <p:spPr>
          <a:xfrm>
            <a:off x="10199373" y="390561"/>
            <a:ext cx="2191122" cy="1520868"/>
          </a:xfrm>
          <a:prstGeom prst="rect">
            <a:avLst/>
          </a:prstGeom>
        </p:spPr>
      </p:pic>
      <p:pic>
        <p:nvPicPr>
          <p:cNvPr id="20" name="图片 19"/>
          <p:cNvPicPr>
            <a:picLocks noChangeAspect="1"/>
          </p:cNvPicPr>
          <p:nvPr/>
        </p:nvPicPr>
        <p:blipFill>
          <a:blip r:embed="rId4"/>
          <a:stretch>
            <a:fillRect/>
          </a:stretch>
        </p:blipFill>
        <p:spPr>
          <a:xfrm>
            <a:off x="7617964" y="4921755"/>
            <a:ext cx="1127858" cy="865707"/>
          </a:xfrm>
          <a:prstGeom prst="rect">
            <a:avLst/>
          </a:prstGeom>
        </p:spPr>
      </p:pic>
      <p:pic>
        <p:nvPicPr>
          <p:cNvPr id="22" name="图片 21"/>
          <p:cNvPicPr>
            <a:picLocks noChangeAspect="1"/>
          </p:cNvPicPr>
          <p:nvPr/>
        </p:nvPicPr>
        <p:blipFill>
          <a:blip r:embed="rId5"/>
          <a:stretch>
            <a:fillRect/>
          </a:stretch>
        </p:blipFill>
        <p:spPr>
          <a:xfrm>
            <a:off x="7015862" y="673602"/>
            <a:ext cx="1018175" cy="954786"/>
          </a:xfrm>
          <a:prstGeom prst="rect">
            <a:avLst/>
          </a:prstGeom>
        </p:spPr>
      </p:pic>
      <p:grpSp>
        <p:nvGrpSpPr>
          <p:cNvPr id="2" name="组合 1"/>
          <p:cNvGrpSpPr/>
          <p:nvPr/>
        </p:nvGrpSpPr>
        <p:grpSpPr>
          <a:xfrm>
            <a:off x="473710" y="2378710"/>
            <a:ext cx="6858000" cy="3408680"/>
            <a:chOff x="746" y="3746"/>
            <a:chExt cx="10800" cy="5368"/>
          </a:xfrm>
        </p:grpSpPr>
        <p:sp>
          <p:nvSpPr>
            <p:cNvPr id="5" name="任意多边形 4"/>
            <p:cNvSpPr/>
            <p:nvPr/>
          </p:nvSpPr>
          <p:spPr>
            <a:xfrm>
              <a:off x="746" y="3746"/>
              <a:ext cx="10800" cy="536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TextBox 13"/>
            <p:cNvSpPr txBox="1"/>
            <p:nvPr/>
          </p:nvSpPr>
          <p:spPr>
            <a:xfrm>
              <a:off x="1157" y="4062"/>
              <a:ext cx="9978" cy="4506"/>
            </a:xfrm>
            <a:prstGeom prst="rect">
              <a:avLst/>
            </a:prstGeom>
            <a:noFill/>
          </p:spPr>
          <p:txBody>
            <a:bodyPr wrap="square" rtlCol="0">
              <a:spAutoFit/>
            </a:bodyPr>
            <a:p>
              <a:pPr indent="584200" algn="l" fontAlgn="auto">
                <a:lnSpc>
                  <a:spcPct val="150000"/>
                </a:lnSpc>
                <a:extLst>
                  <a:ext uri="{35155182-B16C-46BC-9424-99874614C6A1}">
                    <wpsdc:indentchars xmlns:wpsdc="http://www.wps.cn/officeDocument/2017/drawingmlCustomData" val="200" checksum="3209689083"/>
                  </a:ext>
                </a:extLst>
              </a:pPr>
              <a:r>
                <a:rPr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允许学生有自我发展的个性化目标，并适当引导学生把个性化目标整合到班集体发展目标之中，从多种角度寻找与学生个体相适应的教育与自我教育的切入点来组织班级活动，让所有学生都能在活动中发展，在发展中成长，在成长中实现自我价值。</a:t>
              </a:r>
              <a:endParaRPr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8961" y="-248228"/>
            <a:ext cx="2984702" cy="2984702"/>
          </a:xfrm>
          <a:prstGeom prst="rect">
            <a:avLst/>
          </a:prstGeom>
          <a:effectLst>
            <a:outerShdw blurRad="50800" dist="38100" dir="10800000" algn="r" rotWithShape="0">
              <a:prstClr val="black">
                <a:alpha val="40000"/>
              </a:prstClr>
            </a:outerShdw>
          </a:effectLst>
        </p:spPr>
      </p:pic>
      <p:sp>
        <p:nvSpPr>
          <p:cNvPr id="9" name="TextBox 19"/>
          <p:cNvSpPr txBox="1">
            <a:spLocks noChangeArrowheads="1"/>
          </p:cNvSpPr>
          <p:nvPr/>
        </p:nvSpPr>
        <p:spPr bwMode="auto">
          <a:xfrm>
            <a:off x="367030" y="984885"/>
            <a:ext cx="1752600"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mn-ea"/>
                <a:cs typeface="+mn-ea"/>
                <a:sym typeface="+mn-lt"/>
              </a:rPr>
              <a:t>精神关怀</a:t>
            </a:r>
            <a:endParaRPr lang="zh-CN" altLang="en-US" sz="2400" b="1" spc="300" dirty="0">
              <a:solidFill>
                <a:srgbClr val="00B0F0"/>
              </a:solidFill>
              <a:latin typeface="+mn-lt"/>
              <a:ea typeface="+mn-ea"/>
              <a:cs typeface="+mn-ea"/>
              <a:sym typeface="+mn-lt"/>
            </a:endParaRPr>
          </a:p>
        </p:txBody>
      </p:sp>
      <p:pic>
        <p:nvPicPr>
          <p:cNvPr id="4" name="图片占位符 3" descr="C:\Users\Administrator\Desktop\d23b9644a1274fff90584b5418d0b2f6.jpgd23b9644a1274fff90584b5418d0b2f6"/>
          <p:cNvPicPr>
            <a:picLocks noGrp="1" noChangeAspect="1"/>
          </p:cNvPicPr>
          <p:nvPr>
            <p:ph type="pic" sz="quarter" idx="12"/>
          </p:nvPr>
        </p:nvPicPr>
        <p:blipFill>
          <a:blip r:embed="rId2"/>
          <a:srcRect/>
          <a:stretch>
            <a:fillRect/>
          </a:stretch>
        </p:blipFill>
        <p:spPr>
          <a:xfrm>
            <a:off x="589280" y="2091690"/>
            <a:ext cx="4425315" cy="3317875"/>
          </a:xfr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49499" r="78939"/>
          <a:stretch>
            <a:fillRect/>
          </a:stretch>
        </p:blipFill>
        <p:spPr>
          <a:xfrm rot="20722940">
            <a:off x="3924300" y="4787900"/>
            <a:ext cx="3905885" cy="2682875"/>
          </a:xfrm>
          <a:prstGeom prst="rect">
            <a:avLst/>
          </a:prstGeom>
        </p:spPr>
      </p:pic>
      <p:grpSp>
        <p:nvGrpSpPr>
          <p:cNvPr id="2" name="组合 1"/>
          <p:cNvGrpSpPr/>
          <p:nvPr/>
        </p:nvGrpSpPr>
        <p:grpSpPr>
          <a:xfrm>
            <a:off x="5803900" y="984885"/>
            <a:ext cx="6042660" cy="4358640"/>
            <a:chOff x="9140" y="1551"/>
            <a:chExt cx="9516" cy="6864"/>
          </a:xfrm>
        </p:grpSpPr>
        <p:sp>
          <p:nvSpPr>
            <p:cNvPr id="3" name="任意多边形 2"/>
            <p:cNvSpPr/>
            <p:nvPr/>
          </p:nvSpPr>
          <p:spPr>
            <a:xfrm>
              <a:off x="9140" y="1551"/>
              <a:ext cx="9517" cy="6865"/>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TextBox 13"/>
            <p:cNvSpPr txBox="1"/>
            <p:nvPr/>
          </p:nvSpPr>
          <p:spPr>
            <a:xfrm>
              <a:off x="9534" y="2080"/>
              <a:ext cx="8730" cy="5233"/>
            </a:xfrm>
            <a:prstGeom prst="rect">
              <a:avLst/>
            </a:prstGeom>
            <a:noFill/>
          </p:spPr>
          <p:txBody>
            <a:bodyPr wrap="square" rtlCol="0">
              <a:spAutoFit/>
            </a:bodyPr>
            <a:p>
              <a:pPr indent="584200" algn="l" fontAlgn="auto">
                <a:lnSpc>
                  <a:spcPct val="150000"/>
                </a:lnSpc>
                <a:extLst>
                  <a:ext uri="{35155182-B16C-46BC-9424-99874614C6A1}">
                    <wpsdc:indentchars xmlns:wpsdc="http://www.wps.cn/officeDocument/2017/drawingmlCustomData" val="200" checksum="3209689083"/>
                  </a:ext>
                </a:extLst>
              </a:pPr>
              <a:r>
                <a:rPr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以生为本的精神实质是一切为了学生，又是从学生中来，到学生中去，属于更高层次的精神关怀，班主任应该明白教育过程首先是一个精神成长的过程，这种精神关怀能更深刻、更准确地反映出班主任教育劳动的意义，因此，以生为本的思想代表了现代班主任的共识，是一种新的理念。</a:t>
              </a:r>
              <a:endParaRPr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19" name="图片 18"/>
          <p:cNvPicPr>
            <a:picLocks noChangeAspect="1"/>
          </p:cNvPicPr>
          <p:nvPr/>
        </p:nvPicPr>
        <p:blipFill rotWithShape="1">
          <a:blip r:embed="rId2"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20" name="图片 19"/>
          <p:cNvPicPr>
            <a:picLocks noChangeAspect="1"/>
          </p:cNvPicPr>
          <p:nvPr/>
        </p:nvPicPr>
        <p:blipFill rotWithShape="1">
          <a:blip r:embed="rId2"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95" y="2243162"/>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3186926" y="3203100"/>
            <a:ext cx="1162252" cy="645160"/>
          </a:xfrm>
          <a:prstGeom prst="rect">
            <a:avLst/>
          </a:prstGeom>
          <a:noFill/>
        </p:spPr>
        <p:txBody>
          <a:bodyPr wrap="square" rtlCol="0">
            <a:spAutoFit/>
          </a:bodyPr>
          <a:lstStyle/>
          <a:p>
            <a:pPr algn="ctr"/>
            <a:r>
              <a:rPr lang="en-US" altLang="zh-CN" sz="3600" b="1" dirty="0">
                <a:solidFill>
                  <a:srgbClr val="00B0F0"/>
                </a:solidFill>
                <a:cs typeface="+mn-ea"/>
                <a:sym typeface="+mn-lt"/>
              </a:rPr>
              <a:t>2</a:t>
            </a:r>
            <a:endParaRPr lang="en-US" altLang="zh-CN" sz="3600" b="1" dirty="0">
              <a:solidFill>
                <a:srgbClr val="00B0F0"/>
              </a:solidFill>
              <a:cs typeface="+mn-ea"/>
              <a:sym typeface="+mn-lt"/>
            </a:endParaRPr>
          </a:p>
        </p:txBody>
      </p:sp>
      <p:sp>
        <p:nvSpPr>
          <p:cNvPr id="33" name="TextBox 19"/>
          <p:cNvSpPr txBox="1">
            <a:spLocks noChangeArrowheads="1"/>
          </p:cNvSpPr>
          <p:nvPr/>
        </p:nvSpPr>
        <p:spPr bwMode="auto">
          <a:xfrm>
            <a:off x="5158609" y="3033458"/>
            <a:ext cx="5015037" cy="9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spc="300" dirty="0">
                <a:solidFill>
                  <a:schemeClr val="tx1"/>
                </a:solidFill>
                <a:latin typeface="+mn-lt"/>
                <a:ea typeface="+mn-ea"/>
                <a:cs typeface="+mn-ea"/>
                <a:sym typeface="+mn-lt"/>
              </a:rPr>
              <a:t>班情分析</a:t>
            </a:r>
            <a:endParaRPr lang="zh-CN" altLang="en-US" sz="5400" b="1" spc="300" dirty="0">
              <a:solidFill>
                <a:schemeClr val="tx1"/>
              </a:solidFill>
              <a:latin typeface="+mn-lt"/>
              <a:ea typeface="+mn-ea"/>
              <a:cs typeface="+mn-ea"/>
              <a:sym typeface="+mn-lt"/>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8" name="图片 7"/>
          <p:cNvPicPr>
            <a:picLocks noChangeAspect="1"/>
          </p:cNvPicPr>
          <p:nvPr/>
        </p:nvPicPr>
        <p:blipFill rotWithShape="1">
          <a:blip r:embed="rId2" cstate="hqprint">
            <a:extLst>
              <a:ext uri="{28A0092B-C50C-407E-A947-70E740481C1C}">
                <a14:useLocalDpi xmlns:a14="http://schemas.microsoft.com/office/drawing/2010/main" val="0"/>
              </a:ext>
            </a:extLst>
          </a:blip>
          <a:srcRect l="79111" t="60444" b="9334"/>
          <a:stretch>
            <a:fillRect/>
          </a:stretch>
        </p:blipFill>
        <p:spPr>
          <a:xfrm>
            <a:off x="110765" y="2609607"/>
            <a:ext cx="3289797" cy="4759706"/>
          </a:xfrm>
          <a:prstGeom prst="rect">
            <a:avLst/>
          </a:prstGeom>
        </p:spPr>
      </p:pic>
      <p:pic>
        <p:nvPicPr>
          <p:cNvPr id="9" name="图片 8"/>
          <p:cNvPicPr>
            <a:picLocks noChangeAspect="1"/>
          </p:cNvPicPr>
          <p:nvPr/>
        </p:nvPicPr>
        <p:blipFill rotWithShape="1">
          <a:blip r:embed="rId2" cstate="hqprint">
            <a:extLst>
              <a:ext uri="{28A0092B-C50C-407E-A947-70E740481C1C}">
                <a14:useLocalDpi xmlns:a14="http://schemas.microsoft.com/office/drawing/2010/main" val="0"/>
              </a:ext>
            </a:extLst>
          </a:blip>
          <a:srcRect t="9905" r="71460" b="70286"/>
          <a:stretch>
            <a:fillRect/>
          </a:stretch>
        </p:blipFill>
        <p:spPr>
          <a:xfrm>
            <a:off x="1437239" y="539072"/>
            <a:ext cx="2191122" cy="1520868"/>
          </a:xfrm>
          <a:prstGeom prst="rect">
            <a:avLst/>
          </a:prstGeom>
        </p:spPr>
      </p:pic>
      <p:pic>
        <p:nvPicPr>
          <p:cNvPr id="10" name="图片 9"/>
          <p:cNvPicPr>
            <a:picLocks noChangeAspect="1"/>
          </p:cNvPicPr>
          <p:nvPr/>
        </p:nvPicPr>
        <p:blipFill rotWithShape="1">
          <a:blip r:embed="rId2" cstate="hq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11" name="图片 10"/>
          <p:cNvPicPr>
            <a:picLocks noChangeAspect="1"/>
          </p:cNvPicPr>
          <p:nvPr/>
        </p:nvPicPr>
        <p:blipFill rotWithShape="1">
          <a:blip r:embed="rId2" cstate="hqprint">
            <a:extLst>
              <a:ext uri="{28A0092B-C50C-407E-A947-70E740481C1C}">
                <a14:useLocalDpi xmlns:a14="http://schemas.microsoft.com/office/drawing/2010/main" val="0"/>
              </a:ext>
            </a:extLst>
          </a:blip>
          <a:srcRect l="83658" t="36888" b="49778"/>
          <a:stretch>
            <a:fillRect/>
          </a:stretch>
        </p:blipFill>
        <p:spPr>
          <a:xfrm>
            <a:off x="9334380" y="2458153"/>
            <a:ext cx="1120727" cy="9144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a:fillRect/>
          </a:stretch>
        </p:blipFill>
        <p:spPr>
          <a:xfrm>
            <a:off x="2413297" y="2197086"/>
            <a:ext cx="1123405" cy="862149"/>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a:fillRect/>
          </a:stretch>
        </p:blipFill>
        <p:spPr>
          <a:xfrm>
            <a:off x="7115899" y="1299373"/>
            <a:ext cx="1123405" cy="862149"/>
          </a:xfrm>
          <a:prstGeom prst="rect">
            <a:avLst/>
          </a:prstGeom>
        </p:spPr>
      </p:pic>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a:fillRect/>
          </a:stretch>
        </p:blipFill>
        <p:spPr>
          <a:xfrm>
            <a:off x="8614747" y="4608914"/>
            <a:ext cx="691491" cy="564187"/>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3996239" y="4256058"/>
            <a:ext cx="1568989" cy="1466804"/>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10310468" y="3616311"/>
            <a:ext cx="1013279" cy="94728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371" y="-294583"/>
            <a:ext cx="2984702" cy="2984702"/>
          </a:xfrm>
          <a:prstGeom prst="rect">
            <a:avLst/>
          </a:prstGeom>
          <a:effectLst>
            <a:outerShdw blurRad="50800" dist="38100" dir="10800000" algn="r" rotWithShape="0">
              <a:prstClr val="black">
                <a:alpha val="40000"/>
              </a:prstClr>
            </a:outerShdw>
          </a:effectLst>
        </p:spPr>
      </p:pic>
      <p:sp>
        <p:nvSpPr>
          <p:cNvPr id="6" name="TextBox 19"/>
          <p:cNvSpPr txBox="1">
            <a:spLocks noChangeArrowheads="1"/>
          </p:cNvSpPr>
          <p:nvPr/>
        </p:nvSpPr>
        <p:spPr bwMode="auto">
          <a:xfrm>
            <a:off x="215265" y="928458"/>
            <a:ext cx="2099279"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mn-ea"/>
                <a:cs typeface="+mn-ea"/>
                <a:sym typeface="+mn-lt"/>
              </a:rPr>
              <a:t>人员</a:t>
            </a:r>
            <a:r>
              <a:rPr lang="zh-CN" altLang="en-US" sz="2400" b="1" spc="300" dirty="0">
                <a:solidFill>
                  <a:srgbClr val="00B0F0"/>
                </a:solidFill>
                <a:latin typeface="+mn-lt"/>
                <a:ea typeface="+mn-ea"/>
                <a:cs typeface="+mn-ea"/>
                <a:sym typeface="+mn-lt"/>
              </a:rPr>
              <a:t>概况</a:t>
            </a:r>
            <a:endParaRPr lang="zh-CN" altLang="en-US" sz="2400" b="1" spc="300" dirty="0">
              <a:solidFill>
                <a:srgbClr val="00B0F0"/>
              </a:solidFill>
              <a:latin typeface="+mn-lt"/>
              <a:ea typeface="+mn-ea"/>
              <a:cs typeface="+mn-ea"/>
              <a:sym typeface="+mn-lt"/>
            </a:endParaRPr>
          </a:p>
        </p:txBody>
      </p:sp>
      <p:grpSp>
        <p:nvGrpSpPr>
          <p:cNvPr id="4" name="组合 3"/>
          <p:cNvGrpSpPr/>
          <p:nvPr/>
        </p:nvGrpSpPr>
        <p:grpSpPr>
          <a:xfrm>
            <a:off x="5369560" y="1965960"/>
            <a:ext cx="6822440" cy="3806190"/>
            <a:chOff x="8456" y="3096"/>
            <a:chExt cx="10744" cy="5994"/>
          </a:xfrm>
        </p:grpSpPr>
        <p:sp>
          <p:nvSpPr>
            <p:cNvPr id="3" name="任意多边形 2"/>
            <p:cNvSpPr/>
            <p:nvPr/>
          </p:nvSpPr>
          <p:spPr>
            <a:xfrm>
              <a:off x="9021" y="3096"/>
              <a:ext cx="9614" cy="5994"/>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TextBox 106"/>
            <p:cNvSpPr txBox="1">
              <a:spLocks noChangeArrowheads="1"/>
            </p:cNvSpPr>
            <p:nvPr/>
          </p:nvSpPr>
          <p:spPr bwMode="auto">
            <a:xfrm>
              <a:off x="8456" y="3737"/>
              <a:ext cx="10744" cy="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fontAlgn="auto">
                <a:lnSpc>
                  <a:spcPct val="150000"/>
                </a:lnSpc>
              </a:pPr>
              <a:r>
                <a:rPr lang="zh-CN" altLang="en-US" sz="2800" b="1" kern="0" dirty="0">
                  <a:latin typeface="微软雅黑" panose="020B0503020204020204" pitchFamily="34" charset="-122"/>
                  <a:ea typeface="微软雅黑" panose="020B0503020204020204" pitchFamily="34" charset="-122"/>
                  <a:cs typeface="微软雅黑" panose="020B0503020204020204" pitchFamily="34" charset="-122"/>
                  <a:sym typeface="+mn-lt"/>
                </a:rPr>
                <a:t>四（</a:t>
              </a:r>
              <a:r>
                <a:rPr lang="en-US" altLang="zh-CN" sz="2800" b="1" kern="0" dirty="0">
                  <a:latin typeface="微软雅黑" panose="020B0503020204020204" pitchFamily="34" charset="-122"/>
                  <a:ea typeface="微软雅黑" panose="020B0503020204020204" pitchFamily="34" charset="-122"/>
                  <a:cs typeface="微软雅黑" panose="020B0503020204020204" pitchFamily="34" charset="-122"/>
                  <a:sym typeface="+mn-lt"/>
                </a:rPr>
                <a:t>4</a:t>
              </a:r>
              <a:r>
                <a:rPr lang="zh-CN" altLang="en-US" sz="2800" b="1" kern="0" dirty="0">
                  <a:latin typeface="微软雅黑" panose="020B0503020204020204" pitchFamily="34" charset="-122"/>
                  <a:ea typeface="微软雅黑" panose="020B0503020204020204" pitchFamily="34" charset="-122"/>
                  <a:cs typeface="微软雅黑" panose="020B0503020204020204" pitchFamily="34" charset="-122"/>
                  <a:sym typeface="+mn-lt"/>
                </a:rPr>
                <a:t>）班</a:t>
              </a:r>
              <a:endPar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ctr" fontAlgn="auto">
                <a:lnSpc>
                  <a:spcPct val="150000"/>
                </a:lnSpc>
              </a:pPr>
              <a:r>
                <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班级共45人，</a:t>
              </a:r>
              <a:endPar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ctr" fontAlgn="auto">
                <a:lnSpc>
                  <a:spcPct val="150000"/>
                </a:lnSpc>
              </a:pPr>
              <a:r>
                <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其中男生28人，女生17人，</a:t>
              </a:r>
              <a:endPar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ctr" fontAlgn="auto">
                <a:lnSpc>
                  <a:spcPct val="150000"/>
                </a:lnSpc>
              </a:pPr>
              <a:r>
                <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常州本地学生9人，外地学生36人，</a:t>
              </a:r>
              <a:endPar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ctr" fontAlgn="auto">
                <a:lnSpc>
                  <a:spcPct val="150000"/>
                </a:lnSpc>
              </a:pPr>
              <a:r>
                <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rPr>
                <a:t>其中省内流动儿童7人，省外流动儿童29人。</a:t>
              </a:r>
              <a:endParaRPr lang="zh-CN" altLang="en-US" sz="2000" spc="3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68030" r="15000" b="54204"/>
          <a:stretch>
            <a:fillRect/>
          </a:stretch>
        </p:blipFill>
        <p:spPr>
          <a:xfrm>
            <a:off x="9695180" y="604520"/>
            <a:ext cx="2574290" cy="1990090"/>
          </a:xfrm>
          <a:prstGeom prst="rect">
            <a:avLst/>
          </a:prstGeom>
        </p:spPr>
      </p:pic>
      <p:pic>
        <p:nvPicPr>
          <p:cNvPr id="15" name="图片 14"/>
          <p:cNvPicPr>
            <a:picLocks noChangeAspect="1"/>
          </p:cNvPicPr>
          <p:nvPr/>
        </p:nvPicPr>
        <p:blipFill rotWithShape="1">
          <a:blip r:embed="rId3" cstate="hq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l="12987" t="26831" r="75844" b="43247"/>
          <a:stretch>
            <a:fillRect/>
          </a:stretch>
        </p:blipFill>
        <p:spPr>
          <a:xfrm>
            <a:off x="7115899" y="1299373"/>
            <a:ext cx="1123405" cy="862149"/>
          </a:xfrm>
          <a:prstGeom prst="rect">
            <a:avLst/>
          </a:prstGeom>
        </p:spPr>
      </p:pic>
      <p:pic>
        <p:nvPicPr>
          <p:cNvPr id="18" name="图片 17"/>
          <p:cNvPicPr>
            <a:picLocks noChangeAspect="1"/>
          </p:cNvPicPr>
          <p:nvPr/>
        </p:nvPicPr>
        <p:blipFill rotWithShape="1">
          <a:blip r:embed="rId3" cstate="hqprint">
            <a:extLst>
              <a:ext uri="{28A0092B-C50C-407E-A947-70E740481C1C}">
                <a14:useLocalDpi xmlns:a14="http://schemas.microsoft.com/office/drawing/2010/main" val="0"/>
              </a:ext>
            </a:extLst>
          </a:blip>
          <a:srcRect l="83658" t="36888" b="49778"/>
          <a:stretch>
            <a:fillRect/>
          </a:stretch>
        </p:blipFill>
        <p:spPr>
          <a:xfrm>
            <a:off x="694573" y="5045400"/>
            <a:ext cx="890387" cy="726466"/>
          </a:xfrm>
          <a:prstGeom prst="rect">
            <a:avLst/>
          </a:prstGeom>
        </p:spPr>
      </p:pic>
      <p:sp>
        <p:nvSpPr>
          <p:cNvPr id="2" name="图片占位符 1"/>
          <p:cNvSpPr/>
          <p:nvPr>
            <p:ph type="pic" sz="quarter" idx="12"/>
          </p:nvPr>
        </p:nvSpPr>
        <p:spPr>
          <a:xfrm>
            <a:off x="368935" y="2311400"/>
            <a:ext cx="5104765" cy="3015615"/>
          </a:xfrm>
          <a:blipFill rotWithShape="1">
            <a:blip r:embed="rId4"/>
            <a:stretch>
              <a:fillRect/>
            </a:stretch>
          </a:blipFill>
        </p:spPr>
      </p:sp>
    </p:spTree>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tags/tag1.xml><?xml version="1.0" encoding="utf-8"?>
<p:tagLst xmlns:p="http://schemas.openxmlformats.org/presentationml/2006/main">
  <p:tag name="KSO_WM_UNIT_PLACING_PICTURE_USER_VIEWPORT" val="{&quot;height&quot;:4700.3181102362205,&quot;width&quot;:4700.3181102362205}"/>
</p:tagLst>
</file>

<file path=ppt/tags/tag2.xml><?xml version="1.0" encoding="utf-8"?>
<p:tagLst xmlns:p="http://schemas.openxmlformats.org/presentationml/2006/main">
  <p:tag name="KSO_WM_UNIT_PLACING_PICTURE_USER_VIEWPORT" val="{&quot;height&quot;:3524,&quot;width&quot;:2435}"/>
</p:tagLst>
</file>

<file path=ppt/tags/tag3.xml><?xml version="1.0" encoding="utf-8"?>
<p:tagLst xmlns:p="http://schemas.openxmlformats.org/presentationml/2006/main">
  <p:tag name="KSO_WM_UNIT_PLACING_PICTURE_USER_VIEWPORT" val="{&quot;height&quot;:5403.177952755906,&quot;width&quot;:7741.379527559055}"/>
</p:tagLst>
</file>

<file path=ppt/tags/tag4.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odbdm2b">
      <a:majorFont>
        <a:latin typeface="Arial"/>
        <a:ea typeface="iekie duduti"/>
        <a:cs typeface=""/>
      </a:majorFont>
      <a:minorFont>
        <a:latin typeface="Arial"/>
        <a:ea typeface="iekie dudut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1972</Words>
  <Application>WPS 演示</Application>
  <PresentationFormat>宽屏</PresentationFormat>
  <Paragraphs>112</Paragraphs>
  <Slides>22</Slides>
  <Notes>26</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微软雅黑</vt:lpstr>
      <vt:lpstr>仿宋_GB2312</vt:lpstr>
      <vt:lpstr>仿宋</vt:lpstr>
      <vt:lpstr>Calibri</vt:lpstr>
      <vt:lpstr>MS PGothic</vt:lpstr>
      <vt:lpstr>iekie duduti</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115</cp:revision>
  <dcterms:created xsi:type="dcterms:W3CDTF">2017-05-23T12:09:00Z</dcterms:created>
  <dcterms:modified xsi:type="dcterms:W3CDTF">2022-03-02T12:04:32Z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F1913280E6354E54B9B9A613FED69F3F</vt:lpwstr>
  </property>
  <property fmtid="{D5CDD505-2E9C-101B-9397-08002B2CF9AE}" pid="3" name="KSOProductBuildVer">
    <vt:lpwstr>2052-11.1.0.11365</vt:lpwstr>
  </property>
</Properties>
</file>