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66" r:id="rId3"/>
    <p:sldId id="258" r:id="rId4"/>
    <p:sldId id="267" r:id="rId5"/>
    <p:sldId id="268" r:id="rId6"/>
    <p:sldId id="257" r:id="rId7"/>
    <p:sldId id="269" r:id="rId8"/>
    <p:sldId id="270" r:id="rId9"/>
    <p:sldId id="271" r:id="rId10"/>
    <p:sldId id="272" r:id="rId11"/>
    <p:sldId id="273" r:id="rId12"/>
    <p:sldId id="276" r:id="rId13"/>
    <p:sldId id="259" r:id="rId14"/>
    <p:sldId id="274" r:id="rId15"/>
    <p:sldId id="275" r:id="rId16"/>
    <p:sldId id="260"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18" autoAdjust="0"/>
    <p:restoredTop sz="94655" autoAdjust="0"/>
  </p:normalViewPr>
  <p:slideViewPr>
    <p:cSldViewPr>
      <p:cViewPr varScale="1">
        <p:scale>
          <a:sx n="80" d="100"/>
          <a:sy n="80" d="100"/>
        </p:scale>
        <p:origin x="-88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9" d="100"/>
          <a:sy n="69" d="100"/>
        </p:scale>
        <p:origin x="-234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09FD0E92-B98B-4828-B6C4-CF44AF2D5F35}" type="datetimeFigureOut">
              <a:rPr lang="zh-CN" altLang="en-US"/>
              <a:pPr>
                <a:defRPr/>
              </a:pPr>
              <a:t>2007-9-29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71C4974-B5CF-43BC-BB11-9CE4E766F1C7}"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A577554-C6C5-4260-94E8-EC56A1411E3D}" type="datetimeFigureOut">
              <a:rPr lang="zh-CN" altLang="en-US"/>
              <a:pPr>
                <a:defRPr/>
              </a:pPr>
              <a:t>2007-9-29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D3D81CE-10C2-45DC-8E45-97506580C9F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356BCE5C-938D-4DB8-A8ED-65ADDC434A82}" type="datetime1">
              <a:rPr lang="zh-CN" altLang="en-US"/>
              <a:pPr>
                <a:defRPr/>
              </a:pPr>
              <a:t>2007-9-29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2AC8CEA-28F4-4B72-AB32-4CCB8CCEE08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465B06C-9E5C-4C99-9A3E-D7B48FC96AA4}" type="datetime1">
              <a:rPr lang="zh-CN" altLang="en-US"/>
              <a:pPr>
                <a:defRPr/>
              </a:pPr>
              <a:t>2007-9-29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1FA3CC7-0D99-4E9A-A956-953ACD2F8160}"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FD494FB-CD8D-4563-8BB2-8A5E5A992EF7}" type="datetime1">
              <a:rPr lang="zh-CN" altLang="en-US"/>
              <a:pPr>
                <a:defRPr/>
              </a:pPr>
              <a:t>2007-9-29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B3453DC0-AFBB-4A83-988D-685E776D7529}"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19FD792-5C85-49F2-92E1-5DF3E599E062}" type="datetime1">
              <a:rPr lang="zh-CN" altLang="en-US"/>
              <a:pPr>
                <a:defRPr/>
              </a:pPr>
              <a:t>2007-9-29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1528CEE-5ECC-4DE2-BEC9-567D1B548095}"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52AF8660-C5CC-460F-AC3F-360FF084E92A}" type="datetime1">
              <a:rPr lang="zh-CN" altLang="en-US"/>
              <a:pPr>
                <a:defRPr/>
              </a:pPr>
              <a:t>2007-9-29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39DE665-EEAE-480F-AB09-AD14B0920DDB}"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528F803A-E179-4B27-9A4C-1D46C9B8A0E7}" type="datetime1">
              <a:rPr lang="zh-CN" altLang="en-US"/>
              <a:pPr>
                <a:defRPr/>
              </a:pPr>
              <a:t>2007-9-29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6CB9B7E9-E73E-4F19-8122-9C962F74EC87}"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C9DD66C4-0683-428A-8E55-61EDF067C690}" type="datetime1">
              <a:rPr lang="zh-CN" altLang="en-US"/>
              <a:pPr>
                <a:defRPr/>
              </a:pPr>
              <a:t>2007-9-29</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73A1C93C-7B2A-4238-B38D-45905FA2C4C1}"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7F8E6E2E-A46E-428C-8AD2-2C17E40C7497}" type="datetime1">
              <a:rPr lang="zh-CN" altLang="en-US"/>
              <a:pPr>
                <a:defRPr/>
              </a:pPr>
              <a:t>2007-9-29</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CC171482-3627-4CD4-BB86-7C2AF2C13F3A}"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55832130-77FD-49EE-A7D1-C44CFEE9D520}" type="datetime1">
              <a:rPr lang="zh-CN" altLang="en-US"/>
              <a:pPr>
                <a:defRPr/>
              </a:pPr>
              <a:t>2007-9-29</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8EE9C778-7674-41E3-BBF4-1E4BBB43984D}"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A12CBAB-AC3F-47DE-A214-332EAB50BF89}" type="datetime1">
              <a:rPr lang="zh-CN" altLang="en-US"/>
              <a:pPr>
                <a:defRPr/>
              </a:pPr>
              <a:t>2007-9-29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50B7D43-33A0-4BF3-B57E-9C956E3985F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652FFF36-0D10-4FA5-9E1D-264C9BEA9530}" type="datetime1">
              <a:rPr lang="zh-CN" altLang="en-US"/>
              <a:pPr>
                <a:defRPr/>
              </a:pPr>
              <a:t>2007-9-29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6EDCF54-C630-452B-B322-3D5CD833D66C}"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3D97D2FB-C7EE-4282-A7B5-8A1932C9F763}" type="datetime1">
              <a:rPr lang="zh-CN" altLang="en-US"/>
              <a:pPr>
                <a:defRPr/>
              </a:pPr>
              <a:t>2007-9-29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E7C88A7-C8CF-4325-9B33-75D5F04ED87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ctrTitle"/>
          </p:nvPr>
        </p:nvSpPr>
        <p:spPr/>
        <p:txBody>
          <a:bodyPr/>
          <a:lstStyle/>
          <a:p>
            <a:pPr eaLnBrk="1" hangingPunct="1"/>
            <a:r>
              <a:rPr lang="zh-CN" altLang="en-US" sz="4000" b="1" smtClean="0"/>
              <a:t>初中生词汇学习策略训练的研究</a:t>
            </a:r>
          </a:p>
        </p:txBody>
      </p:sp>
      <p:sp>
        <p:nvSpPr>
          <p:cNvPr id="15362" name="副标题 2"/>
          <p:cNvSpPr>
            <a:spLocks noGrp="1"/>
          </p:cNvSpPr>
          <p:nvPr>
            <p:ph type="subTitle" idx="1"/>
          </p:nvPr>
        </p:nvSpPr>
        <p:spPr/>
        <p:txBody>
          <a:bodyPr/>
          <a:lstStyle/>
          <a:p>
            <a:pPr eaLnBrk="1" hangingPunct="1"/>
            <a:r>
              <a:rPr lang="zh-CN" altLang="en-US" smtClean="0">
                <a:solidFill>
                  <a:srgbClr val="002060"/>
                </a:solidFill>
              </a:rPr>
              <a:t>常州市教研室  刘芸</a:t>
            </a:r>
          </a:p>
        </p:txBody>
      </p:sp>
      <p:sp>
        <p:nvSpPr>
          <p:cNvPr id="4" name="日期占位符 3"/>
          <p:cNvSpPr>
            <a:spLocks noGrp="1"/>
          </p:cNvSpPr>
          <p:nvPr>
            <p:ph type="dt" sz="quarter" idx="10"/>
          </p:nvPr>
        </p:nvSpPr>
        <p:spPr/>
        <p:txBody>
          <a:bodyPr/>
          <a:lstStyle/>
          <a:p>
            <a:pPr>
              <a:defRPr/>
            </a:pPr>
            <a:fld id="{8A0F37E0-2AB8-401C-A0D6-6EDF2597BCEA}"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pPr eaLnBrk="1" hangingPunct="1"/>
            <a:endParaRPr lang="zh-CN" altLang="en-US" smtClean="0"/>
          </a:p>
        </p:txBody>
      </p:sp>
      <p:sp>
        <p:nvSpPr>
          <p:cNvPr id="24578" name="内容占位符 2"/>
          <p:cNvSpPr>
            <a:spLocks noGrp="1"/>
          </p:cNvSpPr>
          <p:nvPr>
            <p:ph idx="1"/>
          </p:nvPr>
        </p:nvSpPr>
        <p:spPr>
          <a:xfrm>
            <a:off x="457200" y="357188"/>
            <a:ext cx="8229600" cy="5768975"/>
          </a:xfrm>
        </p:spPr>
        <p:txBody>
          <a:bodyPr/>
          <a:lstStyle/>
          <a:p>
            <a:pPr algn="ctr" eaLnBrk="1" hangingPunct="1">
              <a:buFont typeface="Arial" charset="0"/>
              <a:buNone/>
            </a:pPr>
            <a:r>
              <a:rPr lang="zh-CN" altLang="en-US" sz="3600" b="1" smtClean="0"/>
              <a:t>资源策略</a:t>
            </a:r>
          </a:p>
          <a:p>
            <a:pPr eaLnBrk="1" hangingPunct="1"/>
            <a:r>
              <a:rPr lang="zh-CN" altLang="en-US" b="1" smtClean="0"/>
              <a:t>拥有英汉双解词典，但几乎不看英文注释</a:t>
            </a:r>
          </a:p>
          <a:p>
            <a:pPr eaLnBrk="1" hangingPunct="1"/>
            <a:r>
              <a:rPr lang="zh-CN" altLang="en-US" b="1" smtClean="0"/>
              <a:t>通过大量阅读和各种途径（如英文说明书，广告牌等）学习词汇</a:t>
            </a:r>
          </a:p>
          <a:p>
            <a:pPr eaLnBrk="1" hangingPunct="1"/>
            <a:r>
              <a:rPr lang="zh-CN" altLang="en-US" b="1" smtClean="0"/>
              <a:t>网络上学习词汇</a:t>
            </a:r>
          </a:p>
          <a:p>
            <a:pPr eaLnBrk="1" hangingPunct="1"/>
            <a:r>
              <a:rPr lang="zh-CN" altLang="en-US" b="1" smtClean="0"/>
              <a:t>通过学英语歌曲学习词汇</a:t>
            </a:r>
          </a:p>
          <a:p>
            <a:pPr eaLnBrk="1" hangingPunct="1"/>
            <a:r>
              <a:rPr lang="zh-CN" altLang="en-US" b="1" smtClean="0"/>
              <a:t>尝试学习没学过的词汇</a:t>
            </a:r>
          </a:p>
          <a:p>
            <a:pPr eaLnBrk="1" hangingPunct="1"/>
            <a:endParaRPr lang="zh-CN" altLang="en-US" smtClean="0"/>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title"/>
          </p:nvPr>
        </p:nvSpPr>
        <p:spPr/>
        <p:txBody>
          <a:bodyPr/>
          <a:lstStyle/>
          <a:p>
            <a:pPr eaLnBrk="1" hangingPunct="1"/>
            <a:endParaRPr lang="zh-CN" altLang="en-US" smtClean="0"/>
          </a:p>
        </p:txBody>
      </p:sp>
      <p:sp>
        <p:nvSpPr>
          <p:cNvPr id="25602" name="内容占位符 2"/>
          <p:cNvSpPr>
            <a:spLocks noGrp="1"/>
          </p:cNvSpPr>
          <p:nvPr>
            <p:ph idx="1"/>
          </p:nvPr>
        </p:nvSpPr>
        <p:spPr>
          <a:xfrm>
            <a:off x="457200" y="500063"/>
            <a:ext cx="8229600" cy="5626100"/>
          </a:xfrm>
        </p:spPr>
        <p:txBody>
          <a:bodyPr/>
          <a:lstStyle/>
          <a:p>
            <a:pPr algn="ctr" eaLnBrk="1" hangingPunct="1">
              <a:buFont typeface="Arial" charset="0"/>
              <a:buNone/>
            </a:pPr>
            <a:r>
              <a:rPr lang="zh-CN" altLang="en-US" sz="4400" b="1" smtClean="0"/>
              <a:t>调控策略</a:t>
            </a:r>
          </a:p>
          <a:p>
            <a:pPr eaLnBrk="1" hangingPunct="1"/>
            <a:r>
              <a:rPr lang="zh-CN" altLang="en-US" b="1" smtClean="0"/>
              <a:t>知道哪些词汇是重点词汇</a:t>
            </a:r>
          </a:p>
          <a:p>
            <a:pPr eaLnBrk="1" hangingPunct="1"/>
            <a:r>
              <a:rPr lang="zh-CN" altLang="en-US" b="1" smtClean="0"/>
              <a:t>有详细的词汇学习计划和时间安排</a:t>
            </a:r>
          </a:p>
          <a:p>
            <a:pPr eaLnBrk="1" hangingPunct="1"/>
            <a:r>
              <a:rPr lang="zh-CN" altLang="en-US" b="1" smtClean="0"/>
              <a:t>有个人词汇表或词汇笔记</a:t>
            </a:r>
          </a:p>
          <a:p>
            <a:pPr eaLnBrk="1" hangingPunct="1"/>
            <a:r>
              <a:rPr lang="zh-CN" altLang="en-US" b="1" smtClean="0"/>
              <a:t>能进行阶段性的学习回顾和评估</a:t>
            </a:r>
          </a:p>
          <a:p>
            <a:pPr eaLnBrk="1" hangingPunct="1"/>
            <a:r>
              <a:rPr lang="zh-CN" altLang="en-US" b="1" smtClean="0"/>
              <a:t>能总结词汇学习记忆的方法</a:t>
            </a:r>
          </a:p>
          <a:p>
            <a:pPr eaLnBrk="1" hangingPunct="1"/>
            <a:r>
              <a:rPr lang="zh-CN" altLang="en-US" b="1" smtClean="0"/>
              <a:t>阶段性地统计个人的词汇量</a:t>
            </a:r>
          </a:p>
          <a:p>
            <a:pPr eaLnBrk="1" hangingPunct="1"/>
            <a:endParaRPr lang="zh-CN" altLang="en-US" smtClean="0"/>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1"/>
          <p:cNvSpPr>
            <a:spLocks noGrp="1"/>
          </p:cNvSpPr>
          <p:nvPr>
            <p:ph type="title"/>
          </p:nvPr>
        </p:nvSpPr>
        <p:spPr/>
        <p:txBody>
          <a:bodyPr/>
          <a:lstStyle/>
          <a:p>
            <a:pPr eaLnBrk="1" hangingPunct="1"/>
            <a:endParaRPr lang="zh-CN" altLang="en-US" smtClean="0"/>
          </a:p>
        </p:txBody>
      </p:sp>
      <p:sp>
        <p:nvSpPr>
          <p:cNvPr id="26626" name="内容占位符 2"/>
          <p:cNvSpPr>
            <a:spLocks noGrp="1"/>
          </p:cNvSpPr>
          <p:nvPr>
            <p:ph idx="1"/>
          </p:nvPr>
        </p:nvSpPr>
        <p:spPr>
          <a:xfrm>
            <a:off x="457200" y="214313"/>
            <a:ext cx="8229600" cy="5911850"/>
          </a:xfrm>
        </p:spPr>
        <p:txBody>
          <a:bodyPr/>
          <a:lstStyle/>
          <a:p>
            <a:pPr algn="ctr" eaLnBrk="1" hangingPunct="1">
              <a:buFont typeface="Arial" charset="0"/>
              <a:buNone/>
            </a:pPr>
            <a:r>
              <a:rPr lang="zh-CN" altLang="en-US" b="1" smtClean="0"/>
              <a:t>元认知策略</a:t>
            </a:r>
          </a:p>
          <a:p>
            <a:pPr eaLnBrk="1" hangingPunct="1"/>
            <a:r>
              <a:rPr lang="zh-CN" altLang="en-US" b="1" smtClean="0"/>
              <a:t>自主意识</a:t>
            </a:r>
          </a:p>
          <a:p>
            <a:pPr eaLnBrk="1" hangingPunct="1"/>
            <a:r>
              <a:rPr lang="zh-CN" altLang="en-US" b="1" smtClean="0"/>
              <a:t>选择性注意</a:t>
            </a:r>
          </a:p>
          <a:p>
            <a:pPr eaLnBrk="1" hangingPunct="1"/>
            <a:r>
              <a:rPr lang="zh-CN" altLang="en-US" b="1" smtClean="0"/>
              <a:t>预先计划</a:t>
            </a:r>
          </a:p>
          <a:p>
            <a:pPr eaLnBrk="1" hangingPunct="1"/>
            <a:r>
              <a:rPr lang="zh-CN" altLang="en-US" b="1" smtClean="0"/>
              <a:t>自我评估</a:t>
            </a:r>
          </a:p>
          <a:p>
            <a:pPr eaLnBrk="1" hangingPunct="1"/>
            <a:r>
              <a:rPr lang="zh-CN" altLang="en-US" b="1" smtClean="0"/>
              <a:t>自我约束</a:t>
            </a:r>
          </a:p>
          <a:p>
            <a:pPr eaLnBrk="1" hangingPunct="1"/>
            <a:r>
              <a:rPr lang="zh-CN" altLang="en-US" b="1" smtClean="0"/>
              <a:t>自我激烈</a:t>
            </a:r>
          </a:p>
          <a:p>
            <a:pPr algn="ctr" eaLnBrk="1" hangingPunct="1">
              <a:buFont typeface="Arial" charset="0"/>
              <a:buNone/>
            </a:pPr>
            <a:endParaRPr lang="en-US" altLang="zh-CN" b="1" smtClean="0"/>
          </a:p>
          <a:p>
            <a:pPr algn="ctr" eaLnBrk="1" hangingPunct="1">
              <a:buFont typeface="Arial" charset="0"/>
              <a:buNone/>
            </a:pPr>
            <a:r>
              <a:rPr lang="zh-CN" altLang="en-US" b="1" smtClean="0"/>
              <a:t>情感策略</a:t>
            </a:r>
          </a:p>
          <a:p>
            <a:pPr eaLnBrk="1" hangingPunct="1"/>
            <a:r>
              <a:rPr lang="zh-CN" altLang="en-US" b="1" smtClean="0"/>
              <a:t>和同伴交流，讨论词汇使用</a:t>
            </a:r>
          </a:p>
          <a:p>
            <a:pPr eaLnBrk="1" hangingPunct="1"/>
            <a:endParaRPr lang="zh-CN" altLang="en-US" b="1" smtClean="0"/>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ctrTitle"/>
          </p:nvPr>
        </p:nvSpPr>
        <p:spPr>
          <a:xfrm>
            <a:off x="685800" y="428625"/>
            <a:ext cx="7772400" cy="1470025"/>
          </a:xfrm>
        </p:spPr>
        <p:txBody>
          <a:bodyPr/>
          <a:lstStyle/>
          <a:p>
            <a:pPr eaLnBrk="1" hangingPunct="1"/>
            <a:r>
              <a:rPr lang="zh-CN" altLang="en-US" smtClean="0"/>
              <a:t>策略的训练模式</a:t>
            </a:r>
          </a:p>
        </p:txBody>
      </p:sp>
      <p:sp>
        <p:nvSpPr>
          <p:cNvPr id="3" name="副标题 2"/>
          <p:cNvSpPr>
            <a:spLocks noGrp="1"/>
          </p:cNvSpPr>
          <p:nvPr>
            <p:ph type="subTitle" idx="1"/>
          </p:nvPr>
        </p:nvSpPr>
        <p:spPr>
          <a:xfrm>
            <a:off x="642938" y="1643063"/>
            <a:ext cx="7572375" cy="4929187"/>
          </a:xfrm>
        </p:spPr>
        <p:txBody>
          <a:bodyPr rtlCol="0">
            <a:noAutofit/>
          </a:bodyPr>
          <a:lstStyle/>
          <a:p>
            <a:pPr algn="l" eaLnBrk="1" fontAlgn="auto" hangingPunct="1">
              <a:spcAft>
                <a:spcPts val="0"/>
              </a:spcAft>
              <a:buFont typeface="Arial" pitchFamily="34" charset="0"/>
              <a:buNone/>
              <a:defRPr/>
            </a:pPr>
            <a:r>
              <a:rPr lang="zh-CN" altLang="en-US" sz="2400" dirty="0" smtClean="0">
                <a:solidFill>
                  <a:srgbClr val="002060"/>
                </a:solidFill>
              </a:rPr>
              <a:t>       从与学习内容的联系性划分，策略训练分为单独训练和整体训练两类（</a:t>
            </a:r>
            <a:r>
              <a:rPr lang="en-US" sz="2400" dirty="0" smtClean="0">
                <a:solidFill>
                  <a:srgbClr val="002060"/>
                </a:solidFill>
              </a:rPr>
              <a:t>O’Malley &amp; Chamot,1990; Oxford &amp; Leaver,1996</a:t>
            </a:r>
            <a:r>
              <a:rPr lang="zh-CN" altLang="en-US" sz="2400" dirty="0" smtClean="0">
                <a:solidFill>
                  <a:srgbClr val="002060"/>
                </a:solidFill>
              </a:rPr>
              <a:t>）。单独训练并不结合学习内容进行，只是纯粹教授学习策略，策略讲座、讨论便属于这类性质。该类训练可以唤起学生对策略的高度注意，有利于发展策略能力。</a:t>
            </a:r>
            <a:r>
              <a:rPr lang="en-US" sz="2400" dirty="0" smtClean="0">
                <a:solidFill>
                  <a:srgbClr val="002060"/>
                </a:solidFill>
              </a:rPr>
              <a:t>Cohen</a:t>
            </a:r>
            <a:r>
              <a:rPr lang="zh-CN" altLang="en-US" sz="2400" dirty="0" smtClean="0">
                <a:solidFill>
                  <a:srgbClr val="002060"/>
                </a:solidFill>
              </a:rPr>
              <a:t>、</a:t>
            </a:r>
            <a:r>
              <a:rPr lang="en-US" sz="2400" dirty="0" err="1" smtClean="0">
                <a:solidFill>
                  <a:srgbClr val="002060"/>
                </a:solidFill>
              </a:rPr>
              <a:t>Flaitz</a:t>
            </a:r>
            <a:r>
              <a:rPr lang="zh-CN" altLang="en-US" sz="2400" dirty="0" smtClean="0">
                <a:solidFill>
                  <a:srgbClr val="002060"/>
                </a:solidFill>
              </a:rPr>
              <a:t>和</a:t>
            </a:r>
            <a:r>
              <a:rPr lang="en-US" sz="2400" dirty="0" err="1" smtClean="0">
                <a:solidFill>
                  <a:srgbClr val="002060"/>
                </a:solidFill>
              </a:rPr>
              <a:t>Feyten</a:t>
            </a:r>
            <a:r>
              <a:rPr lang="zh-CN" altLang="en-US" sz="2400" dirty="0" smtClean="0">
                <a:solidFill>
                  <a:srgbClr val="002060"/>
                </a:solidFill>
              </a:rPr>
              <a:t>通过讨论和讲座对学生进行过短期训练，发现学生从中受益，但</a:t>
            </a:r>
            <a:r>
              <a:rPr lang="en-US" sz="2400" dirty="0" err="1" smtClean="0">
                <a:solidFill>
                  <a:srgbClr val="002060"/>
                </a:solidFill>
              </a:rPr>
              <a:t>Wenden</a:t>
            </a:r>
            <a:r>
              <a:rPr lang="zh-CN" altLang="en-US" sz="2400" dirty="0" smtClean="0">
                <a:solidFill>
                  <a:srgbClr val="002060"/>
                </a:solidFill>
              </a:rPr>
              <a:t>的实验却证实单独训练无效，她指出这是因为单独训练无法使学生看到策略与学习任务之间的联系。整体训练是结合正常的课程学习进行的训练。该类训练在语境中进行，与学习任务相结合，使学生有机会在真实的任务中练习使用新授策略，这有助于策略的迁移。研究证明，整体训练比单独训练更有效。</a:t>
            </a:r>
          </a:p>
          <a:p>
            <a:pPr algn="l" eaLnBrk="1" fontAlgn="auto" hangingPunct="1">
              <a:spcAft>
                <a:spcPts val="0"/>
              </a:spcAft>
              <a:buFont typeface="Arial" pitchFamily="34" charset="0"/>
              <a:buNone/>
              <a:defRPr/>
            </a:pPr>
            <a:endParaRPr lang="zh-CN" altLang="en-US" sz="2400" dirty="0"/>
          </a:p>
        </p:txBody>
      </p:sp>
      <p:sp>
        <p:nvSpPr>
          <p:cNvPr id="4" name="日期占位符 3"/>
          <p:cNvSpPr>
            <a:spLocks noGrp="1"/>
          </p:cNvSpPr>
          <p:nvPr>
            <p:ph type="dt" sz="quarter" idx="10"/>
          </p:nvPr>
        </p:nvSpPr>
        <p:spPr/>
        <p:txBody>
          <a:bodyPr/>
          <a:lstStyle/>
          <a:p>
            <a:pPr>
              <a:defRPr/>
            </a:pPr>
            <a:fld id="{E2515BC3-1DED-4293-906F-57A362319AB7}"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标题 1"/>
          <p:cNvSpPr>
            <a:spLocks noGrp="1"/>
          </p:cNvSpPr>
          <p:nvPr>
            <p:ph type="title"/>
          </p:nvPr>
        </p:nvSpPr>
        <p:spPr/>
        <p:txBody>
          <a:bodyPr/>
          <a:lstStyle/>
          <a:p>
            <a:pPr eaLnBrk="1" hangingPunct="1"/>
            <a:endParaRPr lang="zh-CN" altLang="en-US" smtClean="0"/>
          </a:p>
        </p:txBody>
      </p:sp>
      <p:sp>
        <p:nvSpPr>
          <p:cNvPr id="3" name="内容占位符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zh-CN" altLang="en-US" dirty="0" smtClean="0"/>
              <a:t>从学习者的知情程度来看，策略训练可分为隐性训练和显性训练两大类。</a:t>
            </a:r>
            <a:r>
              <a:rPr lang="en-US" dirty="0" smtClean="0"/>
              <a:t>Brown </a:t>
            </a:r>
            <a:r>
              <a:rPr lang="zh-CN" altLang="en-US" dirty="0" smtClean="0"/>
              <a:t>和</a:t>
            </a:r>
            <a:r>
              <a:rPr lang="en-US" dirty="0" err="1" smtClean="0"/>
              <a:t>Palinscar</a:t>
            </a:r>
            <a:r>
              <a:rPr lang="en-US" dirty="0" smtClean="0"/>
              <a:t>(1982)</a:t>
            </a:r>
            <a:r>
              <a:rPr lang="zh-CN" altLang="en-US" dirty="0" smtClean="0"/>
              <a:t>区分了隐蔽（</a:t>
            </a:r>
            <a:r>
              <a:rPr lang="en-US" dirty="0" smtClean="0"/>
              <a:t>blind</a:t>
            </a:r>
            <a:r>
              <a:rPr lang="zh-CN" altLang="en-US" dirty="0" smtClean="0"/>
              <a:t>）、知情（</a:t>
            </a:r>
            <a:r>
              <a:rPr lang="en-US" dirty="0" smtClean="0"/>
              <a:t>informed</a:t>
            </a:r>
            <a:r>
              <a:rPr lang="zh-CN" altLang="en-US" dirty="0" smtClean="0"/>
              <a:t>）和控制（</a:t>
            </a:r>
            <a:r>
              <a:rPr lang="en-US" dirty="0" smtClean="0"/>
              <a:t>controlled</a:t>
            </a:r>
            <a:r>
              <a:rPr lang="zh-CN" altLang="en-US" dirty="0" smtClean="0"/>
              <a:t>）三个层次的训练：隐蔽训练既不指出策略的名称，也不告诉学生训练的目的和依据，只要求学生做有关的练习，但这些练习具有促使他们使用某种策略的功能；知情训练告之学生策略的名称、训练目的和依据；控制训练不但让学生知道策略的名称、训练的目的和依据，而且教会他们如何对策略进行比较、监控和评价。</a:t>
            </a:r>
            <a:endParaRPr lang="zh-CN" altLang="en-US" dirty="0"/>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1"/>
          <p:cNvSpPr>
            <a:spLocks noGrp="1"/>
          </p:cNvSpPr>
          <p:nvPr>
            <p:ph type="title"/>
          </p:nvPr>
        </p:nvSpPr>
        <p:spPr/>
        <p:txBody>
          <a:bodyPr/>
          <a:lstStyle/>
          <a:p>
            <a:pPr eaLnBrk="1" hangingPunct="1"/>
            <a:endParaRPr lang="zh-CN" altLang="en-US" smtClean="0"/>
          </a:p>
        </p:txBody>
      </p:sp>
      <p:sp>
        <p:nvSpPr>
          <p:cNvPr id="29698" name="内容占位符 2"/>
          <p:cNvSpPr>
            <a:spLocks noGrp="1"/>
          </p:cNvSpPr>
          <p:nvPr>
            <p:ph idx="1"/>
          </p:nvPr>
        </p:nvSpPr>
        <p:spPr>
          <a:xfrm>
            <a:off x="457200" y="428625"/>
            <a:ext cx="8229600" cy="5697538"/>
          </a:xfrm>
        </p:spPr>
        <p:txBody>
          <a:bodyPr/>
          <a:lstStyle/>
          <a:p>
            <a:pPr eaLnBrk="1" hangingPunct="1"/>
            <a:r>
              <a:rPr lang="zh-CN" altLang="en-US" smtClean="0"/>
              <a:t>    </a:t>
            </a:r>
            <a:r>
              <a:rPr lang="en-US" altLang="zh-CN" smtClean="0"/>
              <a:t>Cohen</a:t>
            </a:r>
            <a:r>
              <a:rPr lang="zh-CN" altLang="en-US" smtClean="0"/>
              <a:t>在</a:t>
            </a:r>
            <a:r>
              <a:rPr lang="en-US" altLang="zh-CN" smtClean="0"/>
              <a:t>《</a:t>
            </a:r>
            <a:r>
              <a:rPr lang="zh-CN" altLang="en-US" smtClean="0"/>
              <a:t>学习和运用第二语言的策略</a:t>
            </a:r>
            <a:r>
              <a:rPr lang="en-US" altLang="zh-CN" smtClean="0"/>
              <a:t>》(1998)</a:t>
            </a:r>
            <a:r>
              <a:rPr lang="zh-CN" altLang="en-US" smtClean="0"/>
              <a:t>一书中推出了以策略为基础的外语教学模式。在课堂上教师对可能有用的策略进行描述、示范并举例说明</a:t>
            </a:r>
            <a:r>
              <a:rPr lang="en-US" altLang="zh-CN" smtClean="0"/>
              <a:t>;</a:t>
            </a:r>
            <a:r>
              <a:rPr lang="zh-CN" altLang="en-US" smtClean="0"/>
              <a:t>引导小组或全班的学生对策略进行讨论</a:t>
            </a:r>
            <a:r>
              <a:rPr lang="en-US" altLang="zh-CN" smtClean="0"/>
              <a:t>; </a:t>
            </a:r>
            <a:r>
              <a:rPr lang="zh-CN" altLang="en-US" smtClean="0"/>
              <a:t>把策略与日常的课堂材料结合在一起</a:t>
            </a:r>
            <a:r>
              <a:rPr lang="en-US" altLang="zh-CN" smtClean="0"/>
              <a:t>,</a:t>
            </a:r>
            <a:r>
              <a:rPr lang="zh-CN" altLang="en-US" smtClean="0"/>
              <a:t>以明确或隐含的方式将策略融进语言教学</a:t>
            </a:r>
            <a:r>
              <a:rPr lang="en-US" altLang="zh-CN" smtClean="0"/>
              <a:t>,</a:t>
            </a:r>
            <a:r>
              <a:rPr lang="zh-CN" altLang="en-US" smtClean="0"/>
              <a:t>为学生提供语境化的策略练习。实验基本以此为模式，策略训练和教学同时展开。</a:t>
            </a:r>
          </a:p>
          <a:p>
            <a:pPr eaLnBrk="1" hangingPunct="1"/>
            <a:endParaRPr lang="zh-CN" altLang="en-US" smtClean="0">
              <a:solidFill>
                <a:srgbClr val="002060"/>
              </a:solidFill>
            </a:endParaRPr>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p:cNvSpPr>
            <a:spLocks noGrp="1"/>
          </p:cNvSpPr>
          <p:nvPr>
            <p:ph type="ctrTitle"/>
          </p:nvPr>
        </p:nvSpPr>
        <p:spPr>
          <a:xfrm>
            <a:off x="685800" y="500063"/>
            <a:ext cx="7772400" cy="1470025"/>
          </a:xfrm>
        </p:spPr>
        <p:txBody>
          <a:bodyPr/>
          <a:lstStyle/>
          <a:p>
            <a:pPr eaLnBrk="1" hangingPunct="1"/>
            <a:r>
              <a:rPr lang="zh-CN" altLang="en-US" smtClean="0"/>
              <a:t>研究的内容</a:t>
            </a:r>
            <a:r>
              <a:rPr lang="en-US" altLang="zh-CN" smtClean="0"/>
              <a:t/>
            </a:r>
            <a:br>
              <a:rPr lang="en-US" altLang="zh-CN" smtClean="0"/>
            </a:br>
            <a:endParaRPr lang="zh-CN" altLang="en-US" smtClean="0"/>
          </a:p>
        </p:txBody>
      </p:sp>
      <p:sp>
        <p:nvSpPr>
          <p:cNvPr id="3" name="副标题 2"/>
          <p:cNvSpPr>
            <a:spLocks noGrp="1"/>
          </p:cNvSpPr>
          <p:nvPr>
            <p:ph type="subTitle" idx="1"/>
          </p:nvPr>
        </p:nvSpPr>
        <p:spPr>
          <a:xfrm>
            <a:off x="428625" y="1285875"/>
            <a:ext cx="8143875" cy="5072063"/>
          </a:xfrm>
        </p:spPr>
        <p:txBody>
          <a:bodyPr>
            <a:normAutofit/>
          </a:bodyPr>
          <a:lstStyle/>
          <a:p>
            <a:pPr eaLnBrk="1" hangingPunct="1"/>
            <a:r>
              <a:rPr lang="zh-CN" altLang="en-US" b="1" smtClean="0">
                <a:solidFill>
                  <a:srgbClr val="002060"/>
                </a:solidFill>
              </a:rPr>
              <a:t>七（八、九）年级词汇学习策略培训</a:t>
            </a:r>
            <a:endParaRPr lang="en-US" altLang="zh-CN" b="1" smtClean="0">
              <a:solidFill>
                <a:srgbClr val="002060"/>
              </a:solidFill>
            </a:endParaRPr>
          </a:p>
          <a:p>
            <a:pPr eaLnBrk="1" hangingPunct="1"/>
            <a:r>
              <a:rPr lang="zh-CN" altLang="en-US" b="1" smtClean="0">
                <a:solidFill>
                  <a:srgbClr val="002060"/>
                </a:solidFill>
              </a:rPr>
              <a:t>影响学生单词学习效果的因素分析及对教学的启示</a:t>
            </a:r>
            <a:endParaRPr lang="en-US" altLang="zh-CN" b="1" smtClean="0">
              <a:solidFill>
                <a:srgbClr val="002060"/>
              </a:solidFill>
            </a:endParaRPr>
          </a:p>
          <a:p>
            <a:pPr eaLnBrk="1" hangingPunct="1"/>
            <a:r>
              <a:rPr lang="zh-CN" altLang="en-US" b="1" smtClean="0">
                <a:solidFill>
                  <a:srgbClr val="002060"/>
                </a:solidFill>
              </a:rPr>
              <a:t>七（八、九 ） 年级学生单词学习策略运用现状的调查</a:t>
            </a:r>
            <a:endParaRPr lang="en-US" altLang="zh-CN" b="1" smtClean="0">
              <a:solidFill>
                <a:srgbClr val="002060"/>
              </a:solidFill>
            </a:endParaRPr>
          </a:p>
          <a:p>
            <a:pPr eaLnBrk="1" hangingPunct="1"/>
            <a:r>
              <a:rPr lang="zh-CN" altLang="en-US" b="1" smtClean="0">
                <a:solidFill>
                  <a:srgbClr val="002060"/>
                </a:solidFill>
              </a:rPr>
              <a:t>学优生和学差生在词汇学习策略运用上的差异</a:t>
            </a:r>
            <a:endParaRPr lang="en-US" altLang="zh-CN" b="1" smtClean="0">
              <a:solidFill>
                <a:srgbClr val="002060"/>
              </a:solidFill>
            </a:endParaRPr>
          </a:p>
          <a:p>
            <a:pPr eaLnBrk="1" hangingPunct="1"/>
            <a:r>
              <a:rPr lang="zh-CN" altLang="en-US" b="1" smtClean="0">
                <a:solidFill>
                  <a:srgbClr val="002060"/>
                </a:solidFill>
              </a:rPr>
              <a:t>单词学习策略培训案例</a:t>
            </a:r>
            <a:endParaRPr lang="en-US" altLang="zh-CN" b="1" smtClean="0">
              <a:solidFill>
                <a:srgbClr val="002060"/>
              </a:solidFill>
            </a:endParaRPr>
          </a:p>
          <a:p>
            <a:pPr eaLnBrk="1" hangingPunct="1"/>
            <a:endParaRPr lang="en-US" altLang="zh-CN" sz="3600" smtClean="0">
              <a:solidFill>
                <a:srgbClr val="898989"/>
              </a:solidFill>
            </a:endParaRPr>
          </a:p>
          <a:p>
            <a:pPr eaLnBrk="1" hangingPunct="1"/>
            <a:endParaRPr lang="en-US" altLang="zh-CN" sz="3600" smtClean="0">
              <a:solidFill>
                <a:srgbClr val="898989"/>
              </a:solidFill>
            </a:endParaRPr>
          </a:p>
          <a:p>
            <a:pPr eaLnBrk="1" hangingPunct="1"/>
            <a:endParaRPr lang="en-US" altLang="zh-CN" sz="3600" smtClean="0">
              <a:solidFill>
                <a:srgbClr val="898989"/>
              </a:solidFill>
            </a:endParaRPr>
          </a:p>
          <a:p>
            <a:pPr eaLnBrk="1" hangingPunct="1"/>
            <a:endParaRPr lang="zh-CN" altLang="en-US" sz="3600" smtClean="0">
              <a:solidFill>
                <a:srgbClr val="898989"/>
              </a:solidFill>
            </a:endParaRPr>
          </a:p>
        </p:txBody>
      </p:sp>
      <p:sp>
        <p:nvSpPr>
          <p:cNvPr id="4" name="日期占位符 3"/>
          <p:cNvSpPr>
            <a:spLocks noGrp="1"/>
          </p:cNvSpPr>
          <p:nvPr>
            <p:ph type="dt" sz="quarter" idx="10"/>
          </p:nvPr>
        </p:nvSpPr>
        <p:spPr/>
        <p:txBody>
          <a:bodyPr/>
          <a:lstStyle/>
          <a:p>
            <a:pPr>
              <a:defRPr/>
            </a:pPr>
            <a:fld id="{E2515BC3-1DED-4293-906F-57A362319AB7}"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ctrTitle"/>
          </p:nvPr>
        </p:nvSpPr>
        <p:spPr/>
        <p:txBody>
          <a:bodyPr/>
          <a:lstStyle/>
          <a:p>
            <a:pPr eaLnBrk="1" hangingPunct="1"/>
            <a:r>
              <a:rPr lang="zh-CN" altLang="en-US" smtClean="0"/>
              <a:t>研究的意义</a:t>
            </a:r>
          </a:p>
        </p:txBody>
      </p:sp>
      <p:sp>
        <p:nvSpPr>
          <p:cNvPr id="3" name="副标题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zh-CN" altLang="en-US"/>
          </a:p>
        </p:txBody>
      </p:sp>
      <p:sp>
        <p:nvSpPr>
          <p:cNvPr id="4" name="日期占位符 3"/>
          <p:cNvSpPr>
            <a:spLocks noGrp="1"/>
          </p:cNvSpPr>
          <p:nvPr>
            <p:ph type="dt" sz="quarter" idx="10"/>
          </p:nvPr>
        </p:nvSpPr>
        <p:spPr/>
        <p:txBody>
          <a:bodyPr/>
          <a:lstStyle/>
          <a:p>
            <a:pPr>
              <a:defRPr/>
            </a:pPr>
            <a:fld id="{E2515BC3-1DED-4293-906F-57A362319AB7}"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p:cNvSpPr>
          <p:nvPr>
            <p:ph type="ctrTitle"/>
          </p:nvPr>
        </p:nvSpPr>
        <p:spPr>
          <a:xfrm>
            <a:off x="685800" y="857250"/>
            <a:ext cx="7772400" cy="1470025"/>
          </a:xfrm>
        </p:spPr>
        <p:txBody>
          <a:bodyPr/>
          <a:lstStyle/>
          <a:p>
            <a:pPr eaLnBrk="1" hangingPunct="1"/>
            <a:r>
              <a:rPr lang="zh-CN" altLang="en-US" smtClean="0"/>
              <a:t>学习策略的定义</a:t>
            </a:r>
          </a:p>
        </p:txBody>
      </p:sp>
      <p:sp>
        <p:nvSpPr>
          <p:cNvPr id="3" name="副标题 2"/>
          <p:cNvSpPr>
            <a:spLocks noGrp="1"/>
          </p:cNvSpPr>
          <p:nvPr>
            <p:ph type="subTitle" idx="1"/>
          </p:nvPr>
        </p:nvSpPr>
        <p:spPr>
          <a:xfrm>
            <a:off x="1371600" y="2071688"/>
            <a:ext cx="6400800" cy="3857625"/>
          </a:xfrm>
        </p:spPr>
        <p:txBody>
          <a:bodyPr rtlCol="0">
            <a:normAutofit fontScale="85000" lnSpcReduction="20000"/>
          </a:bodyPr>
          <a:lstStyle/>
          <a:p>
            <a:pPr algn="l" eaLnBrk="1" fontAlgn="auto" hangingPunct="1">
              <a:spcAft>
                <a:spcPts val="0"/>
              </a:spcAft>
              <a:buFont typeface="Arial" pitchFamily="34" charset="0"/>
              <a:buNone/>
              <a:defRPr/>
            </a:pPr>
            <a:r>
              <a:rPr lang="zh-CN" altLang="en-US" sz="4000" dirty="0" smtClean="0">
                <a:solidFill>
                  <a:srgbClr val="002060"/>
                </a:solidFill>
              </a:rPr>
              <a:t>               英语学习策略</a:t>
            </a:r>
            <a:r>
              <a:rPr lang="en-US" sz="4000" dirty="0" smtClean="0">
                <a:solidFill>
                  <a:srgbClr val="002060"/>
                </a:solidFill>
              </a:rPr>
              <a:t>(Learning Strategies)</a:t>
            </a:r>
            <a:r>
              <a:rPr lang="zh-CN" altLang="en-US" sz="4000" dirty="0" smtClean="0">
                <a:solidFill>
                  <a:srgbClr val="002060"/>
                </a:solidFill>
              </a:rPr>
              <a:t>是学习者在语言学习过程中运用的某些特殊的方法和手段</a:t>
            </a:r>
            <a:r>
              <a:rPr lang="en-US" sz="4000" dirty="0" smtClean="0">
                <a:solidFill>
                  <a:srgbClr val="002060"/>
                </a:solidFill>
              </a:rPr>
              <a:t>,</a:t>
            </a:r>
            <a:r>
              <a:rPr lang="zh-CN" altLang="en-US" sz="4000" dirty="0" smtClean="0">
                <a:solidFill>
                  <a:srgbClr val="002060"/>
                </a:solidFill>
              </a:rPr>
              <a:t>是学习者获取</a:t>
            </a:r>
            <a:r>
              <a:rPr lang="en-US" sz="4000" dirty="0" smtClean="0">
                <a:solidFill>
                  <a:srgbClr val="002060"/>
                </a:solidFill>
              </a:rPr>
              <a:t>,</a:t>
            </a:r>
            <a:r>
              <a:rPr lang="zh-CN" altLang="en-US" sz="4000" dirty="0" smtClean="0">
                <a:solidFill>
                  <a:srgbClr val="002060"/>
                </a:solidFill>
              </a:rPr>
              <a:t>储存</a:t>
            </a:r>
            <a:r>
              <a:rPr lang="en-US" sz="4000" dirty="0" smtClean="0">
                <a:solidFill>
                  <a:srgbClr val="002060"/>
                </a:solidFill>
              </a:rPr>
              <a:t>,</a:t>
            </a:r>
            <a:r>
              <a:rPr lang="zh-CN" altLang="en-US" sz="4000" dirty="0" smtClean="0">
                <a:solidFill>
                  <a:srgbClr val="002060"/>
                </a:solidFill>
              </a:rPr>
              <a:t>提取和处理信息的方法和步聚。换言之</a:t>
            </a:r>
            <a:r>
              <a:rPr lang="en-US" sz="4000" dirty="0" smtClean="0">
                <a:solidFill>
                  <a:srgbClr val="002060"/>
                </a:solidFill>
              </a:rPr>
              <a:t>,</a:t>
            </a:r>
            <a:r>
              <a:rPr lang="zh-CN" altLang="en-US" sz="4000" dirty="0" smtClean="0">
                <a:solidFill>
                  <a:srgbClr val="002060"/>
                </a:solidFill>
              </a:rPr>
              <a:t>英语学习策略是指学生</a:t>
            </a:r>
            <a:r>
              <a:rPr lang="en-US" sz="4000" dirty="0" smtClean="0">
                <a:solidFill>
                  <a:srgbClr val="002060"/>
                </a:solidFill>
              </a:rPr>
              <a:t>(</a:t>
            </a:r>
            <a:r>
              <a:rPr lang="zh-CN" altLang="en-US" sz="4000" dirty="0" smtClean="0">
                <a:solidFill>
                  <a:srgbClr val="002060"/>
                </a:solidFill>
              </a:rPr>
              <a:t>学习者</a:t>
            </a:r>
            <a:r>
              <a:rPr lang="en-US" sz="4000" dirty="0" smtClean="0">
                <a:solidFill>
                  <a:srgbClr val="002060"/>
                </a:solidFill>
              </a:rPr>
              <a:t>)</a:t>
            </a:r>
            <a:r>
              <a:rPr lang="zh-CN" altLang="en-US" sz="4000" dirty="0" smtClean="0">
                <a:solidFill>
                  <a:srgbClr val="002060"/>
                </a:solidFill>
              </a:rPr>
              <a:t>在学习过程中采用的总的对策</a:t>
            </a:r>
            <a:r>
              <a:rPr lang="en-US" sz="4000" dirty="0" smtClean="0">
                <a:solidFill>
                  <a:srgbClr val="002060"/>
                </a:solidFill>
              </a:rPr>
              <a:t>,</a:t>
            </a:r>
            <a:r>
              <a:rPr lang="zh-CN" altLang="en-US" sz="4000" dirty="0" smtClean="0">
                <a:solidFill>
                  <a:srgbClr val="002060"/>
                </a:solidFill>
              </a:rPr>
              <a:t>措施和方法</a:t>
            </a:r>
            <a:r>
              <a:rPr lang="en-US" sz="4000" dirty="0" smtClean="0">
                <a:solidFill>
                  <a:srgbClr val="002060"/>
                </a:solidFill>
              </a:rPr>
              <a:t>,</a:t>
            </a:r>
            <a:r>
              <a:rPr lang="zh-CN" altLang="en-US" sz="4000" dirty="0" smtClean="0">
                <a:solidFill>
                  <a:srgbClr val="002060"/>
                </a:solidFill>
              </a:rPr>
              <a:t>即为达到掌握外语为目的的学习思维活动的程序。</a:t>
            </a:r>
          </a:p>
          <a:p>
            <a:pPr eaLnBrk="1" fontAlgn="auto" hangingPunct="1">
              <a:spcAft>
                <a:spcPts val="0"/>
              </a:spcAft>
              <a:buFont typeface="Arial" pitchFamily="34" charset="0"/>
              <a:buNone/>
              <a:defRPr/>
            </a:pPr>
            <a:endParaRPr lang="zh-CN" altLang="en-US" dirty="0"/>
          </a:p>
        </p:txBody>
      </p:sp>
      <p:sp>
        <p:nvSpPr>
          <p:cNvPr id="4" name="日期占位符 3"/>
          <p:cNvSpPr>
            <a:spLocks noGrp="1"/>
          </p:cNvSpPr>
          <p:nvPr>
            <p:ph type="dt" sz="quarter" idx="10"/>
          </p:nvPr>
        </p:nvSpPr>
        <p:spPr/>
        <p:txBody>
          <a:bodyPr/>
          <a:lstStyle/>
          <a:p>
            <a:pPr>
              <a:defRPr/>
            </a:pPr>
            <a:fld id="{E2515BC3-1DED-4293-906F-57A362319AB7}"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endParaRPr lang="zh-CN" altLang="en-US" smtClean="0"/>
          </a:p>
        </p:txBody>
      </p:sp>
      <p:sp>
        <p:nvSpPr>
          <p:cNvPr id="3" name="内容占位符 2"/>
          <p:cNvSpPr>
            <a:spLocks noGrp="1"/>
          </p:cNvSpPr>
          <p:nvPr>
            <p:ph idx="1"/>
          </p:nvPr>
        </p:nvSpPr>
        <p:spPr>
          <a:xfrm>
            <a:off x="457200" y="714375"/>
            <a:ext cx="8229600" cy="5715000"/>
          </a:xfrm>
        </p:spPr>
        <p:txBody>
          <a:bodyPr rtlCol="0">
            <a:normAutofit fontScale="85000" lnSpcReduction="10000"/>
          </a:bodyPr>
          <a:lstStyle/>
          <a:p>
            <a:pPr eaLnBrk="1" fontAlgn="auto" hangingPunct="1">
              <a:spcAft>
                <a:spcPts val="0"/>
              </a:spcAft>
              <a:buFont typeface="Arial" pitchFamily="34" charset="0"/>
              <a:buChar char="•"/>
              <a:defRPr/>
            </a:pPr>
            <a:r>
              <a:rPr lang="zh-CN" altLang="en-US" b="1" dirty="0" smtClean="0">
                <a:solidFill>
                  <a:srgbClr val="002060"/>
                </a:solidFill>
              </a:rPr>
              <a:t>国外学者对</a:t>
            </a:r>
            <a:r>
              <a:rPr lang="en-US" b="1" dirty="0" smtClean="0">
                <a:solidFill>
                  <a:srgbClr val="002060"/>
                </a:solidFill>
              </a:rPr>
              <a:t>“</a:t>
            </a:r>
            <a:r>
              <a:rPr lang="zh-CN" altLang="en-US" b="1" dirty="0" smtClean="0">
                <a:solidFill>
                  <a:srgbClr val="002060"/>
                </a:solidFill>
              </a:rPr>
              <a:t>语言学习策略</a:t>
            </a:r>
            <a:r>
              <a:rPr lang="en-US" b="1" dirty="0" smtClean="0">
                <a:solidFill>
                  <a:srgbClr val="002060"/>
                </a:solidFill>
              </a:rPr>
              <a:t>”</a:t>
            </a:r>
            <a:r>
              <a:rPr lang="zh-CN" altLang="en-US" b="1" dirty="0" smtClean="0">
                <a:solidFill>
                  <a:srgbClr val="002060"/>
                </a:solidFill>
              </a:rPr>
              <a:t>有以下几种定义：</a:t>
            </a:r>
            <a:r>
              <a:rPr lang="en-US" b="1" dirty="0" smtClean="0">
                <a:solidFill>
                  <a:srgbClr val="002060"/>
                </a:solidFill>
              </a:rPr>
              <a:t>1</a:t>
            </a:r>
            <a:r>
              <a:rPr lang="zh-CN" altLang="en-US" b="1" dirty="0" smtClean="0">
                <a:solidFill>
                  <a:srgbClr val="002060"/>
                </a:solidFill>
              </a:rPr>
              <a:t>．语言学习者采用方法的一般趋势和总体特点，用于描述可视行为的具体形式</a:t>
            </a:r>
            <a:r>
              <a:rPr lang="en-US" b="1" dirty="0" smtClean="0">
                <a:solidFill>
                  <a:srgbClr val="002060"/>
                </a:solidFill>
              </a:rPr>
              <a:t>(Stern</a:t>
            </a:r>
            <a:r>
              <a:rPr lang="zh-CN" altLang="en-US" b="1" dirty="0" smtClean="0">
                <a:solidFill>
                  <a:srgbClr val="002060"/>
                </a:solidFill>
              </a:rPr>
              <a:t>，</a:t>
            </a:r>
            <a:r>
              <a:rPr lang="en-US" b="1" dirty="0" smtClean="0">
                <a:solidFill>
                  <a:srgbClr val="002060"/>
                </a:solidFill>
              </a:rPr>
              <a:t>1983)</a:t>
            </a:r>
            <a:r>
              <a:rPr lang="zh-CN" altLang="en-US" b="1" dirty="0" smtClean="0">
                <a:solidFill>
                  <a:srgbClr val="002060"/>
                </a:solidFill>
              </a:rPr>
              <a:t>；</a:t>
            </a:r>
            <a:r>
              <a:rPr lang="en-US" b="1" dirty="0" smtClean="0">
                <a:solidFill>
                  <a:srgbClr val="002060"/>
                </a:solidFill>
              </a:rPr>
              <a:t>2</a:t>
            </a:r>
            <a:r>
              <a:rPr lang="zh-CN" altLang="en-US" b="1" dirty="0" smtClean="0">
                <a:solidFill>
                  <a:srgbClr val="002060"/>
                </a:solidFill>
              </a:rPr>
              <a:t>．学习语言时的做法和想法，旨在影响学习者的编码过程</a:t>
            </a:r>
            <a:r>
              <a:rPr lang="en-US" b="1" dirty="0" smtClean="0">
                <a:solidFill>
                  <a:srgbClr val="002060"/>
                </a:solidFill>
              </a:rPr>
              <a:t>(</a:t>
            </a:r>
            <a:r>
              <a:rPr lang="en-US" b="1" dirty="0" err="1" smtClean="0">
                <a:solidFill>
                  <a:srgbClr val="002060"/>
                </a:solidFill>
              </a:rPr>
              <a:t>Wenstein</a:t>
            </a:r>
            <a:r>
              <a:rPr lang="en-US" b="1" dirty="0" smtClean="0">
                <a:solidFill>
                  <a:srgbClr val="002060"/>
                </a:solidFill>
              </a:rPr>
              <a:t> &amp; </a:t>
            </a:r>
            <a:r>
              <a:rPr lang="en-US" b="1" dirty="0" err="1" smtClean="0">
                <a:solidFill>
                  <a:srgbClr val="002060"/>
                </a:solidFill>
              </a:rPr>
              <a:t>Maver</a:t>
            </a:r>
            <a:r>
              <a:rPr lang="zh-CN" altLang="en-US" b="1" dirty="0" smtClean="0">
                <a:solidFill>
                  <a:srgbClr val="002060"/>
                </a:solidFill>
              </a:rPr>
              <a:t>，</a:t>
            </a:r>
            <a:r>
              <a:rPr lang="en-US" b="1" dirty="0" smtClean="0">
                <a:solidFill>
                  <a:srgbClr val="002060"/>
                </a:solidFill>
              </a:rPr>
              <a:t>1986)</a:t>
            </a:r>
            <a:r>
              <a:rPr lang="zh-CN" altLang="en-US" b="1" dirty="0" smtClean="0">
                <a:solidFill>
                  <a:srgbClr val="002060"/>
                </a:solidFill>
              </a:rPr>
              <a:t>；</a:t>
            </a:r>
            <a:r>
              <a:rPr lang="en-US" b="1" dirty="0" smtClean="0">
                <a:solidFill>
                  <a:srgbClr val="002060"/>
                </a:solidFill>
              </a:rPr>
              <a:t>3</a:t>
            </a:r>
            <a:r>
              <a:rPr lang="zh-CN" altLang="en-US" b="1" dirty="0" smtClean="0">
                <a:solidFill>
                  <a:srgbClr val="002060"/>
                </a:solidFill>
              </a:rPr>
              <a:t>．学生采取的技巧、方法或者刻意的行动，其目的是为了提高学习效率和易于回忆语言的形式及内容</a:t>
            </a:r>
            <a:r>
              <a:rPr lang="en-US" b="1" dirty="0" smtClean="0">
                <a:solidFill>
                  <a:srgbClr val="002060"/>
                </a:solidFill>
              </a:rPr>
              <a:t>(</a:t>
            </a:r>
            <a:r>
              <a:rPr lang="en-US" b="1" dirty="0" err="1" smtClean="0">
                <a:solidFill>
                  <a:srgbClr val="002060"/>
                </a:solidFill>
              </a:rPr>
              <a:t>Chamot</a:t>
            </a:r>
            <a:r>
              <a:rPr lang="zh-CN" altLang="en-US" b="1" dirty="0" smtClean="0">
                <a:solidFill>
                  <a:srgbClr val="002060"/>
                </a:solidFill>
              </a:rPr>
              <a:t>，</a:t>
            </a:r>
            <a:r>
              <a:rPr lang="en-US" b="1" dirty="0" smtClean="0">
                <a:solidFill>
                  <a:srgbClr val="002060"/>
                </a:solidFill>
              </a:rPr>
              <a:t>1987)</a:t>
            </a:r>
            <a:r>
              <a:rPr lang="zh-CN" altLang="en-US" b="1" dirty="0" smtClean="0">
                <a:solidFill>
                  <a:srgbClr val="002060"/>
                </a:solidFill>
              </a:rPr>
              <a:t>；</a:t>
            </a:r>
            <a:r>
              <a:rPr lang="en-US" b="1" dirty="0" smtClean="0">
                <a:solidFill>
                  <a:srgbClr val="002060"/>
                </a:solidFill>
              </a:rPr>
              <a:t>4</a:t>
            </a:r>
            <a:r>
              <a:rPr lang="zh-CN" altLang="en-US" b="1" dirty="0" smtClean="0">
                <a:solidFill>
                  <a:srgbClr val="002060"/>
                </a:solidFill>
              </a:rPr>
              <a:t>．学习者用以辅助其信息吸收、储存及使用之步骤与操作</a:t>
            </a:r>
            <a:r>
              <a:rPr lang="en-US" b="1" dirty="0" smtClean="0">
                <a:solidFill>
                  <a:srgbClr val="002060"/>
                </a:solidFill>
              </a:rPr>
              <a:t>(Rubin</a:t>
            </a:r>
            <a:r>
              <a:rPr lang="zh-CN" altLang="en-US" b="1" dirty="0" smtClean="0">
                <a:solidFill>
                  <a:srgbClr val="002060"/>
                </a:solidFill>
              </a:rPr>
              <a:t>，</a:t>
            </a:r>
            <a:r>
              <a:rPr lang="en-US" b="1" dirty="0" smtClean="0">
                <a:solidFill>
                  <a:srgbClr val="002060"/>
                </a:solidFill>
              </a:rPr>
              <a:t>1987)</a:t>
            </a:r>
            <a:r>
              <a:rPr lang="zh-CN" altLang="en-US" b="1" dirty="0" smtClean="0">
                <a:solidFill>
                  <a:srgbClr val="002060"/>
                </a:solidFill>
              </a:rPr>
              <a:t>；</a:t>
            </a:r>
            <a:r>
              <a:rPr lang="en-US" b="1" dirty="0" smtClean="0">
                <a:solidFill>
                  <a:srgbClr val="002060"/>
                </a:solidFill>
              </a:rPr>
              <a:t>5</a:t>
            </a:r>
            <a:r>
              <a:rPr lang="zh-CN" altLang="en-US" b="1" dirty="0" smtClean="0">
                <a:solidFill>
                  <a:srgbClr val="002060"/>
                </a:solidFill>
              </a:rPr>
              <a:t>．学习者为促进其对第二语言的了解、理解和使用所采用的、通常是有意识的和特定的动作、行为、步骤或技巧</a:t>
            </a:r>
            <a:r>
              <a:rPr lang="en-US" b="1" dirty="0" smtClean="0">
                <a:solidFill>
                  <a:srgbClr val="002060"/>
                </a:solidFill>
              </a:rPr>
              <a:t>(Oxford</a:t>
            </a:r>
            <a:r>
              <a:rPr lang="zh-CN" altLang="en-US" b="1" dirty="0" smtClean="0">
                <a:solidFill>
                  <a:srgbClr val="002060"/>
                </a:solidFill>
              </a:rPr>
              <a:t>，</a:t>
            </a:r>
            <a:r>
              <a:rPr lang="en-US" b="1" dirty="0" smtClean="0">
                <a:solidFill>
                  <a:srgbClr val="002060"/>
                </a:solidFill>
              </a:rPr>
              <a:t>1994)</a:t>
            </a:r>
            <a:r>
              <a:rPr lang="zh-CN" altLang="en-US" b="1" dirty="0" smtClean="0">
                <a:solidFill>
                  <a:srgbClr val="002060"/>
                </a:solidFill>
              </a:rPr>
              <a:t>。教育部制订的</a:t>
            </a:r>
            <a:r>
              <a:rPr lang="en-US" altLang="zh-CN" b="1" dirty="0" smtClean="0">
                <a:solidFill>
                  <a:srgbClr val="002060"/>
                </a:solidFill>
              </a:rPr>
              <a:t>《</a:t>
            </a:r>
            <a:r>
              <a:rPr lang="zh-CN" altLang="en-US" b="1" dirty="0" smtClean="0">
                <a:solidFill>
                  <a:srgbClr val="002060"/>
                </a:solidFill>
              </a:rPr>
              <a:t>普通高中英语课程标准</a:t>
            </a:r>
            <a:r>
              <a:rPr lang="en-US" b="1" dirty="0" smtClean="0">
                <a:solidFill>
                  <a:srgbClr val="002060"/>
                </a:solidFill>
              </a:rPr>
              <a:t>(</a:t>
            </a:r>
            <a:r>
              <a:rPr lang="zh-CN" altLang="en-US" b="1" dirty="0" smtClean="0">
                <a:solidFill>
                  <a:srgbClr val="002060"/>
                </a:solidFill>
              </a:rPr>
              <a:t>实验</a:t>
            </a:r>
            <a:r>
              <a:rPr lang="en-US" b="1" dirty="0" smtClean="0">
                <a:solidFill>
                  <a:srgbClr val="002060"/>
                </a:solidFill>
              </a:rPr>
              <a:t>)</a:t>
            </a:r>
            <a:r>
              <a:rPr lang="en-US" altLang="zh-CN" b="1" dirty="0" smtClean="0">
                <a:solidFill>
                  <a:srgbClr val="002060"/>
                </a:solidFill>
              </a:rPr>
              <a:t>》</a:t>
            </a:r>
            <a:r>
              <a:rPr lang="en-US" b="1" dirty="0" smtClean="0">
                <a:solidFill>
                  <a:srgbClr val="002060"/>
                </a:solidFill>
              </a:rPr>
              <a:t>(</a:t>
            </a:r>
            <a:r>
              <a:rPr lang="zh-CN" altLang="en-US" b="1" dirty="0" smtClean="0">
                <a:solidFill>
                  <a:srgbClr val="002060"/>
                </a:solidFill>
              </a:rPr>
              <a:t>以下简称</a:t>
            </a:r>
            <a:r>
              <a:rPr lang="en-US" altLang="zh-CN" b="1" dirty="0" smtClean="0">
                <a:solidFill>
                  <a:srgbClr val="002060"/>
                </a:solidFill>
              </a:rPr>
              <a:t>《</a:t>
            </a:r>
            <a:r>
              <a:rPr lang="zh-CN" altLang="en-US" b="1" dirty="0" smtClean="0">
                <a:solidFill>
                  <a:srgbClr val="002060"/>
                </a:solidFill>
              </a:rPr>
              <a:t>英语课程标准</a:t>
            </a:r>
            <a:r>
              <a:rPr lang="en-US" altLang="zh-CN" b="1" dirty="0" smtClean="0">
                <a:solidFill>
                  <a:srgbClr val="002060"/>
                </a:solidFill>
              </a:rPr>
              <a:t>》</a:t>
            </a:r>
            <a:r>
              <a:rPr lang="en-US" b="1" dirty="0" smtClean="0">
                <a:solidFill>
                  <a:srgbClr val="002060"/>
                </a:solidFill>
              </a:rPr>
              <a:t>)</a:t>
            </a:r>
            <a:r>
              <a:rPr lang="zh-CN" altLang="en-US" b="1" dirty="0" smtClean="0">
                <a:solidFill>
                  <a:srgbClr val="002060"/>
                </a:solidFill>
              </a:rPr>
              <a:t>将</a:t>
            </a:r>
            <a:r>
              <a:rPr lang="en-US" b="1" dirty="0" smtClean="0">
                <a:solidFill>
                  <a:srgbClr val="002060"/>
                </a:solidFill>
              </a:rPr>
              <a:t>“</a:t>
            </a:r>
            <a:r>
              <a:rPr lang="zh-CN" altLang="en-US" b="1" dirty="0" smtClean="0">
                <a:solidFill>
                  <a:srgbClr val="002060"/>
                </a:solidFill>
              </a:rPr>
              <a:t>学习策略</a:t>
            </a:r>
            <a:r>
              <a:rPr lang="en-US" b="1" dirty="0" smtClean="0">
                <a:solidFill>
                  <a:srgbClr val="002060"/>
                </a:solidFill>
              </a:rPr>
              <a:t>”</a:t>
            </a:r>
            <a:r>
              <a:rPr lang="zh-CN" altLang="en-US" b="1" dirty="0" smtClean="0">
                <a:solidFill>
                  <a:srgbClr val="002060"/>
                </a:solidFill>
              </a:rPr>
              <a:t>定义为</a:t>
            </a:r>
            <a:r>
              <a:rPr lang="en-US" b="1" dirty="0" smtClean="0">
                <a:solidFill>
                  <a:srgbClr val="002060"/>
                </a:solidFill>
              </a:rPr>
              <a:t>“</a:t>
            </a:r>
            <a:r>
              <a:rPr lang="zh-CN" altLang="en-US" b="1" dirty="0" smtClean="0">
                <a:solidFill>
                  <a:srgbClr val="002060"/>
                </a:solidFill>
              </a:rPr>
              <a:t>学生为了更有效地学习和使用外语而采取的各种行动和步骤</a:t>
            </a:r>
            <a:r>
              <a:rPr lang="en-US" b="1" dirty="0" smtClean="0">
                <a:solidFill>
                  <a:srgbClr val="002060"/>
                </a:solidFill>
              </a:rPr>
              <a:t>”</a:t>
            </a:r>
            <a:r>
              <a:rPr lang="zh-CN" altLang="en-US" b="1" dirty="0" smtClean="0">
                <a:solidFill>
                  <a:srgbClr val="002060"/>
                </a:solidFill>
              </a:rPr>
              <a:t>。</a:t>
            </a:r>
            <a:r>
              <a:rPr lang="en-US" b="1" dirty="0" smtClean="0">
                <a:solidFill>
                  <a:srgbClr val="002060"/>
                </a:solidFill>
              </a:rPr>
              <a:t>   </a:t>
            </a:r>
            <a:r>
              <a:rPr lang="en-US" b="1" dirty="0" smtClean="0"/>
              <a:t> </a:t>
            </a:r>
            <a:endParaRPr lang="zh-CN" altLang="en-US" b="1" dirty="0" smtClean="0"/>
          </a:p>
          <a:p>
            <a:pPr eaLnBrk="1" fontAlgn="auto" hangingPunct="1">
              <a:spcAft>
                <a:spcPts val="0"/>
              </a:spcAft>
              <a:buFont typeface="Arial" pitchFamily="34" charset="0"/>
              <a:buChar char="•"/>
              <a:defRPr/>
            </a:pPr>
            <a:endParaRPr lang="zh-CN" altLang="en-US" b="1" dirty="0"/>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ctrTitle"/>
          </p:nvPr>
        </p:nvSpPr>
        <p:spPr>
          <a:xfrm>
            <a:off x="685800" y="857250"/>
            <a:ext cx="7772400" cy="1470025"/>
          </a:xfrm>
        </p:spPr>
        <p:txBody>
          <a:bodyPr/>
          <a:lstStyle/>
          <a:p>
            <a:pPr eaLnBrk="1" hangingPunct="1"/>
            <a:r>
              <a:rPr lang="zh-CN" altLang="en-US" smtClean="0"/>
              <a:t>词汇学习策略的定义</a:t>
            </a:r>
          </a:p>
        </p:txBody>
      </p:sp>
      <p:sp>
        <p:nvSpPr>
          <p:cNvPr id="3" name="副标题 2"/>
          <p:cNvSpPr>
            <a:spLocks noGrp="1"/>
          </p:cNvSpPr>
          <p:nvPr>
            <p:ph type="subTitle" idx="1"/>
          </p:nvPr>
        </p:nvSpPr>
        <p:spPr>
          <a:xfrm>
            <a:off x="1371600" y="2214563"/>
            <a:ext cx="6400800" cy="3929062"/>
          </a:xfrm>
        </p:spPr>
        <p:txBody>
          <a:bodyPr rtlCol="0">
            <a:normAutofit/>
          </a:bodyPr>
          <a:lstStyle/>
          <a:p>
            <a:pPr algn="l" eaLnBrk="1" fontAlgn="auto" hangingPunct="1">
              <a:spcAft>
                <a:spcPts val="0"/>
              </a:spcAft>
              <a:buFont typeface="Arial" pitchFamily="34" charset="0"/>
              <a:buNone/>
              <a:defRPr/>
            </a:pPr>
            <a:r>
              <a:rPr lang="zh-CN" altLang="en-US" b="1" dirty="0" smtClean="0">
                <a:solidFill>
                  <a:srgbClr val="002060"/>
                </a:solidFill>
              </a:rPr>
              <a:t>词汇学习策略是学习者为了有效地学习和正确地使用词汇所采取的各种方法、技巧和步骤。</a:t>
            </a:r>
          </a:p>
          <a:p>
            <a:pPr eaLnBrk="1" fontAlgn="auto" hangingPunct="1">
              <a:spcAft>
                <a:spcPts val="0"/>
              </a:spcAft>
              <a:buFont typeface="Arial" pitchFamily="34" charset="0"/>
              <a:buNone/>
              <a:defRPr/>
            </a:pPr>
            <a:endParaRPr lang="zh-CN" altLang="en-US" dirty="0"/>
          </a:p>
        </p:txBody>
      </p:sp>
      <p:sp>
        <p:nvSpPr>
          <p:cNvPr id="4" name="日期占位符 3"/>
          <p:cNvSpPr>
            <a:spLocks noGrp="1"/>
          </p:cNvSpPr>
          <p:nvPr>
            <p:ph type="dt" sz="quarter" idx="10"/>
          </p:nvPr>
        </p:nvSpPr>
        <p:spPr/>
        <p:txBody>
          <a:bodyPr/>
          <a:lstStyle/>
          <a:p>
            <a:pPr>
              <a:defRPr/>
            </a:pPr>
            <a:fld id="{E2515BC3-1DED-4293-906F-57A362319AB7}"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p:cNvSpPr>
            <a:spLocks noGrp="1"/>
          </p:cNvSpPr>
          <p:nvPr>
            <p:ph type="ctrTitle"/>
          </p:nvPr>
        </p:nvSpPr>
        <p:spPr>
          <a:xfrm>
            <a:off x="685800" y="642938"/>
            <a:ext cx="7772400" cy="1470025"/>
          </a:xfrm>
        </p:spPr>
        <p:txBody>
          <a:bodyPr/>
          <a:lstStyle/>
          <a:p>
            <a:pPr eaLnBrk="1" hangingPunct="1"/>
            <a:r>
              <a:rPr lang="zh-CN" altLang="en-US" smtClean="0"/>
              <a:t>词汇学习策略的分类</a:t>
            </a:r>
          </a:p>
        </p:txBody>
      </p:sp>
      <p:sp>
        <p:nvSpPr>
          <p:cNvPr id="3" name="副标题 2"/>
          <p:cNvSpPr>
            <a:spLocks noGrp="1"/>
          </p:cNvSpPr>
          <p:nvPr>
            <p:ph type="subTitle" idx="1"/>
          </p:nvPr>
        </p:nvSpPr>
        <p:spPr>
          <a:xfrm>
            <a:off x="1371600" y="2000250"/>
            <a:ext cx="6400800" cy="4214813"/>
          </a:xfrm>
        </p:spPr>
        <p:txBody>
          <a:bodyPr rtlCol="0">
            <a:normAutofit fontScale="62500" lnSpcReduction="20000"/>
          </a:bodyPr>
          <a:lstStyle/>
          <a:p>
            <a:pPr algn="l" eaLnBrk="1" fontAlgn="auto" hangingPunct="1">
              <a:spcAft>
                <a:spcPts val="0"/>
              </a:spcAft>
              <a:buFont typeface="Arial" pitchFamily="34" charset="0"/>
              <a:buNone/>
              <a:defRPr/>
            </a:pPr>
            <a:r>
              <a:rPr lang="zh-CN" altLang="en-US" sz="4500" dirty="0" smtClean="0">
                <a:solidFill>
                  <a:srgbClr val="002060"/>
                </a:solidFill>
              </a:rPr>
              <a:t>    </a:t>
            </a:r>
            <a:r>
              <a:rPr lang="en-US" altLang="zh-CN" sz="4500" b="1" dirty="0" smtClean="0">
                <a:solidFill>
                  <a:srgbClr val="002060"/>
                </a:solidFill>
              </a:rPr>
              <a:t>《</a:t>
            </a:r>
            <a:r>
              <a:rPr lang="zh-CN" altLang="en-US" sz="4500" b="1" dirty="0" smtClean="0">
                <a:solidFill>
                  <a:srgbClr val="002060"/>
                </a:solidFill>
              </a:rPr>
              <a:t>英语课程标准</a:t>
            </a:r>
            <a:r>
              <a:rPr lang="en-US" altLang="zh-CN" sz="4500" b="1" dirty="0" smtClean="0">
                <a:solidFill>
                  <a:srgbClr val="002060"/>
                </a:solidFill>
              </a:rPr>
              <a:t>》</a:t>
            </a:r>
            <a:r>
              <a:rPr lang="zh-CN" altLang="en-US" sz="4500" b="1" dirty="0" smtClean="0">
                <a:solidFill>
                  <a:srgbClr val="002060"/>
                </a:solidFill>
              </a:rPr>
              <a:t>根据义务教育阶段学生的特点，把外语学习策略分为认知策略、调控策略、交际策略和资源策略等几大类。认知策略是学生为完成具体学习任务而采取的步骤和方法；调控策略是学生计划、实施、反思、评价和调整学习过程或学习结果的策略；交际策略是学生为了争取更多的交际机会、维持交际以及提高交际效果而采取的各种策略；资源策略是指学生合理并有效地利用多种媒体进行学习和运用英语的策略。</a:t>
            </a:r>
            <a:r>
              <a:rPr lang="en-US" sz="4500" b="1" dirty="0" smtClean="0">
                <a:solidFill>
                  <a:srgbClr val="002060"/>
                </a:solidFill>
              </a:rPr>
              <a:t>    </a:t>
            </a:r>
            <a:endParaRPr lang="zh-CN" altLang="en-US" sz="4500" b="1" dirty="0" smtClean="0">
              <a:solidFill>
                <a:srgbClr val="002060"/>
              </a:solidFill>
            </a:endParaRPr>
          </a:p>
          <a:p>
            <a:pPr eaLnBrk="1" fontAlgn="auto" hangingPunct="1">
              <a:spcAft>
                <a:spcPts val="0"/>
              </a:spcAft>
              <a:buFont typeface="Arial" pitchFamily="34" charset="0"/>
              <a:buNone/>
              <a:defRPr/>
            </a:pPr>
            <a:endParaRPr lang="zh-CN" altLang="en-US" dirty="0"/>
          </a:p>
        </p:txBody>
      </p:sp>
      <p:sp>
        <p:nvSpPr>
          <p:cNvPr id="4" name="日期占位符 3"/>
          <p:cNvSpPr>
            <a:spLocks noGrp="1"/>
          </p:cNvSpPr>
          <p:nvPr>
            <p:ph type="dt" sz="quarter" idx="10"/>
          </p:nvPr>
        </p:nvSpPr>
        <p:spPr/>
        <p:txBody>
          <a:bodyPr/>
          <a:lstStyle/>
          <a:p>
            <a:pPr>
              <a:defRPr/>
            </a:pPr>
            <a:fld id="{E2515BC3-1DED-4293-906F-57A362319AB7}"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a:xfrm>
            <a:off x="1371600" y="214313"/>
            <a:ext cx="7058025" cy="6143625"/>
          </a:xfrm>
        </p:spPr>
        <p:txBody>
          <a:bodyPr rtlCol="0">
            <a:normAutofit fontScale="85000" lnSpcReduction="20000"/>
          </a:bodyPr>
          <a:lstStyle/>
          <a:p>
            <a:pPr eaLnBrk="1" fontAlgn="auto" hangingPunct="1">
              <a:spcAft>
                <a:spcPts val="0"/>
              </a:spcAft>
              <a:buFont typeface="Arial" pitchFamily="34" charset="0"/>
              <a:buNone/>
              <a:defRPr/>
            </a:pPr>
            <a:r>
              <a:rPr lang="zh-CN" altLang="en-US" sz="4700" b="1" dirty="0" smtClean="0">
                <a:solidFill>
                  <a:srgbClr val="002060"/>
                </a:solidFill>
              </a:rPr>
              <a:t>认知策略</a:t>
            </a:r>
          </a:p>
          <a:p>
            <a:pPr algn="l" eaLnBrk="1" fontAlgn="auto" hangingPunct="1">
              <a:spcAft>
                <a:spcPts val="0"/>
              </a:spcAft>
              <a:buFont typeface="Wingdings" pitchFamily="2" charset="2"/>
              <a:buChar char="l"/>
              <a:defRPr/>
            </a:pPr>
            <a:r>
              <a:rPr lang="zh-CN" altLang="en-US" sz="3600" b="1" dirty="0" smtClean="0">
                <a:solidFill>
                  <a:srgbClr val="002060"/>
                </a:solidFill>
              </a:rPr>
              <a:t>通过单词的中文译文来理解单词，很少看英文注释；</a:t>
            </a:r>
          </a:p>
          <a:p>
            <a:pPr algn="l" eaLnBrk="1" fontAlgn="auto" hangingPunct="1">
              <a:spcAft>
                <a:spcPts val="0"/>
              </a:spcAft>
              <a:buFont typeface="Wingdings" pitchFamily="2" charset="2"/>
              <a:buChar char="l"/>
              <a:defRPr/>
            </a:pPr>
            <a:r>
              <a:rPr lang="zh-CN" altLang="en-US" sz="3600" b="1" dirty="0" smtClean="0">
                <a:solidFill>
                  <a:srgbClr val="002060"/>
                </a:solidFill>
              </a:rPr>
              <a:t>不喜欢做词汇练习</a:t>
            </a:r>
          </a:p>
          <a:p>
            <a:pPr algn="l" eaLnBrk="1" fontAlgn="auto" hangingPunct="1">
              <a:spcAft>
                <a:spcPts val="0"/>
              </a:spcAft>
              <a:buFont typeface="Wingdings" pitchFamily="2" charset="2"/>
              <a:buChar char="l"/>
              <a:defRPr/>
            </a:pPr>
            <a:r>
              <a:rPr lang="zh-CN" altLang="en-US" sz="3600" b="1" dirty="0" smtClean="0">
                <a:solidFill>
                  <a:srgbClr val="002060"/>
                </a:solidFill>
              </a:rPr>
              <a:t>不了解哪些单词为常用单词</a:t>
            </a:r>
          </a:p>
          <a:p>
            <a:pPr algn="l" eaLnBrk="1" fontAlgn="auto" hangingPunct="1">
              <a:spcAft>
                <a:spcPts val="0"/>
              </a:spcAft>
              <a:buFont typeface="Wingdings" pitchFamily="2" charset="2"/>
              <a:buChar char="l"/>
              <a:defRPr/>
            </a:pPr>
            <a:r>
              <a:rPr lang="zh-CN" altLang="en-US" sz="3600" b="1" dirty="0" smtClean="0">
                <a:solidFill>
                  <a:srgbClr val="002060"/>
                </a:solidFill>
              </a:rPr>
              <a:t>不了解单词的核心意义</a:t>
            </a:r>
          </a:p>
          <a:p>
            <a:pPr algn="l" eaLnBrk="1" fontAlgn="auto" hangingPunct="1">
              <a:spcAft>
                <a:spcPts val="0"/>
              </a:spcAft>
              <a:buFont typeface="Wingdings" pitchFamily="2" charset="2"/>
              <a:buChar char="l"/>
              <a:defRPr/>
            </a:pPr>
            <a:r>
              <a:rPr lang="zh-CN" altLang="en-US" sz="3600" b="1" dirty="0" smtClean="0">
                <a:solidFill>
                  <a:srgbClr val="002060"/>
                </a:solidFill>
              </a:rPr>
              <a:t>很少主动学习单词，主要依靠老师的讲解或看教材参考书</a:t>
            </a:r>
          </a:p>
          <a:p>
            <a:pPr algn="l" eaLnBrk="1" fontAlgn="auto" hangingPunct="1">
              <a:spcAft>
                <a:spcPts val="0"/>
              </a:spcAft>
              <a:buFont typeface="Wingdings" pitchFamily="2" charset="2"/>
              <a:buChar char="l"/>
              <a:defRPr/>
            </a:pPr>
            <a:r>
              <a:rPr lang="zh-CN" altLang="en-US" sz="3600" b="1" dirty="0" smtClean="0">
                <a:solidFill>
                  <a:srgbClr val="002060"/>
                </a:solidFill>
              </a:rPr>
              <a:t>遇到生词的第一反应是想查字典，想知道单词的确切意思</a:t>
            </a:r>
          </a:p>
          <a:p>
            <a:pPr algn="l" eaLnBrk="1" fontAlgn="auto" hangingPunct="1">
              <a:spcAft>
                <a:spcPts val="0"/>
              </a:spcAft>
              <a:buFont typeface="Wingdings" pitchFamily="2" charset="2"/>
              <a:buChar char="l"/>
              <a:defRPr/>
            </a:pPr>
            <a:r>
              <a:rPr lang="zh-CN" altLang="en-US" sz="3600" b="1" dirty="0" smtClean="0">
                <a:solidFill>
                  <a:srgbClr val="002060"/>
                </a:solidFill>
              </a:rPr>
              <a:t>通过阅读或理解上下文提高对词的认知深度</a:t>
            </a:r>
          </a:p>
          <a:p>
            <a:pPr algn="l" eaLnBrk="1" fontAlgn="auto" hangingPunct="1">
              <a:spcAft>
                <a:spcPts val="0"/>
              </a:spcAft>
              <a:buFont typeface="Wingdings" pitchFamily="2" charset="2"/>
              <a:buChar char="l"/>
              <a:defRPr/>
            </a:pPr>
            <a:r>
              <a:rPr lang="zh-CN" altLang="en-US" sz="3600" b="1" dirty="0" smtClean="0">
                <a:solidFill>
                  <a:srgbClr val="002060"/>
                </a:solidFill>
              </a:rPr>
              <a:t>上下文猜测</a:t>
            </a:r>
          </a:p>
          <a:p>
            <a:pPr algn="l" eaLnBrk="1" fontAlgn="auto" hangingPunct="1">
              <a:spcAft>
                <a:spcPts val="0"/>
              </a:spcAft>
              <a:buFont typeface="Arial" pitchFamily="34" charset="0"/>
              <a:buNone/>
              <a:defRPr/>
            </a:pPr>
            <a:endParaRPr lang="zh-CN" altLang="en-US" sz="3600" dirty="0"/>
          </a:p>
        </p:txBody>
      </p:sp>
      <p:sp>
        <p:nvSpPr>
          <p:cNvPr id="4" name="日期占位符 3"/>
          <p:cNvSpPr>
            <a:spLocks noGrp="1"/>
          </p:cNvSpPr>
          <p:nvPr>
            <p:ph type="dt" sz="quarter" idx="10"/>
          </p:nvPr>
        </p:nvSpPr>
        <p:spPr/>
        <p:txBody>
          <a:bodyPr/>
          <a:lstStyle/>
          <a:p>
            <a:pPr>
              <a:defRPr/>
            </a:pPr>
            <a:fld id="{E2515BC3-1DED-4293-906F-57A362319AB7}"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title"/>
          </p:nvPr>
        </p:nvSpPr>
        <p:spPr/>
        <p:txBody>
          <a:bodyPr/>
          <a:lstStyle/>
          <a:p>
            <a:pPr eaLnBrk="1" hangingPunct="1"/>
            <a:endParaRPr lang="zh-CN" altLang="en-US" smtClean="0"/>
          </a:p>
        </p:txBody>
      </p:sp>
      <p:sp>
        <p:nvSpPr>
          <p:cNvPr id="22530" name="内容占位符 2"/>
          <p:cNvSpPr>
            <a:spLocks noGrp="1"/>
          </p:cNvSpPr>
          <p:nvPr>
            <p:ph idx="1"/>
          </p:nvPr>
        </p:nvSpPr>
        <p:spPr>
          <a:xfrm>
            <a:off x="457200" y="0"/>
            <a:ext cx="8329613" cy="6500813"/>
          </a:xfrm>
        </p:spPr>
        <p:txBody>
          <a:bodyPr/>
          <a:lstStyle/>
          <a:p>
            <a:pPr algn="ctr" eaLnBrk="1" hangingPunct="1"/>
            <a:r>
              <a:rPr lang="zh-CN" altLang="en-US" sz="3600" smtClean="0"/>
              <a:t>记忆策略</a:t>
            </a:r>
          </a:p>
          <a:p>
            <a:pPr eaLnBrk="1" hangingPunct="1"/>
            <a:r>
              <a:rPr lang="zh-CN" altLang="en-US" sz="2800" b="1" smtClean="0"/>
              <a:t>按字母顺序或课文顺序背诵课本上的单词（单词表策略）</a:t>
            </a:r>
          </a:p>
          <a:p>
            <a:pPr eaLnBrk="1" hangingPunct="1"/>
            <a:r>
              <a:rPr lang="zh-CN" altLang="en-US" sz="2800" b="1" smtClean="0"/>
              <a:t>习惯不出声地默读来记单词（出声复述单词）</a:t>
            </a:r>
          </a:p>
          <a:p>
            <a:pPr eaLnBrk="1" hangingPunct="1"/>
            <a:r>
              <a:rPr lang="zh-CN" altLang="en-US" sz="2800" b="1" smtClean="0"/>
              <a:t>没有自己的生词本；</a:t>
            </a:r>
          </a:p>
          <a:p>
            <a:pPr eaLnBrk="1" hangingPunct="1"/>
            <a:r>
              <a:rPr lang="zh-CN" altLang="en-US" sz="2800" b="1" smtClean="0"/>
              <a:t>通过语音规则记忆单词（按字母或字母组合的规律直接拼读单词识记拼读发音规则的单词）</a:t>
            </a:r>
          </a:p>
          <a:p>
            <a:pPr eaLnBrk="1" hangingPunct="1"/>
            <a:r>
              <a:rPr lang="zh-CN" altLang="en-US" sz="2800" b="1" smtClean="0"/>
              <a:t>通过构词法记忆单词（分析策略）</a:t>
            </a:r>
          </a:p>
          <a:p>
            <a:pPr eaLnBrk="1" hangingPunct="1"/>
            <a:r>
              <a:rPr lang="zh-CN" altLang="en-US" sz="2800" b="1" smtClean="0"/>
              <a:t>运用联想记忆单词（联想策略）</a:t>
            </a:r>
          </a:p>
          <a:p>
            <a:pPr eaLnBrk="1" hangingPunct="1"/>
            <a:r>
              <a:rPr lang="zh-CN" altLang="en-US" sz="2800" b="1" smtClean="0"/>
              <a:t>运用归类法记忆单词（归类策略）</a:t>
            </a:r>
          </a:p>
          <a:p>
            <a:pPr eaLnBrk="1" hangingPunct="1"/>
            <a:r>
              <a:rPr lang="zh-CN" altLang="en-US" sz="2800" b="1" smtClean="0"/>
              <a:t>及时复习单词（复习策略和管理策略）</a:t>
            </a:r>
          </a:p>
          <a:p>
            <a:pPr eaLnBrk="1" hangingPunct="1"/>
            <a:endParaRPr lang="zh-CN" altLang="en-US" sz="2800" smtClean="0"/>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p:txBody>
          <a:bodyPr/>
          <a:lstStyle/>
          <a:p>
            <a:pPr eaLnBrk="1" hangingPunct="1"/>
            <a:endParaRPr lang="zh-CN" altLang="en-US" smtClean="0"/>
          </a:p>
        </p:txBody>
      </p:sp>
      <p:sp>
        <p:nvSpPr>
          <p:cNvPr id="3" name="内容占位符 2"/>
          <p:cNvSpPr>
            <a:spLocks noGrp="1"/>
          </p:cNvSpPr>
          <p:nvPr>
            <p:ph idx="1"/>
          </p:nvPr>
        </p:nvSpPr>
        <p:spPr>
          <a:xfrm>
            <a:off x="457200" y="571500"/>
            <a:ext cx="8229600" cy="5554663"/>
          </a:xfrm>
        </p:spPr>
        <p:txBody>
          <a:bodyPr rtlCol="0">
            <a:normAutofit fontScale="92500" lnSpcReduction="20000"/>
          </a:bodyPr>
          <a:lstStyle/>
          <a:p>
            <a:pPr eaLnBrk="1" fontAlgn="auto" hangingPunct="1">
              <a:spcAft>
                <a:spcPts val="0"/>
              </a:spcAft>
              <a:buFont typeface="Arial" pitchFamily="34" charset="0"/>
              <a:buChar char="•"/>
              <a:defRPr/>
            </a:pPr>
            <a:r>
              <a:rPr lang="zh-CN" altLang="en-US" b="1" dirty="0" smtClean="0">
                <a:solidFill>
                  <a:srgbClr val="002060"/>
                </a:solidFill>
              </a:rPr>
              <a:t>多通道输入，即借助必要的学习工具（录音、录像、多媒体等）使词的形、音、义等可以同时呈现</a:t>
            </a:r>
          </a:p>
          <a:p>
            <a:pPr eaLnBrk="1" fontAlgn="auto" hangingPunct="1">
              <a:spcAft>
                <a:spcPts val="0"/>
              </a:spcAft>
              <a:buFont typeface="Arial" pitchFamily="34" charset="0"/>
              <a:buChar char="•"/>
              <a:defRPr/>
            </a:pPr>
            <a:r>
              <a:rPr lang="zh-CN" altLang="en-US" b="1" dirty="0" smtClean="0">
                <a:solidFill>
                  <a:srgbClr val="002060"/>
                </a:solidFill>
              </a:rPr>
              <a:t>机械性的背诵（复述策略）</a:t>
            </a:r>
          </a:p>
          <a:p>
            <a:pPr eaLnBrk="1" fontAlgn="auto" hangingPunct="1">
              <a:spcAft>
                <a:spcPts val="0"/>
              </a:spcAft>
              <a:buFont typeface="Arial" pitchFamily="34" charset="0"/>
              <a:buChar char="•"/>
              <a:defRPr/>
            </a:pPr>
            <a:r>
              <a:rPr lang="zh-CN" altLang="en-US" b="1" dirty="0" smtClean="0">
                <a:solidFill>
                  <a:srgbClr val="002060"/>
                </a:solidFill>
              </a:rPr>
              <a:t>应用策略</a:t>
            </a:r>
          </a:p>
          <a:p>
            <a:pPr eaLnBrk="1" fontAlgn="auto" hangingPunct="1">
              <a:spcAft>
                <a:spcPts val="0"/>
              </a:spcAft>
              <a:buFont typeface="Arial" pitchFamily="34" charset="0"/>
              <a:buChar char="•"/>
              <a:defRPr/>
            </a:pPr>
            <a:r>
              <a:rPr lang="zh-CN" altLang="en-US" b="1" dirty="0" smtClean="0">
                <a:solidFill>
                  <a:srgbClr val="002060"/>
                </a:solidFill>
              </a:rPr>
              <a:t>上下文策略</a:t>
            </a:r>
          </a:p>
          <a:p>
            <a:pPr eaLnBrk="1" fontAlgn="auto" hangingPunct="1">
              <a:spcAft>
                <a:spcPts val="0"/>
              </a:spcAft>
              <a:buFont typeface="Arial" pitchFamily="34" charset="0"/>
              <a:buChar char="•"/>
              <a:defRPr/>
            </a:pPr>
            <a:r>
              <a:rPr lang="zh-CN" altLang="en-US" b="1" dirty="0" smtClean="0">
                <a:solidFill>
                  <a:srgbClr val="002060"/>
                </a:solidFill>
              </a:rPr>
              <a:t>有间隔的再认和有组织的复习</a:t>
            </a:r>
          </a:p>
          <a:p>
            <a:pPr eaLnBrk="1" fontAlgn="auto" hangingPunct="1">
              <a:spcAft>
                <a:spcPts val="0"/>
              </a:spcAft>
              <a:buFont typeface="Arial" pitchFamily="34" charset="0"/>
              <a:buChar char="•"/>
              <a:defRPr/>
            </a:pPr>
            <a:r>
              <a:rPr lang="zh-CN" altLang="en-US" b="1" dirty="0" smtClean="0">
                <a:solidFill>
                  <a:srgbClr val="002060"/>
                </a:solidFill>
              </a:rPr>
              <a:t>用关键词法记忆有些单词</a:t>
            </a:r>
          </a:p>
          <a:p>
            <a:pPr eaLnBrk="1" fontAlgn="auto" hangingPunct="1">
              <a:spcAft>
                <a:spcPts val="0"/>
              </a:spcAft>
              <a:buFont typeface="Arial" pitchFamily="34" charset="0"/>
              <a:buChar char="•"/>
              <a:defRPr/>
            </a:pPr>
            <a:r>
              <a:rPr lang="zh-CN" altLang="en-US" b="1" dirty="0" smtClean="0">
                <a:solidFill>
                  <a:srgbClr val="002060"/>
                </a:solidFill>
              </a:rPr>
              <a:t>用构词法</a:t>
            </a:r>
          </a:p>
          <a:p>
            <a:pPr eaLnBrk="1" fontAlgn="auto" hangingPunct="1">
              <a:spcAft>
                <a:spcPts val="0"/>
              </a:spcAft>
              <a:buFont typeface="Arial" pitchFamily="34" charset="0"/>
              <a:buChar char="•"/>
              <a:defRPr/>
            </a:pPr>
            <a:r>
              <a:rPr lang="zh-CN" altLang="en-US" b="1" dirty="0" smtClean="0">
                <a:solidFill>
                  <a:srgbClr val="002060"/>
                </a:solidFill>
              </a:rPr>
              <a:t>情景编码</a:t>
            </a:r>
          </a:p>
          <a:p>
            <a:pPr eaLnBrk="1" fontAlgn="auto" hangingPunct="1">
              <a:spcAft>
                <a:spcPts val="0"/>
              </a:spcAft>
              <a:buFont typeface="Arial" pitchFamily="34" charset="0"/>
              <a:buChar char="•"/>
              <a:defRPr/>
            </a:pPr>
            <a:r>
              <a:rPr lang="zh-CN" altLang="en-US" b="1" dirty="0" smtClean="0">
                <a:solidFill>
                  <a:srgbClr val="002060"/>
                </a:solidFill>
              </a:rPr>
              <a:t>运用原来的旧单词学习新单词（同化策略）</a:t>
            </a:r>
          </a:p>
          <a:p>
            <a:pPr eaLnBrk="1" fontAlgn="auto" hangingPunct="1">
              <a:spcAft>
                <a:spcPts val="0"/>
              </a:spcAft>
              <a:buFont typeface="Arial" pitchFamily="34" charset="0"/>
              <a:buChar char="•"/>
              <a:defRPr/>
            </a:pPr>
            <a:r>
              <a:rPr lang="zh-CN" altLang="en-US" b="1" dirty="0" smtClean="0">
                <a:solidFill>
                  <a:srgbClr val="002060"/>
                </a:solidFill>
              </a:rPr>
              <a:t>运用自我测试策略</a:t>
            </a:r>
          </a:p>
        </p:txBody>
      </p:sp>
      <p:sp>
        <p:nvSpPr>
          <p:cNvPr id="4" name="日期占位符 3"/>
          <p:cNvSpPr>
            <a:spLocks noGrp="1"/>
          </p:cNvSpPr>
          <p:nvPr>
            <p:ph type="dt" sz="quarter" idx="10"/>
          </p:nvPr>
        </p:nvSpPr>
        <p:spPr/>
        <p:txBody>
          <a:bodyPr/>
          <a:lstStyle/>
          <a:p>
            <a:pPr>
              <a:defRPr/>
            </a:pPr>
            <a:fld id="{1B93425F-F779-4385-8B4B-F5F7050DB0A2}" type="datetime1">
              <a:rPr lang="zh-CN" altLang="en-US"/>
              <a:pPr>
                <a:defRPr/>
              </a:pPr>
              <a:t>2007-9-29</a:t>
            </a:fld>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1903</Words>
  <PresentationFormat>全屏显示(4:3)</PresentationFormat>
  <Paragraphs>89</Paragraphs>
  <Slides>16</Slides>
  <Notes>0</Notes>
  <HiddenSlides>0</HiddenSlides>
  <MMClips>0</MMClips>
  <ScaleCrop>false</ScaleCrop>
  <HeadingPairs>
    <vt:vector size="6" baseType="variant">
      <vt:variant>
        <vt:lpstr>已用的字体</vt:lpstr>
      </vt:variant>
      <vt:variant>
        <vt:i4>4</vt:i4>
      </vt:variant>
      <vt:variant>
        <vt:lpstr>演示文稿设计模板</vt:lpstr>
      </vt:variant>
      <vt:variant>
        <vt:i4>1</vt:i4>
      </vt:variant>
      <vt:variant>
        <vt:lpstr>幻灯片标题</vt:lpstr>
      </vt:variant>
      <vt:variant>
        <vt:i4>16</vt:i4>
      </vt:variant>
    </vt:vector>
  </HeadingPairs>
  <TitlesOfParts>
    <vt:vector size="21" baseType="lpstr">
      <vt:lpstr>Arial</vt:lpstr>
      <vt:lpstr>宋体</vt:lpstr>
      <vt:lpstr>Calibri</vt:lpstr>
      <vt:lpstr>Wingdings</vt:lpstr>
      <vt:lpstr>Office 主题</vt:lpstr>
      <vt:lpstr>初中生词汇学习策略训练的研究</vt:lpstr>
      <vt:lpstr>研究的意义</vt:lpstr>
      <vt:lpstr>学习策略的定义</vt:lpstr>
      <vt:lpstr>幻灯片 4</vt:lpstr>
      <vt:lpstr>词汇学习策略的定义</vt:lpstr>
      <vt:lpstr>词汇学习策略的分类</vt:lpstr>
      <vt:lpstr>幻灯片 7</vt:lpstr>
      <vt:lpstr>幻灯片 8</vt:lpstr>
      <vt:lpstr>幻灯片 9</vt:lpstr>
      <vt:lpstr>幻灯片 10</vt:lpstr>
      <vt:lpstr>幻灯片 11</vt:lpstr>
      <vt:lpstr>幻灯片 12</vt:lpstr>
      <vt:lpstr>策略的训练模式</vt:lpstr>
      <vt:lpstr>幻灯片 14</vt:lpstr>
      <vt:lpstr>幻灯片 15</vt:lpstr>
      <vt:lpstr>研究的内容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策略训词汇练的研究</dc:title>
  <dc:creator>Mary Liu</dc:creator>
  <cp:lastModifiedBy>Mary Liu</cp:lastModifiedBy>
  <cp:revision>34</cp:revision>
  <dcterms:created xsi:type="dcterms:W3CDTF">2007-09-12T17:44:50Z</dcterms:created>
  <dcterms:modified xsi:type="dcterms:W3CDTF">2007-09-29T00:39:04Z</dcterms:modified>
</cp:coreProperties>
</file>