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62" r:id="rId3"/>
    <p:sldId id="258" r:id="rId4"/>
    <p:sldId id="259" r:id="rId5"/>
    <p:sldId id="260" r:id="rId6"/>
    <p:sldId id="273" r:id="rId7"/>
    <p:sldId id="263" r:id="rId8"/>
    <p:sldId id="265" r:id="rId9"/>
    <p:sldId id="277" r:id="rId10"/>
    <p:sldId id="266" r:id="rId11"/>
    <p:sldId id="275" r:id="rId12"/>
    <p:sldId id="267" r:id="rId13"/>
    <p:sldId id="270" r:id="rId14"/>
    <p:sldId id="271" r:id="rId15"/>
    <p:sldId id="272" r:id="rId16"/>
    <p:sldId id="278" r:id="rId17"/>
    <p:sldId id="274"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24B095-FDFE-4506-A8AD-C014938959F2}" type="datetimeFigureOut">
              <a:rPr lang="zh-CN" altLang="en-US" smtClean="0"/>
              <a:pPr/>
              <a:t>2007-11-13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2C21E6-3D41-48A8-8BAD-E68B484C4E6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2BF9DFF-B0FF-455D-B42C-A486996EDD8C}" type="slidenum">
              <a:rPr lang="en-US" altLang="zh-CN">
                <a:ea typeface="宋体" charset="-122"/>
              </a:rPr>
              <a:pPr/>
              <a:t>1</a:t>
            </a:fld>
            <a:endParaRPr lang="en-US" altLang="zh-CN">
              <a:ea typeface="宋体" charset="-122"/>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zh-CN" altLang="zh-CN"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011DB6-347C-4E28-B25E-05AB1AA61CC3}" type="datetimeFigureOut">
              <a:rPr lang="zh-CN" altLang="en-US" smtClean="0"/>
              <a:pPr/>
              <a:t>2007-11-13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5E5129-AB99-45FC-93B5-4964BA8EACC4}" type="slidenum">
              <a:rPr lang="zh-CN" altLang="en-US" smtClean="0"/>
              <a:pPr/>
              <a:t>‹#›</a:t>
            </a:fld>
            <a:endParaRPr lang="zh-CN" alt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3000"/>
            <a:lum/>
          </a:blip>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11DB6-347C-4E28-B25E-05AB1AA61CC3}" type="datetimeFigureOut">
              <a:rPr lang="zh-CN" altLang="en-US" smtClean="0"/>
              <a:pPr/>
              <a:t>2007-11-13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E5129-AB99-45FC-93B5-4964BA8EACC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audio" Target="file:///C:\Documents%20and%20Settings\&#31616;&#24681;&#21191;\&#26700;&#38754;\chun\&#26657;&#27468;.mp3" TargetMode="Externa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chun/xsgylj.doc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chun/ljchun.docx"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chun/ljzw.docx"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4"/>
          <a:srcRect/>
          <a:stretch>
            <a:fillRect/>
          </a:stretch>
        </p:blipFill>
        <p:spPr bwMode="auto">
          <a:xfrm>
            <a:off x="1785918" y="157156"/>
            <a:ext cx="7215206" cy="23431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2050" name="Rectangle 2"/>
          <p:cNvSpPr>
            <a:spLocks noGrp="1" noChangeArrowheads="1"/>
          </p:cNvSpPr>
          <p:nvPr>
            <p:ph type="title" idx="4294967295"/>
          </p:nvPr>
        </p:nvSpPr>
        <p:spPr>
          <a:xfrm>
            <a:off x="571472" y="642918"/>
            <a:ext cx="950912" cy="5873750"/>
          </a:xfrm>
          <a:effectLst>
            <a:outerShdw dist="35921" dir="2700000" algn="ctr" rotWithShape="0">
              <a:srgbClr val="FF9900">
                <a:alpha val="50000"/>
              </a:srgbClr>
            </a:outerShdw>
          </a:effectLst>
        </p:spPr>
        <p:txBody>
          <a:bodyPr vert="eaVert">
            <a:normAutofit fontScale="90000"/>
          </a:bodyPr>
          <a:lstStyle/>
          <a:p>
            <a:pPr eaLnBrk="1" hangingPunct="1">
              <a:lnSpc>
                <a:spcPct val="75000"/>
              </a:lnSpc>
              <a:spcBef>
                <a:spcPct val="5000"/>
              </a:spcBef>
              <a:defRPr/>
            </a:pPr>
            <a:r>
              <a:rPr lang="en-US" altLang="zh-CN" sz="3600" b="1" dirty="0" smtClean="0"/>
              <a:t/>
            </a:r>
            <a:br>
              <a:rPr lang="en-US" altLang="zh-CN" sz="3600" b="1" dirty="0" smtClean="0"/>
            </a:br>
            <a:r>
              <a:rPr lang="zh-CN" altLang="en-US" sz="5300" b="1" dirty="0" smtClean="0">
                <a:latin typeface="黑体" pitchFamily="2" charset="-122"/>
                <a:ea typeface="黑体" pitchFamily="2" charset="-122"/>
              </a:rPr>
              <a:t>合群  合作  合享</a:t>
            </a:r>
            <a:r>
              <a:rPr lang="zh-CN" altLang="en-US" sz="5300" dirty="0" smtClean="0"/>
              <a:t> </a:t>
            </a:r>
          </a:p>
        </p:txBody>
      </p:sp>
      <p:sp>
        <p:nvSpPr>
          <p:cNvPr id="2104" name="Rectangle 56"/>
          <p:cNvSpPr>
            <a:spLocks noChangeArrowheads="1"/>
          </p:cNvSpPr>
          <p:nvPr/>
        </p:nvSpPr>
        <p:spPr bwMode="auto">
          <a:xfrm>
            <a:off x="4143372" y="5214950"/>
            <a:ext cx="4143404" cy="1439862"/>
          </a:xfrm>
          <a:prstGeom prst="rect">
            <a:avLst/>
          </a:prstGeom>
          <a:noFill/>
          <a:ln w="9525">
            <a:noFill/>
            <a:miter lim="800000"/>
            <a:headEnd/>
            <a:tailEnd/>
          </a:ln>
        </p:spPr>
        <p:txBody>
          <a:bodyPr wrap="none" anchor="ctr">
            <a:scene3d>
              <a:camera prst="orthographicFront"/>
              <a:lightRig rig="threePt" dir="t"/>
            </a:scene3d>
            <a:sp3d extrusionH="57150">
              <a:bevelT w="38100" h="38100"/>
            </a:sp3d>
          </a:bodyPr>
          <a:lstStyle/>
          <a:p>
            <a:r>
              <a:rPr lang="zh-CN" altLang="en-US" sz="2400" b="1" dirty="0" smtClean="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ea typeface="华文仿宋" pitchFamily="2" charset="-122"/>
              </a:rPr>
              <a:t>南京溧水</a:t>
            </a:r>
            <a:r>
              <a:rPr lang="en-US" altLang="zh-CN" sz="2400" b="1" dirty="0" smtClean="0">
                <a:latin typeface="黑体" pitchFamily="2" charset="-122"/>
                <a:ea typeface="黑体" pitchFamily="2" charset="-122"/>
              </a:rPr>
              <a:t>·</a:t>
            </a:r>
            <a:r>
              <a:rPr lang="zh-CN" altLang="en-US" sz="2400" b="1" dirty="0" smtClean="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ea typeface="华文仿宋" pitchFamily="2" charset="-122"/>
              </a:rPr>
              <a:t>东庐中学      简恩勇</a:t>
            </a:r>
            <a:endParaRPr lang="zh-CN" altLang="en-US" sz="2400" b="1" dirty="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latin typeface="迷你简启体" pitchFamily="65" charset="-122"/>
              <a:ea typeface="华文仿宋" pitchFamily="2" charset="-122"/>
            </a:endParaRPr>
          </a:p>
          <a:p>
            <a:r>
              <a:rPr lang="zh-CN" altLang="en-US" sz="2000" b="1" dirty="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ea typeface="华文仿宋" pitchFamily="2" charset="-122"/>
              </a:rPr>
              <a:t>手       </a:t>
            </a:r>
            <a:r>
              <a:rPr lang="zh-CN" altLang="en-US" sz="2000" b="1" dirty="0" smtClean="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ea typeface="华文仿宋" pitchFamily="2" charset="-122"/>
              </a:rPr>
              <a:t>机</a:t>
            </a:r>
            <a:r>
              <a:rPr lang="en-US" altLang="zh-CN" sz="2000" b="1" dirty="0" smtClean="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ea typeface="华文仿宋" pitchFamily="2" charset="-122"/>
              </a:rPr>
              <a:t>:025-52019789</a:t>
            </a:r>
            <a:endParaRPr lang="en-US" altLang="zh-CN" sz="2400" b="1" dirty="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latin typeface="迷你简启体" pitchFamily="65" charset="-122"/>
              <a:ea typeface="华文仿宋" pitchFamily="2" charset="-122"/>
            </a:endParaRPr>
          </a:p>
          <a:p>
            <a:r>
              <a:rPr lang="en-US" altLang="zh-CN" sz="2800" b="1" dirty="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ea typeface="华文仿宋" pitchFamily="2" charset="-122"/>
              </a:rPr>
              <a:t>E</a:t>
            </a:r>
            <a:r>
              <a:rPr lang="en-US" altLang="zh-CN" sz="2000" b="1" dirty="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ea typeface="华文仿宋" pitchFamily="2" charset="-122"/>
              </a:rPr>
              <a:t>— </a:t>
            </a:r>
            <a:r>
              <a:rPr lang="en-US" altLang="zh-CN" sz="2000" b="1" dirty="0" smtClean="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ea typeface="华文仿宋" pitchFamily="2" charset="-122"/>
              </a:rPr>
              <a:t>mail</a:t>
            </a:r>
            <a:r>
              <a:rPr lang="en-US" altLang="zh-CN" sz="2000" b="1" dirty="0" smtClean="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latin typeface="华文仿宋" pitchFamily="2" charset="-122"/>
                <a:ea typeface="华文仿宋" pitchFamily="2" charset="-122"/>
              </a:rPr>
              <a:t>:</a:t>
            </a:r>
            <a:r>
              <a:rPr lang="en-US" altLang="zh-CN" sz="2400" b="1" dirty="0" smtClean="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latin typeface="华文仿宋" pitchFamily="2" charset="-122"/>
                <a:ea typeface="华文仿宋" pitchFamily="2" charset="-122"/>
              </a:rPr>
              <a:t>jianenyong710228@126.com</a:t>
            </a:r>
            <a:endParaRPr lang="en-US" altLang="zh-CN" sz="2400" b="1" dirty="0">
              <a:ln w="12700">
                <a:solidFill>
                  <a:schemeClr val="tx2">
                    <a:satMod val="155000"/>
                  </a:schemeClr>
                </a:solidFill>
                <a:prstDash val="solid"/>
              </a:ln>
              <a:solidFill>
                <a:schemeClr val="bg2">
                  <a:tint val="85000"/>
                  <a:satMod val="155000"/>
                </a:schemeClr>
              </a:solidFill>
              <a:effectLst>
                <a:outerShdw blurRad="50800" dist="38100" dir="10800000" algn="r" rotWithShape="0">
                  <a:prstClr val="black">
                    <a:alpha val="40000"/>
                  </a:prstClr>
                </a:outerShdw>
              </a:effectLst>
              <a:latin typeface="华文仿宋" pitchFamily="2" charset="-122"/>
              <a:ea typeface="华文仿宋" pitchFamily="2" charset="-122"/>
            </a:endParaRPr>
          </a:p>
        </p:txBody>
      </p:sp>
      <p:pic>
        <p:nvPicPr>
          <p:cNvPr id="9" name="校歌.mp3">
            <a:hlinkClick r:id="" action="ppaction://media"/>
          </p:cNvPr>
          <p:cNvPicPr>
            <a:picLocks noRot="1" noChangeAspect="1"/>
          </p:cNvPicPr>
          <p:nvPr>
            <a:audioFile r:link="rId1"/>
          </p:nvPr>
        </p:nvPicPr>
        <p:blipFill>
          <a:blip r:embed="rId5"/>
          <a:stretch>
            <a:fillRect/>
          </a:stretch>
        </p:blipFill>
        <p:spPr>
          <a:xfrm>
            <a:off x="1928794" y="214290"/>
            <a:ext cx="304800" cy="304800"/>
          </a:xfrm>
          <a:prstGeom prst="rect">
            <a:avLst/>
          </a:prstGeom>
        </p:spPr>
      </p:pic>
      <p:sp>
        <p:nvSpPr>
          <p:cNvPr id="10" name="TextBox 9"/>
          <p:cNvSpPr txBox="1"/>
          <p:nvPr/>
        </p:nvSpPr>
        <p:spPr>
          <a:xfrm>
            <a:off x="4357686" y="3268334"/>
            <a:ext cx="4572000" cy="1446550"/>
          </a:xfrm>
          <a:prstGeom prst="rect">
            <a:avLst/>
          </a:prstGeom>
          <a:noFill/>
        </p:spPr>
        <p:txBody>
          <a:bodyPr wrap="square" rtlCol="0">
            <a:spAutoFit/>
          </a:bodyPr>
          <a:lstStyle/>
          <a:p>
            <a:r>
              <a:rPr lang="zh-CN" altLang="en-US" sz="4400" b="1" dirty="0" smtClean="0">
                <a:latin typeface="黑体" pitchFamily="2" charset="-122"/>
                <a:ea typeface="黑体" pitchFamily="2" charset="-122"/>
              </a:rPr>
              <a:t>校训：</a:t>
            </a:r>
            <a:endParaRPr lang="en-US" altLang="zh-CN" sz="4400" b="1" dirty="0" smtClean="0">
              <a:latin typeface="黑体" pitchFamily="2" charset="-122"/>
              <a:ea typeface="黑体" pitchFamily="2" charset="-122"/>
            </a:endParaRPr>
          </a:p>
          <a:p>
            <a:r>
              <a:rPr lang="zh-CN" altLang="en-US" sz="4400" b="1" dirty="0" smtClean="0">
                <a:latin typeface="黑体" pitchFamily="2" charset="-122"/>
                <a:ea typeface="黑体" pitchFamily="2" charset="-122"/>
              </a:rPr>
              <a:t>     至博</a:t>
            </a:r>
            <a:r>
              <a:rPr lang="en-US" altLang="zh-CN" sz="4400" b="1" dirty="0" smtClean="0">
                <a:latin typeface="黑体" pitchFamily="2" charset="-122"/>
                <a:ea typeface="黑体" pitchFamily="2" charset="-122"/>
              </a:rPr>
              <a:t>·</a:t>
            </a:r>
            <a:r>
              <a:rPr lang="zh-CN" altLang="en-US" sz="4400" b="1" dirty="0" smtClean="0">
                <a:latin typeface="黑体" pitchFamily="2" charset="-122"/>
                <a:ea typeface="黑体" pitchFamily="2" charset="-122"/>
              </a:rPr>
              <a:t>至淳   </a:t>
            </a:r>
            <a:endParaRPr lang="zh-CN" altLang="en-US" sz="4400" b="1" dirty="0">
              <a:latin typeface="黑体" pitchFamily="2" charset="-122"/>
              <a:ea typeface="黑体" pitchFamily="2" charset="-122"/>
            </a:endParaRPr>
          </a:p>
        </p:txBody>
      </p:sp>
      <p:sp>
        <p:nvSpPr>
          <p:cNvPr id="1027" name="Rectangle 3"/>
          <p:cNvSpPr>
            <a:spLocks noChangeArrowheads="1"/>
          </p:cNvSpPr>
          <p:nvPr/>
        </p:nvSpPr>
        <p:spPr bwMode="auto">
          <a:xfrm>
            <a:off x="1000100" y="428604"/>
            <a:ext cx="8001056"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perspectiveRelaxed"/>
              <a:lightRig rig="threePt" dir="t"/>
            </a:scene3d>
            <a:sp3d/>
          </a:bodyPr>
          <a:lstStyle/>
          <a:p>
            <a:pPr marL="0" marR="0" lvl="0" indent="792163" algn="l" defTabSz="914400" rtl="0" eaLnBrk="1" fontAlgn="base" latinLnBrk="0" hangingPunct="1">
              <a:lnSpc>
                <a:spcPct val="100000"/>
              </a:lnSpc>
              <a:spcBef>
                <a:spcPct val="0"/>
              </a:spcBef>
              <a:spcAft>
                <a:spcPct val="0"/>
              </a:spcAft>
              <a:buClrTx/>
              <a:buSzTx/>
              <a:buFontTx/>
              <a:buNone/>
              <a:tabLst/>
            </a:pPr>
            <a:r>
              <a:rPr kumimoji="0" lang="zh-CN" sz="3600" i="0" u="none" strike="noStrike" normalizeH="0" baseline="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Times New Roman" pitchFamily="18" charset="0"/>
                <a:ea typeface="宋体" pitchFamily="2" charset="-122"/>
                <a:cs typeface="Times New Roman" pitchFamily="18" charset="0"/>
              </a:rPr>
              <a:t>曲径通幽寻佳境</a:t>
            </a:r>
            <a:r>
              <a:rPr kumimoji="0" lang="zh-CN" altLang="en-US" sz="3600" i="0" u="none" strike="noStrike" normalizeH="0" baseline="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Times New Roman" pitchFamily="18" charset="0"/>
                <a:ea typeface="宋体" pitchFamily="2" charset="-122"/>
                <a:cs typeface="Times New Roman" pitchFamily="18" charset="0"/>
              </a:rPr>
              <a:t>    田园牧歌求本真</a:t>
            </a:r>
            <a:endParaRPr kumimoji="0" lang="zh-CN" altLang="en-US" sz="3600" i="0" u="none" strike="noStrike" normalizeH="0" baseline="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Arial" pitchFamily="34" charset="0"/>
              <a:ea typeface="宋体" pitchFamily="2" charset="-122"/>
            </a:endParaRPr>
          </a:p>
          <a:p>
            <a:pPr marL="0" marR="0" lvl="0" indent="792163" algn="l" defTabSz="914400" rtl="0" eaLnBrk="0" fontAlgn="base" latinLnBrk="0" hangingPunct="0">
              <a:lnSpc>
                <a:spcPct val="100000"/>
              </a:lnSpc>
              <a:spcBef>
                <a:spcPct val="0"/>
              </a:spcBef>
              <a:spcAft>
                <a:spcPct val="0"/>
              </a:spcAft>
              <a:buClrTx/>
              <a:buSzTx/>
              <a:buFontTx/>
              <a:buNone/>
              <a:tabLst/>
            </a:pPr>
            <a:r>
              <a:rPr kumimoji="0" lang="zh-CN" altLang="en-US" sz="2000" i="0" u="none" strike="noStrike" normalizeH="0" baseline="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Times New Roman" pitchFamily="18" charset="0"/>
                <a:ea typeface="宋体" pitchFamily="2" charset="-122"/>
                <a:cs typeface="Times New Roman" pitchFamily="18" charset="0"/>
              </a:rPr>
              <a:t>                               </a:t>
            </a:r>
            <a:endParaRPr kumimoji="0" lang="en-US" altLang="zh-CN" sz="2000" i="0" u="none" strike="noStrike" normalizeH="0" baseline="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Times New Roman" pitchFamily="18" charset="0"/>
              <a:ea typeface="宋体" pitchFamily="2" charset="-122"/>
              <a:cs typeface="Times New Roman" pitchFamily="18" charset="0"/>
            </a:endParaRPr>
          </a:p>
          <a:p>
            <a:pPr marL="0" marR="0" lvl="0" indent="792163" algn="l" defTabSz="914400" rtl="0" eaLnBrk="0" fontAlgn="base" latinLnBrk="0" hangingPunct="0">
              <a:lnSpc>
                <a:spcPct val="100000"/>
              </a:lnSpc>
              <a:spcBef>
                <a:spcPct val="0"/>
              </a:spcBef>
              <a:spcAft>
                <a:spcPct val="0"/>
              </a:spcAft>
              <a:buClrTx/>
              <a:buSzTx/>
              <a:buFontTx/>
              <a:buNone/>
              <a:tabLst/>
            </a:pPr>
            <a:r>
              <a:rPr lang="en-US" altLang="zh-CN" sz="2000" dirty="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Times New Roman" pitchFamily="18" charset="0"/>
                <a:ea typeface="宋体" pitchFamily="2" charset="-122"/>
                <a:cs typeface="Times New Roman" pitchFamily="18" charset="0"/>
              </a:rPr>
              <a:t> </a:t>
            </a:r>
            <a:r>
              <a:rPr lang="en-US" altLang="zh-CN" sz="200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Times New Roman" pitchFamily="18" charset="0"/>
                <a:ea typeface="宋体" pitchFamily="2" charset="-122"/>
                <a:cs typeface="Times New Roman" pitchFamily="18" charset="0"/>
              </a:rPr>
              <a:t>                                           </a:t>
            </a:r>
            <a:r>
              <a:rPr kumimoji="0" lang="en-US" altLang="zh-CN" sz="2000" i="0" u="none" strike="noStrike" normalizeH="0" baseline="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Times New Roman" pitchFamily="18" charset="0"/>
                <a:ea typeface="宋体" pitchFamily="2" charset="-122"/>
                <a:cs typeface="Times New Roman" pitchFamily="18" charset="0"/>
              </a:rPr>
              <a:t>——</a:t>
            </a:r>
            <a:r>
              <a:rPr kumimoji="0" lang="zh-CN" altLang="en-US" sz="2000" i="0" u="none" strike="noStrike" normalizeH="0" baseline="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Times New Roman" pitchFamily="18" charset="0"/>
                <a:ea typeface="宋体" pitchFamily="2" charset="-122"/>
                <a:cs typeface="Times New Roman" pitchFamily="18" charset="0"/>
              </a:rPr>
              <a:t>东庐中学语文组校本教研汇报 </a:t>
            </a:r>
            <a:endParaRPr kumimoji="0" lang="zh-CN" altLang="en-US" sz="2000" i="0" u="none" strike="noStrike" normalizeH="0" baseline="0" dirty="0" smtClean="0">
              <a:ln w="18415" cmpd="sng">
                <a:solidFill>
                  <a:srgbClr val="FFC000"/>
                </a:solidFill>
                <a:prstDash val="solid"/>
              </a:ln>
              <a:solidFill>
                <a:srgbClr val="FFFFFF"/>
              </a:solidFill>
              <a:effectLst>
                <a:glow rad="139700">
                  <a:schemeClr val="accent2">
                    <a:satMod val="175000"/>
                    <a:alpha val="40000"/>
                  </a:schemeClr>
                </a:glow>
                <a:outerShdw blurRad="63500" dir="3600000" algn="tl" rotWithShape="0">
                  <a:srgbClr val="000000">
                    <a:alpha val="70000"/>
                  </a:srgbClr>
                </a:outerShdw>
              </a:effectLst>
              <a:latin typeface="Arial" pitchFamily="34" charset="0"/>
              <a:ea typeface="宋体" pitchFamily="2" charset="-122"/>
            </a:endParaRPr>
          </a:p>
        </p:txBody>
      </p:sp>
      <p:pic>
        <p:nvPicPr>
          <p:cNvPr id="1031" name="Picture 7"/>
          <p:cNvPicPr>
            <a:picLocks noChangeAspect="1" noChangeArrowheads="1"/>
          </p:cNvPicPr>
          <p:nvPr/>
        </p:nvPicPr>
        <p:blipFill>
          <a:blip r:embed="rId6"/>
          <a:srcRect/>
          <a:stretch>
            <a:fillRect/>
          </a:stretch>
        </p:blipFill>
        <p:spPr bwMode="auto">
          <a:xfrm>
            <a:off x="2143108" y="3143248"/>
            <a:ext cx="1811715" cy="1857388"/>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fade">
                                      <p:cBhvr>
                                        <p:cTn id="11" dur="2000"/>
                                        <p:tgtEl>
                                          <p:spTgt spid="205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033"/>
                                        </p:tgtEl>
                                        <p:attrNameLst>
                                          <p:attrName>style.visibility</p:attrName>
                                        </p:attrNameLst>
                                      </p:cBhvr>
                                      <p:to>
                                        <p:strVal val="visible"/>
                                      </p:to>
                                    </p:set>
                                    <p:animEffect transition="in" filter="fade">
                                      <p:cBhvr>
                                        <p:cTn id="16" dur="2000"/>
                                        <p:tgtEl>
                                          <p:spTgt spid="1033"/>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27"/>
                                        </p:tgtEl>
                                        <p:attrNameLst>
                                          <p:attrName>style.visibility</p:attrName>
                                        </p:attrNameLst>
                                      </p:cBhvr>
                                      <p:to>
                                        <p:strVal val="visible"/>
                                      </p:to>
                                    </p:set>
                                    <p:animEffect transition="in" filter="blinds(horizontal)">
                                      <p:cBhvr>
                                        <p:cTn id="21" dur="1000"/>
                                        <p:tgtEl>
                                          <p:spTgt spid="102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031"/>
                                        </p:tgtEl>
                                        <p:attrNameLst>
                                          <p:attrName>style.visibility</p:attrName>
                                        </p:attrNameLst>
                                      </p:cBhvr>
                                      <p:to>
                                        <p:strVal val="visible"/>
                                      </p:to>
                                    </p:set>
                                    <p:animEffect transition="in" filter="fade">
                                      <p:cBhvr>
                                        <p:cTn id="26" dur="1000"/>
                                        <p:tgtEl>
                                          <p:spTgt spid="103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10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104"/>
                                        </p:tgtEl>
                                        <p:attrNameLst>
                                          <p:attrName>style.visibility</p:attrName>
                                        </p:attrNameLst>
                                      </p:cBhvr>
                                      <p:to>
                                        <p:strVal val="visible"/>
                                      </p:to>
                                    </p:set>
                                    <p:animEffect transition="in" filter="box(in)">
                                      <p:cBhvr>
                                        <p:cTn id="36" dur="1000"/>
                                        <p:tgtEl>
                                          <p:spTgt spid="2104"/>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37" fill="hold" display="0">
                  <p:stCondLst>
                    <p:cond delay="indefinite"/>
                  </p:stCondLst>
                  <p:endCondLst>
                    <p:cond evt="onPrev" delay="0">
                      <p:tgtEl>
                        <p:sldTgt/>
                      </p:tgtEl>
                    </p:cond>
                    <p:cond evt="onStopAudio" delay="0">
                      <p:tgtEl>
                        <p:sldTgt/>
                      </p:tgtEl>
                    </p:cond>
                  </p:endCondLst>
                </p:cTn>
                <p:tgtEl>
                  <p:spTgt spid="9"/>
                </p:tgtEl>
              </p:cMediaNode>
            </p:audio>
          </p:childTnLst>
        </p:cTn>
      </p:par>
    </p:tnLst>
    <p:bldLst>
      <p:bldP spid="2050" grpId="0"/>
      <p:bldP spid="2104" grpId="0"/>
      <p:bldP spid="10" grpId="0"/>
      <p:bldP spid="1027"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642910" y="762640"/>
            <a:ext cx="5901295"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06388" algn="l" defTabSz="914400" rtl="0" eaLnBrk="1" fontAlgn="base" latinLnBrk="0" hangingPunct="1">
              <a:lnSpc>
                <a:spcPct val="100000"/>
              </a:lnSpc>
              <a:spcBef>
                <a:spcPct val="0"/>
              </a:spcBef>
              <a:spcAft>
                <a:spcPct val="0"/>
              </a:spcAft>
              <a:buClrTx/>
              <a:buSzTx/>
              <a:buFontTx/>
              <a:buNone/>
              <a:tabLst/>
            </a:pPr>
            <a:r>
              <a:rPr kumimoji="0" 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三、反思提高</a:t>
            </a:r>
            <a:r>
              <a:rPr kumimoji="0" lang="zh-CN" alt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a:t>
            </a:r>
            <a:r>
              <a:rPr kumimoji="0" 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春园无处不飞花</a:t>
            </a:r>
            <a:endParaRPr kumimoji="0" lang="zh-CN" sz="2800" b="1" u="none" strike="noStrike" cap="none" normalizeH="0" baseline="0" dirty="0" smtClean="0">
              <a:ln>
                <a:noFill/>
              </a:ln>
              <a:solidFill>
                <a:srgbClr val="FF0000"/>
              </a:solidFill>
              <a:effectLst/>
              <a:latin typeface="黑体" pitchFamily="2" charset="-122"/>
              <a:ea typeface="黑体" pitchFamily="2" charset="-122"/>
            </a:endParaRPr>
          </a:p>
        </p:txBody>
      </p:sp>
      <p:sp>
        <p:nvSpPr>
          <p:cNvPr id="25602" name="Rectangle 2"/>
          <p:cNvSpPr>
            <a:spLocks noChangeArrowheads="1"/>
          </p:cNvSpPr>
          <p:nvPr/>
        </p:nvSpPr>
        <p:spPr bwMode="auto">
          <a:xfrm>
            <a:off x="142844" y="1357298"/>
            <a:ext cx="8929718"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6388" algn="l" defTabSz="914400" rtl="0" eaLnBrk="1" fontAlgn="base" latinLnBrk="0" hangingPunct="1">
              <a:lnSpc>
                <a:spcPct val="100000"/>
              </a:lnSpc>
              <a:spcBef>
                <a:spcPct val="0"/>
              </a:spcBef>
              <a:spcAft>
                <a:spcPct val="0"/>
              </a:spcAft>
              <a:buClrTx/>
              <a:buSzTx/>
              <a:buFontTx/>
              <a:buNone/>
              <a:tabLst/>
            </a:pPr>
            <a:endParaRPr lang="en-US" altLang="zh-CN" sz="2000" b="1" dirty="0" smtClean="0">
              <a:latin typeface="+mn-ea"/>
            </a:endParaRPr>
          </a:p>
          <a:p>
            <a:pPr marL="0" marR="0" lvl="0" indent="306388" algn="l" defTabSz="914400" rtl="0" eaLnBrk="1" fontAlgn="base" latinLnBrk="0" hangingPunct="1">
              <a:lnSpc>
                <a:spcPct val="100000"/>
              </a:lnSpc>
              <a:spcBef>
                <a:spcPct val="0"/>
              </a:spcBef>
              <a:spcAft>
                <a:spcPct val="0"/>
              </a:spcAft>
              <a:buClrTx/>
              <a:buSzTx/>
              <a:buFontTx/>
              <a:buNone/>
              <a:tabLst/>
            </a:pPr>
            <a:endParaRPr lang="en-US" altLang="zh-CN" sz="2000" b="1" dirty="0">
              <a:latin typeface="+mn-ea"/>
            </a:endParaRPr>
          </a:p>
          <a:p>
            <a:pPr marL="0" marR="0" lvl="0" indent="306388" algn="l" defTabSz="914400" rtl="0" eaLnBrk="1" fontAlgn="base" latinLnBrk="0" hangingPunct="1">
              <a:lnSpc>
                <a:spcPct val="150000"/>
              </a:lnSpc>
              <a:spcBef>
                <a:spcPct val="0"/>
              </a:spcBef>
              <a:spcAft>
                <a:spcPct val="0"/>
              </a:spcAft>
              <a:buClrTx/>
              <a:buSzTx/>
              <a:buFontTx/>
              <a:buNone/>
              <a:tabLst/>
            </a:pPr>
            <a:r>
              <a:rPr lang="zh-CN" altLang="en-US" sz="2000" b="1" dirty="0" smtClean="0">
                <a:latin typeface="+mn-ea"/>
              </a:rPr>
              <a:t>我们</a:t>
            </a:r>
            <a:r>
              <a:rPr lang="zh-CN" altLang="en-US" sz="2000" b="1" dirty="0">
                <a:latin typeface="+mn-ea"/>
              </a:rPr>
              <a:t>为了给学生提供展示自己才能的机会，创办了“两报”；</a:t>
            </a:r>
            <a:r>
              <a:rPr lang="en-US" altLang="zh-CN" sz="2000" b="1" dirty="0">
                <a:latin typeface="+mn-ea"/>
              </a:rPr>
              <a:t>《</a:t>
            </a:r>
            <a:r>
              <a:rPr lang="zh-CN" altLang="en-US" sz="2000" b="1" dirty="0">
                <a:latin typeface="+mn-ea"/>
              </a:rPr>
              <a:t>征帆报</a:t>
            </a:r>
            <a:r>
              <a:rPr lang="en-US" altLang="zh-CN" sz="2000" b="1" dirty="0">
                <a:latin typeface="+mn-ea"/>
              </a:rPr>
              <a:t>》</a:t>
            </a:r>
            <a:r>
              <a:rPr lang="zh-CN" altLang="en-US" sz="2000" b="1" dirty="0">
                <a:latin typeface="+mn-ea"/>
              </a:rPr>
              <a:t>是由学生摘抄读书内容所办的手抄报，可一人主办也可多人合办，在校园橱窗定期评比展出；</a:t>
            </a:r>
            <a:r>
              <a:rPr lang="en-US" altLang="zh-CN" sz="2000" b="1" dirty="0">
                <a:latin typeface="+mn-ea"/>
              </a:rPr>
              <a:t>《</a:t>
            </a:r>
            <a:r>
              <a:rPr lang="zh-CN" altLang="en-US" sz="2000" b="1" dirty="0">
                <a:latin typeface="+mn-ea"/>
              </a:rPr>
              <a:t>庐中人</a:t>
            </a:r>
            <a:r>
              <a:rPr lang="en-US" altLang="zh-CN" sz="2000" b="1" dirty="0">
                <a:latin typeface="+mn-ea"/>
              </a:rPr>
              <a:t>》</a:t>
            </a:r>
            <a:r>
              <a:rPr lang="zh-CN" altLang="en-US" sz="2000" b="1" dirty="0">
                <a:latin typeface="+mn-ea"/>
              </a:rPr>
              <a:t>报开办学生作品（优秀）专栏，当然，这份小报也是我们语文老师的风采台、争鸣园。报纸每生（含家长）一份。另外，优秀学生作品还提供到我校网站上。</a:t>
            </a:r>
            <a:r>
              <a:rPr lang="zh-CN" altLang="en-US" sz="2000" b="1" dirty="0">
                <a:solidFill>
                  <a:srgbClr val="FF0000"/>
                </a:solidFill>
                <a:latin typeface="+mn-ea"/>
              </a:rPr>
              <a:t>这些活动的开展，既丰富了学生的课余生活，使充分体验到了闲暇生活所带来的精神的愉悦，养成了良好的休闲习惯，也在活动中增强学习语文的兴趣，读写能力也得到了提高与发展，更重要的是课堂上我们学生也在悄悄的发生变化：眼界更开阔了，思维更活跃了，思考更深刻了，语言表达更清晰流畅</a:t>
            </a:r>
            <a:r>
              <a:rPr lang="zh-CN" altLang="en-US" sz="2000" b="1" dirty="0" smtClean="0">
                <a:solidFill>
                  <a:srgbClr val="FF0000"/>
                </a:solidFill>
                <a:latin typeface="+mn-ea"/>
              </a:rPr>
              <a:t>了。</a:t>
            </a:r>
            <a:endParaRPr kumimoji="0" lang="zh-CN" sz="1800" b="0" i="0" u="none" strike="noStrike" cap="none" normalizeH="0" baseline="0" dirty="0" smtClean="0">
              <a:ln>
                <a:noFill/>
              </a:ln>
              <a:solidFill>
                <a:srgbClr val="FF0000"/>
              </a:solidFill>
              <a:effectLst/>
              <a:latin typeface="Arial" pitchFamily="34" charset="0"/>
              <a:ea typeface="宋体" pitchFamily="2" charset="-122"/>
            </a:endParaRPr>
          </a:p>
        </p:txBody>
      </p:sp>
      <p:sp>
        <p:nvSpPr>
          <p:cNvPr id="5" name="TextBox 4"/>
          <p:cNvSpPr txBox="1"/>
          <p:nvPr/>
        </p:nvSpPr>
        <p:spPr>
          <a:xfrm>
            <a:off x="928662" y="1414335"/>
            <a:ext cx="6000792" cy="800219"/>
          </a:xfrm>
          <a:prstGeom prst="rect">
            <a:avLst/>
          </a:prstGeom>
          <a:noFill/>
        </p:spPr>
        <p:txBody>
          <a:bodyPr wrap="square" rtlCol="0">
            <a:spAutoFit/>
          </a:bodyPr>
          <a:lstStyle/>
          <a:p>
            <a:pPr lvl="0"/>
            <a:r>
              <a:rPr kumimoji="0" 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四、闲暇指导</a:t>
            </a:r>
            <a:r>
              <a:rPr kumimoji="0" lang="zh-CN" alt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a:t>
            </a:r>
            <a:r>
              <a:rPr kumimoji="0" 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墙外开花墙内香</a:t>
            </a:r>
            <a:endParaRPr kumimoji="0" lang="en-US" alt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endParaRPr>
          </a:p>
          <a:p>
            <a:endParaRPr lang="zh-CN" altLang="en-US" dirty="0"/>
          </a:p>
        </p:txBody>
      </p:sp>
      <p:pic>
        <p:nvPicPr>
          <p:cNvPr id="6"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1"/>
                                        </p:tgtEl>
                                        <p:attrNameLst>
                                          <p:attrName>style.visibility</p:attrName>
                                        </p:attrNameLst>
                                      </p:cBhvr>
                                      <p:to>
                                        <p:strVal val="visible"/>
                                      </p:to>
                                    </p:set>
                                    <p:anim calcmode="lin" valueType="num">
                                      <p:cBhvr additive="base">
                                        <p:cTn id="7" dur="1000" fill="hold"/>
                                        <p:tgtEl>
                                          <p:spTgt spid="25601"/>
                                        </p:tgtEl>
                                        <p:attrNameLst>
                                          <p:attrName>ppt_x</p:attrName>
                                        </p:attrNameLst>
                                      </p:cBhvr>
                                      <p:tavLst>
                                        <p:tav tm="0">
                                          <p:val>
                                            <p:strVal val="#ppt_x"/>
                                          </p:val>
                                        </p:tav>
                                        <p:tav tm="100000">
                                          <p:val>
                                            <p:strVal val="#ppt_x"/>
                                          </p:val>
                                        </p:tav>
                                      </p:tavLst>
                                    </p:anim>
                                    <p:anim calcmode="lin" valueType="num">
                                      <p:cBhvr additive="base">
                                        <p:cTn id="8" dur="1000" fill="hold"/>
                                        <p:tgtEl>
                                          <p:spTgt spid="2560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1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25602"/>
                                        </p:tgtEl>
                                        <p:attrNameLst>
                                          <p:attrName>style.visibility</p:attrName>
                                        </p:attrNameLst>
                                      </p:cBhvr>
                                      <p:to>
                                        <p:strVal val="visible"/>
                                      </p:to>
                                    </p:set>
                                    <p:animEffect transition="in" filter="box(out)">
                                      <p:cBhvr>
                                        <p:cTn id="18" dur="10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p:bldP spid="25602"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8596" y="82705"/>
            <a:ext cx="8001056" cy="7478970"/>
          </a:xfrm>
          <a:prstGeom prst="rect">
            <a:avLst/>
          </a:prstGeom>
        </p:spPr>
        <p:txBody>
          <a:bodyPr wrap="square">
            <a:spAutoFit/>
          </a:bodyPr>
          <a:lstStyle/>
          <a:p>
            <a:pPr lvl="0" indent="306388" fontAlgn="base">
              <a:lnSpc>
                <a:spcPct val="150000"/>
              </a:lnSpc>
              <a:spcBef>
                <a:spcPct val="0"/>
              </a:spcBef>
              <a:spcAft>
                <a:spcPct val="0"/>
              </a:spcAft>
            </a:pPr>
            <a:endParaRPr lang="en-US" sz="2400" b="1" dirty="0" smtClean="0">
              <a:solidFill>
                <a:srgbClr val="FF0000"/>
              </a:solidFill>
              <a:latin typeface="+mn-ea"/>
            </a:endParaRPr>
          </a:p>
          <a:p>
            <a:pPr lvl="0" indent="306388" fontAlgn="base">
              <a:lnSpc>
                <a:spcPct val="150000"/>
              </a:lnSpc>
              <a:spcBef>
                <a:spcPct val="0"/>
              </a:spcBef>
              <a:spcAft>
                <a:spcPct val="0"/>
              </a:spcAft>
            </a:pPr>
            <a:endParaRPr lang="en-US" sz="2400" b="1" dirty="0" smtClean="0">
              <a:solidFill>
                <a:srgbClr val="FF0000"/>
              </a:solidFill>
              <a:latin typeface="+mn-ea"/>
            </a:endParaRPr>
          </a:p>
          <a:p>
            <a:pPr lvl="0" indent="306388" fontAlgn="base">
              <a:lnSpc>
                <a:spcPct val="150000"/>
              </a:lnSpc>
              <a:spcBef>
                <a:spcPct val="0"/>
              </a:spcBef>
              <a:spcAft>
                <a:spcPct val="0"/>
              </a:spcAft>
            </a:pPr>
            <a:r>
              <a:rPr lang="zh-CN" altLang="en-US" sz="3200" b="1" dirty="0" smtClean="0">
                <a:latin typeface="黑体" pitchFamily="2" charset="-122"/>
                <a:ea typeface="黑体" pitchFamily="2" charset="-122"/>
              </a:rPr>
              <a:t>学校实施校本教研的制度及氛围保障</a:t>
            </a:r>
            <a:endParaRPr lang="en-US" altLang="zh-CN" sz="3200" b="1" dirty="0" smtClean="0">
              <a:latin typeface="黑体" pitchFamily="2" charset="-122"/>
              <a:ea typeface="黑体" pitchFamily="2" charset="-122"/>
            </a:endParaRPr>
          </a:p>
          <a:p>
            <a:pPr lvl="0" indent="306388" fontAlgn="base">
              <a:lnSpc>
                <a:spcPct val="150000"/>
              </a:lnSpc>
              <a:spcBef>
                <a:spcPct val="0"/>
              </a:spcBef>
              <a:spcAft>
                <a:spcPct val="0"/>
              </a:spcAft>
            </a:pPr>
            <a:r>
              <a:rPr lang="en-US" sz="2400" b="1" dirty="0" smtClean="0">
                <a:solidFill>
                  <a:srgbClr val="FF0000"/>
                </a:solidFill>
                <a:latin typeface="+mn-ea"/>
              </a:rPr>
              <a:t>1</a:t>
            </a:r>
            <a:r>
              <a:rPr lang="zh-CN" altLang="en-US" sz="2400" b="1" dirty="0" smtClean="0">
                <a:solidFill>
                  <a:srgbClr val="FF0000"/>
                </a:solidFill>
                <a:latin typeface="+mn-ea"/>
              </a:rPr>
              <a:t>、“五有三保证”的新课程校本教研活动要求；</a:t>
            </a:r>
            <a:endParaRPr lang="en-US" altLang="zh-CN" sz="2400" b="1" dirty="0" smtClean="0">
              <a:solidFill>
                <a:srgbClr val="FF0000"/>
              </a:solidFill>
              <a:latin typeface="+mn-ea"/>
            </a:endParaRPr>
          </a:p>
          <a:p>
            <a:pPr lvl="0" indent="306388" fontAlgn="base">
              <a:lnSpc>
                <a:spcPct val="150000"/>
              </a:lnSpc>
              <a:spcBef>
                <a:spcPct val="0"/>
              </a:spcBef>
              <a:spcAft>
                <a:spcPct val="0"/>
              </a:spcAft>
            </a:pPr>
            <a:r>
              <a:rPr lang="en-US" sz="2400" b="1" dirty="0" smtClean="0">
                <a:solidFill>
                  <a:srgbClr val="FF0000"/>
                </a:solidFill>
                <a:latin typeface="+mn-ea"/>
              </a:rPr>
              <a:t>2</a:t>
            </a:r>
            <a:r>
              <a:rPr lang="zh-CN" altLang="en-US" sz="2400" b="1" dirty="0" smtClean="0">
                <a:solidFill>
                  <a:srgbClr val="FF0000"/>
                </a:solidFill>
                <a:latin typeface="+mn-ea"/>
              </a:rPr>
              <a:t>、“月末新课改研讨日”活动</a:t>
            </a:r>
            <a:endParaRPr lang="en-US" altLang="zh-CN" sz="2400" b="1" dirty="0" smtClean="0">
              <a:solidFill>
                <a:srgbClr val="FF0000"/>
              </a:solidFill>
              <a:latin typeface="+mn-ea"/>
            </a:endParaRPr>
          </a:p>
          <a:p>
            <a:pPr lvl="0" indent="306388" fontAlgn="base">
              <a:lnSpc>
                <a:spcPct val="150000"/>
              </a:lnSpc>
              <a:spcBef>
                <a:spcPct val="0"/>
              </a:spcBef>
              <a:spcAft>
                <a:spcPct val="0"/>
              </a:spcAft>
            </a:pPr>
            <a:r>
              <a:rPr lang="en-US" sz="2400" b="1" dirty="0" smtClean="0">
                <a:solidFill>
                  <a:srgbClr val="FF0000"/>
                </a:solidFill>
                <a:latin typeface="+mn-ea"/>
              </a:rPr>
              <a:t>3</a:t>
            </a:r>
            <a:r>
              <a:rPr lang="zh-CN" altLang="en-US" sz="2400" b="1" dirty="0" smtClean="0">
                <a:solidFill>
                  <a:srgbClr val="FF0000"/>
                </a:solidFill>
                <a:latin typeface="+mn-ea"/>
              </a:rPr>
              <a:t>、“五个一”的新课程课堂教学管理</a:t>
            </a:r>
            <a:endParaRPr lang="en-US" altLang="zh-CN" sz="2400" b="1" dirty="0" smtClean="0">
              <a:solidFill>
                <a:srgbClr val="FF0000"/>
              </a:solidFill>
              <a:latin typeface="+mn-ea"/>
            </a:endParaRPr>
          </a:p>
          <a:p>
            <a:pPr lvl="0" indent="306388" fontAlgn="base">
              <a:lnSpc>
                <a:spcPct val="150000"/>
              </a:lnSpc>
              <a:spcBef>
                <a:spcPct val="0"/>
              </a:spcBef>
              <a:spcAft>
                <a:spcPct val="0"/>
              </a:spcAft>
            </a:pPr>
            <a:r>
              <a:rPr lang="en-US" sz="2400" b="1" dirty="0" smtClean="0">
                <a:solidFill>
                  <a:srgbClr val="FF0000"/>
                </a:solidFill>
                <a:latin typeface="+mn-ea"/>
              </a:rPr>
              <a:t>4</a:t>
            </a:r>
            <a:r>
              <a:rPr lang="zh-CN" altLang="en-US" sz="2400" b="1" dirty="0" smtClean="0">
                <a:solidFill>
                  <a:srgbClr val="FF0000"/>
                </a:solidFill>
                <a:latin typeface="+mn-ea"/>
              </a:rPr>
              <a:t>、平时的教学常规考核与学期结束的大捆绑、小捆绑的考核。</a:t>
            </a:r>
            <a:endParaRPr lang="en-US" altLang="zh-CN" sz="2400" b="1" dirty="0" smtClean="0">
              <a:solidFill>
                <a:srgbClr val="FF0000"/>
              </a:solidFill>
              <a:latin typeface="+mn-ea"/>
            </a:endParaRPr>
          </a:p>
          <a:p>
            <a:pPr indent="306388" fontAlgn="base">
              <a:lnSpc>
                <a:spcPct val="150000"/>
              </a:lnSpc>
              <a:spcBef>
                <a:spcPct val="0"/>
              </a:spcBef>
              <a:spcAft>
                <a:spcPct val="0"/>
              </a:spcAft>
            </a:pPr>
            <a:r>
              <a:rPr lang="en-US" sz="2400" b="1" dirty="0" smtClean="0">
                <a:solidFill>
                  <a:srgbClr val="FF0000"/>
                </a:solidFill>
                <a:latin typeface="+mn-ea"/>
              </a:rPr>
              <a:t>5</a:t>
            </a:r>
            <a:r>
              <a:rPr lang="zh-CN" altLang="en-US" sz="2400" b="1" dirty="0" smtClean="0">
                <a:solidFill>
                  <a:srgbClr val="FF0000"/>
                </a:solidFill>
                <a:latin typeface="+mn-ea"/>
              </a:rPr>
              <a:t>、辅助措施：不订教</a:t>
            </a:r>
            <a:r>
              <a:rPr lang="zh-CN" altLang="en-US" sz="2400" b="1" dirty="0" smtClean="0">
                <a:solidFill>
                  <a:srgbClr val="FF0000"/>
                </a:solidFill>
                <a:latin typeface="+mn-ea"/>
              </a:rPr>
              <a:t>辅、不补课，开齐开足课程；</a:t>
            </a:r>
            <a:r>
              <a:rPr lang="zh-CN" altLang="en-US" sz="2400" b="1" dirty="0" smtClean="0">
                <a:solidFill>
                  <a:srgbClr val="FF0000"/>
                </a:solidFill>
                <a:latin typeface="+mn-ea"/>
              </a:rPr>
              <a:t>不分快</a:t>
            </a:r>
            <a:r>
              <a:rPr lang="zh-CN" altLang="en-US" sz="2400" b="1" dirty="0" smtClean="0">
                <a:solidFill>
                  <a:srgbClr val="FF0000"/>
                </a:solidFill>
                <a:latin typeface="+mn-ea"/>
              </a:rPr>
              <a:t>慢班、实行周周清辅导</a:t>
            </a:r>
            <a:endParaRPr lang="zh-CN" altLang="en-US" sz="2400" b="1" dirty="0" smtClean="0">
              <a:solidFill>
                <a:srgbClr val="FF0000"/>
              </a:solidFill>
              <a:latin typeface="+mn-ea"/>
            </a:endParaRPr>
          </a:p>
          <a:p>
            <a:pPr indent="306388" fontAlgn="base">
              <a:lnSpc>
                <a:spcPct val="150000"/>
              </a:lnSpc>
              <a:spcBef>
                <a:spcPct val="0"/>
              </a:spcBef>
              <a:spcAft>
                <a:spcPct val="0"/>
              </a:spcAft>
            </a:pPr>
            <a:r>
              <a:rPr lang="en-US" altLang="zh-CN" sz="2400" b="1" dirty="0" smtClean="0">
                <a:solidFill>
                  <a:srgbClr val="FF0000"/>
                </a:solidFill>
                <a:latin typeface="+mn-ea"/>
              </a:rPr>
              <a:t>6</a:t>
            </a:r>
            <a:r>
              <a:rPr lang="zh-CN" altLang="en-US" sz="2400" b="1" dirty="0" smtClean="0">
                <a:solidFill>
                  <a:srgbClr val="FF0000"/>
                </a:solidFill>
                <a:latin typeface="+mn-ea"/>
              </a:rPr>
              <a:t>、</a:t>
            </a:r>
            <a:r>
              <a:rPr lang="zh-CN" altLang="en-US" sz="2400" b="1" dirty="0" smtClean="0">
                <a:solidFill>
                  <a:srgbClr val="FF0000"/>
                </a:solidFill>
                <a:latin typeface="+mn-ea"/>
              </a:rPr>
              <a:t>良好的人际关系、教师的团结奉献的精神更是我们校本教研顺利有效进行的保障</a:t>
            </a:r>
            <a:endParaRPr lang="en-US" altLang="zh-CN" sz="2400" b="1" dirty="0" smtClean="0">
              <a:solidFill>
                <a:srgbClr val="FF0000"/>
              </a:solidFill>
              <a:latin typeface="+mn-ea"/>
            </a:endParaRPr>
          </a:p>
          <a:p>
            <a:pPr lvl="0" indent="306388" fontAlgn="base">
              <a:lnSpc>
                <a:spcPct val="150000"/>
              </a:lnSpc>
              <a:spcBef>
                <a:spcPct val="0"/>
              </a:spcBef>
              <a:spcAft>
                <a:spcPct val="0"/>
              </a:spcAft>
            </a:pPr>
            <a:endParaRPr lang="zh-CN" altLang="en-US" sz="2400" b="1" dirty="0">
              <a:solidFill>
                <a:srgbClr val="FF0000"/>
              </a:solidFill>
              <a:latin typeface="+mn-ea"/>
            </a:endParaRPr>
          </a:p>
        </p:txBody>
      </p:sp>
      <p:pic>
        <p:nvPicPr>
          <p:cNvPr id="3"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629647"/>
            <a:ext cx="863762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055688" algn="l" defTabSz="914400" rtl="0" eaLnBrk="1" fontAlgn="base" latinLnBrk="0" hangingPunct="1">
              <a:lnSpc>
                <a:spcPct val="100000"/>
              </a:lnSpc>
              <a:spcBef>
                <a:spcPct val="0"/>
              </a:spcBef>
              <a:spcAft>
                <a:spcPct val="0"/>
              </a:spcAft>
              <a:buClrTx/>
              <a:buSzTx/>
              <a:buFontTx/>
              <a:buNone/>
              <a:tabLst/>
            </a:pPr>
            <a:r>
              <a:rPr kumimoji="0" lang="zh-CN" sz="3200" u="none" strike="noStrike" cap="none" normalizeH="0" baseline="0" dirty="0" smtClean="0">
                <a:ln>
                  <a:noFill/>
                </a:ln>
                <a:solidFill>
                  <a:srgbClr val="FF0000"/>
                </a:solidFill>
                <a:effectLst/>
                <a:latin typeface="Times New Roman" pitchFamily="18" charset="0"/>
                <a:ea typeface="黑体" pitchFamily="2" charset="-122"/>
                <a:cs typeface="Times New Roman" pitchFamily="18" charset="0"/>
              </a:rPr>
              <a:t>教研成果：师生成长</a:t>
            </a:r>
            <a:r>
              <a:rPr kumimoji="0" lang="zh-CN" altLang="zh-CN" sz="3200" u="none" strike="noStrike" cap="none" normalizeH="0" baseline="0" dirty="0" smtClean="0">
                <a:ln>
                  <a:noFill/>
                </a:ln>
                <a:solidFill>
                  <a:srgbClr val="FF0000"/>
                </a:solidFill>
                <a:effectLst/>
                <a:latin typeface="Arial"/>
                <a:ea typeface="黑体" pitchFamily="2" charset="-122"/>
                <a:cs typeface="Times New Roman" pitchFamily="18" charset="0"/>
              </a:rPr>
              <a:t>——</a:t>
            </a:r>
            <a:r>
              <a:rPr kumimoji="0" lang="zh-CN" sz="3200" u="none" strike="noStrike" cap="none" normalizeH="0" baseline="0" dirty="0" smtClean="0">
                <a:ln>
                  <a:noFill/>
                </a:ln>
                <a:solidFill>
                  <a:srgbClr val="FF0000"/>
                </a:solidFill>
                <a:effectLst/>
                <a:latin typeface="Times New Roman" pitchFamily="18" charset="0"/>
                <a:ea typeface="黑体" pitchFamily="2" charset="-122"/>
                <a:cs typeface="Times New Roman" pitchFamily="18" charset="0"/>
              </a:rPr>
              <a:t>满园硕果共分享</a:t>
            </a:r>
            <a:endParaRPr kumimoji="0" lang="zh-CN" sz="3200" u="none" strike="noStrike" cap="none" normalizeH="0" baseline="0" dirty="0" smtClean="0">
              <a:ln>
                <a:noFill/>
              </a:ln>
              <a:solidFill>
                <a:srgbClr val="FF0000"/>
              </a:solidFill>
              <a:effectLst/>
              <a:latin typeface="Arial" pitchFamily="34" charset="0"/>
              <a:ea typeface="宋体" pitchFamily="2" charset="-122"/>
            </a:endParaRPr>
          </a:p>
        </p:txBody>
      </p:sp>
      <p:sp>
        <p:nvSpPr>
          <p:cNvPr id="3" name="矩形 2"/>
          <p:cNvSpPr/>
          <p:nvPr/>
        </p:nvSpPr>
        <p:spPr>
          <a:xfrm>
            <a:off x="285720" y="1345156"/>
            <a:ext cx="3643338" cy="461665"/>
          </a:xfrm>
          <a:prstGeom prst="rect">
            <a:avLst/>
          </a:prstGeom>
        </p:spPr>
        <p:txBody>
          <a:bodyPr wrap="square">
            <a:spAutoFit/>
          </a:bodyPr>
          <a:lstStyle/>
          <a:p>
            <a:r>
              <a:rPr lang="en-US" sz="2400" b="1" dirty="0"/>
              <a:t>1</a:t>
            </a:r>
            <a:r>
              <a:rPr lang="zh-CN" altLang="en-US" sz="2400" b="1" dirty="0"/>
              <a:t>、实现了教学</a:t>
            </a:r>
            <a:r>
              <a:rPr lang="zh-CN" altLang="en-US" sz="2400" b="1" dirty="0" smtClean="0"/>
              <a:t>合一</a:t>
            </a:r>
            <a:endParaRPr lang="zh-CN" altLang="en-US" sz="2400" b="1" dirty="0"/>
          </a:p>
        </p:txBody>
      </p:sp>
      <p:graphicFrame>
        <p:nvGraphicFramePr>
          <p:cNvPr id="4" name="Group 6"/>
          <p:cNvGraphicFramePr>
            <a:graphicFrameLocks/>
          </p:cNvGraphicFramePr>
          <p:nvPr/>
        </p:nvGraphicFramePr>
        <p:xfrm>
          <a:off x="550884" y="1928802"/>
          <a:ext cx="8235958" cy="4214842"/>
        </p:xfrm>
        <a:graphic>
          <a:graphicData uri="http://schemas.openxmlformats.org/drawingml/2006/table">
            <a:tbl>
              <a:tblPr/>
              <a:tblGrid>
                <a:gridCol w="698953"/>
                <a:gridCol w="1011017"/>
                <a:gridCol w="979993"/>
                <a:gridCol w="974518"/>
                <a:gridCol w="903346"/>
                <a:gridCol w="899695"/>
                <a:gridCol w="969044"/>
                <a:gridCol w="901521"/>
                <a:gridCol w="897871"/>
              </a:tblGrid>
              <a:tr h="874685">
                <a:tc rowSpan="2">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Arial Black" pitchFamily="34" charset="0"/>
                          <a:ea typeface="华文琥珀" pitchFamily="2" charset="-122"/>
                        </a:rPr>
                        <a:t>学生活动</a:t>
                      </a:r>
                      <a:r>
                        <a:rPr kumimoji="1" lang="zh-CN" altLang="en-US" sz="2000" b="1" i="0" u="none" strike="noStrike" cap="none" normalizeH="0" baseline="0" dirty="0" smtClean="0">
                          <a:ln>
                            <a:noFill/>
                          </a:ln>
                          <a:solidFill>
                            <a:srgbClr val="000000"/>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ctr"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宋体" pitchFamily="2" charset="-122"/>
                          <a:ea typeface="宋体" pitchFamily="2" charset="-122"/>
                        </a:rPr>
                        <a:t>自主学习阶段</a:t>
                      </a:r>
                    </a:p>
                    <a:p>
                      <a:pPr marL="0" marR="0" lvl="0" indent="0" algn="ctr"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（尝试体验）</a:t>
                      </a:r>
                      <a:r>
                        <a:rPr kumimoji="1" lang="zh-CN" altLang="en-US" sz="2000" b="1" i="0" u="none" strike="noStrike" cap="none" normalizeH="0" baseline="0" dirty="0" smtClean="0">
                          <a:ln>
                            <a:noFill/>
                          </a:ln>
                          <a:solidFill>
                            <a:srgbClr val="0000CC"/>
                          </a:solidFill>
                          <a:effectLst/>
                          <a:latin typeface="宋体" pitchFamily="2" charset="-122"/>
                          <a:ea typeface="宋体" pitchFamily="2" charset="-122"/>
                        </a:rPr>
                        <a:t> </a:t>
                      </a:r>
                      <a:r>
                        <a:rPr kumimoji="1" lang="zh-CN" altLang="en-US" sz="2000" b="1" i="0" u="none" strike="noStrike" cap="none" normalizeH="0" baseline="0" dirty="0" smtClean="0">
                          <a:ln>
                            <a:noFill/>
                          </a:ln>
                          <a:solidFill>
                            <a:srgbClr val="0000CC"/>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zh-CN" altLang="en-US"/>
                    </a:p>
                  </a:txBody>
                  <a:tcPr/>
                </a:tc>
                <a:tc hMerge="1">
                  <a:txBody>
                    <a:bodyPr/>
                    <a:lstStyle/>
                    <a:p>
                      <a:endParaRPr lang="zh-CN" altLang="en-US"/>
                    </a:p>
                  </a:txBody>
                  <a:tcPr/>
                </a:tc>
                <a:tc gridSpan="5">
                  <a:txBody>
                    <a:bodyPr/>
                    <a:lstStyle/>
                    <a:p>
                      <a:pPr marL="0" marR="0" lvl="0" indent="0" algn="ctr"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rgbClr val="FF0000"/>
                          </a:solidFill>
                          <a:effectLst/>
                          <a:latin typeface="宋体" pitchFamily="2" charset="-122"/>
                          <a:ea typeface="宋体" pitchFamily="2" charset="-122"/>
                        </a:rPr>
                        <a:t>发展学习阶段</a:t>
                      </a:r>
                      <a:r>
                        <a:rPr kumimoji="1" lang="zh-CN" altLang="en-US" sz="2000" b="1" i="0" u="none" strike="noStrike" cap="none" normalizeH="0" baseline="0" smtClean="0">
                          <a:ln>
                            <a:noFill/>
                          </a:ln>
                          <a:solidFill>
                            <a:srgbClr val="FF0000"/>
                          </a:solidFill>
                          <a:effectLst/>
                          <a:latin typeface="Times New Roman" pitchFamily="18" charset="0"/>
                          <a:ea typeface="宋体" pitchFamily="2" charset="-122"/>
                        </a:rPr>
                        <a:t> </a:t>
                      </a:r>
                    </a:p>
                    <a:p>
                      <a:pPr marL="0" marR="0" lvl="0" indent="0" algn="ctr"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rgbClr val="FF0000"/>
                          </a:solidFill>
                          <a:effectLst/>
                          <a:latin typeface="宋体" pitchFamily="2" charset="-122"/>
                          <a:ea typeface="宋体" pitchFamily="2" charset="-122"/>
                        </a:rPr>
                        <a:t>（交流感悟）</a:t>
                      </a:r>
                      <a:r>
                        <a:rPr kumimoji="1" lang="zh-CN" altLang="en-US" sz="2000" b="1" i="0" u="none" strike="noStrike" cap="none" normalizeH="0" baseline="0" smtClean="0">
                          <a:ln>
                            <a:noFill/>
                          </a:ln>
                          <a:solidFill>
                            <a:srgbClr val="0000CC"/>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184418">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000000"/>
                          </a:solidFill>
                          <a:effectLst/>
                          <a:latin typeface="宋体" pitchFamily="2" charset="-122"/>
                          <a:ea typeface="宋体" pitchFamily="2" charset="-122"/>
                        </a:rPr>
                        <a:t>收集知识信息</a:t>
                      </a:r>
                      <a:r>
                        <a:rPr kumimoji="1" lang="zh-CN" altLang="en-US" sz="2000" b="1" i="0" u="none" strike="noStrike" cap="none" normalizeH="0" baseline="0" dirty="0" smtClean="0">
                          <a:ln>
                            <a:noFill/>
                          </a:ln>
                          <a:solidFill>
                            <a:srgbClr val="000000"/>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000000"/>
                          </a:solidFill>
                          <a:effectLst/>
                          <a:latin typeface="宋体" pitchFamily="2" charset="-122"/>
                          <a:ea typeface="宋体" pitchFamily="2" charset="-122"/>
                        </a:rPr>
                        <a:t>预习基础知识</a:t>
                      </a:r>
                      <a:r>
                        <a:rPr kumimoji="1" lang="zh-CN" altLang="en-US" sz="2000" b="1" i="0" u="none" strike="noStrike" cap="none" normalizeH="0" baseline="0" dirty="0" smtClean="0">
                          <a:ln>
                            <a:noFill/>
                          </a:ln>
                          <a:solidFill>
                            <a:srgbClr val="000000"/>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黑体" pitchFamily="2" charset="-122"/>
                          <a:ea typeface="黑体" pitchFamily="2" charset="-122"/>
                        </a:rPr>
                        <a:t>提出问题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rgbClr val="000000"/>
                          </a:solidFill>
                          <a:effectLst/>
                          <a:latin typeface="楷体_GB2312" pitchFamily="49" charset="-122"/>
                          <a:ea typeface="楷体_GB2312" pitchFamily="49" charset="-122"/>
                        </a:rPr>
                        <a:t>质疑释疑</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rgbClr val="000000"/>
                          </a:solidFill>
                          <a:effectLst/>
                          <a:latin typeface="楷体_GB2312" pitchFamily="49" charset="-122"/>
                          <a:ea typeface="楷体_GB2312" pitchFamily="49" charset="-122"/>
                        </a:rPr>
                        <a:t>交流讨论</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chemeClr val="accent2"/>
                          </a:solidFill>
                          <a:effectLst/>
                          <a:latin typeface="楷体_GB2312" pitchFamily="49" charset="-122"/>
                          <a:ea typeface="楷体_GB2312" pitchFamily="49" charset="-122"/>
                        </a:rPr>
                        <a:t>积极思维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chemeClr val="accent2"/>
                          </a:solidFill>
                          <a:effectLst/>
                          <a:latin typeface="楷体_GB2312" pitchFamily="49" charset="-122"/>
                          <a:ea typeface="楷体_GB2312" pitchFamily="49" charset="-122"/>
                        </a:rPr>
                        <a:t>寻求结论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chemeClr val="tx1"/>
                          </a:solidFill>
                          <a:effectLst/>
                          <a:latin typeface="黑体" pitchFamily="2" charset="-122"/>
                          <a:ea typeface="黑体" pitchFamily="2" charset="-122"/>
                        </a:rPr>
                        <a:t>力求突破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1267426">
                <a:tc rowSpan="2">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rgbClr val="FF0000"/>
                          </a:solidFill>
                          <a:effectLst/>
                          <a:latin typeface="华文琥珀" pitchFamily="2" charset="-122"/>
                          <a:ea typeface="华文琥珀" pitchFamily="2" charset="-122"/>
                        </a:rPr>
                        <a:t>教师活动</a:t>
                      </a:r>
                      <a:r>
                        <a:rPr kumimoji="1" lang="zh-CN" altLang="en-US" sz="2000" b="1" i="0" u="none" strike="noStrike" cap="none" normalizeH="0" baseline="0" smtClean="0">
                          <a:ln>
                            <a:noFill/>
                          </a:ln>
                          <a:solidFill>
                            <a:schemeClr val="tx2"/>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rgbClr val="000000"/>
                          </a:solidFill>
                          <a:effectLst/>
                          <a:latin typeface="宋体" pitchFamily="2" charset="-122"/>
                          <a:ea typeface="宋体" pitchFamily="2" charset="-122"/>
                        </a:rPr>
                        <a:t>设置问题情景</a:t>
                      </a:r>
                      <a:r>
                        <a:rPr kumimoji="1" lang="zh-CN" altLang="en-US" sz="2000" b="1" i="0" u="none" strike="noStrike" cap="none" normalizeH="0" baseline="0" smtClean="0">
                          <a:ln>
                            <a:noFill/>
                          </a:ln>
                          <a:solidFill>
                            <a:srgbClr val="000000"/>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1800" b="1" i="0" u="none" strike="noStrike" cap="none" normalizeH="0" baseline="0" smtClean="0">
                          <a:ln>
                            <a:noFill/>
                          </a:ln>
                          <a:solidFill>
                            <a:srgbClr val="000000"/>
                          </a:solidFill>
                          <a:effectLst/>
                          <a:latin typeface="宋体" pitchFamily="2" charset="-122"/>
                          <a:ea typeface="宋体" pitchFamily="2" charset="-122"/>
                        </a:rPr>
                        <a:t>编发讲学稿</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黑体" pitchFamily="2" charset="-122"/>
                          <a:ea typeface="黑体" pitchFamily="2" charset="-122"/>
                        </a:rPr>
                        <a:t>设疑导学</a:t>
                      </a:r>
                      <a:r>
                        <a:rPr kumimoji="1" lang="zh-CN" altLang="en-US" sz="2000" b="1" i="0" u="none" strike="noStrike" cap="none" normalizeH="0" baseline="0" dirty="0" smtClean="0">
                          <a:ln>
                            <a:noFill/>
                          </a:ln>
                          <a:solidFill>
                            <a:schemeClr val="hlink"/>
                          </a:solidFill>
                          <a:effectLst/>
                          <a:latin typeface="黑体" pitchFamily="2" charset="-122"/>
                          <a:ea typeface="黑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rgbClr val="000000"/>
                          </a:solidFill>
                          <a:effectLst/>
                          <a:latin typeface="楷体_GB2312" pitchFamily="49" charset="-122"/>
                          <a:ea typeface="楷体_GB2312" pitchFamily="49" charset="-122"/>
                        </a:rPr>
                        <a:t>辩疑解难</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000000"/>
                          </a:solidFill>
                          <a:effectLst/>
                          <a:latin typeface="楷体_GB2312" pitchFamily="49" charset="-122"/>
                          <a:ea typeface="楷体_GB2312" pitchFamily="49" charset="-122"/>
                        </a:rPr>
                        <a:t>启导发现</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chemeClr val="accent2"/>
                          </a:solidFill>
                          <a:effectLst/>
                          <a:latin typeface="楷体_GB2312" pitchFamily="49" charset="-122"/>
                          <a:ea typeface="楷体_GB2312" pitchFamily="49" charset="-122"/>
                        </a:rPr>
                        <a:t>启迪思维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chemeClr val="accent2"/>
                          </a:solidFill>
                          <a:effectLst/>
                          <a:latin typeface="楷体_GB2312" pitchFamily="49" charset="-122"/>
                          <a:ea typeface="楷体_GB2312" pitchFamily="49" charset="-122"/>
                        </a:rPr>
                        <a:t>引导迁移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smtClean="0">
                          <a:ln>
                            <a:noFill/>
                          </a:ln>
                          <a:solidFill>
                            <a:schemeClr val="tx1"/>
                          </a:solidFill>
                          <a:effectLst/>
                          <a:latin typeface="黑体" pitchFamily="2" charset="-122"/>
                          <a:ea typeface="黑体" pitchFamily="2" charset="-122"/>
                        </a:rPr>
                        <a:t>鼓励创新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888313">
                <a:tc vMerge="1">
                  <a:txBody>
                    <a:bodyPr/>
                    <a:lstStyle/>
                    <a:p>
                      <a:endParaRPr lang="zh-CN" altLang="en-US"/>
                    </a:p>
                  </a:txBody>
                  <a:tcPr/>
                </a:tc>
                <a:tc gridSpan="3">
                  <a:txBody>
                    <a:bodyPr/>
                    <a:lstStyle/>
                    <a:p>
                      <a:pPr marL="0" marR="0" lvl="0" indent="0" algn="ctr"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宋体" pitchFamily="2" charset="-122"/>
                          <a:ea typeface="宋体" pitchFamily="2" charset="-122"/>
                        </a:rPr>
                        <a:t>指导教学阶段</a:t>
                      </a:r>
                      <a:r>
                        <a:rPr kumimoji="1" lang="zh-CN" altLang="en-US" sz="2000" b="1" i="0" u="none" strike="noStrike" cap="none" normalizeH="0" baseline="0" dirty="0" smtClean="0">
                          <a:ln>
                            <a:noFill/>
                          </a:ln>
                          <a:solidFill>
                            <a:srgbClr val="FF0000"/>
                          </a:solidFill>
                          <a:effectLst/>
                          <a:latin typeface="Times New Roman" pitchFamily="18" charset="0"/>
                          <a:ea typeface="宋体" pitchFamily="2" charset="-122"/>
                        </a:rPr>
                        <a:t> </a:t>
                      </a:r>
                    </a:p>
                    <a:p>
                      <a:pPr marL="0" marR="0" lvl="0" indent="0" algn="ctr"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宋体" pitchFamily="2" charset="-122"/>
                          <a:ea typeface="宋体" pitchFamily="2" charset="-122"/>
                        </a:rPr>
                        <a:t>（设计引导）</a:t>
                      </a:r>
                      <a:r>
                        <a:rPr kumimoji="1" lang="zh-CN" altLang="en-US" sz="2000" b="1" i="0" u="none" strike="noStrike" cap="none" normalizeH="0" baseline="0" dirty="0" smtClean="0">
                          <a:ln>
                            <a:noFill/>
                          </a:ln>
                          <a:solidFill>
                            <a:srgbClr val="0000CC"/>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zh-CN" altLang="en-US"/>
                    </a:p>
                  </a:txBody>
                  <a:tcPr/>
                </a:tc>
                <a:tc hMerge="1">
                  <a:txBody>
                    <a:bodyPr/>
                    <a:lstStyle/>
                    <a:p>
                      <a:endParaRPr lang="zh-CN" altLang="en-US"/>
                    </a:p>
                  </a:txBody>
                  <a:tcPr/>
                </a:tc>
                <a:tc gridSpan="5">
                  <a:txBody>
                    <a:bodyPr/>
                    <a:lstStyle/>
                    <a:p>
                      <a:pPr marL="0" marR="0" lvl="0" indent="0" algn="ctr"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宋体" pitchFamily="2" charset="-122"/>
                          <a:ea typeface="宋体" pitchFamily="2" charset="-122"/>
                        </a:rPr>
                        <a:t>合作教学阶段</a:t>
                      </a:r>
                    </a:p>
                    <a:p>
                      <a:pPr marL="0" marR="0" lvl="0" indent="0" algn="ctr" defTabSz="914400" rtl="0" eaLnBrk="1" fontAlgn="base" latinLnBrk="0" hangingPunct="1">
                        <a:lnSpc>
                          <a:spcPct val="100000"/>
                        </a:lnSpc>
                        <a:spcBef>
                          <a:spcPct val="20000"/>
                        </a:spcBef>
                        <a:spcAft>
                          <a:spcPct val="0"/>
                        </a:spcAft>
                        <a:buClr>
                          <a:srgbClr val="FF3300"/>
                        </a:buClr>
                        <a:buSzPct val="70000"/>
                        <a:buFont typeface="Wingdings" pitchFamily="2" charset="2"/>
                        <a:buNone/>
                        <a:tabLst/>
                      </a:pPr>
                      <a:r>
                        <a:rPr kumimoji="1" lang="zh-CN" altLang="en-US" sz="2000" b="1" i="0" u="none" strike="noStrike" cap="none" normalizeH="0" baseline="0" dirty="0" smtClean="0">
                          <a:ln>
                            <a:noFill/>
                          </a:ln>
                          <a:solidFill>
                            <a:srgbClr val="FF0000"/>
                          </a:solidFill>
                          <a:effectLst/>
                          <a:latin typeface="宋体" pitchFamily="2" charset="-122"/>
                          <a:ea typeface="宋体" pitchFamily="2" charset="-122"/>
                          <a:cs typeface="Times New Roman" pitchFamily="18" charset="0"/>
                        </a:rPr>
                        <a:t>（启发点拔）</a:t>
                      </a:r>
                      <a:r>
                        <a:rPr kumimoji="1" lang="zh-CN" altLang="en-US" sz="2000" b="1" i="0" u="none" strike="noStrike" cap="none" normalizeH="0" baseline="0" dirty="0" smtClean="0">
                          <a:ln>
                            <a:noFill/>
                          </a:ln>
                          <a:solidFill>
                            <a:srgbClr val="0000CC"/>
                          </a:solidFill>
                          <a:effectLst/>
                          <a:latin typeface="宋体" pitchFamily="2" charset="-122"/>
                          <a:ea typeface="宋体" pitchFamily="2" charset="-122"/>
                        </a:rPr>
                        <a:t> </a:t>
                      </a:r>
                      <a:r>
                        <a:rPr kumimoji="1" lang="zh-CN" altLang="en-US" sz="2000" b="1" i="0" u="none" strike="noStrike" cap="none" normalizeH="0" baseline="0" dirty="0" smtClean="0">
                          <a:ln>
                            <a:noFill/>
                          </a:ln>
                          <a:solidFill>
                            <a:srgbClr val="0000CC"/>
                          </a:solidFill>
                          <a:effectLst/>
                          <a:latin typeface="Times New Roman" pitchFamily="18" charset="0"/>
                          <a:ea typeface="宋体" pitchFamily="2" charset="-122"/>
                        </a:rPr>
                        <a:t> </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pic>
        <p:nvPicPr>
          <p:cNvPr id="7"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3"/>
                                        </p:tgtEl>
                                        <p:attrNameLst>
                                          <p:attrName>style.visibility</p:attrName>
                                        </p:attrNameLst>
                                      </p:cBhvr>
                                      <p:to>
                                        <p:strVal val="visible"/>
                                      </p:to>
                                    </p:set>
                                    <p:animEffect transition="in" filter="fade">
                                      <p:cBhvr>
                                        <p:cTn id="7" dur="1000"/>
                                        <p:tgtEl>
                                          <p:spTgt spid="2867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1000" fill="hold"/>
                                        <p:tgtEl>
                                          <p:spTgt spid="4"/>
                                        </p:tgtEl>
                                        <p:attrNameLst>
                                          <p:attrName>ppt_x</p:attrName>
                                        </p:attrNameLst>
                                      </p:cBhvr>
                                      <p:tavLst>
                                        <p:tav tm="0">
                                          <p:val>
                                            <p:strVal val="#ppt_x"/>
                                          </p:val>
                                        </p:tav>
                                        <p:tav tm="100000">
                                          <p:val>
                                            <p:strVal val="#ppt_x"/>
                                          </p:val>
                                        </p:tav>
                                      </p:tavLst>
                                    </p:anim>
                                    <p:anim calcmode="lin" valueType="num">
                                      <p:cBhvr additive="base">
                                        <p:cTn id="1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214282" y="1166417"/>
            <a:ext cx="8786874" cy="4832092"/>
          </a:xfrm>
          <a:prstGeom prst="rect">
            <a:avLst/>
          </a:prstGeom>
        </p:spPr>
        <p:txBody>
          <a:bodyPr wrap="square">
            <a:spAutoFit/>
          </a:bodyPr>
          <a:lstStyle/>
          <a:p>
            <a:r>
              <a:rPr lang="en-US" sz="2800" b="1" dirty="0"/>
              <a:t>2</a:t>
            </a:r>
            <a:r>
              <a:rPr lang="zh-CN" altLang="en-US" sz="2800" b="1" dirty="0"/>
              <a:t>、我们以集体备课研究化，课堂研讨，反思提高等方式激发了教师研究的欲望，让教师体验到校本教研的价值与意义所在，使教师充分认识到，教育科研并不是少数专家的专利，不仅仅是专业教学研究人员的事，每一个教师都有义不容辞的责任，</a:t>
            </a:r>
            <a:r>
              <a:rPr lang="zh-CN" altLang="en-US" sz="2800" b="1" dirty="0">
                <a:solidFill>
                  <a:srgbClr val="FF0000"/>
                </a:solidFill>
                <a:latin typeface="黑体" pitchFamily="2" charset="-122"/>
                <a:ea typeface="黑体" pitchFamily="2" charset="-122"/>
              </a:rPr>
              <a:t>教育科研也并非什么莫测高深的东西，它就在我们的身边，产生于我们的教学之中，从而唤醒了教师的问题意识、研究意识以及学生第一的意识，</a:t>
            </a:r>
            <a:r>
              <a:rPr lang="zh-CN" altLang="en-US" sz="2800" b="1" dirty="0"/>
              <a:t>从而转变了教师的角色地位，树立了教师即研究者，办公室即研究室，教研组备课组即研究组的观念</a:t>
            </a:r>
            <a:r>
              <a:rPr lang="zh-CN" altLang="en-US" sz="2800" b="1" dirty="0" smtClean="0"/>
              <a:t>。</a:t>
            </a:r>
            <a:r>
              <a:rPr lang="zh-CN" altLang="en-US" sz="2800" b="1" dirty="0" smtClean="0">
                <a:solidFill>
                  <a:srgbClr val="FF0000"/>
                </a:solidFill>
                <a:latin typeface="黑体" pitchFamily="2" charset="-122"/>
                <a:ea typeface="黑体" pitchFamily="2" charset="-122"/>
              </a:rPr>
              <a:t>同时，在教学研究中教师的关系更融洽了，合作意识更强了。</a:t>
            </a:r>
            <a:endParaRPr lang="zh-CN" altLang="en-US" sz="2800" b="1" dirty="0">
              <a:solidFill>
                <a:srgbClr val="FF0000"/>
              </a:solidFill>
              <a:latin typeface="黑体" pitchFamily="2" charset="-122"/>
              <a:ea typeface="黑体" pitchFamily="2" charset="-122"/>
            </a:endParaRPr>
          </a:p>
        </p:txBody>
      </p:sp>
      <p:pic>
        <p:nvPicPr>
          <p:cNvPr id="3"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142876" y="928670"/>
            <a:ext cx="8929718" cy="6001643"/>
          </a:xfrm>
          <a:prstGeom prst="rect">
            <a:avLst/>
          </a:prstGeom>
        </p:spPr>
        <p:txBody>
          <a:bodyPr wrap="square">
            <a:spAutoFit/>
          </a:bodyPr>
          <a:lstStyle/>
          <a:p>
            <a:pPr>
              <a:lnSpc>
                <a:spcPct val="150000"/>
              </a:lnSpc>
            </a:pPr>
            <a:r>
              <a:rPr lang="zh-CN" altLang="en-US" sz="2800" b="1" dirty="0">
                <a:solidFill>
                  <a:srgbClr val="FF0000"/>
                </a:solidFill>
                <a:latin typeface="黑体" pitchFamily="2" charset="-122"/>
                <a:ea typeface="黑体" pitchFamily="2" charset="-122"/>
              </a:rPr>
              <a:t>讲学稿给</a:t>
            </a:r>
            <a:r>
              <a:rPr lang="zh-CN" altLang="en-US" sz="2800" b="1" dirty="0">
                <a:solidFill>
                  <a:srgbClr val="FF0000"/>
                </a:solidFill>
                <a:latin typeface="黑体" pitchFamily="2" charset="-122"/>
                <a:ea typeface="黑体" pitchFamily="2" charset="-122"/>
                <a:hlinkClick r:id="rId2" action="ppaction://hlinkfile"/>
              </a:rPr>
              <a:t>学生</a:t>
            </a:r>
            <a:r>
              <a:rPr lang="zh-CN" altLang="en-US" sz="2800" b="1" dirty="0">
                <a:solidFill>
                  <a:srgbClr val="FF0000"/>
                </a:solidFill>
                <a:latin typeface="黑体" pitchFamily="2" charset="-122"/>
                <a:ea typeface="黑体" pitchFamily="2" charset="-122"/>
              </a:rPr>
              <a:t>带来了诸多</a:t>
            </a:r>
            <a:r>
              <a:rPr lang="zh-CN" altLang="en-US" sz="2800" b="1" dirty="0" smtClean="0">
                <a:solidFill>
                  <a:srgbClr val="FF0000"/>
                </a:solidFill>
                <a:latin typeface="黑体" pitchFamily="2" charset="-122"/>
                <a:ea typeface="黑体" pitchFamily="2" charset="-122"/>
              </a:rPr>
              <a:t>变化：</a:t>
            </a:r>
            <a:endParaRPr lang="en-US" altLang="zh-CN" sz="2800" b="1" dirty="0" smtClean="0">
              <a:solidFill>
                <a:srgbClr val="FF0000"/>
              </a:solidFill>
              <a:latin typeface="黑体" pitchFamily="2" charset="-122"/>
              <a:ea typeface="黑体" pitchFamily="2" charset="-122"/>
            </a:endParaRPr>
          </a:p>
          <a:p>
            <a:pPr>
              <a:lnSpc>
                <a:spcPct val="150000"/>
              </a:lnSpc>
            </a:pPr>
            <a:r>
              <a:rPr lang="en-US" sz="2400" dirty="0"/>
              <a:t>1</a:t>
            </a:r>
            <a:r>
              <a:rPr lang="zh-CN" altLang="en-US" sz="2400" dirty="0"/>
              <a:t>、</a:t>
            </a:r>
            <a:r>
              <a:rPr lang="zh-CN" altLang="en-US" sz="2400" b="1" dirty="0"/>
              <a:t>预习显性化，使预习作业有抓手。</a:t>
            </a:r>
            <a:endParaRPr lang="zh-CN" altLang="en-US" sz="2400" dirty="0"/>
          </a:p>
          <a:p>
            <a:pPr>
              <a:lnSpc>
                <a:spcPct val="150000"/>
              </a:lnSpc>
            </a:pPr>
            <a:r>
              <a:rPr lang="en-US" sz="2400" dirty="0"/>
              <a:t>2</a:t>
            </a:r>
            <a:r>
              <a:rPr lang="zh-CN" altLang="en-US" sz="2400" dirty="0"/>
              <a:t>、</a:t>
            </a:r>
            <a:r>
              <a:rPr lang="zh-CN" altLang="en-US" sz="2400" b="1" dirty="0"/>
              <a:t>预习有生成，使课堂容量有拓展。</a:t>
            </a:r>
            <a:endParaRPr lang="zh-CN" altLang="en-US" sz="2400" dirty="0"/>
          </a:p>
          <a:p>
            <a:pPr>
              <a:lnSpc>
                <a:spcPct val="150000"/>
              </a:lnSpc>
            </a:pPr>
            <a:r>
              <a:rPr lang="en-US" sz="2400" dirty="0"/>
              <a:t>3</a:t>
            </a:r>
            <a:r>
              <a:rPr lang="zh-CN" altLang="en-US" sz="2400" dirty="0"/>
              <a:t>、</a:t>
            </a:r>
            <a:r>
              <a:rPr lang="zh-CN" altLang="en-US" sz="2400" b="1" dirty="0"/>
              <a:t>改变了学生</a:t>
            </a:r>
            <a:r>
              <a:rPr lang="zh-CN" altLang="en-US" sz="2400" b="1" dirty="0" smtClean="0"/>
              <a:t>学习方式</a:t>
            </a:r>
            <a:endParaRPr lang="en-US" altLang="zh-CN" sz="2400" b="1" dirty="0" smtClean="0"/>
          </a:p>
          <a:p>
            <a:pPr>
              <a:lnSpc>
                <a:spcPct val="150000"/>
              </a:lnSpc>
            </a:pPr>
            <a:r>
              <a:rPr lang="en-US" sz="2400" dirty="0" smtClean="0"/>
              <a:t>4</a:t>
            </a:r>
            <a:r>
              <a:rPr lang="zh-CN" altLang="en-US" sz="2400" dirty="0"/>
              <a:t>、</a:t>
            </a:r>
            <a:r>
              <a:rPr lang="zh-CN" altLang="en-US" sz="2400" b="1" dirty="0"/>
              <a:t>我们认为讲学稿更深层次的作用是减轻了学生的课业负担，使学生的身心发展得以健康发展</a:t>
            </a:r>
            <a:r>
              <a:rPr lang="zh-CN" altLang="en-US" sz="2400" b="1" dirty="0" smtClean="0"/>
              <a:t>。</a:t>
            </a:r>
            <a:endParaRPr lang="en-US" altLang="zh-CN" sz="2400" b="1" dirty="0"/>
          </a:p>
          <a:p>
            <a:pPr>
              <a:lnSpc>
                <a:spcPct val="150000"/>
              </a:lnSpc>
            </a:pPr>
            <a:r>
              <a:rPr lang="zh-CN" altLang="en-US" sz="2400" b="1" dirty="0" smtClean="0"/>
              <a:t>      </a:t>
            </a:r>
            <a:r>
              <a:rPr lang="zh-CN" altLang="en-US" sz="2400" b="1" dirty="0" smtClean="0">
                <a:solidFill>
                  <a:srgbClr val="FF0000"/>
                </a:solidFill>
              </a:rPr>
              <a:t>东</a:t>
            </a:r>
            <a:r>
              <a:rPr lang="zh-CN" altLang="en-US" sz="2400" b="1" dirty="0">
                <a:solidFill>
                  <a:srgbClr val="FF0000"/>
                </a:solidFill>
              </a:rPr>
              <a:t>庐中学以“讲学稿”为载体的教改研究，是基于学生的。它只是一种手段，一条路径，其核心意义在于通过校本研究激活了应当发展、需要发展也完全可以发展的人，因而这里的孩子有灵气，教师有才气，学校有生气。</a:t>
            </a:r>
            <a:endParaRPr lang="zh-CN" altLang="en-US" sz="2400" dirty="0">
              <a:solidFill>
                <a:srgbClr val="FF0000"/>
              </a:solidFill>
            </a:endParaRPr>
          </a:p>
          <a:p>
            <a:endParaRPr lang="zh-CN" altLang="en-US" dirty="0"/>
          </a:p>
        </p:txBody>
      </p:sp>
      <p:pic>
        <p:nvPicPr>
          <p:cNvPr id="3" name="Picture 7"/>
          <p:cNvPicPr>
            <a:picLocks noChangeAspect="1" noChangeArrowheads="1"/>
          </p:cNvPicPr>
          <p:nvPr/>
        </p:nvPicPr>
        <p:blipFill>
          <a:blip r:embed="rId3"/>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71438" y="1428736"/>
            <a:ext cx="900115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   </a:t>
            </a:r>
            <a:r>
              <a:rPr kumimoji="0" lang="zh-CN" sz="3200" b="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乡村学校校本教研在这方面更是任重道远。因为我们起点低，一切都在摸索，一切有待完善。</a:t>
            </a:r>
            <a:endParaRPr kumimoji="0" lang="en-US" altLang="zh-CN" sz="3200" b="0" u="none" strike="noStrike" cap="none" normalizeH="0" baseline="0" dirty="0" smtClean="0">
              <a:ln>
                <a:noFill/>
              </a:ln>
              <a:solidFill>
                <a:srgbClr val="FF0000"/>
              </a:solidFill>
              <a:effectLst/>
              <a:latin typeface="黑体" pitchFamily="2" charset="-122"/>
              <a:ea typeface="黑体"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1"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1</a:t>
            </a:r>
            <a:r>
              <a:rPr kumimoji="0" lang="zh-CN" altLang="en-US" sz="2800" b="1"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、如何利用教研有效、高效地提升教师的理论水平和实践能力。</a:t>
            </a:r>
            <a:endParaRPr kumimoji="0" lang="zh-CN" altLang="en-US" sz="2800" b="0" u="none" strike="noStrike" cap="none" normalizeH="0" baseline="0" dirty="0" smtClean="0">
              <a:ln>
                <a:noFill/>
              </a:ln>
              <a:solidFill>
                <a:schemeClr val="tx1"/>
              </a:solidFill>
              <a:effectLst/>
              <a:latin typeface="黑体" pitchFamily="2" charset="-122"/>
              <a:ea typeface="黑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800" b="1"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2</a:t>
            </a:r>
            <a:r>
              <a:rPr kumimoji="0" lang="zh-CN" altLang="en-US" sz="2800" b="1"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、如何进一步优化讲学稿的版块设计，使讲学稿的设计更具科学性、生动性、新颖性</a:t>
            </a:r>
            <a:endParaRPr kumimoji="0" lang="zh-CN" altLang="en-US" sz="2800" b="0" u="none" strike="noStrike" cap="none" normalizeH="0" baseline="0" dirty="0" smtClean="0">
              <a:ln>
                <a:noFill/>
              </a:ln>
              <a:solidFill>
                <a:schemeClr val="tx1"/>
              </a:solidFill>
              <a:effectLst/>
              <a:latin typeface="黑体" pitchFamily="2" charset="-122"/>
              <a:ea typeface="黑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800" b="1"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3</a:t>
            </a:r>
            <a:r>
              <a:rPr kumimoji="0" lang="zh-CN" altLang="en-US" sz="2800" b="1"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、怎样进一步完善各种不同课型的讲学稿的模式，尽快整合出语文校本教材。</a:t>
            </a:r>
            <a:endParaRPr kumimoji="0" lang="zh-CN" altLang="en-US" sz="2800" b="0" u="none" strike="noStrike" cap="none" normalizeH="0" baseline="0" dirty="0" smtClean="0">
              <a:ln>
                <a:noFill/>
              </a:ln>
              <a:solidFill>
                <a:schemeClr val="tx1"/>
              </a:solidFill>
              <a:effectLst/>
              <a:latin typeface="黑体" pitchFamily="2" charset="-122"/>
              <a:ea typeface="黑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800" b="1"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4</a:t>
            </a:r>
            <a:r>
              <a:rPr kumimoji="0" lang="zh-CN" altLang="en-US" sz="2800" b="1"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、研发讲学稿与多媒体等多种教学手段的有机整合，使课堂更具生命力。</a:t>
            </a:r>
            <a:endParaRPr kumimoji="0" lang="zh-CN" altLang="en-US" sz="2800" b="0" u="none" strike="noStrike" cap="none" normalizeH="0" baseline="0" dirty="0" smtClean="0">
              <a:ln>
                <a:noFill/>
              </a:ln>
              <a:solidFill>
                <a:schemeClr val="tx1"/>
              </a:solidFill>
              <a:effectLst/>
              <a:latin typeface="黑体" pitchFamily="2" charset="-122"/>
              <a:ea typeface="黑体" pitchFamily="2" charset="-122"/>
            </a:endParaRPr>
          </a:p>
        </p:txBody>
      </p:sp>
      <p:pic>
        <p:nvPicPr>
          <p:cNvPr id="3"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
        <p:nvSpPr>
          <p:cNvPr id="4097" name="Rectangle 1"/>
          <p:cNvSpPr>
            <a:spLocks noChangeArrowheads="1"/>
          </p:cNvSpPr>
          <p:nvPr/>
        </p:nvSpPr>
        <p:spPr bwMode="auto">
          <a:xfrm>
            <a:off x="-285784" y="714356"/>
            <a:ext cx="826380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581150" algn="l" defTabSz="914400" rtl="0" eaLnBrk="1" fontAlgn="base" latinLnBrk="0" hangingPunct="1">
              <a:lnSpc>
                <a:spcPct val="100000"/>
              </a:lnSpc>
              <a:spcBef>
                <a:spcPct val="0"/>
              </a:spcBef>
              <a:spcAft>
                <a:spcPct val="0"/>
              </a:spcAft>
              <a:buClrTx/>
              <a:buSzTx/>
              <a:buFontTx/>
              <a:buNone/>
              <a:tabLst/>
            </a:pPr>
            <a:r>
              <a:rPr kumimoji="0" lang="zh-CN" sz="3600" b="1" i="0" u="none" strike="noStrike" cap="none" normalizeH="0" baseline="0" dirty="0" smtClean="0">
                <a:ln>
                  <a:noFill/>
                </a:ln>
                <a:solidFill>
                  <a:srgbClr val="FF0000"/>
                </a:solidFill>
                <a:effectLst/>
                <a:latin typeface="Times New Roman" pitchFamily="18" charset="0"/>
                <a:ea typeface="黑体" pitchFamily="2" charset="-122"/>
                <a:cs typeface="Times New Roman" pitchFamily="18" charset="0"/>
              </a:rPr>
              <a:t>结语</a:t>
            </a:r>
            <a:r>
              <a:rPr kumimoji="0" lang="zh-CN" altLang="zh-CN" sz="3600" b="1" i="0" u="none" strike="noStrike" cap="none" normalizeH="0" baseline="0" dirty="0" smtClean="0">
                <a:ln>
                  <a:noFill/>
                </a:ln>
                <a:solidFill>
                  <a:srgbClr val="FF0000"/>
                </a:solidFill>
                <a:effectLst/>
                <a:latin typeface="Arial"/>
                <a:ea typeface="黑体" pitchFamily="2" charset="-122"/>
                <a:cs typeface="Times New Roman" pitchFamily="18" charset="0"/>
              </a:rPr>
              <a:t>——</a:t>
            </a:r>
            <a:r>
              <a:rPr kumimoji="0" lang="zh-CN" sz="3600" b="1" i="0" u="none" strike="noStrike" cap="none" normalizeH="0" baseline="0" dirty="0" smtClean="0">
                <a:ln>
                  <a:noFill/>
                </a:ln>
                <a:solidFill>
                  <a:srgbClr val="FF0000"/>
                </a:solidFill>
                <a:effectLst/>
                <a:latin typeface="Times New Roman" pitchFamily="18" charset="0"/>
                <a:ea typeface="黑体" pitchFamily="2" charset="-122"/>
                <a:cs typeface="Times New Roman" pitchFamily="18" charset="0"/>
              </a:rPr>
              <a:t>展望：春光正好待远行</a:t>
            </a:r>
            <a:endParaRPr kumimoji="0" lang="zh-CN" sz="3600" b="0" i="0" u="none" strike="noStrike" cap="none" normalizeH="0" baseline="0" dirty="0" smtClean="0">
              <a:ln>
                <a:noFill/>
              </a:ln>
              <a:solidFill>
                <a:srgbClr val="FF0000"/>
              </a:solidFill>
              <a:effectLst/>
              <a:latin typeface="Arial" pitchFamily="34" charset="0"/>
              <a:ea typeface="宋体"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9697"/>
                                        </p:tgtEl>
                                        <p:attrNameLst>
                                          <p:attrName>style.visibility</p:attrName>
                                        </p:attrNameLst>
                                      </p:cBhvr>
                                      <p:to>
                                        <p:strVal val="visible"/>
                                      </p:to>
                                    </p:set>
                                    <p:animEffect transition="in" filter="box(in)">
                                      <p:cBhvr>
                                        <p:cTn id="7" dur="1000"/>
                                        <p:tgtEl>
                                          <p:spTgt spid="29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42876" y="1382144"/>
            <a:ext cx="8858280" cy="3118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t>
            </a:r>
            <a:r>
              <a:rPr kumimoji="0" lang="zh-CN" sz="32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南京市副市长许仲梓评价我们学校时说：“东庐中学没有一流的球星，但却有一流的球队。”我们坚信，有了这样务实</a:t>
            </a:r>
            <a:r>
              <a:rPr lang="zh-CN" altLang="en-US" sz="3200" b="1" dirty="0" smtClean="0">
                <a:solidFill>
                  <a:srgbClr val="FF0000"/>
                </a:solidFill>
                <a:latin typeface="黑体" pitchFamily="2" charset="-122"/>
                <a:ea typeface="黑体" pitchFamily="2" charset="-122"/>
                <a:cs typeface="Times New Roman" pitchFamily="18" charset="0"/>
              </a:rPr>
              <a:t>的</a:t>
            </a:r>
            <a:r>
              <a:rPr kumimoji="0" lang="zh-CN" sz="32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、有效的教研的肥沃土壤，我们的球星诞生已不远矣，这也正是我们庐中语文组今后开展校本教研所努力的方向与所追求的黄金价值。</a:t>
            </a:r>
            <a:endParaRPr kumimoji="0" lang="zh-CN" sz="3200" b="1" i="0" u="none" strike="noStrike" cap="none" normalizeH="0" baseline="0" dirty="0" smtClean="0">
              <a:ln>
                <a:noFill/>
              </a:ln>
              <a:solidFill>
                <a:srgbClr val="FF0000"/>
              </a:solidFill>
              <a:effectLst/>
              <a:latin typeface="黑体" pitchFamily="2" charset="-122"/>
              <a:ea typeface="黑体" pitchFamily="2" charset="-122"/>
            </a:endParaRPr>
          </a:p>
        </p:txBody>
      </p:sp>
      <p:pic>
        <p:nvPicPr>
          <p:cNvPr id="3"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14442" y="2459041"/>
            <a:ext cx="7772400" cy="1470025"/>
          </a:xfrm>
        </p:spPr>
        <p:txBody>
          <a:bodyPr>
            <a:noAutofit/>
          </a:bodyPr>
          <a:lstStyle/>
          <a:p>
            <a:r>
              <a:rPr lang="zh-CN" altLang="en-US" sz="13800" dirty="0" smtClean="0">
                <a:solidFill>
                  <a:srgbClr val="FF0000"/>
                </a:solidFill>
              </a:rPr>
              <a:t>谢  谢！</a:t>
            </a:r>
            <a:endParaRPr lang="zh-CN" altLang="en-US" sz="13800" dirty="0">
              <a:solidFill>
                <a:srgbClr val="FF0000"/>
              </a:solidFill>
            </a:endParaRPr>
          </a:p>
        </p:txBody>
      </p:sp>
      <p:pic>
        <p:nvPicPr>
          <p:cNvPr id="4"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357158" y="1071546"/>
            <a:ext cx="8572560" cy="5553828"/>
          </a:xfrm>
          <a:prstGeom prst="rect">
            <a:avLst/>
          </a:prstGeom>
        </p:spPr>
        <p:txBody>
          <a:bodyPr wrap="square">
            <a:spAutoFit/>
          </a:bodyPr>
          <a:lstStyle/>
          <a:p>
            <a:pPr>
              <a:lnSpc>
                <a:spcPct val="130000"/>
              </a:lnSpc>
            </a:pPr>
            <a:r>
              <a:rPr lang="en-US" altLang="zh-CN" sz="2400" b="1" dirty="0" smtClean="0">
                <a:effectLst/>
                <a:ea typeface="宋体" charset="-122"/>
              </a:rPr>
              <a:t>      </a:t>
            </a:r>
            <a:r>
              <a:rPr lang="zh-CN" altLang="en-US" sz="2400" b="1" dirty="0" smtClean="0">
                <a:effectLst/>
                <a:latin typeface="迷你简启体" pitchFamily="65" charset="-122"/>
              </a:rPr>
              <a:t>东庐中学座落在百里秦淮源头的东庐山下，风光旖旎的中山湖畔，位于南京市溧水县永阳镇，交通便利，环境优雅。</a:t>
            </a:r>
          </a:p>
          <a:p>
            <a:pPr>
              <a:lnSpc>
                <a:spcPct val="130000"/>
              </a:lnSpc>
            </a:pPr>
            <a:endParaRPr lang="en-US" altLang="zh-CN" sz="900" b="1" dirty="0" smtClean="0">
              <a:effectLst/>
              <a:latin typeface="迷你简启体" pitchFamily="65" charset="-122"/>
            </a:endParaRPr>
          </a:p>
          <a:p>
            <a:pPr>
              <a:lnSpc>
                <a:spcPct val="130000"/>
              </a:lnSpc>
            </a:pPr>
            <a:r>
              <a:rPr lang="zh-CN" altLang="en-US" sz="2400" b="1" dirty="0" smtClean="0">
                <a:solidFill>
                  <a:srgbClr val="FF0000"/>
                </a:solidFill>
                <a:effectLst/>
                <a:latin typeface="黑体" pitchFamily="2" charset="-122"/>
                <a:ea typeface="黑体" pitchFamily="2" charset="-122"/>
              </a:rPr>
              <a:t>南京市德育先进学校</a:t>
            </a:r>
          </a:p>
          <a:p>
            <a:pPr>
              <a:lnSpc>
                <a:spcPct val="130000"/>
              </a:lnSpc>
            </a:pPr>
            <a:r>
              <a:rPr lang="zh-CN" altLang="en-US" sz="2400" b="1" dirty="0" smtClean="0">
                <a:solidFill>
                  <a:srgbClr val="FF0000"/>
                </a:solidFill>
                <a:effectLst/>
                <a:latin typeface="黑体" pitchFamily="2" charset="-122"/>
                <a:ea typeface="黑体" pitchFamily="2" charset="-122"/>
              </a:rPr>
              <a:t>南京市基础教育课程改革实验基地</a:t>
            </a:r>
          </a:p>
          <a:p>
            <a:pPr>
              <a:lnSpc>
                <a:spcPct val="130000"/>
              </a:lnSpc>
            </a:pPr>
            <a:r>
              <a:rPr lang="zh-CN" altLang="en-US" sz="2400" b="1" dirty="0" smtClean="0">
                <a:solidFill>
                  <a:srgbClr val="FF0000"/>
                </a:solidFill>
                <a:effectLst/>
                <a:latin typeface="黑体" pitchFamily="2" charset="-122"/>
                <a:ea typeface="黑体" pitchFamily="2" charset="-122"/>
              </a:rPr>
              <a:t>南京市合融教育项目研究中心</a:t>
            </a:r>
            <a:endParaRPr lang="en-US" altLang="zh-CN" sz="2400" b="1" dirty="0" smtClean="0">
              <a:solidFill>
                <a:srgbClr val="FF0000"/>
              </a:solidFill>
              <a:effectLst/>
              <a:latin typeface="黑体" pitchFamily="2" charset="-122"/>
              <a:ea typeface="黑体" pitchFamily="2" charset="-122"/>
            </a:endParaRPr>
          </a:p>
          <a:p>
            <a:pPr>
              <a:lnSpc>
                <a:spcPct val="130000"/>
              </a:lnSpc>
            </a:pPr>
            <a:r>
              <a:rPr lang="zh-CN" altLang="en-US" sz="2400" b="1" dirty="0" smtClean="0">
                <a:solidFill>
                  <a:srgbClr val="FF0000"/>
                </a:solidFill>
                <a:effectLst/>
                <a:latin typeface="黑体" pitchFamily="2" charset="-122"/>
                <a:ea typeface="黑体" pitchFamily="2" charset="-122"/>
              </a:rPr>
              <a:t>江苏省文明学校</a:t>
            </a:r>
          </a:p>
          <a:p>
            <a:pPr>
              <a:lnSpc>
                <a:spcPct val="130000"/>
              </a:lnSpc>
            </a:pPr>
            <a:r>
              <a:rPr lang="zh-CN" altLang="en-US" sz="2400" b="1" dirty="0" smtClean="0">
                <a:solidFill>
                  <a:srgbClr val="FF0000"/>
                </a:solidFill>
                <a:effectLst/>
                <a:latin typeface="黑体" pitchFamily="2" charset="-122"/>
                <a:ea typeface="黑体" pitchFamily="2" charset="-122"/>
              </a:rPr>
              <a:t>江苏省示范初中</a:t>
            </a:r>
          </a:p>
          <a:p>
            <a:pPr>
              <a:lnSpc>
                <a:spcPct val="130000"/>
              </a:lnSpc>
            </a:pPr>
            <a:r>
              <a:rPr lang="zh-CN" altLang="en-US" sz="2400" b="1" dirty="0" smtClean="0">
                <a:solidFill>
                  <a:srgbClr val="FF0000"/>
                </a:solidFill>
                <a:effectLst/>
                <a:latin typeface="黑体" pitchFamily="2" charset="-122"/>
                <a:ea typeface="黑体" pitchFamily="2" charset="-122"/>
              </a:rPr>
              <a:t>江苏省青少年科技活动先进学校</a:t>
            </a:r>
          </a:p>
          <a:p>
            <a:pPr>
              <a:lnSpc>
                <a:spcPct val="130000"/>
              </a:lnSpc>
            </a:pPr>
            <a:r>
              <a:rPr lang="zh-CN" altLang="en-US" sz="2400" b="1" dirty="0" smtClean="0">
                <a:solidFill>
                  <a:srgbClr val="FF0000"/>
                </a:solidFill>
                <a:effectLst/>
                <a:latin typeface="黑体" pitchFamily="2" charset="-122"/>
                <a:ea typeface="黑体" pitchFamily="2" charset="-122"/>
              </a:rPr>
              <a:t>全国读书育人特色学校</a:t>
            </a:r>
          </a:p>
          <a:p>
            <a:pPr>
              <a:lnSpc>
                <a:spcPct val="130000"/>
              </a:lnSpc>
            </a:pPr>
            <a:r>
              <a:rPr lang="zh-CN" altLang="en-US" sz="2400" b="1" dirty="0" smtClean="0">
                <a:solidFill>
                  <a:srgbClr val="FF0000"/>
                </a:solidFill>
                <a:effectLst/>
                <a:latin typeface="黑体" pitchFamily="2" charset="-122"/>
                <a:ea typeface="黑体" pitchFamily="2" charset="-122"/>
              </a:rPr>
              <a:t>全国优质品牌学校</a:t>
            </a:r>
          </a:p>
          <a:p>
            <a:pPr>
              <a:lnSpc>
                <a:spcPct val="130000"/>
              </a:lnSpc>
            </a:pPr>
            <a:r>
              <a:rPr lang="zh-CN" altLang="en-US" sz="2400" b="1" dirty="0" smtClean="0">
                <a:solidFill>
                  <a:srgbClr val="FF0000"/>
                </a:solidFill>
                <a:effectLst/>
                <a:latin typeface="黑体" pitchFamily="2" charset="-122"/>
                <a:ea typeface="黑体" pitchFamily="2" charset="-122"/>
              </a:rPr>
              <a:t>国家级教育改革特色学校</a:t>
            </a:r>
            <a:endParaRPr lang="zh-CN" altLang="en-US" sz="2400" b="1" dirty="0">
              <a:solidFill>
                <a:srgbClr val="FF0000"/>
              </a:solidFill>
              <a:latin typeface="黑体" pitchFamily="2" charset="-122"/>
              <a:ea typeface="黑体" pitchFamily="2" charset="-122"/>
            </a:endParaRPr>
          </a:p>
        </p:txBody>
      </p:sp>
      <p:pic>
        <p:nvPicPr>
          <p:cNvPr id="3" name="Picture 7"/>
          <p:cNvPicPr>
            <a:picLocks noChangeAspect="1" noChangeArrowheads="1"/>
          </p:cNvPicPr>
          <p:nvPr/>
        </p:nvPicPr>
        <p:blipFill>
          <a:blip r:embed="rId2"/>
          <a:srcRect/>
          <a:stretch>
            <a:fillRect/>
          </a:stretch>
        </p:blipFill>
        <p:spPr bwMode="auto">
          <a:xfrm>
            <a:off x="0" y="42632"/>
            <a:ext cx="1142976" cy="1171790"/>
          </a:xfrm>
          <a:prstGeom prst="ellipse">
            <a:avLst/>
          </a:prstGeom>
          <a:ln>
            <a:noFill/>
          </a:ln>
          <a:effectLst>
            <a:softEdge rad="112500"/>
          </a:effectLst>
        </p:spPr>
      </p:pic>
      <p:sp>
        <p:nvSpPr>
          <p:cNvPr id="4" name="TextBox 3"/>
          <p:cNvSpPr txBox="1"/>
          <p:nvPr/>
        </p:nvSpPr>
        <p:spPr>
          <a:xfrm>
            <a:off x="2357422" y="285728"/>
            <a:ext cx="5000660" cy="646331"/>
          </a:xfrm>
          <a:prstGeom prst="rect">
            <a:avLst/>
          </a:prstGeom>
          <a:noFill/>
        </p:spPr>
        <p:txBody>
          <a:bodyPr wrap="square" rtlCol="0">
            <a:spAutoFit/>
          </a:bodyPr>
          <a:lstStyle/>
          <a:p>
            <a:r>
              <a:rPr lang="zh-CN" altLang="en-US" sz="3600" dirty="0" smtClean="0">
                <a:solidFill>
                  <a:srgbClr val="FF0000"/>
                </a:solidFill>
                <a:latin typeface="黑体" pitchFamily="2" charset="-122"/>
                <a:ea typeface="黑体" pitchFamily="2" charset="-122"/>
              </a:rPr>
              <a:t>   学 校 简 介</a:t>
            </a:r>
            <a:endParaRPr lang="zh-CN" altLang="en-US" sz="3600" dirty="0">
              <a:solidFill>
                <a:srgbClr val="FF0000"/>
              </a:solidFill>
              <a:latin typeface="黑体" pitchFamily="2" charset="-122"/>
              <a:ea typeface="黑体"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214338"/>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55688" algn="l" defTabSz="914400" rtl="0" eaLnBrk="1" fontAlgn="base" latinLnBrk="0" hangingPunct="1">
              <a:lnSpc>
                <a:spcPct val="100000"/>
              </a:lnSpc>
              <a:spcBef>
                <a:spcPct val="0"/>
              </a:spcBef>
              <a:spcAft>
                <a:spcPct val="0"/>
              </a:spcAft>
              <a:buClrTx/>
              <a:buSzTx/>
              <a:buFontTx/>
              <a:buNone/>
              <a:tabLst/>
            </a:pPr>
            <a:endParaRPr kumimoji="0" lang="en-US" altLang="zh-CN" sz="2000" b="1" u="none" strike="noStrike" cap="none" normalizeH="0" baseline="0" dirty="0" smtClean="0">
              <a:ln>
                <a:noFill/>
              </a:ln>
              <a:solidFill>
                <a:schemeClr val="tx1"/>
              </a:solidFill>
              <a:effectLst/>
              <a:latin typeface="Times New Roman" pitchFamily="18" charset="0"/>
              <a:ea typeface="黑体" pitchFamily="2" charset="-122"/>
              <a:cs typeface="Times New Roman" pitchFamily="18" charset="0"/>
            </a:endParaRPr>
          </a:p>
          <a:p>
            <a:pPr marL="0" marR="0" lvl="0" indent="1055688" algn="l" defTabSz="914400" rtl="0" eaLnBrk="1" fontAlgn="base" latinLnBrk="0" hangingPunct="1">
              <a:lnSpc>
                <a:spcPct val="100000"/>
              </a:lnSpc>
              <a:spcBef>
                <a:spcPct val="0"/>
              </a:spcBef>
              <a:spcAft>
                <a:spcPct val="0"/>
              </a:spcAft>
              <a:buClrTx/>
              <a:buSzTx/>
              <a:buFontTx/>
              <a:buNone/>
              <a:tabLst/>
            </a:pPr>
            <a:r>
              <a:rPr lang="en-US" altLang="zh-CN" sz="2000" b="1" dirty="0">
                <a:latin typeface="Times New Roman" pitchFamily="18" charset="0"/>
                <a:ea typeface="黑体" pitchFamily="2" charset="-122"/>
                <a:cs typeface="Times New Roman" pitchFamily="18" charset="0"/>
              </a:rPr>
              <a:t> </a:t>
            </a:r>
            <a:r>
              <a:rPr lang="en-US" altLang="zh-CN" sz="2000" b="1" dirty="0" smtClean="0">
                <a:latin typeface="Times New Roman" pitchFamily="18" charset="0"/>
                <a:ea typeface="黑体" pitchFamily="2" charset="-122"/>
                <a:cs typeface="Times New Roman" pitchFamily="18" charset="0"/>
              </a:rPr>
              <a:t>          </a:t>
            </a:r>
          </a:p>
          <a:p>
            <a:pPr marL="0" marR="0" lvl="0" indent="1055688" algn="l" defTabSz="914400" rtl="0" eaLnBrk="1" fontAlgn="base" latinLnBrk="0" hangingPunct="1">
              <a:lnSpc>
                <a:spcPct val="100000"/>
              </a:lnSpc>
              <a:spcBef>
                <a:spcPct val="0"/>
              </a:spcBef>
              <a:spcAft>
                <a:spcPct val="0"/>
              </a:spcAft>
              <a:buClrTx/>
              <a:buSzTx/>
              <a:buFontTx/>
              <a:buNone/>
              <a:tabLst/>
            </a:pPr>
            <a:r>
              <a:rPr kumimoji="0" lang="en-US" altLang="zh-CN" sz="2000" b="1" u="none" strike="noStrike" cap="none" normalizeH="0" baseline="0" dirty="0">
                <a:ln>
                  <a:noFill/>
                </a:ln>
                <a:solidFill>
                  <a:schemeClr val="tx1"/>
                </a:solidFill>
                <a:effectLst/>
                <a:latin typeface="Times New Roman" pitchFamily="18" charset="0"/>
                <a:ea typeface="黑体" pitchFamily="2" charset="-122"/>
                <a:cs typeface="Times New Roman" pitchFamily="18" charset="0"/>
              </a:rPr>
              <a:t> </a:t>
            </a:r>
            <a:r>
              <a:rPr kumimoji="0" lang="en-US" altLang="zh-CN" sz="2000" b="1" u="none" strike="noStrike" cap="none" normalizeH="0" baseline="0" dirty="0" smtClean="0">
                <a:ln>
                  <a:noFill/>
                </a:ln>
                <a:solidFill>
                  <a:schemeClr val="tx1"/>
                </a:solidFill>
                <a:effectLst/>
                <a:latin typeface="Times New Roman" pitchFamily="18" charset="0"/>
                <a:ea typeface="黑体" pitchFamily="2" charset="-122"/>
                <a:cs typeface="Times New Roman" pitchFamily="18" charset="0"/>
              </a:rPr>
              <a:t>   </a:t>
            </a:r>
          </a:p>
          <a:p>
            <a:pPr marL="0" marR="0" lvl="0" indent="1055688" algn="l" defTabSz="914400" rtl="0" eaLnBrk="1" fontAlgn="base" latinLnBrk="0" hangingPunct="1">
              <a:lnSpc>
                <a:spcPct val="150000"/>
              </a:lnSpc>
              <a:spcBef>
                <a:spcPct val="0"/>
              </a:spcBef>
              <a:spcAft>
                <a:spcPct val="0"/>
              </a:spcAft>
              <a:buClrTx/>
              <a:buSzTx/>
              <a:buFontTx/>
              <a:buNone/>
              <a:tabLst/>
            </a:pPr>
            <a:endParaRPr kumimoji="0" lang="zh-CN" sz="2000" b="0" u="none" strike="noStrike" cap="none" normalizeH="0" baseline="0" dirty="0" smtClean="0">
              <a:ln>
                <a:noFill/>
              </a:ln>
              <a:solidFill>
                <a:schemeClr val="tx1"/>
              </a:solidFill>
              <a:effectLst/>
              <a:latin typeface="Arial" pitchFamily="34" charset="0"/>
              <a:ea typeface="宋体" pitchFamily="2" charset="-122"/>
            </a:endParaRPr>
          </a:p>
          <a:p>
            <a:pPr marL="0" marR="0" lvl="0" indent="304800" algn="l" defTabSz="914400" rtl="0" eaLnBrk="0" fontAlgn="base" latinLnBrk="0" hangingPunct="0">
              <a:lnSpc>
                <a:spcPct val="150000"/>
              </a:lnSpc>
              <a:spcBef>
                <a:spcPct val="0"/>
              </a:spcBef>
              <a:spcAft>
                <a:spcPct val="0"/>
              </a:spcAft>
              <a:buClrTx/>
              <a:buSzTx/>
              <a:buFontTx/>
              <a:buNone/>
              <a:tabLst/>
            </a:pPr>
            <a:r>
              <a:rPr kumimoji="0" 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从我校语文组教师来说：年龄结构不合理：</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15</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名教师</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37</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岁以上为</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6</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人，其中</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42</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岁以上</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3</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人，</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30</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岁的仅</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1</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人，其余全在</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22~26</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岁之间：典型的青黄不接；教师学历本科仅有</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2</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人，还是自学函授的，有</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3</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人是中师学历，有</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3</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名非中文专科学历，有</a:t>
            </a:r>
            <a:r>
              <a:rPr kumimoji="0" lang="en-US" altLang="zh-CN"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3</a:t>
            </a:r>
            <a:r>
              <a:rPr kumimoji="0" lang="zh-CN" altLang="en-US" sz="2000" b="1" u="none" strike="noStrike" cap="none" normalizeH="0" dirty="0" smtClean="0">
                <a:ln>
                  <a:noFill/>
                </a:ln>
                <a:solidFill>
                  <a:srgbClr val="FF0000"/>
                </a:solidFill>
                <a:effectLst/>
                <a:latin typeface="Times New Roman" pitchFamily="18" charset="0"/>
                <a:ea typeface="宋体" pitchFamily="2" charset="-122"/>
                <a:cs typeface="Times New Roman" pitchFamily="18" charset="0"/>
              </a:rPr>
              <a:t>人从小学调入：地地道道的一支杂牌军，整体素质不高；再加上过去教师习惯于个人化的工作方式，教师之间的合作意识淡薄，教师的资源意识也比较淡薄。</a:t>
            </a:r>
            <a:r>
              <a:rPr kumimoji="0" lang="zh-CN" altLang="en-US" sz="2000" b="1" u="none" strike="noStrike" cap="none" normalizeH="0" dirty="0" smtClean="0">
                <a:ln>
                  <a:noFill/>
                </a:ln>
                <a:effectLst/>
                <a:latin typeface="Times New Roman" pitchFamily="18" charset="0"/>
                <a:ea typeface="宋体" pitchFamily="2" charset="-122"/>
                <a:cs typeface="Times New Roman" pitchFamily="18" charset="0"/>
              </a:rPr>
              <a:t>再从我校的学生情况来说：</a:t>
            </a:r>
            <a:r>
              <a:rPr lang="zh-CN" altLang="en-US" sz="2000" b="1" dirty="0" smtClean="0">
                <a:solidFill>
                  <a:srgbClr val="FF0000"/>
                </a:solidFill>
                <a:latin typeface="Times New Roman" pitchFamily="18" charset="0"/>
                <a:ea typeface="宋体" pitchFamily="2" charset="-122"/>
                <a:cs typeface="Times New Roman" pitchFamily="18" charset="0"/>
              </a:rPr>
              <a:t>农村孩子学习时预习的主动性、目的性较差，阅读的土壤仍然比较贫瘠，读书少，根基浅，语言的表达、运用的能力比较差</a:t>
            </a:r>
            <a:r>
              <a:rPr kumimoji="0" lang="zh-CN" altLang="en-US" sz="2000" b="1" u="none" strike="noStrike" cap="none" normalizeH="0" dirty="0" smtClean="0">
                <a:ln>
                  <a:noFill/>
                </a:ln>
                <a:effectLst/>
                <a:latin typeface="Times New Roman" pitchFamily="18" charset="0"/>
                <a:ea typeface="宋体" pitchFamily="2" charset="-122"/>
                <a:cs typeface="Times New Roman" pitchFamily="18" charset="0"/>
              </a:rPr>
              <a:t>。再从当前纷繁的教研活动来看，边缘化、作秀化倾向越来越明显。我们认为校本教研的价值和现实意义，就在于它的研究直接指向于校内的教学现场，解决的是教师自己教学中的实际问题，经过多年的实践，我们找到了一种被称之为</a:t>
            </a:r>
            <a:r>
              <a:rPr lang="zh-CN" altLang="en-US" sz="2000" b="1" dirty="0" smtClean="0">
                <a:solidFill>
                  <a:srgbClr val="FF0000"/>
                </a:solidFill>
                <a:latin typeface="黑体" pitchFamily="2" charset="-122"/>
                <a:ea typeface="黑体" pitchFamily="2" charset="-122"/>
                <a:cs typeface="Times New Roman" pitchFamily="18" charset="0"/>
              </a:rPr>
              <a:t>“讲学稿”</a:t>
            </a:r>
            <a:r>
              <a:rPr kumimoji="0" lang="zh-CN" altLang="en-US" sz="2000" b="1" u="none" strike="noStrike" cap="none" normalizeH="0" dirty="0" smtClean="0">
                <a:ln>
                  <a:noFill/>
                </a:ln>
                <a:effectLst/>
                <a:latin typeface="Times New Roman" pitchFamily="18" charset="0"/>
                <a:ea typeface="宋体" pitchFamily="2" charset="-122"/>
                <a:cs typeface="Times New Roman" pitchFamily="18" charset="0"/>
              </a:rPr>
              <a:t>的载体，依托它，我们语文组形成了</a:t>
            </a:r>
            <a:r>
              <a:rPr kumimoji="0" lang="zh-CN" altLang="en-US" sz="2000" b="1" u="none" strike="noStrike" cap="none" normalizeH="0" dirty="0" smtClean="0">
                <a:ln>
                  <a:noFill/>
                </a:ln>
                <a:solidFill>
                  <a:srgbClr val="FF0000"/>
                </a:solidFill>
                <a:effectLst/>
                <a:latin typeface="黑体" pitchFamily="2" charset="-122"/>
                <a:ea typeface="黑体" pitchFamily="2" charset="-122"/>
                <a:cs typeface="Times New Roman" pitchFamily="18" charset="0"/>
              </a:rPr>
              <a:t>集体备课研究化，课堂研讨多样化，反思提高本土化的教研思路</a:t>
            </a:r>
            <a:r>
              <a:rPr kumimoji="0" lang="zh-CN" altLang="en-US" sz="2000" b="1" u="none" strike="noStrike" cap="none" normalizeH="0" dirty="0" smtClean="0">
                <a:ln>
                  <a:noFill/>
                </a:ln>
                <a:effectLst/>
                <a:latin typeface="Times New Roman" pitchFamily="18" charset="0"/>
                <a:ea typeface="宋体" pitchFamily="2" charset="-122"/>
                <a:cs typeface="Times New Roman" pitchFamily="18" charset="0"/>
              </a:rPr>
              <a:t>，给我校的语文教学带来了可喜的变化。</a:t>
            </a:r>
            <a:endParaRPr kumimoji="0" lang="zh-CN" altLang="en-US" sz="2000" b="1" u="none" strike="noStrike" cap="none" normalizeH="0" dirty="0" smtClean="0">
              <a:ln>
                <a:noFill/>
              </a:ln>
              <a:effectLst/>
              <a:latin typeface="Arial" pitchFamily="34" charset="0"/>
              <a:ea typeface="宋体" pitchFamily="2" charset="-122"/>
            </a:endParaRPr>
          </a:p>
        </p:txBody>
      </p:sp>
      <p:sp>
        <p:nvSpPr>
          <p:cNvPr id="3" name="TextBox 2"/>
          <p:cNvSpPr txBox="1"/>
          <p:nvPr/>
        </p:nvSpPr>
        <p:spPr>
          <a:xfrm>
            <a:off x="0" y="571480"/>
            <a:ext cx="8786842" cy="584775"/>
          </a:xfrm>
          <a:prstGeom prst="rect">
            <a:avLst/>
          </a:prstGeom>
          <a:noFill/>
        </p:spPr>
        <p:txBody>
          <a:bodyPr wrap="square" rtlCol="0">
            <a:spAutoFit/>
          </a:bodyPr>
          <a:lstStyle/>
          <a:p>
            <a:pPr lvl="0" indent="1055688" fontAlgn="base">
              <a:spcBef>
                <a:spcPct val="0"/>
              </a:spcBef>
              <a:spcAft>
                <a:spcPct val="0"/>
              </a:spcAft>
            </a:pPr>
            <a:r>
              <a:rPr kumimoji="0" lang="zh-CN" sz="3200" b="1" u="none" strike="noStrike" cap="none" normalizeH="0" baseline="0" dirty="0" smtClean="0">
                <a:ln>
                  <a:noFill/>
                </a:ln>
                <a:effectLst/>
                <a:latin typeface="Times New Roman" pitchFamily="18" charset="0"/>
                <a:ea typeface="黑体" pitchFamily="2" charset="-122"/>
                <a:cs typeface="Times New Roman" pitchFamily="18" charset="0"/>
              </a:rPr>
              <a:t>校本教研的背景：</a:t>
            </a:r>
            <a:r>
              <a:rPr kumimoji="0" lang="zh-CN" sz="2400" b="1" u="none" strike="noStrike" cap="none" normalizeH="0" baseline="0" dirty="0" smtClean="0">
                <a:ln>
                  <a:noFill/>
                </a:ln>
                <a:solidFill>
                  <a:srgbClr val="FF0000"/>
                </a:solidFill>
                <a:effectLst/>
                <a:latin typeface="Times New Roman" pitchFamily="18" charset="0"/>
                <a:ea typeface="黑体" pitchFamily="2" charset="-122"/>
                <a:cs typeface="Times New Roman" pitchFamily="18" charset="0"/>
              </a:rPr>
              <a:t>教后知困</a:t>
            </a:r>
            <a:r>
              <a:rPr kumimoji="0" lang="zh-CN" altLang="zh-CN" sz="2400" b="1" u="none" strike="noStrike" cap="none" normalizeH="0" baseline="0" dirty="0" smtClean="0">
                <a:ln>
                  <a:noFill/>
                </a:ln>
                <a:solidFill>
                  <a:srgbClr val="FF0000"/>
                </a:solidFill>
                <a:effectLst/>
                <a:latin typeface="Arial"/>
                <a:ea typeface="黑体" pitchFamily="2" charset="-122"/>
                <a:cs typeface="Times New Roman" pitchFamily="18" charset="0"/>
              </a:rPr>
              <a:t>——</a:t>
            </a:r>
            <a:r>
              <a:rPr kumimoji="0" lang="zh-CN" sz="2400" b="1" u="none" strike="noStrike" cap="none" normalizeH="0" baseline="0" dirty="0" smtClean="0">
                <a:ln>
                  <a:noFill/>
                </a:ln>
                <a:solidFill>
                  <a:srgbClr val="FF0000"/>
                </a:solidFill>
                <a:effectLst/>
                <a:latin typeface="Times New Roman" pitchFamily="18" charset="0"/>
                <a:ea typeface="黑体" pitchFamily="2" charset="-122"/>
                <a:cs typeface="Times New Roman" pitchFamily="18" charset="0"/>
              </a:rPr>
              <a:t>曲径通幽寻花开</a:t>
            </a:r>
            <a:endParaRPr kumimoji="0" lang="en-US" altLang="zh-CN" sz="2400" b="1" u="none" strike="noStrike" cap="none" normalizeH="0" baseline="0" dirty="0" smtClean="0">
              <a:ln>
                <a:noFill/>
              </a:ln>
              <a:solidFill>
                <a:srgbClr val="FF0000"/>
              </a:solidFill>
              <a:effectLst/>
              <a:latin typeface="Times New Roman" pitchFamily="18" charset="0"/>
              <a:ea typeface="黑体" pitchFamily="2" charset="-122"/>
              <a:cs typeface="Times New Roman" pitchFamily="18" charset="0"/>
            </a:endParaRPr>
          </a:p>
        </p:txBody>
      </p:sp>
      <p:pic>
        <p:nvPicPr>
          <p:cNvPr id="4" name="Picture 7"/>
          <p:cNvPicPr>
            <a:picLocks noChangeAspect="1" noChangeArrowheads="1"/>
          </p:cNvPicPr>
          <p:nvPr/>
        </p:nvPicPr>
        <p:blipFill>
          <a:blip r:embed="rId2"/>
          <a:srcRect/>
          <a:stretch>
            <a:fillRect/>
          </a:stretch>
        </p:blipFill>
        <p:spPr bwMode="auto">
          <a:xfrm>
            <a:off x="0" y="-1"/>
            <a:ext cx="1071538" cy="1098551"/>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3073">
                                            <p:txEl>
                                              <p:pRg st="1" end="1"/>
                                            </p:txEl>
                                          </p:spTgt>
                                        </p:tgtEl>
                                        <p:attrNameLst>
                                          <p:attrName>style.visibility</p:attrName>
                                        </p:attrNameLst>
                                      </p:cBhvr>
                                      <p:to>
                                        <p:strVal val="visible"/>
                                      </p:to>
                                    </p:set>
                                    <p:animEffect transition="in" filter="checkerboard(across)">
                                      <p:cBhvr>
                                        <p:cTn id="7" dur="1000"/>
                                        <p:tgtEl>
                                          <p:spTgt spid="3073">
                                            <p:txEl>
                                              <p:pRg st="1" end="1"/>
                                            </p:txEl>
                                          </p:spTgt>
                                        </p:tgtEl>
                                      </p:cBhvr>
                                    </p:animEffect>
                                  </p:childTnLst>
                                </p:cTn>
                              </p:par>
                              <p:par>
                                <p:cTn id="8" presetID="5" presetClass="entr" presetSubtype="10" fill="hold" grpId="1" nodeType="withEffect">
                                  <p:stCondLst>
                                    <p:cond delay="0"/>
                                  </p:stCondLst>
                                  <p:childTnLst>
                                    <p:set>
                                      <p:cBhvr>
                                        <p:cTn id="9" dur="1" fill="hold">
                                          <p:stCondLst>
                                            <p:cond delay="0"/>
                                          </p:stCondLst>
                                        </p:cTn>
                                        <p:tgtEl>
                                          <p:spTgt spid="3073">
                                            <p:txEl>
                                              <p:pRg st="2" end="2"/>
                                            </p:txEl>
                                          </p:spTgt>
                                        </p:tgtEl>
                                        <p:attrNameLst>
                                          <p:attrName>style.visibility</p:attrName>
                                        </p:attrNameLst>
                                      </p:cBhvr>
                                      <p:to>
                                        <p:strVal val="visible"/>
                                      </p:to>
                                    </p:set>
                                    <p:animEffect transition="in" filter="checkerboard(across)">
                                      <p:cBhvr>
                                        <p:cTn id="10" dur="1000"/>
                                        <p:tgtEl>
                                          <p:spTgt spid="3073">
                                            <p:txEl>
                                              <p:pRg st="2" end="2"/>
                                            </p:txEl>
                                          </p:spTgt>
                                        </p:tgtEl>
                                      </p:cBhvr>
                                    </p:animEffect>
                                  </p:childTnLst>
                                </p:cTn>
                              </p:par>
                              <p:par>
                                <p:cTn id="11" presetID="5" presetClass="entr" presetSubtype="10" fill="hold" grpId="1" nodeType="withEffect">
                                  <p:stCondLst>
                                    <p:cond delay="0"/>
                                  </p:stCondLst>
                                  <p:childTnLst>
                                    <p:set>
                                      <p:cBhvr>
                                        <p:cTn id="12" dur="1" fill="hold">
                                          <p:stCondLst>
                                            <p:cond delay="0"/>
                                          </p:stCondLst>
                                        </p:cTn>
                                        <p:tgtEl>
                                          <p:spTgt spid="3073">
                                            <p:txEl>
                                              <p:pRg st="4" end="4"/>
                                            </p:txEl>
                                          </p:spTgt>
                                        </p:tgtEl>
                                        <p:attrNameLst>
                                          <p:attrName>style.visibility</p:attrName>
                                        </p:attrNameLst>
                                      </p:cBhvr>
                                      <p:to>
                                        <p:strVal val="visible"/>
                                      </p:to>
                                    </p:set>
                                    <p:animEffect transition="in" filter="checkerboard(across)">
                                      <p:cBhvr>
                                        <p:cTn id="13" dur="1000"/>
                                        <p:tgtEl>
                                          <p:spTgt spid="307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 grpId="1" build="allAtOnce"/>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57158" y="1928802"/>
            <a:ext cx="854563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200000"/>
              </a:lnSpc>
            </a:pPr>
            <a:r>
              <a:rPr lang="zh-CN" altLang="en-US" sz="2000" b="1" dirty="0" smtClean="0">
                <a:solidFill>
                  <a:srgbClr val="FF0000"/>
                </a:solidFill>
                <a:latin typeface="黑体" pitchFamily="2" charset="-122"/>
                <a:ea typeface="黑体" pitchFamily="2" charset="-122"/>
              </a:rPr>
              <a:t>    </a:t>
            </a:r>
            <a:endParaRPr lang="en-US" altLang="zh-CN" sz="2000" b="1" dirty="0" smtClean="0">
              <a:solidFill>
                <a:srgbClr val="FF0000"/>
              </a:solidFill>
              <a:latin typeface="黑体" pitchFamily="2" charset="-122"/>
              <a:ea typeface="黑体" pitchFamily="2" charset="-122"/>
            </a:endParaRPr>
          </a:p>
          <a:p>
            <a:pPr>
              <a:lnSpc>
                <a:spcPct val="200000"/>
              </a:lnSpc>
            </a:pPr>
            <a:r>
              <a:rPr lang="zh-CN" altLang="en-US" sz="2400" b="1" dirty="0" smtClean="0">
                <a:solidFill>
                  <a:srgbClr val="FF0000"/>
                </a:solidFill>
                <a:latin typeface="黑体" pitchFamily="2" charset="-122"/>
                <a:ea typeface="黑体" pitchFamily="2" charset="-122"/>
                <a:cs typeface="Times New Roman" pitchFamily="18" charset="0"/>
              </a:rPr>
              <a:t>一、集体备课研究</a:t>
            </a:r>
            <a:r>
              <a:rPr lang="zh-CN" altLang="zh-CN" sz="2400" b="1" dirty="0" smtClean="0">
                <a:solidFill>
                  <a:srgbClr val="FF0000"/>
                </a:solidFill>
                <a:latin typeface="黑体" pitchFamily="2" charset="-122"/>
                <a:ea typeface="黑体" pitchFamily="2" charset="-122"/>
                <a:cs typeface="Times New Roman" pitchFamily="18" charset="0"/>
              </a:rPr>
              <a:t>——</a:t>
            </a:r>
            <a:r>
              <a:rPr lang="zh-CN" altLang="en-US" sz="2400" b="1" dirty="0" smtClean="0">
                <a:solidFill>
                  <a:srgbClr val="FF0000"/>
                </a:solidFill>
                <a:latin typeface="黑体" pitchFamily="2" charset="-122"/>
                <a:ea typeface="黑体" pitchFamily="2" charset="-122"/>
                <a:cs typeface="Times New Roman" pitchFamily="18" charset="0"/>
              </a:rPr>
              <a:t>采得百花扑鼻香</a:t>
            </a:r>
            <a:endParaRPr lang="zh-CN" altLang="en-US" sz="2400" dirty="0" smtClean="0"/>
          </a:p>
          <a:p>
            <a:pPr>
              <a:lnSpc>
                <a:spcPct val="200000"/>
              </a:lnSpc>
            </a:pPr>
            <a:r>
              <a:rPr lang="zh-CN" altLang="en-US" sz="2400" b="1" dirty="0" smtClean="0">
                <a:solidFill>
                  <a:srgbClr val="FF0000"/>
                </a:solidFill>
                <a:latin typeface="黑体" pitchFamily="2" charset="-122"/>
                <a:ea typeface="黑体" pitchFamily="2" charset="-122"/>
              </a:rPr>
              <a:t>经过</a:t>
            </a:r>
            <a:r>
              <a:rPr lang="zh-CN" altLang="en-US" sz="2400" b="1" dirty="0">
                <a:solidFill>
                  <a:srgbClr val="FF0000"/>
                </a:solidFill>
                <a:latin typeface="黑体" pitchFamily="2" charset="-122"/>
                <a:ea typeface="黑体" pitchFamily="2" charset="-122"/>
              </a:rPr>
              <a:t>实践、探索，我们逐步形成了“提前备课、轮流主备、集体研讨、优化学案、课前备课”的集体备课与个人备课紧密的备课模式</a:t>
            </a:r>
            <a:r>
              <a:rPr lang="zh-CN" altLang="en-US" sz="2400" b="1" dirty="0" smtClean="0">
                <a:solidFill>
                  <a:srgbClr val="FF0000"/>
                </a:solidFill>
                <a:latin typeface="黑体" pitchFamily="2" charset="-122"/>
                <a:ea typeface="黑体" pitchFamily="2" charset="-122"/>
              </a:rPr>
              <a:t>。</a:t>
            </a:r>
            <a:endParaRPr lang="en-US" altLang="zh-CN" sz="2400" b="1" dirty="0" smtClean="0">
              <a:solidFill>
                <a:srgbClr val="FF0000"/>
              </a:solidFill>
              <a:latin typeface="黑体" pitchFamily="2" charset="-122"/>
              <a:ea typeface="黑体" pitchFamily="2" charset="-122"/>
            </a:endParaRPr>
          </a:p>
        </p:txBody>
      </p:sp>
      <p:pic>
        <p:nvPicPr>
          <p:cNvPr id="4" name="Picture 7"/>
          <p:cNvPicPr>
            <a:picLocks noChangeAspect="1" noChangeArrowheads="1"/>
          </p:cNvPicPr>
          <p:nvPr/>
        </p:nvPicPr>
        <p:blipFill>
          <a:blip r:embed="rId2"/>
          <a:srcRect/>
          <a:stretch>
            <a:fillRect/>
          </a:stretch>
        </p:blipFill>
        <p:spPr bwMode="auto">
          <a:xfrm>
            <a:off x="0" y="0"/>
            <a:ext cx="1142976" cy="1173686"/>
          </a:xfrm>
          <a:prstGeom prst="ellipse">
            <a:avLst/>
          </a:prstGeom>
          <a:ln>
            <a:noFill/>
          </a:ln>
          <a:effectLst>
            <a:softEdge rad="112500"/>
          </a:effectLst>
        </p:spPr>
      </p:pic>
      <p:sp>
        <p:nvSpPr>
          <p:cNvPr id="5" name="TextBox 4"/>
          <p:cNvSpPr txBox="1"/>
          <p:nvPr/>
        </p:nvSpPr>
        <p:spPr>
          <a:xfrm>
            <a:off x="-214346" y="1260447"/>
            <a:ext cx="9144064" cy="954107"/>
          </a:xfrm>
          <a:prstGeom prst="rect">
            <a:avLst/>
          </a:prstGeom>
          <a:noFill/>
        </p:spPr>
        <p:txBody>
          <a:bodyPr wrap="square" rtlCol="0">
            <a:spAutoFit/>
          </a:bodyPr>
          <a:lstStyle/>
          <a:p>
            <a:pPr lvl="0" indent="1055688" fontAlgn="base">
              <a:spcBef>
                <a:spcPct val="0"/>
              </a:spcBef>
              <a:spcAft>
                <a:spcPct val="0"/>
              </a:spcAft>
            </a:pPr>
            <a:r>
              <a:rPr lang="zh-CN" altLang="en-US" sz="3200" b="1" dirty="0" smtClean="0">
                <a:solidFill>
                  <a:srgbClr val="FF0000"/>
                </a:solidFill>
                <a:latin typeface="Times New Roman" pitchFamily="18" charset="0"/>
                <a:ea typeface="黑体" pitchFamily="2" charset="-122"/>
                <a:cs typeface="Times New Roman" pitchFamily="18" charset="0"/>
              </a:rPr>
              <a:t>校本教研的形式与过程：</a:t>
            </a:r>
            <a:endParaRPr lang="en-US" altLang="zh-CN" sz="3200" b="1" dirty="0" smtClean="0">
              <a:solidFill>
                <a:srgbClr val="FF0000"/>
              </a:solidFill>
              <a:latin typeface="Times New Roman" pitchFamily="18" charset="0"/>
              <a:ea typeface="黑体" pitchFamily="2" charset="-122"/>
              <a:cs typeface="Times New Roman" pitchFamily="18" charset="0"/>
            </a:endParaRPr>
          </a:p>
          <a:p>
            <a:pPr lvl="0" indent="1055688" fontAlgn="base">
              <a:spcBef>
                <a:spcPct val="0"/>
              </a:spcBef>
              <a:spcAft>
                <a:spcPct val="0"/>
              </a:spcAft>
            </a:pPr>
            <a:r>
              <a:rPr lang="en-US" altLang="zh-CN" b="1" dirty="0" smtClean="0">
                <a:solidFill>
                  <a:srgbClr val="0070C0"/>
                </a:solidFill>
                <a:latin typeface="Times New Roman" pitchFamily="18" charset="0"/>
                <a:ea typeface="黑体" pitchFamily="2" charset="-122"/>
                <a:cs typeface="Times New Roman" pitchFamily="18" charset="0"/>
              </a:rPr>
              <a:t>                                                               </a:t>
            </a:r>
            <a:r>
              <a:rPr lang="zh-CN" altLang="en-US" sz="2400" b="1" dirty="0" smtClean="0">
                <a:latin typeface="Times New Roman" pitchFamily="18" charset="0"/>
                <a:ea typeface="黑体" pitchFamily="2" charset="-122"/>
                <a:cs typeface="Times New Roman" pitchFamily="18" charset="0"/>
              </a:rPr>
              <a:t>实践探索</a:t>
            </a:r>
            <a:r>
              <a:rPr lang="zh-CN" altLang="zh-CN" sz="2400" b="1" dirty="0" smtClean="0">
                <a:latin typeface="Arial"/>
                <a:ea typeface="黑体" pitchFamily="2" charset="-122"/>
                <a:cs typeface="Times New Roman" pitchFamily="18" charset="0"/>
              </a:rPr>
              <a:t>——</a:t>
            </a:r>
            <a:r>
              <a:rPr lang="zh-CN" altLang="en-US" sz="2400" b="1" dirty="0" smtClean="0">
                <a:latin typeface="Times New Roman" pitchFamily="18" charset="0"/>
                <a:ea typeface="黑体" pitchFamily="2" charset="-122"/>
                <a:cs typeface="Times New Roman" pitchFamily="18" charset="0"/>
              </a:rPr>
              <a:t>万紫千红春意浓</a:t>
            </a:r>
            <a:endParaRPr lang="en-US" altLang="zh-CN" sz="2400" b="1" dirty="0" smtClean="0">
              <a:latin typeface="Times New Roman" pitchFamily="18" charset="0"/>
              <a:ea typeface="黑体" pitchFamily="2" charset="-122"/>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481"/>
                                        </p:tgtEl>
                                        <p:attrNameLst>
                                          <p:attrName>style.visibility</p:attrName>
                                        </p:attrNameLst>
                                      </p:cBhvr>
                                      <p:to>
                                        <p:strVal val="visible"/>
                                      </p:to>
                                    </p:set>
                                    <p:animEffect transition="in" filter="box(in)">
                                      <p:cBhvr>
                                        <p:cTn id="12" dur="2000"/>
                                        <p:tgtEl>
                                          <p:spTgt spid="20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214282" y="1000108"/>
            <a:ext cx="8786842" cy="8032968"/>
          </a:xfrm>
          <a:prstGeom prst="rect">
            <a:avLst/>
          </a:prstGeom>
        </p:spPr>
        <p:txBody>
          <a:bodyPr wrap="square">
            <a:spAutoFit/>
          </a:bodyPr>
          <a:lstStyle/>
          <a:p>
            <a:r>
              <a:rPr lang="zh-CN" altLang="en-US" sz="3600" b="1" dirty="0" smtClean="0"/>
              <a:t>          </a:t>
            </a:r>
            <a:r>
              <a:rPr lang="zh-CN" altLang="en-US" sz="3600" b="1" dirty="0" smtClean="0">
                <a:solidFill>
                  <a:srgbClr val="FF0000"/>
                </a:solidFill>
                <a:latin typeface="黑体" pitchFamily="2" charset="-122"/>
                <a:ea typeface="黑体" pitchFamily="2" charset="-122"/>
                <a:hlinkClick r:id="rId2" action="ppaction://hlinkfile"/>
              </a:rPr>
              <a:t>讲学</a:t>
            </a:r>
            <a:r>
              <a:rPr lang="zh-CN" altLang="en-US" sz="3600" b="1" dirty="0">
                <a:solidFill>
                  <a:srgbClr val="FF0000"/>
                </a:solidFill>
                <a:latin typeface="黑体" pitchFamily="2" charset="-122"/>
                <a:ea typeface="黑体" pitchFamily="2" charset="-122"/>
                <a:hlinkClick r:id="rId2" action="ppaction://hlinkfile"/>
              </a:rPr>
              <a:t>稿</a:t>
            </a:r>
            <a:r>
              <a:rPr lang="zh-CN" altLang="en-US" sz="3600" b="1" dirty="0">
                <a:solidFill>
                  <a:srgbClr val="FF0000"/>
                </a:solidFill>
                <a:latin typeface="黑体" pitchFamily="2" charset="-122"/>
                <a:ea typeface="黑体" pitchFamily="2" charset="-122"/>
              </a:rPr>
              <a:t>是一种融教师的教案、学生的学案、分层次的评价练习为一体的师生共用、探究活动的载体。讲学稿板块设计：学习目标、重点难点、学法指导、学习过程（预习导学、课堂研讨、巩固延伸）、教（学）</a:t>
            </a:r>
            <a:r>
              <a:rPr lang="zh-CN" altLang="en-US" sz="3600" b="1" dirty="0" smtClean="0">
                <a:solidFill>
                  <a:srgbClr val="FF0000"/>
                </a:solidFill>
                <a:latin typeface="黑体" pitchFamily="2" charset="-122"/>
                <a:ea typeface="黑体" pitchFamily="2" charset="-122"/>
              </a:rPr>
              <a:t>后记</a:t>
            </a:r>
            <a:endParaRPr lang="en-US" altLang="zh-CN" sz="3600" b="1" dirty="0" smtClean="0">
              <a:solidFill>
                <a:srgbClr val="FF0000"/>
              </a:solidFill>
              <a:latin typeface="黑体" pitchFamily="2" charset="-122"/>
              <a:ea typeface="黑体" pitchFamily="2" charset="-122"/>
            </a:endParaRPr>
          </a:p>
          <a:p>
            <a:pPr marL="342900" indent="-342900">
              <a:lnSpc>
                <a:spcPct val="120000"/>
              </a:lnSpc>
              <a:spcBef>
                <a:spcPct val="20000"/>
              </a:spcBef>
              <a:buClr>
                <a:srgbClr val="FF3300"/>
              </a:buClr>
              <a:buSzPct val="70000"/>
              <a:buFont typeface="Wingdings" pitchFamily="2" charset="2"/>
              <a:buNone/>
            </a:pPr>
            <a:r>
              <a:rPr lang="zh-CN" altLang="en-US" sz="3600" b="1" dirty="0" smtClean="0">
                <a:latin typeface="迷你简启体" pitchFamily="65" charset="-122"/>
              </a:rPr>
              <a:t>它具备两大功能：一是</a:t>
            </a:r>
            <a:r>
              <a:rPr lang="zh-CN" altLang="en-US" sz="3600" b="1" dirty="0" smtClean="0">
                <a:solidFill>
                  <a:srgbClr val="FF0000"/>
                </a:solidFill>
                <a:latin typeface="黑体" pitchFamily="2" charset="-122"/>
                <a:ea typeface="黑体" pitchFamily="2" charset="-122"/>
              </a:rPr>
              <a:t>减负</a:t>
            </a:r>
            <a:r>
              <a:rPr lang="zh-CN" altLang="en-US" sz="3600" b="1" dirty="0" smtClean="0">
                <a:latin typeface="迷你简启体" pitchFamily="65" charset="-122"/>
              </a:rPr>
              <a:t>，二是</a:t>
            </a:r>
            <a:r>
              <a:rPr lang="zh-CN" altLang="en-US" sz="3600" b="1" dirty="0" smtClean="0">
                <a:solidFill>
                  <a:srgbClr val="FF0000"/>
                </a:solidFill>
                <a:latin typeface="黑体" pitchFamily="2" charset="-122"/>
                <a:ea typeface="黑体" pitchFamily="2" charset="-122"/>
              </a:rPr>
              <a:t>增效</a:t>
            </a:r>
            <a:r>
              <a:rPr lang="zh-CN" altLang="en-US" sz="3600" b="1" dirty="0" smtClean="0">
                <a:latin typeface="迷你简启体" pitchFamily="65" charset="-122"/>
              </a:rPr>
              <a:t>。</a:t>
            </a:r>
          </a:p>
          <a:p>
            <a:pPr marL="342900" indent="-342900">
              <a:lnSpc>
                <a:spcPct val="120000"/>
              </a:lnSpc>
              <a:spcBef>
                <a:spcPct val="20000"/>
              </a:spcBef>
              <a:buClr>
                <a:srgbClr val="FF3300"/>
              </a:buClr>
              <a:buSzPct val="70000"/>
              <a:buFont typeface="Wingdings" pitchFamily="2" charset="2"/>
              <a:buNone/>
            </a:pPr>
            <a:r>
              <a:rPr lang="zh-CN" altLang="en-US" sz="3600" b="1" dirty="0" smtClean="0">
                <a:latin typeface="迷你简启体" pitchFamily="65" charset="-122"/>
              </a:rPr>
              <a:t>它具备三个属性：</a:t>
            </a:r>
            <a:r>
              <a:rPr lang="zh-CN" altLang="en-US" sz="3600" b="1" dirty="0" smtClean="0">
                <a:solidFill>
                  <a:srgbClr val="FF0000"/>
                </a:solidFill>
                <a:latin typeface="黑体" pitchFamily="2" charset="-122"/>
                <a:ea typeface="黑体" pitchFamily="2" charset="-122"/>
              </a:rPr>
              <a:t>兼容性、时效性、针对性。 </a:t>
            </a:r>
          </a:p>
          <a:p>
            <a:endParaRPr lang="en-US" altLang="zh-CN" sz="3600" b="1" dirty="0" smtClean="0">
              <a:solidFill>
                <a:srgbClr val="FF0000"/>
              </a:solidFill>
              <a:latin typeface="黑体" pitchFamily="2" charset="-122"/>
              <a:ea typeface="黑体" pitchFamily="2" charset="-122"/>
            </a:endParaRPr>
          </a:p>
          <a:p>
            <a:endParaRPr lang="en-US" altLang="zh-CN" sz="3600" b="1" i="1" dirty="0"/>
          </a:p>
          <a:p>
            <a:endParaRPr lang="en-US" altLang="zh-CN" sz="2400" b="1" i="1" dirty="0" smtClean="0"/>
          </a:p>
          <a:p>
            <a:endParaRPr lang="en-US" altLang="zh-CN" b="1" i="1" dirty="0" smtClean="0"/>
          </a:p>
          <a:p>
            <a:r>
              <a:rPr lang="en-US" sz="2400" b="1" dirty="0"/>
              <a:t> </a:t>
            </a:r>
            <a:endParaRPr lang="zh-CN" altLang="en-US" sz="2400" dirty="0"/>
          </a:p>
          <a:p>
            <a:endParaRPr lang="zh-CN" altLang="en-US" dirty="0"/>
          </a:p>
        </p:txBody>
      </p:sp>
      <p:pic>
        <p:nvPicPr>
          <p:cNvPr id="6" name="Picture 7"/>
          <p:cNvPicPr>
            <a:picLocks noChangeAspect="1" noChangeArrowheads="1"/>
          </p:cNvPicPr>
          <p:nvPr/>
        </p:nvPicPr>
        <p:blipFill>
          <a:blip r:embed="rId3"/>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a:spLocks noChangeArrowheads="1"/>
          </p:cNvSpPr>
          <p:nvPr/>
        </p:nvSpPr>
        <p:spPr bwMode="auto">
          <a:xfrm rot="10800000" flipV="1">
            <a:off x="285752" y="1410804"/>
            <a:ext cx="8429652"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en-US" altLang="zh-CN" sz="3200" b="1"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t>
            </a:r>
            <a:r>
              <a:rPr kumimoji="0" lang="zh-CN" sz="32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讲学稿改变了传统的备课重“写”轻“备”的情况，注重的是教师 “备”，把静态的教案变为动态的教与学，让教师有更多的时间去钻研课标考纲教材，去了解学情。讲学稿虽然要求写的不多，但是切实有效。它使教师的教与学生的学合二为一，教师不仅关注自己怎样教，更关注学生怎样学，从而提高了课堂教学的有效性。</a:t>
            </a:r>
            <a:endParaRPr kumimoji="0" lang="zh-CN" sz="3200" b="1" u="none" strike="noStrike" cap="none" normalizeH="0" baseline="0" dirty="0" smtClean="0">
              <a:ln>
                <a:noFill/>
              </a:ln>
              <a:solidFill>
                <a:srgbClr val="FF0000"/>
              </a:solidFill>
              <a:effectLst/>
              <a:latin typeface="黑体" pitchFamily="2" charset="-122"/>
              <a:ea typeface="黑体" pitchFamily="2" charset="-122"/>
            </a:endParaRPr>
          </a:p>
        </p:txBody>
      </p:sp>
      <p:pic>
        <p:nvPicPr>
          <p:cNvPr id="3"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1551017" y="1500174"/>
            <a:ext cx="7235825" cy="4681537"/>
            <a:chOff x="431" y="1162"/>
            <a:chExt cx="4813" cy="2604"/>
          </a:xfrm>
        </p:grpSpPr>
        <p:sp>
          <p:nvSpPr>
            <p:cNvPr id="3" name="Rectangle 5"/>
            <p:cNvSpPr>
              <a:spLocks noChangeArrowheads="1"/>
            </p:cNvSpPr>
            <p:nvPr/>
          </p:nvSpPr>
          <p:spPr bwMode="auto">
            <a:xfrm>
              <a:off x="3464" y="3402"/>
              <a:ext cx="864" cy="288"/>
            </a:xfrm>
            <a:prstGeom prst="rect">
              <a:avLst/>
            </a:prstGeom>
            <a:solidFill>
              <a:srgbClr val="FFFF99">
                <a:alpha val="27843"/>
              </a:srgbClr>
            </a:solidFill>
            <a:ln w="9525">
              <a:solidFill>
                <a:srgbClr val="FF0000"/>
              </a:solidFill>
              <a:miter lim="800000"/>
              <a:headEnd/>
              <a:tailEnd/>
            </a:ln>
          </p:spPr>
          <p:txBody>
            <a:bodyPr wrap="none" anchor="ctr"/>
            <a:lstStyle/>
            <a:p>
              <a:pPr algn="ctr"/>
              <a:r>
                <a:rPr lang="zh-CN" altLang="en-US" sz="2000" b="1">
                  <a:effectLst/>
                </a:rPr>
                <a:t>师生合作</a:t>
              </a:r>
            </a:p>
          </p:txBody>
        </p:sp>
        <p:sp>
          <p:nvSpPr>
            <p:cNvPr id="4" name="Rectangle 6"/>
            <p:cNvSpPr>
              <a:spLocks noChangeArrowheads="1"/>
            </p:cNvSpPr>
            <p:nvPr/>
          </p:nvSpPr>
          <p:spPr bwMode="auto">
            <a:xfrm>
              <a:off x="431" y="2155"/>
              <a:ext cx="821" cy="288"/>
            </a:xfrm>
            <a:prstGeom prst="rect">
              <a:avLst/>
            </a:prstGeom>
            <a:solidFill>
              <a:srgbClr val="FFFF99">
                <a:alpha val="27843"/>
              </a:srgbClr>
            </a:solidFill>
            <a:ln w="9525">
              <a:solidFill>
                <a:srgbClr val="FF0000"/>
              </a:solidFill>
              <a:miter lim="800000"/>
              <a:headEnd/>
              <a:tailEnd/>
            </a:ln>
          </p:spPr>
          <p:txBody>
            <a:bodyPr wrap="none" anchor="ctr"/>
            <a:lstStyle/>
            <a:p>
              <a:pPr algn="ctr"/>
              <a:r>
                <a:rPr lang="zh-CN" altLang="en-US" sz="2000" b="1">
                  <a:effectLst/>
                </a:rPr>
                <a:t>自主预习</a:t>
              </a:r>
            </a:p>
          </p:txBody>
        </p:sp>
        <p:sp>
          <p:nvSpPr>
            <p:cNvPr id="5" name="AutoShape 7"/>
            <p:cNvSpPr>
              <a:spLocks noChangeArrowheads="1"/>
            </p:cNvSpPr>
            <p:nvPr/>
          </p:nvSpPr>
          <p:spPr bwMode="auto">
            <a:xfrm>
              <a:off x="2292" y="2098"/>
              <a:ext cx="1008" cy="432"/>
            </a:xfrm>
            <a:prstGeom prst="flowChartDecision">
              <a:avLst/>
            </a:prstGeom>
            <a:solidFill>
              <a:srgbClr val="FFFF99">
                <a:alpha val="27843"/>
              </a:srgbClr>
            </a:solidFill>
            <a:ln w="9525">
              <a:solidFill>
                <a:srgbClr val="FF0000"/>
              </a:solidFill>
              <a:miter lim="800000"/>
              <a:headEnd/>
              <a:tailEnd/>
            </a:ln>
          </p:spPr>
          <p:txBody>
            <a:bodyPr wrap="none" anchor="ctr"/>
            <a:lstStyle/>
            <a:p>
              <a:pPr algn="ctr"/>
              <a:r>
                <a:rPr lang="zh-CN" altLang="en-US" sz="2000" b="1" dirty="0">
                  <a:effectLst/>
                </a:rPr>
                <a:t>目标</a:t>
              </a:r>
            </a:p>
          </p:txBody>
        </p:sp>
        <p:sp>
          <p:nvSpPr>
            <p:cNvPr id="6" name="Rectangle 8"/>
            <p:cNvSpPr>
              <a:spLocks noChangeArrowheads="1"/>
            </p:cNvSpPr>
            <p:nvPr/>
          </p:nvSpPr>
          <p:spPr bwMode="auto">
            <a:xfrm>
              <a:off x="3464" y="1162"/>
              <a:ext cx="765" cy="231"/>
            </a:xfrm>
            <a:prstGeom prst="rect">
              <a:avLst/>
            </a:prstGeom>
            <a:solidFill>
              <a:srgbClr val="FFFF99">
                <a:alpha val="27843"/>
              </a:srgbClr>
            </a:solidFill>
            <a:ln w="9525">
              <a:solidFill>
                <a:srgbClr val="FF0000"/>
              </a:solidFill>
              <a:miter lim="800000"/>
              <a:headEnd/>
              <a:tailEnd/>
            </a:ln>
          </p:spPr>
          <p:txBody>
            <a:bodyPr wrap="none" anchor="ctr"/>
            <a:lstStyle/>
            <a:p>
              <a:pPr algn="ctr"/>
              <a:r>
                <a:rPr lang="zh-CN" altLang="en-US" sz="2000" b="1">
                  <a:effectLst/>
                </a:rPr>
                <a:t>教师讲解</a:t>
              </a:r>
            </a:p>
          </p:txBody>
        </p:sp>
        <p:sp>
          <p:nvSpPr>
            <p:cNvPr id="7" name="Rectangle 9"/>
            <p:cNvSpPr>
              <a:spLocks noChangeArrowheads="1"/>
            </p:cNvSpPr>
            <p:nvPr/>
          </p:nvSpPr>
          <p:spPr bwMode="auto">
            <a:xfrm>
              <a:off x="4428" y="2126"/>
              <a:ext cx="816" cy="251"/>
            </a:xfrm>
            <a:prstGeom prst="rect">
              <a:avLst/>
            </a:prstGeom>
            <a:solidFill>
              <a:srgbClr val="FFFF99">
                <a:alpha val="27843"/>
              </a:srgbClr>
            </a:solidFill>
            <a:ln w="9525">
              <a:solidFill>
                <a:srgbClr val="FF0000"/>
              </a:solidFill>
              <a:miter lim="800000"/>
              <a:headEnd/>
              <a:tailEnd/>
            </a:ln>
          </p:spPr>
          <p:txBody>
            <a:bodyPr wrap="none" anchor="ctr"/>
            <a:lstStyle/>
            <a:p>
              <a:pPr algn="ctr"/>
              <a:r>
                <a:rPr lang="zh-CN" altLang="en-US" sz="2000" b="1">
                  <a:effectLst/>
                </a:rPr>
                <a:t>查明原因</a:t>
              </a:r>
            </a:p>
          </p:txBody>
        </p:sp>
        <p:sp>
          <p:nvSpPr>
            <p:cNvPr id="8" name="Rectangle 10"/>
            <p:cNvSpPr>
              <a:spLocks noChangeArrowheads="1"/>
            </p:cNvSpPr>
            <p:nvPr/>
          </p:nvSpPr>
          <p:spPr bwMode="auto">
            <a:xfrm>
              <a:off x="1423" y="3430"/>
              <a:ext cx="816" cy="336"/>
            </a:xfrm>
            <a:prstGeom prst="rect">
              <a:avLst/>
            </a:prstGeom>
            <a:solidFill>
              <a:srgbClr val="FFFF99">
                <a:alpha val="27843"/>
              </a:srgbClr>
            </a:solidFill>
            <a:ln w="9525">
              <a:solidFill>
                <a:srgbClr val="FF0000"/>
              </a:solidFill>
              <a:miter lim="800000"/>
              <a:headEnd/>
              <a:tailEnd/>
            </a:ln>
          </p:spPr>
          <p:txBody>
            <a:bodyPr wrap="none" anchor="ctr"/>
            <a:lstStyle/>
            <a:p>
              <a:pPr algn="ctr"/>
              <a:r>
                <a:rPr lang="zh-CN" altLang="en-US" sz="2000" b="1">
                  <a:effectLst/>
                </a:rPr>
                <a:t>小组学习</a:t>
              </a:r>
            </a:p>
          </p:txBody>
        </p:sp>
        <p:sp>
          <p:nvSpPr>
            <p:cNvPr id="9" name="Rectangle 11"/>
            <p:cNvSpPr>
              <a:spLocks noChangeArrowheads="1"/>
            </p:cNvSpPr>
            <p:nvPr/>
          </p:nvSpPr>
          <p:spPr bwMode="auto">
            <a:xfrm>
              <a:off x="1480" y="1627"/>
              <a:ext cx="907" cy="273"/>
            </a:xfrm>
            <a:prstGeom prst="rect">
              <a:avLst/>
            </a:prstGeom>
            <a:solidFill>
              <a:srgbClr val="FFFF99">
                <a:alpha val="27843"/>
              </a:srgbClr>
            </a:solidFill>
            <a:ln w="9525">
              <a:solidFill>
                <a:srgbClr val="FF0000"/>
              </a:solidFill>
              <a:miter lim="800000"/>
              <a:headEnd/>
              <a:tailEnd/>
            </a:ln>
          </p:spPr>
          <p:txBody>
            <a:bodyPr wrap="none" anchor="ctr"/>
            <a:lstStyle/>
            <a:p>
              <a:pPr algn="ctr"/>
              <a:r>
                <a:rPr lang="zh-CN" altLang="en-US" sz="2000" b="1">
                  <a:effectLst/>
                </a:rPr>
                <a:t>反馈给教师</a:t>
              </a:r>
            </a:p>
          </p:txBody>
        </p:sp>
        <p:sp>
          <p:nvSpPr>
            <p:cNvPr id="10" name="Line 12"/>
            <p:cNvSpPr>
              <a:spLocks noChangeShapeType="1"/>
            </p:cNvSpPr>
            <p:nvPr/>
          </p:nvSpPr>
          <p:spPr bwMode="auto">
            <a:xfrm>
              <a:off x="1308" y="2325"/>
              <a:ext cx="794" cy="0"/>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1" name="Line 13"/>
            <p:cNvSpPr>
              <a:spLocks noChangeShapeType="1"/>
            </p:cNvSpPr>
            <p:nvPr/>
          </p:nvSpPr>
          <p:spPr bwMode="auto">
            <a:xfrm flipH="1" flipV="1">
              <a:off x="3095" y="2552"/>
              <a:ext cx="426" cy="793"/>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2" name="Line 14"/>
            <p:cNvSpPr>
              <a:spLocks noChangeShapeType="1"/>
            </p:cNvSpPr>
            <p:nvPr/>
          </p:nvSpPr>
          <p:spPr bwMode="auto">
            <a:xfrm>
              <a:off x="1224" y="2552"/>
              <a:ext cx="369" cy="793"/>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3" name="Line 15"/>
            <p:cNvSpPr>
              <a:spLocks noChangeShapeType="1"/>
            </p:cNvSpPr>
            <p:nvPr/>
          </p:nvSpPr>
          <p:spPr bwMode="auto">
            <a:xfrm flipV="1">
              <a:off x="2302" y="3572"/>
              <a:ext cx="964" cy="0"/>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4" name="Line 16"/>
            <p:cNvSpPr>
              <a:spLocks noChangeShapeType="1"/>
            </p:cNvSpPr>
            <p:nvPr/>
          </p:nvSpPr>
          <p:spPr bwMode="auto">
            <a:xfrm flipV="1">
              <a:off x="4229" y="2495"/>
              <a:ext cx="284" cy="822"/>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5" name="Line 17"/>
            <p:cNvSpPr>
              <a:spLocks noChangeShapeType="1"/>
            </p:cNvSpPr>
            <p:nvPr/>
          </p:nvSpPr>
          <p:spPr bwMode="auto">
            <a:xfrm>
              <a:off x="4371" y="1474"/>
              <a:ext cx="313" cy="540"/>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6" name="Line 18"/>
            <p:cNvSpPr>
              <a:spLocks noChangeShapeType="1"/>
            </p:cNvSpPr>
            <p:nvPr/>
          </p:nvSpPr>
          <p:spPr bwMode="auto">
            <a:xfrm flipV="1">
              <a:off x="2103" y="2580"/>
              <a:ext cx="419" cy="765"/>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7" name="Line 19"/>
            <p:cNvSpPr>
              <a:spLocks noChangeShapeType="1"/>
            </p:cNvSpPr>
            <p:nvPr/>
          </p:nvSpPr>
          <p:spPr bwMode="auto">
            <a:xfrm flipH="1">
              <a:off x="2897" y="1531"/>
              <a:ext cx="540" cy="567"/>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8" name="Line 20"/>
            <p:cNvSpPr>
              <a:spLocks noChangeShapeType="1"/>
            </p:cNvSpPr>
            <p:nvPr/>
          </p:nvSpPr>
          <p:spPr bwMode="auto">
            <a:xfrm flipH="1" flipV="1">
              <a:off x="4229" y="1531"/>
              <a:ext cx="283" cy="509"/>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19" name="Line 21"/>
            <p:cNvSpPr>
              <a:spLocks noChangeShapeType="1"/>
            </p:cNvSpPr>
            <p:nvPr/>
          </p:nvSpPr>
          <p:spPr bwMode="auto">
            <a:xfrm flipH="1">
              <a:off x="1168" y="1503"/>
              <a:ext cx="367" cy="540"/>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20" name="AutoShape 22"/>
            <p:cNvSpPr>
              <a:spLocks noChangeArrowheads="1"/>
            </p:cNvSpPr>
            <p:nvPr/>
          </p:nvSpPr>
          <p:spPr bwMode="auto">
            <a:xfrm>
              <a:off x="1621" y="2218"/>
              <a:ext cx="192" cy="192"/>
            </a:xfrm>
            <a:prstGeom prst="smileyFace">
              <a:avLst>
                <a:gd name="adj" fmla="val 4653"/>
              </a:avLst>
            </a:prstGeom>
            <a:solidFill>
              <a:srgbClr val="FFFF99">
                <a:alpha val="28000"/>
              </a:srgbClr>
            </a:solidFill>
            <a:ln w="9525">
              <a:solidFill>
                <a:srgbClr val="FF0000"/>
              </a:solidFill>
              <a:miter lim="800000"/>
              <a:headEnd/>
              <a:tailEnd/>
            </a:ln>
            <a:effectLst/>
          </p:spPr>
          <p:txBody>
            <a:bodyPr wrap="none" anchor="ctr"/>
            <a:lstStyle/>
            <a:p>
              <a:pPr>
                <a:defRPr/>
              </a:pPr>
              <a:endParaRPr lang="zh-CN" altLang="en-US"/>
            </a:p>
          </p:txBody>
        </p:sp>
        <p:sp>
          <p:nvSpPr>
            <p:cNvPr id="21" name="AutoShape 23"/>
            <p:cNvSpPr>
              <a:spLocks noChangeArrowheads="1"/>
            </p:cNvSpPr>
            <p:nvPr/>
          </p:nvSpPr>
          <p:spPr bwMode="auto">
            <a:xfrm>
              <a:off x="3067" y="1729"/>
              <a:ext cx="192" cy="192"/>
            </a:xfrm>
            <a:prstGeom prst="smileyFace">
              <a:avLst>
                <a:gd name="adj" fmla="val 4653"/>
              </a:avLst>
            </a:prstGeom>
            <a:solidFill>
              <a:srgbClr val="FFFF99">
                <a:alpha val="28000"/>
              </a:srgbClr>
            </a:solidFill>
            <a:ln w="9525">
              <a:solidFill>
                <a:srgbClr val="FF0000"/>
              </a:solidFill>
              <a:miter lim="800000"/>
              <a:headEnd/>
              <a:tailEnd/>
            </a:ln>
            <a:effectLst/>
          </p:spPr>
          <p:txBody>
            <a:bodyPr wrap="none" anchor="ctr"/>
            <a:lstStyle/>
            <a:p>
              <a:pPr>
                <a:defRPr/>
              </a:pPr>
              <a:endParaRPr lang="zh-CN" altLang="en-US"/>
            </a:p>
          </p:txBody>
        </p:sp>
        <p:sp>
          <p:nvSpPr>
            <p:cNvPr id="22" name="AutoShape 24"/>
            <p:cNvSpPr>
              <a:spLocks noChangeArrowheads="1"/>
            </p:cNvSpPr>
            <p:nvPr/>
          </p:nvSpPr>
          <p:spPr bwMode="auto">
            <a:xfrm>
              <a:off x="2233" y="2847"/>
              <a:ext cx="192" cy="192"/>
            </a:xfrm>
            <a:prstGeom prst="smileyFace">
              <a:avLst>
                <a:gd name="adj" fmla="val 4653"/>
              </a:avLst>
            </a:prstGeom>
            <a:solidFill>
              <a:srgbClr val="FFFF99">
                <a:alpha val="27843"/>
              </a:srgbClr>
            </a:solidFill>
            <a:ln w="9525">
              <a:solidFill>
                <a:srgbClr val="FF0000"/>
              </a:solidFill>
              <a:miter lim="800000"/>
              <a:headEnd/>
              <a:tailEnd/>
            </a:ln>
          </p:spPr>
          <p:txBody>
            <a:bodyPr wrap="none" anchor="ctr"/>
            <a:lstStyle/>
            <a:p>
              <a:pPr algn="ctr"/>
              <a:endParaRPr lang="zh-CN" altLang="zh-CN" sz="2000" b="1">
                <a:effectLst/>
              </a:endParaRPr>
            </a:p>
          </p:txBody>
        </p:sp>
        <p:sp>
          <p:nvSpPr>
            <p:cNvPr id="23" name="AutoShape 25"/>
            <p:cNvSpPr>
              <a:spLocks noChangeArrowheads="1"/>
            </p:cNvSpPr>
            <p:nvPr/>
          </p:nvSpPr>
          <p:spPr bwMode="auto">
            <a:xfrm>
              <a:off x="1281" y="2863"/>
              <a:ext cx="192" cy="144"/>
            </a:xfrm>
            <a:prstGeom prst="flowChartSummingJunction">
              <a:avLst/>
            </a:prstGeom>
            <a:solidFill>
              <a:srgbClr val="FFFF99">
                <a:alpha val="28000"/>
              </a:srgbClr>
            </a:solidFill>
            <a:ln w="9525" cap="rnd">
              <a:solidFill>
                <a:srgbClr val="FF0000"/>
              </a:solidFill>
              <a:prstDash val="sysDot"/>
              <a:round/>
              <a:headEnd/>
              <a:tailEnd/>
            </a:ln>
            <a:effectLst/>
          </p:spPr>
          <p:txBody>
            <a:bodyPr wrap="none" anchor="ctr"/>
            <a:lstStyle/>
            <a:p>
              <a:pPr>
                <a:defRPr/>
              </a:pPr>
              <a:endParaRPr lang="zh-CN" altLang="en-US"/>
            </a:p>
          </p:txBody>
        </p:sp>
        <p:sp>
          <p:nvSpPr>
            <p:cNvPr id="24" name="AutoShape 26"/>
            <p:cNvSpPr>
              <a:spLocks noChangeArrowheads="1"/>
            </p:cNvSpPr>
            <p:nvPr/>
          </p:nvSpPr>
          <p:spPr bwMode="auto">
            <a:xfrm>
              <a:off x="2727" y="3487"/>
              <a:ext cx="241" cy="144"/>
            </a:xfrm>
            <a:prstGeom prst="flowChartSummingJunction">
              <a:avLst/>
            </a:prstGeom>
            <a:solidFill>
              <a:srgbClr val="FFFF99">
                <a:alpha val="28000"/>
              </a:srgbClr>
            </a:solidFill>
            <a:ln w="9525" cap="rnd">
              <a:solidFill>
                <a:srgbClr val="FF0000"/>
              </a:solidFill>
              <a:prstDash val="sysDot"/>
              <a:round/>
              <a:headEnd/>
              <a:tailEnd/>
            </a:ln>
            <a:effectLst/>
          </p:spPr>
          <p:txBody>
            <a:bodyPr wrap="none" anchor="ctr"/>
            <a:lstStyle/>
            <a:p>
              <a:pPr>
                <a:defRPr/>
              </a:pPr>
              <a:endParaRPr lang="zh-CN" altLang="en-US"/>
            </a:p>
          </p:txBody>
        </p:sp>
        <p:sp>
          <p:nvSpPr>
            <p:cNvPr id="25" name="AutoShape 27"/>
            <p:cNvSpPr>
              <a:spLocks noChangeArrowheads="1"/>
            </p:cNvSpPr>
            <p:nvPr/>
          </p:nvSpPr>
          <p:spPr bwMode="auto">
            <a:xfrm>
              <a:off x="4293" y="2776"/>
              <a:ext cx="192" cy="144"/>
            </a:xfrm>
            <a:prstGeom prst="flowChartSummingJunction">
              <a:avLst/>
            </a:prstGeom>
            <a:solidFill>
              <a:srgbClr val="FFFF99">
                <a:alpha val="27843"/>
              </a:srgbClr>
            </a:solidFill>
            <a:ln w="9525" cap="rnd">
              <a:solidFill>
                <a:srgbClr val="FF0000"/>
              </a:solidFill>
              <a:prstDash val="sysDot"/>
              <a:round/>
              <a:headEnd/>
              <a:tailEnd/>
            </a:ln>
          </p:spPr>
          <p:txBody>
            <a:bodyPr wrap="none" anchor="ctr"/>
            <a:lstStyle/>
            <a:p>
              <a:pPr algn="ctr"/>
              <a:endParaRPr lang="zh-CN" altLang="zh-CN" sz="2000" b="1">
                <a:effectLst/>
              </a:endParaRPr>
            </a:p>
          </p:txBody>
        </p:sp>
        <p:sp>
          <p:nvSpPr>
            <p:cNvPr id="26" name="AutoShape 28"/>
            <p:cNvSpPr>
              <a:spLocks noChangeArrowheads="1"/>
            </p:cNvSpPr>
            <p:nvPr/>
          </p:nvSpPr>
          <p:spPr bwMode="auto">
            <a:xfrm>
              <a:off x="4428" y="1673"/>
              <a:ext cx="192" cy="144"/>
            </a:xfrm>
            <a:prstGeom prst="flowChartSummingJunction">
              <a:avLst/>
            </a:prstGeom>
            <a:solidFill>
              <a:srgbClr val="FFFF99">
                <a:alpha val="27843"/>
              </a:srgbClr>
            </a:solidFill>
            <a:ln w="9525" cap="rnd">
              <a:solidFill>
                <a:srgbClr val="FF0000"/>
              </a:solidFill>
              <a:prstDash val="sysDot"/>
              <a:round/>
              <a:headEnd/>
              <a:tailEnd/>
            </a:ln>
          </p:spPr>
          <p:txBody>
            <a:bodyPr wrap="none" anchor="ctr"/>
            <a:lstStyle/>
            <a:p>
              <a:pPr algn="ctr"/>
              <a:endParaRPr lang="zh-CN" altLang="zh-CN" sz="2000" b="1">
                <a:effectLst/>
              </a:endParaRPr>
            </a:p>
          </p:txBody>
        </p:sp>
        <p:sp>
          <p:nvSpPr>
            <p:cNvPr id="27" name="Line 29"/>
            <p:cNvSpPr>
              <a:spLocks noChangeShapeType="1"/>
            </p:cNvSpPr>
            <p:nvPr/>
          </p:nvSpPr>
          <p:spPr bwMode="auto">
            <a:xfrm flipH="1" flipV="1">
              <a:off x="2358" y="1503"/>
              <a:ext cx="280" cy="540"/>
            </a:xfrm>
            <a:prstGeom prst="line">
              <a:avLst/>
            </a:prstGeom>
            <a:noFill/>
            <a:ln w="19050">
              <a:solidFill>
                <a:srgbClr val="FF0000"/>
              </a:solidFill>
              <a:miter lim="800000"/>
              <a:headEnd/>
              <a:tailEnd type="triangle" w="med" len="med"/>
            </a:ln>
            <a:effectLst/>
          </p:spPr>
          <p:txBody>
            <a:bodyPr wrap="none"/>
            <a:lstStyle/>
            <a:p>
              <a:pPr>
                <a:defRPr/>
              </a:pPr>
              <a:endParaRPr lang="zh-CN" altLang="en-US"/>
            </a:p>
          </p:txBody>
        </p:sp>
        <p:sp>
          <p:nvSpPr>
            <p:cNvPr id="28" name="Rectangle 30"/>
            <p:cNvSpPr>
              <a:spLocks noChangeArrowheads="1"/>
            </p:cNvSpPr>
            <p:nvPr/>
          </p:nvSpPr>
          <p:spPr bwMode="auto">
            <a:xfrm>
              <a:off x="1508" y="1163"/>
              <a:ext cx="907" cy="255"/>
            </a:xfrm>
            <a:prstGeom prst="rect">
              <a:avLst/>
            </a:prstGeom>
            <a:solidFill>
              <a:srgbClr val="FFFF99">
                <a:alpha val="27843"/>
              </a:srgbClr>
            </a:solidFill>
            <a:ln w="9525">
              <a:solidFill>
                <a:srgbClr val="FF0000"/>
              </a:solidFill>
              <a:miter lim="800000"/>
              <a:headEnd/>
              <a:tailEnd/>
            </a:ln>
          </p:spPr>
          <p:txBody>
            <a:bodyPr wrap="none" anchor="ctr"/>
            <a:lstStyle/>
            <a:p>
              <a:pPr algn="ctr"/>
              <a:r>
                <a:rPr lang="zh-CN" altLang="en-US" sz="2000" b="1">
                  <a:effectLst/>
                </a:rPr>
                <a:t>讲学稿指导</a:t>
              </a:r>
            </a:p>
          </p:txBody>
        </p:sp>
        <p:sp>
          <p:nvSpPr>
            <p:cNvPr id="29" name="AutoShape 31"/>
            <p:cNvSpPr>
              <a:spLocks noChangeArrowheads="1"/>
            </p:cNvSpPr>
            <p:nvPr/>
          </p:nvSpPr>
          <p:spPr bwMode="auto">
            <a:xfrm>
              <a:off x="3187" y="2778"/>
              <a:ext cx="192" cy="192"/>
            </a:xfrm>
            <a:prstGeom prst="smileyFace">
              <a:avLst>
                <a:gd name="adj" fmla="val 4653"/>
              </a:avLst>
            </a:prstGeom>
            <a:solidFill>
              <a:srgbClr val="FFFF99">
                <a:alpha val="27843"/>
              </a:srgbClr>
            </a:solidFill>
            <a:ln w="9525">
              <a:solidFill>
                <a:srgbClr val="FF0000"/>
              </a:solidFill>
              <a:miter lim="800000"/>
              <a:headEnd/>
              <a:tailEnd/>
            </a:ln>
          </p:spPr>
          <p:txBody>
            <a:bodyPr wrap="none" anchor="ctr"/>
            <a:lstStyle/>
            <a:p>
              <a:pPr algn="ctr"/>
              <a:endParaRPr lang="zh-CN" altLang="zh-CN" sz="2000" b="1">
                <a:effectLst/>
              </a:endParaRPr>
            </a:p>
          </p:txBody>
        </p:sp>
      </p:grpSp>
      <p:sp>
        <p:nvSpPr>
          <p:cNvPr id="30" name="Rectangle 2"/>
          <p:cNvSpPr txBox="1">
            <a:spLocks noChangeArrowheads="1"/>
          </p:cNvSpPr>
          <p:nvPr/>
        </p:nvSpPr>
        <p:spPr>
          <a:xfrm>
            <a:off x="357158" y="1071546"/>
            <a:ext cx="792162" cy="545782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3600" b="1" i="0" u="none" strike="noStrike" kern="1200" cap="none" spc="0" normalizeH="0" baseline="0" noProof="0" dirty="0" smtClean="0">
                <a:ln>
                  <a:noFill/>
                </a:ln>
                <a:solidFill>
                  <a:srgbClr val="FF0000"/>
                </a:solidFill>
                <a:effectLst/>
                <a:uLnTx/>
                <a:uFillTx/>
                <a:latin typeface="+mj-lt"/>
                <a:ea typeface="黑体" pitchFamily="2" charset="-122"/>
                <a:cs typeface="+mj-cs"/>
              </a:rPr>
              <a:t>讲学稿指导下自主学习</a:t>
            </a:r>
          </a:p>
        </p:txBody>
      </p:sp>
      <p:pic>
        <p:nvPicPr>
          <p:cNvPr id="31"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Bottom)">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28628" y="0"/>
            <a:ext cx="835821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6388" algn="l" defTabSz="914400" rtl="0" eaLnBrk="1" fontAlgn="base" latinLnBrk="0" hangingPunct="1">
              <a:lnSpc>
                <a:spcPct val="100000"/>
              </a:lnSpc>
              <a:spcBef>
                <a:spcPct val="0"/>
              </a:spcBef>
              <a:spcAft>
                <a:spcPct val="0"/>
              </a:spcAft>
              <a:buClrTx/>
              <a:buSzTx/>
              <a:buFontTx/>
              <a:buNone/>
              <a:tabLst/>
            </a:pPr>
            <a:endParaRPr kumimoji="0" lang="en-US" altLang="zh-CN" sz="200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p>
            <a:pPr indent="306388" fontAlgn="base">
              <a:spcBef>
                <a:spcPct val="0"/>
              </a:spcBef>
              <a:spcAft>
                <a:spcPct val="0"/>
              </a:spcAft>
            </a:pPr>
            <a:endParaRPr lang="en-US" sz="2000" b="1" dirty="0" smtClean="0">
              <a:solidFill>
                <a:schemeClr val="accent1"/>
              </a:solidFill>
            </a:endParaRPr>
          </a:p>
          <a:p>
            <a:pPr indent="306388" fontAlgn="base">
              <a:spcBef>
                <a:spcPct val="0"/>
              </a:spcBef>
              <a:spcAft>
                <a:spcPct val="0"/>
              </a:spcAft>
            </a:pPr>
            <a:endParaRPr lang="en-US" sz="2000" b="1" dirty="0">
              <a:solidFill>
                <a:schemeClr val="accent1"/>
              </a:solidFill>
            </a:endParaRPr>
          </a:p>
          <a:p>
            <a:pPr indent="306388" fontAlgn="base">
              <a:spcBef>
                <a:spcPct val="0"/>
              </a:spcBef>
              <a:spcAft>
                <a:spcPct val="0"/>
              </a:spcAft>
            </a:pPr>
            <a:endParaRPr lang="en-US" sz="2000" b="1" dirty="0" smtClean="0">
              <a:solidFill>
                <a:schemeClr val="accent1"/>
              </a:solidFill>
            </a:endParaRPr>
          </a:p>
        </p:txBody>
      </p:sp>
      <p:sp>
        <p:nvSpPr>
          <p:cNvPr id="3" name="TextBox 2"/>
          <p:cNvSpPr txBox="1"/>
          <p:nvPr/>
        </p:nvSpPr>
        <p:spPr>
          <a:xfrm>
            <a:off x="1000100" y="214290"/>
            <a:ext cx="6072230" cy="523220"/>
          </a:xfrm>
          <a:prstGeom prst="rect">
            <a:avLst/>
          </a:prstGeom>
          <a:noFill/>
        </p:spPr>
        <p:txBody>
          <a:bodyPr wrap="square" rtlCol="0">
            <a:spAutoFit/>
          </a:bodyPr>
          <a:lstStyle/>
          <a:p>
            <a:pPr lvl="0" indent="306388" fontAlgn="base">
              <a:spcBef>
                <a:spcPct val="0"/>
              </a:spcBef>
              <a:spcAft>
                <a:spcPct val="0"/>
              </a:spcAft>
            </a:pPr>
            <a:r>
              <a:rPr kumimoji="0" 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二、课堂研讨</a:t>
            </a:r>
            <a:r>
              <a:rPr kumimoji="0" lang="zh-CN" alt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a:t>
            </a:r>
            <a:r>
              <a:rPr kumimoji="0" 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百般红紫斗芳菲</a:t>
            </a:r>
            <a:endParaRPr kumimoji="0" lang="en-US" altLang="zh-CN" sz="2800" b="1" u="none" strike="noStrike" cap="none" normalizeH="0" baseline="0" dirty="0" smtClean="0">
              <a:ln>
                <a:noFill/>
              </a:ln>
              <a:solidFill>
                <a:srgbClr val="FF0000"/>
              </a:solidFill>
              <a:effectLst/>
              <a:latin typeface="黑体" pitchFamily="2" charset="-122"/>
              <a:ea typeface="黑体" pitchFamily="2" charset="-122"/>
              <a:cs typeface="Times New Roman" pitchFamily="18" charset="0"/>
            </a:endParaRPr>
          </a:p>
        </p:txBody>
      </p:sp>
      <p:pic>
        <p:nvPicPr>
          <p:cNvPr id="4" name="Picture 7"/>
          <p:cNvPicPr>
            <a:picLocks noChangeAspect="1" noChangeArrowheads="1"/>
          </p:cNvPicPr>
          <p:nvPr/>
        </p:nvPicPr>
        <p:blipFill>
          <a:blip r:embed="rId2"/>
          <a:srcRect/>
          <a:stretch>
            <a:fillRect/>
          </a:stretch>
        </p:blipFill>
        <p:spPr bwMode="auto">
          <a:xfrm>
            <a:off x="0" y="0"/>
            <a:ext cx="1142976" cy="1171790"/>
          </a:xfrm>
          <a:prstGeom prst="ellipse">
            <a:avLst/>
          </a:prstGeom>
          <a:ln>
            <a:noFill/>
          </a:ln>
          <a:effectLst>
            <a:softEdge rad="112500"/>
          </a:effectLst>
        </p:spPr>
      </p:pic>
      <p:sp>
        <p:nvSpPr>
          <p:cNvPr id="5" name="Rectangle 27"/>
          <p:cNvSpPr>
            <a:spLocks noChangeArrowheads="1"/>
          </p:cNvSpPr>
          <p:nvPr/>
        </p:nvSpPr>
        <p:spPr bwMode="auto">
          <a:xfrm>
            <a:off x="-71470" y="685824"/>
            <a:ext cx="1295400" cy="6172200"/>
          </a:xfrm>
          <a:prstGeom prst="rect">
            <a:avLst/>
          </a:prstGeom>
          <a:noFill/>
          <a:ln w="9525">
            <a:noFill/>
            <a:miter lim="800000"/>
            <a:headEnd/>
            <a:tailEnd/>
          </a:ln>
          <a:effectLst/>
        </p:spPr>
        <p:txBody>
          <a:bodyPr vert="eaVert" anchor="ctr"/>
          <a:lstStyle/>
          <a:p>
            <a:pPr algn="ctr">
              <a:defRPr/>
            </a:pPr>
            <a:r>
              <a:rPr lang="zh-CN" altLang="en-US" sz="3200" dirty="0">
                <a:solidFill>
                  <a:srgbClr val="FF0000"/>
                </a:solidFill>
                <a:effectLst>
                  <a:outerShdw blurRad="38100" dist="38100" dir="2700000" algn="tl">
                    <a:srgbClr val="C0C0C0"/>
                  </a:outerShdw>
                </a:effectLst>
                <a:latin typeface="黑体" pitchFamily="2" charset="-122"/>
                <a:ea typeface="黑体" pitchFamily="2" charset="-122"/>
              </a:rPr>
              <a:t>讲学稿上课的流程</a:t>
            </a:r>
          </a:p>
        </p:txBody>
      </p:sp>
      <p:grpSp>
        <p:nvGrpSpPr>
          <p:cNvPr id="6" name="Group 4"/>
          <p:cNvGrpSpPr>
            <a:grpSpLocks/>
          </p:cNvGrpSpPr>
          <p:nvPr/>
        </p:nvGrpSpPr>
        <p:grpSpPr bwMode="auto">
          <a:xfrm>
            <a:off x="1071538" y="714356"/>
            <a:ext cx="7821617" cy="5857916"/>
            <a:chOff x="192" y="1365"/>
            <a:chExt cx="5520" cy="2410"/>
          </a:xfrm>
        </p:grpSpPr>
        <p:sp>
          <p:nvSpPr>
            <p:cNvPr id="7" name="Text Box 5"/>
            <p:cNvSpPr txBox="1">
              <a:spLocks noChangeArrowheads="1"/>
            </p:cNvSpPr>
            <p:nvPr/>
          </p:nvSpPr>
          <p:spPr bwMode="auto">
            <a:xfrm>
              <a:off x="1056" y="1392"/>
              <a:ext cx="903" cy="140"/>
            </a:xfrm>
            <a:prstGeom prst="rect">
              <a:avLst/>
            </a:prstGeom>
            <a:solidFill>
              <a:srgbClr val="FFFF99">
                <a:alpha val="41176"/>
              </a:srgbClr>
            </a:solidFill>
            <a:ln w="0">
              <a:solidFill>
                <a:srgbClr val="FF0000"/>
              </a:solidFill>
              <a:miter lim="800000"/>
              <a:headEnd/>
              <a:tailEnd/>
            </a:ln>
          </p:spPr>
          <p:txBody>
            <a:bodyPr wrap="square">
              <a:spAutoFit/>
            </a:bodyPr>
            <a:lstStyle/>
            <a:p>
              <a:pPr algn="ctr">
                <a:spcBef>
                  <a:spcPct val="50000"/>
                </a:spcBef>
              </a:pPr>
              <a:r>
                <a:rPr kumimoji="0" lang="zh-CN" altLang="en-US" sz="1800" b="1" dirty="0">
                  <a:effectLst/>
                  <a:latin typeface="宋体" charset="-122"/>
                  <a:ea typeface="宋体" charset="-122"/>
                </a:rPr>
                <a:t>老师</a:t>
              </a:r>
              <a:r>
                <a:rPr kumimoji="0" lang="zh-CN" altLang="en-US" b="1" dirty="0">
                  <a:solidFill>
                    <a:srgbClr val="FF0000"/>
                  </a:solidFill>
                  <a:effectLst/>
                  <a:latin typeface="宋体" charset="-122"/>
                  <a:ea typeface="宋体" charset="-122"/>
                  <a:cs typeface="Times New Roman" pitchFamily="18" charset="0"/>
                </a:rPr>
                <a:t> </a:t>
              </a:r>
            </a:p>
          </p:txBody>
        </p:sp>
        <p:sp>
          <p:nvSpPr>
            <p:cNvPr id="8" name="Line 6"/>
            <p:cNvSpPr>
              <a:spLocks noChangeShapeType="1"/>
            </p:cNvSpPr>
            <p:nvPr/>
          </p:nvSpPr>
          <p:spPr bwMode="auto">
            <a:xfrm rot="5400000">
              <a:off x="1311" y="2416"/>
              <a:ext cx="163" cy="0"/>
            </a:xfrm>
            <a:prstGeom prst="line">
              <a:avLst/>
            </a:prstGeom>
            <a:noFill/>
            <a:ln w="50800">
              <a:solidFill>
                <a:srgbClr val="FF0000"/>
              </a:solidFill>
              <a:round/>
              <a:headEnd/>
              <a:tailEnd type="stealth" w="med" len="med"/>
            </a:ln>
            <a:effectLst/>
          </p:spPr>
          <p:txBody>
            <a:bodyPr/>
            <a:lstStyle/>
            <a:p>
              <a:pPr>
                <a:defRPr/>
              </a:pPr>
              <a:endParaRPr lang="zh-CN" altLang="en-US"/>
            </a:p>
          </p:txBody>
        </p:sp>
        <p:sp>
          <p:nvSpPr>
            <p:cNvPr id="9" name="Text Box 7"/>
            <p:cNvSpPr txBox="1">
              <a:spLocks noChangeArrowheads="1"/>
            </p:cNvSpPr>
            <p:nvPr/>
          </p:nvSpPr>
          <p:spPr bwMode="auto">
            <a:xfrm>
              <a:off x="864" y="2112"/>
              <a:ext cx="1249" cy="150"/>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cs typeface="Times New Roman" pitchFamily="18" charset="0"/>
                </a:rPr>
                <a:t>进行课前备课</a:t>
              </a:r>
              <a:r>
                <a:rPr kumimoji="0" lang="zh-CN" altLang="en-US" sz="2000" b="1">
                  <a:solidFill>
                    <a:srgbClr val="FF0000"/>
                  </a:solidFill>
                  <a:effectLst/>
                  <a:latin typeface="宋体" charset="-122"/>
                  <a:ea typeface="宋体" charset="-122"/>
                  <a:cs typeface="Times New Roman" pitchFamily="18" charset="0"/>
                </a:rPr>
                <a:t> </a:t>
              </a:r>
            </a:p>
          </p:txBody>
        </p:sp>
        <p:sp>
          <p:nvSpPr>
            <p:cNvPr id="10" name="Text Box 8"/>
            <p:cNvSpPr txBox="1">
              <a:spLocks noChangeArrowheads="1"/>
            </p:cNvSpPr>
            <p:nvPr/>
          </p:nvSpPr>
          <p:spPr bwMode="auto">
            <a:xfrm>
              <a:off x="3648" y="1968"/>
              <a:ext cx="1776" cy="243"/>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rPr>
                <a:t>在阅读课本的基础上尽可能的完成预习作业</a:t>
              </a:r>
              <a:r>
                <a:rPr kumimoji="0" lang="zh-CN" altLang="en-US" sz="2000" b="1">
                  <a:solidFill>
                    <a:srgbClr val="FF0000"/>
                  </a:solidFill>
                  <a:effectLst/>
                  <a:latin typeface="宋体" charset="-122"/>
                  <a:ea typeface="宋体" charset="-122"/>
                  <a:cs typeface="Times New Roman" pitchFamily="18" charset="0"/>
                </a:rPr>
                <a:t>   </a:t>
              </a:r>
            </a:p>
          </p:txBody>
        </p:sp>
        <p:sp>
          <p:nvSpPr>
            <p:cNvPr id="11" name="Text Box 9"/>
            <p:cNvSpPr txBox="1">
              <a:spLocks noChangeArrowheads="1"/>
            </p:cNvSpPr>
            <p:nvPr/>
          </p:nvSpPr>
          <p:spPr bwMode="auto">
            <a:xfrm>
              <a:off x="192" y="2496"/>
              <a:ext cx="2543"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rPr>
                <a:t>第二天早上，检查上交的讲学稿</a:t>
              </a:r>
            </a:p>
          </p:txBody>
        </p:sp>
        <p:sp>
          <p:nvSpPr>
            <p:cNvPr id="12" name="Text Box 10">
              <a:hlinkClick r:id="rId3" action="ppaction://hlinksldjump"/>
            </p:cNvPr>
            <p:cNvSpPr txBox="1">
              <a:spLocks noChangeArrowheads="1"/>
            </p:cNvSpPr>
            <p:nvPr/>
          </p:nvSpPr>
          <p:spPr bwMode="auto">
            <a:xfrm>
              <a:off x="575" y="3648"/>
              <a:ext cx="1633"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rPr>
                <a:t>撰写错题集、课后记</a:t>
              </a:r>
            </a:p>
          </p:txBody>
        </p:sp>
        <p:sp>
          <p:nvSpPr>
            <p:cNvPr id="13" name="Text Box 11"/>
            <p:cNvSpPr txBox="1">
              <a:spLocks noChangeArrowheads="1"/>
            </p:cNvSpPr>
            <p:nvPr/>
          </p:nvSpPr>
          <p:spPr bwMode="auto">
            <a:xfrm>
              <a:off x="3648" y="2582"/>
              <a:ext cx="2064"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rPr>
                <a:t>第二天早上，上交讲学稿</a:t>
              </a:r>
            </a:p>
          </p:txBody>
        </p:sp>
        <p:sp>
          <p:nvSpPr>
            <p:cNvPr id="14" name="Text Box 12"/>
            <p:cNvSpPr txBox="1">
              <a:spLocks noChangeArrowheads="1"/>
            </p:cNvSpPr>
            <p:nvPr/>
          </p:nvSpPr>
          <p:spPr bwMode="auto">
            <a:xfrm>
              <a:off x="433" y="1920"/>
              <a:ext cx="2255"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dirty="0">
                  <a:effectLst/>
                  <a:latin typeface="宋体" charset="-122"/>
                  <a:ea typeface="宋体" charset="-122"/>
                  <a:cs typeface="Times New Roman" pitchFamily="18" charset="0"/>
                </a:rPr>
                <a:t>前一天将讲学稿发至学生手上</a:t>
              </a:r>
              <a:r>
                <a:rPr kumimoji="0" lang="zh-CN" altLang="en-US" sz="1600" b="1" dirty="0">
                  <a:solidFill>
                    <a:srgbClr val="FF0000"/>
                  </a:solidFill>
                  <a:effectLst/>
                  <a:latin typeface="宋体" charset="-122"/>
                  <a:ea typeface="宋体" charset="-122"/>
                  <a:cs typeface="Times New Roman" pitchFamily="18" charset="0"/>
                </a:rPr>
                <a:t> </a:t>
              </a:r>
            </a:p>
          </p:txBody>
        </p:sp>
        <p:sp>
          <p:nvSpPr>
            <p:cNvPr id="15" name="Text Box 13"/>
            <p:cNvSpPr txBox="1">
              <a:spLocks noChangeArrowheads="1"/>
            </p:cNvSpPr>
            <p:nvPr/>
          </p:nvSpPr>
          <p:spPr bwMode="auto">
            <a:xfrm>
              <a:off x="4080" y="1365"/>
              <a:ext cx="817" cy="150"/>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800" b="1" dirty="0" smtClean="0">
                  <a:effectLst/>
                  <a:latin typeface="宋体" charset="-122"/>
                  <a:ea typeface="宋体" charset="-122"/>
                </a:rPr>
                <a:t>  学生</a:t>
              </a:r>
              <a:r>
                <a:rPr kumimoji="0" lang="zh-CN" altLang="en-US" sz="2000" b="1" dirty="0" smtClean="0">
                  <a:effectLst/>
                  <a:latin typeface="宋体" charset="-122"/>
                  <a:ea typeface="宋体" charset="-122"/>
                  <a:cs typeface="Times New Roman" pitchFamily="18" charset="0"/>
                </a:rPr>
                <a:t> </a:t>
              </a:r>
              <a:endParaRPr kumimoji="0" lang="zh-CN" altLang="en-US" sz="2000" b="1" dirty="0">
                <a:effectLst/>
                <a:latin typeface="宋体" charset="-122"/>
                <a:ea typeface="宋体" charset="-122"/>
                <a:cs typeface="Times New Roman" pitchFamily="18" charset="0"/>
              </a:endParaRPr>
            </a:p>
          </p:txBody>
        </p:sp>
        <p:sp>
          <p:nvSpPr>
            <p:cNvPr id="16" name="Line 14"/>
            <p:cNvSpPr>
              <a:spLocks noChangeShapeType="1"/>
            </p:cNvSpPr>
            <p:nvPr/>
          </p:nvSpPr>
          <p:spPr bwMode="auto">
            <a:xfrm rot="5400000">
              <a:off x="4335" y="2475"/>
              <a:ext cx="163" cy="0"/>
            </a:xfrm>
            <a:prstGeom prst="line">
              <a:avLst/>
            </a:prstGeom>
            <a:noFill/>
            <a:ln w="50800">
              <a:solidFill>
                <a:srgbClr val="FF0000"/>
              </a:solidFill>
              <a:round/>
              <a:headEnd/>
              <a:tailEnd type="stealth" w="med" len="med"/>
            </a:ln>
            <a:effectLst/>
          </p:spPr>
          <p:txBody>
            <a:bodyPr/>
            <a:lstStyle/>
            <a:p>
              <a:pPr>
                <a:defRPr/>
              </a:pPr>
              <a:endParaRPr lang="zh-CN" altLang="en-US"/>
            </a:p>
          </p:txBody>
        </p:sp>
        <p:sp>
          <p:nvSpPr>
            <p:cNvPr id="17" name="Text Box 15"/>
            <p:cNvSpPr txBox="1">
              <a:spLocks noChangeArrowheads="1"/>
            </p:cNvSpPr>
            <p:nvPr/>
          </p:nvSpPr>
          <p:spPr bwMode="auto">
            <a:xfrm>
              <a:off x="192" y="2726"/>
              <a:ext cx="2543"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rPr>
                <a:t>找部分学生交流讲学稿预习情况</a:t>
              </a:r>
            </a:p>
          </p:txBody>
        </p:sp>
        <p:sp>
          <p:nvSpPr>
            <p:cNvPr id="18" name="Line 16"/>
            <p:cNvSpPr>
              <a:spLocks noChangeShapeType="1"/>
            </p:cNvSpPr>
            <p:nvPr/>
          </p:nvSpPr>
          <p:spPr bwMode="auto">
            <a:xfrm rot="5400000">
              <a:off x="1262" y="3563"/>
              <a:ext cx="163" cy="0"/>
            </a:xfrm>
            <a:prstGeom prst="line">
              <a:avLst/>
            </a:prstGeom>
            <a:noFill/>
            <a:ln w="50800">
              <a:solidFill>
                <a:srgbClr val="FF0000"/>
              </a:solidFill>
              <a:round/>
              <a:headEnd/>
              <a:tailEnd type="stealth" w="med" len="med"/>
            </a:ln>
            <a:effectLst/>
          </p:spPr>
          <p:txBody>
            <a:bodyPr/>
            <a:lstStyle/>
            <a:p>
              <a:pPr>
                <a:defRPr/>
              </a:pPr>
              <a:endParaRPr lang="zh-CN" altLang="en-US"/>
            </a:p>
          </p:txBody>
        </p:sp>
        <p:sp>
          <p:nvSpPr>
            <p:cNvPr id="19" name="Text Box 17"/>
            <p:cNvSpPr txBox="1">
              <a:spLocks noChangeArrowheads="1"/>
            </p:cNvSpPr>
            <p:nvPr/>
          </p:nvSpPr>
          <p:spPr bwMode="auto">
            <a:xfrm>
              <a:off x="2304" y="3024"/>
              <a:ext cx="1680"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solidFill>
                    <a:srgbClr val="FF0000"/>
                  </a:solidFill>
                  <a:effectLst/>
                  <a:latin typeface="宋体" charset="-122"/>
                  <a:ea typeface="宋体" charset="-122"/>
                </a:rPr>
                <a:t>师生互动交流讲学稿</a:t>
              </a:r>
            </a:p>
          </p:txBody>
        </p:sp>
        <p:sp>
          <p:nvSpPr>
            <p:cNvPr id="20" name="Line 18"/>
            <p:cNvSpPr>
              <a:spLocks noChangeShapeType="1"/>
            </p:cNvSpPr>
            <p:nvPr/>
          </p:nvSpPr>
          <p:spPr bwMode="auto">
            <a:xfrm>
              <a:off x="2713" y="2864"/>
              <a:ext cx="269" cy="160"/>
            </a:xfrm>
            <a:prstGeom prst="line">
              <a:avLst/>
            </a:prstGeom>
            <a:noFill/>
            <a:ln w="50800">
              <a:solidFill>
                <a:srgbClr val="FF0000"/>
              </a:solidFill>
              <a:round/>
              <a:headEnd/>
              <a:tailEnd type="arrow" w="med" len="med"/>
            </a:ln>
            <a:effectLst/>
          </p:spPr>
          <p:txBody>
            <a:bodyPr/>
            <a:lstStyle/>
            <a:p>
              <a:pPr>
                <a:defRPr/>
              </a:pPr>
              <a:endParaRPr lang="zh-CN" altLang="en-US"/>
            </a:p>
          </p:txBody>
        </p:sp>
        <p:sp>
          <p:nvSpPr>
            <p:cNvPr id="21" name="Line 19"/>
            <p:cNvSpPr>
              <a:spLocks noChangeShapeType="1"/>
            </p:cNvSpPr>
            <p:nvPr/>
          </p:nvSpPr>
          <p:spPr bwMode="auto">
            <a:xfrm flipH="1">
              <a:off x="3264" y="2736"/>
              <a:ext cx="431" cy="288"/>
            </a:xfrm>
            <a:prstGeom prst="line">
              <a:avLst/>
            </a:prstGeom>
            <a:noFill/>
            <a:ln w="50800">
              <a:solidFill>
                <a:srgbClr val="FF0000"/>
              </a:solidFill>
              <a:round/>
              <a:headEnd/>
              <a:tailEnd type="arrow" w="med" len="med"/>
            </a:ln>
            <a:effectLst/>
          </p:spPr>
          <p:txBody>
            <a:bodyPr/>
            <a:lstStyle/>
            <a:p>
              <a:pPr>
                <a:defRPr/>
              </a:pPr>
              <a:endParaRPr lang="zh-CN" altLang="en-US"/>
            </a:p>
          </p:txBody>
        </p:sp>
        <p:sp>
          <p:nvSpPr>
            <p:cNvPr id="22" name="Line 20"/>
            <p:cNvSpPr>
              <a:spLocks noChangeShapeType="1"/>
            </p:cNvSpPr>
            <p:nvPr/>
          </p:nvSpPr>
          <p:spPr bwMode="auto">
            <a:xfrm flipH="1">
              <a:off x="2064" y="3168"/>
              <a:ext cx="288" cy="144"/>
            </a:xfrm>
            <a:prstGeom prst="line">
              <a:avLst/>
            </a:prstGeom>
            <a:noFill/>
            <a:ln w="50800">
              <a:solidFill>
                <a:srgbClr val="FF0000"/>
              </a:solidFill>
              <a:round/>
              <a:headEnd/>
              <a:tailEnd type="arrow" w="med" len="med"/>
            </a:ln>
            <a:effectLst/>
          </p:spPr>
          <p:txBody>
            <a:bodyPr/>
            <a:lstStyle/>
            <a:p>
              <a:pPr>
                <a:defRPr/>
              </a:pPr>
              <a:endParaRPr lang="zh-CN" altLang="en-US"/>
            </a:p>
          </p:txBody>
        </p:sp>
        <p:sp>
          <p:nvSpPr>
            <p:cNvPr id="23" name="Line 21"/>
            <p:cNvSpPr>
              <a:spLocks noChangeShapeType="1"/>
            </p:cNvSpPr>
            <p:nvPr/>
          </p:nvSpPr>
          <p:spPr bwMode="auto">
            <a:xfrm>
              <a:off x="3923" y="3158"/>
              <a:ext cx="207" cy="106"/>
            </a:xfrm>
            <a:prstGeom prst="line">
              <a:avLst/>
            </a:prstGeom>
            <a:noFill/>
            <a:ln w="50800">
              <a:solidFill>
                <a:srgbClr val="FF0000"/>
              </a:solidFill>
              <a:round/>
              <a:headEnd/>
              <a:tailEnd type="arrow" w="med" len="med"/>
            </a:ln>
            <a:effectLst/>
          </p:spPr>
          <p:txBody>
            <a:bodyPr/>
            <a:lstStyle/>
            <a:p>
              <a:pPr>
                <a:defRPr/>
              </a:pPr>
              <a:endParaRPr lang="zh-CN" altLang="en-US"/>
            </a:p>
          </p:txBody>
        </p:sp>
        <p:sp>
          <p:nvSpPr>
            <p:cNvPr id="24" name="Text Box 22"/>
            <p:cNvSpPr txBox="1">
              <a:spLocks noChangeArrowheads="1"/>
            </p:cNvSpPr>
            <p:nvPr/>
          </p:nvSpPr>
          <p:spPr bwMode="auto">
            <a:xfrm>
              <a:off x="1007" y="3311"/>
              <a:ext cx="1201"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rPr>
                <a:t>课后反思重建</a:t>
              </a:r>
            </a:p>
          </p:txBody>
        </p:sp>
        <p:sp>
          <p:nvSpPr>
            <p:cNvPr id="25" name="Text Box 23"/>
            <p:cNvSpPr txBox="1">
              <a:spLocks noChangeArrowheads="1"/>
            </p:cNvSpPr>
            <p:nvPr/>
          </p:nvSpPr>
          <p:spPr bwMode="auto">
            <a:xfrm>
              <a:off x="4127" y="3072"/>
              <a:ext cx="961"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rPr>
                <a:t>课后复习</a:t>
              </a:r>
            </a:p>
          </p:txBody>
        </p:sp>
        <p:sp>
          <p:nvSpPr>
            <p:cNvPr id="26" name="Text Box 24"/>
            <p:cNvSpPr txBox="1">
              <a:spLocks noChangeArrowheads="1"/>
            </p:cNvSpPr>
            <p:nvPr/>
          </p:nvSpPr>
          <p:spPr bwMode="auto">
            <a:xfrm>
              <a:off x="4033" y="3275"/>
              <a:ext cx="1438"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dirty="0">
                  <a:effectLst/>
                  <a:latin typeface="宋体" charset="-122"/>
                  <a:ea typeface="宋体" charset="-122"/>
                </a:rPr>
                <a:t>反思学习心得</a:t>
              </a:r>
            </a:p>
          </p:txBody>
        </p:sp>
        <p:sp>
          <p:nvSpPr>
            <p:cNvPr id="27" name="Line 25"/>
            <p:cNvSpPr>
              <a:spLocks noChangeShapeType="1"/>
            </p:cNvSpPr>
            <p:nvPr/>
          </p:nvSpPr>
          <p:spPr bwMode="auto">
            <a:xfrm rot="5400000">
              <a:off x="4430" y="3504"/>
              <a:ext cx="163" cy="0"/>
            </a:xfrm>
            <a:prstGeom prst="line">
              <a:avLst/>
            </a:prstGeom>
            <a:noFill/>
            <a:ln w="50800">
              <a:solidFill>
                <a:srgbClr val="FF0000"/>
              </a:solidFill>
              <a:round/>
              <a:headEnd/>
              <a:tailEnd type="stealth" w="med" len="med"/>
            </a:ln>
            <a:effectLst/>
          </p:spPr>
          <p:txBody>
            <a:bodyPr/>
            <a:lstStyle/>
            <a:p>
              <a:pPr>
                <a:defRPr/>
              </a:pPr>
              <a:endParaRPr lang="zh-CN" altLang="en-US"/>
            </a:p>
          </p:txBody>
        </p:sp>
        <p:sp>
          <p:nvSpPr>
            <p:cNvPr id="28" name="Text Box 26"/>
            <p:cNvSpPr txBox="1">
              <a:spLocks noChangeArrowheads="1"/>
            </p:cNvSpPr>
            <p:nvPr/>
          </p:nvSpPr>
          <p:spPr bwMode="auto">
            <a:xfrm>
              <a:off x="4127" y="3572"/>
              <a:ext cx="865" cy="127"/>
            </a:xfrm>
            <a:prstGeom prst="rect">
              <a:avLst/>
            </a:prstGeom>
            <a:solidFill>
              <a:srgbClr val="FFFF99">
                <a:alpha val="41176"/>
              </a:srgbClr>
            </a:solidFill>
            <a:ln w="0">
              <a:solidFill>
                <a:srgbClr val="FF0000"/>
              </a:solidFill>
              <a:miter lim="800000"/>
              <a:headEnd/>
              <a:tailEnd/>
            </a:ln>
          </p:spPr>
          <p:txBody>
            <a:bodyPr>
              <a:spAutoFit/>
            </a:bodyPr>
            <a:lstStyle/>
            <a:p>
              <a:pPr>
                <a:spcBef>
                  <a:spcPct val="50000"/>
                </a:spcBef>
              </a:pPr>
              <a:r>
                <a:rPr kumimoji="0" lang="zh-CN" altLang="en-US" sz="1600" b="1">
                  <a:effectLst/>
                  <a:latin typeface="宋体" charset="-122"/>
                  <a:ea typeface="宋体" charset="-122"/>
                </a:rPr>
                <a:t>查漏补缺</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406" y="1236725"/>
            <a:ext cx="9072594" cy="5478423"/>
          </a:xfrm>
          <a:prstGeom prst="rect">
            <a:avLst/>
          </a:prstGeom>
        </p:spPr>
        <p:txBody>
          <a:bodyPr wrap="square">
            <a:spAutoFit/>
          </a:bodyPr>
          <a:lstStyle/>
          <a:p>
            <a:pPr indent="306388" fontAlgn="base">
              <a:spcBef>
                <a:spcPct val="0"/>
              </a:spcBef>
              <a:spcAft>
                <a:spcPct val="0"/>
              </a:spcAft>
            </a:pPr>
            <a:r>
              <a:rPr lang="en-US" sz="2800" b="1" dirty="0" smtClean="0">
                <a:solidFill>
                  <a:srgbClr val="FF0000"/>
                </a:solidFill>
              </a:rPr>
              <a:t>1</a:t>
            </a:r>
            <a:r>
              <a:rPr lang="zh-CN" altLang="en-US" sz="2800" b="1" dirty="0" smtClean="0">
                <a:solidFill>
                  <a:srgbClr val="FF0000"/>
                </a:solidFill>
              </a:rPr>
              <a:t>、优质课引领</a:t>
            </a:r>
            <a:endParaRPr lang="en-US" altLang="zh-CN" sz="2800" b="1" dirty="0" smtClean="0">
              <a:solidFill>
                <a:srgbClr val="FF0000"/>
              </a:solidFill>
            </a:endParaRPr>
          </a:p>
          <a:p>
            <a:pPr indent="306388" fontAlgn="base">
              <a:spcBef>
                <a:spcPct val="0"/>
              </a:spcBef>
              <a:spcAft>
                <a:spcPct val="0"/>
              </a:spcAft>
            </a:pPr>
            <a:r>
              <a:rPr lang="en-US" sz="2800" b="1" dirty="0" smtClean="0">
                <a:solidFill>
                  <a:srgbClr val="FF0000"/>
                </a:solidFill>
              </a:rPr>
              <a:t>2</a:t>
            </a:r>
            <a:r>
              <a:rPr lang="zh-CN" altLang="en-US" sz="2800" b="1" dirty="0" smtClean="0">
                <a:solidFill>
                  <a:srgbClr val="FF0000"/>
                </a:solidFill>
              </a:rPr>
              <a:t>、专题课研究</a:t>
            </a:r>
          </a:p>
          <a:p>
            <a:pPr indent="306388" fontAlgn="base">
              <a:spcBef>
                <a:spcPct val="0"/>
              </a:spcBef>
              <a:spcAft>
                <a:spcPct val="0"/>
              </a:spcAft>
            </a:pPr>
            <a:r>
              <a:rPr lang="zh-CN" altLang="en-US" sz="2000" b="1" dirty="0" smtClean="0"/>
              <a:t>我们的作文教学形成了以“引导 提升 创新”为主题的六步作文教学法。六步是看、说、写、读、改、评。（</a:t>
            </a:r>
            <a:r>
              <a:rPr lang="zh-CN" altLang="en-US" sz="2000" b="1" dirty="0" smtClean="0">
                <a:solidFill>
                  <a:srgbClr val="FF0000"/>
                </a:solidFill>
                <a:hlinkClick r:id="rId2" action="ppaction://hlinkfile"/>
              </a:rPr>
              <a:t>作文指导</a:t>
            </a:r>
            <a:r>
              <a:rPr lang="zh-CN" altLang="en-US" sz="2000" b="1" dirty="0" smtClean="0"/>
              <a:t>）</a:t>
            </a:r>
            <a:endParaRPr lang="en-US" altLang="zh-CN" sz="2000" b="1" dirty="0" smtClean="0"/>
          </a:p>
          <a:p>
            <a:pPr indent="306388" fontAlgn="base">
              <a:spcBef>
                <a:spcPct val="0"/>
              </a:spcBef>
              <a:spcAft>
                <a:spcPct val="0"/>
              </a:spcAft>
            </a:pPr>
            <a:r>
              <a:rPr lang="en-US" sz="2800" b="1" dirty="0" smtClean="0">
                <a:solidFill>
                  <a:srgbClr val="FF0000"/>
                </a:solidFill>
              </a:rPr>
              <a:t>3</a:t>
            </a:r>
            <a:r>
              <a:rPr lang="zh-CN" altLang="en-US" sz="2800" b="1" dirty="0" smtClean="0">
                <a:solidFill>
                  <a:srgbClr val="FF0000"/>
                </a:solidFill>
              </a:rPr>
              <a:t>、案例课会诊</a:t>
            </a:r>
          </a:p>
          <a:p>
            <a:pPr indent="306388" fontAlgn="base">
              <a:spcBef>
                <a:spcPct val="0"/>
              </a:spcBef>
              <a:spcAft>
                <a:spcPct val="0"/>
              </a:spcAft>
            </a:pPr>
            <a:r>
              <a:rPr lang="en-US" sz="2800" b="1" dirty="0" smtClean="0">
                <a:solidFill>
                  <a:srgbClr val="FF0000"/>
                </a:solidFill>
              </a:rPr>
              <a:t>4</a:t>
            </a:r>
            <a:r>
              <a:rPr lang="zh-CN" altLang="en-US" sz="2800" b="1" dirty="0" smtClean="0">
                <a:solidFill>
                  <a:srgbClr val="FF0000"/>
                </a:solidFill>
              </a:rPr>
              <a:t>、展示课交流</a:t>
            </a:r>
            <a:endParaRPr lang="en-US" altLang="zh-CN" sz="2800" b="1" dirty="0" smtClean="0">
              <a:solidFill>
                <a:srgbClr val="FF0000"/>
              </a:solidFill>
            </a:endParaRPr>
          </a:p>
          <a:p>
            <a:pPr indent="306388" fontAlgn="base">
              <a:spcBef>
                <a:spcPct val="0"/>
              </a:spcBef>
              <a:spcAft>
                <a:spcPct val="0"/>
              </a:spcAft>
            </a:pPr>
            <a:r>
              <a:rPr lang="en-US" altLang="zh-CN" sz="2000" b="1" dirty="0" smtClean="0"/>
              <a:t>《</a:t>
            </a:r>
            <a:r>
              <a:rPr lang="zh-CN" altLang="en-US" sz="2000" b="1" dirty="0" smtClean="0"/>
              <a:t>春</a:t>
            </a:r>
            <a:r>
              <a:rPr lang="en-US" altLang="zh-CN" sz="2000" b="1" dirty="0" smtClean="0"/>
              <a:t>》</a:t>
            </a:r>
            <a:r>
              <a:rPr lang="zh-CN" altLang="en-US" sz="2000" b="1" dirty="0" smtClean="0"/>
              <a:t>一课三位老师不同的风格的上法：普通话标准，朗读的感染力强的赵艳鸣利用自身的优势创设情境，通过自己的范读</a:t>
            </a:r>
            <a:r>
              <a:rPr lang="en-US" altLang="zh-CN" sz="2000" b="1" dirty="0" smtClean="0"/>
              <a:t>——</a:t>
            </a:r>
            <a:r>
              <a:rPr lang="zh-CN" altLang="en-US" sz="2000" b="1" dirty="0" smtClean="0"/>
              <a:t>指导学生读</a:t>
            </a:r>
            <a:r>
              <a:rPr lang="en-US" altLang="zh-CN" sz="2000" b="1" dirty="0" smtClean="0"/>
              <a:t>——</a:t>
            </a:r>
            <a:r>
              <a:rPr lang="zh-CN" altLang="en-US" sz="2000" b="1" dirty="0" smtClean="0"/>
              <a:t>最后又激情诵读，在文章的反复诵读中感染学生，理解文章的内容，欣赏优美的语言，整节课学生陶醉都使学生沉浸在课文所描绘的优美的意境之中。风格细腻而又长于分析的周祥云老师，另辟蹊径，利用讲学稿上的范例引导学生先分析文章优美的语言，在这个基础上再去指导学生反复朗读，从而使学学生学会了品味语言的方法，提高了朗读能力培养了语感。经验丰富的徐晖老师则是在指导学生朗读的基础上引导学生分析文章的写法，再让学生借鉴文章的写法写一段</a:t>
            </a:r>
            <a:r>
              <a:rPr lang="en-US" altLang="zh-CN" sz="2000" b="1" dirty="0" smtClean="0"/>
              <a:t>《</a:t>
            </a:r>
            <a:r>
              <a:rPr lang="zh-CN" altLang="en-US" sz="2000" b="1" dirty="0" smtClean="0"/>
              <a:t>乡村秋韵</a:t>
            </a:r>
            <a:r>
              <a:rPr lang="en-US" altLang="zh-CN" sz="2000" b="1" dirty="0" smtClean="0"/>
              <a:t>》</a:t>
            </a:r>
            <a:r>
              <a:rPr lang="zh-CN" altLang="en-US" sz="2000" b="1" dirty="0" smtClean="0"/>
              <a:t>，这样以读促写，读写结合，培养了学生的构思、表达的能力。</a:t>
            </a:r>
          </a:p>
          <a:p>
            <a:pPr lvl="0" indent="306388" fontAlgn="base">
              <a:spcBef>
                <a:spcPct val="0"/>
              </a:spcBef>
              <a:spcAft>
                <a:spcPct val="0"/>
              </a:spcAft>
            </a:pPr>
            <a:endParaRPr lang="zh-CN" altLang="en-US" b="1" dirty="0" smtClean="0">
              <a:latin typeface="Arial" pitchFamily="34" charset="0"/>
              <a:ea typeface="宋体" pitchFamily="2" charset="-122"/>
            </a:endParaRPr>
          </a:p>
        </p:txBody>
      </p:sp>
      <p:pic>
        <p:nvPicPr>
          <p:cNvPr id="3" name="Picture 7"/>
          <p:cNvPicPr>
            <a:picLocks noChangeAspect="1" noChangeArrowheads="1"/>
          </p:cNvPicPr>
          <p:nvPr/>
        </p:nvPicPr>
        <p:blipFill>
          <a:blip r:embed="rId3"/>
          <a:srcRect/>
          <a:stretch>
            <a:fillRect/>
          </a:stretch>
        </p:blipFill>
        <p:spPr bwMode="auto">
          <a:xfrm>
            <a:off x="0" y="0"/>
            <a:ext cx="1142976" cy="1171790"/>
          </a:xfrm>
          <a:prstGeom prst="ellipse">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Righ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1910</Words>
  <Application>Microsoft Office PowerPoint</Application>
  <PresentationFormat>全屏显示(4:3)</PresentationFormat>
  <Paragraphs>132</Paragraphs>
  <Slides>17</Slides>
  <Notes>1</Notes>
  <HiddenSlides>0</HiddenSlides>
  <MMClips>1</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 合群  合作  合享 </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谢  谢！</vt:lpstr>
    </vt:vector>
  </TitlesOfParts>
  <Company>东庐中学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合群  合作  合享 </dc:title>
  <dc:creator>简恩勇</dc:creator>
  <cp:lastModifiedBy>简恩勇</cp:lastModifiedBy>
  <cp:revision>50</cp:revision>
  <dcterms:created xsi:type="dcterms:W3CDTF">2007-11-08T02:34:47Z</dcterms:created>
  <dcterms:modified xsi:type="dcterms:W3CDTF">2007-11-13T14:09:33Z</dcterms:modified>
</cp:coreProperties>
</file>