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"/>
  </p:notesMasterIdLst>
  <p:sldIdLst>
    <p:sldId id="358" r:id="rId3"/>
    <p:sldId id="430" r:id="rId4"/>
    <p:sldId id="276" r:id="rId6"/>
    <p:sldId id="455" r:id="rId7"/>
    <p:sldId id="386" r:id="rId8"/>
    <p:sldId id="387" r:id="rId9"/>
    <p:sldId id="444" r:id="rId10"/>
    <p:sldId id="474" r:id="rId11"/>
    <p:sldId id="428" r:id="rId12"/>
    <p:sldId id="466" r:id="rId13"/>
    <p:sldId id="411" r:id="rId14"/>
    <p:sldId id="412" r:id="rId15"/>
    <p:sldId id="452" r:id="rId16"/>
    <p:sldId id="413" r:id="rId17"/>
  </p:sldIdLst>
  <p:sldSz cx="9145270" cy="5144770"/>
  <p:notesSz cx="6858000" cy="9144000"/>
  <p:embeddedFontLst>
    <p:embeddedFont>
      <p:font typeface="楷体_GB2312" panose="02010609030101010101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隶书" panose="02010509060101010101" charset="-122"/>
      <p:regular r:id="rId24"/>
    </p:embeddedFont>
    <p:embeddedFont>
      <p:font typeface="张海山锐线体简" panose="02000000000000000000" charset="0"/>
      <p:regular r:id="rId2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333333"/>
    <a:srgbClr val="FFCC00"/>
    <a:srgbClr val="FFFFFF"/>
    <a:srgbClr val="828282"/>
    <a:srgbClr val="454545"/>
    <a:srgbClr val="381F06"/>
    <a:srgbClr val="FF9933"/>
    <a:srgbClr val="CC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5" autoAdjust="0"/>
    <p:restoredTop sz="93801" autoAdjust="0"/>
  </p:normalViewPr>
  <p:slideViewPr>
    <p:cSldViewPr>
      <p:cViewPr varScale="1">
        <p:scale>
          <a:sx n="109" d="100"/>
          <a:sy n="109" d="100"/>
        </p:scale>
        <p:origin x="-533" y="-250"/>
      </p:cViewPr>
      <p:guideLst>
        <p:guide orient="horz" pos="1620"/>
        <p:guide pos="2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aseline="0"/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aseline="0"/>
            </a:lvl1pPr>
          </a:lstStyle>
          <a:p>
            <a:fld id="{95443879-5936-4EDF-9DBD-F6D59A19C68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FBF87C-3BDD-4079-A0C4-6DC1AE3A69E4}" type="slidenum">
              <a:rPr lang="zh-CN" altLang="en-US"/>
            </a:fld>
            <a:endParaRPr lang="en-US" altLang="zh-CN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中国风水墨2016\01、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01" b="22135"/>
          <a:stretch>
            <a:fillRect/>
          </a:stretch>
        </p:blipFill>
        <p:spPr bwMode="auto">
          <a:xfrm>
            <a:off x="793" y="-20544"/>
            <a:ext cx="9144795" cy="51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microsoft.com/office/2007/relationships/hdphoto" Target="../media/hdphoto2.wdp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8" descr="02副本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1"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2pPr>
      <a:lvl3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3pPr>
      <a:lvl4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4pPr>
      <a:lvl5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5pPr>
      <a:lvl6pPr marL="4572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6pPr>
      <a:lvl7pPr marL="9144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7pPr>
      <a:lvl8pPr marL="13716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8pPr>
      <a:lvl9pPr marL="18288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06705" indent="-306705" algn="l" defTabSz="81597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5905" algn="l" defTabSz="8159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500">
          <a:solidFill>
            <a:schemeClr val="tx1"/>
          </a:solidFill>
          <a:latin typeface="Arial" panose="020B0604020202020204" pitchFamily="34" charset="0"/>
        </a:defRPr>
      </a:lvl2pPr>
      <a:lvl3pPr marL="1021080" indent="-205105" algn="l" defTabSz="815975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Arial" panose="020B0604020202020204" pitchFamily="34" charset="0"/>
        </a:defRPr>
      </a:lvl3pPr>
      <a:lvl4pPr marL="1428750" indent="-205105" algn="l" defTabSz="815975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</a:defRPr>
      </a:lvl4pPr>
      <a:lvl5pPr marL="18370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5pPr>
      <a:lvl6pPr marL="22942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6pPr>
      <a:lvl7pPr marL="27514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7pPr>
      <a:lvl8pPr marL="32086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8pPr>
      <a:lvl9pPr marL="36658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590" y="4114800"/>
            <a:ext cx="3485515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1616710"/>
            <a:ext cx="8247380" cy="80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15" y="2416810"/>
            <a:ext cx="6104890" cy="866775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8605" y="-183515"/>
            <a:ext cx="5695315" cy="104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1850" y="4389120"/>
            <a:ext cx="3681730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2011</a:t>
            </a:r>
            <a:r>
              <a:rPr lang="zh-CN" altLang="en-US" sz="4400" b="1">
                <a:solidFill>
                  <a:srgbClr val="FF0000"/>
                </a:solidFill>
              </a:rPr>
              <a:t>年常州中考题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3" name="图片 2" descr="送杜少府之任蜀州诗画欣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864235"/>
            <a:ext cx="4648200" cy="3224530"/>
          </a:xfrm>
          <a:prstGeom prst="rect">
            <a:avLst/>
          </a:prstGeom>
          <a:noFill/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5129530" y="1407795"/>
            <a:ext cx="3820795" cy="3149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与君离别意，同是宦游人。</a:t>
            </a:r>
            <a:endParaRPr lang="zh-CN" altLang="en-US" sz="3200" b="1"/>
          </a:p>
          <a:p>
            <a:r>
              <a:rPr lang="en-US" altLang="zh-CN" sz="2000"/>
              <a:t>                     </a:t>
            </a:r>
            <a:r>
              <a:rPr lang="en-US" altLang="zh-CN" sz="2000">
                <a:solidFill>
                  <a:srgbClr val="FF0000"/>
                </a:solidFill>
              </a:rPr>
              <a:t> </a:t>
            </a:r>
            <a:r>
              <a:rPr lang="en-US" altLang="zh-CN" sz="2000" b="1">
                <a:solidFill>
                  <a:srgbClr val="FF0000"/>
                </a:solidFill>
              </a:rPr>
              <a:t>——</a:t>
            </a:r>
            <a:r>
              <a:rPr lang="zh-CN" altLang="en-US" sz="2000" b="1">
                <a:solidFill>
                  <a:srgbClr val="FF0000"/>
                </a:solidFill>
              </a:rPr>
              <a:t>王勃《送杜少府之任蜀州》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3200" b="1"/>
              <a:t>海内存知己，天涯若比邻 。</a:t>
            </a:r>
            <a:endParaRPr lang="zh-CN" altLang="en-US" sz="3200" b="1"/>
          </a:p>
          <a:p>
            <a:r>
              <a:rPr lang="en-US" altLang="zh-CN" sz="2000">
                <a:sym typeface="+mn-ea"/>
              </a:rPr>
              <a:t>                    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王勃《送杜少府之任蜀州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》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endParaRPr lang="zh-CN" altLang="en-US" sz="2400" b="1"/>
          </a:p>
          <a:p>
            <a:endParaRPr lang="zh-CN" altLang="en-US" sz="2400"/>
          </a:p>
          <a:p>
            <a:r>
              <a:rPr lang="zh-CN" altLang="en-US" sz="2800" b="1">
                <a:solidFill>
                  <a:srgbClr val="111111"/>
                </a:solidFill>
              </a:rPr>
              <a:t>渭城朝雨浥轻尘，客舍青青柳色新 。</a:t>
            </a:r>
            <a:endParaRPr lang="zh-CN" altLang="en-US" sz="2800" b="1">
              <a:solidFill>
                <a:srgbClr val="111111"/>
              </a:solidFill>
            </a:endParaRPr>
          </a:p>
          <a:p>
            <a:r>
              <a:rPr lang="zh-CN" altLang="en-US" sz="2800" b="1">
                <a:solidFill>
                  <a:srgbClr val="111111"/>
                </a:solidFill>
              </a:rPr>
              <a:t>劝君更尽一杯酒，西出阳关无故人 。</a:t>
            </a:r>
            <a:endParaRPr lang="zh-CN" altLang="en-US" sz="2800" b="1">
              <a:solidFill>
                <a:srgbClr val="111111"/>
              </a:solidFill>
            </a:endParaRPr>
          </a:p>
          <a:p>
            <a:r>
              <a:rPr lang="en-US" altLang="zh-CN" sz="2000"/>
              <a:t>                          </a:t>
            </a:r>
            <a:r>
              <a:rPr lang="en-US" altLang="zh-CN" sz="2000" b="1">
                <a:solidFill>
                  <a:srgbClr val="FF0000"/>
                </a:solidFill>
              </a:rPr>
              <a:t> ——  </a:t>
            </a:r>
            <a:r>
              <a:rPr lang="zh-CN" altLang="en-US" sz="2000" b="1">
                <a:solidFill>
                  <a:srgbClr val="FF0000"/>
                </a:solidFill>
              </a:rPr>
              <a:t>王维《</a:t>
            </a:r>
            <a:r>
              <a:rPr lang="en-US" altLang="zh-CN" sz="2000" b="1">
                <a:solidFill>
                  <a:srgbClr val="FF0000"/>
                </a:solidFill>
              </a:rPr>
              <a:t>送元二使安西</a:t>
            </a:r>
            <a:r>
              <a:rPr lang="zh-CN" altLang="en-US" sz="2000" b="1">
                <a:solidFill>
                  <a:srgbClr val="FF0000"/>
                </a:solidFill>
              </a:rPr>
              <a:t>》</a:t>
            </a:r>
            <a:endParaRPr lang="zh-CN" altLang="en-US" sz="2000" b="1">
              <a:solidFill>
                <a:srgbClr val="FF0000"/>
              </a:solidFill>
            </a:endParaRPr>
          </a:p>
          <a:p>
            <a:endParaRPr lang="zh-CN" altLang="en-US" sz="2000" b="1">
              <a:solidFill>
                <a:srgbClr val="FF0000"/>
              </a:solidFill>
            </a:endParaRPr>
          </a:p>
          <a:p>
            <a:r>
              <a:rPr lang="en-US" altLang="zh-CN" sz="5400" b="1">
                <a:solidFill>
                  <a:srgbClr val="FF0000"/>
                </a:solidFill>
              </a:rPr>
              <a:t>……</a:t>
            </a:r>
            <a:endParaRPr lang="en-US" altLang="zh-CN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-56515"/>
            <a:ext cx="9135110" cy="5257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-89535"/>
            <a:ext cx="5695315" cy="1047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1335" y="958215"/>
            <a:ext cx="7901305" cy="3807460"/>
          </a:xfrm>
          <a:prstGeom prst="rect">
            <a:avLst/>
          </a:prstGeom>
          <a:noFill/>
          <a:ln w="12700" cmpd="sng">
            <a:solidFill>
              <a:srgbClr val="FFCC00"/>
            </a:solidFill>
            <a:prstDash val="lgDashDotDot"/>
          </a:ln>
          <a:effectLst>
            <a:outerShdw blurRad="50800" dist="38100" dir="2700000" algn="tl" rotWithShape="0">
              <a:srgbClr val="CCFFFF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ts val="4140"/>
              </a:lnSpc>
            </a:pP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1999年澳门回归仪式上，时任国家主席江泽民表达了对香港、澳门相继回归的祝贺，同时也表示对台湾仍然没有回归祖国怀抱而感到遗憾。他没有发表形式化的祝词，而是巧妙地引用了</a:t>
            </a:r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王维</a:t>
            </a: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的名句“</a:t>
            </a:r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遥知兄弟登高处，遍插茱萸少一人。</a:t>
            </a: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”使得国人思念亲人的情感得到了认同，意境大增。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-33020"/>
            <a:ext cx="9406890" cy="5210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40" y="-97790"/>
            <a:ext cx="5695315" cy="1047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6065" y="949960"/>
            <a:ext cx="8067040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请同学们</a:t>
            </a:r>
            <a:r>
              <a:rPr lang="zh-CN" altLang="en-US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根据语段内容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，引用所学诗词，将横线上的内容补充完整，完成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仿句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45360" y="1938655"/>
            <a:ext cx="5854700" cy="2681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ts val="4040"/>
              </a:lnSpc>
            </a:pPr>
            <a:r>
              <a:rPr lang="zh-CN" altLang="en-US" sz="3200" b="1">
                <a:solidFill>
                  <a:srgbClr val="333333"/>
                </a:solidFill>
                <a:latin typeface="PingFang SC" charset="0"/>
                <a:cs typeface="PingFang SC" charset="0"/>
              </a:rPr>
              <a:t>我渴望走进自然，因为我爱它</a:t>
            </a:r>
            <a:r>
              <a:rPr lang="zh-CN" altLang="en-US" sz="32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3200" b="1">
                <a:solidFill>
                  <a:srgbClr val="333333"/>
                </a:solidFill>
                <a:latin typeface="PingFang SC" charset="0"/>
                <a:cs typeface="PingFang SC" charset="0"/>
              </a:rPr>
              <a:t>爱它的美好风光</a:t>
            </a:r>
            <a:r>
              <a:rPr lang="zh-CN" altLang="en-US" sz="32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3200" b="1">
                <a:solidFill>
                  <a:srgbClr val="333333"/>
                </a:solidFill>
                <a:latin typeface="PingFang SC" charset="0"/>
                <a:cs typeface="PingFang SC" charset="0"/>
              </a:rPr>
              <a:t>爱它</a:t>
            </a:r>
            <a:r>
              <a:rPr lang="zh-CN" altLang="en-US" sz="32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的四季轮回</a:t>
            </a:r>
            <a:r>
              <a:rPr lang="zh-CN" altLang="en-US" sz="3200" b="1">
                <a:solidFill>
                  <a:srgbClr val="333333"/>
                </a:solidFill>
                <a:latin typeface="PingFang SC" charset="0"/>
                <a:cs typeface="PingFang SC" charset="0"/>
              </a:rPr>
              <a:t>，</a:t>
            </a:r>
            <a:r>
              <a:rPr lang="zh-CN" altLang="en-US" sz="32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更爱它的理趣哲思，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那里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404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“两个黄鹂鸣翠柳，一行白鹭上青天”的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亮丽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404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 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404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更有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3200" b="1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770" y="-33020"/>
            <a:ext cx="9274175" cy="5210810"/>
          </a:xfrm>
          <a:prstGeom prst="rect">
            <a:avLst/>
          </a:prstGeom>
        </p:spPr>
      </p:pic>
      <p:pic>
        <p:nvPicPr>
          <p:cNvPr id="5123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48075"/>
            <a:ext cx="2385060" cy="171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-188595"/>
            <a:ext cx="5695315" cy="1047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425" y="2313305"/>
            <a:ext cx="8386445" cy="9709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有“晴川历历汉阳树，芳草萋萋鹦鹉洲”的蓬勃，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更有“沉舟侧畔千帆过，病树前头万木春”的新生；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4885" y="708660"/>
            <a:ext cx="24072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仿写小贴士：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225165" y="708660"/>
            <a:ext cx="40366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诗句引用应对应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用词贴切需斟酌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前后联系不可少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内容递进要考虑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7510" y="3582670"/>
            <a:ext cx="622490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请同学们</a:t>
            </a:r>
            <a:r>
              <a:rPr lang="zh-CN" altLang="en-US" sz="3600" b="1">
                <a:solidFill>
                  <a:srgbClr val="111111"/>
                </a:solidFill>
              </a:rPr>
              <a:t>根据仿写小贴士</a:t>
            </a:r>
            <a:r>
              <a:rPr lang="zh-CN" altLang="en-US" sz="3600" b="1"/>
              <a:t>将你的仿句进行修改，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FF0000"/>
                </a:solidFill>
              </a:rPr>
              <a:t>用红笔在原处修改</a:t>
            </a:r>
            <a:r>
              <a:rPr lang="zh-CN" altLang="en-US" sz="3600"/>
              <a:t>！</a:t>
            </a:r>
            <a:endParaRPr lang="zh-CN" altLang="en-US" sz="360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-141605"/>
            <a:ext cx="9661525" cy="5427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820" y="-180975"/>
            <a:ext cx="5695315" cy="10477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5135" y="866775"/>
            <a:ext cx="3390900" cy="3861435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ts val="2940"/>
              </a:lnSpc>
            </a:pPr>
            <a:r>
              <a:rPr lang="en-US" altLang="zh-CN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     </a:t>
            </a: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我渴望走进自然，因为我爱它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爱它的美好风光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爱它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的四季轮回</a:t>
            </a: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，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更爱它的理趣哲思，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u="sng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两个黄鹂鸣翠柳，一行白鹭上青天”的亮丽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zh-CN" altLang="en-US" sz="2800" b="1" u="sng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“晴川历历汉阳树，芳草萋萋鹦鹉洲”的蓬</a:t>
            </a:r>
            <a:r>
              <a:rPr lang="zh-CN" altLang="en-US" sz="2800" b="1" u="sng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勃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altLang="en-US" sz="2800" b="1">
              <a:solidFill>
                <a:srgbClr val="0070C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更有</a:t>
            </a:r>
            <a:r>
              <a:rPr lang="zh-CN" altLang="en-US" sz="2800" b="1" u="sng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“沉舟侧畔千帆过，病树前头万木春”的新生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8905" y="691515"/>
            <a:ext cx="3438525" cy="4238625"/>
          </a:xfrm>
          <a:prstGeom prst="rect">
            <a:avLst/>
          </a:prstGeom>
          <a:noFill/>
          <a:ln w="12700" cmpd="sng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ts val="2940"/>
              </a:lnSpc>
            </a:pPr>
            <a:r>
              <a:rPr lang="en-US" altLang="zh-CN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     </a:t>
            </a: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我渴望走进自然，因为我爱它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爱它的美好风光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爱它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的四季轮回</a:t>
            </a:r>
            <a:r>
              <a:rPr lang="zh-CN" altLang="en-US" sz="2800" b="1">
                <a:solidFill>
                  <a:srgbClr val="333333"/>
                </a:solidFill>
                <a:latin typeface="PingFang SC" charset="0"/>
                <a:cs typeface="PingFang SC" charset="0"/>
              </a:rPr>
              <a:t>，</a:t>
            </a:r>
            <a:r>
              <a:rPr lang="zh-CN" altLang="en-US" sz="28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更爱它的理趣哲思，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zh-CN" altLang="en-US" sz="36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嘤嘤成韵的两只黄鹂，</a:t>
            </a:r>
            <a:endParaRPr lang="zh-CN" altLang="en-US" sz="3600" b="1" u="sng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zh-CN" altLang="en-US" sz="36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鹦鹉洲头随风拂动的萋萋芳草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ts val="294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更有</a:t>
            </a:r>
            <a:r>
              <a:rPr lang="zh-CN" altLang="en-US" sz="36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病树前头，万木争春的新生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55" y="601980"/>
            <a:ext cx="695325" cy="45904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08905" y="200025"/>
            <a:ext cx="1118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例文：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036" y="1990206"/>
            <a:ext cx="1789425" cy="16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463" y="1040246"/>
            <a:ext cx="1789425" cy="16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1965" y="1989571"/>
            <a:ext cx="1789425" cy="16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Sy\e\我图PPT\00001PNG素材\中国风\横着的毛笔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59" y="4042476"/>
            <a:ext cx="4274280" cy="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195" y="3248141"/>
            <a:ext cx="1789425" cy="16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05" y="2247900"/>
            <a:ext cx="1219200" cy="1133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710" y="1178560"/>
            <a:ext cx="1219200" cy="1133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715" y="2114550"/>
            <a:ext cx="733425" cy="1133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850" y="3381375"/>
            <a:ext cx="733425" cy="1149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770" y="193675"/>
            <a:ext cx="8419465" cy="63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/>
              <a:t>请同学们</a:t>
            </a:r>
            <a:r>
              <a:rPr lang="zh-CN" altLang="en-US" sz="4400" b="1">
                <a:solidFill>
                  <a:srgbClr val="FF0000"/>
                </a:solidFill>
              </a:rPr>
              <a:t>任选其一</a:t>
            </a:r>
            <a:r>
              <a:rPr lang="zh-CN" altLang="en-US" sz="4400" b="1"/>
              <a:t>，说</a:t>
            </a:r>
            <a:r>
              <a:rPr lang="zh-CN" altLang="en-US" sz="4400" b="1">
                <a:solidFill>
                  <a:srgbClr val="FF0000"/>
                </a:solidFill>
              </a:rPr>
              <a:t>一</a:t>
            </a:r>
            <a:r>
              <a:rPr lang="zh-CN" altLang="en-US" sz="4400" b="1"/>
              <a:t>句</a:t>
            </a:r>
            <a:r>
              <a:rPr lang="zh-CN" altLang="en-US" sz="5400" b="1">
                <a:solidFill>
                  <a:srgbClr val="FF0000"/>
                </a:solidFill>
              </a:rPr>
              <a:t>包含</a:t>
            </a:r>
            <a:r>
              <a:rPr lang="zh-CN" altLang="en-US" sz="4400" b="1"/>
              <a:t>这些字的诗词句。</a:t>
            </a:r>
            <a:endParaRPr lang="zh-CN" altLang="en-US" sz="4400" b="1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3260" y="600075"/>
            <a:ext cx="5088255" cy="44075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/>
              <a:t>        </a:t>
            </a:r>
            <a:r>
              <a:rPr lang="zh-CN" altLang="en-US" sz="4800" b="1"/>
              <a:t>观沧海    </a:t>
            </a:r>
            <a:r>
              <a:rPr lang="zh-CN" altLang="en-US" sz="3200" b="1"/>
              <a:t>（曹操）</a:t>
            </a:r>
            <a:endParaRPr lang="zh-CN" altLang="en-US" sz="3200" b="1"/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东临碣石，以观沧海。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水何澹澹，山岛竦峙。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树木丛生，百草丰茂。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秋风萧瑟，洪波涌起。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日月之行，若出其中。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星汉灿烂，若出其里。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幸甚至哉，歌以咏志。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1701800"/>
            <a:ext cx="8952230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-245745"/>
            <a:ext cx="4352290" cy="104775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-26670"/>
            <a:ext cx="9159875" cy="5372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" y="-26670"/>
            <a:ext cx="4352290" cy="1047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08685"/>
            <a:ext cx="8952230" cy="600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0405" y="1508760"/>
            <a:ext cx="5855335" cy="328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4980"/>
              </a:lnSpc>
            </a:pPr>
            <a:r>
              <a:rPr lang="zh-CN" altLang="en-US" sz="4400" b="1"/>
              <a:t>望  岳</a:t>
            </a:r>
            <a:endParaRPr lang="zh-CN" altLang="en-US" sz="4400" b="1"/>
          </a:p>
          <a:p>
            <a:pPr eaLnBrk="1" latinLnBrk="0" hangingPunct="1">
              <a:lnSpc>
                <a:spcPts val="4980"/>
              </a:lnSpc>
            </a:pPr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岱宗夫如何？齐鲁青未了。</a:t>
            </a:r>
            <a:endParaRPr lang="zh-CN" altLang="en-US" sz="48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eaLnBrk="1" latinLnBrk="0" hangingPunct="1">
              <a:lnSpc>
                <a:spcPts val="4980"/>
              </a:lnSpc>
            </a:pPr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造化钟神秀，阴阳割昏晓。</a:t>
            </a:r>
            <a:endParaRPr lang="zh-CN" altLang="en-US" sz="48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eaLnBrk="1" latinLnBrk="0" hangingPunct="1">
              <a:lnSpc>
                <a:spcPts val="4980"/>
              </a:lnSpc>
            </a:pPr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荡胸生曾云，决眦入归鸟。</a:t>
            </a:r>
            <a:endParaRPr lang="zh-CN" altLang="en-US" sz="48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eaLnBrk="1" latinLnBrk="0" hangingPunct="1">
              <a:lnSpc>
                <a:spcPts val="4980"/>
              </a:lnSpc>
            </a:pPr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会当凌绝顶，一览众山小。</a:t>
            </a:r>
            <a:endParaRPr lang="zh-CN" altLang="en-US" sz="48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0585" y="4163060"/>
            <a:ext cx="236347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会当凌绝</a:t>
            </a:r>
            <a:endParaRPr lang="zh-CN" altLang="en-US" sz="48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63210" y="4163060"/>
            <a:ext cx="105727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众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44920" y="4163060"/>
            <a:ext cx="66611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16510"/>
            <a:ext cx="9171305" cy="5178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67075" y="995045"/>
            <a:ext cx="239204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公元</a:t>
            </a:r>
            <a:r>
              <a:rPr lang="en-US" altLang="zh-CN" sz="4800" b="1">
                <a:solidFill>
                  <a:srgbClr val="FF0000"/>
                </a:solidFill>
              </a:rPr>
              <a:t>207</a:t>
            </a:r>
            <a:r>
              <a:rPr lang="zh-CN" altLang="en-US" sz="4800" b="1">
                <a:solidFill>
                  <a:srgbClr val="FF0000"/>
                </a:solidFill>
              </a:rPr>
              <a:t>年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23565" y="2408555"/>
            <a:ext cx="267906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公元</a:t>
            </a:r>
            <a:r>
              <a:rPr lang="en-US" altLang="zh-CN" sz="4800" b="1">
                <a:solidFill>
                  <a:srgbClr val="FF0000"/>
                </a:solidFill>
              </a:rPr>
              <a:t>736</a:t>
            </a:r>
            <a:r>
              <a:rPr lang="zh-CN" altLang="en-US" sz="4800" b="1">
                <a:solidFill>
                  <a:srgbClr val="FF0000"/>
                </a:solidFill>
              </a:rPr>
              <a:t>年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" y="1808480"/>
            <a:ext cx="8952230" cy="600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" y="3121660"/>
            <a:ext cx="895223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15" y="-108585"/>
            <a:ext cx="4352290" cy="104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45" y="3895725"/>
            <a:ext cx="8866505" cy="7239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-157480"/>
            <a:ext cx="4876165" cy="10477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2730" y="890270"/>
            <a:ext cx="8891270" cy="89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/>
              <a:t>在</a:t>
            </a:r>
            <a:r>
              <a:rPr lang="zh-CN" altLang="en-US" sz="4400" b="1">
                <a:solidFill>
                  <a:srgbClr val="FF0000"/>
                </a:solidFill>
              </a:rPr>
              <a:t>理解</a:t>
            </a:r>
            <a:r>
              <a:rPr lang="zh-CN" altLang="en-US" sz="3600" b="1"/>
              <a:t>诗歌内容的基础上，根据</a:t>
            </a:r>
            <a:r>
              <a:rPr lang="zh-CN" altLang="en-US" sz="4400" b="1">
                <a:solidFill>
                  <a:srgbClr val="FF0000"/>
                </a:solidFill>
              </a:rPr>
              <a:t>诗歌抒发的不同情感</a:t>
            </a:r>
            <a:r>
              <a:rPr lang="zh-CN" altLang="en-US" sz="3600" b="1"/>
              <a:t>尝试给</a:t>
            </a:r>
            <a:r>
              <a:rPr lang="en-US" altLang="zh-CN" sz="3600" b="1"/>
              <a:t>10</a:t>
            </a:r>
            <a:r>
              <a:rPr lang="zh-CN" altLang="en-US" sz="3600" b="1"/>
              <a:t>首古诗、词、曲归类。</a:t>
            </a:r>
            <a:endParaRPr lang="zh-CN" altLang="en-US" sz="3600" b="1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7850" y="1981200"/>
            <a:ext cx="6019800" cy="810260"/>
          </a:xfrm>
          <a:prstGeom prst="rect">
            <a:avLst/>
          </a:prstGeom>
          <a:noFill/>
          <a:ln w="12700" cmpd="sng">
            <a:solidFill>
              <a:srgbClr val="FFCC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2"/>
                </a:solidFill>
              </a:rPr>
              <a:t>要求：</a:t>
            </a:r>
            <a:r>
              <a:rPr lang="zh-CN" altLang="en-US" sz="3600" b="1">
                <a:solidFill>
                  <a:srgbClr val="FF0000"/>
                </a:solidFill>
              </a:rPr>
              <a:t>想一想你</a:t>
            </a:r>
            <a:r>
              <a:rPr lang="zh-CN" altLang="en-US" sz="3600" b="1">
                <a:solidFill>
                  <a:srgbClr val="FF0000"/>
                </a:solidFill>
                <a:sym typeface="Wingdings" panose="05000000000000000000" charset="0"/>
              </a:rPr>
              <a:t>在归类时有什么发现？</a:t>
            </a:r>
            <a:endParaRPr lang="zh-CN" altLang="en-US" sz="3600" b="1">
              <a:solidFill>
                <a:srgbClr val="FF0000"/>
              </a:solidFill>
              <a:sym typeface="Wingdings" panose="05000000000000000000" charset="0"/>
            </a:endParaRPr>
          </a:p>
          <a:p>
            <a:pPr algn="l"/>
            <a:endParaRPr lang="zh-CN" altLang="en-US" sz="3600" b="1">
              <a:solidFill>
                <a:srgbClr val="FF0000"/>
              </a:solidFill>
              <a:sym typeface="Wingdings" panose="050000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3095625"/>
            <a:ext cx="1085850" cy="478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3222625"/>
            <a:ext cx="8746490" cy="168846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" y="-203835"/>
            <a:ext cx="4876165" cy="1047750"/>
          </a:xfrm>
          <a:prstGeom prst="rect">
            <a:avLst/>
          </a:prstGeom>
        </p:spPr>
      </p:pic>
      <p:graphicFrame>
        <p:nvGraphicFramePr>
          <p:cNvPr id="2" name="表格 -1"/>
          <p:cNvGraphicFramePr/>
          <p:nvPr/>
        </p:nvGraphicFramePr>
        <p:xfrm>
          <a:off x="323850" y="951230"/>
          <a:ext cx="8498205" cy="3977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310"/>
                <a:gridCol w="7668895"/>
              </a:tblGrid>
              <a:tr h="1720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类别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诗歌篇目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爱情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《关雎》</a:t>
                      </a:r>
                      <a:r>
                        <a:rPr lang="zh-CN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、《蒹葭》</a:t>
                      </a:r>
                      <a:endParaRPr lang="zh-CN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友情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《送杜少府之任蜀州》、《闻王昌龄左迁龙标遥有此寄》</a:t>
                      </a:r>
                      <a:endParaRPr lang="en-US" altLang="zh-CN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思乡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《春望》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、《次北固山下》、《天净沙</a:t>
                      </a: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·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秋思》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爱国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《南乡子·登京口北固亭有怀》</a:t>
                      </a: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《春望》</a:t>
                      </a: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、《己亥杂诗》</a:t>
                      </a:r>
                      <a:endParaRPr lang="zh-CN" altLang="en-US" sz="2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怀古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《南乡子·登京口北固亭有怀》</a:t>
                      </a: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、《赤壁》</a:t>
                      </a:r>
                      <a:endParaRPr lang="zh-CN" altLang="en-US" sz="2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zh-CN" sz="2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zh-CN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295" y="-139700"/>
            <a:ext cx="4876165" cy="104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5" y="908050"/>
            <a:ext cx="8885555" cy="156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" y="2700655"/>
            <a:ext cx="9137650" cy="168211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3535" y="-271780"/>
            <a:ext cx="5695315" cy="1047750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775970"/>
            <a:ext cx="3066415" cy="4347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22040" y="1142365"/>
            <a:ext cx="502856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>
                <a:latin typeface="楷体_GB2312" panose="02010609030101010101" charset="-122"/>
                <a:ea typeface="楷体_GB2312" panose="02010609030101010101" charset="-122"/>
              </a:rPr>
              <a:t>看到这幅画，你会联想到哪些古诗词</a:t>
            </a:r>
            <a:r>
              <a:rPr lang="zh-CN" altLang="en-US" sz="5400" b="1" u="sng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名句</a:t>
            </a:r>
            <a:r>
              <a:rPr lang="zh-CN" altLang="en-US" sz="5400" b="1">
                <a:latin typeface="楷体_GB2312" panose="02010609030101010101" charset="-122"/>
                <a:ea typeface="楷体_GB2312" panose="02010609030101010101" charset="-122"/>
              </a:rPr>
              <a:t>？</a:t>
            </a:r>
            <a:endParaRPr lang="zh-CN" altLang="en-US" sz="54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9350" y="4386580"/>
            <a:ext cx="3681730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2010</a:t>
            </a:r>
            <a:r>
              <a:rPr lang="zh-CN" altLang="en-US" sz="4400" b="1">
                <a:solidFill>
                  <a:srgbClr val="FF0000"/>
                </a:solidFill>
              </a:rPr>
              <a:t>年常州中考题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90" y="2625725"/>
            <a:ext cx="4561840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5" y="3371850"/>
            <a:ext cx="4047490" cy="6477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Temp">
      <a:majorFont>
        <a:latin typeface="张海山锐线体简"/>
        <a:ea typeface="隶书"/>
        <a:cs typeface=""/>
      </a:majorFont>
      <a:minorFont>
        <a:latin typeface="张海山锐线体简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WPS 演示</Application>
  <PresentationFormat>自定义</PresentationFormat>
  <Paragraphs>118</Paragraphs>
  <Slides>14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Verdana</vt:lpstr>
      <vt:lpstr>楷体_GB2312</vt:lpstr>
      <vt:lpstr>楷体</vt:lpstr>
      <vt:lpstr>Wingdings</vt:lpstr>
      <vt:lpstr>PingFang SC</vt:lpstr>
      <vt:lpstr>微软雅黑</vt:lpstr>
      <vt:lpstr>Arial Unicode MS</vt:lpstr>
      <vt:lpstr>Latha</vt:lpstr>
      <vt:lpstr>隶书</vt:lpstr>
      <vt:lpstr>张海山锐线体简</vt:lpstr>
      <vt:lpstr>sample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Administrator</dc:creator>
  <cp:lastModifiedBy>jyszc</cp:lastModifiedBy>
  <cp:revision>626</cp:revision>
  <dcterms:created xsi:type="dcterms:W3CDTF">2004-08-26T06:30:00Z</dcterms:created>
  <dcterms:modified xsi:type="dcterms:W3CDTF">2018-01-03T02:47:58Z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