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86"/>
  </p:notesMasterIdLst>
  <p:sldIdLst>
    <p:sldId id="316" r:id="rId6"/>
    <p:sldId id="265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  <p:sldId id="268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584A7"/>
    <a:srgbClr val="50A0B0"/>
    <a:srgbClr val="0000FF"/>
    <a:srgbClr val="27A7B4"/>
    <a:srgbClr val="334247"/>
    <a:srgbClr val="6C7D82"/>
    <a:srgbClr val="5D8391"/>
    <a:srgbClr val="4088B1"/>
    <a:srgbClr val="536E7D"/>
    <a:srgbClr val="F3D2B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020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-378" y="-42"/>
      </p:cViewPr>
      <p:guideLst>
        <p:guide orient="horz" pos="2160"/>
        <p:guide pos="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4AE2D-A19E-7D43-BD25-B5C0171990C1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84D29-5D5F-624A-8335-AB82C84FBF7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6EE-68FD-4276-A0E5-88D017B9A73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67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70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74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77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78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6EE-68FD-4276-A0E5-88D017B9A733}" type="slidenum">
              <a:rPr lang="zh-CN" altLang="en-US" smtClean="0"/>
              <a:pPr/>
              <a:t>80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0810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081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1337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safely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5506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healthily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3379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independently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9315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sustainable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7F15F-2EF3-D540-9EFE-9D1CDE96FC61}" type="slidenum">
              <a:rPr kumimoji="1" lang="zh-CN" altLang="en-US" smtClean="0"/>
              <a:pPr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2284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2F579D3-E3E5-694F-9BA6-2511F4DB2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930531-4940-FA40-A826-F3A969C37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D74C1AD-62E1-1C4C-8642-CF0C10E3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EA15EE5-F022-A449-B4A6-AFCA8EAD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9E7DD7-FB78-DD46-ACD9-4CA4F932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61979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C77FBF-0848-A14C-BB27-675B4B7E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88A5A2B-CDB3-4F42-867F-B57A42422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E44BF3-3BDF-FD4E-B5E8-8D6AAD6C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286D95-B4B2-F145-BF91-6A185D065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B7E758-0189-0444-853C-23532121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20968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2A258E-05C9-F24B-AAD2-806A527A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DBDC4AA-F20F-0341-982C-64E539701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B2EE598-A7E4-234D-8AFD-FBA167EC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50BE5D8-8CBE-2143-8CB5-06642A45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1BDB5E-657E-8D47-86CF-39F178FC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8692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DF585B5-E115-7641-8939-34901851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9D41619-7143-0F46-9123-34DB2C679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9B4AD14-202D-FA47-9EC6-AB8F59E30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F85C974-185D-8D44-A47D-0DF0D32C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8D51ED9-123C-C747-8A88-3CFCC98B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E64EBFA-00B6-544F-A11B-428B90CD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4226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C87BF4-EDE4-874C-B215-4A53C46E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A371C6-EB03-8341-B321-E72BB4A74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88CE066-1B5F-DB4E-8A76-BE3875FA5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1B810E1-0D02-9D43-B583-110826152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FF49B54-A2DB-2B42-AD24-04DF977FE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775A3DE-C1D4-9B40-BD31-CE65B0A1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401ED14-C419-0941-A2BC-E5A0682B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C5C8B3D-823D-5047-8D00-9BB33BBD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88557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D2C607-65A6-5D4F-9847-87876F76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4B30FE2-A0A8-C944-931A-C2456922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A79A91-9A0D-1B40-85C9-1ED839A9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A38B0BD-4B35-4A4A-A52D-F5B7E2D4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60575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C739B54-CAA3-FC48-BBC6-665CA4A7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5B95699-241E-2A4B-A3B4-9EE28554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5994028-7F35-AD4E-9F9B-718609C4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7367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CE14BC-8E0F-444A-8936-E69A0FB4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E088ADD-F527-9147-9331-271DC76E9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830DA7-F3F5-8F45-B2FA-EE8626ED8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A62BE7A-00E6-014A-A0CF-1851345C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D2ECAC-3EA5-B143-84C2-2E2A9FC9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9148094-8128-644B-9BD2-D2DC6417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59068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F5FD35-F8D1-5F45-B0E2-E197373A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BF70C1B-186C-C24C-92D1-847C22158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3717F71-D489-1F4C-91C3-C37B0506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7E252E4-5018-F946-9719-AFF3DABC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F596234-A413-4F4D-BB52-F2BB3D44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ED3D0FE-C1E0-824B-9185-50AD803B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69782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484E34-71A7-BD4A-AB9D-0F10D3201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AC1777D-C169-1747-AED5-9C385D34B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48F1A9-0C0D-D947-AEC7-3218A57C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24D22C-BBB2-9948-9CE6-3B554146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0EDF8D-E76F-4D49-97EA-D942A98B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00447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99E5CA-E3FD-BE47-B35A-0AD514A53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815555-D24D-444E-8044-8F0600405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18097A-3824-0B4C-8F1B-76B4D025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D9D0A47-A456-3F4E-840F-4527043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57F1E0E-5159-154F-AE21-C1AEA3DB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1192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4333" y="4376743"/>
            <a:ext cx="10651067" cy="1004887"/>
          </a:xfrm>
        </p:spPr>
        <p:txBody>
          <a:bodyPr/>
          <a:lstStyle>
            <a:lvl1pPr algn="l">
              <a:defRPr sz="3600"/>
            </a:lvl1pPr>
          </a:lstStyle>
          <a:p>
            <a:pPr lvl="0"/>
            <a:r>
              <a:rPr lang="zh-CN" noProof="0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4333" y="5381630"/>
            <a:ext cx="10651067" cy="1089025"/>
          </a:xfrm>
        </p:spPr>
        <p:txBody>
          <a:bodyPr/>
          <a:lstStyle>
            <a:lvl1pPr marL="0" indent="0">
              <a:spcBef>
                <a:spcPct val="0"/>
              </a:spcBef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>
                <a:sym typeface="Arial" panose="020B0604020202020204" pitchFamily="34" charset="0"/>
              </a:rPr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F579D3-E3E5-694F-9BA6-2511F4DB2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930531-4940-FA40-A826-F3A969C37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74C1AD-62E1-1C4C-8642-CF0C10E3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EA15EE5-F022-A449-B4A6-AFCA8EAD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9E7DD7-FB78-DD46-ACD9-4CA4F932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61979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C77FBF-0848-A14C-BB27-675B4B7E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88A5A2B-CDB3-4F42-867F-B57A42422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E44BF3-3BDF-FD4E-B5E8-8D6AAD6C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286D95-B4B2-F145-BF91-6A185D065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B7E758-0189-0444-853C-23532121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0968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22A258E-05C9-F24B-AAD2-806A527A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DBDC4AA-F20F-0341-982C-64E539701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B2EE598-A7E4-234D-8AFD-FBA167EC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0BE5D8-8CBE-2143-8CB5-06642A45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1BDB5E-657E-8D47-86CF-39F178FC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8692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F585B5-E115-7641-8939-34901851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41619-7143-0F46-9123-34DB2C679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9B4AD14-202D-FA47-9EC6-AB8F59E30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85C974-185D-8D44-A47D-0DF0D32C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D51ED9-123C-C747-8A88-3CFCC98B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E64EBFA-00B6-544F-A11B-428B90CD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4226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C87BF4-EDE4-874C-B215-4A53C46E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A371C6-EB03-8341-B321-E72BB4A74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88CE066-1B5F-DB4E-8A76-BE3875FA5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1B810E1-0D02-9D43-B583-110826152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FF49B54-A2DB-2B42-AD24-04DF977FE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775A3DE-C1D4-9B40-BD31-CE65B0A14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401ED14-C419-0941-A2BC-E5A0682B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C5C8B3D-823D-5047-8D00-9BB33BBD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8855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D2C607-65A6-5D4F-9847-87876F76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4B30FE2-A0A8-C944-931A-C2456922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A79A91-9A0D-1B40-85C9-1ED839A9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A38B0BD-4B35-4A4A-A52D-F5B7E2D4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0575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C739B54-CAA3-FC48-BBC6-665CA4A7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5B95699-241E-2A4B-A3B4-9EE28554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5994028-7F35-AD4E-9F9B-718609C4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3671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CE14BC-8E0F-444A-8936-E69A0FB4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088ADD-F527-9147-9331-271DC76E9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830DA7-F3F5-8F45-B2FA-EE8626ED8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A62BE7A-00E6-014A-A0CF-1851345C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D2ECAC-3EA5-B143-84C2-2E2A9FC9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9148094-8128-644B-9BD2-D2DC6417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9068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F5FD35-F8D1-5F45-B0E2-E197373A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BF70C1B-186C-C24C-92D1-847C22158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3717F71-D489-1F4C-91C3-C37B0506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7E252E4-5018-F946-9719-AFF3DABC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F596234-A413-4F4D-BB52-F2BB3D44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ED3D0FE-C1E0-824B-9185-50AD803B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9782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484E34-71A7-BD4A-AB9D-0F10D3201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C1777D-C169-1747-AED5-9C385D34B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48F1A9-0C0D-D947-AEC7-3218A57C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4D22C-BBB2-9948-9CE6-3B554146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EDF8D-E76F-4D49-97EA-D942A98B7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00447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99E5CA-E3FD-BE47-B35A-0AD514A53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815555-D24D-444E-8044-8F0600405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18097A-3824-0B4C-8F1B-76B4D025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9D0A47-A456-3F4E-840F-4527043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7F1E0E-5159-154F-AE21-C1AEA3DB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1192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2757-3C02-4CF6-8429-49BD51920F96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FAEB49A-BF9C-5446-A005-AFF93D8B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2BC8113-FB7A-9D44-91C6-F7F29600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17FCD7-93A4-1B42-828E-03E10987A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9E2F13-5D2A-E442-98E7-F501CC3BA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1564FF-D904-554E-9BBB-B2F6F9CDE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972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EC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en-US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en-US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en-US" smtClean="0">
                <a:sym typeface="Arial" pitchFamily="34" charset="0"/>
              </a:rPr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000">
          <a:solidFill>
            <a:schemeClr val="bg1"/>
          </a:solidFill>
          <a:latin typeface="+mj-lt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0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bg2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bg2"/>
          </a:solidFill>
          <a:latin typeface="+mn-lt"/>
          <a:ea typeface="+mn-ea"/>
          <a:sym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bg2"/>
          </a:solidFill>
          <a:latin typeface="+mn-lt"/>
          <a:ea typeface="+mn-ea"/>
          <a:sym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>
          <a:solidFill>
            <a:schemeClr val="bg2"/>
          </a:solidFill>
          <a:latin typeface="+mn-lt"/>
          <a:ea typeface="+mn-ea"/>
          <a:sym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200">
          <a:solidFill>
            <a:schemeClr val="bg2"/>
          </a:solidFill>
          <a:latin typeface="+mn-lt"/>
          <a:ea typeface="+mn-ea"/>
          <a:sym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bg2"/>
          </a:solidFill>
          <a:latin typeface="+mn-lt"/>
          <a:ea typeface="+mn-ea"/>
          <a:sym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bg2"/>
          </a:solidFill>
          <a:latin typeface="+mn-lt"/>
          <a:ea typeface="+mn-ea"/>
          <a:sym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bg2"/>
          </a:solidFill>
          <a:latin typeface="+mn-lt"/>
          <a:ea typeface="+mn-ea"/>
          <a:sym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bg2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FAEB49A-BF9C-5446-A005-AFF93D8B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BC8113-FB7A-9D44-91C6-F7F29600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17FCD7-93A4-1B42-828E-03E10987A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4215-6BFB-8C44-AD81-1D653656E8ED}" type="datetimeFigureOut">
              <a:rPr kumimoji="1" lang="zh-CN" altLang="en-US" smtClean="0"/>
              <a:pPr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9E2F13-5D2A-E442-98E7-F501CC3BA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1564FF-D904-554E-9BBB-B2F6F9CDE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5CB87-787E-5946-9F6A-2C9C865821B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72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tiff"/><Relationship Id="rId12" Type="http://schemas.openxmlformats.org/officeDocument/2006/relationships/image" Target="../media/image9.tif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microsoft.com/office/2007/relationships/media" Target="../media/media1.mp3"/><Relationship Id="rId10" Type="http://schemas.openxmlformats.org/officeDocument/2006/relationships/image" Target="../media/image7.tiff"/><Relationship Id="rId4" Type="http://schemas.openxmlformats.org/officeDocument/2006/relationships/image" Target="../media/image2.jpeg"/><Relationship Id="rId9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Book%209_U1_Project.wmv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://www.olympicweb.net/Nhtml/N2184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9.xml"/><Relationship Id="rId4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9.xml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2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/>
        </p:nvSpPr>
        <p:spPr>
          <a:xfrm rot="7376178">
            <a:off x="10284955" y="5526620"/>
            <a:ext cx="2815404" cy="648879"/>
          </a:xfrm>
          <a:custGeom>
            <a:avLst/>
            <a:gdLst>
              <a:gd name="connsiteX0" fmla="*/ 2395042 w 2815404"/>
              <a:gd name="connsiteY0" fmla="*/ 0 h 648879"/>
              <a:gd name="connsiteX1" fmla="*/ 2815404 w 2815404"/>
              <a:gd name="connsiteY1" fmla="*/ 648879 h 648879"/>
              <a:gd name="connsiteX2" fmla="*/ 0 w 2815404"/>
              <a:gd name="connsiteY2" fmla="*/ 648879 h 648879"/>
              <a:gd name="connsiteX3" fmla="*/ 1001622 w 2815404"/>
              <a:gd name="connsiteY3" fmla="*/ 0 h 64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404" h="648879">
                <a:moveTo>
                  <a:pt x="2395042" y="0"/>
                </a:moveTo>
                <a:lnTo>
                  <a:pt x="2815404" y="648879"/>
                </a:lnTo>
                <a:lnTo>
                  <a:pt x="0" y="648879"/>
                </a:lnTo>
                <a:lnTo>
                  <a:pt x="1001622" y="0"/>
                </a:lnTo>
                <a:close/>
              </a:path>
            </a:pathLst>
          </a:custGeom>
          <a:solidFill>
            <a:srgbClr val="02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 rot="21420000" flipH="1">
            <a:off x="11028614" y="3619723"/>
            <a:ext cx="1634130" cy="2249488"/>
          </a:xfrm>
          <a:prstGeom prst="line">
            <a:avLst/>
          </a:prstGeom>
          <a:ln>
            <a:solidFill>
              <a:srgbClr val="02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: 形状 18"/>
          <p:cNvSpPr/>
          <p:nvPr/>
        </p:nvSpPr>
        <p:spPr>
          <a:xfrm>
            <a:off x="0" y="4903498"/>
            <a:ext cx="1687606" cy="1954503"/>
          </a:xfrm>
          <a:custGeom>
            <a:avLst/>
            <a:gdLst>
              <a:gd name="connsiteX0" fmla="*/ 0 w 1687606"/>
              <a:gd name="connsiteY0" fmla="*/ 0 h 1954503"/>
              <a:gd name="connsiteX1" fmla="*/ 1687606 w 1687606"/>
              <a:gd name="connsiteY1" fmla="*/ 1687606 h 1954503"/>
              <a:gd name="connsiteX2" fmla="*/ 1678893 w 1687606"/>
              <a:gd name="connsiteY2" fmla="*/ 1860154 h 1954503"/>
              <a:gd name="connsiteX3" fmla="*/ 1664494 w 1687606"/>
              <a:gd name="connsiteY3" fmla="*/ 1954503 h 1954503"/>
              <a:gd name="connsiteX4" fmla="*/ 796599 w 1687606"/>
              <a:gd name="connsiteY4" fmla="*/ 1954503 h 1954503"/>
              <a:gd name="connsiteX5" fmla="*/ 826660 w 1687606"/>
              <a:gd name="connsiteY5" fmla="*/ 1857662 h 1954503"/>
              <a:gd name="connsiteX6" fmla="*/ 843803 w 1687606"/>
              <a:gd name="connsiteY6" fmla="*/ 1687606 h 1954503"/>
              <a:gd name="connsiteX7" fmla="*/ 0 w 1687606"/>
              <a:gd name="connsiteY7" fmla="*/ 843803 h 195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7606" h="1954503">
                <a:moveTo>
                  <a:pt x="0" y="0"/>
                </a:moveTo>
                <a:cubicBezTo>
                  <a:pt x="932039" y="0"/>
                  <a:pt x="1687606" y="755567"/>
                  <a:pt x="1687606" y="1687606"/>
                </a:cubicBezTo>
                <a:cubicBezTo>
                  <a:pt x="1687606" y="1745859"/>
                  <a:pt x="1684655" y="1803422"/>
                  <a:pt x="1678893" y="1860154"/>
                </a:cubicBezTo>
                <a:lnTo>
                  <a:pt x="1664494" y="1954503"/>
                </a:lnTo>
                <a:lnTo>
                  <a:pt x="796599" y="1954503"/>
                </a:lnTo>
                <a:lnTo>
                  <a:pt x="826660" y="1857662"/>
                </a:lnTo>
                <a:cubicBezTo>
                  <a:pt x="837900" y="1802733"/>
                  <a:pt x="843803" y="1745859"/>
                  <a:pt x="843803" y="1687606"/>
                </a:cubicBezTo>
                <a:cubicBezTo>
                  <a:pt x="843803" y="1221586"/>
                  <a:pt x="466020" y="843803"/>
                  <a:pt x="0" y="8438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26745" y="2105660"/>
            <a:ext cx="1153160" cy="115316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930525" y="3392805"/>
            <a:ext cx="1153160" cy="115316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89760" y="3843020"/>
            <a:ext cx="1436370" cy="143637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69950" y="1708785"/>
            <a:ext cx="3010535" cy="3010535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45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918585" y="1877060"/>
            <a:ext cx="501015" cy="501015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47310" y="5120005"/>
            <a:ext cx="5035550" cy="956310"/>
            <a:chOff x="7019" y="7493"/>
            <a:chExt cx="2589" cy="480"/>
          </a:xfrm>
        </p:grpSpPr>
        <p:grpSp>
          <p:nvGrpSpPr>
            <p:cNvPr id="64" name="组合 63"/>
            <p:cNvGrpSpPr/>
            <p:nvPr/>
          </p:nvGrpSpPr>
          <p:grpSpPr>
            <a:xfrm>
              <a:off x="8431" y="7493"/>
              <a:ext cx="481" cy="481"/>
              <a:chOff x="5196486" y="5946187"/>
              <a:chExt cx="305647" cy="305644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5196486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6" name="Freeform 44"/>
              <p:cNvSpPr>
                <a:spLocks noEditPoints="1"/>
              </p:cNvSpPr>
              <p:nvPr/>
            </p:nvSpPr>
            <p:spPr bwMode="auto">
              <a:xfrm>
                <a:off x="5276888" y="6030324"/>
                <a:ext cx="170620" cy="137369"/>
              </a:xfrm>
              <a:custGeom>
                <a:avLst/>
                <a:gdLst>
                  <a:gd name="T0" fmla="*/ 41 w 62"/>
                  <a:gd name="T1" fmla="*/ 31 h 54"/>
                  <a:gd name="T2" fmla="*/ 34 w 62"/>
                  <a:gd name="T3" fmla="*/ 23 h 54"/>
                  <a:gd name="T4" fmla="*/ 33 w 62"/>
                  <a:gd name="T5" fmla="*/ 17 h 54"/>
                  <a:gd name="T6" fmla="*/ 30 w 62"/>
                  <a:gd name="T7" fmla="*/ 20 h 54"/>
                  <a:gd name="T8" fmla="*/ 23 w 62"/>
                  <a:gd name="T9" fmla="*/ 13 h 54"/>
                  <a:gd name="T10" fmla="*/ 18 w 62"/>
                  <a:gd name="T11" fmla="*/ 17 h 54"/>
                  <a:gd name="T12" fmla="*/ 7 w 62"/>
                  <a:gd name="T13" fmla="*/ 17 h 54"/>
                  <a:gd name="T14" fmla="*/ 7 w 62"/>
                  <a:gd name="T15" fmla="*/ 23 h 54"/>
                  <a:gd name="T16" fmla="*/ 0 w 62"/>
                  <a:gd name="T17" fmla="*/ 31 h 54"/>
                  <a:gd name="T18" fmla="*/ 4 w 62"/>
                  <a:gd name="T19" fmla="*/ 36 h 54"/>
                  <a:gd name="T20" fmla="*/ 4 w 62"/>
                  <a:gd name="T21" fmla="*/ 46 h 54"/>
                  <a:gd name="T22" fmla="*/ 10 w 62"/>
                  <a:gd name="T23" fmla="*/ 47 h 54"/>
                  <a:gd name="T24" fmla="*/ 18 w 62"/>
                  <a:gd name="T25" fmla="*/ 54 h 54"/>
                  <a:gd name="T26" fmla="*/ 23 w 62"/>
                  <a:gd name="T27" fmla="*/ 50 h 54"/>
                  <a:gd name="T28" fmla="*/ 32 w 62"/>
                  <a:gd name="T29" fmla="*/ 48 h 54"/>
                  <a:gd name="T30" fmla="*/ 37 w 62"/>
                  <a:gd name="T31" fmla="*/ 46 h 54"/>
                  <a:gd name="T32" fmla="*/ 37 w 62"/>
                  <a:gd name="T33" fmla="*/ 36 h 54"/>
                  <a:gd name="T34" fmla="*/ 32 w 62"/>
                  <a:gd name="T35" fmla="*/ 38 h 54"/>
                  <a:gd name="T36" fmla="*/ 20 w 62"/>
                  <a:gd name="T37" fmla="*/ 46 h 54"/>
                  <a:gd name="T38" fmla="*/ 20 w 62"/>
                  <a:gd name="T39" fmla="*/ 21 h 54"/>
                  <a:gd name="T40" fmla="*/ 33 w 62"/>
                  <a:gd name="T41" fmla="*/ 33 h 54"/>
                  <a:gd name="T42" fmla="*/ 58 w 62"/>
                  <a:gd name="T43" fmla="*/ 35 h 54"/>
                  <a:gd name="T44" fmla="*/ 62 w 62"/>
                  <a:gd name="T45" fmla="*/ 38 h 54"/>
                  <a:gd name="T46" fmla="*/ 60 w 62"/>
                  <a:gd name="T47" fmla="*/ 41 h 54"/>
                  <a:gd name="T48" fmla="*/ 59 w 62"/>
                  <a:gd name="T49" fmla="*/ 46 h 54"/>
                  <a:gd name="T50" fmla="*/ 56 w 62"/>
                  <a:gd name="T51" fmla="*/ 47 h 54"/>
                  <a:gd name="T52" fmla="*/ 52 w 62"/>
                  <a:gd name="T53" fmla="*/ 50 h 54"/>
                  <a:gd name="T54" fmla="*/ 50 w 62"/>
                  <a:gd name="T55" fmla="*/ 48 h 54"/>
                  <a:gd name="T56" fmla="*/ 45 w 62"/>
                  <a:gd name="T57" fmla="*/ 48 h 54"/>
                  <a:gd name="T58" fmla="*/ 44 w 62"/>
                  <a:gd name="T59" fmla="*/ 45 h 54"/>
                  <a:gd name="T60" fmla="*/ 41 w 62"/>
                  <a:gd name="T61" fmla="*/ 41 h 54"/>
                  <a:gd name="T62" fmla="*/ 43 w 62"/>
                  <a:gd name="T63" fmla="*/ 39 h 54"/>
                  <a:gd name="T64" fmla="*/ 43 w 62"/>
                  <a:gd name="T65" fmla="*/ 33 h 54"/>
                  <a:gd name="T66" fmla="*/ 46 w 62"/>
                  <a:gd name="T67" fmla="*/ 33 h 54"/>
                  <a:gd name="T68" fmla="*/ 50 w 62"/>
                  <a:gd name="T69" fmla="*/ 29 h 54"/>
                  <a:gd name="T70" fmla="*/ 52 w 62"/>
                  <a:gd name="T71" fmla="*/ 31 h 54"/>
                  <a:gd name="T72" fmla="*/ 58 w 62"/>
                  <a:gd name="T73" fmla="*/ 31 h 54"/>
                  <a:gd name="T74" fmla="*/ 58 w 62"/>
                  <a:gd name="T75" fmla="*/ 35 h 54"/>
                  <a:gd name="T76" fmla="*/ 57 w 62"/>
                  <a:gd name="T77" fmla="*/ 40 h 54"/>
                  <a:gd name="T78" fmla="*/ 45 w 62"/>
                  <a:gd name="T79" fmla="*/ 40 h 54"/>
                  <a:gd name="T80" fmla="*/ 51 w 62"/>
                  <a:gd name="T81" fmla="*/ 46 h 54"/>
                  <a:gd name="T82" fmla="*/ 62 w 62"/>
                  <a:gd name="T83" fmla="*/ 12 h 54"/>
                  <a:gd name="T84" fmla="*/ 59 w 62"/>
                  <a:gd name="T85" fmla="*/ 15 h 54"/>
                  <a:gd name="T86" fmla="*/ 59 w 62"/>
                  <a:gd name="T87" fmla="*/ 22 h 54"/>
                  <a:gd name="T88" fmla="*/ 55 w 62"/>
                  <a:gd name="T89" fmla="*/ 23 h 54"/>
                  <a:gd name="T90" fmla="*/ 50 w 62"/>
                  <a:gd name="T91" fmla="*/ 28 h 54"/>
                  <a:gd name="T92" fmla="*/ 46 w 62"/>
                  <a:gd name="T93" fmla="*/ 25 h 54"/>
                  <a:gd name="T94" fmla="*/ 39 w 62"/>
                  <a:gd name="T95" fmla="*/ 25 h 54"/>
                  <a:gd name="T96" fmla="*/ 39 w 62"/>
                  <a:gd name="T97" fmla="*/ 20 h 54"/>
                  <a:gd name="T98" fmla="*/ 34 w 62"/>
                  <a:gd name="T99" fmla="*/ 15 h 54"/>
                  <a:gd name="T100" fmla="*/ 37 w 62"/>
                  <a:gd name="T101" fmla="*/ 12 h 54"/>
                  <a:gd name="T102" fmla="*/ 37 w 62"/>
                  <a:gd name="T103" fmla="*/ 5 h 54"/>
                  <a:gd name="T104" fmla="*/ 41 w 62"/>
                  <a:gd name="T105" fmla="*/ 5 h 54"/>
                  <a:gd name="T106" fmla="*/ 46 w 62"/>
                  <a:gd name="T107" fmla="*/ 0 h 54"/>
                  <a:gd name="T108" fmla="*/ 49 w 62"/>
                  <a:gd name="T109" fmla="*/ 3 h 54"/>
                  <a:gd name="T110" fmla="*/ 56 w 62"/>
                  <a:gd name="T111" fmla="*/ 3 h 54"/>
                  <a:gd name="T112" fmla="*/ 57 w 62"/>
                  <a:gd name="T113" fmla="*/ 7 h 54"/>
                  <a:gd name="T114" fmla="*/ 48 w 62"/>
                  <a:gd name="T115" fmla="*/ 22 h 54"/>
                  <a:gd name="T116" fmla="*/ 40 w 62"/>
                  <a:gd name="T117" fmla="*/ 14 h 54"/>
                  <a:gd name="T118" fmla="*/ 56 w 62"/>
                  <a:gd name="T11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2" h="54">
                    <a:moveTo>
                      <a:pt x="41" y="36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28"/>
                      <a:pt x="36" y="25"/>
                      <a:pt x="34" y="23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26" y="17"/>
                      <a:pt x="23" y="17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5" y="17"/>
                      <a:pt x="12" y="18"/>
                      <a:pt x="10" y="2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6"/>
                      <a:pt x="4" y="28"/>
                      <a:pt x="4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9"/>
                      <a:pt x="5" y="41"/>
                      <a:pt x="7" y="44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2" y="49"/>
                      <a:pt x="15" y="50"/>
                      <a:pt x="18" y="50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6" y="50"/>
                      <a:pt x="28" y="49"/>
                      <a:pt x="31" y="47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6" y="41"/>
                      <a:pt x="37" y="39"/>
                      <a:pt x="37" y="36"/>
                    </a:cubicBezTo>
                    <a:cubicBezTo>
                      <a:pt x="41" y="36"/>
                      <a:pt x="41" y="36"/>
                      <a:pt x="41" y="36"/>
                    </a:cubicBezTo>
                    <a:close/>
                    <a:moveTo>
                      <a:pt x="32" y="38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0" y="43"/>
                      <a:pt x="26" y="46"/>
                      <a:pt x="20" y="46"/>
                    </a:cubicBezTo>
                    <a:cubicBezTo>
                      <a:pt x="14" y="46"/>
                      <a:pt x="8" y="40"/>
                      <a:pt x="8" y="33"/>
                    </a:cubicBezTo>
                    <a:cubicBezTo>
                      <a:pt x="8" y="27"/>
                      <a:pt x="14" y="21"/>
                      <a:pt x="20" y="21"/>
                    </a:cubicBezTo>
                    <a:cubicBezTo>
                      <a:pt x="26" y="21"/>
                      <a:pt x="30" y="24"/>
                      <a:pt x="32" y="29"/>
                    </a:cubicBezTo>
                    <a:cubicBezTo>
                      <a:pt x="32" y="30"/>
                      <a:pt x="33" y="32"/>
                      <a:pt x="33" y="33"/>
                    </a:cubicBezTo>
                    <a:cubicBezTo>
                      <a:pt x="33" y="35"/>
                      <a:pt x="32" y="37"/>
                      <a:pt x="32" y="38"/>
                    </a:cubicBezTo>
                    <a:close/>
                    <a:moveTo>
                      <a:pt x="58" y="35"/>
                    </a:moveTo>
                    <a:cubicBezTo>
                      <a:pt x="59" y="36"/>
                      <a:pt x="59" y="37"/>
                      <a:pt x="60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9" y="42"/>
                      <a:pt x="59" y="44"/>
                      <a:pt x="58" y="45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5" y="47"/>
                      <a:pt x="54" y="48"/>
                      <a:pt x="52" y="48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49" y="48"/>
                      <a:pt x="47" y="47"/>
                      <a:pt x="46" y="47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2"/>
                      <a:pt x="43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7"/>
                      <a:pt x="43" y="36"/>
                      <a:pt x="44" y="35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7" y="32"/>
                      <a:pt x="48" y="32"/>
                      <a:pt x="50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4" y="32"/>
                      <a:pt x="55" y="32"/>
                      <a:pt x="56" y="33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5"/>
                      <a:pt x="58" y="35"/>
                      <a:pt x="58" y="35"/>
                    </a:cubicBezTo>
                    <a:close/>
                    <a:moveTo>
                      <a:pt x="51" y="46"/>
                    </a:moveTo>
                    <a:cubicBezTo>
                      <a:pt x="55" y="46"/>
                      <a:pt x="57" y="43"/>
                      <a:pt x="57" y="40"/>
                    </a:cubicBezTo>
                    <a:cubicBezTo>
                      <a:pt x="57" y="36"/>
                      <a:pt x="55" y="34"/>
                      <a:pt x="51" y="34"/>
                    </a:cubicBezTo>
                    <a:cubicBezTo>
                      <a:pt x="48" y="34"/>
                      <a:pt x="45" y="36"/>
                      <a:pt x="45" y="40"/>
                    </a:cubicBezTo>
                    <a:cubicBezTo>
                      <a:pt x="45" y="43"/>
                      <a:pt x="48" y="46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lose/>
                    <a:moveTo>
                      <a:pt x="59" y="12"/>
                    </a:move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7"/>
                      <a:pt x="58" y="19"/>
                      <a:pt x="57" y="20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3" y="24"/>
                      <a:pt x="51" y="25"/>
                      <a:pt x="50" y="2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43" y="24"/>
                      <a:pt x="41" y="23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19"/>
                      <a:pt x="37" y="17"/>
                      <a:pt x="37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0"/>
                      <a:pt x="38" y="9"/>
                      <a:pt x="39" y="7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3" y="4"/>
                      <a:pt x="44" y="3"/>
                      <a:pt x="46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1" y="3"/>
                      <a:pt x="53" y="4"/>
                      <a:pt x="54" y="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8" y="8"/>
                      <a:pt x="59" y="10"/>
                      <a:pt x="59" y="12"/>
                    </a:cubicBezTo>
                    <a:close/>
                    <a:moveTo>
                      <a:pt x="48" y="22"/>
                    </a:moveTo>
                    <a:cubicBezTo>
                      <a:pt x="48" y="22"/>
                      <a:pt x="48" y="22"/>
                      <a:pt x="48" y="22"/>
                    </a:cubicBezTo>
                    <a:cubicBezTo>
                      <a:pt x="43" y="22"/>
                      <a:pt x="40" y="18"/>
                      <a:pt x="40" y="14"/>
                    </a:cubicBezTo>
                    <a:cubicBezTo>
                      <a:pt x="40" y="9"/>
                      <a:pt x="43" y="6"/>
                      <a:pt x="48" y="6"/>
                    </a:cubicBezTo>
                    <a:cubicBezTo>
                      <a:pt x="52" y="6"/>
                      <a:pt x="56" y="9"/>
                      <a:pt x="56" y="14"/>
                    </a:cubicBezTo>
                    <a:cubicBezTo>
                      <a:pt x="56" y="18"/>
                      <a:pt x="52" y="22"/>
                      <a:pt x="48" y="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9128" y="7493"/>
              <a:ext cx="481" cy="481"/>
              <a:chOff x="5638883" y="5946187"/>
              <a:chExt cx="305647" cy="305644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5638883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1" name="Freeform 6"/>
              <p:cNvSpPr>
                <a:spLocks noEditPoints="1"/>
              </p:cNvSpPr>
              <p:nvPr/>
            </p:nvSpPr>
            <p:spPr bwMode="auto">
              <a:xfrm>
                <a:off x="5694390" y="6035130"/>
                <a:ext cx="194632" cy="113061"/>
              </a:xfrm>
              <a:custGeom>
                <a:avLst/>
                <a:gdLst>
                  <a:gd name="T0" fmla="*/ 107 w 165"/>
                  <a:gd name="T1" fmla="*/ 104 h 104"/>
                  <a:gd name="T2" fmla="*/ 124 w 165"/>
                  <a:gd name="T3" fmla="*/ 104 h 104"/>
                  <a:gd name="T4" fmla="*/ 124 w 165"/>
                  <a:gd name="T5" fmla="*/ 45 h 104"/>
                  <a:gd name="T6" fmla="*/ 107 w 165"/>
                  <a:gd name="T7" fmla="*/ 61 h 104"/>
                  <a:gd name="T8" fmla="*/ 107 w 165"/>
                  <a:gd name="T9" fmla="*/ 104 h 104"/>
                  <a:gd name="T10" fmla="*/ 132 w 165"/>
                  <a:gd name="T11" fmla="*/ 104 h 104"/>
                  <a:gd name="T12" fmla="*/ 149 w 165"/>
                  <a:gd name="T13" fmla="*/ 104 h 104"/>
                  <a:gd name="T14" fmla="*/ 149 w 165"/>
                  <a:gd name="T15" fmla="*/ 22 h 104"/>
                  <a:gd name="T16" fmla="*/ 132 w 165"/>
                  <a:gd name="T17" fmla="*/ 38 h 104"/>
                  <a:gd name="T18" fmla="*/ 132 w 165"/>
                  <a:gd name="T19" fmla="*/ 104 h 104"/>
                  <a:gd name="T20" fmla="*/ 161 w 165"/>
                  <a:gd name="T21" fmla="*/ 0 h 104"/>
                  <a:gd name="T22" fmla="*/ 164 w 165"/>
                  <a:gd name="T23" fmla="*/ 4 h 104"/>
                  <a:gd name="T24" fmla="*/ 164 w 165"/>
                  <a:gd name="T25" fmla="*/ 5 h 104"/>
                  <a:gd name="T26" fmla="*/ 161 w 165"/>
                  <a:gd name="T27" fmla="*/ 15 h 104"/>
                  <a:gd name="T28" fmla="*/ 161 w 165"/>
                  <a:gd name="T29" fmla="*/ 16 h 104"/>
                  <a:gd name="T30" fmla="*/ 156 w 165"/>
                  <a:gd name="T31" fmla="*/ 17 h 104"/>
                  <a:gd name="T32" fmla="*/ 155 w 165"/>
                  <a:gd name="T33" fmla="*/ 17 h 104"/>
                  <a:gd name="T34" fmla="*/ 153 w 165"/>
                  <a:gd name="T35" fmla="*/ 14 h 104"/>
                  <a:gd name="T36" fmla="*/ 103 w 165"/>
                  <a:gd name="T37" fmla="*/ 61 h 104"/>
                  <a:gd name="T38" fmla="*/ 87 w 165"/>
                  <a:gd name="T39" fmla="*/ 44 h 104"/>
                  <a:gd name="T40" fmla="*/ 74 w 165"/>
                  <a:gd name="T41" fmla="*/ 30 h 104"/>
                  <a:gd name="T42" fmla="*/ 3 w 165"/>
                  <a:gd name="T43" fmla="*/ 96 h 104"/>
                  <a:gd name="T44" fmla="*/ 0 w 165"/>
                  <a:gd name="T45" fmla="*/ 93 h 104"/>
                  <a:gd name="T46" fmla="*/ 74 w 165"/>
                  <a:gd name="T47" fmla="*/ 24 h 104"/>
                  <a:gd name="T48" fmla="*/ 87 w 165"/>
                  <a:gd name="T49" fmla="*/ 37 h 104"/>
                  <a:gd name="T50" fmla="*/ 103 w 165"/>
                  <a:gd name="T51" fmla="*/ 55 h 104"/>
                  <a:gd name="T52" fmla="*/ 150 w 165"/>
                  <a:gd name="T53" fmla="*/ 11 h 104"/>
                  <a:gd name="T54" fmla="*/ 148 w 165"/>
                  <a:gd name="T55" fmla="*/ 9 h 104"/>
                  <a:gd name="T56" fmla="*/ 147 w 165"/>
                  <a:gd name="T57" fmla="*/ 8 h 104"/>
                  <a:gd name="T58" fmla="*/ 149 w 165"/>
                  <a:gd name="T59" fmla="*/ 3 h 104"/>
                  <a:gd name="T60" fmla="*/ 150 w 165"/>
                  <a:gd name="T61" fmla="*/ 3 h 104"/>
                  <a:gd name="T62" fmla="*/ 160 w 165"/>
                  <a:gd name="T63" fmla="*/ 1 h 104"/>
                  <a:gd name="T64" fmla="*/ 161 w 165"/>
                  <a:gd name="T65" fmla="*/ 0 h 104"/>
                  <a:gd name="T66" fmla="*/ 7 w 165"/>
                  <a:gd name="T67" fmla="*/ 104 h 104"/>
                  <a:gd name="T68" fmla="*/ 24 w 165"/>
                  <a:gd name="T69" fmla="*/ 104 h 104"/>
                  <a:gd name="T70" fmla="*/ 24 w 165"/>
                  <a:gd name="T71" fmla="*/ 81 h 104"/>
                  <a:gd name="T72" fmla="*/ 7 w 165"/>
                  <a:gd name="T73" fmla="*/ 97 h 104"/>
                  <a:gd name="T74" fmla="*/ 7 w 165"/>
                  <a:gd name="T75" fmla="*/ 104 h 104"/>
                  <a:gd name="T76" fmla="*/ 32 w 165"/>
                  <a:gd name="T77" fmla="*/ 104 h 104"/>
                  <a:gd name="T78" fmla="*/ 49 w 165"/>
                  <a:gd name="T79" fmla="*/ 104 h 104"/>
                  <a:gd name="T80" fmla="*/ 49 w 165"/>
                  <a:gd name="T81" fmla="*/ 58 h 104"/>
                  <a:gd name="T82" fmla="*/ 32 w 165"/>
                  <a:gd name="T83" fmla="*/ 74 h 104"/>
                  <a:gd name="T84" fmla="*/ 32 w 165"/>
                  <a:gd name="T85" fmla="*/ 104 h 104"/>
                  <a:gd name="T86" fmla="*/ 57 w 165"/>
                  <a:gd name="T87" fmla="*/ 50 h 104"/>
                  <a:gd name="T88" fmla="*/ 57 w 165"/>
                  <a:gd name="T89" fmla="*/ 104 h 104"/>
                  <a:gd name="T90" fmla="*/ 74 w 165"/>
                  <a:gd name="T91" fmla="*/ 104 h 104"/>
                  <a:gd name="T92" fmla="*/ 74 w 165"/>
                  <a:gd name="T93" fmla="*/ 34 h 104"/>
                  <a:gd name="T94" fmla="*/ 74 w 165"/>
                  <a:gd name="T95" fmla="*/ 34 h 104"/>
                  <a:gd name="T96" fmla="*/ 57 w 165"/>
                  <a:gd name="T97" fmla="*/ 50 h 104"/>
                  <a:gd name="T98" fmla="*/ 82 w 165"/>
                  <a:gd name="T99" fmla="*/ 43 h 104"/>
                  <a:gd name="T100" fmla="*/ 82 w 165"/>
                  <a:gd name="T101" fmla="*/ 104 h 104"/>
                  <a:gd name="T102" fmla="*/ 87 w 165"/>
                  <a:gd name="T103" fmla="*/ 104 h 104"/>
                  <a:gd name="T104" fmla="*/ 99 w 165"/>
                  <a:gd name="T105" fmla="*/ 104 h 104"/>
                  <a:gd name="T106" fmla="*/ 99 w 165"/>
                  <a:gd name="T107" fmla="*/ 61 h 104"/>
                  <a:gd name="T108" fmla="*/ 87 w 165"/>
                  <a:gd name="T109" fmla="*/ 48 h 104"/>
                  <a:gd name="T110" fmla="*/ 82 w 165"/>
                  <a:gd name="T111" fmla="*/ 4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104">
                    <a:moveTo>
                      <a:pt x="107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45"/>
                      <a:pt x="124" y="45"/>
                      <a:pt x="124" y="45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7" y="104"/>
                      <a:pt x="107" y="104"/>
                      <a:pt x="107" y="104"/>
                    </a:cubicBezTo>
                    <a:close/>
                    <a:moveTo>
                      <a:pt x="132" y="104"/>
                    </a:moveTo>
                    <a:cubicBezTo>
                      <a:pt x="149" y="104"/>
                      <a:pt x="149" y="104"/>
                      <a:pt x="149" y="10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2" y="104"/>
                      <a:pt x="132" y="104"/>
                      <a:pt x="132" y="104"/>
                    </a:cubicBezTo>
                    <a:close/>
                    <a:moveTo>
                      <a:pt x="161" y="0"/>
                    </a:moveTo>
                    <a:cubicBezTo>
                      <a:pt x="164" y="0"/>
                      <a:pt x="165" y="2"/>
                      <a:pt x="164" y="4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3" y="8"/>
                      <a:pt x="162" y="12"/>
                      <a:pt x="161" y="15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0" y="19"/>
                      <a:pt x="158" y="19"/>
                      <a:pt x="156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5"/>
                      <a:pt x="153" y="14"/>
                    </a:cubicBezTo>
                    <a:cubicBezTo>
                      <a:pt x="103" y="61"/>
                      <a:pt x="103" y="61"/>
                      <a:pt x="103" y="61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9" y="10"/>
                      <a:pt x="148" y="9"/>
                      <a:pt x="148" y="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5" y="6"/>
                      <a:pt x="146" y="4"/>
                      <a:pt x="149" y="3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52" y="2"/>
                      <a:pt x="157" y="1"/>
                      <a:pt x="160" y="1"/>
                    </a:cubicBezTo>
                    <a:cubicBezTo>
                      <a:pt x="161" y="0"/>
                      <a:pt x="161" y="0"/>
                      <a:pt x="161" y="0"/>
                    </a:cubicBezTo>
                    <a:close/>
                    <a:moveTo>
                      <a:pt x="7" y="104"/>
                    </a:moveTo>
                    <a:cubicBezTo>
                      <a:pt x="24" y="104"/>
                      <a:pt x="24" y="104"/>
                      <a:pt x="24" y="10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104"/>
                      <a:pt x="7" y="104"/>
                      <a:pt x="7" y="104"/>
                    </a:cubicBezTo>
                    <a:close/>
                    <a:moveTo>
                      <a:pt x="32" y="104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104"/>
                      <a:pt x="32" y="104"/>
                      <a:pt x="32" y="104"/>
                    </a:cubicBezTo>
                    <a:close/>
                    <a:moveTo>
                      <a:pt x="57" y="50"/>
                    </a:moveTo>
                    <a:cubicBezTo>
                      <a:pt x="57" y="104"/>
                      <a:pt x="57" y="104"/>
                      <a:pt x="57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57" y="50"/>
                      <a:pt x="57" y="50"/>
                      <a:pt x="57" y="50"/>
                    </a:cubicBezTo>
                    <a:close/>
                    <a:moveTo>
                      <a:pt x="82" y="43"/>
                    </a:moveTo>
                    <a:cubicBezTo>
                      <a:pt x="82" y="104"/>
                      <a:pt x="82" y="104"/>
                      <a:pt x="82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87" y="48"/>
                      <a:pt x="87" y="48"/>
                      <a:pt x="87" y="48"/>
                    </a:cubicBezTo>
                    <a:lnTo>
                      <a:pt x="82" y="4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7019" y="7493"/>
              <a:ext cx="481" cy="481"/>
              <a:chOff x="4299766" y="5946187"/>
              <a:chExt cx="305647" cy="30564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4299766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Freeform 45"/>
              <p:cNvSpPr>
                <a:spLocks noEditPoints="1"/>
              </p:cNvSpPr>
              <p:nvPr/>
            </p:nvSpPr>
            <p:spPr bwMode="auto">
              <a:xfrm>
                <a:off x="4381353" y="6022165"/>
                <a:ext cx="142472" cy="146367"/>
              </a:xfrm>
              <a:custGeom>
                <a:avLst/>
                <a:gdLst>
                  <a:gd name="T0" fmla="*/ 40 w 46"/>
                  <a:gd name="T1" fmla="*/ 28 h 51"/>
                  <a:gd name="T2" fmla="*/ 35 w 46"/>
                  <a:gd name="T3" fmla="*/ 41 h 51"/>
                  <a:gd name="T4" fmla="*/ 34 w 46"/>
                  <a:gd name="T5" fmla="*/ 34 h 51"/>
                  <a:gd name="T6" fmla="*/ 29 w 46"/>
                  <a:gd name="T7" fmla="*/ 30 h 51"/>
                  <a:gd name="T8" fmla="*/ 29 w 46"/>
                  <a:gd name="T9" fmla="*/ 30 h 51"/>
                  <a:gd name="T10" fmla="*/ 27 w 46"/>
                  <a:gd name="T11" fmla="*/ 30 h 51"/>
                  <a:gd name="T12" fmla="*/ 25 w 46"/>
                  <a:gd name="T13" fmla="*/ 35 h 51"/>
                  <a:gd name="T14" fmla="*/ 24 w 46"/>
                  <a:gd name="T15" fmla="*/ 38 h 51"/>
                  <a:gd name="T16" fmla="*/ 24 w 46"/>
                  <a:gd name="T17" fmla="*/ 32 h 51"/>
                  <a:gd name="T18" fmla="*/ 24 w 46"/>
                  <a:gd name="T19" fmla="*/ 31 h 51"/>
                  <a:gd name="T20" fmla="*/ 23 w 46"/>
                  <a:gd name="T21" fmla="*/ 30 h 51"/>
                  <a:gd name="T22" fmla="*/ 22 w 46"/>
                  <a:gd name="T23" fmla="*/ 31 h 51"/>
                  <a:gd name="T24" fmla="*/ 22 w 46"/>
                  <a:gd name="T25" fmla="*/ 32 h 51"/>
                  <a:gd name="T26" fmla="*/ 21 w 46"/>
                  <a:gd name="T27" fmla="*/ 38 h 51"/>
                  <a:gd name="T28" fmla="*/ 20 w 46"/>
                  <a:gd name="T29" fmla="*/ 35 h 51"/>
                  <a:gd name="T30" fmla="*/ 19 w 46"/>
                  <a:gd name="T31" fmla="*/ 30 h 51"/>
                  <a:gd name="T32" fmla="*/ 15 w 46"/>
                  <a:gd name="T33" fmla="*/ 30 h 51"/>
                  <a:gd name="T34" fmla="*/ 15 w 46"/>
                  <a:gd name="T35" fmla="*/ 30 h 51"/>
                  <a:gd name="T36" fmla="*/ 11 w 46"/>
                  <a:gd name="T37" fmla="*/ 34 h 51"/>
                  <a:gd name="T38" fmla="*/ 10 w 46"/>
                  <a:gd name="T39" fmla="*/ 41 h 51"/>
                  <a:gd name="T40" fmla="*/ 5 w 46"/>
                  <a:gd name="T41" fmla="*/ 28 h 51"/>
                  <a:gd name="T42" fmla="*/ 23 w 46"/>
                  <a:gd name="T43" fmla="*/ 11 h 51"/>
                  <a:gd name="T44" fmla="*/ 23 w 46"/>
                  <a:gd name="T45" fmla="*/ 14 h 51"/>
                  <a:gd name="T46" fmla="*/ 25 w 46"/>
                  <a:gd name="T47" fmla="*/ 15 h 51"/>
                  <a:gd name="T48" fmla="*/ 28 w 46"/>
                  <a:gd name="T49" fmla="*/ 13 h 51"/>
                  <a:gd name="T50" fmla="*/ 32 w 46"/>
                  <a:gd name="T51" fmla="*/ 11 h 51"/>
                  <a:gd name="T52" fmla="*/ 34 w 46"/>
                  <a:gd name="T53" fmla="*/ 9 h 51"/>
                  <a:gd name="T54" fmla="*/ 34 w 46"/>
                  <a:gd name="T55" fmla="*/ 7 h 51"/>
                  <a:gd name="T56" fmla="*/ 32 w 46"/>
                  <a:gd name="T57" fmla="*/ 5 h 51"/>
                  <a:gd name="T58" fmla="*/ 28 w 46"/>
                  <a:gd name="T59" fmla="*/ 3 h 51"/>
                  <a:gd name="T60" fmla="*/ 25 w 46"/>
                  <a:gd name="T61" fmla="*/ 1 h 51"/>
                  <a:gd name="T62" fmla="*/ 23 w 46"/>
                  <a:gd name="T63" fmla="*/ 2 h 51"/>
                  <a:gd name="T64" fmla="*/ 23 w 46"/>
                  <a:gd name="T65" fmla="*/ 5 h 51"/>
                  <a:gd name="T66" fmla="*/ 0 w 46"/>
                  <a:gd name="T67" fmla="*/ 28 h 51"/>
                  <a:gd name="T68" fmla="*/ 23 w 46"/>
                  <a:gd name="T69" fmla="*/ 51 h 51"/>
                  <a:gd name="T70" fmla="*/ 46 w 46"/>
                  <a:gd name="T71" fmla="*/ 28 h 51"/>
                  <a:gd name="T72" fmla="*/ 40 w 46"/>
                  <a:gd name="T73" fmla="*/ 28 h 51"/>
                  <a:gd name="T74" fmla="*/ 23 w 46"/>
                  <a:gd name="T75" fmla="*/ 19 h 51"/>
                  <a:gd name="T76" fmla="*/ 28 w 46"/>
                  <a:gd name="T77" fmla="*/ 24 h 51"/>
                  <a:gd name="T78" fmla="*/ 23 w 46"/>
                  <a:gd name="T79" fmla="*/ 29 h 51"/>
                  <a:gd name="T80" fmla="*/ 17 w 46"/>
                  <a:gd name="T81" fmla="*/ 24 h 51"/>
                  <a:gd name="T82" fmla="*/ 23 w 46"/>
                  <a:gd name="T83" fmla="*/ 19 h 51"/>
                  <a:gd name="T84" fmla="*/ 30 w 46"/>
                  <a:gd name="T85" fmla="*/ 37 h 51"/>
                  <a:gd name="T86" fmla="*/ 30 w 46"/>
                  <a:gd name="T87" fmla="*/ 37 h 51"/>
                  <a:gd name="T88" fmla="*/ 30 w 46"/>
                  <a:gd name="T89" fmla="*/ 37 h 51"/>
                  <a:gd name="T90" fmla="*/ 30 w 46"/>
                  <a:gd name="T91" fmla="*/ 44 h 51"/>
                  <a:gd name="T92" fmla="*/ 30 w 46"/>
                  <a:gd name="T93" fmla="*/ 44 h 51"/>
                  <a:gd name="T94" fmla="*/ 29 w 46"/>
                  <a:gd name="T95" fmla="*/ 37 h 51"/>
                  <a:gd name="T96" fmla="*/ 30 w 46"/>
                  <a:gd name="T97" fmla="*/ 37 h 51"/>
                  <a:gd name="T98" fmla="*/ 15 w 46"/>
                  <a:gd name="T99" fmla="*/ 37 h 51"/>
                  <a:gd name="T100" fmla="*/ 15 w 46"/>
                  <a:gd name="T101" fmla="*/ 37 h 51"/>
                  <a:gd name="T102" fmla="*/ 15 w 46"/>
                  <a:gd name="T103" fmla="*/ 44 h 51"/>
                  <a:gd name="T104" fmla="*/ 14 w 46"/>
                  <a:gd name="T105" fmla="*/ 44 h 51"/>
                  <a:gd name="T106" fmla="*/ 14 w 46"/>
                  <a:gd name="T107" fmla="*/ 37 h 51"/>
                  <a:gd name="T108" fmla="*/ 15 w 46"/>
                  <a:gd name="T109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" h="51">
                    <a:moveTo>
                      <a:pt x="40" y="28"/>
                    </a:moveTo>
                    <a:cubicBezTo>
                      <a:pt x="40" y="33"/>
                      <a:pt x="38" y="38"/>
                      <a:pt x="35" y="41"/>
                    </a:cubicBezTo>
                    <a:cubicBezTo>
                      <a:pt x="34" y="38"/>
                      <a:pt x="34" y="35"/>
                      <a:pt x="34" y="34"/>
                    </a:cubicBezTo>
                    <a:cubicBezTo>
                      <a:pt x="33" y="31"/>
                      <a:pt x="30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1"/>
                      <a:pt x="24" y="31"/>
                    </a:cubicBezTo>
                    <a:cubicBezTo>
                      <a:pt x="24" y="31"/>
                      <a:pt x="23" y="30"/>
                      <a:pt x="23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3" y="31"/>
                      <a:pt x="11" y="31"/>
                      <a:pt x="11" y="34"/>
                    </a:cubicBezTo>
                    <a:cubicBezTo>
                      <a:pt x="10" y="35"/>
                      <a:pt x="10" y="37"/>
                      <a:pt x="10" y="41"/>
                    </a:cubicBezTo>
                    <a:cubicBezTo>
                      <a:pt x="7" y="37"/>
                      <a:pt x="5" y="33"/>
                      <a:pt x="5" y="28"/>
                    </a:cubicBezTo>
                    <a:cubicBezTo>
                      <a:pt x="5" y="19"/>
                      <a:pt x="13" y="11"/>
                      <a:pt x="23" y="11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2"/>
                      <a:pt x="30" y="11"/>
                      <a:pt x="32" y="11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4"/>
                      <a:pt x="29" y="3"/>
                      <a:pt x="28" y="3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0" y="5"/>
                      <a:pt x="0" y="16"/>
                      <a:pt x="0" y="28"/>
                    </a:cubicBezTo>
                    <a:cubicBezTo>
                      <a:pt x="0" y="41"/>
                      <a:pt x="10" y="51"/>
                      <a:pt x="23" y="51"/>
                    </a:cubicBezTo>
                    <a:cubicBezTo>
                      <a:pt x="35" y="51"/>
                      <a:pt x="46" y="41"/>
                      <a:pt x="46" y="28"/>
                    </a:cubicBezTo>
                    <a:cubicBezTo>
                      <a:pt x="40" y="28"/>
                      <a:pt x="40" y="28"/>
                      <a:pt x="40" y="28"/>
                    </a:cubicBezTo>
                    <a:close/>
                    <a:moveTo>
                      <a:pt x="23" y="19"/>
                    </a:moveTo>
                    <a:cubicBezTo>
                      <a:pt x="26" y="19"/>
                      <a:pt x="28" y="21"/>
                      <a:pt x="28" y="24"/>
                    </a:cubicBezTo>
                    <a:cubicBezTo>
                      <a:pt x="28" y="27"/>
                      <a:pt x="26" y="29"/>
                      <a:pt x="23" y="29"/>
                    </a:cubicBezTo>
                    <a:cubicBezTo>
                      <a:pt x="20" y="29"/>
                      <a:pt x="17" y="27"/>
                      <a:pt x="17" y="24"/>
                    </a:cubicBezTo>
                    <a:cubicBezTo>
                      <a:pt x="17" y="21"/>
                      <a:pt x="20" y="19"/>
                      <a:pt x="23" y="19"/>
                    </a:cubicBezTo>
                    <a:close/>
                    <a:moveTo>
                      <a:pt x="30" y="37"/>
                    </a:move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lose/>
                    <a:moveTo>
                      <a:pt x="15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4"/>
                      <a:pt x="14" y="44"/>
                      <a:pt x="14" y="44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5" y="3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7713" y="7493"/>
              <a:ext cx="481" cy="481"/>
              <a:chOff x="4740390" y="5946187"/>
              <a:chExt cx="305647" cy="305644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4740390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1" name="Freeform 39"/>
              <p:cNvSpPr>
                <a:spLocks noEditPoints="1"/>
              </p:cNvSpPr>
              <p:nvPr/>
            </p:nvSpPr>
            <p:spPr bwMode="auto">
              <a:xfrm>
                <a:off x="4814511" y="6022165"/>
                <a:ext cx="157403" cy="145529"/>
              </a:xfrm>
              <a:custGeom>
                <a:avLst/>
                <a:gdLst>
                  <a:gd name="T0" fmla="*/ 43 w 57"/>
                  <a:gd name="T1" fmla="*/ 9 h 58"/>
                  <a:gd name="T2" fmla="*/ 4 w 57"/>
                  <a:gd name="T3" fmla="*/ 22 h 58"/>
                  <a:gd name="T4" fmla="*/ 5 w 57"/>
                  <a:gd name="T5" fmla="*/ 25 h 58"/>
                  <a:gd name="T6" fmla="*/ 6 w 57"/>
                  <a:gd name="T7" fmla="*/ 30 h 58"/>
                  <a:gd name="T8" fmla="*/ 7 w 57"/>
                  <a:gd name="T9" fmla="*/ 35 h 58"/>
                  <a:gd name="T10" fmla="*/ 10 w 57"/>
                  <a:gd name="T11" fmla="*/ 39 h 58"/>
                  <a:gd name="T12" fmla="*/ 12 w 57"/>
                  <a:gd name="T13" fmla="*/ 41 h 58"/>
                  <a:gd name="T14" fmla="*/ 13 w 57"/>
                  <a:gd name="T15" fmla="*/ 49 h 58"/>
                  <a:gd name="T16" fmla="*/ 16 w 57"/>
                  <a:gd name="T17" fmla="*/ 52 h 58"/>
                  <a:gd name="T18" fmla="*/ 17 w 57"/>
                  <a:gd name="T19" fmla="*/ 51 h 58"/>
                  <a:gd name="T20" fmla="*/ 18 w 57"/>
                  <a:gd name="T21" fmla="*/ 47 h 58"/>
                  <a:gd name="T22" fmla="*/ 20 w 57"/>
                  <a:gd name="T23" fmla="*/ 41 h 58"/>
                  <a:gd name="T24" fmla="*/ 24 w 57"/>
                  <a:gd name="T25" fmla="*/ 36 h 58"/>
                  <a:gd name="T26" fmla="*/ 26 w 57"/>
                  <a:gd name="T27" fmla="*/ 33 h 58"/>
                  <a:gd name="T28" fmla="*/ 22 w 57"/>
                  <a:gd name="T29" fmla="*/ 30 h 58"/>
                  <a:gd name="T30" fmla="*/ 19 w 57"/>
                  <a:gd name="T31" fmla="*/ 29 h 58"/>
                  <a:gd name="T32" fmla="*/ 16 w 57"/>
                  <a:gd name="T33" fmla="*/ 26 h 58"/>
                  <a:gd name="T34" fmla="*/ 12 w 57"/>
                  <a:gd name="T35" fmla="*/ 24 h 58"/>
                  <a:gd name="T36" fmla="*/ 8 w 57"/>
                  <a:gd name="T37" fmla="*/ 24 h 58"/>
                  <a:gd name="T38" fmla="*/ 6 w 57"/>
                  <a:gd name="T39" fmla="*/ 22 h 58"/>
                  <a:gd name="T40" fmla="*/ 6 w 57"/>
                  <a:gd name="T41" fmla="*/ 18 h 58"/>
                  <a:gd name="T42" fmla="*/ 4 w 57"/>
                  <a:gd name="T43" fmla="*/ 19 h 58"/>
                  <a:gd name="T44" fmla="*/ 6 w 57"/>
                  <a:gd name="T45" fmla="*/ 15 h 58"/>
                  <a:gd name="T46" fmla="*/ 9 w 57"/>
                  <a:gd name="T47" fmla="*/ 15 h 58"/>
                  <a:gd name="T48" fmla="*/ 11 w 57"/>
                  <a:gd name="T49" fmla="*/ 13 h 58"/>
                  <a:gd name="T50" fmla="*/ 15 w 57"/>
                  <a:gd name="T51" fmla="*/ 9 h 58"/>
                  <a:gd name="T52" fmla="*/ 16 w 57"/>
                  <a:gd name="T53" fmla="*/ 8 h 58"/>
                  <a:gd name="T54" fmla="*/ 21 w 57"/>
                  <a:gd name="T55" fmla="*/ 6 h 58"/>
                  <a:gd name="T56" fmla="*/ 17 w 57"/>
                  <a:gd name="T57" fmla="*/ 4 h 58"/>
                  <a:gd name="T58" fmla="*/ 16 w 57"/>
                  <a:gd name="T59" fmla="*/ 4 h 58"/>
                  <a:gd name="T60" fmla="*/ 24 w 57"/>
                  <a:gd name="T61" fmla="*/ 1 h 58"/>
                  <a:gd name="T62" fmla="*/ 27 w 57"/>
                  <a:gd name="T63" fmla="*/ 3 h 58"/>
                  <a:gd name="T64" fmla="*/ 41 w 57"/>
                  <a:gd name="T65" fmla="*/ 3 h 58"/>
                  <a:gd name="T66" fmla="*/ 39 w 57"/>
                  <a:gd name="T67" fmla="*/ 6 h 58"/>
                  <a:gd name="T68" fmla="*/ 42 w 57"/>
                  <a:gd name="T69" fmla="*/ 10 h 58"/>
                  <a:gd name="T70" fmla="*/ 44 w 57"/>
                  <a:gd name="T71" fmla="*/ 10 h 58"/>
                  <a:gd name="T72" fmla="*/ 46 w 57"/>
                  <a:gd name="T73" fmla="*/ 9 h 58"/>
                  <a:gd name="T74" fmla="*/ 48 w 57"/>
                  <a:gd name="T75" fmla="*/ 12 h 58"/>
                  <a:gd name="T76" fmla="*/ 50 w 57"/>
                  <a:gd name="T77" fmla="*/ 13 h 58"/>
                  <a:gd name="T78" fmla="*/ 47 w 57"/>
                  <a:gd name="T79" fmla="*/ 14 h 58"/>
                  <a:gd name="T80" fmla="*/ 44 w 57"/>
                  <a:gd name="T81" fmla="*/ 12 h 58"/>
                  <a:gd name="T82" fmla="*/ 40 w 57"/>
                  <a:gd name="T83" fmla="*/ 12 h 58"/>
                  <a:gd name="T84" fmla="*/ 36 w 57"/>
                  <a:gd name="T85" fmla="*/ 15 h 58"/>
                  <a:gd name="T86" fmla="*/ 34 w 57"/>
                  <a:gd name="T87" fmla="*/ 20 h 58"/>
                  <a:gd name="T88" fmla="*/ 36 w 57"/>
                  <a:gd name="T89" fmla="*/ 25 h 58"/>
                  <a:gd name="T90" fmla="*/ 40 w 57"/>
                  <a:gd name="T91" fmla="*/ 27 h 58"/>
                  <a:gd name="T92" fmla="*/ 45 w 57"/>
                  <a:gd name="T93" fmla="*/ 27 h 58"/>
                  <a:gd name="T94" fmla="*/ 47 w 57"/>
                  <a:gd name="T95" fmla="*/ 30 h 58"/>
                  <a:gd name="T96" fmla="*/ 47 w 57"/>
                  <a:gd name="T97" fmla="*/ 35 h 58"/>
                  <a:gd name="T98" fmla="*/ 47 w 57"/>
                  <a:gd name="T99" fmla="*/ 40 h 58"/>
                  <a:gd name="T100" fmla="*/ 50 w 57"/>
                  <a:gd name="T101" fmla="*/ 45 h 58"/>
                  <a:gd name="T102" fmla="*/ 53 w 57"/>
                  <a:gd name="T103" fmla="*/ 41 h 58"/>
                  <a:gd name="T104" fmla="*/ 56 w 57"/>
                  <a:gd name="T105" fmla="*/ 34 h 58"/>
                  <a:gd name="T106" fmla="*/ 56 w 57"/>
                  <a:gd name="T107" fmla="*/ 26 h 58"/>
                  <a:gd name="T108" fmla="*/ 54 w 57"/>
                  <a:gd name="T109" fmla="*/ 19 h 58"/>
                  <a:gd name="T110" fmla="*/ 52 w 57"/>
                  <a:gd name="T111" fmla="*/ 16 h 58"/>
                  <a:gd name="T112" fmla="*/ 55 w 57"/>
                  <a:gd name="T113" fmla="*/ 20 h 58"/>
                  <a:gd name="T114" fmla="*/ 39 w 57"/>
                  <a:gd name="T115" fmla="*/ 5 h 58"/>
                  <a:gd name="T116" fmla="*/ 37 w 57"/>
                  <a:gd name="T117" fmla="*/ 3 h 58"/>
                  <a:gd name="T118" fmla="*/ 38 w 57"/>
                  <a:gd name="T119" fmla="*/ 5 h 58"/>
                  <a:gd name="T120" fmla="*/ 36 w 57"/>
                  <a:gd name="T121" fmla="*/ 2 h 58"/>
                  <a:gd name="T122" fmla="*/ 54 w 57"/>
                  <a:gd name="T123" fmla="*/ 4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" h="5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lose/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  <a:moveTo>
                      <a:pt x="43" y="9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9"/>
                      <a:pt x="42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lose/>
                    <a:moveTo>
                      <a:pt x="55" y="19"/>
                    </a:moveTo>
                    <a:cubicBezTo>
                      <a:pt x="56" y="22"/>
                      <a:pt x="57" y="25"/>
                      <a:pt x="57" y="29"/>
                    </a:cubicBezTo>
                    <a:cubicBezTo>
                      <a:pt x="57" y="45"/>
                      <a:pt x="44" y="58"/>
                      <a:pt x="28" y="58"/>
                    </a:cubicBezTo>
                    <a:cubicBezTo>
                      <a:pt x="13" y="58"/>
                      <a:pt x="0" y="45"/>
                      <a:pt x="0" y="29"/>
                    </a:cubicBezTo>
                    <a:cubicBezTo>
                      <a:pt x="0" y="25"/>
                      <a:pt x="1" y="21"/>
                      <a:pt x="2" y="18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49"/>
                    </a:cubicBezTo>
                    <a:cubicBezTo>
                      <a:pt x="17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8"/>
                    </a:cubicBezTo>
                    <a:cubicBezTo>
                      <a:pt x="18" y="48"/>
                      <a:pt x="18" y="47"/>
                      <a:pt x="18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7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20" y="44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5" y="32"/>
                    </a:cubicBezTo>
                    <a:cubicBezTo>
                      <a:pt x="25" y="32"/>
                      <a:pt x="25" y="32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4" y="25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4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0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1"/>
                      <a:pt x="30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1"/>
                      <a:pt x="37" y="1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8"/>
                      <a:pt x="39" y="8"/>
                      <a:pt x="39" y="9"/>
                    </a:cubicBezTo>
                    <a:cubicBezTo>
                      <a:pt x="39" y="9"/>
                      <a:pt x="39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0"/>
                      <a:pt x="47" y="10"/>
                      <a:pt x="47" y="10"/>
                    </a:cubicBezTo>
                    <a:cubicBezTo>
                      <a:pt x="47" y="10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7" y="8"/>
                    </a:cubicBezTo>
                    <a:cubicBezTo>
                      <a:pt x="47" y="8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5" y="22"/>
                    </a:cubicBezTo>
                    <a:cubicBezTo>
                      <a:pt x="35" y="22"/>
                      <a:pt x="35" y="22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5" y="26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7" y="28"/>
                      <a:pt x="47" y="28"/>
                    </a:cubicBezTo>
                    <a:cubicBezTo>
                      <a:pt x="47" y="28"/>
                      <a:pt x="46" y="28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47" y="43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1" y="42"/>
                      <a:pt x="51" y="42"/>
                    </a:cubicBezTo>
                    <a:cubicBezTo>
                      <a:pt x="51" y="42"/>
                      <a:pt x="51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3" y="41"/>
                      <a:pt x="53" y="41"/>
                    </a:cubicBezTo>
                    <a:cubicBezTo>
                      <a:pt x="53" y="41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4" y="39"/>
                      <a:pt x="54" y="39"/>
                    </a:cubicBezTo>
                    <a:cubicBezTo>
                      <a:pt x="54" y="39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7"/>
                      <a:pt x="54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1" y="16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2" y="15"/>
                      <a:pt x="52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2"/>
                    </a:cubicBezTo>
                    <a:cubicBezTo>
                      <a:pt x="55" y="22"/>
                      <a:pt x="55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1"/>
                      <a:pt x="55" y="20"/>
                      <a:pt x="55" y="20"/>
                    </a:cubicBezTo>
                    <a:cubicBezTo>
                      <a:pt x="55" y="19"/>
                      <a:pt x="55" y="19"/>
                      <a:pt x="55" y="19"/>
                    </a:cubicBezTo>
                    <a:close/>
                    <a:moveTo>
                      <a:pt x="39" y="3"/>
                    </a:moveTo>
                    <a:cubicBezTo>
                      <a:pt x="39" y="3"/>
                      <a:pt x="39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lose/>
                    <a:moveTo>
                      <a:pt x="37" y="3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2"/>
                      <a:pt x="38" y="2"/>
                    </a:cubicBezTo>
                    <a:cubicBezTo>
                      <a:pt x="38" y="2"/>
                      <a:pt x="38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lose/>
                    <a:moveTo>
                      <a:pt x="55" y="38"/>
                    </a:moveTo>
                    <a:cubicBezTo>
                      <a:pt x="56" y="38"/>
                      <a:pt x="56" y="38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4" y="40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5" y="41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84" name="直接连接符 83"/>
          <p:cNvCxnSpPr/>
          <p:nvPr/>
        </p:nvCxnSpPr>
        <p:spPr>
          <a:xfrm flipV="1">
            <a:off x="4457065" y="4119880"/>
            <a:ext cx="6358255" cy="209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副标题 9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457065" y="1988820"/>
            <a:ext cx="6407785" cy="26644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sz="5400" b="1">
                <a:solidFill>
                  <a:srgbClr val="0584A7"/>
                </a:solidFill>
                <a:latin typeface="微软雅黑" panose="020B0503020204020204" pitchFamily="34" charset="-122"/>
                <a:cs typeface="汉仪大黑简" panose="02010609000101010101" charset="-122"/>
              </a:rPr>
              <a:t>常州市新高考</a:t>
            </a:r>
          </a:p>
          <a:p>
            <a:pPr algn="ctr">
              <a:lnSpc>
                <a:spcPct val="100000"/>
              </a:lnSpc>
            </a:pPr>
            <a:r>
              <a:rPr sz="5400" b="1">
                <a:solidFill>
                  <a:srgbClr val="0584A7"/>
                </a:solidFill>
                <a:latin typeface="微软雅黑" panose="020B0503020204020204" pitchFamily="34" charset="-122"/>
                <a:cs typeface="汉仪大黑简" panose="02010609000101010101" charset="-122"/>
              </a:rPr>
              <a:t>线上研修活动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18903" y="2660015"/>
            <a:ext cx="291047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大黑体_GBK" panose="02010600010101010101" charset="-122"/>
                <a:ea typeface="方正大黑体_GBK" panose="02010600010101010101" charset="-122"/>
              </a:rPr>
              <a:t>2021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080" y="0"/>
            <a:ext cx="12186920" cy="864235"/>
            <a:chOff x="8" y="-5"/>
            <a:chExt cx="19192" cy="1361"/>
          </a:xfrm>
        </p:grpSpPr>
        <p:sp>
          <p:nvSpPr>
            <p:cNvPr id="20" name="矩形 19"/>
            <p:cNvSpPr/>
            <p:nvPr/>
          </p:nvSpPr>
          <p:spPr>
            <a:xfrm>
              <a:off x="8" y="-5"/>
              <a:ext cx="19192" cy="1361"/>
            </a:xfrm>
            <a:prstGeom prst="rect">
              <a:avLst/>
            </a:prstGeom>
            <a:solidFill>
              <a:srgbClr val="7DC5F7"/>
            </a:solidFill>
            <a:ln>
              <a:solidFill>
                <a:srgbClr val="77C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/>
            <a:srcRect t="2856" r="1049"/>
            <a:stretch>
              <a:fillRect/>
            </a:stretch>
          </p:blipFill>
          <p:spPr>
            <a:xfrm>
              <a:off x="9579" y="0"/>
              <a:ext cx="9621" cy="135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3" y="132"/>
              <a:ext cx="655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00179"/>
            <a:ext cx="12192000" cy="32160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布卢姆（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Benjamin S. Bloom</a:t>
            </a:r>
            <a:r>
              <a:rPr lang="zh-CN" altLang="en-US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）</a:t>
            </a:r>
            <a:r>
              <a:rPr lang="zh-CN" altLang="en-US" sz="3200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：</a:t>
            </a:r>
            <a:endParaRPr lang="en-US" altLang="zh-CN" sz="3200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ts val="4100"/>
              </a:lnSpc>
            </a:pPr>
            <a:r>
              <a:rPr lang="zh-CN" altLang="en-US" sz="3200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只要对下列三个自变量予以适当注意，就有可能使绝大多数学生的学习都达到掌握水平。</a:t>
            </a:r>
            <a:endParaRPr lang="en-US" altLang="zh-CN" sz="3200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ts val="4100"/>
              </a:lnSpc>
              <a:buAutoNum type="arabicPeriod"/>
            </a:pPr>
            <a:r>
              <a:rPr lang="zh-CN" altLang="en-US" sz="3200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认知准备状态</a:t>
            </a:r>
            <a:endParaRPr lang="en-US" altLang="zh-CN" sz="3200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ts val="4100"/>
              </a:lnSpc>
              <a:buAutoNum type="arabicPeriod"/>
            </a:pPr>
            <a:r>
              <a:rPr lang="zh-CN" altLang="en-US" sz="3200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情感准备状态</a:t>
            </a:r>
            <a:endParaRPr lang="en-US" altLang="zh-CN" sz="3200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ts val="4100"/>
              </a:lnSpc>
              <a:buAutoNum type="arabicPeriod"/>
            </a:pPr>
            <a:r>
              <a:rPr lang="zh-CN" altLang="en-US" sz="3200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教学质量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ksoSlideStyle" descr="#wm#_533723_02_322_144" hidden="1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6147" name="Picture 3" descr="#wm#_76_02_*Z"/>
          <p:cNvPicPr>
            <a:picLocks noChangeAspect="1" noChangeArrowheads="1"/>
          </p:cNvPicPr>
          <p:nvPr/>
        </p:nvPicPr>
        <p:blipFill>
          <a:blip r:embed="rId2"/>
          <a:srcRect l="31" r="55872"/>
          <a:stretch>
            <a:fillRect/>
          </a:stretch>
        </p:blipFill>
        <p:spPr bwMode="auto">
          <a:xfrm>
            <a:off x="3" y="7"/>
            <a:ext cx="6043084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Oval 4" descr="#wm#_76_02_*Z"/>
          <p:cNvSpPr>
            <a:spLocks noChangeArrowheads="1"/>
          </p:cNvSpPr>
          <p:nvPr/>
        </p:nvSpPr>
        <p:spPr bwMode="auto">
          <a:xfrm>
            <a:off x="5507568" y="2141538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1</a:t>
            </a:r>
          </a:p>
        </p:txBody>
      </p:sp>
      <p:sp>
        <p:nvSpPr>
          <p:cNvPr id="6149" name="Text Box 5" descr="#wm#_76_02_322_144_b_1_13#clear#"/>
          <p:cNvSpPr txBox="1">
            <a:spLocks noChangeArrowheads="1"/>
          </p:cNvSpPr>
          <p:nvPr/>
        </p:nvSpPr>
        <p:spPr bwMode="auto">
          <a:xfrm>
            <a:off x="6667504" y="2214561"/>
            <a:ext cx="552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内容图式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51" name="Oval 7" descr="#wm#_76_02_*Z"/>
          <p:cNvSpPr>
            <a:spLocks noChangeArrowheads="1"/>
          </p:cNvSpPr>
          <p:nvPr/>
        </p:nvSpPr>
        <p:spPr bwMode="auto">
          <a:xfrm>
            <a:off x="5507568" y="3176588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2</a:t>
            </a:r>
          </a:p>
        </p:txBody>
      </p:sp>
      <p:sp>
        <p:nvSpPr>
          <p:cNvPr id="6152" name="Text Box 8" descr="#wm#_76_02_322_144_b_2_13#clear#"/>
          <p:cNvSpPr txBox="1">
            <a:spLocks noChangeArrowheads="1"/>
          </p:cNvSpPr>
          <p:nvPr/>
        </p:nvSpPr>
        <p:spPr bwMode="auto">
          <a:xfrm>
            <a:off x="6656917" y="3286126"/>
            <a:ext cx="5535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形式图式</a:t>
            </a:r>
          </a:p>
        </p:txBody>
      </p:sp>
      <p:sp>
        <p:nvSpPr>
          <p:cNvPr id="6154" name="Oval 10" descr="#wm#_76_02_*Z"/>
          <p:cNvSpPr>
            <a:spLocks noChangeArrowheads="1"/>
          </p:cNvSpPr>
          <p:nvPr/>
        </p:nvSpPr>
        <p:spPr bwMode="auto">
          <a:xfrm>
            <a:off x="5507568" y="4279900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3</a:t>
            </a:r>
          </a:p>
        </p:txBody>
      </p:sp>
      <p:sp>
        <p:nvSpPr>
          <p:cNvPr id="6155" name="Text Box 11" descr="#wm#_76_02_322_144_b_3_13#clear#"/>
          <p:cNvSpPr txBox="1">
            <a:spLocks noChangeArrowheads="1"/>
          </p:cNvSpPr>
          <p:nvPr/>
        </p:nvSpPr>
        <p:spPr bwMode="auto">
          <a:xfrm>
            <a:off x="6656917" y="4357701"/>
            <a:ext cx="5535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语言图式</a:t>
            </a:r>
          </a:p>
        </p:txBody>
      </p:sp>
      <p:sp>
        <p:nvSpPr>
          <p:cNvPr id="6160" name="AutoShape 16" descr="#wm#_76_02_*Z"/>
          <p:cNvSpPr>
            <a:spLocks noChangeArrowheads="1"/>
          </p:cNvSpPr>
          <p:nvPr/>
        </p:nvSpPr>
        <p:spPr bwMode="auto">
          <a:xfrm rot="5400000">
            <a:off x="7096924" y="-828410"/>
            <a:ext cx="849313" cy="2956983"/>
          </a:xfrm>
          <a:prstGeom prst="upArrow">
            <a:avLst>
              <a:gd name="adj1" fmla="val 50000"/>
              <a:gd name="adj2" fmla="val 65208"/>
            </a:avLst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" name="Group 17" descr="#wm#_76_02_*Z"/>
          <p:cNvGrpSpPr>
            <a:grpSpLocks/>
          </p:cNvGrpSpPr>
          <p:nvPr/>
        </p:nvGrpSpPr>
        <p:grpSpPr bwMode="auto">
          <a:xfrm>
            <a:off x="6000752" y="590557"/>
            <a:ext cx="5905541" cy="1311275"/>
            <a:chOff x="0" y="0"/>
            <a:chExt cx="5392" cy="2064"/>
          </a:xfrm>
        </p:grpSpPr>
        <p:sp>
          <p:nvSpPr>
            <p:cNvPr id="6156" name="AutoShape 18" descr="#wm#_76_02_*Z"/>
            <p:cNvSpPr>
              <a:spLocks noChangeArrowheads="1"/>
            </p:cNvSpPr>
            <p:nvPr/>
          </p:nvSpPr>
          <p:spPr bwMode="auto">
            <a:xfrm rot="5400000">
              <a:off x="1664" y="-1664"/>
              <a:ext cx="2064" cy="5392"/>
            </a:xfrm>
            <a:prstGeom prst="upArrow">
              <a:avLst>
                <a:gd name="adj1" fmla="val 50000"/>
                <a:gd name="adj2" fmla="val 65238"/>
              </a:avLst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57" name="Rectangle 19" descr="#wm#_76_02_322_144_a_1_7#clear#"/>
            <p:cNvSpPr>
              <a:spLocks noChangeArrowheads="1"/>
            </p:cNvSpPr>
            <p:nvPr/>
          </p:nvSpPr>
          <p:spPr bwMode="auto">
            <a:xfrm>
              <a:off x="2" y="496"/>
              <a:ext cx="4048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sz="3200" b="1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阅读教学相关图式</a:t>
              </a:r>
              <a:endParaRPr lang="zh-CN" alt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6164" name="AutoShape 20" descr="#wm#_76_02_*Z"/>
          <p:cNvSpPr>
            <a:spLocks noChangeArrowheads="1"/>
          </p:cNvSpPr>
          <p:nvPr/>
        </p:nvSpPr>
        <p:spPr bwMode="auto">
          <a:xfrm rot="5400000">
            <a:off x="6962249" y="565683"/>
            <a:ext cx="390525" cy="2262716"/>
          </a:xfrm>
          <a:prstGeom prst="upArrow">
            <a:avLst>
              <a:gd name="adj1" fmla="val 50000"/>
              <a:gd name="adj2" fmla="val 108517"/>
            </a:avLst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/>
      <p:bldP spid="6148" grpId="1" bldLvl="0"/>
      <p:bldP spid="6148" grpId="2" bldLvl="0"/>
      <p:bldP spid="6148" grpId="3" bldLvl="0"/>
      <p:bldP spid="6148" grpId="4" bldLvl="0"/>
      <p:bldP spid="6148" grpId="5" bldLvl="0"/>
      <p:bldP spid="6148" grpId="6" bldLvl="0"/>
      <p:bldP spid="6148" grpId="7" bldLvl="0"/>
      <p:bldP spid="6148" grpId="8" bldLvl="0"/>
      <p:bldP spid="6148" grpId="9" bldLvl="0"/>
      <p:bldP spid="6148" grpId="10" bldLvl="0"/>
      <p:bldP spid="6148" grpId="11" bldLvl="0"/>
      <p:bldP spid="6148" grpId="12" bldLvl="0"/>
      <p:bldP spid="6148" grpId="13" bldLvl="0"/>
      <p:bldP spid="6148" grpId="14" bldLvl="0"/>
      <p:bldP spid="6148" grpId="15" bldLvl="0"/>
      <p:bldP spid="6148" grpId="16" animBg="1"/>
      <p:bldP spid="6149" grpId="0" bldLvl="0"/>
      <p:bldP spid="6149" grpId="1"/>
      <p:bldP spid="6151" grpId="0" bldLvl="0"/>
      <p:bldP spid="6151" grpId="1" bldLvl="0"/>
      <p:bldP spid="6151" grpId="2" animBg="1"/>
      <p:bldP spid="6152" grpId="0" bldLvl="0"/>
      <p:bldP spid="6152" grpId="1"/>
      <p:bldP spid="6154" grpId="0" bldLvl="0"/>
      <p:bldP spid="6154" grpId="1" bldLvl="0"/>
      <p:bldP spid="6154" grpId="2" animBg="1"/>
      <p:bldP spid="6155" grpId="0" bldLvl="0"/>
      <p:bldP spid="6155" grpId="1"/>
      <p:bldP spid="6160" grpId="0" animBg="1"/>
      <p:bldP spid="61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dirty="0" smtClean="0"/>
              <a:t> </a:t>
            </a:r>
            <a:r>
              <a:rPr lang="zh-CN" altLang="en-US" b="1" i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“内容图式”</a:t>
            </a: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是指读者对文章所涉及的主题内容、题材或文化背景知识的熟悉程度；</a:t>
            </a:r>
            <a:endParaRPr lang="en-US" altLang="zh-CN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buNone/>
            </a:pPr>
            <a:endParaRPr lang="en-US" altLang="zh-CN" b="1" i="1" u="sng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b="1" i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“形式图式”</a:t>
            </a: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也被称作“修辞图式”，主要指读者对文章的组织形式、篇章结构、体裁风格等语篇修辞知识的熟悉和掌握；</a:t>
            </a:r>
            <a:endParaRPr lang="en-US" altLang="zh-CN" b="1" dirty="0" smtClean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buNone/>
            </a:pPr>
            <a:endParaRPr lang="en-US" altLang="zh-CN" b="1" i="1" u="sng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b="1" i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“语言图式”</a:t>
            </a: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是指读者所掌握的语言文字知识，如词汇、语法等（包括技能）。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725734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导入：</a:t>
            </a:r>
            <a:r>
              <a:rPr lang="en-US" altLang="zh-CN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激活内容图式</a:t>
            </a:r>
            <a:r>
              <a:rPr lang="en-US" altLang="zh-CN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认知与情感准备</a:t>
            </a:r>
            <a:endParaRPr lang="zh-CN" altLang="en-US" b="1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761963" y="2928934"/>
            <a:ext cx="10972800" cy="2725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especially necessary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Senior 3 students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华文琥珀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868478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M9U1 Reading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</a:rPr>
              <a:t>Canada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1963" y="0"/>
            <a:ext cx="10972800" cy="72547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10 provinces in Canada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212" y="642919"/>
            <a:ext cx="11334829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800" b="1" dirty="0" smtClean="0"/>
              <a:t>英属哥伦比亚省（</a:t>
            </a:r>
            <a:r>
              <a:rPr lang="en-US" sz="2800" b="1" dirty="0" smtClean="0"/>
              <a:t>B.C</a:t>
            </a:r>
            <a:r>
              <a:rPr lang="zh-CN" altLang="en-US" sz="2800" b="1" dirty="0" smtClean="0"/>
              <a:t>）</a:t>
            </a:r>
            <a:r>
              <a:rPr lang="en-US" altLang="zh-CN" sz="2800" b="1" dirty="0" smtClean="0"/>
              <a:t>;            </a:t>
            </a:r>
            <a:r>
              <a:rPr lang="zh-CN" altLang="en-US" sz="2800" b="1" dirty="0" smtClean="0"/>
              <a:t>亚尔伯它省（</a:t>
            </a:r>
            <a:r>
              <a:rPr lang="en-US" sz="2800" b="1" dirty="0" smtClean="0"/>
              <a:t>Alberta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萨斯卡其旺（</a:t>
            </a:r>
            <a:r>
              <a:rPr lang="en-US" sz="2800" b="1" dirty="0" smtClean="0"/>
              <a:t>Saskatchewan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曼尼托巴省（</a:t>
            </a:r>
            <a:r>
              <a:rPr lang="en-US" sz="2800" b="1" dirty="0" smtClean="0"/>
              <a:t>Manitoba</a:t>
            </a:r>
            <a:r>
              <a:rPr lang="zh-CN" altLang="en-US" sz="2800" b="1" dirty="0" smtClean="0"/>
              <a:t>）</a:t>
            </a:r>
            <a:r>
              <a:rPr lang="en-US" altLang="zh-CN" sz="2800" b="1" dirty="0" smtClean="0"/>
              <a:t>;         </a:t>
            </a:r>
            <a:r>
              <a:rPr lang="zh-CN" altLang="en-US" sz="2800" b="1" dirty="0" smtClean="0"/>
              <a:t>安大略省（</a:t>
            </a:r>
            <a:r>
              <a:rPr lang="en-US" sz="2800" b="1" dirty="0" smtClean="0"/>
              <a:t>Ontario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魁北克省（</a:t>
            </a:r>
            <a:r>
              <a:rPr lang="en-US" sz="2800" b="1" dirty="0" smtClean="0"/>
              <a:t>Quebec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布朗什维克省（</a:t>
            </a:r>
            <a:r>
              <a:rPr lang="en-US" sz="2800" b="1" dirty="0" smtClean="0"/>
              <a:t>New Brunswick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新芬兰省及拉不拉多（</a:t>
            </a:r>
            <a:r>
              <a:rPr lang="en-US" sz="2800" b="1" dirty="0" smtClean="0"/>
              <a:t>New </a:t>
            </a:r>
            <a:r>
              <a:rPr lang="en-US" sz="2800" b="1" dirty="0" err="1" smtClean="0"/>
              <a:t>Foundland</a:t>
            </a:r>
            <a:r>
              <a:rPr lang="en-US" sz="2800" b="1" dirty="0" smtClean="0"/>
              <a:t> and Labrador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爱德华王子岛省（</a:t>
            </a:r>
            <a:r>
              <a:rPr lang="en-US" sz="2800" b="1" dirty="0" smtClean="0"/>
              <a:t>Prince Edward Island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>
              <a:buNone/>
            </a:pPr>
            <a:r>
              <a:rPr lang="zh-CN" altLang="en-US" sz="2800" b="1" dirty="0" smtClean="0"/>
              <a:t>诺瓦斯克莎省（</a:t>
            </a:r>
            <a:r>
              <a:rPr lang="en-US" sz="2800" b="1" dirty="0" smtClean="0"/>
              <a:t>Nova Scotia</a:t>
            </a:r>
            <a:r>
              <a:rPr lang="zh-CN" altLang="en-US" sz="2800" b="1" dirty="0" smtClean="0"/>
              <a:t>）；</a:t>
            </a: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571461" y="4714884"/>
            <a:ext cx="10972800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3 districts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666712" y="5429264"/>
            <a:ext cx="10972800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2800" b="1" dirty="0" smtClean="0"/>
              <a:t>纽茵特（</a:t>
            </a:r>
            <a:r>
              <a:rPr lang="en-US" sz="2800" b="1" dirty="0" smtClean="0"/>
              <a:t>Nunavut</a:t>
            </a:r>
            <a:r>
              <a:rPr lang="zh-CN" altLang="en-US" sz="2800" b="1" dirty="0" smtClean="0"/>
              <a:t>）</a:t>
            </a:r>
            <a:r>
              <a:rPr lang="en-US" altLang="zh-CN" sz="2800" b="1" dirty="0" smtClean="0"/>
              <a:t>;                   </a:t>
            </a:r>
            <a:r>
              <a:rPr lang="zh-CN" altLang="en-US" sz="2800" b="1" dirty="0" smtClean="0"/>
              <a:t>育空区（</a:t>
            </a:r>
            <a:r>
              <a:rPr lang="en-US" sz="2800" b="1" dirty="0" smtClean="0"/>
              <a:t>Yukon</a:t>
            </a:r>
            <a:r>
              <a:rPr lang="zh-CN" altLang="en-US" sz="2800" b="1" dirty="0" smtClean="0"/>
              <a:t>）</a:t>
            </a:r>
            <a:endParaRPr lang="en-US" sz="2800" b="1" dirty="0" smtClean="0"/>
          </a:p>
          <a:p>
            <a:pPr lvl="0">
              <a:spcBef>
                <a:spcPct val="0"/>
              </a:spcBef>
            </a:pPr>
            <a:r>
              <a:rPr lang="zh-CN" altLang="en-US" sz="2800" b="1" dirty="0" smtClean="0"/>
              <a:t>西北区（</a:t>
            </a:r>
            <a:r>
              <a:rPr lang="en-US" sz="2800" b="1" dirty="0" smtClean="0"/>
              <a:t>Northwest Territory</a:t>
            </a:r>
            <a:r>
              <a:rPr lang="zh-CN" altLang="en-US" sz="2800" b="1" dirty="0" smtClean="0"/>
              <a:t>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M9U1 Project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0459" y="1600206"/>
            <a:ext cx="1171583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</a:rPr>
              <a:t>Is Australia really a sporting nation?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9184" y="2492382"/>
            <a:ext cx="11952816" cy="370681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3600" b="1" smtClean="0">
                <a:latin typeface="Times New Roman" pitchFamily="18" charset="0"/>
              </a:rPr>
              <a:t>   </a:t>
            </a:r>
            <a:r>
              <a:rPr lang="en-US" altLang="zh-CN" sz="3600" b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Unique cultures of the following countries: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zh-CN" sz="3600" b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France, Britain, India and Australia</a:t>
            </a:r>
            <a:r>
              <a:rPr lang="en-US" altLang="zh-CN" sz="3600" b="1" smtClean="0">
                <a:latin typeface="Times New Roman" pitchFamily="18" charset="0"/>
              </a:rPr>
              <a:t>.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1102784" y="476250"/>
            <a:ext cx="451273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Brainstorming</a:t>
            </a:r>
            <a:endParaRPr lang="zh-CN" alt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8" descr="12319206499814394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5033" y="1412882"/>
            <a:ext cx="6477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图片 7" descr="putaoji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67" y="1557338"/>
            <a:ext cx="53340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47756" y="500064"/>
            <a:ext cx="186621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France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7920567" y="4292600"/>
            <a:ext cx="3744384" cy="1657350"/>
          </a:xfrm>
          <a:prstGeom prst="cloudCallout">
            <a:avLst>
              <a:gd name="adj1" fmla="val -45023"/>
              <a:gd name="adj2" fmla="val 67435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Grape  wine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6" y="500064"/>
            <a:ext cx="186621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France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6147" name="图片 2" descr="1205293085_44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6" y="1428750"/>
            <a:ext cx="4286249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图片 3" descr="887EDFB8EFCB99B38BF5D5C14DAC8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3801" y="1428756"/>
            <a:ext cx="4133851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36556" y="4508507"/>
            <a:ext cx="4032249" cy="180022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Fashion show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" y="32421"/>
            <a:ext cx="12192000" cy="6975987"/>
          </a:xfrm>
          <a:prstGeom prst="rect">
            <a:avLst/>
          </a:prstGeom>
        </p:spPr>
      </p:pic>
      <p:pic>
        <p:nvPicPr>
          <p:cNvPr id="2" name="Chairlift - Bruis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07005" y="-1145563"/>
            <a:ext cx="577991" cy="577991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415777" y="299950"/>
            <a:ext cx="5492750" cy="1016918"/>
            <a:chOff x="543380" y="510914"/>
            <a:chExt cx="5492750" cy="1016918"/>
          </a:xfrm>
        </p:grpSpPr>
        <p:grpSp>
          <p:nvGrpSpPr>
            <p:cNvPr id="15" name="组合 13"/>
            <p:cNvGrpSpPr/>
            <p:nvPr/>
          </p:nvGrpSpPr>
          <p:grpSpPr>
            <a:xfrm>
              <a:off x="543380" y="510914"/>
              <a:ext cx="898192" cy="1016918"/>
              <a:chOff x="1318374" y="150337"/>
              <a:chExt cx="1489433" cy="1727784"/>
            </a:xfrm>
            <a:effectLst>
              <a:outerShdw blurRad="228600" dist="152400" dir="2340000" sx="90000" sy="9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7" name="六边形 16"/>
              <p:cNvSpPr/>
              <p:nvPr/>
            </p:nvSpPr>
            <p:spPr>
              <a:xfrm rot="5400000">
                <a:off x="1199199" y="269512"/>
                <a:ext cx="1727784" cy="1489433"/>
              </a:xfrm>
              <a:prstGeom prst="hexagon">
                <a:avLst/>
              </a:prstGeom>
              <a:gradFill flip="none" rotWithShape="1">
                <a:gsLst>
                  <a:gs pos="100000">
                    <a:schemeClr val="bg1">
                      <a:lumMod val="69000"/>
                      <a:lumOff val="31000"/>
                    </a:schemeClr>
                  </a:gs>
                  <a:gs pos="0">
                    <a:schemeClr val="accent1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六边形 17"/>
              <p:cNvSpPr/>
              <p:nvPr/>
            </p:nvSpPr>
            <p:spPr>
              <a:xfrm rot="5400000">
                <a:off x="1300555" y="356409"/>
                <a:ext cx="1527476" cy="1316790"/>
              </a:xfrm>
              <a:prstGeom prst="hexagon">
                <a:avLst/>
              </a:prstGeom>
              <a:gradFill flip="none" rotWithShape="1">
                <a:gsLst>
                  <a:gs pos="48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文本框 1066"/>
            <p:cNvSpPr txBox="1">
              <a:spLocks noChangeArrowheads="1"/>
            </p:cNvSpPr>
            <p:nvPr/>
          </p:nvSpPr>
          <p:spPr bwMode="auto">
            <a:xfrm>
              <a:off x="2014040" y="789044"/>
              <a:ext cx="4022090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indent="0" algn="ctr">
                <a:lnSpc>
                  <a:spcPct val="100000"/>
                </a:lnSpc>
                <a:buNone/>
              </a:pPr>
              <a:r>
                <a:rPr sz="2400" b="1">
                  <a:solidFill>
                    <a:schemeClr val="accent1"/>
                  </a:solidFill>
                  <a:latin typeface="微软雅黑" panose="020B0503020204020204" pitchFamily="34" charset="-122"/>
                  <a:cs typeface="汉仪大黑简" panose="02010609000101010101" charset="-122"/>
                  <a:sym typeface="+mn-ea"/>
                </a:rPr>
                <a:t>常州市新高考线上研修活动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endParaRPr>
            </a:p>
          </p:txBody>
        </p:sp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65300" y="2780030"/>
            <a:ext cx="86620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图式理论与语篇教学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401" y="4726204"/>
            <a:ext cx="1535545" cy="73890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3758" y="1942486"/>
            <a:ext cx="1222960" cy="5884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835" y="4982847"/>
            <a:ext cx="1888953" cy="1767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9886" y="5633884"/>
            <a:ext cx="2143223" cy="13734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9886" y="805885"/>
            <a:ext cx="627584" cy="1176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80" y="4102640"/>
            <a:ext cx="1473200" cy="2540000"/>
          </a:xfrm>
          <a:prstGeom prst="rect">
            <a:avLst/>
          </a:prstGeom>
        </p:spPr>
      </p:pic>
      <p:grpSp>
        <p:nvGrpSpPr>
          <p:cNvPr id="36" name="组 35"/>
          <p:cNvGrpSpPr/>
          <p:nvPr/>
        </p:nvGrpSpPr>
        <p:grpSpPr>
          <a:xfrm>
            <a:off x="3422650" y="3840480"/>
            <a:ext cx="5551170" cy="723900"/>
            <a:chOff x="3310690" y="3889477"/>
            <a:chExt cx="5368854" cy="7239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0690" y="3889477"/>
              <a:ext cx="5368854" cy="723900"/>
            </a:xfrm>
            <a:prstGeom prst="rect">
              <a:avLst/>
            </a:prstGeom>
          </p:spPr>
        </p:pic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3769795" y="4052037"/>
              <a:ext cx="4558030" cy="400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107950">
                <a:lnSpc>
                  <a:spcPts val="24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思源黑体 CN ExtraLight" panose="020B0200000000000000" pitchFamily="34" charset="-122"/>
                  <a:ea typeface="思源黑体 CN ExtraLight" panose="020B0200000000000000" pitchFamily="34" charset="-122"/>
                </a:rPr>
                <a:t>讲师团成员</a:t>
              </a:r>
              <a:r>
                <a:rPr lang="zh-CN" altLang="en-US" b="1" dirty="0" smtClean="0">
                  <a:solidFill>
                    <a:schemeClr val="bg1"/>
                  </a:solidFill>
                  <a:latin typeface="思源黑体 CN ExtraLight" panose="020B0200000000000000" pitchFamily="34" charset="-122"/>
                  <a:ea typeface="思源黑体 CN ExtraLight" panose="020B0200000000000000" pitchFamily="34" charset="-122"/>
                </a:rPr>
                <a:t>：查君蕾  江苏省横林高级中学</a:t>
              </a:r>
              <a:endParaRPr lang="zh-CN" altLang="en-US" b="1" dirty="0">
                <a:solidFill>
                  <a:schemeClr val="bg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5910" y="299720"/>
            <a:ext cx="1321435" cy="101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6" y="500064"/>
            <a:ext cx="186621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France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7171" name="图片 3" descr="凯旋门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2884" y="1484318"/>
            <a:ext cx="4953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431803" y="3644900"/>
            <a:ext cx="5281084" cy="1944688"/>
          </a:xfrm>
          <a:prstGeom prst="cloudCallout">
            <a:avLst>
              <a:gd name="adj1" fmla="val -44991"/>
              <a:gd name="adj2" fmla="val 91468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zh-CN"/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The Triumphal 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6" y="500064"/>
            <a:ext cx="181011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Britain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Picture 7" descr="203d5bc4c3176928d074581e11c68aea3e904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1" y="1773238"/>
            <a:ext cx="496781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eed6d5342a3e361ce94c93f825093467241281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5517" y="2205038"/>
            <a:ext cx="6197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27056" y="1844675"/>
            <a:ext cx="2305049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Big Ben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769100" y="5805495"/>
            <a:ext cx="3744384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Stonehenge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6" y="500064"/>
            <a:ext cx="181011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Britain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7152222" y="3070225"/>
            <a:ext cx="4322233" cy="1079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/>
              <a:t>Shakespeare</a:t>
            </a:r>
          </a:p>
        </p:txBody>
      </p:sp>
      <p:pic>
        <p:nvPicPr>
          <p:cNvPr id="9220" name="Picture 11" descr="a0e497db46bd7447d0164ef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7538" y="1533525"/>
            <a:ext cx="5856817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32701" y="692150"/>
            <a:ext cx="138050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India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10243" name="Picture 9" descr="7d3840fd7d6a865bd7887d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189" y="1052514"/>
            <a:ext cx="486198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0" descr="Blue%20hills____________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655" y="1916114"/>
            <a:ext cx="662516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7632704" y="5611819"/>
            <a:ext cx="16850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dancing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00712241142392813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5" y="476257"/>
            <a:ext cx="940858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Oval 6"/>
          <p:cNvSpPr>
            <a:spLocks noChangeArrowheads="1"/>
          </p:cNvSpPr>
          <p:nvPr/>
        </p:nvSpPr>
        <p:spPr bwMode="auto">
          <a:xfrm>
            <a:off x="3503084" y="5373695"/>
            <a:ext cx="4800600" cy="1150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/>
              <a:t>Bollywood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DSC01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775884" y="5445125"/>
            <a:ext cx="960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CN" b="1"/>
              <a:t>                                   </a:t>
            </a:r>
            <a:endParaRPr kumimoji="1" lang="zh-CN" altLang="en-US" b="1"/>
          </a:p>
        </p:txBody>
      </p:sp>
      <p:pic>
        <p:nvPicPr>
          <p:cNvPr id="12292" name="图片 8" descr="46b2c25eb1762c783e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71203" y="5943600"/>
            <a:ext cx="68368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"/>
            <a:ext cx="238078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rgbClr val="7030A0"/>
                </a:solidFill>
                <a:latin typeface="Arial" charset="0"/>
              </a:rPr>
              <a:t>Australia</a:t>
            </a:r>
            <a:endParaRPr lang="zh-CN" altLang="en-US" sz="40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24422" y="5373695"/>
            <a:ext cx="9503833" cy="1150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/>
              <a:t>the Sydney Opera 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2000年悉尼奥运会会徽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54000"/>
          </a:blip>
          <a:srcRect/>
          <a:stretch>
            <a:fillRect/>
          </a:stretch>
        </p:blipFill>
        <p:spPr bwMode="auto">
          <a:xfrm>
            <a:off x="527053" y="4941888"/>
            <a:ext cx="422486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001e4f9d5d5d0a0f69854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422" y="1773238"/>
            <a:ext cx="5454649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4" descr="W0201005053564221997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869" y="1773238"/>
            <a:ext cx="5353051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 descr="091229090684a9d0065672f5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0652" y="1773238"/>
            <a:ext cx="931333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7" descr="aa63f81d4d"/>
          <p:cNvPicPr>
            <a:picLocks noChangeAspect="1" noChangeArrowheads="1"/>
          </p:cNvPicPr>
          <p:nvPr/>
        </p:nvPicPr>
        <p:blipFill>
          <a:blip r:embed="rId7"/>
          <a:srcRect l="19106" t="6068" r="4510" b="26036"/>
          <a:stretch>
            <a:fillRect/>
          </a:stretch>
        </p:blipFill>
        <p:spPr bwMode="auto">
          <a:xfrm>
            <a:off x="1775889" y="1773245"/>
            <a:ext cx="9696449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8" descr="1273033797_2484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8522" y="1773245"/>
            <a:ext cx="8640233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 descr="19756_2010102710235918jY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5" y="1500194"/>
            <a:ext cx="10953751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1" y="333380"/>
            <a:ext cx="11906251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Is Australia really a sporting nation ?</a:t>
            </a:r>
            <a:endParaRPr lang="zh-CN" altLang="en-US" sz="4000" b="1">
              <a:solidFill>
                <a:srgbClr val="FF0000"/>
              </a:solidFill>
            </a:endParaRPr>
          </a:p>
          <a:p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5eb2618902358e920e2444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09600" y="914400"/>
            <a:ext cx="10972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CN" sz="400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14340" name="Picture 6" descr="OneMoreTimeForLuckWin%20Bev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0E9F0"/>
              </a:clrFrom>
              <a:clrTo>
                <a:srgbClr val="E0E9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800" y="1341438"/>
            <a:ext cx="11040533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WordArt 7"/>
          <p:cNvSpPr>
            <a:spLocks noChangeArrowheads="1" noChangeShapeType="1" noTextEdit="1"/>
          </p:cNvSpPr>
          <p:nvPr/>
        </p:nvSpPr>
        <p:spPr bwMode="auto">
          <a:xfrm>
            <a:off x="285712" y="332656"/>
            <a:ext cx="11620581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altLang="zh-CN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It is indeed a great sporting nation</a:t>
            </a:r>
            <a:r>
              <a:rPr lang="en-US" altLang="zh-CN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/>
                <a:ea typeface="宋体"/>
              </a:rPr>
              <a:t>!</a:t>
            </a:r>
            <a:endParaRPr lang="zh-CN" altLang="en-US" sz="4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0" y="1214422"/>
            <a:ext cx="12192000" cy="342902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3200" dirty="0" smtClean="0"/>
              <a:t>    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赫德森（</a:t>
            </a:r>
            <a:r>
              <a:rPr lang="en-US" sz="3200" b="1" dirty="0" smtClean="0">
                <a:solidFill>
                  <a:srgbClr val="FF0000"/>
                </a:solidFill>
              </a:rPr>
              <a:t>Hudson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，</a:t>
            </a:r>
            <a:r>
              <a:rPr lang="en-US" sz="3200" b="1" dirty="0" smtClean="0">
                <a:solidFill>
                  <a:srgbClr val="FF0000"/>
                </a:solidFill>
              </a:rPr>
              <a:t>T.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1982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）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在运用图式理论研究外语教学的实验中，设计了与文章内容相关的图画，用以激活受试者头脑中与文章内容相关的图式，结果表明，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引出的图式</a:t>
            </a:r>
            <a:r>
              <a:rPr lang="zh-CN" altLang="en-US" sz="3200" b="1" dirty="0" smtClean="0">
                <a:solidFill>
                  <a:schemeClr val="tx2"/>
                </a:solidFill>
              </a:rPr>
              <a:t>是阅读理解中的一个重要因素，对理解的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作用大于外语能力。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提炼形式图式</a:t>
            </a:r>
            <a:endParaRPr lang="zh-CN" altLang="en-US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zh-CN" altLang="en-US" b="1" i="1" u="sng" dirty="0" smtClean="0">
                <a:solidFill>
                  <a:srgbClr val="FF0000"/>
                </a:solidFill>
              </a:rPr>
              <a:t>“形式图式”</a:t>
            </a: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</a:rPr>
              <a:t>也被称作“修辞图式”，主要指读者对 </a:t>
            </a:r>
            <a:r>
              <a:rPr lang="zh-CN" altLang="en-US" b="1" i="1" u="sng" dirty="0" smtClean="0">
                <a:solidFill>
                  <a:schemeClr val="tx2"/>
                </a:solidFill>
              </a:rPr>
              <a:t>文章的组织形式、篇章结构、体裁风格 </a:t>
            </a: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</a:rPr>
              <a:t>等语篇修辞知识的熟悉和掌握；</a:t>
            </a:r>
            <a:endParaRPr lang="en-US" altLang="zh-CN" b="1" dirty="0" smtClean="0">
              <a:solidFill>
                <a:schemeClr val="tx2">
                  <a:satMod val="130000"/>
                </a:schemeClr>
              </a:solidFill>
            </a:endParaRPr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How to teach reading in </a:t>
            </a:r>
            <a:br>
              <a:rPr lang="en-US" altLang="zh-CN" b="1" dirty="0" smtClean="0">
                <a:solidFill>
                  <a:srgbClr val="FF0000"/>
                </a:solidFill>
              </a:rPr>
            </a:br>
            <a:r>
              <a:rPr lang="en-US" altLang="zh-CN" b="1" dirty="0" smtClean="0">
                <a:solidFill>
                  <a:srgbClr val="FF0000"/>
                </a:solidFill>
              </a:rPr>
              <a:t>Senior Three?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Time pressing </a:t>
            </a:r>
          </a:p>
          <a:p>
            <a:r>
              <a:rPr lang="en-US" altLang="zh-CN" b="1" dirty="0" smtClean="0">
                <a:solidFill>
                  <a:srgbClr val="002060"/>
                </a:solidFill>
              </a:rPr>
              <a:t>Schedule tight</a:t>
            </a:r>
          </a:p>
          <a:p>
            <a:r>
              <a:rPr lang="en-US" altLang="zh-CN" b="1" dirty="0" smtClean="0">
                <a:solidFill>
                  <a:srgbClr val="002060"/>
                </a:solidFill>
              </a:rPr>
              <a:t>Students exhausted </a:t>
            </a:r>
            <a:endParaRPr lang="zh-CN" altLang="en-US" b="1" dirty="0" smtClean="0">
              <a:solidFill>
                <a:srgbClr val="002060"/>
              </a:solidFill>
            </a:endParaRPr>
          </a:p>
          <a:p>
            <a:r>
              <a:rPr lang="en-US" altLang="zh-CN" b="1" dirty="0" smtClean="0">
                <a:solidFill>
                  <a:srgbClr val="002060"/>
                </a:solidFill>
              </a:rPr>
              <a:t>Exams always around the corner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09" y="285728"/>
            <a:ext cx="11525331" cy="178595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图式理论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--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两种基本的信息处理方式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/>
            </a:r>
            <a:br>
              <a:rPr lang="en-US" altLang="zh-CN" sz="3600" b="1" dirty="0" smtClean="0">
                <a:solidFill>
                  <a:srgbClr val="FF0000"/>
                </a:solidFill>
              </a:rPr>
            </a:br>
            <a:r>
              <a:rPr lang="en-US" altLang="zh-CN" sz="3600" b="1" dirty="0" smtClean="0">
                <a:solidFill>
                  <a:srgbClr val="FF0000"/>
                </a:solidFill>
              </a:rPr>
              <a:t>bottom up/ top down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0" y="2071678"/>
            <a:ext cx="12192000" cy="257176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“自上而下”的方式加速信息的吸收与同化，有助于读者消除歧义；当输入的信息有不同解释的时候，帮助我们作出抉择。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8279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分析文体特征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3571885"/>
            <a:ext cx="10972800" cy="2554287"/>
          </a:xfrm>
        </p:spPr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穿着西装笔挺的男子&#10;&#10;描述已自动生成">
            <a:extLst>
              <a:ext uri="{FF2B5EF4-FFF2-40B4-BE49-F238E27FC236}">
                <a16:creationId xmlns:a16="http://schemas.microsoft.com/office/drawing/2014/main" xmlns="" id="{0A0276B7-AC4C-DD48-9AE2-0C0BA606D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9" y="185737"/>
            <a:ext cx="9686928" cy="48434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EFC06FE-82DC-B44B-AB2A-FD773831CF49}"/>
              </a:ext>
            </a:extLst>
          </p:cNvPr>
          <p:cNvSpPr txBox="1"/>
          <p:nvPr/>
        </p:nvSpPr>
        <p:spPr>
          <a:xfrm>
            <a:off x="2666976" y="5357835"/>
            <a:ext cx="4844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transcript </a:t>
            </a:r>
            <a:r>
              <a:rPr kumimoji="1" lang="zh-C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讲座记录</a:t>
            </a:r>
          </a:p>
        </p:txBody>
      </p:sp>
    </p:spTree>
    <p:extLst>
      <p:ext uri="{BB962C8B-B14F-4D97-AF65-F5344CB8AC3E}">
        <p14:creationId xmlns:p14="http://schemas.microsoft.com/office/powerpoint/2010/main" xmlns="" val="2199003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43050"/>
            <a:ext cx="12192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A clear  argument: </a:t>
            </a:r>
            <a:r>
              <a:rPr lang="en-US" altLang="zh-CN" sz="3600" b="1" dirty="0" smtClean="0">
                <a:solidFill>
                  <a:srgbClr val="002060"/>
                </a:solidFill>
              </a:rPr>
              <a:t>persuasive and motivating</a:t>
            </a:r>
          </a:p>
          <a:p>
            <a:r>
              <a:rPr lang="en-US" altLang="zh-CN" sz="3600" b="1" dirty="0" smtClean="0">
                <a:solidFill>
                  <a:srgbClr val="002060"/>
                </a:solidFill>
              </a:rPr>
              <a:t>                                   </a:t>
            </a:r>
          </a:p>
          <a:p>
            <a:r>
              <a:rPr lang="en-US" altLang="zh-CN" sz="3600" b="1" dirty="0" smtClean="0">
                <a:solidFill>
                  <a:srgbClr val="FF0000"/>
                </a:solidFill>
              </a:rPr>
              <a:t>Strict logic: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3600" b="1" dirty="0" smtClean="0">
                <a:solidFill>
                  <a:srgbClr val="002060"/>
                </a:solidFill>
              </a:rPr>
              <a:t>easy to get across to the audience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475" y="357175"/>
            <a:ext cx="65722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70C0"/>
                </a:solidFill>
              </a:rPr>
              <a:t>   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Lecture transcript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8279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发现文体特征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3571885"/>
            <a:ext cx="10972800" cy="2554287"/>
          </a:xfrm>
        </p:spPr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476211" y="285728"/>
            <a:ext cx="10858576" cy="8844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Part 1: Paras.1-2  </a:t>
            </a:r>
            <a:r>
              <a:rPr lang="en-US" altLang="zh-CN" dirty="0" smtClean="0"/>
              <a:t>Introduction </a:t>
            </a:r>
          </a:p>
          <a:p>
            <a:r>
              <a:rPr lang="en-US" altLang="zh-CN" dirty="0" smtClean="0"/>
              <a:t>                               – speaker’s experience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17F9B7FD-7AB4-154E-8594-06888CBB9FA0}"/>
              </a:ext>
            </a:extLst>
          </p:cNvPr>
          <p:cNvSpPr txBox="1"/>
          <p:nvPr/>
        </p:nvSpPr>
        <p:spPr>
          <a:xfrm>
            <a:off x="571464" y="1643050"/>
            <a:ext cx="11391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Feynman choose “the value of science” as the topic of his lecture?</a:t>
            </a:r>
            <a:endParaRPr kumimoji="1" lang="zh-C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94BA44C-FF0D-0C41-B0EF-0B8DF4D39312}"/>
              </a:ext>
            </a:extLst>
          </p:cNvPr>
          <p:cNvSpPr/>
          <p:nvPr/>
        </p:nvSpPr>
        <p:spPr>
          <a:xfrm>
            <a:off x="666714" y="3000372"/>
            <a:ext cx="10929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noProof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though he was once confused, he is quite clear about the value of science and determined to share it with the public.</a:t>
            </a: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2895715-AFC3-7843-9225-05837D3952C5}"/>
              </a:ext>
            </a:extLst>
          </p:cNvPr>
          <p:cNvSpPr txBox="1"/>
          <p:nvPr/>
        </p:nvSpPr>
        <p:spPr>
          <a:xfrm>
            <a:off x="1" y="3143248"/>
            <a:ext cx="303098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The Value of Science</a:t>
            </a:r>
            <a:endParaRPr kumimoji="1" lang="zh-CN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6053CD-265E-C142-8525-A3D37C32C320}"/>
              </a:ext>
            </a:extLst>
          </p:cNvPr>
          <p:cNvSpPr txBox="1"/>
          <p:nvPr/>
        </p:nvSpPr>
        <p:spPr>
          <a:xfrm>
            <a:off x="3238480" y="1785926"/>
            <a:ext cx="87342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The first</a:t>
            </a:r>
            <a:r>
              <a:rPr lang="en-US" altLang="zh-CN" sz="2800" dirty="0" smtClean="0">
                <a:solidFill>
                  <a:srgbClr val="C00000"/>
                </a:solidFill>
              </a:rPr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way in which science is of value…</a:t>
            </a:r>
            <a:endParaRPr lang="zh-CN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文本框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21087A-3B13-F448-A21D-8C9BF6E20A5B}"/>
              </a:ext>
            </a:extLst>
          </p:cNvPr>
          <p:cNvSpPr txBox="1"/>
          <p:nvPr/>
        </p:nvSpPr>
        <p:spPr>
          <a:xfrm>
            <a:off x="3238480" y="3429000"/>
            <a:ext cx="87190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Another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value of science is the …</a:t>
            </a:r>
            <a:endParaRPr lang="zh-CN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文本框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FE85B3B-37DA-164B-AF8E-44477EC141F1}"/>
              </a:ext>
            </a:extLst>
          </p:cNvPr>
          <p:cNvSpPr txBox="1"/>
          <p:nvPr/>
        </p:nvSpPr>
        <p:spPr>
          <a:xfrm>
            <a:off x="3238483" y="5143512"/>
            <a:ext cx="8719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I would now like to turn to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US" altLang="zh-CN" sz="2800" dirty="0" smtClean="0">
                <a:solidFill>
                  <a:srgbClr val="C00000"/>
                </a:solidFill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+mn-lt"/>
              </a:rPr>
              <a:t>third</a:t>
            </a:r>
            <a:r>
              <a:rPr lang="en-US" altLang="zh-CN" sz="2800" dirty="0" smtClean="0">
                <a:solidFill>
                  <a:srgbClr val="C00000"/>
                </a:solidFill>
              </a:rPr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value</a:t>
            </a:r>
            <a:r>
              <a:rPr lang="en-US" altLang="zh-CN" sz="2800" dirty="0" smtClean="0">
                <a:solidFill>
                  <a:srgbClr val="002060"/>
                </a:solidFill>
              </a:rPr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…</a:t>
            </a:r>
            <a:endParaRPr lang="zh-CN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xmlns="" id="{1D1E4168-B0F8-6F40-AB9A-F35D4E887D5F}"/>
              </a:ext>
            </a:extLst>
          </p:cNvPr>
          <p:cNvSpPr/>
          <p:nvPr/>
        </p:nvSpPr>
        <p:spPr>
          <a:xfrm>
            <a:off x="2952729" y="2071678"/>
            <a:ext cx="264211" cy="33784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476212" y="357166"/>
            <a:ext cx="11334829" cy="8844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u="sng" dirty="0" smtClean="0"/>
              <a:t>the first sentences </a:t>
            </a:r>
            <a:r>
              <a:rPr lang="en-US" altLang="zh-CN" dirty="0" smtClean="0"/>
              <a:t>of the rest paragraphs</a:t>
            </a:r>
          </a:p>
          <a:p>
            <a:pPr algn="ctr"/>
            <a:r>
              <a:rPr lang="en-US" altLang="zh-CN" dirty="0" smtClean="0"/>
              <a:t>→ </a:t>
            </a:r>
            <a:r>
              <a:rPr lang="en-US" altLang="zh-CN" u="sng" dirty="0" smtClean="0"/>
              <a:t>the main body </a:t>
            </a:r>
            <a:r>
              <a:rPr lang="en-US" altLang="zh-CN" dirty="0" smtClean="0"/>
              <a:t>the lecture 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3214692"/>
            <a:ext cx="304797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</a:rPr>
              <a:t>     </a:t>
            </a:r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Strict</a:t>
            </a:r>
          </a:p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     logic</a:t>
            </a:r>
            <a:endParaRPr lang="zh-CN" alt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391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2895715-AFC3-7843-9225-05837D3952C5}"/>
              </a:ext>
            </a:extLst>
          </p:cNvPr>
          <p:cNvSpPr txBox="1"/>
          <p:nvPr/>
        </p:nvSpPr>
        <p:spPr>
          <a:xfrm>
            <a:off x="1" y="2357435"/>
            <a:ext cx="303098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lecture transcript</a:t>
            </a:r>
            <a:endParaRPr kumimoji="1" lang="zh-CN" alt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6053CD-265E-C142-8525-A3D37C32C320}"/>
              </a:ext>
            </a:extLst>
          </p:cNvPr>
          <p:cNvSpPr txBox="1"/>
          <p:nvPr/>
        </p:nvSpPr>
        <p:spPr>
          <a:xfrm>
            <a:off x="3333731" y="571483"/>
            <a:ext cx="40005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introduction</a:t>
            </a:r>
            <a:r>
              <a:rPr lang="en-US" altLang="zh-CN" sz="2800" dirty="0" smtClean="0"/>
              <a:t>:</a:t>
            </a:r>
          </a:p>
          <a:p>
            <a:r>
              <a:rPr lang="en-US" altLang="zh-CN" sz="2800" i="1" dirty="0" smtClean="0">
                <a:solidFill>
                  <a:srgbClr val="0070C0"/>
                </a:solidFill>
              </a:rPr>
              <a:t>a   clear argument</a:t>
            </a:r>
            <a:endParaRPr lang="zh-CN" altLang="en-US" sz="2800" i="1" dirty="0">
              <a:solidFill>
                <a:srgbClr val="0070C0"/>
              </a:solidFill>
            </a:endParaRPr>
          </a:p>
        </p:txBody>
      </p:sp>
      <p:sp>
        <p:nvSpPr>
          <p:cNvPr id="8" name="文本框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21087A-3B13-F448-A21D-8C9BF6E20A5B}"/>
              </a:ext>
            </a:extLst>
          </p:cNvPr>
          <p:cNvSpPr txBox="1"/>
          <p:nvPr/>
        </p:nvSpPr>
        <p:spPr>
          <a:xfrm>
            <a:off x="3238486" y="2286001"/>
            <a:ext cx="263067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main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body</a:t>
            </a:r>
            <a:r>
              <a:rPr lang="en-US" altLang="zh-CN" sz="2800" dirty="0" smtClean="0"/>
              <a:t>:</a:t>
            </a:r>
          </a:p>
          <a:p>
            <a:r>
              <a:rPr lang="en-US" altLang="zh-CN" sz="2800" i="1" dirty="0" smtClean="0">
                <a:solidFill>
                  <a:srgbClr val="0070C0"/>
                </a:solidFill>
              </a:rPr>
              <a:t>strict logic</a:t>
            </a:r>
            <a:endParaRPr lang="zh-CN" altLang="en-US" sz="2800" i="1" dirty="0">
              <a:solidFill>
                <a:srgbClr val="0070C0"/>
              </a:solidFill>
            </a:endParaRPr>
          </a:p>
        </p:txBody>
      </p:sp>
      <p:sp>
        <p:nvSpPr>
          <p:cNvPr id="9" name="文本框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FE85B3B-37DA-164B-AF8E-44477EC141F1}"/>
              </a:ext>
            </a:extLst>
          </p:cNvPr>
          <p:cNvSpPr txBox="1"/>
          <p:nvPr/>
        </p:nvSpPr>
        <p:spPr>
          <a:xfrm>
            <a:off x="3305308" y="4049077"/>
            <a:ext cx="250494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conclusion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xmlns="" id="{1D1E4168-B0F8-6F40-AB9A-F35D4E887D5F}"/>
              </a:ext>
            </a:extLst>
          </p:cNvPr>
          <p:cNvSpPr/>
          <p:nvPr/>
        </p:nvSpPr>
        <p:spPr>
          <a:xfrm>
            <a:off x="3002281" y="1086832"/>
            <a:ext cx="264211" cy="33784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xmlns="" id="{1D1E4168-B0F8-6F40-AB9A-F35D4E887D5F}"/>
              </a:ext>
            </a:extLst>
          </p:cNvPr>
          <p:cNvSpPr/>
          <p:nvPr/>
        </p:nvSpPr>
        <p:spPr>
          <a:xfrm>
            <a:off x="7334261" y="642918"/>
            <a:ext cx="95251" cy="12858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6053CD-265E-C142-8525-A3D37C32C320}"/>
              </a:ext>
            </a:extLst>
          </p:cNvPr>
          <p:cNvSpPr txBox="1"/>
          <p:nvPr/>
        </p:nvSpPr>
        <p:spPr>
          <a:xfrm>
            <a:off x="7524760" y="214290"/>
            <a:ext cx="419102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writer’s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experience</a:t>
            </a:r>
            <a:endParaRPr lang="zh-CN" altLang="en-US" sz="28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文本框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6053CD-265E-C142-8525-A3D37C32C320}"/>
              </a:ext>
            </a:extLst>
          </p:cNvPr>
          <p:cNvSpPr txBox="1"/>
          <p:nvPr/>
        </p:nvSpPr>
        <p:spPr>
          <a:xfrm>
            <a:off x="7620011" y="1000108"/>
            <a:ext cx="42862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a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question</a:t>
            </a:r>
            <a:endParaRPr lang="zh-CN" altLang="en-US" sz="28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文本框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6053CD-265E-C142-8525-A3D37C32C320}"/>
              </a:ext>
            </a:extLst>
          </p:cNvPr>
          <p:cNvSpPr txBox="1"/>
          <p:nvPr/>
        </p:nvSpPr>
        <p:spPr>
          <a:xfrm>
            <a:off x="7620011" y="1785926"/>
            <a:ext cx="42862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an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002060"/>
                </a:solidFill>
                <a:latin typeface="+mn-lt"/>
              </a:rPr>
              <a:t>argument</a:t>
            </a:r>
            <a:endParaRPr lang="zh-CN" altLang="en-US" sz="28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391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不同文体、不同题材、不同形式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868478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M9U1 Reading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</a:rPr>
              <a:t>Canada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87C2256C-6AF4-2540-B28C-85733E9B1521}"/>
              </a:ext>
            </a:extLst>
          </p:cNvPr>
          <p:cNvSpPr txBox="1"/>
          <p:nvPr/>
        </p:nvSpPr>
        <p:spPr>
          <a:xfrm>
            <a:off x="1904971" y="2357430"/>
            <a:ext cx="6205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Science</a:t>
            </a:r>
            <a:endParaRPr kumimoji="1" lang="zh-CN" alt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6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图片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" y="1052513"/>
            <a:ext cx="11952817" cy="1008062"/>
          </a:xfrm>
          <a:noFill/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0066FF"/>
                </a:solidFill>
              </a:rPr>
              <a:t>What subjects do we often talk about</a:t>
            </a:r>
            <a:r>
              <a:rPr lang="zh-CN" altLang="en-US" b="1" smtClean="0">
                <a:solidFill>
                  <a:srgbClr val="0066FF"/>
                </a:solidFill>
              </a:rPr>
              <a:t>?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68500" y="4868864"/>
            <a:ext cx="327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71134" y="4437064"/>
            <a:ext cx="327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312586" y="5661026"/>
            <a:ext cx="327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944534" y="2997201"/>
            <a:ext cx="327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383867" y="4724401"/>
            <a:ext cx="3273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33" name="Rectangle 9" descr="009"/>
          <p:cNvSpPr>
            <a:spLocks noChangeArrowheads="1"/>
          </p:cNvSpPr>
          <p:nvPr/>
        </p:nvSpPr>
        <p:spPr bwMode="auto">
          <a:xfrm>
            <a:off x="0" y="0"/>
            <a:ext cx="4673600" cy="9906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600" b="1">
                <a:latin typeface="Arial" charset="0"/>
              </a:rPr>
              <a:t>Brainstorming</a:t>
            </a:r>
            <a:endParaRPr lang="zh-CN" altLang="en-US" sz="3600" b="1">
              <a:latin typeface="Arial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334433" y="2205047"/>
            <a:ext cx="4032251" cy="796925"/>
          </a:xfrm>
          <a:prstGeom prst="cloudCallout">
            <a:avLst>
              <a:gd name="adj1" fmla="val 55931"/>
              <a:gd name="adj2" fmla="val 6572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latin typeface="Arial" charset="0"/>
              </a:rPr>
              <a:t>culture</a:t>
            </a:r>
            <a:endParaRPr lang="zh-CN" altLang="en-US" sz="2800" b="1">
              <a:latin typeface="Arial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288624" y="2257430"/>
            <a:ext cx="5378449" cy="796469"/>
          </a:xfrm>
          <a:prstGeom prst="cloudCallout">
            <a:avLst>
              <a:gd name="adj1" fmla="val -75935"/>
              <a:gd name="adj2" fmla="val 751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Size and location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903385" y="5229234"/>
            <a:ext cx="5952067" cy="796925"/>
          </a:xfrm>
          <a:prstGeom prst="cloudCallout">
            <a:avLst>
              <a:gd name="adj1" fmla="val -57292"/>
              <a:gd name="adj2" fmla="val -6341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major cities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334439" y="4648208"/>
            <a:ext cx="3119967" cy="796469"/>
          </a:xfrm>
          <a:prstGeom prst="cloudCallout">
            <a:avLst>
              <a:gd name="adj1" fmla="val 69810"/>
              <a:gd name="adj2" fmla="val -1432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latin typeface="Arial" charset="0"/>
              </a:rPr>
              <a:t> </a:t>
            </a:r>
            <a:r>
              <a:rPr lang="zh-CN" altLang="en-US" sz="2800" b="1">
                <a:solidFill>
                  <a:srgbClr val="000066"/>
                </a:solidFill>
                <a:latin typeface="Arial" charset="0"/>
              </a:rPr>
              <a:t>history</a:t>
            </a:r>
            <a:r>
              <a:rPr lang="zh-CN" altLang="en-US" sz="1800" b="1">
                <a:latin typeface="Arial" charset="0"/>
              </a:rPr>
              <a:t> </a:t>
            </a: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3" y="3357564"/>
            <a:ext cx="3746500" cy="796925"/>
          </a:xfrm>
          <a:prstGeom prst="cloudCallout">
            <a:avLst>
              <a:gd name="adj1" fmla="val 87944"/>
              <a:gd name="adj2" fmla="val 292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symbol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5689606" y="3767139"/>
            <a:ext cx="6532033" cy="796925"/>
          </a:xfrm>
          <a:prstGeom prst="cloudCallout">
            <a:avLst>
              <a:gd name="adj1" fmla="val -69935"/>
              <a:gd name="adj2" fmla="val -254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Beautiful scenery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auto">
          <a:xfrm>
            <a:off x="1422400" y="5811847"/>
            <a:ext cx="4675717" cy="796469"/>
          </a:xfrm>
          <a:prstGeom prst="cloudCallout">
            <a:avLst>
              <a:gd name="adj1" fmla="val 6986"/>
              <a:gd name="adj2" fmla="val -1562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food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9713" name="Text Box 11"/>
          <p:cNvSpPr txBox="1">
            <a:spLocks noChangeArrowheads="1"/>
          </p:cNvSpPr>
          <p:nvPr/>
        </p:nvSpPr>
        <p:spPr bwMode="auto">
          <a:xfrm>
            <a:off x="3774020" y="3468688"/>
            <a:ext cx="2836333" cy="6461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80000"/>
              </a:spcBef>
            </a:pPr>
            <a:r>
              <a:rPr lang="en-US" altLang="zh-CN" sz="3600" b="1">
                <a:latin typeface="Comic Sans MS" pitchFamily="66" charset="0"/>
                <a:ea typeface="华文彩云" pitchFamily="2" charset="-122"/>
              </a:rPr>
              <a:t>country</a:t>
            </a:r>
            <a:endParaRPr lang="zh-CN" altLang="en-US" sz="3600" b="1">
              <a:latin typeface="Arial" charset="0"/>
              <a:ea typeface="华文彩云" pitchFamily="2" charset="-122"/>
            </a:endParaRPr>
          </a:p>
        </p:txBody>
      </p:sp>
      <p:sp>
        <p:nvSpPr>
          <p:cNvPr id="29714" name="AutoShape 10"/>
          <p:cNvSpPr>
            <a:spLocks noChangeArrowheads="1"/>
          </p:cNvSpPr>
          <p:nvPr/>
        </p:nvSpPr>
        <p:spPr bwMode="auto">
          <a:xfrm>
            <a:off x="4078817" y="1552579"/>
            <a:ext cx="4876800" cy="796925"/>
          </a:xfrm>
          <a:prstGeom prst="cloudCallout">
            <a:avLst>
              <a:gd name="adj1" fmla="val 18977"/>
              <a:gd name="adj2" fmla="val 15137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000066"/>
                </a:solidFill>
                <a:latin typeface="Arial" charset="0"/>
              </a:rPr>
              <a:t>population</a:t>
            </a:r>
            <a:endParaRPr lang="zh-CN" altLang="en-US" sz="2800" b="1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  <p:bldP spid="29706" grpId="0" animBg="1" autoUpdateAnimBg="0"/>
      <p:bldP spid="29707" grpId="0" animBg="1" autoUpdateAnimBg="0"/>
      <p:bldP spid="29708" grpId="0" animBg="1" autoUpdateAnimBg="0"/>
      <p:bldP spid="29709" grpId="0" animBg="1" autoUpdateAnimBg="0"/>
      <p:bldP spid="29710" grpId="0" animBg="1" autoUpdateAnimBg="0"/>
      <p:bldP spid="29711" grpId="0" animBg="1" autoUpdateAnimBg="0"/>
      <p:bldP spid="29712" grpId="0" animBg="1" autoUpdateAnimBg="0"/>
      <p:bldP spid="29713" grpId="0" animBg="1" autoUpdateAnimBg="0"/>
      <p:bldP spid="29714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0"/>
          <p:cNvSpPr txBox="1">
            <a:spLocks noChangeArrowheads="1"/>
          </p:cNvSpPr>
          <p:nvPr/>
        </p:nvSpPr>
        <p:spPr bwMode="auto">
          <a:xfrm>
            <a:off x="1667933" y="4495809"/>
            <a:ext cx="422486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9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665817" y="3810004"/>
            <a:ext cx="422486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8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7632700" y="3068638"/>
            <a:ext cx="374438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800">
              <a:latin typeface="Arial" charset="0"/>
            </a:endParaRPr>
          </a:p>
        </p:txBody>
      </p:sp>
      <p:sp>
        <p:nvSpPr>
          <p:cNvPr id="27653" name="Text Box 23"/>
          <p:cNvSpPr txBox="1">
            <a:spLocks noChangeArrowheads="1"/>
          </p:cNvSpPr>
          <p:nvPr/>
        </p:nvSpPr>
        <p:spPr bwMode="auto">
          <a:xfrm>
            <a:off x="1631952" y="3048000"/>
            <a:ext cx="364913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4-7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4" name="Text Box 24"/>
          <p:cNvSpPr txBox="1">
            <a:spLocks noChangeArrowheads="1"/>
          </p:cNvSpPr>
          <p:nvPr/>
        </p:nvSpPr>
        <p:spPr bwMode="auto">
          <a:xfrm>
            <a:off x="1621368" y="2362200"/>
            <a:ext cx="345651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3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5" name="Text Box 25"/>
          <p:cNvSpPr txBox="1">
            <a:spLocks noChangeArrowheads="1"/>
          </p:cNvSpPr>
          <p:nvPr/>
        </p:nvSpPr>
        <p:spPr bwMode="auto">
          <a:xfrm>
            <a:off x="1621368" y="1676400"/>
            <a:ext cx="345651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2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6" name="Text Box 26"/>
          <p:cNvSpPr txBox="1">
            <a:spLocks noChangeArrowheads="1"/>
          </p:cNvSpPr>
          <p:nvPr/>
        </p:nvSpPr>
        <p:spPr bwMode="auto">
          <a:xfrm>
            <a:off x="1727203" y="5029200"/>
            <a:ext cx="412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10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7" name="Text Box 27"/>
          <p:cNvSpPr txBox="1">
            <a:spLocks noChangeArrowheads="1"/>
          </p:cNvSpPr>
          <p:nvPr/>
        </p:nvSpPr>
        <p:spPr bwMode="auto">
          <a:xfrm>
            <a:off x="1593857" y="990600"/>
            <a:ext cx="288078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 1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8" name="Text Box 26"/>
          <p:cNvSpPr txBox="1">
            <a:spLocks noChangeArrowheads="1"/>
          </p:cNvSpPr>
          <p:nvPr/>
        </p:nvSpPr>
        <p:spPr bwMode="auto">
          <a:xfrm>
            <a:off x="1765303" y="5715000"/>
            <a:ext cx="412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3200" b="1">
                <a:latin typeface="Monotype Corsiva" pitchFamily="66" charset="0"/>
                <a:ea typeface="幼圆" pitchFamily="49" charset="-122"/>
              </a:rPr>
              <a:t>Para 11</a:t>
            </a:r>
            <a:endParaRPr lang="zh-CN" altLang="en-US" sz="3200" b="1"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368800" y="0"/>
            <a:ext cx="3744384" cy="641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80000"/>
              </a:spcBef>
            </a:pPr>
            <a:r>
              <a:rPr lang="en-US" altLang="zh-CN" sz="3600" b="1">
                <a:solidFill>
                  <a:srgbClr val="000000"/>
                </a:solidFill>
                <a:latin typeface="Comic Sans MS" pitchFamily="66" charset="0"/>
                <a:ea typeface="华文彩云" pitchFamily="2" charset="-122"/>
              </a:rPr>
              <a:t>Main idea</a:t>
            </a:r>
            <a:endParaRPr lang="zh-CN" altLang="en-US" sz="3600" b="1">
              <a:solidFill>
                <a:srgbClr val="000000"/>
              </a:solidFill>
              <a:latin typeface="Arial" charset="0"/>
              <a:ea typeface="华文彩云" pitchFamily="2" charset="-122"/>
            </a:endParaRPr>
          </a:p>
        </p:txBody>
      </p:sp>
      <p:sp>
        <p:nvSpPr>
          <p:cNvPr id="30732" name="Rectangle 4"/>
          <p:cNvSpPr>
            <a:spLocks noChangeArrowheads="1"/>
          </p:cNvSpPr>
          <p:nvPr/>
        </p:nvSpPr>
        <p:spPr bwMode="auto">
          <a:xfrm>
            <a:off x="4267200" y="1706564"/>
            <a:ext cx="4165600" cy="579437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Beautiful  scenery</a:t>
            </a:r>
          </a:p>
        </p:txBody>
      </p:sp>
      <p:sp>
        <p:nvSpPr>
          <p:cNvPr id="30733" name="Rectangle 5"/>
          <p:cNvSpPr>
            <a:spLocks noChangeArrowheads="1"/>
          </p:cNvSpPr>
          <p:nvPr/>
        </p:nvSpPr>
        <p:spPr bwMode="auto">
          <a:xfrm>
            <a:off x="4267200" y="2362200"/>
            <a:ext cx="4165600" cy="57943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population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4" name="Rectangle 6"/>
          <p:cNvSpPr>
            <a:spLocks noChangeArrowheads="1"/>
          </p:cNvSpPr>
          <p:nvPr/>
        </p:nvSpPr>
        <p:spPr bwMode="auto">
          <a:xfrm>
            <a:off x="4267200" y="3044825"/>
            <a:ext cx="4165600" cy="58578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Major  cities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5" name="Rectangle 7"/>
          <p:cNvSpPr>
            <a:spLocks noChangeArrowheads="1"/>
          </p:cNvSpPr>
          <p:nvPr/>
        </p:nvSpPr>
        <p:spPr bwMode="auto">
          <a:xfrm>
            <a:off x="4267200" y="3684589"/>
            <a:ext cx="4165600" cy="585787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Niagara Falls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6" name="Rectangle 8"/>
          <p:cNvSpPr>
            <a:spLocks noChangeArrowheads="1"/>
          </p:cNvSpPr>
          <p:nvPr/>
        </p:nvSpPr>
        <p:spPr bwMode="auto">
          <a:xfrm>
            <a:off x="4267200" y="4343400"/>
            <a:ext cx="4165600" cy="57943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history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7" name="Rectangle 9"/>
          <p:cNvSpPr>
            <a:spLocks noChangeArrowheads="1"/>
          </p:cNvSpPr>
          <p:nvPr/>
        </p:nvSpPr>
        <p:spPr bwMode="auto">
          <a:xfrm>
            <a:off x="4267200" y="1052522"/>
            <a:ext cx="4165600" cy="579437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Size and location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8" name="Rectangle 10"/>
          <p:cNvSpPr>
            <a:spLocks noChangeArrowheads="1"/>
          </p:cNvSpPr>
          <p:nvPr/>
        </p:nvSpPr>
        <p:spPr bwMode="auto">
          <a:xfrm>
            <a:off x="4305303" y="5026025"/>
            <a:ext cx="4127500" cy="58578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National  symbol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30739" name="Rectangle 10"/>
          <p:cNvSpPr>
            <a:spLocks noChangeArrowheads="1"/>
          </p:cNvSpPr>
          <p:nvPr/>
        </p:nvSpPr>
        <p:spPr bwMode="auto">
          <a:xfrm>
            <a:off x="4267200" y="5711825"/>
            <a:ext cx="4165600" cy="585788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3200" b="1">
                <a:solidFill>
                  <a:srgbClr val="000000"/>
                </a:solidFill>
                <a:latin typeface="Monotype Corsiva" pitchFamily="66" charset="0"/>
                <a:ea typeface="幼圆" pitchFamily="49" charset="-122"/>
              </a:rPr>
              <a:t>conclusion</a:t>
            </a:r>
            <a:endParaRPr lang="zh-CN" altLang="en-US" sz="3200" b="1">
              <a:solidFill>
                <a:srgbClr val="000000"/>
              </a:solidFill>
              <a:latin typeface="Monotype Corsiva" pitchFamily="66" charset="0"/>
              <a:ea typeface="幼圆" pitchFamily="49" charset="-122"/>
            </a:endParaRP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1000513" y="1"/>
            <a:ext cx="2801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altLang="zh-CN" sz="4000">
                <a:solidFill>
                  <a:srgbClr val="FF3300"/>
                </a:solidFill>
              </a:rPr>
              <a:t>Fast 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bldLvl="0" animBg="1" autoUpdateAnimBg="0"/>
      <p:bldP spid="30733" grpId="0" animBg="1" autoUpdateAnimBg="0"/>
      <p:bldP spid="30734" grpId="0" animBg="1" autoUpdateAnimBg="0"/>
      <p:bldP spid="30735" grpId="0" animBg="1" autoUpdateAnimBg="0"/>
      <p:bldP spid="30736" grpId="0" animBg="1" autoUpdateAnimBg="0"/>
      <p:bldP spid="30737" grpId="0" animBg="1" autoUpdateAnimBg="0"/>
      <p:bldP spid="30738" grpId="0" animBg="1" autoUpdateAnimBg="0"/>
      <p:bldP spid="30739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M9U1 Project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0459" y="1600206"/>
            <a:ext cx="1171583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</a:rPr>
              <a:t>Is Australia really a sporting nation?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981075"/>
          </a:xfrm>
        </p:spPr>
        <p:txBody>
          <a:bodyPr/>
          <a:lstStyle/>
          <a:p>
            <a:r>
              <a:rPr lang="en-US" altLang="zh-CN" sz="3600" b="1" smtClean="0">
                <a:solidFill>
                  <a:srgbClr val="FF0000"/>
                </a:solidFill>
              </a:rPr>
              <a:t>Is Australia really a sporting nation?</a:t>
            </a:r>
            <a:endParaRPr lang="zh-CN" altLang="en-US" sz="3600" b="1" smtClean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52521"/>
            <a:ext cx="12192000" cy="58054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Para. 1: Nothing ambiguous! </a:t>
            </a:r>
            <a:r>
              <a:rPr lang="en-US" altLang="zh-CN" b="1" dirty="0" smtClean="0"/>
              <a:t>Australians’ love for   sports is </a:t>
            </a:r>
            <a:r>
              <a:rPr lang="en-US" altLang="zh-CN" b="1" i="1" u="sng" dirty="0" smtClean="0"/>
              <a:t>absolute</a:t>
            </a:r>
            <a:r>
              <a:rPr lang="en-US" altLang="zh-CN" b="1" dirty="0" smtClean="0"/>
              <a:t> and seems </a:t>
            </a:r>
            <a:r>
              <a:rPr lang="en-US" altLang="zh-CN" b="1" i="1" u="sng" dirty="0" smtClean="0"/>
              <a:t>compulsory</a:t>
            </a:r>
            <a:r>
              <a:rPr lang="en-US" altLang="zh-CN" b="1" dirty="0" smtClean="0"/>
              <a:t>. Why?</a:t>
            </a:r>
            <a:endParaRPr lang="en-US" altLang="zh-CN" b="1" u="sng" dirty="0" smtClean="0"/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Para. 2: However, </a:t>
            </a:r>
            <a:r>
              <a:rPr lang="en-US" altLang="zh-CN" b="1" dirty="0" smtClean="0"/>
              <a:t>most of them don’t do sports themselves. They </a:t>
            </a:r>
            <a:r>
              <a:rPr lang="en-US" altLang="zh-CN" b="1" dirty="0" smtClean="0">
                <a:solidFill>
                  <a:srgbClr val="0000FF"/>
                </a:solidFill>
              </a:rPr>
              <a:t>just</a:t>
            </a:r>
            <a:r>
              <a:rPr lang="en-US" altLang="zh-CN" b="1" dirty="0" smtClean="0"/>
              <a:t> ______ sports games.</a:t>
            </a: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Para. 3: Still,</a:t>
            </a:r>
            <a:r>
              <a:rPr lang="en-US" altLang="zh-CN" b="1" dirty="0" smtClean="0"/>
              <a:t> it is a great sporting nation. </a:t>
            </a:r>
          </a:p>
          <a:p>
            <a:pPr>
              <a:buFont typeface="Arial" charset="0"/>
              <a:buNone/>
            </a:pPr>
            <a:r>
              <a:rPr lang="en-US" altLang="zh-CN" b="1" dirty="0" smtClean="0"/>
              <a:t>              </a:t>
            </a:r>
            <a:r>
              <a:rPr lang="en-US" altLang="zh-CN" b="1" dirty="0" smtClean="0">
                <a:solidFill>
                  <a:srgbClr val="0000FF"/>
                </a:solidFill>
              </a:rPr>
              <a:t>_______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____ climate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              </a:t>
            </a:r>
            <a:r>
              <a:rPr lang="en-US" altLang="zh-CN" b="1" dirty="0" smtClean="0">
                <a:solidFill>
                  <a:srgbClr val="0000FF"/>
                </a:solidFill>
              </a:rPr>
              <a:t>________</a:t>
            </a:r>
            <a:r>
              <a:rPr lang="zh-CN" altLang="en-US" b="1" dirty="0" smtClean="0">
                <a:solidFill>
                  <a:srgbClr val="0000FF"/>
                </a:solidFill>
              </a:rPr>
              <a:t>：</a:t>
            </a:r>
            <a:r>
              <a:rPr lang="en-US" altLang="zh-CN" b="1" dirty="0" smtClean="0"/>
              <a:t>(</a:t>
            </a:r>
            <a:r>
              <a:rPr lang="en-US" altLang="zh-CN" b="1" dirty="0" smtClean="0"/>
              <a:t>Para.4-7): swimming and surfing,     </a:t>
            </a:r>
          </a:p>
          <a:p>
            <a:pPr>
              <a:buFont typeface="Arial" charset="0"/>
              <a:buNone/>
            </a:pPr>
            <a:r>
              <a:rPr lang="en-US" altLang="zh-CN" b="1" dirty="0" smtClean="0"/>
              <a:t>                                 tennis, team sports, cricket</a:t>
            </a: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0000FF"/>
                </a:solidFill>
              </a:rPr>
              <a:t>              </a:t>
            </a:r>
            <a:r>
              <a:rPr lang="en-US" altLang="zh-CN" b="1" dirty="0" smtClean="0">
                <a:solidFill>
                  <a:srgbClr val="0000FF"/>
                </a:solidFill>
              </a:rPr>
              <a:t>________</a:t>
            </a:r>
            <a:r>
              <a:rPr lang="zh-CN" altLang="en-US" b="1" dirty="0" smtClean="0">
                <a:solidFill>
                  <a:srgbClr val="0000FF"/>
                </a:solidFill>
              </a:rPr>
              <a:t>：</a:t>
            </a:r>
            <a:r>
              <a:rPr lang="en-US" altLang="zh-CN" b="1" dirty="0" smtClean="0"/>
              <a:t>(</a:t>
            </a:r>
            <a:r>
              <a:rPr lang="en-US" altLang="zh-CN" b="1" dirty="0" smtClean="0"/>
              <a:t>Para.8): … …</a:t>
            </a:r>
          </a:p>
          <a:p>
            <a:pPr>
              <a:buFont typeface="Arial" charset="0"/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Para. 9: Indeed</a:t>
            </a:r>
            <a:r>
              <a:rPr lang="en-US" altLang="zh-CN" b="1" dirty="0" smtClean="0">
                <a:solidFill>
                  <a:srgbClr val="0000FF"/>
                </a:solidFill>
              </a:rPr>
              <a:t> </a:t>
            </a:r>
            <a:r>
              <a:rPr lang="en-US" altLang="zh-CN" b="1" dirty="0" smtClean="0"/>
              <a:t>a great sporting nation!</a:t>
            </a:r>
            <a:r>
              <a:rPr lang="en-US" altLang="zh-CN" b="1" dirty="0" smtClean="0">
                <a:solidFill>
                  <a:srgbClr val="FF0000"/>
                </a:solidFill>
              </a:rPr>
              <a:t>→ _________</a:t>
            </a:r>
          </a:p>
          <a:p>
            <a:pPr>
              <a:buFont typeface="Arial" charset="0"/>
              <a:buNone/>
            </a:pPr>
            <a:endParaRPr lang="zh-CN" altLang="en-US" b="1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1817" y="2649910"/>
            <a:ext cx="16319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watch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44219" y="3815493"/>
            <a:ext cx="1631949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/>
              <a:t>mild</a:t>
            </a:r>
            <a:endParaRPr lang="zh-CN" altLang="en-US" sz="28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73570" y="4391750"/>
            <a:ext cx="2592916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Examples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47777" y="6126661"/>
            <a:ext cx="28321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Conclusion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17261" y="3828555"/>
            <a:ext cx="259291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Reasons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53214" y="5559086"/>
            <a:ext cx="259291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Statistics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15423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M9U2 Reading</a:t>
            </a:r>
            <a:r>
              <a:rPr lang="en-US" altLang="zh-CN" b="1" dirty="0" smtClean="0">
                <a:solidFill>
                  <a:srgbClr val="FF0000"/>
                </a:solidFill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</a:rPr>
            </a:br>
            <a:r>
              <a:rPr lang="en-US" altLang="zh-CN" b="1" dirty="0" smtClean="0">
                <a:solidFill>
                  <a:srgbClr val="FF0000"/>
                </a:solidFill>
              </a:rPr>
              <a:t>The Acropolis </a:t>
            </a:r>
            <a:br>
              <a:rPr lang="en-US" altLang="zh-CN" b="1" dirty="0" smtClean="0">
                <a:solidFill>
                  <a:srgbClr val="FF0000"/>
                </a:solidFill>
              </a:rPr>
            </a:b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2" descr="雅典卫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775200" y="1143008"/>
            <a:ext cx="37417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CC"/>
                </a:solidFill>
                <a:latin typeface="Tahoma" pitchFamily="34" charset="0"/>
                <a:ea typeface="GungsuhChe" pitchFamily="49" charset="-127"/>
              </a:rPr>
              <a:t>Greek civilization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775206" y="2667001"/>
            <a:ext cx="20297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CC"/>
                </a:solidFill>
                <a:latin typeface="Tahoma" pitchFamily="34" charset="0"/>
              </a:rPr>
              <a:t>Damage</a:t>
            </a:r>
            <a:r>
              <a:rPr lang="en-US" altLang="zh-CN" sz="4000" b="1">
                <a:solidFill>
                  <a:srgbClr val="0000CC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775200" y="1905000"/>
            <a:ext cx="467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0000CC"/>
                </a:solidFill>
                <a:latin typeface="Tahoma" pitchFamily="34" charset="0"/>
              </a:rPr>
              <a:t>the Acropolis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775200" y="3505200"/>
            <a:ext cx="1531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CC"/>
                </a:solidFill>
                <a:latin typeface="Tahoma" pitchFamily="34" charset="0"/>
              </a:rPr>
              <a:t>Repair</a:t>
            </a:r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4978401" y="228600"/>
            <a:ext cx="395605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/>
              <a:t>structure:</a:t>
            </a: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9715500" y="121443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itchFamily="34" charset="0"/>
                <a:ea typeface="GungsuhChe" pitchFamily="49" charset="-127"/>
              </a:rPr>
              <a:t>Para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9620251" y="1928813"/>
            <a:ext cx="172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itchFamily="34" charset="0"/>
                <a:ea typeface="GungsuhChe" pitchFamily="49" charset="-127"/>
              </a:rPr>
              <a:t>Para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9652000" y="2819409"/>
            <a:ext cx="223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itchFamily="34" charset="0"/>
                <a:ea typeface="GungsuhChe" pitchFamily="49" charset="-127"/>
              </a:rPr>
              <a:t>Para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7180" name="Text Box 14"/>
          <p:cNvSpPr txBox="1">
            <a:spLocks noChangeArrowheads="1"/>
          </p:cNvSpPr>
          <p:nvPr/>
        </p:nvSpPr>
        <p:spPr bwMode="auto">
          <a:xfrm>
            <a:off x="9652000" y="3657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ahoma" pitchFamily="34" charset="0"/>
                <a:ea typeface="GungsuhChe" pitchFamily="49" charset="-127"/>
              </a:rPr>
              <a:t>Para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11074400" y="1219200"/>
            <a:ext cx="81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1074400" y="1981200"/>
            <a:ext cx="81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1074400" y="2819400"/>
            <a:ext cx="111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3-4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1074400" y="3657600"/>
            <a:ext cx="111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</a:rPr>
              <a:t>5-7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  <p:bldP spid="38916" grpId="0" autoUpdateAnimBg="0"/>
      <p:bldP spid="38917" grpId="0" autoUpdateAnimBg="0"/>
      <p:bldP spid="38918" grpId="0" autoUpdateAnimBg="0"/>
      <p:bldP spid="9231" grpId="0"/>
      <p:bldP spid="92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4322"/>
            <a:ext cx="12192000" cy="714375"/>
          </a:xfrm>
        </p:spPr>
        <p:txBody>
          <a:bodyPr/>
          <a:lstStyle/>
          <a:p>
            <a:pPr>
              <a:defRPr/>
            </a:pPr>
            <a:r>
              <a:rPr lang="en-US" altLang="zh-CN" sz="2800" b="1" kern="1200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Structure of an exposition</a:t>
            </a:r>
            <a:r>
              <a:rPr lang="zh-CN" altLang="en-US" sz="2800" b="1" kern="1200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说明文</a:t>
            </a:r>
            <a:r>
              <a:rPr lang="en-US" altLang="zh-CN" sz="2800" b="1" kern="1200" dirty="0" smtClean="0">
                <a:solidFill>
                  <a:srgbClr val="FF0000"/>
                </a:solidFill>
                <a:latin typeface="Times New Roman" pitchFamily="18" charset="0"/>
                <a:cs typeface="+mn-cs"/>
              </a:rPr>
              <a:t> about historic sites</a:t>
            </a:r>
            <a:endParaRPr lang="zh-CN" altLang="en-US" sz="2800" b="1" kern="1200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71571"/>
            <a:ext cx="12192000" cy="5786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</a:t>
            </a:r>
            <a:r>
              <a:rPr lang="en-US" altLang="zh-CN" sz="2800" b="1" smtClean="0"/>
              <a:t>Greek civilization 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</a:t>
            </a:r>
            <a:r>
              <a:rPr lang="en-US" altLang="zh-CN" sz="2800" b="1" smtClean="0"/>
              <a:t>↓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</a:t>
            </a:r>
            <a:r>
              <a:rPr lang="en-US" altLang="zh-CN" sz="2800" b="1" smtClean="0"/>
              <a:t>Athens</a:t>
            </a:r>
            <a:r>
              <a:rPr lang="en-US" altLang="zh-CN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      </a:t>
            </a:r>
            <a:r>
              <a:rPr lang="en-US" altLang="zh-CN" sz="2800" b="1" smtClean="0"/>
              <a:t>↓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   </a:t>
            </a:r>
            <a:r>
              <a:rPr lang="en-US" altLang="zh-CN" sz="2800" b="1" smtClean="0"/>
              <a:t>Acropolis</a:t>
            </a:r>
          </a:p>
          <a:p>
            <a:pPr>
              <a:buFont typeface="Wingdings" pitchFamily="2" charset="2"/>
              <a:buNone/>
            </a:pPr>
            <a:r>
              <a:rPr lang="en-US" altLang="zh-CN" sz="2800" b="1" smtClean="0"/>
              <a:t>                                             ↓ 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      </a:t>
            </a:r>
            <a:r>
              <a:rPr lang="en-US" altLang="zh-CN" sz="2800" b="1" smtClean="0"/>
              <a:t>damage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               </a:t>
            </a:r>
            <a:r>
              <a:rPr lang="en-US" altLang="zh-CN" sz="2800" b="1" smtClean="0"/>
              <a:t>↓</a:t>
            </a:r>
          </a:p>
          <a:p>
            <a:pPr>
              <a:buFont typeface="Wingdings" pitchFamily="2" charset="2"/>
              <a:buNone/>
            </a:pPr>
            <a:r>
              <a:rPr lang="en-US" altLang="zh-CN" smtClean="0"/>
              <a:t>                                          </a:t>
            </a:r>
            <a:r>
              <a:rPr lang="en-US" altLang="zh-CN" sz="2800" b="1" smtClean="0"/>
              <a:t>repair</a:t>
            </a:r>
            <a:endParaRPr lang="zh-CN" altLang="en-US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952500" y="1928822"/>
            <a:ext cx="365971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Athena Nike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0" y="1214447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smallest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4476752" y="4214822"/>
            <a:ext cx="25717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Parthenon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1269" name="Oval 14"/>
          <p:cNvSpPr>
            <a:spLocks noChangeArrowheads="1"/>
          </p:cNvSpPr>
          <p:nvPr/>
        </p:nvSpPr>
        <p:spPr bwMode="auto">
          <a:xfrm>
            <a:off x="3585030" y="2400935"/>
            <a:ext cx="2573867" cy="990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3321778" y="2664011"/>
            <a:ext cx="2755900" cy="52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    the Acropolis</a:t>
            </a:r>
          </a:p>
        </p:txBody>
      </p:sp>
      <p:sp>
        <p:nvSpPr>
          <p:cNvPr id="19478" name="Text Box 27"/>
          <p:cNvSpPr txBox="1">
            <a:spLocks noChangeArrowheads="1"/>
          </p:cNvSpPr>
          <p:nvPr/>
        </p:nvSpPr>
        <p:spPr bwMode="auto">
          <a:xfrm>
            <a:off x="3238503" y="5143509"/>
            <a:ext cx="16996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largest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28" name="箭头 113"/>
          <p:cNvSpPr>
            <a:spLocks noChangeShapeType="1"/>
          </p:cNvSpPr>
          <p:nvPr/>
        </p:nvSpPr>
        <p:spPr bwMode="auto">
          <a:xfrm flipH="1" flipV="1">
            <a:off x="2964725" y="2311309"/>
            <a:ext cx="484716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9" name="箭头 113"/>
          <p:cNvSpPr>
            <a:spLocks noChangeShapeType="1"/>
          </p:cNvSpPr>
          <p:nvPr/>
        </p:nvSpPr>
        <p:spPr bwMode="auto">
          <a:xfrm>
            <a:off x="5368834" y="3579223"/>
            <a:ext cx="189533" cy="6355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0" name="箭头 113"/>
          <p:cNvSpPr>
            <a:spLocks noChangeShapeType="1"/>
          </p:cNvSpPr>
          <p:nvPr/>
        </p:nvSpPr>
        <p:spPr bwMode="auto">
          <a:xfrm flipV="1">
            <a:off x="6085116" y="2286009"/>
            <a:ext cx="857251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4" name="箭头 113"/>
          <p:cNvSpPr>
            <a:spLocks noChangeShapeType="1"/>
          </p:cNvSpPr>
          <p:nvPr/>
        </p:nvSpPr>
        <p:spPr bwMode="auto">
          <a:xfrm flipV="1">
            <a:off x="2857501" y="1071563"/>
            <a:ext cx="95251" cy="785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5" name="箭头 113"/>
          <p:cNvSpPr>
            <a:spLocks noChangeShapeType="1"/>
          </p:cNvSpPr>
          <p:nvPr/>
        </p:nvSpPr>
        <p:spPr bwMode="auto">
          <a:xfrm>
            <a:off x="6000751" y="4714884"/>
            <a:ext cx="573616" cy="479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40" name="文本框 1"/>
          <p:cNvSpPr txBox="1">
            <a:spLocks noChangeArrowheads="1"/>
          </p:cNvSpPr>
          <p:nvPr/>
        </p:nvSpPr>
        <p:spPr bwMode="auto">
          <a:xfrm>
            <a:off x="1905003" y="0"/>
            <a:ext cx="9715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i="1" u="sng">
                <a:solidFill>
                  <a:srgbClr val="FF0000"/>
                </a:solidFill>
              </a:rPr>
              <a:t>a mind map of details of the Acropolis</a:t>
            </a:r>
          </a:p>
        </p:txBody>
      </p:sp>
      <p:sp>
        <p:nvSpPr>
          <p:cNvPr id="17441" name="箭头 113"/>
          <p:cNvSpPr>
            <a:spLocks noChangeShapeType="1"/>
          </p:cNvSpPr>
          <p:nvPr/>
        </p:nvSpPr>
        <p:spPr bwMode="auto">
          <a:xfrm flipH="1">
            <a:off x="4667251" y="4786313"/>
            <a:ext cx="381000" cy="500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5524503" y="5214947"/>
            <a:ext cx="476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Gold statue of Athena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44" name="箭头 113"/>
          <p:cNvSpPr>
            <a:spLocks noChangeShapeType="1"/>
          </p:cNvSpPr>
          <p:nvPr/>
        </p:nvSpPr>
        <p:spPr bwMode="auto">
          <a:xfrm flipH="1" flipV="1">
            <a:off x="1428751" y="1643063"/>
            <a:ext cx="383116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6477006" y="1714504"/>
            <a:ext cx="331681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Erechtheum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1" y="571509"/>
            <a:ext cx="65722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gold-covered statue of Athena  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50" name="箭头 113"/>
          <p:cNvSpPr>
            <a:spLocks noChangeShapeType="1"/>
          </p:cNvSpPr>
          <p:nvPr/>
        </p:nvSpPr>
        <p:spPr bwMode="auto">
          <a:xfrm flipV="1">
            <a:off x="7736480" y="1325064"/>
            <a:ext cx="480484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239000" y="857259"/>
            <a:ext cx="419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six female statues</a:t>
            </a:r>
            <a:endParaRPr lang="zh-CN" alt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4" grpId="0"/>
      <p:bldP spid="19468" grpId="0"/>
      <p:bldP spid="19478" grpId="0"/>
      <p:bldP spid="17428" grpId="0" animBg="1"/>
      <p:bldP spid="17429" grpId="0" animBg="1"/>
      <p:bldP spid="17430" grpId="0" animBg="1"/>
      <p:bldP spid="17434" grpId="0" animBg="1"/>
      <p:bldP spid="17435" grpId="0" animBg="1"/>
      <p:bldP spid="17440" grpId="0" build="allAtOnce"/>
      <p:bldP spid="17441" grpId="0" animBg="1"/>
      <p:bldP spid="40" grpId="0"/>
      <p:bldP spid="17444" grpId="0" animBg="1"/>
      <p:bldP spid="46" grpId="0"/>
      <p:bldP spid="45" grpId="0"/>
      <p:bldP spid="50" grpId="0" animBg="1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" y="0"/>
            <a:ext cx="34078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Times New Roman" pitchFamily="18" charset="0"/>
              </a:rPr>
              <a:t>earth-quake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6096000" y="2857500"/>
            <a:ext cx="143933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Times New Roman" pitchFamily="18" charset="0"/>
              </a:rPr>
              <a:t>theft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5143501" y="2143134"/>
            <a:ext cx="201506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Times New Roman" pitchFamily="18" charset="0"/>
              </a:rPr>
              <a:t>by man</a:t>
            </a:r>
          </a:p>
        </p:txBody>
      </p:sp>
      <p:sp>
        <p:nvSpPr>
          <p:cNvPr id="14341" name="Oval 14"/>
          <p:cNvSpPr>
            <a:spLocks noChangeArrowheads="1"/>
          </p:cNvSpPr>
          <p:nvPr/>
        </p:nvSpPr>
        <p:spPr bwMode="auto">
          <a:xfrm>
            <a:off x="2381253" y="1357313"/>
            <a:ext cx="2573867" cy="7858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2381251" y="1500188"/>
            <a:ext cx="275590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</a:rPr>
              <a:t>the damage</a:t>
            </a:r>
          </a:p>
        </p:txBody>
      </p:sp>
      <p:sp>
        <p:nvSpPr>
          <p:cNvPr id="19476" name="Text Box 23"/>
          <p:cNvSpPr txBox="1">
            <a:spLocks noChangeArrowheads="1"/>
          </p:cNvSpPr>
          <p:nvPr/>
        </p:nvSpPr>
        <p:spPr bwMode="auto">
          <a:xfrm>
            <a:off x="7831186" y="1259759"/>
            <a:ext cx="361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</a:rPr>
              <a:t> Italy, explosion</a:t>
            </a:r>
            <a:endParaRPr lang="zh-CN" altLang="en-US" sz="2800" b="1" dirty="0">
              <a:latin typeface="Times New Roman" pitchFamily="18" charset="0"/>
            </a:endParaRPr>
          </a:p>
        </p:txBody>
      </p:sp>
      <p:sp>
        <p:nvSpPr>
          <p:cNvPr id="19478" name="Text Box 27"/>
          <p:cNvSpPr txBox="1">
            <a:spLocks noChangeArrowheads="1"/>
          </p:cNvSpPr>
          <p:nvPr/>
        </p:nvSpPr>
        <p:spPr bwMode="auto">
          <a:xfrm>
            <a:off x="4953000" y="500072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Turks, warehouse, store gunpowder 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28" name="箭头 113"/>
          <p:cNvSpPr>
            <a:spLocks noChangeShapeType="1"/>
          </p:cNvSpPr>
          <p:nvPr/>
        </p:nvSpPr>
        <p:spPr bwMode="auto">
          <a:xfrm flipH="1" flipV="1">
            <a:off x="2190757" y="1143000"/>
            <a:ext cx="690033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29" name="箭头 113"/>
          <p:cNvSpPr>
            <a:spLocks noChangeShapeType="1"/>
          </p:cNvSpPr>
          <p:nvPr/>
        </p:nvSpPr>
        <p:spPr bwMode="auto">
          <a:xfrm>
            <a:off x="5909733" y="2571759"/>
            <a:ext cx="567267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0" name="箭头 113"/>
          <p:cNvSpPr>
            <a:spLocks noChangeShapeType="1"/>
          </p:cNvSpPr>
          <p:nvPr/>
        </p:nvSpPr>
        <p:spPr bwMode="auto">
          <a:xfrm>
            <a:off x="4381500" y="2071697"/>
            <a:ext cx="762000" cy="357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3" name="箭头 113"/>
          <p:cNvSpPr>
            <a:spLocks noChangeShapeType="1"/>
          </p:cNvSpPr>
          <p:nvPr/>
        </p:nvSpPr>
        <p:spPr bwMode="auto">
          <a:xfrm flipH="1" flipV="1">
            <a:off x="1238251" y="500063"/>
            <a:ext cx="383116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35" name="箭头 113"/>
          <p:cNvSpPr>
            <a:spLocks noChangeShapeType="1"/>
          </p:cNvSpPr>
          <p:nvPr/>
        </p:nvSpPr>
        <p:spPr bwMode="auto">
          <a:xfrm>
            <a:off x="6858001" y="3286125"/>
            <a:ext cx="476251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0" name="文本框 1"/>
          <p:cNvSpPr txBox="1">
            <a:spLocks noChangeArrowheads="1"/>
          </p:cNvSpPr>
          <p:nvPr/>
        </p:nvSpPr>
        <p:spPr bwMode="auto">
          <a:xfrm>
            <a:off x="4265092" y="8"/>
            <a:ext cx="1933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 i="1" u="sng">
                <a:solidFill>
                  <a:srgbClr val="FF0000"/>
                </a:solidFill>
              </a:rPr>
              <a:t>Mind map</a:t>
            </a:r>
          </a:p>
        </p:txBody>
      </p:sp>
      <p:sp>
        <p:nvSpPr>
          <p:cNvPr id="17441" name="箭头 113"/>
          <p:cNvSpPr>
            <a:spLocks noChangeShapeType="1"/>
          </p:cNvSpPr>
          <p:nvPr/>
        </p:nvSpPr>
        <p:spPr bwMode="auto">
          <a:xfrm>
            <a:off x="7524751" y="4000500"/>
            <a:ext cx="383116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762501" y="4357697"/>
            <a:ext cx="77152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cut off, sold, turned over to, shown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44" name="箭头 113"/>
          <p:cNvSpPr>
            <a:spLocks noChangeShapeType="1"/>
          </p:cNvSpPr>
          <p:nvPr/>
        </p:nvSpPr>
        <p:spPr bwMode="auto">
          <a:xfrm flipV="1">
            <a:off x="6096000" y="1785941"/>
            <a:ext cx="38100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5619751" y="3571879"/>
            <a:ext cx="388831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an Englishman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49" name="箭头 113"/>
          <p:cNvSpPr>
            <a:spLocks noChangeShapeType="1"/>
          </p:cNvSpPr>
          <p:nvPr/>
        </p:nvSpPr>
        <p:spPr bwMode="auto">
          <a:xfrm flipV="1">
            <a:off x="6925492" y="1571625"/>
            <a:ext cx="857251" cy="5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76252" y="714375"/>
            <a:ext cx="27347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by nature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17452" name="箭头 113"/>
          <p:cNvSpPr>
            <a:spLocks noChangeShapeType="1"/>
          </p:cNvSpPr>
          <p:nvPr/>
        </p:nvSpPr>
        <p:spPr bwMode="auto">
          <a:xfrm flipV="1">
            <a:off x="6572257" y="1000134"/>
            <a:ext cx="61383" cy="500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715001" y="1357322"/>
            <a:ext cx="16192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2 wars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48" name="箭头 113"/>
          <p:cNvSpPr>
            <a:spLocks noChangeShapeType="1"/>
          </p:cNvSpPr>
          <p:nvPr/>
        </p:nvSpPr>
        <p:spPr bwMode="auto">
          <a:xfrm>
            <a:off x="8191500" y="4786322"/>
            <a:ext cx="383117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4572000" y="5143509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friction between Greece and Britain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50" name="箭头 113"/>
          <p:cNvSpPr>
            <a:spLocks noChangeShapeType="1"/>
          </p:cNvSpPr>
          <p:nvPr/>
        </p:nvSpPr>
        <p:spPr bwMode="auto">
          <a:xfrm flipH="1">
            <a:off x="4000503" y="2571759"/>
            <a:ext cx="133350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" name="箭头 113"/>
          <p:cNvSpPr>
            <a:spLocks noChangeShapeType="1"/>
          </p:cNvSpPr>
          <p:nvPr/>
        </p:nvSpPr>
        <p:spPr bwMode="auto">
          <a:xfrm>
            <a:off x="5905501" y="2571759"/>
            <a:ext cx="567267" cy="42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571501" y="2500322"/>
            <a:ext cx="35242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clumsy repairs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54" name="箭头 113"/>
          <p:cNvSpPr>
            <a:spLocks noChangeShapeType="1"/>
          </p:cNvSpPr>
          <p:nvPr/>
        </p:nvSpPr>
        <p:spPr bwMode="auto">
          <a:xfrm flipH="1">
            <a:off x="3810003" y="2571750"/>
            <a:ext cx="171450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1809752" y="2857509"/>
            <a:ext cx="21907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travelers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56" name="箭头 113"/>
          <p:cNvSpPr>
            <a:spLocks noChangeShapeType="1"/>
          </p:cNvSpPr>
          <p:nvPr/>
        </p:nvSpPr>
        <p:spPr bwMode="auto">
          <a:xfrm flipH="1">
            <a:off x="2667000" y="2643188"/>
            <a:ext cx="30480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1238251" y="3571879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traffic</a:t>
            </a:r>
            <a:endParaRPr lang="zh-CN" altLang="en-US" sz="2800" b="1">
              <a:latin typeface="Times New Roman" pitchFamily="18" charset="0"/>
            </a:endParaRPr>
          </a:p>
        </p:txBody>
      </p:sp>
      <p:sp>
        <p:nvSpPr>
          <p:cNvPr id="58" name="箭头 113"/>
          <p:cNvSpPr>
            <a:spLocks noChangeShapeType="1"/>
          </p:cNvSpPr>
          <p:nvPr/>
        </p:nvSpPr>
        <p:spPr bwMode="auto">
          <a:xfrm flipH="1">
            <a:off x="1809752" y="2571753"/>
            <a:ext cx="4095749" cy="2143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1" y="4643447"/>
            <a:ext cx="42862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Times New Roman" pitchFamily="18" charset="0"/>
              </a:rPr>
              <a:t>smog and acid rain</a:t>
            </a:r>
            <a:endParaRPr lang="zh-CN" alt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4" grpId="0"/>
      <p:bldP spid="19468" grpId="0"/>
      <p:bldP spid="19476" grpId="0"/>
      <p:bldP spid="19478" grpId="0"/>
      <p:bldP spid="17428" grpId="0" animBg="1"/>
      <p:bldP spid="17429" grpId="0" animBg="1"/>
      <p:bldP spid="17430" grpId="0" animBg="1"/>
      <p:bldP spid="17433" grpId="0" animBg="1"/>
      <p:bldP spid="17435" grpId="0" animBg="1"/>
      <p:bldP spid="17441" grpId="0" animBg="1"/>
      <p:bldP spid="40" grpId="0"/>
      <p:bldP spid="17444" grpId="0" animBg="1"/>
      <p:bldP spid="46" grpId="0"/>
      <p:bldP spid="17449" grpId="0" animBg="1"/>
      <p:bldP spid="52" grpId="0"/>
      <p:bldP spid="17452" grpId="0" animBg="1"/>
      <p:bldP spid="45" grpId="0"/>
      <p:bldP spid="48" grpId="0" animBg="1"/>
      <p:bldP spid="49" grpId="0"/>
      <p:bldP spid="50" grpId="0" animBg="1"/>
      <p:bldP spid="51" grpId="0" animBg="1"/>
      <p:bldP spid="53" grpId="0"/>
      <p:bldP spid="54" grpId="0" animBg="1"/>
      <p:bldP spid="55" grpId="0"/>
      <p:bldP spid="56" grpId="0" animBg="1"/>
      <p:bldP spid="57" grpId="0"/>
      <p:bldP spid="58" grpId="0" animBg="1"/>
      <p:bldP spid="5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0" y="642927"/>
            <a:ext cx="12192000" cy="2928959"/>
          </a:xfrm>
          <a:solidFill>
            <a:srgbClr val="FFC0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rgbClr val="002060"/>
                </a:solidFill>
              </a:rPr>
              <a:t>文体特征的快速掌握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rgbClr val="002060"/>
                </a:solidFill>
              </a:rPr>
              <a:t>→阅读策略的形成 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rgbClr val="002060"/>
                </a:solidFill>
              </a:rPr>
              <a:t>→阅读</a:t>
            </a:r>
            <a:r>
              <a:rPr lang="zh-CN" altLang="en-US" b="1" dirty="0" smtClean="0">
                <a:solidFill>
                  <a:srgbClr val="FF0000"/>
                </a:solidFill>
              </a:rPr>
              <a:t>信心、速度、效果</a:t>
            </a:r>
            <a:r>
              <a:rPr lang="zh-CN" altLang="en-US" b="1" dirty="0" smtClean="0">
                <a:solidFill>
                  <a:srgbClr val="002060"/>
                </a:solidFill>
              </a:rPr>
              <a:t>的提升</a:t>
            </a:r>
            <a:endParaRPr lang="en-US" altLang="zh-CN" b="1" dirty="0" smtClean="0">
              <a:solidFill>
                <a:srgbClr val="002060"/>
              </a:solidFill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571461" y="4071942"/>
            <a:ext cx="10972800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especially important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Senior 3 students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华文琥珀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建筑的摆设布局&#10;&#10;描述已自动生成">
            <a:extLst>
              <a:ext uri="{FF2B5EF4-FFF2-40B4-BE49-F238E27FC236}">
                <a16:creationId xmlns:a16="http://schemas.microsoft.com/office/drawing/2014/main" xmlns="" id="{58CF2023-7502-6A45-A8E2-0345D79C8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1" r="22840"/>
          <a:stretch/>
        </p:blipFill>
        <p:spPr>
          <a:xfrm>
            <a:off x="22" y="10"/>
            <a:ext cx="6095991" cy="6858000"/>
          </a:xfrm>
          <a:prstGeom prst="rect">
            <a:avLst/>
          </a:prstGeom>
        </p:spPr>
      </p:pic>
      <p:pic>
        <p:nvPicPr>
          <p:cNvPr id="4" name="图片 3" descr="建筑与房屋的城市空拍图&#10;&#10;描述已自动生成">
            <a:extLst>
              <a:ext uri="{FF2B5EF4-FFF2-40B4-BE49-F238E27FC236}">
                <a16:creationId xmlns:a16="http://schemas.microsoft.com/office/drawing/2014/main" xmlns="" id="{FAC6CD0D-1E9E-5F4B-951D-3E2249A60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3" r="18895" b="1"/>
          <a:stretch/>
        </p:blipFill>
        <p:spPr>
          <a:xfrm>
            <a:off x="6096002" y="10"/>
            <a:ext cx="6096001" cy="6861558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7E9D4B-7BFA-4D10-B666-547BAC4994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6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F609D31-1B1A-E048-BE71-A87288A938EA}"/>
              </a:ext>
            </a:extLst>
          </p:cNvPr>
          <p:cNvSpPr txBox="1"/>
          <p:nvPr/>
        </p:nvSpPr>
        <p:spPr>
          <a:xfrm>
            <a:off x="9101142" y="6229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51350DF5-9438-3B4C-BAB9-75867B95BD7F}"/>
              </a:ext>
            </a:extLst>
          </p:cNvPr>
          <p:cNvSpPr txBox="1"/>
          <p:nvPr/>
        </p:nvSpPr>
        <p:spPr>
          <a:xfrm>
            <a:off x="9528621" y="5398359"/>
            <a:ext cx="2420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Dan</a:t>
            </a:r>
          </a:p>
          <a:p>
            <a:r>
              <a:rPr kumimoji="1"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Dagang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School</a:t>
            </a:r>
          </a:p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Zhenjiang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53AB816C-89EA-D242-90A6-BEAF6EE792FE}"/>
              </a:ext>
            </a:extLst>
          </p:cNvPr>
          <p:cNvSpPr txBox="1"/>
          <p:nvPr/>
        </p:nvSpPr>
        <p:spPr>
          <a:xfrm>
            <a:off x="4192882" y="698448"/>
            <a:ext cx="500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class!</a:t>
            </a:r>
            <a:endParaRPr kumimoji="1" lang="zh-CN" alt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地图&#10;&#10;描述已自动生成">
            <a:extLst>
              <a:ext uri="{FF2B5EF4-FFF2-40B4-BE49-F238E27FC236}">
                <a16:creationId xmlns:a16="http://schemas.microsoft.com/office/drawing/2014/main" xmlns="" id="{9A1E179E-C6C3-6648-ADD1-972F75266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42"/>
          <a:stretch/>
        </p:blipFill>
        <p:spPr>
          <a:xfrm>
            <a:off x="4614865" y="9883"/>
            <a:ext cx="3485907" cy="67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2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扩展语言图式</a:t>
            </a:r>
            <a:endParaRPr lang="zh-CN" altLang="en-US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0" y="1643050"/>
            <a:ext cx="12192000" cy="35719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</a:rPr>
              <a:t> 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强大而丰富的语言图式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3200" b="1" dirty="0" smtClean="0">
                <a:solidFill>
                  <a:srgbClr val="002060"/>
                </a:solidFill>
              </a:rPr>
              <a:t>→ 扎实的英语基础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3200" b="1" dirty="0" smtClean="0">
                <a:solidFill>
                  <a:srgbClr val="002060"/>
                </a:solidFill>
              </a:rPr>
              <a:t>→阅读能力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3200" b="1" dirty="0" smtClean="0">
                <a:solidFill>
                  <a:srgbClr val="002060"/>
                </a:solidFill>
              </a:rPr>
              <a:t>→写作水平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lang="en-US" altLang="zh-CN" sz="3200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476211" y="285728"/>
            <a:ext cx="10858576" cy="8844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 smtClean="0"/>
              <a:t>观察 </a:t>
            </a:r>
            <a:r>
              <a:rPr lang="en-US" altLang="zh-CN" dirty="0" smtClean="0"/>
              <a:t>- -</a:t>
            </a:r>
            <a:r>
              <a:rPr lang="zh-CN" altLang="en-US" dirty="0" smtClean="0"/>
              <a:t>归纳 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比较 </a:t>
            </a:r>
            <a:r>
              <a:rPr lang="en-US" altLang="zh-CN" dirty="0" smtClean="0"/>
              <a:t>– </a:t>
            </a:r>
            <a:r>
              <a:rPr lang="zh-CN" altLang="en-US" dirty="0" smtClean="0"/>
              <a:t>领悟 </a:t>
            </a:r>
            <a:r>
              <a:rPr lang="en-US" altLang="zh-CN" dirty="0" smtClean="0"/>
              <a:t>– </a:t>
            </a:r>
            <a:r>
              <a:rPr lang="zh-CN" altLang="en-US" dirty="0" smtClean="0"/>
              <a:t>扩展已有语言图式 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17F9B7FD-7AB4-154E-8594-06888CBB9FA0}"/>
              </a:ext>
            </a:extLst>
          </p:cNvPr>
          <p:cNvSpPr txBox="1"/>
          <p:nvPr/>
        </p:nvSpPr>
        <p:spPr>
          <a:xfrm>
            <a:off x="190460" y="1428736"/>
            <a:ext cx="12001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With more knowledge comes a deeper, more wonderful mystery, inspiring one to look deeper still.</a:t>
            </a:r>
            <a:endParaRPr lang="zh-CN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94BA44C-FF0D-0C41-B0EF-0B8DF4D39312}"/>
              </a:ext>
            </a:extLst>
          </p:cNvPr>
          <p:cNvSpPr/>
          <p:nvPr/>
        </p:nvSpPr>
        <p:spPr>
          <a:xfrm>
            <a:off x="285715" y="2571744"/>
            <a:ext cx="11310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1. With the new year came more challenges, inspiring him to work still harder. </a:t>
            </a:r>
            <a:endParaRPr lang="zh-CN" altLang="en-US" sz="3200" dirty="0">
              <a:solidFill>
                <a:schemeClr val="tx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94BA44C-FF0D-0C41-B0EF-0B8DF4D39312}"/>
              </a:ext>
            </a:extLst>
          </p:cNvPr>
          <p:cNvSpPr/>
          <p:nvPr/>
        </p:nvSpPr>
        <p:spPr>
          <a:xfrm>
            <a:off x="285709" y="3714752"/>
            <a:ext cx="11906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2. Around the corner came the next bus, attracting all the waiting passengers immediately.</a:t>
            </a:r>
            <a:endParaRPr lang="zh-CN" altLang="en-US" sz="3200" dirty="0" smtClean="0">
              <a:solidFill>
                <a:schemeClr val="tx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F94BA44C-FF0D-0C41-B0EF-0B8DF4D39312}"/>
              </a:ext>
            </a:extLst>
          </p:cNvPr>
          <p:cNvSpPr/>
          <p:nvPr/>
        </p:nvSpPr>
        <p:spPr>
          <a:xfrm>
            <a:off x="380966" y="4929202"/>
            <a:ext cx="1131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3. Down the hill came a tiger, frightening all the people nearby.</a:t>
            </a:r>
            <a:endParaRPr lang="zh-CN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94BA44C-FF0D-0C41-B0EF-0B8DF4D39312}"/>
              </a:ext>
            </a:extLst>
          </p:cNvPr>
          <p:cNvSpPr/>
          <p:nvPr/>
        </p:nvSpPr>
        <p:spPr>
          <a:xfrm>
            <a:off x="881063" y="6072215"/>
            <a:ext cx="1131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介词短语</a:t>
            </a:r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谓语</a:t>
            </a:r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主语，现在分词短语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结果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)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12" y="3143248"/>
            <a:ext cx="476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突出新年，衔接更紧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491" y="5500702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描写更生动，画面感更强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  <p:bldP spid="5" grpId="0"/>
      <p:bldP spid="7" grpId="0"/>
      <p:bldP spid="8" grpId="0"/>
      <p:bldP spid="9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85795"/>
            <a:ext cx="12192000" cy="20313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</a:rPr>
              <a:t>崔允漷：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2060"/>
                </a:solidFill>
              </a:rPr>
              <a:t>现在很多课堂看似热闹，但轰轰烈烈的公开课后，还要老老实实把教学内容按传统方式重新教学一遍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571461" y="4286256"/>
            <a:ext cx="10972800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especially useful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writing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华文琥珀" pitchFamily="2" charset="-122"/>
              <a:cs typeface="+mj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0" y="357166"/>
            <a:ext cx="12192000" cy="157163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崔允漷：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把学习还给学生，把讲授降到最低限度。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0" y="2357430"/>
            <a:ext cx="12192000" cy="142876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语言图式：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理解、观察、总结、比较、领悟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/>
      <p:bldP spid="7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构建全新图式，升华主题意义</a:t>
            </a:r>
            <a:endParaRPr lang="zh-CN" altLang="en-US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833963" y="3244334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2060"/>
                </a:solidFill>
              </a:rPr>
              <a:t>→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2971808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 dirty="0" smtClean="0">
                <a:solidFill>
                  <a:schemeClr val="tx2"/>
                </a:solidFill>
              </a:rPr>
              <a:t>  《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课标（</a:t>
            </a:r>
            <a:r>
              <a:rPr lang="en-US" sz="2800" b="1" dirty="0" smtClean="0">
                <a:solidFill>
                  <a:schemeClr val="tx2"/>
                </a:solidFill>
              </a:rPr>
              <a:t>2017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年版）</a:t>
            </a:r>
            <a:r>
              <a:rPr lang="en-US" altLang="zh-CN" sz="2800" b="1" dirty="0" smtClean="0">
                <a:solidFill>
                  <a:schemeClr val="tx2"/>
                </a:solidFill>
              </a:rPr>
              <a:t>》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：学生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对主题意义的探究应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是学生学习语言的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最重要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内容，直接影响学生语篇理解的程度、思维发展的水平和语言学习的成效（教育部，</a:t>
            </a:r>
            <a:r>
              <a:rPr lang="en-US" sz="2800" b="1" dirty="0" smtClean="0">
                <a:solidFill>
                  <a:schemeClr val="tx2"/>
                </a:solidFill>
              </a:rPr>
              <a:t>2017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）。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57166"/>
            <a:ext cx="12192000" cy="1428760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 dirty="0" smtClean="0">
                <a:solidFill>
                  <a:schemeClr val="tx2"/>
                </a:solidFill>
              </a:rPr>
              <a:t>  《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课标（</a:t>
            </a:r>
            <a:r>
              <a:rPr lang="en-US" sz="2800" b="1" dirty="0" smtClean="0">
                <a:solidFill>
                  <a:schemeClr val="tx2"/>
                </a:solidFill>
              </a:rPr>
              <a:t>2017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年版）</a:t>
            </a:r>
            <a:r>
              <a:rPr lang="en-US" altLang="zh-CN" sz="2800" b="1" dirty="0" smtClean="0">
                <a:solidFill>
                  <a:schemeClr val="tx2"/>
                </a:solidFill>
              </a:rPr>
              <a:t>》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800" b="1" dirty="0" smtClean="0">
                <a:solidFill>
                  <a:srgbClr val="FF0000"/>
                </a:solidFill>
              </a:rPr>
              <a:t>主题：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为语言学习提供范围或语境。</a:t>
            </a:r>
          </a:p>
          <a:p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0" y="2214554"/>
            <a:ext cx="12192000" cy="157163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主题意义：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个人与文本、个人与他人、个人与自我的积极互动中建构形成的意义。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0" y="4429132"/>
            <a:ext cx="12192000" cy="192882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FF0000"/>
                </a:solidFill>
              </a:rPr>
              <a:t>译林版新教材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《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前言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》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：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在拓展阅读板块中，学生将通过观点表达等活动，进一步探究主题意义，获得关于该主题的新认识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城市里的建筑&#10;&#10;描述已自动生成">
            <a:extLst>
              <a:ext uri="{FF2B5EF4-FFF2-40B4-BE49-F238E27FC236}">
                <a16:creationId xmlns="" xmlns:a16="http://schemas.microsoft.com/office/drawing/2014/main" id="{D2916AE3-0C23-9C4F-9051-ECE535EF0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47F12C16-63D3-884F-8494-F86200289EED}"/>
              </a:ext>
            </a:extLst>
          </p:cNvPr>
          <p:cNvSpPr txBox="1"/>
          <p:nvPr/>
        </p:nvSpPr>
        <p:spPr>
          <a:xfrm>
            <a:off x="0" y="5317240"/>
            <a:ext cx="12192000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ppleGothic" pitchFamily="2" charset="-127"/>
                <a:cs typeface="Times New Roman" panose="02020603050405020304" pitchFamily="18" charset="0"/>
              </a:rPr>
              <a:t>What’s the value of science to contemporary China?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95546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图片 8" descr="水上飞机&#10;&#10;描述已自动生成">
            <a:extLst>
              <a:ext uri="{FF2B5EF4-FFF2-40B4-BE49-F238E27FC236}">
                <a16:creationId xmlns="" xmlns:a16="http://schemas.microsoft.com/office/drawing/2014/main" id="{CE590C0F-8916-0F41-BAF3-90213C3C7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9" r="1984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图片 6" descr="战斗机在空中飞行&#10;&#10;描述已自动生成">
            <a:extLst>
              <a:ext uri="{FF2B5EF4-FFF2-40B4-BE49-F238E27FC236}">
                <a16:creationId xmlns="" xmlns:a16="http://schemas.microsoft.com/office/drawing/2014/main" id="{429C011E-2D54-7B4C-8E02-6BAEBB51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2" r="1388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图片 4" descr="海上有艘船&#10;&#10;描述已自动生成">
            <a:extLst>
              <a:ext uri="{FF2B5EF4-FFF2-40B4-BE49-F238E27FC236}">
                <a16:creationId xmlns="" xmlns:a16="http://schemas.microsoft.com/office/drawing/2014/main" id="{BD687682-0190-EB4C-983D-2163F8C30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3" r="-3" b="-3"/>
          <a:stretch/>
        </p:blipFill>
        <p:spPr>
          <a:xfrm>
            <a:off x="7534653" y="3511296"/>
            <a:ext cx="4657347" cy="334670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4855E0CE-D6FF-684C-9D06-4611ACA02D87}"/>
              </a:ext>
            </a:extLst>
          </p:cNvPr>
          <p:cNvSpPr txBox="1"/>
          <p:nvPr/>
        </p:nvSpPr>
        <p:spPr>
          <a:xfrm>
            <a:off x="1" y="355601"/>
            <a:ext cx="737005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guarantee for </a:t>
            </a:r>
            <a:endParaRPr kumimoji="1" lang="en-US" altLang="zh-C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safe </a:t>
            </a:r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1"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90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徽标&#10;&#10;描述已自动生成">
            <a:extLst>
              <a:ext uri="{FF2B5EF4-FFF2-40B4-BE49-F238E27FC236}">
                <a16:creationId xmlns="" xmlns:a16="http://schemas.microsoft.com/office/drawing/2014/main" id="{6D52E422-26F2-684D-8B03-CF1B234A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517" y="118720"/>
            <a:ext cx="4091179" cy="3228195"/>
          </a:xfrm>
          <a:prstGeom prst="ellipse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87C2256C-6AF4-2540-B28C-85733E9B1521}"/>
              </a:ext>
            </a:extLst>
          </p:cNvPr>
          <p:cNvSpPr txBox="1"/>
          <p:nvPr/>
        </p:nvSpPr>
        <p:spPr>
          <a:xfrm>
            <a:off x="3343650" y="2658918"/>
            <a:ext cx="6205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Science</a:t>
            </a:r>
            <a:endParaRPr kumimoji="1" lang="zh-CN" alt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图形用户界面&#10;&#10;描述已自动生成">
            <a:extLst>
              <a:ext uri="{FF2B5EF4-FFF2-40B4-BE49-F238E27FC236}">
                <a16:creationId xmlns="" xmlns:a16="http://schemas.microsoft.com/office/drawing/2014/main" id="{3D17F9E1-501D-CD44-BB1D-31B9600352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307" y="250383"/>
            <a:ext cx="3330392" cy="2870200"/>
          </a:xfrm>
          <a:prstGeom prst="ellipse">
            <a:avLst/>
          </a:prstGeom>
        </p:spPr>
      </p:pic>
      <p:pic>
        <p:nvPicPr>
          <p:cNvPr id="6" name="图片 5" descr="人在玩电脑&#10;&#10;描述已自动生成">
            <a:extLst>
              <a:ext uri="{FF2B5EF4-FFF2-40B4-BE49-F238E27FC236}">
                <a16:creationId xmlns="" xmlns:a16="http://schemas.microsoft.com/office/drawing/2014/main" id="{91FE3A17-349C-0341-A233-6A3F105DB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135" y="3464581"/>
            <a:ext cx="3841152" cy="3392366"/>
          </a:xfrm>
          <a:prstGeom prst="ellipse">
            <a:avLst/>
          </a:prstGeom>
        </p:spPr>
      </p:pic>
      <p:pic>
        <p:nvPicPr>
          <p:cNvPr id="12" name="图片 11" descr="一辆飞机停在地上&#10;&#10;低可信度描述已自动生成">
            <a:extLst>
              <a:ext uri="{FF2B5EF4-FFF2-40B4-BE49-F238E27FC236}">
                <a16:creationId xmlns="" xmlns:a16="http://schemas.microsoft.com/office/drawing/2014/main" id="{CD394086-4FB3-7449-8049-BD2E21169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398" y="3582256"/>
            <a:ext cx="3687369" cy="3228195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6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图形用户界面&#10;&#10;描述已自动生成">
            <a:extLst>
              <a:ext uri="{FF2B5EF4-FFF2-40B4-BE49-F238E27FC236}">
                <a16:creationId xmlns="" xmlns:a16="http://schemas.microsoft.com/office/drawing/2014/main" id="{12E50BFD-03ED-5A44-9AC8-5DDD59A26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1" r="44170" b="-1"/>
          <a:stretch/>
        </p:blipFill>
        <p:spPr>
          <a:xfrm>
            <a:off x="20" y="3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16" name="图片 15" descr="图示, 工程绘图&#10;&#10;描述已自动生成">
            <a:extLst>
              <a:ext uri="{FF2B5EF4-FFF2-40B4-BE49-F238E27FC236}">
                <a16:creationId xmlns="" xmlns:a16="http://schemas.microsoft.com/office/drawing/2014/main" id="{B07C61B3-CE1E-014A-A96E-B4E387263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43" r="1" b="2361"/>
          <a:stretch/>
        </p:blipFill>
        <p:spPr>
          <a:xfrm>
            <a:off x="4307057" y="2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10" name="图片 9" descr="街道上有店铺的标志&#10;&#10;描述已自动生成">
            <a:extLst>
              <a:ext uri="{FF2B5EF4-FFF2-40B4-BE49-F238E27FC236}">
                <a16:creationId xmlns="" xmlns:a16="http://schemas.microsoft.com/office/drawing/2014/main" id="{29DA5607-CC3F-ED45-A161-8C0B1BDB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0" r="5580"/>
          <a:stretch/>
        </p:blipFill>
        <p:spPr>
          <a:xfrm>
            <a:off x="4068532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E658F62A-099A-E347-A873-D1E3396A4396}"/>
              </a:ext>
            </a:extLst>
          </p:cNvPr>
          <p:cNvSpPr txBox="1"/>
          <p:nvPr/>
        </p:nvSpPr>
        <p:spPr>
          <a:xfrm>
            <a:off x="0" y="355601"/>
            <a:ext cx="812346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guarantee for </a:t>
            </a:r>
            <a:endParaRPr kumimoji="1" lang="en-US" altLang="zh-C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healthy </a:t>
            </a:r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1"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8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262ABC4B-37D8-4218-BDD8-6DF6A00C0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图片 8" descr="飞机在飞行&#10;&#10;描述已自动生成">
            <a:extLst>
              <a:ext uri="{FF2B5EF4-FFF2-40B4-BE49-F238E27FC236}">
                <a16:creationId xmlns="" xmlns:a16="http://schemas.microsoft.com/office/drawing/2014/main" id="{43C73C78-BBF0-E341-9679-954F03062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" r="-3" b="2220"/>
          <a:stretch/>
        </p:blipFill>
        <p:spPr>
          <a:xfrm>
            <a:off x="321737" y="321732"/>
            <a:ext cx="5674897" cy="3017405"/>
          </a:xfrm>
          <a:prstGeom prst="rect">
            <a:avLst/>
          </a:prstGeom>
        </p:spPr>
      </p:pic>
      <p:pic>
        <p:nvPicPr>
          <p:cNvPr id="7" name="图片 6" descr="卡通人物&#10;&#10;描述已自动生成">
            <a:extLst>
              <a:ext uri="{FF2B5EF4-FFF2-40B4-BE49-F238E27FC236}">
                <a16:creationId xmlns="" xmlns:a16="http://schemas.microsoft.com/office/drawing/2014/main" id="{16DBFDBB-356F-494A-AAE6-F639A557D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1" r="-2" b="3917"/>
          <a:stretch/>
        </p:blipFill>
        <p:spPr>
          <a:xfrm>
            <a:off x="321737" y="3510853"/>
            <a:ext cx="5674897" cy="2789954"/>
          </a:xfrm>
          <a:prstGeom prst="rect">
            <a:avLst/>
          </a:prstGeom>
        </p:spPr>
      </p:pic>
      <p:pic>
        <p:nvPicPr>
          <p:cNvPr id="5" name="图片 4" descr="徽标&#10;&#10;描述已自动生成">
            <a:extLst>
              <a:ext uri="{FF2B5EF4-FFF2-40B4-BE49-F238E27FC236}">
                <a16:creationId xmlns="" xmlns:a16="http://schemas.microsoft.com/office/drawing/2014/main" id="{E487378E-2F9B-BE40-873C-B9D49ECBB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2" r="7012" b="3"/>
          <a:stretch/>
        </p:blipFill>
        <p:spPr>
          <a:xfrm>
            <a:off x="6195380" y="321733"/>
            <a:ext cx="5674897" cy="59790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CC86DBF-17B2-D04B-B879-54870D759D8D}"/>
              </a:ext>
            </a:extLst>
          </p:cNvPr>
          <p:cNvSpPr txBox="1"/>
          <p:nvPr/>
        </p:nvSpPr>
        <p:spPr>
          <a:xfrm>
            <a:off x="1" y="355601"/>
            <a:ext cx="912706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guarantee for </a:t>
            </a:r>
            <a:endParaRPr kumimoji="1" lang="en-US" altLang="zh-C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</a:t>
            </a:r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1"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2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B527B32F-07F3-4C94-B09B-8C8F310F0D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9"/>
            <a:ext cx="768096" cy="6089895"/>
          </a:xfrm>
          <a:prstGeom prst="rect">
            <a:avLst/>
          </a:prstGeom>
          <a:solidFill>
            <a:srgbClr val="477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跳在半空中的人&#10;&#10;描述已自动生成">
            <a:extLst>
              <a:ext uri="{FF2B5EF4-FFF2-40B4-BE49-F238E27FC236}">
                <a16:creationId xmlns="" xmlns:a16="http://schemas.microsoft.com/office/drawing/2014/main" id="{A37BDEA9-126F-3B48-9EBB-08F87CD2F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0" r="1" b="12229"/>
          <a:stretch/>
        </p:blipFill>
        <p:spPr>
          <a:xfrm>
            <a:off x="926042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7F41D4CC-403D-465E-9223-3277868A5D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41423" y="643468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DC4C688-715E-4A31-AB90-6A5752887D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6037" y="4069422"/>
            <a:ext cx="5001187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6FB67A90-944D-2A4A-9D4C-26DF54E27342}"/>
              </a:ext>
            </a:extLst>
          </p:cNvPr>
          <p:cNvSpPr txBox="1"/>
          <p:nvPr/>
        </p:nvSpPr>
        <p:spPr>
          <a:xfrm>
            <a:off x="1" y="355601"/>
            <a:ext cx="912706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guarantee for </a:t>
            </a:r>
            <a:endParaRPr kumimoji="1" lang="en-US" altLang="zh-CN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</a:t>
            </a:r>
            <a:r>
              <a:rPr kumimoji="1"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1"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绿色的草地&#10;&#10;描述已自动生成">
            <a:extLst>
              <a:ext uri="{FF2B5EF4-FFF2-40B4-BE49-F238E27FC236}">
                <a16:creationId xmlns="" xmlns:a16="http://schemas.microsoft.com/office/drawing/2014/main" id="{87AE7299-974B-2646-8054-6DD47869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163" y="3240242"/>
            <a:ext cx="6003000" cy="3489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4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785794"/>
            <a:ext cx="12192000" cy="42288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2060"/>
                </a:solidFill>
              </a:rPr>
              <a:t>   跳出文本</a:t>
            </a:r>
            <a:endParaRPr lang="en-US" altLang="zh-CN" sz="2800" b="1" dirty="0" smtClean="0">
              <a:solidFill>
                <a:srgbClr val="002060"/>
              </a:solidFill>
            </a:endParaRPr>
          </a:p>
          <a:p>
            <a:pPr lvl="0" indent="3048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2060"/>
                </a:solidFill>
              </a:rPr>
              <a:t>→ 现实世界与时代洪流</a:t>
            </a:r>
            <a:endParaRPr lang="en-US" altLang="zh-CN" sz="2800" b="1" dirty="0" smtClean="0">
              <a:solidFill>
                <a:srgbClr val="002060"/>
              </a:solidFill>
            </a:endParaRPr>
          </a:p>
          <a:p>
            <a:pPr lvl="0" indent="3048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002060"/>
                </a:solidFill>
              </a:rPr>
              <a:t>→自豪感与使命感升腾</a:t>
            </a:r>
            <a:endParaRPr lang="en-US" altLang="zh-CN" sz="2800" b="1" dirty="0" smtClean="0">
              <a:solidFill>
                <a:srgbClr val="002060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</a:rPr>
              <a:t>    → 思考科学的价值与自身的关系</a:t>
            </a:r>
            <a:endParaRPr lang="en-US" altLang="zh-CN" sz="2800" b="1" dirty="0" smtClean="0">
              <a:solidFill>
                <a:srgbClr val="002060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</a:rPr>
              <a:t>    →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联系学生生活实际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</a:rPr>
              <a:t>    →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更好的教学效果</a:t>
            </a:r>
            <a:endParaRPr lang="zh-CN" altLang="en-US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0" y="857240"/>
            <a:ext cx="12192000" cy="171451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If possible, always relate the material to </a:t>
            </a:r>
          </a:p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smtClean="0">
                <a:solidFill>
                  <a:srgbClr val="FF0000"/>
                </a:solidFill>
              </a:rPr>
              <a:t>your students,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 their surroundings.</a:t>
            </a:r>
            <a:endParaRPr lang="en-US" altLang="zh-CN" b="1" dirty="0" smtClean="0">
              <a:solidFill>
                <a:srgbClr val="002060"/>
              </a:solidFill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571461" y="3643314"/>
            <a:ext cx="10972800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especially meaningful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华文琥珀" pitchFamily="2" charset="-122"/>
                <a:cs typeface="+mj-cs"/>
              </a:rPr>
              <a:t>Senior 3 students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华文琥珀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>
            <a:spLocks noGrp="1"/>
          </p:cNvSpPr>
          <p:nvPr>
            <p:ph idx="1"/>
          </p:nvPr>
        </p:nvSpPr>
        <p:spPr>
          <a:xfrm>
            <a:off x="0" y="1600209"/>
            <a:ext cx="12192000" cy="225742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zh-CN" altLang="en-US" b="1" dirty="0" smtClean="0">
                <a:solidFill>
                  <a:srgbClr val="002060"/>
                </a:solidFill>
              </a:rPr>
              <a:t>新的内容与语言图式融入已有图式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zh-CN" altLang="en-US" b="1" dirty="0" smtClean="0">
                <a:solidFill>
                  <a:srgbClr val="002060"/>
                </a:solidFill>
              </a:rPr>
              <a:t> </a:t>
            </a:r>
            <a:r>
              <a:rPr lang="zh-CN" altLang="en-US" b="1" dirty="0" smtClean="0">
                <a:solidFill>
                  <a:srgbClr val="FF0000"/>
                </a:solidFill>
              </a:rPr>
              <a:t>→</a:t>
            </a:r>
            <a:r>
              <a:rPr lang="zh-CN" altLang="en-US" b="1" dirty="0" smtClean="0">
                <a:solidFill>
                  <a:srgbClr val="002060"/>
                </a:solidFill>
              </a:rPr>
              <a:t> </a:t>
            </a:r>
            <a:r>
              <a:rPr lang="zh-CN" altLang="en-US" b="1" dirty="0" smtClean="0">
                <a:solidFill>
                  <a:srgbClr val="FF0000"/>
                </a:solidFill>
              </a:rPr>
              <a:t>全新图式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zh-CN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应用新建图式  聚焦表达输出</a:t>
            </a:r>
            <a:endParaRPr lang="zh-CN" altLang="en-US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571480"/>
            <a:ext cx="12192000" cy="2357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sz="3200" dirty="0" smtClean="0"/>
          </a:p>
          <a:p>
            <a:pPr algn="ctr">
              <a:lnSpc>
                <a:spcPct val="150000"/>
              </a:lnSpc>
            </a:pPr>
            <a:r>
              <a:rPr lang="zh-CN" altLang="en-US" sz="3200" dirty="0" smtClean="0"/>
              <a:t>高考写作</a:t>
            </a:r>
            <a:endParaRPr lang="en-US" altLang="zh-CN" sz="3200" dirty="0" smtClean="0"/>
          </a:p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tx2"/>
                </a:solidFill>
              </a:rPr>
              <a:t>应用文  </a:t>
            </a:r>
            <a:r>
              <a:rPr lang="en-US" altLang="zh-CN" sz="3200" dirty="0" smtClean="0">
                <a:solidFill>
                  <a:schemeClr val="tx2"/>
                </a:solidFill>
              </a:rPr>
              <a:t>15</a:t>
            </a:r>
            <a:r>
              <a:rPr lang="zh-CN" altLang="en-US" sz="3200" dirty="0" smtClean="0">
                <a:solidFill>
                  <a:schemeClr val="tx2"/>
                </a:solidFill>
              </a:rPr>
              <a:t>’</a:t>
            </a:r>
            <a:r>
              <a:rPr lang="en-US" altLang="zh-CN" sz="3200" dirty="0" smtClean="0">
                <a:solidFill>
                  <a:schemeClr val="tx2"/>
                </a:solidFill>
              </a:rPr>
              <a:t>+ </a:t>
            </a:r>
            <a:r>
              <a:rPr lang="zh-CN" altLang="en-US" sz="3200" dirty="0" smtClean="0">
                <a:solidFill>
                  <a:schemeClr val="tx2"/>
                </a:solidFill>
              </a:rPr>
              <a:t>读后续写 </a:t>
            </a:r>
            <a:r>
              <a:rPr lang="en-US" altLang="zh-CN" sz="3200" dirty="0" smtClean="0">
                <a:solidFill>
                  <a:schemeClr val="tx2"/>
                </a:solidFill>
              </a:rPr>
              <a:t>25</a:t>
            </a:r>
            <a:r>
              <a:rPr lang="zh-CN" altLang="en-US" sz="3200" dirty="0" smtClean="0">
                <a:solidFill>
                  <a:schemeClr val="tx2"/>
                </a:solidFill>
              </a:rPr>
              <a:t>’</a:t>
            </a:r>
            <a:endParaRPr lang="en-US" altLang="zh-CN" sz="32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32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2060"/>
                </a:solidFill>
              </a:rPr>
              <a:t> 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3714752"/>
            <a:ext cx="12192000" cy="1285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sz="3200" dirty="0" smtClean="0"/>
          </a:p>
          <a:p>
            <a:pPr algn="ctr">
              <a:lnSpc>
                <a:spcPct val="150000"/>
              </a:lnSpc>
            </a:pPr>
            <a:r>
              <a:rPr lang="zh-CN" altLang="en-US" sz="3200" dirty="0" smtClean="0"/>
              <a:t>经常、当堂、限时、片段的训练</a:t>
            </a:r>
            <a:endParaRPr lang="en-US" altLang="zh-CN" sz="3200" dirty="0" smtClean="0"/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357166"/>
            <a:ext cx="12192000" cy="4000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/>
              <a:t>Writing 1:</a:t>
            </a:r>
          </a:p>
          <a:p>
            <a:r>
              <a:rPr lang="en-US" altLang="zh-CN" dirty="0" smtClean="0">
                <a:solidFill>
                  <a:srgbClr val="002060"/>
                </a:solidFill>
              </a:rPr>
              <a:t>What do you think of after reading the passage?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Requirements:</a:t>
            </a:r>
          </a:p>
          <a:p>
            <a:pPr marL="514350" indent="-514350"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at least 5 sentences</a:t>
            </a:r>
          </a:p>
          <a:p>
            <a:pPr marL="514350" indent="-514350"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as many vocabulary and sentence patterns from this lesson as possible</a:t>
            </a:r>
          </a:p>
          <a:p>
            <a:pPr marL="514350" indent="-514350"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good handwriting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857232"/>
            <a:ext cx="12192000" cy="230832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i="1" u="sng" dirty="0" smtClean="0">
                <a:solidFill>
                  <a:schemeClr val="tx2"/>
                </a:solidFill>
              </a:rPr>
              <a:t>简单</a:t>
            </a:r>
            <a:r>
              <a:rPr lang="zh-CN" altLang="en-US" sz="3200" b="1" i="1" dirty="0" smtClean="0">
                <a:solidFill>
                  <a:schemeClr val="tx2"/>
                </a:solidFill>
              </a:rPr>
              <a:t>：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简单到让所有学生都有能力参加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i="1" u="sng" dirty="0" smtClean="0">
                <a:solidFill>
                  <a:schemeClr val="tx2"/>
                </a:solidFill>
              </a:rPr>
              <a:t>根本</a:t>
            </a:r>
            <a:r>
              <a:rPr lang="zh-CN" altLang="en-US" sz="3200" b="1" i="1" dirty="0" smtClean="0">
                <a:solidFill>
                  <a:schemeClr val="tx2"/>
                </a:solidFill>
              </a:rPr>
              <a:t>：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接近学生实际学习与生活的语境</a:t>
            </a:r>
            <a:endParaRPr lang="en-US" altLang="zh-CN" sz="3200" b="1" dirty="0" smtClean="0">
              <a:solidFill>
                <a:srgbClr val="002060"/>
              </a:solidFill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i="1" u="sng" dirty="0" smtClean="0">
                <a:solidFill>
                  <a:schemeClr val="tx2"/>
                </a:solidFill>
              </a:rPr>
              <a:t>开放</a:t>
            </a:r>
            <a:r>
              <a:rPr lang="zh-CN" altLang="en-US" sz="3200" b="1" i="1" dirty="0" smtClean="0">
                <a:solidFill>
                  <a:schemeClr val="tx2"/>
                </a:solidFill>
              </a:rPr>
              <a:t>：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尽可能少地限制学生的活动</a:t>
            </a:r>
            <a:endParaRPr lang="en-US" altLang="zh-CN" sz="3200" b="1" dirty="0" smtClean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000513"/>
            <a:ext cx="12192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</a:rPr>
              <a:t>有话可写，有话想写，有话能写，人人参与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男人在窗户前面&#10;&#10;中度可信度描述已自动生成">
            <a:extLst>
              <a:ext uri="{FF2B5EF4-FFF2-40B4-BE49-F238E27FC236}">
                <a16:creationId xmlns:a16="http://schemas.microsoft.com/office/drawing/2014/main" xmlns="" id="{44CEE587-6028-9743-B9DE-BC853CDE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282"/>
            <a:ext cx="5080000" cy="4104640"/>
          </a:xfrm>
          <a:prstGeom prst="ellipse">
            <a:avLst/>
          </a:prstGeom>
        </p:spPr>
      </p:pic>
      <p:pic>
        <p:nvPicPr>
          <p:cNvPr id="6" name="图片 5" descr="黑板前的人&#10;&#10;描述已自动生成">
            <a:extLst>
              <a:ext uri="{FF2B5EF4-FFF2-40B4-BE49-F238E27FC236}">
                <a16:creationId xmlns:a16="http://schemas.microsoft.com/office/drawing/2014/main" xmlns="" id="{73667936-DB47-1147-83AE-CC430213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691" y="1390004"/>
            <a:ext cx="5080000" cy="4104640"/>
          </a:xfrm>
          <a:prstGeom prst="ellipse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533E811-8152-5846-9BE3-CF6AD95C7A7E}"/>
              </a:ext>
            </a:extLst>
          </p:cNvPr>
          <p:cNvSpPr txBox="1"/>
          <p:nvPr/>
        </p:nvSpPr>
        <p:spPr>
          <a:xfrm>
            <a:off x="285709" y="500047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Feynman</a:t>
            </a:r>
            <a:endParaRPr kumimoji="1" lang="zh-CN" altLang="en-US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EF833F6-2610-7C4B-9A10-2C991EA90771}"/>
              </a:ext>
            </a:extLst>
          </p:cNvPr>
          <p:cNvSpPr txBox="1"/>
          <p:nvPr/>
        </p:nvSpPr>
        <p:spPr>
          <a:xfrm>
            <a:off x="0" y="5429269"/>
            <a:ext cx="441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American scientist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9A1BADA-27DB-564E-92CD-7CF87E9D10D7}"/>
              </a:ext>
            </a:extLst>
          </p:cNvPr>
          <p:cNvSpPr txBox="1"/>
          <p:nvPr/>
        </p:nvSpPr>
        <p:spPr>
          <a:xfrm>
            <a:off x="5714999" y="5657676"/>
            <a:ext cx="6477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 the Nobel Prize </a:t>
            </a:r>
            <a:r>
              <a:rPr kumimoji="1" lang="en-US" altLang="zh-CN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Physics in </a:t>
            </a:r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endParaRPr kumimoji="1" lang="zh-CN" altLang="en-US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85596C3-D4CD-F14A-9A6E-381BBB1D09DD}"/>
              </a:ext>
            </a:extLst>
          </p:cNvPr>
          <p:cNvSpPr/>
          <p:nvPr/>
        </p:nvSpPr>
        <p:spPr>
          <a:xfrm>
            <a:off x="5048244" y="142857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Manhattan Project</a:t>
            </a:r>
          </a:p>
          <a:p>
            <a:pPr algn="ctr"/>
            <a:r>
              <a:rPr kumimoji="1" lang="en-US" altLang="zh-CN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bomb</a:t>
            </a:r>
            <a:endParaRPr kumimoji="1" lang="zh-CN" altLang="en-US" sz="3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图片包含 游戏机, 山&#10;&#10;描述已自动生成">
            <a:extLst>
              <a:ext uri="{FF2B5EF4-FFF2-40B4-BE49-F238E27FC236}">
                <a16:creationId xmlns:a16="http://schemas.microsoft.com/office/drawing/2014/main" xmlns="" id="{E7DB67AD-DDF0-684E-8D86-5C352B487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77" y="1474617"/>
            <a:ext cx="5856211" cy="4089240"/>
          </a:xfrm>
          <a:prstGeom prst="ellipse">
            <a:avLst/>
          </a:prstGeom>
        </p:spPr>
      </p:pic>
      <p:pic>
        <p:nvPicPr>
          <p:cNvPr id="8" name="图片 7" descr="穿西装的男人的黑白照&#10;&#10;描述已自动生成">
            <a:extLst>
              <a:ext uri="{FF2B5EF4-FFF2-40B4-BE49-F238E27FC236}">
                <a16:creationId xmlns:a16="http://schemas.microsoft.com/office/drawing/2014/main" xmlns="" id="{45720D33-70BD-C64A-8111-0590D12D8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086088" y="1165069"/>
            <a:ext cx="6105912" cy="46939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97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642918"/>
            <a:ext cx="12192000" cy="3500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/>
              <a:t>Writing 2:</a:t>
            </a:r>
          </a:p>
          <a:p>
            <a:r>
              <a:rPr lang="en-US" altLang="zh-CN" dirty="0" smtClean="0">
                <a:solidFill>
                  <a:srgbClr val="002060"/>
                </a:solidFill>
              </a:rPr>
              <a:t>Re-describe a scene in the continuous writing you did before, using the sentence patterns. </a:t>
            </a:r>
          </a:p>
          <a:p>
            <a:endParaRPr lang="en-US" altLang="zh-CN" dirty="0" smtClean="0">
              <a:solidFill>
                <a:srgbClr val="002060"/>
              </a:solidFill>
            </a:endParaRPr>
          </a:p>
          <a:p>
            <a:r>
              <a:rPr lang="en-US" altLang="zh-CN" dirty="0" smtClean="0"/>
              <a:t>Requirements:</a:t>
            </a:r>
          </a:p>
          <a:p>
            <a:r>
              <a:rPr lang="en-US" altLang="zh-CN" dirty="0" smtClean="0">
                <a:solidFill>
                  <a:srgbClr val="002060"/>
                </a:solidFill>
              </a:rPr>
              <a:t>1. good handwriting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14423"/>
            <a:ext cx="12192000" cy="156966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</a:rPr>
              <a:t>仿写是行之有效的写作方式，它能帮助学生迅速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入门（张冠文，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2021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）。</a:t>
            </a:r>
            <a:endParaRPr lang="zh-CN" altLang="en-US" sz="3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642918"/>
            <a:ext cx="12192000" cy="5000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dirty="0" smtClean="0">
              <a:solidFill>
                <a:schemeClr val="tx2"/>
              </a:solidFill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dirty="0" smtClean="0">
                <a:solidFill>
                  <a:schemeClr val="tx2"/>
                </a:solidFill>
              </a:rPr>
              <a:t>From between the tissue fell a bank note, giving me quite </a:t>
            </a:r>
            <a:r>
              <a:rPr lang="en-US" altLang="zh-CN" dirty="0" smtClean="0">
                <a:solidFill>
                  <a:schemeClr val="tx2"/>
                </a:solidFill>
              </a:rPr>
              <a:t>a </a:t>
            </a:r>
            <a:r>
              <a:rPr lang="en-US" altLang="zh-CN" dirty="0" smtClean="0">
                <a:solidFill>
                  <a:schemeClr val="tx2"/>
                </a:solidFill>
              </a:rPr>
              <a:t>surprise</a:t>
            </a:r>
            <a:r>
              <a:rPr lang="en-US" altLang="zh-CN" dirty="0" smtClean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</a:t>
            </a:r>
            <a:endParaRPr lang="en-US" altLang="zh-CN" dirty="0" smtClean="0">
              <a:solidFill>
                <a:schemeClr val="tx2"/>
              </a:solidFill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2.   Down the bus went the young man, bare-footed, leaving the other passengers speechless, but thinking a lot. 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n-US" altLang="zh-CN" dirty="0" smtClean="0">
                <a:solidFill>
                  <a:schemeClr val="tx2"/>
                </a:solidFill>
              </a:rPr>
              <a:t>Below the video were many sincere comments from viewers, instantly changing my mood and moving me to tears.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dirty="0" smtClean="0">
                <a:solidFill>
                  <a:schemeClr val="tx2"/>
                </a:solidFill>
              </a:rPr>
              <a:t> 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6569" y="1891245"/>
            <a:ext cx="1762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八</a:t>
            </a:r>
            <a:r>
              <a:rPr kumimoji="1" lang="zh-CN" alt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省联考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1541" y="4544251"/>
            <a:ext cx="323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kumimoji="1" lang="zh-CN" alt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浙江春季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7143" y="3281632"/>
            <a:ext cx="2478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1" lang="zh-CN" alt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常州期末</a:t>
            </a:r>
            <a:endParaRPr kumimoji="1" lang="zh-CN" altLang="en-US" sz="28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785935"/>
            <a:ext cx="12192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</a:rPr>
              <a:t>作文是可以提高的！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357166"/>
            <a:ext cx="12192000" cy="4572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/>
              <a:t>Writing 3:</a:t>
            </a:r>
          </a:p>
          <a:p>
            <a:r>
              <a:rPr lang="en-US" altLang="zh-CN" dirty="0" smtClean="0">
                <a:solidFill>
                  <a:srgbClr val="002060"/>
                </a:solidFill>
              </a:rPr>
              <a:t>Describe a scene in your life, using the sentence patterns learned just now.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Requirements:</a:t>
            </a:r>
          </a:p>
          <a:p>
            <a:pPr marL="514350" indent="-514350"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at least 5 sentences</a:t>
            </a:r>
          </a:p>
          <a:p>
            <a:pPr marL="514350" indent="-514350"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good handwriting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002060"/>
                </a:solidFill>
              </a:rPr>
              <a:t> 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571613"/>
            <a:ext cx="12192000" cy="156966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</a:rPr>
              <a:t>联系生活，学生更乐意写；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lvl="0" indent="3048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</a:rPr>
              <a:t>迁移、创新能力！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ksoSlideStyle" descr="#wm#_533723_02_322_144" hidden="1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6147" name="Picture 3" descr="#wm#_76_02_*Z"/>
          <p:cNvPicPr>
            <a:picLocks noChangeAspect="1" noChangeArrowheads="1"/>
          </p:cNvPicPr>
          <p:nvPr/>
        </p:nvPicPr>
        <p:blipFill>
          <a:blip r:embed="rId2"/>
          <a:srcRect l="31" r="55872"/>
          <a:stretch>
            <a:fillRect/>
          </a:stretch>
        </p:blipFill>
        <p:spPr bwMode="auto">
          <a:xfrm>
            <a:off x="3" y="9"/>
            <a:ext cx="6043084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Oval 4" descr="#wm#_76_02_*Z"/>
          <p:cNvSpPr>
            <a:spLocks noChangeArrowheads="1"/>
          </p:cNvSpPr>
          <p:nvPr/>
        </p:nvSpPr>
        <p:spPr bwMode="auto">
          <a:xfrm>
            <a:off x="5507568" y="2141538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1</a:t>
            </a:r>
          </a:p>
        </p:txBody>
      </p:sp>
      <p:sp>
        <p:nvSpPr>
          <p:cNvPr id="6149" name="Text Box 5" descr="#wm#_76_02_322_144_b_1_13#clear#"/>
          <p:cNvSpPr txBox="1">
            <a:spLocks noChangeArrowheads="1"/>
          </p:cNvSpPr>
          <p:nvPr/>
        </p:nvSpPr>
        <p:spPr bwMode="auto">
          <a:xfrm>
            <a:off x="6667504" y="2214563"/>
            <a:ext cx="552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内容图式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51" name="Oval 7" descr="#wm#_76_02_*Z"/>
          <p:cNvSpPr>
            <a:spLocks noChangeArrowheads="1"/>
          </p:cNvSpPr>
          <p:nvPr/>
        </p:nvSpPr>
        <p:spPr bwMode="auto">
          <a:xfrm>
            <a:off x="5507568" y="3176588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2</a:t>
            </a:r>
          </a:p>
        </p:txBody>
      </p:sp>
      <p:sp>
        <p:nvSpPr>
          <p:cNvPr id="6152" name="Text Box 8" descr="#wm#_76_02_322_144_b_2_13#clear#"/>
          <p:cNvSpPr txBox="1">
            <a:spLocks noChangeArrowheads="1"/>
          </p:cNvSpPr>
          <p:nvPr/>
        </p:nvSpPr>
        <p:spPr bwMode="auto">
          <a:xfrm>
            <a:off x="6656917" y="3286126"/>
            <a:ext cx="5535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形式图式</a:t>
            </a:r>
          </a:p>
        </p:txBody>
      </p:sp>
      <p:sp>
        <p:nvSpPr>
          <p:cNvPr id="6154" name="Oval 10" descr="#wm#_76_02_*Z"/>
          <p:cNvSpPr>
            <a:spLocks noChangeArrowheads="1"/>
          </p:cNvSpPr>
          <p:nvPr/>
        </p:nvSpPr>
        <p:spPr bwMode="auto">
          <a:xfrm>
            <a:off x="5507568" y="4279900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500" dirty="0">
                <a:solidFill>
                  <a:schemeClr val="bg1"/>
                </a:solidFill>
                <a:ea typeface="黑体" pitchFamily="49" charset="-122"/>
              </a:rPr>
              <a:t>3</a:t>
            </a:r>
          </a:p>
        </p:txBody>
      </p:sp>
      <p:sp>
        <p:nvSpPr>
          <p:cNvPr id="6155" name="Text Box 11" descr="#wm#_76_02_322_144_b_3_13#clear#"/>
          <p:cNvSpPr txBox="1">
            <a:spLocks noChangeArrowheads="1"/>
          </p:cNvSpPr>
          <p:nvPr/>
        </p:nvSpPr>
        <p:spPr bwMode="auto">
          <a:xfrm>
            <a:off x="6656917" y="4357703"/>
            <a:ext cx="5535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语言图式</a:t>
            </a:r>
          </a:p>
        </p:txBody>
      </p:sp>
      <p:sp>
        <p:nvSpPr>
          <p:cNvPr id="6160" name="AutoShape 16" descr="#wm#_76_02_*Z"/>
          <p:cNvSpPr>
            <a:spLocks noChangeArrowheads="1"/>
          </p:cNvSpPr>
          <p:nvPr/>
        </p:nvSpPr>
        <p:spPr bwMode="auto">
          <a:xfrm rot="5400000">
            <a:off x="7096925" y="-828410"/>
            <a:ext cx="849313" cy="2956983"/>
          </a:xfrm>
          <a:prstGeom prst="upArrow">
            <a:avLst>
              <a:gd name="adj1" fmla="val 50000"/>
              <a:gd name="adj2" fmla="val 65208"/>
            </a:avLst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" name="Group 17" descr="#wm#_76_02_*Z"/>
          <p:cNvGrpSpPr>
            <a:grpSpLocks/>
          </p:cNvGrpSpPr>
          <p:nvPr/>
        </p:nvGrpSpPr>
        <p:grpSpPr bwMode="auto">
          <a:xfrm>
            <a:off x="6000752" y="590559"/>
            <a:ext cx="5905541" cy="1311275"/>
            <a:chOff x="0" y="0"/>
            <a:chExt cx="5392" cy="2064"/>
          </a:xfrm>
        </p:grpSpPr>
        <p:sp>
          <p:nvSpPr>
            <p:cNvPr id="6156" name="AutoShape 18" descr="#wm#_76_02_*Z"/>
            <p:cNvSpPr>
              <a:spLocks noChangeArrowheads="1"/>
            </p:cNvSpPr>
            <p:nvPr/>
          </p:nvSpPr>
          <p:spPr bwMode="auto">
            <a:xfrm rot="5400000">
              <a:off x="1664" y="-1664"/>
              <a:ext cx="2064" cy="5392"/>
            </a:xfrm>
            <a:prstGeom prst="upArrow">
              <a:avLst>
                <a:gd name="adj1" fmla="val 50000"/>
                <a:gd name="adj2" fmla="val 65238"/>
              </a:avLst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157" name="Rectangle 19" descr="#wm#_76_02_322_144_a_1_7#clear#"/>
            <p:cNvSpPr>
              <a:spLocks noChangeArrowheads="1"/>
            </p:cNvSpPr>
            <p:nvPr/>
          </p:nvSpPr>
          <p:spPr bwMode="auto">
            <a:xfrm>
              <a:off x="2" y="496"/>
              <a:ext cx="4048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sz="3200" b="1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阅读教学相关图式</a:t>
              </a:r>
              <a:endParaRPr lang="zh-CN" alt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6164" name="AutoShape 20" descr="#wm#_76_02_*Z"/>
          <p:cNvSpPr>
            <a:spLocks noChangeArrowheads="1"/>
          </p:cNvSpPr>
          <p:nvPr/>
        </p:nvSpPr>
        <p:spPr bwMode="auto">
          <a:xfrm rot="5400000">
            <a:off x="6962249" y="565684"/>
            <a:ext cx="390525" cy="2262716"/>
          </a:xfrm>
          <a:prstGeom prst="upArrow">
            <a:avLst>
              <a:gd name="adj1" fmla="val 50000"/>
              <a:gd name="adj2" fmla="val 108517"/>
            </a:avLst>
          </a:prstGeom>
          <a:solidFill>
            <a:srgbClr val="3333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Oval 10" descr="#wm#_76_02_*Z"/>
          <p:cNvSpPr>
            <a:spLocks noChangeArrowheads="1"/>
          </p:cNvSpPr>
          <p:nvPr/>
        </p:nvSpPr>
        <p:spPr bwMode="auto">
          <a:xfrm>
            <a:off x="5524496" y="5429264"/>
            <a:ext cx="1058333" cy="7937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500" dirty="0" smtClean="0">
                <a:solidFill>
                  <a:schemeClr val="bg1"/>
                </a:solidFill>
                <a:ea typeface="黑体" pitchFamily="49" charset="-122"/>
              </a:rPr>
              <a:t>4</a:t>
            </a:r>
            <a:endParaRPr lang="zh-CN" altLang="en-US" sz="2500" dirty="0">
              <a:solidFill>
                <a:schemeClr val="bg1"/>
              </a:solidFill>
              <a:ea typeface="黑体" pitchFamily="49" charset="-122"/>
            </a:endParaRPr>
          </a:p>
        </p:txBody>
      </p:sp>
      <p:sp>
        <p:nvSpPr>
          <p:cNvPr id="16" name="Text Box 11" descr="#wm#_76_02_322_144_b_3_13#clear#"/>
          <p:cNvSpPr txBox="1">
            <a:spLocks noChangeArrowheads="1"/>
          </p:cNvSpPr>
          <p:nvPr/>
        </p:nvSpPr>
        <p:spPr bwMode="auto">
          <a:xfrm>
            <a:off x="6656917" y="5572149"/>
            <a:ext cx="5535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表达性输出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/>
      <p:bldP spid="6148" grpId="1" bldLvl="0"/>
      <p:bldP spid="6148" grpId="2" bldLvl="0"/>
      <p:bldP spid="6148" grpId="3" bldLvl="0"/>
      <p:bldP spid="6148" grpId="4" bldLvl="0"/>
      <p:bldP spid="6148" grpId="5" bldLvl="0"/>
      <p:bldP spid="6148" grpId="6" bldLvl="0"/>
      <p:bldP spid="6148" grpId="7" bldLvl="0"/>
      <p:bldP spid="6148" grpId="8" bldLvl="0"/>
      <p:bldP spid="6148" grpId="9" bldLvl="0"/>
      <p:bldP spid="6148" grpId="10" bldLvl="0"/>
      <p:bldP spid="6148" grpId="11" bldLvl="0"/>
      <p:bldP spid="6148" grpId="12" bldLvl="0"/>
      <p:bldP spid="6148" grpId="13" bldLvl="0"/>
      <p:bldP spid="6148" grpId="14" bldLvl="0"/>
      <p:bldP spid="6148" grpId="15" bldLvl="0"/>
      <p:bldP spid="6148" grpId="16" animBg="1"/>
      <p:bldP spid="6149" grpId="0" bldLvl="0"/>
      <p:bldP spid="6149" grpId="1"/>
      <p:bldP spid="6151" grpId="0" bldLvl="0"/>
      <p:bldP spid="6151" grpId="1" bldLvl="0"/>
      <p:bldP spid="6151" grpId="2" animBg="1"/>
      <p:bldP spid="6152" grpId="0" bldLvl="0"/>
      <p:bldP spid="6152" grpId="1"/>
      <p:bldP spid="6154" grpId="0" bldLvl="0"/>
      <p:bldP spid="6154" grpId="1" bldLvl="0"/>
      <p:bldP spid="6154" grpId="2" animBg="1"/>
      <p:bldP spid="6155" grpId="0" bldLvl="0"/>
      <p:bldP spid="6155" grpId="1"/>
      <p:bldP spid="15" grpId="0" bldLvl="0"/>
      <p:bldP spid="15" grpId="1" bldLvl="0"/>
      <p:bldP spid="15" grpId="2" animBg="1"/>
      <p:bldP spid="16" grpId="0" bldLvl="0"/>
      <p:bldP spid="16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928670"/>
            <a:ext cx="12192000" cy="29289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dirty="0" smtClean="0">
                <a:solidFill>
                  <a:schemeClr val="tx2"/>
                </a:solidFill>
              </a:rPr>
              <a:t>以上或许很多是老师们已经做或者正在做的，但图式理论为我们提供了理论依据，让我们更有信心接着这样去做。运用图式理论进行语篇教学没有固定的途径和模式，需老师们仔细揣摩，灵活把握。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3223ED6-83DD-3B4B-BA8E-89BDEEB0BAB4}"/>
              </a:ext>
            </a:extLst>
          </p:cNvPr>
          <p:cNvSpPr txBox="1"/>
          <p:nvPr/>
        </p:nvSpPr>
        <p:spPr>
          <a:xfrm>
            <a:off x="0" y="928670"/>
            <a:ext cx="12192000" cy="264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>
              <a:defRPr kumimoji="1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2"/>
                </a:solidFill>
              </a:rPr>
              <a:t>阅读新授课</a:t>
            </a:r>
            <a:endParaRPr lang="en-US" altLang="zh-CN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/>
              <a:t>阅读讲评课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80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0" y="857232"/>
            <a:ext cx="12192000" cy="3571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4800" b="1" i="1" dirty="0" smtClean="0">
                <a:solidFill>
                  <a:srgbClr val="FF0000"/>
                </a:solidFill>
              </a:rPr>
              <a:t>Believe in yourself!</a:t>
            </a:r>
            <a:endParaRPr lang="zh-CN" altLang="en-US" sz="4800" b="1" i="1" dirty="0" smtClean="0">
              <a:solidFill>
                <a:srgbClr val="FF0000"/>
              </a:solidFill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4800" b="1" i="1" dirty="0" smtClean="0">
                <a:solidFill>
                  <a:srgbClr val="FF0000"/>
                </a:solidFill>
              </a:rPr>
              <a:t>Stick to your style!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4800" b="1" i="1" dirty="0" smtClean="0">
                <a:solidFill>
                  <a:srgbClr val="FF0000"/>
                </a:solidFill>
              </a:rPr>
              <a:t>You will make it!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lang="en-US" altLang="zh-CN" sz="4800" b="1" dirty="0" smtClean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zh-CN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xmlns="" id="{87C2256C-6AF4-2540-B28C-85733E9B1521}"/>
              </a:ext>
            </a:extLst>
          </p:cNvPr>
          <p:cNvSpPr txBox="1"/>
          <p:nvPr/>
        </p:nvSpPr>
        <p:spPr>
          <a:xfrm>
            <a:off x="2190724" y="642923"/>
            <a:ext cx="8763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</a:rPr>
              <a:t>这些图片只是为了公开课的热闹与好看吗？</a:t>
            </a:r>
            <a:endParaRPr kumimoji="1"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87C2256C-6AF4-2540-B28C-85733E9B1521}"/>
              </a:ext>
            </a:extLst>
          </p:cNvPr>
          <p:cNvSpPr txBox="1"/>
          <p:nvPr/>
        </p:nvSpPr>
        <p:spPr>
          <a:xfrm>
            <a:off x="2285976" y="2428868"/>
            <a:ext cx="876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 no</a:t>
            </a:r>
            <a:r>
              <a:rPr kumimoji="1" lang="zh-CN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kumimoji="1" lang="zh-CN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xmlns="" id="{87C2256C-6AF4-2540-B28C-85733E9B1521}"/>
              </a:ext>
            </a:extLst>
          </p:cNvPr>
          <p:cNvSpPr txBox="1"/>
          <p:nvPr/>
        </p:nvSpPr>
        <p:spPr>
          <a:xfrm>
            <a:off x="2285976" y="3643314"/>
            <a:ext cx="876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</a:rPr>
              <a:t>高三的阅读课还需要这些吗？</a:t>
            </a:r>
            <a:endParaRPr kumimoji="1"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87C2256C-6AF4-2540-B28C-85733E9B1521}"/>
              </a:ext>
            </a:extLst>
          </p:cNvPr>
          <p:cNvSpPr txBox="1"/>
          <p:nvPr/>
        </p:nvSpPr>
        <p:spPr>
          <a:xfrm>
            <a:off x="2285973" y="4929198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 yes</a:t>
            </a:r>
            <a:r>
              <a:rPr kumimoji="1" lang="zh-CN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kumimoji="1" lang="zh-CN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6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" y="32421"/>
            <a:ext cx="12192000" cy="6975987"/>
          </a:xfrm>
          <a:prstGeom prst="rect">
            <a:avLst/>
          </a:prstGeom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627826" y="2530978"/>
            <a:ext cx="4991584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谢谢观看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401" y="4726204"/>
            <a:ext cx="1535545" cy="73890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13758" y="1942486"/>
            <a:ext cx="1222960" cy="5884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835" y="4982847"/>
            <a:ext cx="1888953" cy="176752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886" y="5633884"/>
            <a:ext cx="2143223" cy="137347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9886" y="805885"/>
            <a:ext cx="627584" cy="117672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80" y="4102640"/>
            <a:ext cx="1473200" cy="2540000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415777" y="299950"/>
            <a:ext cx="5492750" cy="1016918"/>
            <a:chOff x="543380" y="510914"/>
            <a:chExt cx="5492750" cy="1016918"/>
          </a:xfrm>
        </p:grpSpPr>
        <p:grpSp>
          <p:nvGrpSpPr>
            <p:cNvPr id="15" name="组合 13"/>
            <p:cNvGrpSpPr/>
            <p:nvPr/>
          </p:nvGrpSpPr>
          <p:grpSpPr>
            <a:xfrm>
              <a:off x="543380" y="510914"/>
              <a:ext cx="898192" cy="1016918"/>
              <a:chOff x="1318374" y="150337"/>
              <a:chExt cx="1489433" cy="1727784"/>
            </a:xfrm>
            <a:effectLst>
              <a:outerShdw blurRad="228600" dist="152400" dir="2340000" sx="90000" sy="9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" name="六边形 1"/>
              <p:cNvSpPr/>
              <p:nvPr/>
            </p:nvSpPr>
            <p:spPr>
              <a:xfrm rot="5400000">
                <a:off x="1199199" y="269512"/>
                <a:ext cx="1727784" cy="1489433"/>
              </a:xfrm>
              <a:prstGeom prst="hexagon">
                <a:avLst/>
              </a:prstGeom>
              <a:gradFill flip="none" rotWithShape="1">
                <a:gsLst>
                  <a:gs pos="100000">
                    <a:schemeClr val="bg1">
                      <a:lumMod val="69000"/>
                      <a:lumOff val="31000"/>
                    </a:schemeClr>
                  </a:gs>
                  <a:gs pos="0">
                    <a:schemeClr val="accent1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六边形 17"/>
              <p:cNvSpPr/>
              <p:nvPr/>
            </p:nvSpPr>
            <p:spPr>
              <a:xfrm rot="5400000">
                <a:off x="1300555" y="356409"/>
                <a:ext cx="1527476" cy="1316790"/>
              </a:xfrm>
              <a:prstGeom prst="hexagon">
                <a:avLst/>
              </a:prstGeom>
              <a:gradFill flip="none" rotWithShape="1">
                <a:gsLst>
                  <a:gs pos="48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文本框 1066"/>
            <p:cNvSpPr txBox="1">
              <a:spLocks noChangeArrowheads="1"/>
            </p:cNvSpPr>
            <p:nvPr/>
          </p:nvSpPr>
          <p:spPr bwMode="auto">
            <a:xfrm>
              <a:off x="2014040" y="789044"/>
              <a:ext cx="4022090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indent="0" algn="ctr">
                <a:lnSpc>
                  <a:spcPct val="100000"/>
                </a:lnSpc>
                <a:buNone/>
              </a:pPr>
              <a:r>
                <a:rPr sz="2400" b="1">
                  <a:solidFill>
                    <a:schemeClr val="accent1"/>
                  </a:solidFill>
                  <a:latin typeface="微软雅黑" panose="020B0503020204020204" pitchFamily="34" charset="-122"/>
                  <a:cs typeface="汉仪大黑简" panose="02010609000101010101" charset="-122"/>
                  <a:sym typeface="+mn-ea"/>
                </a:rPr>
                <a:t>常州市新高考线上研修活动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910" y="299720"/>
            <a:ext cx="1321435" cy="101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" y="142852"/>
            <a:ext cx="12191999" cy="135732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3200" b="1" dirty="0" smtClean="0">
                <a:solidFill>
                  <a:schemeClr val="tx2">
                    <a:satMod val="130000"/>
                  </a:schemeClr>
                </a:solidFill>
              </a:rPr>
              <a:t>                    </a:t>
            </a:r>
            <a:r>
              <a:rPr lang="en-US" altLang="zh-CN" sz="36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zh-CN" sz="36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zh-CN" altLang="en-US" sz="4900" b="1" dirty="0" smtClean="0">
                <a:solidFill>
                  <a:srgbClr val="FF0000"/>
                </a:solidFill>
              </a:rPr>
              <a:t>图式理论</a:t>
            </a:r>
            <a:r>
              <a:rPr lang="en-US" altLang="zh-CN" sz="49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altLang="zh-CN" sz="49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zh-CN" altLang="en-US" sz="3600" b="1" dirty="0" smtClean="0">
                <a:solidFill>
                  <a:schemeClr val="tx2">
                    <a:satMod val="130000"/>
                  </a:schemeClr>
                </a:solidFill>
              </a:rPr>
              <a:t>美国人工智能专家鲁梅尔哈特（</a:t>
            </a:r>
            <a:r>
              <a:rPr lang="en-US" altLang="en-US" sz="3600" b="1" dirty="0" err="1" smtClean="0">
                <a:solidFill>
                  <a:schemeClr val="tx2">
                    <a:satMod val="130000"/>
                  </a:schemeClr>
                </a:solidFill>
              </a:rPr>
              <a:t>Rumelhart</a:t>
            </a:r>
            <a:r>
              <a:rPr lang="zh-CN" altLang="en-US" sz="3600" b="1" dirty="0" smtClean="0">
                <a:solidFill>
                  <a:schemeClr val="tx2">
                    <a:satMod val="130000"/>
                  </a:schemeClr>
                </a:solidFill>
              </a:rPr>
              <a:t>） ：</a:t>
            </a:r>
            <a:endParaRPr lang="zh-CN" altLang="en-US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type="subTitle" idx="1"/>
          </p:nvPr>
        </p:nvSpPr>
        <p:spPr>
          <a:xfrm>
            <a:off x="0" y="2214554"/>
            <a:ext cx="12192000" cy="3424246"/>
          </a:xfrm>
          <a:solidFill>
            <a:srgbClr val="FFC000"/>
          </a:solidFill>
        </p:spPr>
        <p:txBody>
          <a:bodyPr>
            <a:normAutofit/>
          </a:bodyPr>
          <a:lstStyle/>
          <a:p>
            <a:pPr>
              <a:lnSpc>
                <a:spcPts val="5000"/>
              </a:lnSpc>
              <a:buNone/>
            </a:pPr>
            <a:r>
              <a:rPr lang="zh-CN" altLang="en-US" b="1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    人们在理解新事物的时候，需要将新事物与已知的概念、过去的经历，即背景知识，联系起来。对新事物的理解和解释取决于头脑中已经存在的图式，输入的信息必须与这些图式相吻合。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penci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567646"/>
      </a:accent2>
      <a:accent3>
        <a:srgbClr val="F69200"/>
      </a:accent3>
      <a:accent4>
        <a:srgbClr val="FCE610"/>
      </a:accent4>
      <a:accent5>
        <a:srgbClr val="1F9A0E"/>
      </a:accent5>
      <a:accent6>
        <a:srgbClr val="C92521"/>
      </a:accent6>
      <a:hlink>
        <a:srgbClr val="F59E00"/>
      </a:hlink>
      <a:folHlink>
        <a:srgbClr val="B2B2B2"/>
      </a:folHlink>
    </a:clrScheme>
    <a:fontScheme name="Tw Cen MT-Rockwell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1874</Words>
  <Application>WPS 演示</Application>
  <PresentationFormat>自定义</PresentationFormat>
  <Paragraphs>365</Paragraphs>
  <Slides>80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80</vt:i4>
      </vt:variant>
    </vt:vector>
  </HeadingPairs>
  <TitlesOfParts>
    <vt:vector size="85" baseType="lpstr">
      <vt:lpstr>Office Theme</vt:lpstr>
      <vt:lpstr>Office 主题</vt:lpstr>
      <vt:lpstr>1_Office 主题​​</vt:lpstr>
      <vt:lpstr>默认设计模板</vt:lpstr>
      <vt:lpstr>Office 主题​​</vt:lpstr>
      <vt:lpstr>幻灯片 1</vt:lpstr>
      <vt:lpstr>幻灯片 2</vt:lpstr>
      <vt:lpstr>How to teach reading in  Senior Three?</vt:lpstr>
      <vt:lpstr>幻灯片 4</vt:lpstr>
      <vt:lpstr>幻灯片 5</vt:lpstr>
      <vt:lpstr>幻灯片 6</vt:lpstr>
      <vt:lpstr>幻灯片 7</vt:lpstr>
      <vt:lpstr>幻灯片 8</vt:lpstr>
      <vt:lpstr>                     图式理论 美国人工智能专家鲁梅尔哈特（Rumelhart） ：</vt:lpstr>
      <vt:lpstr>幻灯片 10</vt:lpstr>
      <vt:lpstr>幻灯片 11</vt:lpstr>
      <vt:lpstr>幻灯片 12</vt:lpstr>
      <vt:lpstr>导入： 激活内容图式 认知与情感准备</vt:lpstr>
      <vt:lpstr>M9U1 Reading</vt:lpstr>
      <vt:lpstr>10 provinces in Canada</vt:lpstr>
      <vt:lpstr>M9U1 Project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提炼形式图式</vt:lpstr>
      <vt:lpstr>图式理论--两种基本的信息处理方式 bottom up/ top down</vt:lpstr>
      <vt:lpstr>分析文体特征</vt:lpstr>
      <vt:lpstr>幻灯片 32</vt:lpstr>
      <vt:lpstr>幻灯片 33</vt:lpstr>
      <vt:lpstr>发现文体特征</vt:lpstr>
      <vt:lpstr>幻灯片 35</vt:lpstr>
      <vt:lpstr>幻灯片 36</vt:lpstr>
      <vt:lpstr>幻灯片 37</vt:lpstr>
      <vt:lpstr>不同文体、不同题材、不同形式</vt:lpstr>
      <vt:lpstr>M9U1 Reading</vt:lpstr>
      <vt:lpstr>幻灯片 40</vt:lpstr>
      <vt:lpstr>幻灯片 41</vt:lpstr>
      <vt:lpstr>M9U1 Project</vt:lpstr>
      <vt:lpstr>Is Australia really a sporting nation?</vt:lpstr>
      <vt:lpstr>M9U2 Reading The Acropolis  </vt:lpstr>
      <vt:lpstr>幻灯片 45</vt:lpstr>
      <vt:lpstr>Structure of an exposition说明文 about historic sites</vt:lpstr>
      <vt:lpstr>幻灯片 47</vt:lpstr>
      <vt:lpstr>幻灯片 48</vt:lpstr>
      <vt:lpstr>幻灯片 49</vt:lpstr>
      <vt:lpstr>扩展语言图式</vt:lpstr>
      <vt:lpstr>幻灯片 51</vt:lpstr>
      <vt:lpstr>幻灯片 52</vt:lpstr>
      <vt:lpstr>幻灯片 53</vt:lpstr>
      <vt:lpstr>幻灯片 54</vt:lpstr>
      <vt:lpstr>构建全新图式，升华主题意义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应用新建图式  聚焦表达输出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</dc:creator>
  <cp:lastModifiedBy>AutoBVT</cp:lastModifiedBy>
  <cp:revision>181</cp:revision>
  <dcterms:created xsi:type="dcterms:W3CDTF">2014-07-24T14:51:00Z</dcterms:created>
  <dcterms:modified xsi:type="dcterms:W3CDTF">2021-08-12T14:33:49Z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