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3"/>
    <p:sldId id="1114" r:id="rId4"/>
    <p:sldId id="688" r:id="rId5"/>
    <p:sldId id="1075" r:id="rId6"/>
    <p:sldId id="1188" r:id="rId7"/>
    <p:sldId id="1143" r:id="rId8"/>
    <p:sldId id="780" r:id="rId9"/>
    <p:sldId id="1191" r:id="rId10"/>
    <p:sldId id="1193" r:id="rId11"/>
    <p:sldId id="1194" r:id="rId12"/>
    <p:sldId id="1220" r:id="rId13"/>
    <p:sldId id="1219" r:id="rId14"/>
    <p:sldId id="782" r:id="rId15"/>
    <p:sldId id="965" r:id="rId16"/>
    <p:sldId id="1117" r:id="rId17"/>
    <p:sldId id="1118" r:id="rId18"/>
    <p:sldId id="1174" r:id="rId19"/>
    <p:sldId id="966" r:id="rId20"/>
    <p:sldId id="1120" r:id="rId21"/>
    <p:sldId id="1164" r:id="rId22"/>
    <p:sldId id="1162" r:id="rId23"/>
    <p:sldId id="1222" r:id="rId24"/>
    <p:sldId id="968" r:id="rId25"/>
    <p:sldId id="1163" r:id="rId26"/>
    <p:sldId id="1124" r:id="rId27"/>
    <p:sldId id="1125" r:id="rId28"/>
    <p:sldId id="1140" r:id="rId29"/>
    <p:sldId id="1078" r:id="rId3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CCFF"/>
    <a:srgbClr val="FF99FF"/>
    <a:srgbClr val="FF66FF"/>
    <a:srgbClr val="0000FF"/>
    <a:srgbClr val="FF0066"/>
    <a:srgbClr val="FF3399"/>
    <a:srgbClr val="0033CC"/>
    <a:srgbClr val="84D7FC"/>
    <a:srgbClr val="94B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-88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7169"/>
          <p:cNvGrpSpPr/>
          <p:nvPr/>
        </p:nvGrpSpPr>
        <p:grpSpPr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2051" name="组合 7170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052" name="矩形 7171"/>
              <p:cNvSpPr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lstStyle/>
              <a:p>
                <a:pPr lvl="0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53" name="矩形 7172"/>
              <p:cNvSpPr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pPr lvl="0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54" name="组合 7173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055" name="矩形 7174"/>
              <p:cNvSpPr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pPr lvl="0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56" name="矩形 7175"/>
              <p:cNvSpPr/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pPr lvl="0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57" name="矩形 7176"/>
            <p:cNvSpPr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8" name="矩形 7177"/>
            <p:cNvSpPr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pPr lvl="0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9" name="矩形 7178"/>
            <p:cNvSpPr/>
            <p:nvPr/>
          </p:nvSpPr>
          <p:spPr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7180" name="标题 7179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>
              <a:defRPr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181" name="副标题 7180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182" name="日期占位符 7181"/>
          <p:cNvSpPr>
            <a:spLocks noGrp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fontAlgn="base">
              <a:buClrTx/>
            </a:pPr>
            <a:endParaRPr lang="zh-CN" altLang="en-US" strike="noStrike" noProof="1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7183" name="页脚占位符 7182"/>
          <p:cNvSpPr>
            <a:spLocks noGrp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fontAlgn="base">
              <a:buClrTx/>
            </a:pPr>
            <a:endParaRPr lang="zh-CN" strike="noStrike" noProof="1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7184" name="灯片编号占位符 7183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fontAlgn="base">
              <a:buClrTx/>
            </a:pPr>
            <a:fld id="{9A0DB2DC-4C9A-4742-B13C-FB6460FD3503}" type="slidenum">
              <a:rPr lang="en-US" altLang="zh-CN" strike="noStrike" noProof="1" dirty="0">
                <a:solidFill>
                  <a:schemeClr val="bg2"/>
                </a:solidFill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en-US" altLang="zh-CN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1" y="214313"/>
            <a:ext cx="1951038" cy="59182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40009" cy="59182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en-US" altLang="zh-CN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en-US" altLang="zh-CN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en-US" altLang="zh-CN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6612" y="2017713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en-US" altLang="zh-CN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en-US" altLang="zh-CN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en-US" altLang="zh-CN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en-US" altLang="zh-CN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en-US" altLang="zh-CN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en-US" altLang="zh-CN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145"/>
          <p:cNvSpPr/>
          <p:nvPr/>
        </p:nvSpPr>
        <p:spPr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none" anchor="ctr"/>
          <a:lstStyle/>
          <a:p>
            <a:pPr lvl="0" algn="ctr"/>
            <a:endParaRPr lang="zh-CN" altLang="en-US" sz="2400" dirty="0">
              <a:latin typeface="Tahoma" panose="020B0604030504040204" pitchFamily="34" charset="0"/>
            </a:endParaRPr>
          </a:p>
        </p:txBody>
      </p:sp>
      <p:sp>
        <p:nvSpPr>
          <p:cNvPr id="1027" name="矩形 6146"/>
          <p:cNvSpPr/>
          <p:nvPr/>
        </p:nvSpPr>
        <p:spPr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algn="ctr"/>
            <a:endParaRPr lang="zh-CN" altLang="en-US" sz="2400" dirty="0">
              <a:latin typeface="Tahoma" panose="020B0604030504040204" pitchFamily="34" charset="0"/>
            </a:endParaRPr>
          </a:p>
        </p:txBody>
      </p:sp>
      <p:sp>
        <p:nvSpPr>
          <p:cNvPr id="1028" name="矩形 6147"/>
          <p:cNvSpPr/>
          <p:nvPr/>
        </p:nvSpPr>
        <p:spPr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 wrap="none" anchor="ctr"/>
          <a:lstStyle/>
          <a:p>
            <a:pPr lvl="0" algn="ctr"/>
            <a:endParaRPr lang="zh-CN" altLang="en-US" sz="2400" dirty="0">
              <a:latin typeface="Tahoma" panose="020B0604030504040204" pitchFamily="34" charset="0"/>
            </a:endParaRPr>
          </a:p>
        </p:txBody>
      </p:sp>
      <p:sp>
        <p:nvSpPr>
          <p:cNvPr id="1029" name="矩形 6148"/>
          <p:cNvSpPr/>
          <p:nvPr/>
        </p:nvSpPr>
        <p:spPr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algn="ctr"/>
            <a:endParaRPr lang="zh-CN" altLang="en-US" sz="2400" dirty="0">
              <a:latin typeface="Tahoma" panose="020B0604030504040204" pitchFamily="34" charset="0"/>
            </a:endParaRPr>
          </a:p>
        </p:txBody>
      </p:sp>
      <p:sp>
        <p:nvSpPr>
          <p:cNvPr id="1030" name="矩形 6149"/>
          <p:cNvSpPr/>
          <p:nvPr/>
        </p:nvSpPr>
        <p:spPr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algn="ctr"/>
            <a:endParaRPr lang="zh-CN" altLang="en-US" sz="2400" dirty="0">
              <a:latin typeface="Tahoma" panose="020B0604030504040204" pitchFamily="34" charset="0"/>
            </a:endParaRPr>
          </a:p>
        </p:txBody>
      </p:sp>
      <p:sp>
        <p:nvSpPr>
          <p:cNvPr id="1031" name="矩形 6150"/>
          <p:cNvSpPr/>
          <p:nvPr/>
        </p:nvSpPr>
        <p:spPr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none" anchor="ctr"/>
          <a:lstStyle/>
          <a:p>
            <a:pPr lvl="0" algn="ctr"/>
            <a:endParaRPr lang="zh-CN" altLang="en-US" sz="2400" dirty="0">
              <a:latin typeface="Tahoma" panose="020B0604030504040204" pitchFamily="34" charset="0"/>
            </a:endParaRPr>
          </a:p>
        </p:txBody>
      </p:sp>
      <p:sp>
        <p:nvSpPr>
          <p:cNvPr id="1032" name="矩形 6151"/>
          <p:cNvSpPr/>
          <p:nvPr/>
        </p:nvSpPr>
        <p:spPr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algn="ctr"/>
            <a:endParaRPr lang="zh-CN" altLang="en-US" sz="2400" dirty="0">
              <a:latin typeface="Tahoma" panose="020B0604030504040204" pitchFamily="34" charset="0"/>
            </a:endParaRPr>
          </a:p>
        </p:txBody>
      </p:sp>
      <p:sp>
        <p:nvSpPr>
          <p:cNvPr id="1033" name="标题 6152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4" name="文本占位符 6153"/>
          <p:cNvSpPr>
            <a:spLocks noGrp="1"/>
          </p:cNvSpPr>
          <p:nvPr>
            <p:ph type="body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155" name="日期占位符 6154"/>
          <p:cNvSpPr>
            <a:spLocks noGrp="1"/>
          </p:cNvSpPr>
          <p:nvPr>
            <p:ph type="dt" sz="half" idx="2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400">
                <a:latin typeface="Tahoma" panose="020B0604030504040204" pitchFamily="34" charset="0"/>
              </a:defRPr>
            </a:lvl1pPr>
          </a:lstStyle>
          <a:p>
            <a:pPr lvl="0" fontAlgn="base">
              <a:buClrTx/>
            </a:pPr>
            <a:endParaRPr lang="zh-CN" altLang="en-US" strike="noStrike" noProof="1"/>
          </a:p>
        </p:txBody>
      </p:sp>
      <p:sp>
        <p:nvSpPr>
          <p:cNvPr id="6156" name="页脚占位符 6155"/>
          <p:cNvSpPr>
            <a:spLocks noGrp="1"/>
          </p:cNvSpPr>
          <p:nvPr>
            <p:ph type="ftr" sz="quarter" idx="3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400">
                <a:latin typeface="Tahoma" panose="020B0604030504040204" pitchFamily="34" charset="0"/>
              </a:defRPr>
            </a:lvl1pPr>
          </a:lstStyle>
          <a:p>
            <a:pPr lvl="0" fontAlgn="base">
              <a:buClrTx/>
            </a:pPr>
            <a:endParaRPr lang="zh-CN" strike="noStrike" noProof="1"/>
          </a:p>
        </p:txBody>
      </p:sp>
      <p:sp>
        <p:nvSpPr>
          <p:cNvPr id="6157" name="灯片编号占位符 6156"/>
          <p:cNvSpPr>
            <a:spLocks noGrp="1"/>
          </p:cNvSpPr>
          <p:nvPr>
            <p:ph type="sldNum" sz="quarter" idx="4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pPr lvl="0" fontAlgn="base">
              <a:buClrTx/>
            </a:pPr>
            <a:fld id="{9A0DB2DC-4C9A-4742-B13C-FB6460FD3503}" type="slidenum">
              <a:rPr lang="en-US" altLang="zh-CN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文本框 2053"/>
          <p:cNvSpPr txBox="1"/>
          <p:nvPr/>
        </p:nvSpPr>
        <p:spPr>
          <a:xfrm>
            <a:off x="1275080" y="1570990"/>
            <a:ext cx="708914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5400" b="1" dirty="0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部编义务教育教材指南</a:t>
            </a:r>
            <a:endParaRPr lang="zh-CN" sz="5400" b="1" dirty="0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362325" y="3384550"/>
            <a:ext cx="2419350" cy="331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8193"/>
          <p:cNvSpPr>
            <a:spLocks noGrp="1"/>
          </p:cNvSpPr>
          <p:nvPr>
            <p:ph type="title"/>
          </p:nvPr>
        </p:nvSpPr>
        <p:spPr>
          <a:xfrm>
            <a:off x="1543685" y="303530"/>
            <a:ext cx="6057265" cy="1461770"/>
          </a:xfrm>
          <a:noFill/>
          <a:ln w="9525">
            <a:noFill/>
          </a:ln>
        </p:spPr>
        <p:txBody>
          <a:bodyPr vert="horz" rtlCol="0" anchor="b">
            <a:normAutofit/>
          </a:bodyPr>
          <a:p>
            <a:pPr lvl="0" algn="ctr"/>
            <a:r>
              <a:rPr lang="zh-CN" altLang="en-US" sz="4000" b="1" dirty="0">
                <a:ea typeface="黑体" panose="02010600030101010101" pitchFamily="49" charset="-122"/>
                <a:sym typeface="+mn-ea"/>
              </a:rPr>
              <a:t>第二单元</a:t>
            </a:r>
            <a:endParaRPr lang="zh-CN" altLang="en-US" sz="4000" b="1" dirty="0">
              <a:ea typeface="黑体" panose="02010600030101010101" pitchFamily="49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1085" y="2945765"/>
            <a:ext cx="2232660" cy="29800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28620" y="2320925"/>
            <a:ext cx="3380105" cy="39693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0" indent="0" algn="l"/>
            <a:r>
              <a:rPr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《世说新语》</a:t>
            </a:r>
            <a:endParaRPr sz="2800" b="1" u="none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marL="0" indent="0" algn="l"/>
            <a:endParaRPr sz="2800" b="1" u="none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marL="0" indent="0" algn="l"/>
            <a:r>
              <a:rPr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    一则用</a:t>
            </a:r>
            <a:r>
              <a:rPr lang="zh-CN"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贴切的</a:t>
            </a:r>
            <a:r>
              <a:rPr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比喻，透露出</a:t>
            </a:r>
            <a:r>
              <a:rPr lang="zh-CN"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女才子</a:t>
            </a:r>
            <a:r>
              <a:rPr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热爱生活、热爱自然的情怀；</a:t>
            </a:r>
            <a:endParaRPr sz="2800" b="1" u="none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marL="0" indent="0" algn="l"/>
            <a:r>
              <a:rPr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    一则用“入门不顾”的细节诠释了信</a:t>
            </a:r>
            <a:r>
              <a:rPr lang="zh-CN"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和礼</a:t>
            </a:r>
            <a:r>
              <a:rPr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的</a:t>
            </a:r>
            <a:r>
              <a:rPr lang="zh-CN"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内涵</a:t>
            </a:r>
            <a:r>
              <a:rPr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。</a:t>
            </a:r>
            <a:endParaRPr sz="2800" b="1" u="none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" y="3388360"/>
            <a:ext cx="2717165" cy="2053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8193"/>
          <p:cNvSpPr>
            <a:spLocks noGrp="1"/>
          </p:cNvSpPr>
          <p:nvPr>
            <p:ph type="title"/>
          </p:nvPr>
        </p:nvSpPr>
        <p:spPr>
          <a:xfrm>
            <a:off x="1543685" y="303530"/>
            <a:ext cx="6057265" cy="1461770"/>
          </a:xfrm>
          <a:noFill/>
          <a:ln w="9525">
            <a:noFill/>
          </a:ln>
        </p:spPr>
        <p:txBody>
          <a:bodyPr vert="horz" rtlCol="0" anchor="b">
            <a:normAutofit/>
          </a:bodyPr>
          <a:p>
            <a:pPr lvl="0" algn="ctr"/>
            <a:r>
              <a:rPr lang="zh-CN" altLang="en-US" sz="4000" b="1" dirty="0">
                <a:ea typeface="黑体" panose="02010600030101010101" pitchFamily="49" charset="-122"/>
                <a:sym typeface="+mn-ea"/>
              </a:rPr>
              <a:t>第二单元</a:t>
            </a:r>
            <a:endParaRPr lang="zh-CN" altLang="en-US" sz="4000" b="1" dirty="0">
              <a:ea typeface="黑体" panose="0201060003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9125" y="2562860"/>
            <a:ext cx="7368540" cy="31076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0" indent="0" algn="l"/>
            <a:r>
              <a:rPr lang="zh-CN"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写作训练：学</a:t>
            </a:r>
            <a:r>
              <a:rPr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会记事</a:t>
            </a:r>
            <a:endParaRPr sz="2800" b="1" u="none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marL="0" indent="0" algn="l"/>
            <a:endParaRPr sz="2800" b="1" u="none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marL="0" indent="0" algn="l"/>
            <a:r>
              <a:rPr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    要求把一件事的起因、经过、结果写清楚，写得有条理，写得有感情。</a:t>
            </a:r>
            <a:endParaRPr sz="2800" b="1" u="none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marL="0" indent="0" algn="l"/>
            <a:endParaRPr sz="2800" b="1" u="none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marL="0" indent="0" algn="l"/>
            <a:r>
              <a:rPr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    不妨有意识地模仿名家作品中的感人细节描写，把感人的力量蕴含在平实的叙述中。</a:t>
            </a:r>
            <a:endParaRPr sz="2800" b="1" u="none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8193"/>
          <p:cNvSpPr>
            <a:spLocks noGrp="1"/>
          </p:cNvSpPr>
          <p:nvPr>
            <p:ph type="title"/>
          </p:nvPr>
        </p:nvSpPr>
        <p:spPr>
          <a:xfrm>
            <a:off x="1543685" y="303530"/>
            <a:ext cx="6057265" cy="1461770"/>
          </a:xfrm>
          <a:noFill/>
          <a:ln w="9525">
            <a:noFill/>
          </a:ln>
        </p:spPr>
        <p:txBody>
          <a:bodyPr vert="horz" rtlCol="0" anchor="b">
            <a:normAutofit/>
          </a:bodyPr>
          <a:p>
            <a:pPr lvl="0" algn="ctr"/>
            <a:r>
              <a:rPr lang="zh-CN" altLang="en-US" sz="4000" b="1" dirty="0">
                <a:ea typeface="黑体" panose="02010600030101010101" pitchFamily="49" charset="-122"/>
                <a:sym typeface="+mn-ea"/>
              </a:rPr>
              <a:t>第二单元</a:t>
            </a:r>
            <a:endParaRPr lang="zh-CN" altLang="en-US" sz="4000" b="1" dirty="0">
              <a:ea typeface="黑体" panose="0201060003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7385" y="2065020"/>
            <a:ext cx="7677150" cy="439991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0" indent="0" algn="l"/>
            <a:r>
              <a:rPr lang="zh-CN"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综合性学习：</a:t>
            </a:r>
            <a:r>
              <a:rPr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有朋自远方来</a:t>
            </a:r>
            <a:endParaRPr sz="2800" b="1" u="none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marL="0" indent="0" algn="l"/>
            <a:endParaRPr sz="2800" b="1" u="none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marL="0" indent="0" algn="l"/>
            <a:r>
              <a:rPr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    初中的第一次综合性学习，两个活动既相对独立，又是一个有机整体。</a:t>
            </a:r>
            <a:endParaRPr sz="2800" b="1" u="none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marL="0" indent="0" algn="l"/>
            <a:r>
              <a:rPr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    “交友之道”侧重于培养信息搜集、整理能力和独立思考、交流能力。</a:t>
            </a:r>
            <a:endParaRPr sz="2800" b="1" u="none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marL="0" indent="0" algn="l"/>
            <a:r>
              <a:rPr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    “向朋友展示自己”是一次综合性的实践活动，学生在活动的策划、组织、实施过程中，培养解决问题的能力，发展言语表达能力，形成健康的人际交往能力。</a:t>
            </a:r>
            <a:endParaRPr sz="2800" b="1" u="none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68680" y="2106295"/>
            <a:ext cx="7539990" cy="44805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28600"/>
            <a:r>
              <a:rPr lang="zh-CN" altLang="en-US" sz="28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表现深厚而隽永的至爱亲情</a:t>
            </a:r>
            <a:endParaRPr lang="zh-CN" altLang="en-US" sz="28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indent="228600"/>
            <a:r>
              <a:rPr lang="zh-CN" altLang="en-US" sz="28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平淡的语言和琐事的叙述中蕴藏着浓浓亲情</a:t>
            </a:r>
            <a:endParaRPr lang="zh-CN" altLang="en-US" sz="28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indent="228600"/>
            <a:r>
              <a:rPr lang="zh-CN" altLang="en-US" sz="28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作家对生活的敏感、对艺术的敏感</a:t>
            </a:r>
            <a:endParaRPr lang="zh-CN" altLang="en-US" sz="28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indent="228600"/>
            <a:endParaRPr lang="zh-CN" altLang="en-US" sz="28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  <a:sym typeface="+mn-ea"/>
            </a:endParaRPr>
          </a:p>
          <a:p>
            <a:pPr indent="228600"/>
            <a:r>
              <a:rPr lang="zh-CN" altLang="en-US" sz="36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  <a:sym typeface="+mn-ea"/>
              </a:rPr>
              <a:t>我的家庭生活</a:t>
            </a:r>
            <a:endParaRPr lang="zh-CN" altLang="en-US" sz="3600" b="1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  <a:sym typeface="+mn-ea"/>
            </a:endParaRPr>
          </a:p>
          <a:p>
            <a:pPr indent="228600"/>
            <a:endParaRPr lang="zh-CN" altLang="en-US" sz="28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indent="228600"/>
            <a:r>
              <a:rPr lang="zh-CN" altLang="en-US" sz="28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立足生活又能高于生活</a:t>
            </a:r>
            <a:endParaRPr lang="zh-CN" altLang="en-US" sz="28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indent="228600"/>
            <a:r>
              <a:rPr lang="zh-CN" altLang="en-US" sz="28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发现平凡生活中的不平凡</a:t>
            </a:r>
            <a:endParaRPr lang="zh-CN" altLang="en-US" sz="28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indent="228600"/>
            <a:r>
              <a:rPr lang="zh-CN" altLang="en-US" sz="28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捕捉家庭生活中的动人瞬间</a:t>
            </a:r>
            <a:endParaRPr lang="zh-CN" altLang="en-US" sz="28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indent="228600"/>
            <a:r>
              <a:rPr lang="zh-CN" altLang="en-US" sz="28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用平实的语言叙述“我和我的家人”的故事</a:t>
            </a:r>
            <a:endParaRPr lang="zh-CN" altLang="en-US" sz="28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" name="标题 8193"/>
          <p:cNvSpPr>
            <a:spLocks noGrp="1"/>
          </p:cNvSpPr>
          <p:nvPr>
            <p:ph type="title"/>
          </p:nvPr>
        </p:nvSpPr>
        <p:spPr>
          <a:xfrm>
            <a:off x="1543685" y="303530"/>
            <a:ext cx="6057265" cy="1461770"/>
          </a:xfrm>
          <a:noFill/>
          <a:ln w="9525">
            <a:noFill/>
          </a:ln>
        </p:spPr>
        <p:txBody>
          <a:bodyPr vert="horz" rtlCol="0" anchor="b">
            <a:normAutofit/>
          </a:bodyPr>
          <a:p>
            <a:pPr lvl="0" algn="ctr"/>
            <a:r>
              <a:rPr lang="zh-CN" altLang="en-US" sz="4000" b="1" dirty="0">
                <a:ea typeface="黑体" panose="02010600030101010101" pitchFamily="49" charset="-122"/>
                <a:sym typeface="+mn-ea"/>
              </a:rPr>
              <a:t>学习情境</a:t>
            </a:r>
            <a:endParaRPr lang="zh-CN" altLang="en-US" sz="4000" b="1" dirty="0">
              <a:ea typeface="黑体" panose="0201060003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8193"/>
          <p:cNvSpPr>
            <a:spLocks noGrp="1"/>
          </p:cNvSpPr>
          <p:nvPr>
            <p:ph type="title"/>
          </p:nvPr>
        </p:nvSpPr>
        <p:spPr>
          <a:xfrm>
            <a:off x="1543685" y="303530"/>
            <a:ext cx="6057265" cy="1461770"/>
          </a:xfrm>
          <a:noFill/>
          <a:ln w="9525">
            <a:noFill/>
          </a:ln>
        </p:spPr>
        <p:txBody>
          <a:bodyPr vert="horz" rtlCol="0" anchor="b">
            <a:normAutofit/>
          </a:bodyPr>
          <a:p>
            <a:pPr lvl="0" algn="ctr"/>
            <a:r>
              <a:rPr lang="zh-CN" altLang="en-US" sz="4000" b="1" dirty="0">
                <a:ea typeface="黑体" panose="02010600030101010101" pitchFamily="49" charset="-122"/>
                <a:sym typeface="+mn-ea"/>
              </a:rPr>
              <a:t>任务一  我的家庭相册</a:t>
            </a:r>
            <a:endParaRPr lang="zh-CN" altLang="en-US" sz="4000" b="1" dirty="0">
              <a:ea typeface="黑体" panose="0201060003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9945" y="2242185"/>
            <a:ext cx="7483475" cy="42157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>
                <a:solidFill>
                  <a:srgbClr val="0000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</a:rPr>
              <a:t>目标：</a:t>
            </a:r>
            <a:endParaRPr lang="zh-CN" altLang="en-US" sz="3600">
              <a:solidFill>
                <a:srgbClr val="000099"/>
              </a:solidFill>
              <a:latin typeface="黑体" panose="02010600030101010101" pitchFamily="49" charset="-122"/>
              <a:ea typeface="黑体" panose="02010600030101010101" pitchFamily="49" charset="-122"/>
              <a:cs typeface="黑体" panose="02010600030101010101" pitchFamily="49" charset="-122"/>
            </a:endParaRPr>
          </a:p>
          <a:p>
            <a:endParaRPr lang="zh-CN" altLang="en-US" sz="3600">
              <a:solidFill>
                <a:srgbClr val="000099"/>
              </a:solidFill>
              <a:latin typeface="黑体" panose="02010600030101010101" pitchFamily="49" charset="-122"/>
              <a:ea typeface="黑体" panose="02010600030101010101" pitchFamily="49" charset="-122"/>
              <a:cs typeface="黑体" panose="02010600030101010101" pitchFamily="49" charset="-122"/>
            </a:endParaRPr>
          </a:p>
          <a:p>
            <a:r>
              <a:rPr lang="en-US" altLang="zh-CN" sz="2800" b="1">
                <a:solidFill>
                  <a:srgbClr val="0000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</a:rPr>
              <a:t>1.</a:t>
            </a:r>
            <a:r>
              <a:rPr lang="zh-CN" altLang="en-US" sz="2800" b="1">
                <a:solidFill>
                  <a:srgbClr val="0000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</a:rPr>
              <a:t>能在翻阅、挑选家庭相片的过程中，关注生活，观察生活，体会亲情。</a:t>
            </a:r>
            <a:endParaRPr lang="zh-CN" altLang="en-US" sz="2800" b="1">
              <a:solidFill>
                <a:srgbClr val="000099"/>
              </a:solidFill>
              <a:latin typeface="黑体" panose="02010600030101010101" pitchFamily="49" charset="-122"/>
              <a:ea typeface="黑体" panose="02010600030101010101" pitchFamily="49" charset="-122"/>
              <a:cs typeface="黑体" panose="02010600030101010101" pitchFamily="49" charset="-122"/>
            </a:endParaRPr>
          </a:p>
          <a:p>
            <a:r>
              <a:rPr lang="en-US" altLang="zh-CN" sz="2800" b="1">
                <a:solidFill>
                  <a:srgbClr val="0000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</a:rPr>
              <a:t>2.</a:t>
            </a:r>
            <a:r>
              <a:rPr lang="zh-CN" altLang="en-US" sz="2800" b="1">
                <a:solidFill>
                  <a:srgbClr val="0000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</a:rPr>
              <a:t>在与家人、同学、老师的交流分享中，提高口语交际能力。</a:t>
            </a:r>
            <a:endParaRPr lang="zh-CN" altLang="en-US" sz="2800" b="1">
              <a:solidFill>
                <a:srgbClr val="000099"/>
              </a:solidFill>
              <a:latin typeface="黑体" panose="02010600030101010101" pitchFamily="49" charset="-122"/>
              <a:ea typeface="黑体" panose="02010600030101010101" pitchFamily="49" charset="-122"/>
              <a:cs typeface="黑体" panose="02010600030101010101" pitchFamily="49" charset="-122"/>
            </a:endParaRPr>
          </a:p>
          <a:p>
            <a:r>
              <a:rPr lang="en-US" altLang="zh-CN" sz="2800" b="1">
                <a:solidFill>
                  <a:srgbClr val="0000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</a:rPr>
              <a:t>3.</a:t>
            </a:r>
            <a:r>
              <a:rPr lang="zh-CN" altLang="en-US" sz="2800" b="1">
                <a:solidFill>
                  <a:srgbClr val="0000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</a:rPr>
              <a:t>从家庭生活出发，初步体会家庭细微琐事中所包含的亲情，为感悟作家平淡的语言和琐事的叙述中蕴藏的浓浓深情奠定基础。</a:t>
            </a:r>
            <a:endParaRPr lang="zh-CN" altLang="en-US" sz="2800" b="1"/>
          </a:p>
        </p:txBody>
      </p:sp>
      <p:sp>
        <p:nvSpPr>
          <p:cNvPr id="35849" name="云形标注 35848"/>
          <p:cNvSpPr/>
          <p:nvPr/>
        </p:nvSpPr>
        <p:spPr>
          <a:xfrm>
            <a:off x="5326380" y="2097405"/>
            <a:ext cx="2459990" cy="989965"/>
          </a:xfrm>
          <a:prstGeom prst="cloudCallout">
            <a:avLst>
              <a:gd name="adj1" fmla="val -177749"/>
              <a:gd name="adj2" fmla="val 8499"/>
            </a:avLst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2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课时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8193"/>
          <p:cNvSpPr>
            <a:spLocks noGrp="1"/>
          </p:cNvSpPr>
          <p:nvPr>
            <p:ph type="title"/>
          </p:nvPr>
        </p:nvSpPr>
        <p:spPr>
          <a:xfrm>
            <a:off x="1543685" y="303530"/>
            <a:ext cx="6057265" cy="1461770"/>
          </a:xfrm>
          <a:noFill/>
          <a:ln w="9525">
            <a:noFill/>
          </a:ln>
        </p:spPr>
        <p:txBody>
          <a:bodyPr vert="horz" rtlCol="0" anchor="b">
            <a:normAutofit/>
          </a:bodyPr>
          <a:p>
            <a:pPr lvl="0" algn="ctr"/>
            <a:r>
              <a:rPr lang="zh-CN" altLang="en-US" sz="4000" b="1" dirty="0">
                <a:ea typeface="黑体" panose="02010600030101010101" pitchFamily="49" charset="-122"/>
                <a:sym typeface="+mn-ea"/>
              </a:rPr>
              <a:t>任务一  我的家庭相册</a:t>
            </a:r>
            <a:endParaRPr lang="zh-CN" altLang="en-US" sz="4000" b="1" dirty="0">
              <a:ea typeface="黑体" panose="0201060003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0530" y="2533650"/>
            <a:ext cx="7790815" cy="3661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28600"/>
            <a:r>
              <a:rPr lang="zh-CN" altLang="en-US" sz="36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活动一：制作我的家庭相册</a:t>
            </a:r>
            <a:endParaRPr lang="zh-CN" altLang="en-US" sz="36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indent="228600"/>
            <a:r>
              <a:rPr lang="zh-CN" altLang="en-US" sz="28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    </a:t>
            </a:r>
            <a:endParaRPr lang="zh-CN" altLang="en-US" sz="28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indent="228600"/>
            <a:r>
              <a:rPr lang="zh-CN" altLang="en-US" sz="28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   一组照片可以是同一件事的不同场景，或者是相同对象的不同阶段。</a:t>
            </a:r>
            <a:endParaRPr lang="zh-CN" altLang="en-US" sz="28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indent="228600"/>
            <a:endParaRPr lang="zh-CN" altLang="en-US" sz="28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indent="228600"/>
            <a:r>
              <a:rPr lang="zh-CN" altLang="en-US" sz="28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   相册可以是实物相册、电子相册、手绘相册等，不拘泥于形式，关键是能反映真实的家庭生活场景，</a:t>
            </a:r>
            <a:r>
              <a:rPr lang="zh-CN" altLang="en-US" sz="28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  <a:sym typeface="+mn-ea"/>
              </a:rPr>
              <a:t>唤起学生对家庭生活或至爱亲人的回忆。</a:t>
            </a:r>
            <a:endParaRPr lang="zh-CN" altLang="en-US" sz="28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8193"/>
          <p:cNvSpPr>
            <a:spLocks noGrp="1"/>
          </p:cNvSpPr>
          <p:nvPr>
            <p:ph type="title"/>
          </p:nvPr>
        </p:nvSpPr>
        <p:spPr>
          <a:xfrm>
            <a:off x="1543685" y="303530"/>
            <a:ext cx="6057265" cy="1461770"/>
          </a:xfrm>
          <a:noFill/>
          <a:ln w="9525">
            <a:noFill/>
          </a:ln>
        </p:spPr>
        <p:txBody>
          <a:bodyPr vert="horz" rtlCol="0" anchor="b">
            <a:normAutofit/>
          </a:bodyPr>
          <a:p>
            <a:pPr lvl="0" algn="ctr"/>
            <a:r>
              <a:rPr lang="zh-CN" altLang="en-US" sz="4000" b="1" dirty="0">
                <a:ea typeface="黑体" panose="02010600030101010101" pitchFamily="49" charset="-122"/>
                <a:sym typeface="+mn-ea"/>
              </a:rPr>
              <a:t>任务一  我的家庭相册</a:t>
            </a:r>
            <a:endParaRPr lang="zh-CN" altLang="en-US" sz="4000" b="1" dirty="0">
              <a:ea typeface="黑体" panose="0201060003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35075" y="2185670"/>
            <a:ext cx="7141845" cy="3661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28600"/>
            <a:endParaRPr lang="zh-CN" altLang="en-US" sz="28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indent="228600"/>
            <a:r>
              <a:rPr lang="zh-CN" altLang="en-US" sz="36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活动二：聊聊相册里的故事</a:t>
            </a:r>
            <a:endParaRPr lang="zh-CN" altLang="en-US" sz="36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indent="228600"/>
            <a:endParaRPr lang="zh-CN" altLang="en-US" sz="28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indent="228600"/>
            <a:r>
              <a:rPr lang="zh-CN" altLang="en-US" sz="28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课堂外  和家人回顾</a:t>
            </a:r>
            <a:r>
              <a:rPr lang="zh-CN" altLang="en-US" sz="28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  <a:sym typeface="+mn-ea"/>
              </a:rPr>
              <a:t>往昔</a:t>
            </a:r>
            <a:r>
              <a:rPr lang="zh-CN" altLang="en-US" sz="28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生活的动人瞬间</a:t>
            </a:r>
            <a:endParaRPr lang="zh-CN" altLang="en-US" sz="28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indent="228600"/>
            <a:r>
              <a:rPr lang="zh-CN" altLang="en-US" sz="28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        家人对讲述内容和形式提出建议</a:t>
            </a:r>
            <a:endParaRPr lang="zh-CN" altLang="en-US" sz="28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indent="228600"/>
            <a:endParaRPr lang="zh-CN" altLang="en-US" sz="28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indent="228600"/>
            <a:r>
              <a:rPr lang="zh-CN" altLang="en-US" sz="28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课堂内  和组员们一起聊聊相片里的故事</a:t>
            </a:r>
            <a:endParaRPr lang="zh-CN" altLang="en-US" sz="28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indent="228600"/>
            <a:r>
              <a:rPr lang="zh-CN" altLang="en-US" sz="28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        评选小组最佳讲述者，全班交流</a:t>
            </a:r>
            <a:endParaRPr lang="zh-CN" altLang="en-US" sz="28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8193"/>
          <p:cNvSpPr>
            <a:spLocks noGrp="1"/>
          </p:cNvSpPr>
          <p:nvPr>
            <p:ph type="title"/>
          </p:nvPr>
        </p:nvSpPr>
        <p:spPr>
          <a:xfrm>
            <a:off x="1543685" y="303530"/>
            <a:ext cx="6057265" cy="1461770"/>
          </a:xfrm>
          <a:noFill/>
          <a:ln w="9525">
            <a:noFill/>
          </a:ln>
        </p:spPr>
        <p:txBody>
          <a:bodyPr vert="horz" rtlCol="0" anchor="b">
            <a:normAutofit/>
          </a:bodyPr>
          <a:p>
            <a:pPr lvl="0" algn="ctr"/>
            <a:r>
              <a:rPr lang="zh-CN" altLang="en-US" sz="4000" b="1" dirty="0">
                <a:ea typeface="黑体" panose="02010600030101010101" pitchFamily="49" charset="-122"/>
                <a:sym typeface="+mn-ea"/>
              </a:rPr>
              <a:t>任务一  我的家庭相册</a:t>
            </a:r>
            <a:endParaRPr lang="zh-CN" altLang="en-US" sz="4000" b="1" dirty="0">
              <a:ea typeface="黑体" panose="02010600030101010101" pitchFamily="49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145" y="2096770"/>
            <a:ext cx="8281035" cy="4366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8193"/>
          <p:cNvSpPr>
            <a:spLocks noGrp="1"/>
          </p:cNvSpPr>
          <p:nvPr>
            <p:ph type="title"/>
          </p:nvPr>
        </p:nvSpPr>
        <p:spPr>
          <a:xfrm>
            <a:off x="787400" y="88265"/>
            <a:ext cx="7637145" cy="1461770"/>
          </a:xfrm>
          <a:noFill/>
          <a:ln w="9525">
            <a:noFill/>
          </a:ln>
        </p:spPr>
        <p:txBody>
          <a:bodyPr vert="horz" rtlCol="0" anchor="b">
            <a:normAutofit/>
          </a:bodyPr>
          <a:p>
            <a:pPr lvl="0" algn="ctr"/>
            <a:r>
              <a:rPr lang="zh-CN" altLang="en-US" sz="4000" b="1" dirty="0">
                <a:ea typeface="黑体" panose="02010600030101010101" pitchFamily="49" charset="-122"/>
                <a:sym typeface="+mn-ea"/>
              </a:rPr>
              <a:t>任务二  阅读作家笔下的琐细家事</a:t>
            </a:r>
            <a:endParaRPr lang="zh-CN" altLang="en-US" sz="4000" b="1" dirty="0">
              <a:ea typeface="黑体" panose="02010600030101010101" pitchFamily="49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83945" y="2127885"/>
            <a:ext cx="732663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/>
            <a:r>
              <a:rPr lang="zh-CN" altLang="en-US" sz="3200" b="1">
                <a:solidFill>
                  <a:srgbClr val="0000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  <a:sym typeface="+mn-ea"/>
              </a:rPr>
              <a:t>目标：</a:t>
            </a:r>
            <a:endParaRPr lang="zh-CN" altLang="en-US" sz="3200" b="1">
              <a:solidFill>
                <a:srgbClr val="000099"/>
              </a:solidFill>
              <a:latin typeface="黑体" panose="02010600030101010101" pitchFamily="49" charset="-122"/>
              <a:ea typeface="黑体" panose="02010600030101010101" pitchFamily="49" charset="-122"/>
              <a:cs typeface="黑体" panose="02010600030101010101" pitchFamily="49" charset="-122"/>
              <a:sym typeface="+mn-ea"/>
            </a:endParaRPr>
          </a:p>
          <a:p>
            <a:pPr lvl="0" algn="l"/>
            <a:endParaRPr lang="zh-CN" altLang="en-US" sz="3200" b="1">
              <a:solidFill>
                <a:srgbClr val="000099"/>
              </a:solidFill>
              <a:latin typeface="黑体" panose="02010600030101010101" pitchFamily="49" charset="-122"/>
              <a:ea typeface="黑体" panose="02010600030101010101" pitchFamily="49" charset="-122"/>
              <a:cs typeface="黑体" panose="02010600030101010101" pitchFamily="49" charset="-122"/>
              <a:sym typeface="+mn-ea"/>
            </a:endParaRPr>
          </a:p>
          <a:p>
            <a:pPr lvl="0" algn="l"/>
            <a:r>
              <a:rPr lang="zh-CN" altLang="en-US" sz="2800" b="1">
                <a:solidFill>
                  <a:srgbClr val="0000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  <a:sym typeface="+mn-ea"/>
              </a:rPr>
              <a:t>1.感受和理解各篇课文表现的亲情，唤醒和丰富自己的亲情体验。</a:t>
            </a:r>
            <a:endParaRPr lang="zh-CN" altLang="en-US" sz="2800" b="1">
              <a:solidFill>
                <a:srgbClr val="000099"/>
              </a:solidFill>
              <a:latin typeface="黑体" panose="02010600030101010101" pitchFamily="49" charset="-122"/>
              <a:ea typeface="黑体" panose="02010600030101010101" pitchFamily="49" charset="-122"/>
              <a:cs typeface="黑体" panose="02010600030101010101" pitchFamily="49" charset="-122"/>
              <a:sym typeface="+mn-ea"/>
            </a:endParaRPr>
          </a:p>
          <a:p>
            <a:pPr lvl="0" algn="l"/>
            <a:r>
              <a:rPr lang="zh-CN" altLang="en-US" sz="2800" b="1">
                <a:solidFill>
                  <a:srgbClr val="0000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  <a:sym typeface="+mn-ea"/>
              </a:rPr>
              <a:t>2.把握文章的感情基调，运用一些朗读技巧表达作品情感。</a:t>
            </a:r>
            <a:endParaRPr lang="zh-CN" altLang="en-US" sz="2800" b="1">
              <a:solidFill>
                <a:srgbClr val="000099"/>
              </a:solidFill>
              <a:latin typeface="黑体" panose="02010600030101010101" pitchFamily="49" charset="-122"/>
              <a:ea typeface="黑体" panose="02010600030101010101" pitchFamily="49" charset="-122"/>
              <a:cs typeface="黑体" panose="02010600030101010101" pitchFamily="49" charset="-122"/>
              <a:sym typeface="+mn-ea"/>
            </a:endParaRPr>
          </a:p>
          <a:p>
            <a:pPr lvl="0" algn="l"/>
            <a:r>
              <a:rPr lang="zh-CN" altLang="en-US" sz="2800" b="1">
                <a:solidFill>
                  <a:srgbClr val="0000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  <a:sym typeface="+mn-ea"/>
              </a:rPr>
              <a:t>3.借助注释疏通文意，通过朗读培养文言文语感。</a:t>
            </a:r>
            <a:endParaRPr lang="zh-CN" altLang="en-US" sz="2800" b="1">
              <a:solidFill>
                <a:srgbClr val="000099"/>
              </a:solidFill>
              <a:latin typeface="黑体" panose="02010600030101010101" pitchFamily="49" charset="-122"/>
              <a:ea typeface="黑体" panose="02010600030101010101" pitchFamily="49" charset="-122"/>
              <a:cs typeface="黑体" panose="02010600030101010101" pitchFamily="49" charset="-122"/>
              <a:sym typeface="+mn-ea"/>
            </a:endParaRPr>
          </a:p>
          <a:p>
            <a:pPr lvl="0" algn="l"/>
            <a:r>
              <a:rPr lang="zh-CN" altLang="en-US" sz="2800" b="1">
                <a:solidFill>
                  <a:srgbClr val="0000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  <a:sym typeface="+mn-ea"/>
              </a:rPr>
              <a:t>4.通过反复朗读，学习作家于细微处显真情的写作手法。</a:t>
            </a:r>
            <a:endParaRPr lang="zh-CN" altLang="en-US" sz="2800" b="1">
              <a:solidFill>
                <a:srgbClr val="000099"/>
              </a:solidFill>
              <a:latin typeface="黑体" panose="02010600030101010101" pitchFamily="49" charset="-122"/>
              <a:ea typeface="黑体" panose="02010600030101010101" pitchFamily="49" charset="-122"/>
              <a:cs typeface="黑体" panose="02010600030101010101" pitchFamily="49" charset="-122"/>
              <a:sym typeface="+mn-ea"/>
            </a:endParaRPr>
          </a:p>
        </p:txBody>
      </p:sp>
      <p:sp>
        <p:nvSpPr>
          <p:cNvPr id="35849" name="云形标注 35848"/>
          <p:cNvSpPr/>
          <p:nvPr/>
        </p:nvSpPr>
        <p:spPr>
          <a:xfrm>
            <a:off x="5326380" y="2097405"/>
            <a:ext cx="2459990" cy="989965"/>
          </a:xfrm>
          <a:prstGeom prst="cloudCallout">
            <a:avLst>
              <a:gd name="adj1" fmla="val -177749"/>
              <a:gd name="adj2" fmla="val 8499"/>
            </a:avLst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8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课时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8193"/>
          <p:cNvSpPr>
            <a:spLocks noGrp="1"/>
          </p:cNvSpPr>
          <p:nvPr>
            <p:ph type="title"/>
          </p:nvPr>
        </p:nvSpPr>
        <p:spPr>
          <a:xfrm>
            <a:off x="787400" y="88265"/>
            <a:ext cx="7637145" cy="1461770"/>
          </a:xfrm>
          <a:noFill/>
          <a:ln w="9525">
            <a:noFill/>
          </a:ln>
        </p:spPr>
        <p:txBody>
          <a:bodyPr vert="horz" rtlCol="0" anchor="b">
            <a:normAutofit/>
          </a:bodyPr>
          <a:p>
            <a:pPr lvl="0" algn="ctr"/>
            <a:r>
              <a:rPr lang="zh-CN" altLang="en-US" sz="4000" b="1" dirty="0">
                <a:ea typeface="黑体" panose="02010600030101010101" pitchFamily="49" charset="-122"/>
                <a:sym typeface="+mn-ea"/>
              </a:rPr>
              <a:t>任务二  阅读作家笔下的琐细家事</a:t>
            </a:r>
            <a:endParaRPr lang="zh-CN" altLang="en-US" sz="4000" b="1" dirty="0">
              <a:ea typeface="黑体" panose="0201060003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26490" y="2689225"/>
            <a:ext cx="6801485" cy="279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28600"/>
            <a:r>
              <a:rPr lang="zh-CN" altLang="en-US" sz="36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活动一：有情自书中来</a:t>
            </a:r>
            <a:endParaRPr lang="zh-CN" altLang="en-US" sz="36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indent="228600"/>
            <a:endParaRPr lang="zh-CN" altLang="en-US" sz="28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indent="228600"/>
            <a:r>
              <a:rPr lang="zh-CN" altLang="en-US" sz="28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通览课文，把握蕴含于文章的细腻情感</a:t>
            </a:r>
            <a:endParaRPr lang="zh-CN" altLang="en-US" sz="28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indent="228600"/>
            <a:r>
              <a:rPr lang="zh-CN" altLang="en-US" sz="28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通过叙说，来实现理解课文情感的目的</a:t>
            </a:r>
            <a:endParaRPr lang="zh-CN" altLang="en-US" sz="28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indent="228600"/>
            <a:r>
              <a:rPr lang="zh-CN" altLang="en-US" sz="28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设计事件、人物、情感的不同侧重点</a:t>
            </a:r>
            <a:endParaRPr lang="zh-CN" altLang="en-US" sz="28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indent="228600"/>
            <a:r>
              <a:rPr lang="zh-CN" altLang="en-US" sz="28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学生选择留下深刻印象的一点谈感受</a:t>
            </a:r>
            <a:endParaRPr lang="zh-CN" altLang="en-US" sz="28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8194"/>
          <p:cNvSpPr>
            <a:spLocks noGrp="1"/>
          </p:cNvSpPr>
          <p:nvPr/>
        </p:nvSpPr>
        <p:spPr>
          <a:xfrm>
            <a:off x="1645285" y="909320"/>
            <a:ext cx="5446395" cy="86550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zh-CN" altLang="en-US" sz="4000" b="1" dirty="0">
                <a:solidFill>
                  <a:schemeClr val="tx2"/>
                </a:solidFill>
                <a:ea typeface="黑体" panose="02010600030101010101" pitchFamily="49" charset="-122"/>
              </a:rPr>
              <a:t>语文教学指南</a:t>
            </a:r>
            <a:endParaRPr lang="zh-CN" altLang="en-US" sz="4000" b="1" dirty="0">
              <a:solidFill>
                <a:schemeClr val="tx2"/>
              </a:solidFill>
              <a:ea typeface="黑体" panose="0201060003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0">
            <a:off x="1814195" y="2907824"/>
            <a:ext cx="5625588" cy="3372961"/>
            <a:chOff x="1033" y="5995"/>
            <a:chExt cx="7426" cy="4250"/>
          </a:xfrm>
        </p:grpSpPr>
        <p:grpSp>
          <p:nvGrpSpPr>
            <p:cNvPr id="32785" name="组合 82"/>
            <p:cNvGrpSpPr/>
            <p:nvPr/>
          </p:nvGrpSpPr>
          <p:grpSpPr bwMode="auto">
            <a:xfrm>
              <a:off x="1488" y="6016"/>
              <a:ext cx="3976" cy="1400"/>
              <a:chOff x="3154848" y="962085"/>
              <a:chExt cx="2828982" cy="1105322"/>
            </a:xfrm>
          </p:grpSpPr>
          <p:sp>
            <p:nvSpPr>
              <p:cNvPr id="44" name="空心弧 43"/>
              <p:cNvSpPr>
                <a:spLocks noChangeAspect="1"/>
              </p:cNvSpPr>
              <p:nvPr/>
            </p:nvSpPr>
            <p:spPr>
              <a:xfrm>
                <a:off x="3154848" y="1030772"/>
                <a:ext cx="1037243" cy="1036635"/>
              </a:xfrm>
              <a:prstGeom prst="blockArc">
                <a:avLst>
                  <a:gd name="adj1" fmla="val 16491326"/>
                  <a:gd name="adj2" fmla="val 16198718"/>
                  <a:gd name="adj3" fmla="val 25180"/>
                </a:avLst>
              </a:prstGeom>
              <a:solidFill>
                <a:srgbClr val="0070C0">
                  <a:alpha val="80000"/>
                </a:srgbClr>
              </a:solidFill>
              <a:ln w="15875" algn="ctr">
                <a:noFill/>
                <a:round/>
              </a:ln>
              <a:effectLst/>
            </p:spPr>
            <p:txBody>
              <a:bodyPr anchor="ctr"/>
              <a:p>
                <a:pPr fontAlgn="ctr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b="1">
                  <a:solidFill>
                    <a:srgbClr val="0070C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5" name="空心弧 44"/>
              <p:cNvSpPr>
                <a:spLocks noChangeAspect="1"/>
              </p:cNvSpPr>
              <p:nvPr/>
            </p:nvSpPr>
            <p:spPr>
              <a:xfrm>
                <a:off x="4947415" y="962085"/>
                <a:ext cx="1036415" cy="1036576"/>
              </a:xfrm>
              <a:prstGeom prst="blockArc">
                <a:avLst>
                  <a:gd name="adj1" fmla="val 16208198"/>
                  <a:gd name="adj2" fmla="val 5335753"/>
                  <a:gd name="adj3" fmla="val 20647"/>
                </a:avLst>
              </a:prstGeom>
              <a:solidFill>
                <a:srgbClr val="F02079"/>
              </a:solidFill>
              <a:ln w="15875" algn="ctr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2000" b="1" dirty="0">
                  <a:solidFill>
                    <a:srgbClr val="0070C0"/>
                  </a:solidFill>
                  <a:latin typeface="+mn-lt"/>
                  <a:ea typeface="微软雅黑" charset="-122"/>
                </a:endParaRPr>
              </a:p>
            </p:txBody>
          </p:sp>
          <p:sp>
            <p:nvSpPr>
              <p:cNvPr id="32813" name="Rectangle 13"/>
              <p:cNvSpPr>
                <a:spLocks noChangeArrowheads="1"/>
              </p:cNvSpPr>
              <p:nvPr/>
            </p:nvSpPr>
            <p:spPr bwMode="auto">
              <a:xfrm>
                <a:off x="3386620" y="1336184"/>
                <a:ext cx="643038" cy="3966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p>
                <a:pPr algn="ctr"/>
                <a:r>
                  <a:rPr lang="en-US" altLang="zh-CN" sz="2000" b="1">
                    <a:solidFill>
                      <a:srgbClr val="0070C0"/>
                    </a:solidFill>
                    <a:latin typeface="Calibri" charset="0"/>
                    <a:ea typeface="微软雅黑" charset="-122"/>
                  </a:rPr>
                  <a:t>1.</a:t>
                </a:r>
                <a:endParaRPr lang="zh-CN" altLang="en-US" sz="2000" b="1">
                  <a:solidFill>
                    <a:srgbClr val="0070C0"/>
                  </a:solidFill>
                  <a:latin typeface="Calibri" charset="0"/>
                  <a:ea typeface="微软雅黑" charset="-122"/>
                </a:endParaRPr>
              </a:p>
            </p:txBody>
          </p:sp>
        </p:grpSp>
        <p:grpSp>
          <p:nvGrpSpPr>
            <p:cNvPr id="32788" name="组合 58"/>
            <p:cNvGrpSpPr/>
            <p:nvPr/>
          </p:nvGrpSpPr>
          <p:grpSpPr bwMode="auto">
            <a:xfrm>
              <a:off x="1855" y="7417"/>
              <a:ext cx="728" cy="438"/>
              <a:chOff x="3273611" y="2846378"/>
              <a:chExt cx="576000" cy="385071"/>
            </a:xfrm>
          </p:grpSpPr>
          <p:sp>
            <p:nvSpPr>
              <p:cNvPr id="58" name="燕尾形 57"/>
              <p:cNvSpPr/>
              <p:nvPr/>
            </p:nvSpPr>
            <p:spPr>
              <a:xfrm rot="5400000">
                <a:off x="3454183" y="2665666"/>
                <a:ext cx="215081" cy="576069"/>
              </a:xfrm>
              <a:prstGeom prst="chevron">
                <a:avLst>
                  <a:gd name="adj" fmla="val 63229"/>
                </a:avLst>
              </a:prstGeom>
              <a:noFill/>
              <a:ln w="15875">
                <a:solidFill>
                  <a:srgbClr val="0070C0"/>
                </a:solidFill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59" name="燕尾形 58"/>
              <p:cNvSpPr/>
              <p:nvPr/>
            </p:nvSpPr>
            <p:spPr>
              <a:xfrm rot="5400000">
                <a:off x="3454183" y="2835775"/>
                <a:ext cx="215081" cy="576069"/>
              </a:xfrm>
              <a:prstGeom prst="chevron">
                <a:avLst>
                  <a:gd name="adj" fmla="val 63229"/>
                </a:avLst>
              </a:prstGeom>
              <a:noFill/>
              <a:ln w="15875">
                <a:solidFill>
                  <a:srgbClr val="0070C0"/>
                </a:solidFill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2791" name="组合 86"/>
            <p:cNvGrpSpPr/>
            <p:nvPr/>
          </p:nvGrpSpPr>
          <p:grpSpPr bwMode="auto">
            <a:xfrm>
              <a:off x="1033" y="7975"/>
              <a:ext cx="2369" cy="2270"/>
              <a:chOff x="2830809" y="2509493"/>
              <a:chExt cx="1685105" cy="1792236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2830809" y="2509493"/>
                <a:ext cx="1685105" cy="1792236"/>
              </a:xfrm>
              <a:prstGeom prst="rect">
                <a:avLst/>
              </a:prstGeom>
              <a:noFill/>
              <a:ln w="15875">
                <a:solidFill>
                  <a:srgbClr val="0070C0"/>
                </a:solidFill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32799" name="TextBox 146"/>
              <p:cNvSpPr txBox="1">
                <a:spLocks noChangeArrowheads="1"/>
              </p:cNvSpPr>
              <p:nvPr/>
            </p:nvSpPr>
            <p:spPr bwMode="auto">
              <a:xfrm>
                <a:off x="2864433" y="2741449"/>
                <a:ext cx="1621283" cy="1315168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>
                <a:spAutoFit/>
              </a:bodyPr>
              <a:p>
                <a:pPr lvl="0" algn="ctr"/>
                <a:r>
                  <a:rPr lang="zh-CN" altLang="en-US" sz="4000" b="1">
                    <a:solidFill>
                      <a:srgbClr val="0070C0"/>
                    </a:solidFill>
                    <a:latin typeface="微软雅黑" charset="-122"/>
                    <a:ea typeface="微软雅黑" charset="-122"/>
                    <a:sym typeface="+mn-ea"/>
                  </a:rPr>
                  <a:t>教师</a:t>
                </a:r>
                <a:endParaRPr lang="zh-CN" altLang="en-US" sz="4000" b="1">
                  <a:solidFill>
                    <a:srgbClr val="0070C0"/>
                  </a:solidFill>
                  <a:latin typeface="微软雅黑" charset="-122"/>
                  <a:ea typeface="微软雅黑" charset="-122"/>
                  <a:sym typeface="+mn-ea"/>
                </a:endParaRPr>
              </a:p>
              <a:p>
                <a:pPr lvl="0" algn="ctr"/>
                <a:r>
                  <a:rPr lang="zh-CN" altLang="en-US" sz="4000" b="1">
                    <a:solidFill>
                      <a:srgbClr val="0070C0"/>
                    </a:solidFill>
                    <a:latin typeface="微软雅黑" charset="-122"/>
                    <a:ea typeface="微软雅黑" charset="-122"/>
                    <a:sym typeface="+mn-ea"/>
                  </a:rPr>
                  <a:t>用书</a:t>
                </a:r>
                <a:endParaRPr lang="zh-CN" altLang="en-US" sz="4000" b="1">
                  <a:solidFill>
                    <a:srgbClr val="0070C0"/>
                  </a:solidFill>
                  <a:latin typeface="微软雅黑" charset="-122"/>
                  <a:ea typeface="微软雅黑" charset="-122"/>
                  <a:sym typeface="+mn-ea"/>
                </a:endParaRPr>
              </a:p>
            </p:txBody>
          </p:sp>
        </p:grpSp>
        <p:grpSp>
          <p:nvGrpSpPr>
            <p:cNvPr id="32786" name="组合 83"/>
            <p:cNvGrpSpPr/>
            <p:nvPr/>
          </p:nvGrpSpPr>
          <p:grpSpPr bwMode="auto">
            <a:xfrm>
              <a:off x="4016" y="5995"/>
              <a:ext cx="1458" cy="1313"/>
              <a:chOff x="4951771" y="944865"/>
              <a:chExt cx="1036607" cy="1036635"/>
            </a:xfrm>
          </p:grpSpPr>
          <p:sp>
            <p:nvSpPr>
              <p:cNvPr id="48" name="空心弧 47"/>
              <p:cNvSpPr>
                <a:spLocks noChangeAspect="1"/>
              </p:cNvSpPr>
              <p:nvPr/>
            </p:nvSpPr>
            <p:spPr>
              <a:xfrm>
                <a:off x="4951771" y="944865"/>
                <a:ext cx="1036607" cy="1036635"/>
              </a:xfrm>
              <a:prstGeom prst="blockArc">
                <a:avLst>
                  <a:gd name="adj1" fmla="val 5543504"/>
                  <a:gd name="adj2" fmla="val 16360020"/>
                  <a:gd name="adj3" fmla="val 19603"/>
                </a:avLst>
              </a:prstGeom>
              <a:solidFill>
                <a:srgbClr val="0070C0">
                  <a:alpha val="80000"/>
                </a:srgbClr>
              </a:solidFill>
              <a:ln w="15875" algn="ctr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p>
                <a:pPr fontAlgn="ctr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b="1">
                  <a:solidFill>
                    <a:srgbClr val="0070C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2810" name="Rectangle 13"/>
              <p:cNvSpPr>
                <a:spLocks noChangeArrowheads="1"/>
              </p:cNvSpPr>
              <p:nvPr/>
            </p:nvSpPr>
            <p:spPr bwMode="auto">
              <a:xfrm flipH="1">
                <a:off x="5013751" y="1248714"/>
                <a:ext cx="942213" cy="39670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p>
                <a:pPr algn="ctr"/>
                <a:r>
                  <a:rPr lang="en-US" altLang="zh-CN" sz="2000" b="1">
                    <a:solidFill>
                      <a:srgbClr val="0070C0"/>
                    </a:solidFill>
                    <a:latin typeface="Calibri" charset="0"/>
                    <a:ea typeface="微软雅黑" charset="-122"/>
                  </a:rPr>
                  <a:t>2.</a:t>
                </a:r>
                <a:endParaRPr lang="zh-CN" altLang="en-US" sz="2000" b="1">
                  <a:solidFill>
                    <a:srgbClr val="0070C0"/>
                  </a:solidFill>
                  <a:latin typeface="Calibri" charset="0"/>
                  <a:ea typeface="微软雅黑" charset="-122"/>
                </a:endParaRPr>
              </a:p>
            </p:txBody>
          </p:sp>
        </p:grpSp>
        <p:sp>
          <p:nvSpPr>
            <p:cNvPr id="32807" name="Rectangle 13"/>
            <p:cNvSpPr>
              <a:spLocks noChangeArrowheads="1"/>
            </p:cNvSpPr>
            <p:nvPr/>
          </p:nvSpPr>
          <p:spPr bwMode="auto">
            <a:xfrm>
              <a:off x="6871" y="6490"/>
              <a:ext cx="904" cy="5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algn="ctr"/>
              <a:r>
                <a:rPr lang="en-US" altLang="zh-CN" sz="2000" b="1">
                  <a:solidFill>
                    <a:srgbClr val="0070C0"/>
                  </a:solidFill>
                  <a:latin typeface="Calibri" charset="0"/>
                  <a:ea typeface="微软雅黑" charset="-122"/>
                </a:rPr>
                <a:t>3.</a:t>
              </a:r>
              <a:endParaRPr lang="zh-CN" altLang="en-US" sz="2000" b="1">
                <a:solidFill>
                  <a:srgbClr val="0070C0"/>
                </a:solidFill>
                <a:latin typeface="Calibri" charset="0"/>
                <a:ea typeface="微软雅黑" charset="-122"/>
              </a:endParaRPr>
            </a:p>
          </p:txBody>
        </p:sp>
        <p:grpSp>
          <p:nvGrpSpPr>
            <p:cNvPr id="32789" name="组合 62"/>
            <p:cNvGrpSpPr/>
            <p:nvPr/>
          </p:nvGrpSpPr>
          <p:grpSpPr bwMode="auto">
            <a:xfrm>
              <a:off x="4382" y="7417"/>
              <a:ext cx="728" cy="438"/>
              <a:chOff x="5270924" y="2846378"/>
              <a:chExt cx="576000" cy="385071"/>
            </a:xfrm>
          </p:grpSpPr>
          <p:sp>
            <p:nvSpPr>
              <p:cNvPr id="61" name="燕尾形 60"/>
              <p:cNvSpPr/>
              <p:nvPr/>
            </p:nvSpPr>
            <p:spPr>
              <a:xfrm rot="5400000">
                <a:off x="5451736" y="2665666"/>
                <a:ext cx="215081" cy="576069"/>
              </a:xfrm>
              <a:prstGeom prst="chevron">
                <a:avLst>
                  <a:gd name="adj" fmla="val 63229"/>
                </a:avLst>
              </a:prstGeom>
              <a:noFill/>
              <a:ln w="15875">
                <a:solidFill>
                  <a:srgbClr val="0070C0"/>
                </a:solidFill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62" name="燕尾形 61"/>
              <p:cNvSpPr/>
              <p:nvPr/>
            </p:nvSpPr>
            <p:spPr>
              <a:xfrm rot="5400000">
                <a:off x="5451736" y="2835775"/>
                <a:ext cx="215081" cy="576069"/>
              </a:xfrm>
              <a:prstGeom prst="chevron">
                <a:avLst>
                  <a:gd name="adj" fmla="val 63229"/>
                </a:avLst>
              </a:prstGeom>
              <a:noFill/>
              <a:ln w="15875">
                <a:solidFill>
                  <a:srgbClr val="0070C0"/>
                </a:solidFill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2790" name="组合 66"/>
            <p:cNvGrpSpPr/>
            <p:nvPr/>
          </p:nvGrpSpPr>
          <p:grpSpPr bwMode="auto">
            <a:xfrm>
              <a:off x="6909" y="7417"/>
              <a:ext cx="730" cy="438"/>
              <a:chOff x="7268238" y="2846378"/>
              <a:chExt cx="576000" cy="385071"/>
            </a:xfrm>
          </p:grpSpPr>
          <p:sp>
            <p:nvSpPr>
              <p:cNvPr id="6" name="燕尾形 5"/>
              <p:cNvSpPr/>
              <p:nvPr/>
            </p:nvSpPr>
            <p:spPr>
              <a:xfrm rot="5400000">
                <a:off x="7448584" y="2666371"/>
                <a:ext cx="215081" cy="574659"/>
              </a:xfrm>
              <a:prstGeom prst="chevron">
                <a:avLst>
                  <a:gd name="adj" fmla="val 63229"/>
                </a:avLst>
              </a:prstGeom>
              <a:noFill/>
              <a:ln w="15875">
                <a:solidFill>
                  <a:srgbClr val="0070C0"/>
                </a:solidFill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7" name="燕尾形 6"/>
              <p:cNvSpPr/>
              <p:nvPr/>
            </p:nvSpPr>
            <p:spPr>
              <a:xfrm rot="5400000">
                <a:off x="7448584" y="2836480"/>
                <a:ext cx="215081" cy="574659"/>
              </a:xfrm>
              <a:prstGeom prst="chevron">
                <a:avLst>
                  <a:gd name="adj" fmla="val 63229"/>
                </a:avLst>
              </a:prstGeom>
              <a:noFill/>
              <a:ln w="15875">
                <a:solidFill>
                  <a:srgbClr val="0070C0"/>
                </a:solidFill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2792" name="组合 87"/>
            <p:cNvGrpSpPr/>
            <p:nvPr/>
          </p:nvGrpSpPr>
          <p:grpSpPr bwMode="auto">
            <a:xfrm>
              <a:off x="3563" y="7975"/>
              <a:ext cx="2369" cy="2270"/>
              <a:chOff x="4628924" y="2509493"/>
              <a:chExt cx="1684685" cy="1792236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4628924" y="2509493"/>
                <a:ext cx="1684685" cy="1792236"/>
              </a:xfrm>
              <a:prstGeom prst="rect">
                <a:avLst/>
              </a:prstGeom>
              <a:noFill/>
              <a:ln w="15875">
                <a:solidFill>
                  <a:srgbClr val="0070C0"/>
                </a:solidFill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32797" name="TextBox 146"/>
              <p:cNvSpPr txBox="1">
                <a:spLocks noChangeArrowheads="1"/>
              </p:cNvSpPr>
              <p:nvPr/>
            </p:nvSpPr>
            <p:spPr bwMode="auto">
              <a:xfrm>
                <a:off x="4692103" y="2768101"/>
                <a:ext cx="1621283" cy="1315168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>
                <a:spAutoFit/>
              </a:bodyPr>
              <a:p>
                <a:pPr lvl="0" algn="ctr"/>
                <a:r>
                  <a:rPr lang="zh-CN" altLang="en-US" sz="4000" b="1">
                    <a:solidFill>
                      <a:srgbClr val="0070C0"/>
                    </a:solidFill>
                    <a:latin typeface="微软雅黑" charset="-122"/>
                    <a:ea typeface="微软雅黑" charset="-122"/>
                    <a:sym typeface="+mn-ea"/>
                  </a:rPr>
                  <a:t>学生</a:t>
                </a:r>
                <a:endParaRPr lang="zh-CN" altLang="en-US" sz="4000" b="1">
                  <a:solidFill>
                    <a:srgbClr val="0070C0"/>
                  </a:solidFill>
                  <a:latin typeface="微软雅黑" charset="-122"/>
                  <a:ea typeface="微软雅黑" charset="-122"/>
                  <a:sym typeface="+mn-ea"/>
                </a:endParaRPr>
              </a:p>
              <a:p>
                <a:pPr lvl="0" algn="ctr"/>
                <a:r>
                  <a:rPr lang="zh-CN" altLang="en-US" sz="4000" b="1">
                    <a:solidFill>
                      <a:srgbClr val="0070C0"/>
                    </a:solidFill>
                    <a:latin typeface="微软雅黑" charset="-122"/>
                    <a:ea typeface="微软雅黑" charset="-122"/>
                    <a:sym typeface="+mn-ea"/>
                  </a:rPr>
                  <a:t>用书</a:t>
                </a:r>
                <a:endParaRPr lang="zh-CN" altLang="en-US" sz="4000" b="1">
                  <a:solidFill>
                    <a:srgbClr val="0070C0"/>
                  </a:solidFill>
                  <a:latin typeface="微软雅黑" charset="-122"/>
                  <a:ea typeface="微软雅黑" charset="-122"/>
                  <a:sym typeface="+mn-ea"/>
                </a:endParaRPr>
              </a:p>
            </p:txBody>
          </p:sp>
        </p:grpSp>
        <p:grpSp>
          <p:nvGrpSpPr>
            <p:cNvPr id="32793" name="组合 88"/>
            <p:cNvGrpSpPr/>
            <p:nvPr/>
          </p:nvGrpSpPr>
          <p:grpSpPr bwMode="auto">
            <a:xfrm>
              <a:off x="6090" y="7975"/>
              <a:ext cx="2369" cy="2270"/>
              <a:chOff x="6426723" y="2509493"/>
              <a:chExt cx="1685103" cy="1792236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6426723" y="2509493"/>
                <a:ext cx="1685103" cy="1792236"/>
              </a:xfrm>
              <a:prstGeom prst="rect">
                <a:avLst/>
              </a:prstGeom>
              <a:noFill/>
              <a:ln w="15875">
                <a:solidFill>
                  <a:srgbClr val="0070C0"/>
                </a:solidFill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32795" name="TextBox 146"/>
              <p:cNvSpPr txBox="1">
                <a:spLocks noChangeArrowheads="1"/>
              </p:cNvSpPr>
              <p:nvPr/>
            </p:nvSpPr>
            <p:spPr bwMode="auto">
              <a:xfrm>
                <a:off x="6448204" y="2718480"/>
                <a:ext cx="1621283" cy="1315168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>
                <a:spAutoFit/>
              </a:bodyPr>
              <a:p>
                <a:pPr algn="ctr"/>
                <a:r>
                  <a:rPr lang="zh-CN" altLang="en-US" sz="4000" b="1">
                    <a:solidFill>
                      <a:srgbClr val="0070C0"/>
                    </a:solidFill>
                    <a:latin typeface="微软雅黑" charset="-122"/>
                    <a:ea typeface="微软雅黑" charset="-122"/>
                  </a:rPr>
                  <a:t>线上</a:t>
                </a:r>
                <a:endParaRPr lang="zh-CN" altLang="en-US" sz="4000" b="1">
                  <a:solidFill>
                    <a:srgbClr val="0070C0"/>
                  </a:solidFill>
                  <a:latin typeface="微软雅黑" charset="-122"/>
                  <a:ea typeface="微软雅黑" charset="-122"/>
                </a:endParaRPr>
              </a:p>
              <a:p>
                <a:pPr algn="ctr"/>
                <a:r>
                  <a:rPr lang="zh-CN" altLang="en-US" sz="4000" b="1">
                    <a:solidFill>
                      <a:srgbClr val="0070C0"/>
                    </a:solidFill>
                    <a:latin typeface="微软雅黑" charset="-122"/>
                    <a:ea typeface="微软雅黑" charset="-122"/>
                  </a:rPr>
                  <a:t>产品</a:t>
                </a:r>
                <a:endParaRPr lang="zh-CN" altLang="en-US" sz="4000" b="1">
                  <a:solidFill>
                    <a:srgbClr val="0070C0"/>
                  </a:solidFill>
                  <a:latin typeface="微软雅黑" charset="-122"/>
                  <a:ea typeface="微软雅黑" charset="-122"/>
                </a:endParaRPr>
              </a:p>
            </p:txBody>
          </p:sp>
        </p:grpSp>
        <p:sp>
          <p:nvSpPr>
            <p:cNvPr id="90" name="空心弧 89"/>
            <p:cNvSpPr>
              <a:spLocks noChangeAspect="1"/>
            </p:cNvSpPr>
            <p:nvPr/>
          </p:nvSpPr>
          <p:spPr>
            <a:xfrm>
              <a:off x="6594" y="6035"/>
              <a:ext cx="1458" cy="1313"/>
            </a:xfrm>
            <a:prstGeom prst="blockArc">
              <a:avLst>
                <a:gd name="adj1" fmla="val 16208198"/>
                <a:gd name="adj2" fmla="val 16165600"/>
                <a:gd name="adj3" fmla="val 20717"/>
              </a:avLst>
            </a:prstGeom>
            <a:solidFill>
              <a:srgbClr val="F02079"/>
            </a:solidFill>
            <a:ln w="15875" algn="ctr">
              <a:solidFill>
                <a:schemeClr val="bg1"/>
              </a:solidFill>
              <a:miter lim="800000"/>
            </a:ln>
          </p:spPr>
          <p:txBody>
            <a:bodyPr wrap="none" anchor="ctr"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b="1" dirty="0">
                <a:solidFill>
                  <a:srgbClr val="0070C0"/>
                </a:solidFill>
                <a:latin typeface="+mn-lt"/>
                <a:ea typeface="微软雅黑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8193"/>
          <p:cNvSpPr>
            <a:spLocks noGrp="1"/>
          </p:cNvSpPr>
          <p:nvPr>
            <p:ph type="title"/>
          </p:nvPr>
        </p:nvSpPr>
        <p:spPr>
          <a:xfrm>
            <a:off x="787400" y="88265"/>
            <a:ext cx="7637145" cy="1461770"/>
          </a:xfrm>
          <a:noFill/>
          <a:ln w="9525">
            <a:noFill/>
          </a:ln>
        </p:spPr>
        <p:txBody>
          <a:bodyPr vert="horz" rtlCol="0" anchor="b">
            <a:normAutofit/>
          </a:bodyPr>
          <a:p>
            <a:pPr lvl="0" algn="ctr"/>
            <a:r>
              <a:rPr lang="zh-CN" altLang="en-US" sz="4000" b="1" dirty="0">
                <a:ea typeface="黑体" panose="02010600030101010101" pitchFamily="49" charset="-122"/>
                <a:sym typeface="+mn-ea"/>
              </a:rPr>
              <a:t>任务二  阅读作家笔下的琐细家事</a:t>
            </a:r>
            <a:endParaRPr lang="zh-CN" altLang="en-US" sz="4000" b="1" dirty="0">
              <a:ea typeface="黑体" panose="02010600030101010101" pitchFamily="49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460" y="2260600"/>
            <a:ext cx="7877810" cy="418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8193"/>
          <p:cNvSpPr>
            <a:spLocks noGrp="1"/>
          </p:cNvSpPr>
          <p:nvPr>
            <p:ph type="title"/>
          </p:nvPr>
        </p:nvSpPr>
        <p:spPr>
          <a:xfrm>
            <a:off x="787400" y="88265"/>
            <a:ext cx="7637145" cy="1461770"/>
          </a:xfrm>
          <a:noFill/>
          <a:ln w="9525">
            <a:noFill/>
          </a:ln>
        </p:spPr>
        <p:txBody>
          <a:bodyPr vert="horz" rtlCol="0" anchor="b">
            <a:normAutofit/>
          </a:bodyPr>
          <a:p>
            <a:pPr lvl="0" algn="ctr"/>
            <a:r>
              <a:rPr lang="zh-CN" altLang="en-US" sz="4000" b="1" dirty="0">
                <a:ea typeface="黑体" panose="02010600030101010101" pitchFamily="49" charset="-122"/>
                <a:sym typeface="+mn-ea"/>
              </a:rPr>
              <a:t>任务二  阅读作家笔下的琐细家事</a:t>
            </a:r>
            <a:endParaRPr lang="zh-CN" altLang="en-US" sz="4000" b="1" dirty="0">
              <a:ea typeface="黑体" panose="02010600030101010101" pitchFamily="49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6750" y="1854200"/>
            <a:ext cx="5474335" cy="4893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8193"/>
          <p:cNvSpPr>
            <a:spLocks noGrp="1"/>
          </p:cNvSpPr>
          <p:nvPr>
            <p:ph type="title"/>
          </p:nvPr>
        </p:nvSpPr>
        <p:spPr>
          <a:xfrm>
            <a:off x="787400" y="88265"/>
            <a:ext cx="7637145" cy="1461770"/>
          </a:xfrm>
          <a:noFill/>
          <a:ln w="9525">
            <a:noFill/>
          </a:ln>
        </p:spPr>
        <p:txBody>
          <a:bodyPr vert="horz" rtlCol="0" anchor="b">
            <a:normAutofit/>
          </a:bodyPr>
          <a:p>
            <a:pPr lvl="0" algn="ctr"/>
            <a:r>
              <a:rPr lang="zh-CN" altLang="en-US" sz="4000" b="1" dirty="0">
                <a:ea typeface="黑体" panose="02010600030101010101" pitchFamily="49" charset="-122"/>
                <a:sym typeface="+mn-ea"/>
              </a:rPr>
              <a:t>任务二  阅读作家笔下的琐细家事</a:t>
            </a:r>
            <a:endParaRPr lang="zh-CN" altLang="en-US" sz="4000" b="1" dirty="0">
              <a:ea typeface="黑体" panose="02010600030101010101" pitchFamily="49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6025" y="2308225"/>
            <a:ext cx="6629400" cy="44030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25" y="2183130"/>
            <a:ext cx="6805930" cy="45281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175" y="2185670"/>
            <a:ext cx="6691630" cy="46488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920" y="2308225"/>
            <a:ext cx="6454775" cy="440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8193"/>
          <p:cNvSpPr>
            <a:spLocks noGrp="1"/>
          </p:cNvSpPr>
          <p:nvPr>
            <p:ph type="title"/>
          </p:nvPr>
        </p:nvSpPr>
        <p:spPr>
          <a:xfrm>
            <a:off x="787400" y="88265"/>
            <a:ext cx="7637145" cy="1461770"/>
          </a:xfrm>
          <a:noFill/>
          <a:ln w="9525">
            <a:noFill/>
          </a:ln>
        </p:spPr>
        <p:txBody>
          <a:bodyPr vert="horz" rtlCol="0" anchor="b">
            <a:normAutofit/>
          </a:bodyPr>
          <a:p>
            <a:pPr lvl="0" algn="ctr"/>
            <a:r>
              <a:rPr lang="zh-CN" altLang="en-US" sz="4000" b="1" dirty="0">
                <a:ea typeface="黑体" panose="02010600030101010101" pitchFamily="49" charset="-122"/>
                <a:sym typeface="+mn-ea"/>
              </a:rPr>
              <a:t>任务三  我和我的家人</a:t>
            </a:r>
            <a:endParaRPr lang="zh-CN" altLang="en-US" sz="4000" b="1" dirty="0">
              <a:ea typeface="黑体" panose="02010600030101010101" pitchFamily="49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27025" y="1953895"/>
            <a:ext cx="793115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indent="228600" algn="l"/>
            <a:r>
              <a:rPr lang="zh-CN" altLang="en-US" sz="36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  <a:sym typeface="+mn-ea"/>
              </a:rPr>
              <a:t>目标：</a:t>
            </a:r>
            <a:endParaRPr lang="zh-CN" altLang="en-US" sz="36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  <a:sym typeface="+mn-ea"/>
            </a:endParaRPr>
          </a:p>
          <a:p>
            <a:pPr lvl="0" indent="228600" algn="l"/>
            <a:endParaRPr lang="zh-CN" altLang="en-US" sz="36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  <a:sym typeface="+mn-ea"/>
            </a:endParaRPr>
          </a:p>
          <a:p>
            <a:pPr lvl="0" indent="228600" algn="l"/>
            <a:r>
              <a:rPr lang="zh-CN" altLang="en-US" sz="24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  <a:sym typeface="+mn-ea"/>
              </a:rPr>
              <a:t>1.能通过家谱制作，留心家族成员间的细微小事，体悟家族亲情。</a:t>
            </a:r>
            <a:endParaRPr lang="zh-CN" altLang="en-US" sz="24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  <a:sym typeface="+mn-ea"/>
            </a:endParaRPr>
          </a:p>
          <a:p>
            <a:pPr lvl="0" indent="228600" algn="l"/>
            <a:r>
              <a:rPr lang="zh-CN" altLang="en-US" sz="24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  <a:sym typeface="+mn-ea"/>
              </a:rPr>
              <a:t>2.在具体的情境中，以朋友的身份介绍并掌握谦辞和敬辞的用法。</a:t>
            </a:r>
            <a:endParaRPr lang="zh-CN" altLang="en-US" sz="24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  <a:sym typeface="+mn-ea"/>
            </a:endParaRPr>
          </a:p>
          <a:p>
            <a:pPr lvl="0" indent="228600" algn="l"/>
            <a:r>
              <a:rPr lang="zh-CN" altLang="en-US" sz="24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  <a:sym typeface="+mn-ea"/>
              </a:rPr>
              <a:t>3.通过视频学习和讨论，了解演讲需要注意的内容，并结合实际生活进行演讲活动，向他人介绍自己。</a:t>
            </a:r>
            <a:endParaRPr lang="zh-CN" altLang="en-US" sz="24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  <a:sym typeface="+mn-ea"/>
            </a:endParaRPr>
          </a:p>
          <a:p>
            <a:pPr lvl="0" indent="228600" algn="l"/>
            <a:r>
              <a:rPr lang="zh-CN" altLang="en-US" sz="24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  <a:sym typeface="+mn-ea"/>
              </a:rPr>
              <a:t>4.养成写日记和周记的习惯，并能从中发现细微小事，以细微之处显真情的手法，来表现和家人之间的至爱亲情，在与他人互评的基础上，主动分享写作成果。</a:t>
            </a:r>
            <a:endParaRPr lang="zh-CN" altLang="en-US" sz="24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5849" name="云形标注 35848"/>
          <p:cNvSpPr/>
          <p:nvPr/>
        </p:nvSpPr>
        <p:spPr>
          <a:xfrm>
            <a:off x="5326380" y="2097405"/>
            <a:ext cx="2459990" cy="989965"/>
          </a:xfrm>
          <a:prstGeom prst="cloudCallout">
            <a:avLst>
              <a:gd name="adj1" fmla="val -177749"/>
              <a:gd name="adj2" fmla="val 8499"/>
            </a:avLst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4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课时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8193"/>
          <p:cNvSpPr>
            <a:spLocks noGrp="1"/>
          </p:cNvSpPr>
          <p:nvPr>
            <p:ph type="title"/>
          </p:nvPr>
        </p:nvSpPr>
        <p:spPr>
          <a:xfrm>
            <a:off x="787400" y="88265"/>
            <a:ext cx="7637145" cy="1461770"/>
          </a:xfrm>
          <a:noFill/>
          <a:ln w="9525">
            <a:noFill/>
          </a:ln>
        </p:spPr>
        <p:txBody>
          <a:bodyPr vert="horz" rtlCol="0" anchor="b">
            <a:normAutofit/>
          </a:bodyPr>
          <a:p>
            <a:pPr lvl="0" algn="ctr"/>
            <a:r>
              <a:rPr lang="zh-CN" altLang="en-US" sz="4000" b="1" dirty="0">
                <a:ea typeface="黑体" panose="02010600030101010101" pitchFamily="49" charset="-122"/>
                <a:sym typeface="+mn-ea"/>
              </a:rPr>
              <a:t>任务三  我和我的家人</a:t>
            </a:r>
            <a:endParaRPr lang="zh-CN" altLang="en-US" sz="4000" b="1" dirty="0">
              <a:ea typeface="黑体" panose="02010600030101010101" pitchFamily="49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76605" y="2091055"/>
            <a:ext cx="759015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indent="228600" algn="l"/>
            <a:r>
              <a:rPr lang="zh-CN" altLang="en-US" sz="36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  <a:sym typeface="+mn-ea"/>
              </a:rPr>
              <a:t>活动一：有趣的家族称谓</a:t>
            </a:r>
            <a:endParaRPr lang="zh-CN" altLang="en-US" sz="36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  <a:sym typeface="+mn-ea"/>
            </a:endParaRPr>
          </a:p>
          <a:p>
            <a:pPr lvl="0" indent="228600" algn="l"/>
            <a:endParaRPr lang="zh-CN" altLang="en-US" sz="36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  <a:sym typeface="+mn-ea"/>
            </a:endParaRPr>
          </a:p>
          <a:p>
            <a:pPr lvl="0" indent="228600" algn="l"/>
            <a:r>
              <a:rPr lang="zh-CN" altLang="en-US" sz="32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  <a:sym typeface="+mn-ea"/>
              </a:rPr>
              <a:t>能够比较全面地梳理自己家庭关系</a:t>
            </a:r>
            <a:endParaRPr lang="zh-CN" altLang="en-US" sz="32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  <a:sym typeface="+mn-ea"/>
            </a:endParaRPr>
          </a:p>
          <a:p>
            <a:pPr lvl="0" indent="228600" algn="l"/>
            <a:r>
              <a:rPr lang="zh-CN" altLang="en-US" sz="32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  <a:sym typeface="+mn-ea"/>
              </a:rPr>
              <a:t>学习古代日常交流中的敬称和谦称</a:t>
            </a:r>
            <a:endParaRPr lang="zh-CN" altLang="en-US" sz="32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  <a:sym typeface="+mn-ea"/>
            </a:endParaRPr>
          </a:p>
          <a:p>
            <a:pPr lvl="0" indent="228600" algn="l"/>
            <a:r>
              <a:rPr lang="zh-CN" altLang="en-US" sz="32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  <a:sym typeface="+mn-ea"/>
              </a:rPr>
              <a:t>真实情境应用理解家族和称谓文化</a:t>
            </a:r>
            <a:endParaRPr lang="zh-CN" altLang="en-US" sz="32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4255" y="3035300"/>
            <a:ext cx="6739890" cy="3248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8193"/>
          <p:cNvSpPr>
            <a:spLocks noGrp="1"/>
          </p:cNvSpPr>
          <p:nvPr>
            <p:ph type="title"/>
          </p:nvPr>
        </p:nvSpPr>
        <p:spPr>
          <a:xfrm>
            <a:off x="787400" y="88265"/>
            <a:ext cx="7637145" cy="1461770"/>
          </a:xfrm>
          <a:noFill/>
          <a:ln w="9525">
            <a:noFill/>
          </a:ln>
        </p:spPr>
        <p:txBody>
          <a:bodyPr vert="horz" rtlCol="0" anchor="b">
            <a:normAutofit/>
          </a:bodyPr>
          <a:p>
            <a:pPr lvl="0" algn="ctr"/>
            <a:r>
              <a:rPr lang="zh-CN" altLang="en-US" sz="4000" b="1" dirty="0">
                <a:ea typeface="黑体" panose="02010600030101010101" pitchFamily="49" charset="-122"/>
                <a:sym typeface="+mn-ea"/>
              </a:rPr>
              <a:t>任务三  我和我的家人</a:t>
            </a:r>
            <a:endParaRPr lang="zh-CN" altLang="en-US" sz="4000" b="1" dirty="0">
              <a:ea typeface="黑体" panose="02010600030101010101" pitchFamily="49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29565" y="1922145"/>
            <a:ext cx="8485505" cy="2164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indent="228600" algn="l"/>
            <a:r>
              <a:rPr lang="zh-CN" altLang="en-US" sz="36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  <a:sym typeface="+mn-ea"/>
              </a:rPr>
              <a:t>活动二：主题演讲</a:t>
            </a:r>
            <a:r>
              <a:rPr lang="zh-CN" altLang="en-US" sz="36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  <a:sym typeface="+mn-ea"/>
              </a:rPr>
              <a:t>这样的我，喜欢吗？</a:t>
            </a:r>
            <a:endParaRPr lang="zh-CN" altLang="en-US" sz="3600" b="1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  <a:sym typeface="+mn-ea"/>
            </a:endParaRPr>
          </a:p>
          <a:p>
            <a:pPr lvl="0" indent="228600" algn="l"/>
            <a:endParaRPr lang="zh-CN" altLang="en-US" sz="36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  <a:sym typeface="+mn-ea"/>
            </a:endParaRPr>
          </a:p>
          <a:p>
            <a:pPr lvl="0" indent="228600" algn="l"/>
            <a:r>
              <a:rPr lang="zh-CN" altLang="en-US" sz="32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  <a:sym typeface="+mn-ea"/>
              </a:rPr>
              <a:t>学习运用《我是演说家》节目形式</a:t>
            </a:r>
            <a:endParaRPr lang="zh-CN" altLang="en-US" sz="32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  <a:sym typeface="+mn-ea"/>
            </a:endParaRPr>
          </a:p>
          <a:p>
            <a:pPr lvl="0" indent="228600" algn="l"/>
            <a:r>
              <a:rPr lang="zh-CN" altLang="en-US" sz="32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  <a:sym typeface="+mn-ea"/>
              </a:rPr>
              <a:t>模仿实践，加深学生之间相互了解</a:t>
            </a:r>
            <a:endParaRPr lang="zh-CN" altLang="en-US" sz="32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8193"/>
          <p:cNvSpPr>
            <a:spLocks noGrp="1"/>
          </p:cNvSpPr>
          <p:nvPr>
            <p:ph type="title"/>
          </p:nvPr>
        </p:nvSpPr>
        <p:spPr>
          <a:xfrm>
            <a:off x="787400" y="88265"/>
            <a:ext cx="7637145" cy="1461770"/>
          </a:xfrm>
          <a:noFill/>
          <a:ln w="9525">
            <a:noFill/>
          </a:ln>
        </p:spPr>
        <p:txBody>
          <a:bodyPr vert="horz" rtlCol="0" anchor="b">
            <a:normAutofit/>
          </a:bodyPr>
          <a:p>
            <a:pPr lvl="0" algn="ctr"/>
            <a:r>
              <a:rPr lang="zh-CN" altLang="en-US" sz="4000" b="1" dirty="0">
                <a:ea typeface="黑体" panose="02010600030101010101" pitchFamily="49" charset="-122"/>
                <a:sym typeface="+mn-ea"/>
              </a:rPr>
              <a:t>任务三  我和我的家人</a:t>
            </a:r>
            <a:endParaRPr lang="zh-CN" altLang="en-US" sz="4000" b="1" dirty="0">
              <a:ea typeface="黑体" panose="02010600030101010101" pitchFamily="49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9480" y="2606040"/>
            <a:ext cx="750506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indent="228600" algn="l"/>
            <a:r>
              <a:rPr lang="zh-CN" altLang="en-US" sz="36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  <a:sym typeface="+mn-ea"/>
              </a:rPr>
              <a:t>活动三，话题写作  </a:t>
            </a:r>
            <a:r>
              <a:rPr lang="zh-CN" altLang="en-US" sz="36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  <a:sym typeface="+mn-ea"/>
              </a:rPr>
              <a:t>我和我家</a:t>
            </a:r>
            <a:endParaRPr lang="zh-CN" altLang="en-US" sz="3600" b="1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  <a:sym typeface="+mn-ea"/>
            </a:endParaRPr>
          </a:p>
          <a:p>
            <a:pPr lvl="0" indent="228600" algn="l"/>
            <a:endParaRPr lang="zh-CN" altLang="en-US" sz="36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  <a:sym typeface="+mn-ea"/>
            </a:endParaRPr>
          </a:p>
          <a:p>
            <a:pPr lvl="0" indent="228600" algn="l"/>
            <a:r>
              <a:rPr lang="zh-CN" altLang="en-US" sz="32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  <a:sym typeface="+mn-ea"/>
              </a:rPr>
              <a:t>关注日记和周记的写作</a:t>
            </a:r>
            <a:endParaRPr lang="zh-CN" altLang="en-US" sz="32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  <a:sym typeface="+mn-ea"/>
            </a:endParaRPr>
          </a:p>
          <a:p>
            <a:pPr lvl="0" indent="228600" algn="l"/>
            <a:r>
              <a:rPr lang="zh-CN" altLang="en-US" sz="32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  <a:sym typeface="+mn-ea"/>
              </a:rPr>
              <a:t>聚焦“于细微之处见真情”的写法 </a:t>
            </a:r>
            <a:endParaRPr lang="zh-CN" altLang="en-US" sz="32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  <a:sym typeface="+mn-ea"/>
            </a:endParaRPr>
          </a:p>
          <a:p>
            <a:pPr lvl="0" indent="228600" algn="l"/>
            <a:r>
              <a:rPr lang="zh-CN" altLang="en-US" sz="32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  <a:sym typeface="+mn-ea"/>
              </a:rPr>
              <a:t>丰富家中小事、动人瞬间的情感体验</a:t>
            </a:r>
            <a:endParaRPr lang="zh-CN" altLang="en-US" sz="32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标题 8193"/>
          <p:cNvSpPr>
            <a:spLocks noGrp="1"/>
          </p:cNvSpPr>
          <p:nvPr>
            <p:ph type="title"/>
          </p:nvPr>
        </p:nvSpPr>
        <p:spPr>
          <a:xfrm>
            <a:off x="787400" y="88265"/>
            <a:ext cx="7637145" cy="1461770"/>
          </a:xfrm>
          <a:noFill/>
          <a:ln w="9525">
            <a:noFill/>
          </a:ln>
        </p:spPr>
        <p:txBody>
          <a:bodyPr vert="horz" rtlCol="0" anchor="b">
            <a:normAutofit/>
          </a:bodyPr>
          <a:p>
            <a:pPr lvl="0" algn="ctr"/>
            <a:r>
              <a:rPr lang="zh-CN" altLang="en-US" sz="4000" b="1" dirty="0">
                <a:ea typeface="黑体" panose="02010600030101010101" pitchFamily="49" charset="-122"/>
                <a:sym typeface="+mn-ea"/>
              </a:rPr>
              <a:t>梳理和拓展</a:t>
            </a:r>
            <a:endParaRPr lang="zh-CN" altLang="en-US" sz="4000" b="1" dirty="0">
              <a:ea typeface="黑体" panose="02010600030101010101" pitchFamily="49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87400" y="2644775"/>
            <a:ext cx="357187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47650"/>
            <a:r>
              <a:rPr lang="zh-CN" altLang="en-US" sz="3200" b="1">
                <a:solidFill>
                  <a:srgbClr val="0000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</a:rPr>
              <a:t>细节描写 词义和语境 敬辞与谦辞 </a:t>
            </a:r>
            <a:r>
              <a:rPr lang="zh-CN" altLang="en-US" sz="3200" b="1">
                <a:solidFill>
                  <a:srgbClr val="0000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  <a:sym typeface="+mn-ea"/>
              </a:rPr>
              <a:t>朗读的技巧</a:t>
            </a:r>
            <a:endParaRPr lang="zh-CN" altLang="en-US" sz="3200" b="1">
              <a:solidFill>
                <a:srgbClr val="000099"/>
              </a:solidFill>
              <a:latin typeface="黑体" panose="02010600030101010101" pitchFamily="49" charset="-122"/>
              <a:ea typeface="黑体" panose="02010600030101010101" pitchFamily="49" charset="-122"/>
              <a:cs typeface="黑体" panose="02010600030101010101" pitchFamily="49" charset="-122"/>
              <a:sym typeface="+mn-ea"/>
            </a:endParaRPr>
          </a:p>
          <a:p>
            <a:pPr indent="247650"/>
            <a:r>
              <a:rPr lang="zh-CN" altLang="en-US" sz="3200" b="1">
                <a:solidFill>
                  <a:srgbClr val="0000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</a:rPr>
              <a:t>美文积累 </a:t>
            </a:r>
            <a:endParaRPr lang="zh-CN" altLang="en-US" sz="3200" b="1">
              <a:solidFill>
                <a:srgbClr val="000099"/>
              </a:solidFill>
              <a:latin typeface="黑体" panose="02010600030101010101" pitchFamily="49" charset="-122"/>
              <a:ea typeface="黑体" panose="02010600030101010101" pitchFamily="49" charset="-122"/>
              <a:cs typeface="黑体" panose="0201060003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37965" y="2644775"/>
            <a:ext cx="438658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indent="247650" algn="l"/>
            <a:r>
              <a:rPr lang="zh-CN" altLang="en-US" sz="3200" b="1">
                <a:solidFill>
                  <a:srgbClr val="0000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  <a:sym typeface="+mn-ea"/>
              </a:rPr>
              <a:t>回顾、总结学习内容</a:t>
            </a:r>
            <a:endParaRPr lang="zh-CN" altLang="en-US" sz="3200" b="1">
              <a:solidFill>
                <a:srgbClr val="000099"/>
              </a:solidFill>
              <a:latin typeface="黑体" panose="02010600030101010101" pitchFamily="49" charset="-122"/>
              <a:ea typeface="黑体" panose="02010600030101010101" pitchFamily="49" charset="-122"/>
              <a:cs typeface="黑体" panose="02010600030101010101" pitchFamily="49" charset="-122"/>
              <a:sym typeface="+mn-ea"/>
            </a:endParaRPr>
          </a:p>
          <a:p>
            <a:pPr lvl="0" indent="247650" algn="l"/>
            <a:r>
              <a:rPr lang="zh-CN" altLang="en-US" sz="3200" b="1">
                <a:solidFill>
                  <a:srgbClr val="0000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  <a:sym typeface="+mn-ea"/>
              </a:rPr>
              <a:t>改变被动的学习方式</a:t>
            </a:r>
            <a:endParaRPr lang="zh-CN" altLang="en-US" sz="3200" b="1">
              <a:solidFill>
                <a:srgbClr val="000099"/>
              </a:solidFill>
              <a:latin typeface="黑体" panose="02010600030101010101" pitchFamily="49" charset="-122"/>
              <a:ea typeface="黑体" panose="02010600030101010101" pitchFamily="49" charset="-122"/>
              <a:cs typeface="黑体" panose="02010600030101010101" pitchFamily="49" charset="-122"/>
              <a:sym typeface="+mn-ea"/>
            </a:endParaRPr>
          </a:p>
          <a:p>
            <a:pPr lvl="0" indent="247650" algn="l"/>
            <a:r>
              <a:rPr lang="zh-CN" altLang="en-US" sz="3200" b="1">
                <a:solidFill>
                  <a:srgbClr val="0000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  <a:sym typeface="+mn-ea"/>
              </a:rPr>
              <a:t>系统地建构语文知识</a:t>
            </a:r>
            <a:endParaRPr lang="zh-CN" altLang="en-US" sz="3200" b="1">
              <a:solidFill>
                <a:srgbClr val="000099"/>
              </a:solidFill>
              <a:latin typeface="黑体" panose="02010600030101010101" pitchFamily="49" charset="-122"/>
              <a:ea typeface="黑体" panose="02010600030101010101" pitchFamily="49" charset="-122"/>
              <a:cs typeface="黑体" panose="02010600030101010101" pitchFamily="49" charset="-122"/>
              <a:sym typeface="+mn-ea"/>
            </a:endParaRPr>
          </a:p>
          <a:p>
            <a:pPr lvl="0" indent="247650" algn="l"/>
            <a:r>
              <a:rPr lang="zh-CN" altLang="en-US" sz="3200" b="1">
                <a:solidFill>
                  <a:srgbClr val="0000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  <a:sym typeface="+mn-ea"/>
              </a:rPr>
              <a:t>加深对于概念的理解</a:t>
            </a:r>
            <a:endParaRPr lang="zh-CN" altLang="en-US" sz="3200" b="1">
              <a:solidFill>
                <a:srgbClr val="000099"/>
              </a:solidFill>
              <a:latin typeface="黑体" panose="02010600030101010101" pitchFamily="49" charset="-122"/>
              <a:ea typeface="黑体" panose="02010600030101010101" pitchFamily="49" charset="-122"/>
              <a:cs typeface="黑体" panose="02010600030101010101" pitchFamily="49" charset="-122"/>
              <a:sym typeface="+mn-ea"/>
            </a:endParaRPr>
          </a:p>
          <a:p>
            <a:pPr lvl="0" indent="247650" algn="l"/>
            <a:r>
              <a:rPr lang="zh-CN" altLang="en-US" sz="3200" b="1">
                <a:solidFill>
                  <a:srgbClr val="000099"/>
                </a:solidFill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  <a:sym typeface="+mn-ea"/>
              </a:rPr>
              <a:t>实践运用习得的方法</a:t>
            </a:r>
            <a:endParaRPr lang="zh-CN" altLang="en-US" sz="3200" b="1">
              <a:solidFill>
                <a:srgbClr val="000099"/>
              </a:solidFill>
              <a:latin typeface="黑体" panose="02010600030101010101" pitchFamily="49" charset="-122"/>
              <a:ea typeface="黑体" panose="02010600030101010101" pitchFamily="49" charset="-122"/>
              <a:cs typeface="黑体" panose="0201060003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71800" y="908720"/>
            <a:ext cx="3744416" cy="5134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占位符 8194"/>
          <p:cNvSpPr>
            <a:spLocks noGrp="1"/>
          </p:cNvSpPr>
          <p:nvPr>
            <p:ph idx="1"/>
          </p:nvPr>
        </p:nvSpPr>
        <p:spPr>
          <a:xfrm>
            <a:off x="2360295" y="2615565"/>
            <a:ext cx="4279900" cy="86550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buNone/>
            </a:pPr>
            <a:r>
              <a:rPr lang="en-US" altLang="zh-CN" b="1" dirty="0">
                <a:solidFill>
                  <a:schemeClr val="tx2"/>
                </a:solidFill>
                <a:ea typeface="黑体" panose="02010600030101010101" pitchFamily="49" charset="-122"/>
              </a:rPr>
              <a:t>1.</a:t>
            </a:r>
            <a:r>
              <a:rPr lang="zh-CN" altLang="en-US" b="1" dirty="0">
                <a:solidFill>
                  <a:schemeClr val="tx2"/>
                </a:solidFill>
                <a:ea typeface="黑体" panose="02010600030101010101" pitchFamily="49" charset="-122"/>
              </a:rPr>
              <a:t>素养为本的单元设计</a:t>
            </a:r>
            <a:endParaRPr lang="zh-CN" altLang="en-US" b="1" dirty="0">
              <a:solidFill>
                <a:schemeClr val="tx2"/>
              </a:solidFill>
              <a:ea typeface="黑体" panose="02010600030101010101" pitchFamily="49" charset="-122"/>
            </a:endParaRPr>
          </a:p>
        </p:txBody>
      </p:sp>
      <p:sp>
        <p:nvSpPr>
          <p:cNvPr id="5" name="文本占位符 8194"/>
          <p:cNvSpPr>
            <a:spLocks noGrp="1"/>
          </p:cNvSpPr>
          <p:nvPr/>
        </p:nvSpPr>
        <p:spPr>
          <a:xfrm>
            <a:off x="1645285" y="909320"/>
            <a:ext cx="5446395" cy="86550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zh-CN" altLang="en-US" sz="4000" b="1" dirty="0">
                <a:solidFill>
                  <a:schemeClr val="tx2"/>
                </a:solidFill>
                <a:ea typeface="黑体" panose="02010600030101010101" pitchFamily="49" charset="-122"/>
              </a:rPr>
              <a:t>语文教学指南</a:t>
            </a:r>
            <a:endParaRPr lang="zh-CN" altLang="en-US" sz="4000" b="1" dirty="0">
              <a:solidFill>
                <a:schemeClr val="tx2"/>
              </a:solidFill>
              <a:ea typeface="黑体" panose="02010600030101010101" pitchFamily="49" charset="-122"/>
            </a:endParaRPr>
          </a:p>
        </p:txBody>
      </p:sp>
      <p:sp>
        <p:nvSpPr>
          <p:cNvPr id="6" name="文本占位符 8194"/>
          <p:cNvSpPr>
            <a:spLocks noGrp="1"/>
          </p:cNvSpPr>
          <p:nvPr/>
        </p:nvSpPr>
        <p:spPr>
          <a:xfrm>
            <a:off x="2360295" y="3652520"/>
            <a:ext cx="4279900" cy="8655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rtlCol="0" anchor="t"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</a:pPr>
            <a:r>
              <a:rPr lang="en-US" altLang="zh-CN" sz="3200" b="1" dirty="0">
                <a:solidFill>
                  <a:schemeClr val="tx2"/>
                </a:solidFill>
                <a:ea typeface="黑体" panose="02010600030101010101" pitchFamily="49" charset="-122"/>
                <a:sym typeface="+mn-ea"/>
              </a:rPr>
              <a:t>2.</a:t>
            </a:r>
            <a:r>
              <a:rPr lang="zh-CN" altLang="en-US" sz="3200" b="1" dirty="0">
                <a:solidFill>
                  <a:schemeClr val="tx2"/>
                </a:solidFill>
                <a:ea typeface="黑体" panose="02010600030101010101" pitchFamily="49" charset="-122"/>
                <a:sym typeface="+mn-ea"/>
              </a:rPr>
              <a:t>真实情境的深度学习</a:t>
            </a:r>
            <a:endParaRPr lang="zh-CN" altLang="en-US" sz="3200" b="1" dirty="0">
              <a:solidFill>
                <a:schemeClr val="tx2"/>
              </a:solidFill>
              <a:ea typeface="黑体" panose="02010600030101010101" pitchFamily="49" charset="-122"/>
              <a:sym typeface="+mn-ea"/>
            </a:endParaRPr>
          </a:p>
        </p:txBody>
      </p:sp>
      <p:sp>
        <p:nvSpPr>
          <p:cNvPr id="7" name="文本占位符 8194"/>
          <p:cNvSpPr>
            <a:spLocks noGrp="1"/>
          </p:cNvSpPr>
          <p:nvPr/>
        </p:nvSpPr>
        <p:spPr>
          <a:xfrm>
            <a:off x="2360295" y="4648835"/>
            <a:ext cx="4279900" cy="8655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</a:pPr>
            <a:r>
              <a:rPr lang="en-US" altLang="zh-CN" sz="3200" b="1" dirty="0">
                <a:solidFill>
                  <a:schemeClr val="tx2"/>
                </a:solidFill>
                <a:ea typeface="黑体" panose="02010600030101010101" pitchFamily="49" charset="-122"/>
                <a:sym typeface="+mn-ea"/>
              </a:rPr>
              <a:t>3.</a:t>
            </a:r>
            <a:r>
              <a:rPr lang="zh-CN" altLang="en-US" sz="3200" b="1" dirty="0">
                <a:solidFill>
                  <a:schemeClr val="tx2"/>
                </a:solidFill>
                <a:ea typeface="黑体" panose="02010600030101010101" pitchFamily="49" charset="-122"/>
                <a:sym typeface="+mn-ea"/>
              </a:rPr>
              <a:t>线上线下的智能系统</a:t>
            </a:r>
            <a:endParaRPr lang="zh-CN" altLang="en-US" sz="3200" b="1" dirty="0">
              <a:solidFill>
                <a:schemeClr val="tx2"/>
              </a:solidFill>
              <a:ea typeface="黑体" panose="0201060003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8193"/>
          <p:cNvSpPr>
            <a:spLocks noGrp="1"/>
          </p:cNvSpPr>
          <p:nvPr>
            <p:ph type="title"/>
          </p:nvPr>
        </p:nvSpPr>
        <p:spPr>
          <a:xfrm>
            <a:off x="3496310" y="701675"/>
            <a:ext cx="1933575" cy="835660"/>
          </a:xfrm>
        </p:spPr>
        <p:txBody>
          <a:bodyPr anchor="b"/>
          <a:lstStyle/>
          <a:p>
            <a:pPr algn="ctr"/>
            <a:r>
              <a:rPr lang="zh-CN" altLang="en-US" sz="4000" b="1" dirty="0">
                <a:ea typeface="黑体" panose="02010600030101010101" pitchFamily="49" charset="-122"/>
              </a:rPr>
              <a:t>目 录</a:t>
            </a:r>
            <a:endParaRPr lang="zh-CN" altLang="en-US" sz="4000" b="1" dirty="0">
              <a:ea typeface="黑体" panose="02010600030101010101" pitchFamily="49" charset="-122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1160909" y="5205016"/>
            <a:ext cx="768350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ea typeface="宋体" panose="02010600030101010101" pitchFamily="2" charset="-122"/>
              </a:rPr>
              <a:t>文本</a:t>
            </a:r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4818509" y="5205016"/>
            <a:ext cx="768350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ea typeface="宋体" panose="02010600030101010101" pitchFamily="2" charset="-122"/>
              </a:rPr>
              <a:t>文本</a:t>
            </a:r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2555776" y="5229200"/>
            <a:ext cx="768350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ea typeface="宋体" panose="02010600030101010101" pitchFamily="2" charset="-122"/>
              </a:rPr>
              <a:t>文本</a:t>
            </a:r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6723509" y="5190728"/>
            <a:ext cx="7683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ea typeface="宋体" panose="02010600030101010101" pitchFamily="2" charset="-122"/>
              </a:rPr>
              <a:t>文本</a:t>
            </a:r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875" y="2677160"/>
            <a:ext cx="4023360" cy="35102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17955" y="1878330"/>
            <a:ext cx="69824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起始单元  我向往的语文生活（</a:t>
            </a:r>
            <a:r>
              <a:rPr lang="en-US" altLang="zh-CN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课时）</a:t>
            </a:r>
            <a:endParaRPr lang="zh-CN" altLang="en-US" sz="3200" b="1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8193"/>
          <p:cNvSpPr>
            <a:spLocks noGrp="1"/>
          </p:cNvSpPr>
          <p:nvPr>
            <p:ph type="title"/>
          </p:nvPr>
        </p:nvSpPr>
        <p:spPr>
          <a:xfrm>
            <a:off x="3496310" y="701675"/>
            <a:ext cx="1933575" cy="835660"/>
          </a:xfrm>
        </p:spPr>
        <p:txBody>
          <a:bodyPr anchor="b"/>
          <a:lstStyle/>
          <a:p>
            <a:pPr algn="ctr"/>
            <a:r>
              <a:rPr lang="zh-CN" altLang="en-US" sz="4000" b="1" dirty="0">
                <a:ea typeface="黑体" panose="02010600030101010101" pitchFamily="49" charset="-122"/>
              </a:rPr>
              <a:t>目 录</a:t>
            </a:r>
            <a:endParaRPr lang="zh-CN" altLang="en-US" sz="4000" b="1" dirty="0">
              <a:ea typeface="黑体" panose="02010600030101010101" pitchFamily="49" charset="-122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1160909" y="5205016"/>
            <a:ext cx="768350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ea typeface="宋体" panose="02010600030101010101" pitchFamily="2" charset="-122"/>
              </a:rPr>
              <a:t>文本</a:t>
            </a:r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4818509" y="5205016"/>
            <a:ext cx="768350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ea typeface="宋体" panose="02010600030101010101" pitchFamily="2" charset="-122"/>
              </a:rPr>
              <a:t>文本</a:t>
            </a:r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2555776" y="5229200"/>
            <a:ext cx="768350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ea typeface="宋体" panose="02010600030101010101" pitchFamily="2" charset="-122"/>
              </a:rPr>
              <a:t>文本</a:t>
            </a:r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6723509" y="5190728"/>
            <a:ext cx="7683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ea typeface="宋体" panose="02010600030101010101" pitchFamily="2" charset="-122"/>
              </a:rPr>
              <a:t>文本</a:t>
            </a:r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17955" y="1878330"/>
            <a:ext cx="69824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起始单元  我向往的语文生活（</a:t>
            </a:r>
            <a:r>
              <a:rPr lang="en-US" altLang="zh-CN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课时）</a:t>
            </a:r>
            <a:endParaRPr lang="zh-CN" altLang="en-US" sz="3200" b="1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267" name="图片 2" descr="我向往的语文生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7170" y="2780665"/>
            <a:ext cx="6595110" cy="2788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94385" y="6021070"/>
            <a:ext cx="785495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第七单元  我的语文学习地图（</a:t>
            </a:r>
            <a:r>
              <a:rPr lang="en-US" altLang="zh-CN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3-5</a:t>
            </a:r>
            <a:r>
              <a:rPr lang="zh-CN" altLang="en-US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课时）</a:t>
            </a:r>
            <a:endParaRPr lang="zh-CN" altLang="en-US" sz="3200" b="1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256" name="图片 256" descr="Mac HD:Users:daixiaoe:Desktop:WechatIMG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" y="116840"/>
            <a:ext cx="8478520" cy="5781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228840" y="1308100"/>
            <a:ext cx="1106170" cy="38582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lvl="0" algn="ctr"/>
            <a:r>
              <a:rPr lang="zh-CN" altLang="en-US" sz="6000" b="1">
                <a:solidFill>
                  <a:srgbClr val="003399"/>
                </a:solidFill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学生用书</a:t>
            </a:r>
            <a:endParaRPr lang="zh-CN" altLang="en-US" sz="6000" b="1">
              <a:solidFill>
                <a:srgbClr val="003399"/>
              </a:solidFill>
              <a:latin typeface="黑体" panose="02010600030101010101" pitchFamily="49" charset="-122"/>
              <a:ea typeface="黑体" panose="02010600030101010101" pitchFamily="49" charset="-122"/>
              <a:sym typeface="+mn-ea"/>
            </a:endParaRPr>
          </a:p>
        </p:txBody>
      </p:sp>
      <p:pic>
        <p:nvPicPr>
          <p:cNvPr id="25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404495"/>
            <a:ext cx="6746240" cy="59035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8193"/>
          <p:cNvSpPr>
            <a:spLocks noGrp="1"/>
          </p:cNvSpPr>
          <p:nvPr>
            <p:ph type="title"/>
          </p:nvPr>
        </p:nvSpPr>
        <p:spPr>
          <a:xfrm>
            <a:off x="1543685" y="303530"/>
            <a:ext cx="6057265" cy="1461770"/>
          </a:xfrm>
          <a:noFill/>
          <a:ln w="9525">
            <a:noFill/>
          </a:ln>
        </p:spPr>
        <p:txBody>
          <a:bodyPr vert="horz" rtlCol="0" anchor="b">
            <a:normAutofit/>
          </a:bodyPr>
          <a:p>
            <a:pPr lvl="0" algn="ctr"/>
            <a:r>
              <a:rPr lang="zh-CN" altLang="en-US" sz="4000" b="1" dirty="0">
                <a:ea typeface="黑体" panose="02010600030101010101" pitchFamily="49" charset="-122"/>
                <a:sym typeface="+mn-ea"/>
              </a:rPr>
              <a:t>第二单元</a:t>
            </a:r>
            <a:endParaRPr lang="zh-CN" altLang="en-US" sz="4000" b="1" dirty="0">
              <a:ea typeface="黑体" panose="02010600030101010101" pitchFamily="49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885" y="2204720"/>
            <a:ext cx="5730875" cy="436499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8193"/>
          <p:cNvSpPr>
            <a:spLocks noGrp="1"/>
          </p:cNvSpPr>
          <p:nvPr>
            <p:ph type="title"/>
          </p:nvPr>
        </p:nvSpPr>
        <p:spPr>
          <a:xfrm>
            <a:off x="1543685" y="303530"/>
            <a:ext cx="6057265" cy="1461770"/>
          </a:xfrm>
          <a:noFill/>
          <a:ln w="9525">
            <a:noFill/>
          </a:ln>
        </p:spPr>
        <p:txBody>
          <a:bodyPr vert="horz" rtlCol="0" anchor="b">
            <a:normAutofit/>
          </a:bodyPr>
          <a:p>
            <a:pPr lvl="0" algn="ctr"/>
            <a:r>
              <a:rPr lang="zh-CN" altLang="en-US" sz="4000" b="1" dirty="0">
                <a:ea typeface="黑体" panose="02010600030101010101" pitchFamily="49" charset="-122"/>
                <a:sym typeface="+mn-ea"/>
              </a:rPr>
              <a:t>第二单元</a:t>
            </a:r>
            <a:endParaRPr lang="zh-CN" altLang="en-US" sz="4000" b="1" dirty="0">
              <a:ea typeface="黑体" panose="02010600030101010101" pitchFamily="49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0" y="2277110"/>
            <a:ext cx="2891155" cy="400304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917825" y="2277110"/>
            <a:ext cx="5476875" cy="39319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秋天的怀念</a:t>
            </a:r>
            <a:r>
              <a:rPr lang="en-US" altLang="zh-CN"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》</a:t>
            </a:r>
            <a:endParaRPr lang="en-US" altLang="zh-CN" sz="2800" b="1" u="none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marL="0" indent="0" algn="l"/>
            <a:endParaRPr lang="en-US" altLang="zh-CN" sz="2800" b="1" u="none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en-US"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作者怀念的是母亲无比细心的呵护、深刻的理解，以及面对儿子的暴躁和自己的病痛表现出来的克制与隐忍；</a:t>
            </a:r>
            <a:endParaRPr lang="zh-CN" altLang="en-US" sz="2800" b="1" u="none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marL="0" indent="0" algn="l"/>
            <a:r>
              <a:rPr lang="zh-CN" altLang="en-US"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    “好好儿活”不仅是怀念母亲的最好方式，也是珍爱生命的积极态度。</a:t>
            </a:r>
            <a:endParaRPr lang="zh-CN" altLang="en-US" sz="2800" b="1" u="none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8193"/>
          <p:cNvSpPr>
            <a:spLocks noGrp="1"/>
          </p:cNvSpPr>
          <p:nvPr>
            <p:ph type="title"/>
          </p:nvPr>
        </p:nvSpPr>
        <p:spPr>
          <a:xfrm>
            <a:off x="1543685" y="303530"/>
            <a:ext cx="6057265" cy="1461770"/>
          </a:xfrm>
          <a:noFill/>
          <a:ln w="9525">
            <a:noFill/>
          </a:ln>
        </p:spPr>
        <p:txBody>
          <a:bodyPr vert="horz" rtlCol="0" anchor="b">
            <a:normAutofit/>
          </a:bodyPr>
          <a:p>
            <a:pPr lvl="0" algn="ctr"/>
            <a:r>
              <a:rPr lang="zh-CN" altLang="en-US" sz="4000" b="1" dirty="0">
                <a:ea typeface="黑体" panose="02010600030101010101" pitchFamily="49" charset="-122"/>
                <a:sym typeface="+mn-ea"/>
              </a:rPr>
              <a:t>第二单元</a:t>
            </a:r>
            <a:endParaRPr lang="zh-CN" altLang="en-US" sz="4000" b="1" dirty="0">
              <a:ea typeface="黑体" panose="0201060003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47570" y="2191385"/>
            <a:ext cx="4275455" cy="39693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0" indent="0" algn="l"/>
            <a:r>
              <a:rPr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《散文诗二首》</a:t>
            </a:r>
            <a:endParaRPr sz="2800" b="1" u="none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marL="0" indent="0" algn="l"/>
            <a:endParaRPr sz="2800" b="1" u="none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marL="0" indent="0" algn="l"/>
            <a:r>
              <a:rPr sz="28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    </a:t>
            </a:r>
            <a:r>
              <a:rPr sz="24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一虚一实，用儿童的眼光绘就了美好世界。</a:t>
            </a:r>
            <a:endParaRPr sz="2400" b="1" u="none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marL="0" indent="0" algn="l"/>
            <a:r>
              <a:rPr sz="24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    泰戈尔化身金银花，调皮地和母亲嬉戏，仿佛来到了天真的儿童的新月之国；</a:t>
            </a:r>
            <a:endParaRPr sz="2400" b="1" u="none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marL="0" indent="0" algn="l"/>
            <a:r>
              <a:rPr sz="2400" b="1" u="none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    冰心则由荷叶勇敢呵护雨中的红莲，自然地联想到了母亲对自己的心灵庇护。</a:t>
            </a:r>
            <a:endParaRPr sz="2400" b="1" u="none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0</TotalTime>
  <Words>1903</Words>
  <Application>WPS 演示</Application>
  <PresentationFormat>全屏显示(4:3)</PresentationFormat>
  <Paragraphs>213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Arial</vt:lpstr>
      <vt:lpstr>宋体</vt:lpstr>
      <vt:lpstr>Wingdings</vt:lpstr>
      <vt:lpstr>Tahoma</vt:lpstr>
      <vt:lpstr>黑体</vt:lpstr>
      <vt:lpstr>微软雅黑</vt:lpstr>
      <vt:lpstr>Calibri</vt:lpstr>
      <vt:lpstr>Arial Unicode MS</vt:lpstr>
      <vt:lpstr>Century Gothic</vt:lpstr>
      <vt:lpstr>Blends</vt:lpstr>
      <vt:lpstr>PowerPoint 演示文稿</vt:lpstr>
      <vt:lpstr>PowerPoint 演示文稿</vt:lpstr>
      <vt:lpstr>PowerPoint 演示文稿</vt:lpstr>
      <vt:lpstr>目 录</vt:lpstr>
      <vt:lpstr>目 录</vt:lpstr>
      <vt:lpstr>PowerPoint 演示文稿</vt:lpstr>
      <vt:lpstr>第二单元</vt:lpstr>
      <vt:lpstr>第二单元</vt:lpstr>
      <vt:lpstr>第二单元</vt:lpstr>
      <vt:lpstr>第二单元</vt:lpstr>
      <vt:lpstr>第二单元</vt:lpstr>
      <vt:lpstr>第二单元</vt:lpstr>
      <vt:lpstr>学习情境</vt:lpstr>
      <vt:lpstr>任务一  我的家庭相册</vt:lpstr>
      <vt:lpstr>任务一  我的家庭相册</vt:lpstr>
      <vt:lpstr>任务一  我的家庭相册</vt:lpstr>
      <vt:lpstr>任务一  我的家庭相册</vt:lpstr>
      <vt:lpstr>任务二  阅读作家笔下的琐细家事</vt:lpstr>
      <vt:lpstr>任务二  阅读作家笔下的琐细家事</vt:lpstr>
      <vt:lpstr>任务二  阅读作家笔下的琐细家事</vt:lpstr>
      <vt:lpstr>任务二  阅读作家笔下的琐细家事</vt:lpstr>
      <vt:lpstr>任务二  阅读作家笔下的琐细家事</vt:lpstr>
      <vt:lpstr>任务三  我和我的家人</vt:lpstr>
      <vt:lpstr>任务三  我和我的家人</vt:lpstr>
      <vt:lpstr>任务三  我和我的家人</vt:lpstr>
      <vt:lpstr>任务三  我和我的家人</vt:lpstr>
      <vt:lpstr>梳理和拓展</vt:lpstr>
      <vt:lpstr>PowerPoint 演示文稿</vt:lpstr>
    </vt:vector>
  </TitlesOfParts>
  <Company>Microsoft 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AutoBVT</dc:creator>
  <cp:lastModifiedBy>jyszc</cp:lastModifiedBy>
  <cp:revision>189</cp:revision>
  <dcterms:created xsi:type="dcterms:W3CDTF">2017-03-12T01:41:00Z</dcterms:created>
  <dcterms:modified xsi:type="dcterms:W3CDTF">2017-09-15T00:03:45Z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