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1" r:id="rId4"/>
    <p:sldId id="294" r:id="rId5"/>
    <p:sldId id="265" r:id="rId6"/>
    <p:sldId id="284" r:id="rId7"/>
    <p:sldId id="267" r:id="rId8"/>
    <p:sldId id="268" r:id="rId9"/>
    <p:sldId id="285" r:id="rId10"/>
    <p:sldId id="269" r:id="rId11"/>
    <p:sldId id="286" r:id="rId12"/>
    <p:sldId id="287" r:id="rId13"/>
    <p:sldId id="288" r:id="rId14"/>
    <p:sldId id="289" r:id="rId15"/>
    <p:sldId id="270" r:id="rId16"/>
    <p:sldId id="290" r:id="rId17"/>
    <p:sldId id="273" r:id="rId18"/>
    <p:sldId id="274" r:id="rId19"/>
    <p:sldId id="291" r:id="rId20"/>
    <p:sldId id="276" r:id="rId21"/>
    <p:sldId id="277" r:id="rId22"/>
    <p:sldId id="278" r:id="rId23"/>
    <p:sldId id="279" r:id="rId24"/>
    <p:sldId id="293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54998B-5EC3-4121-8B18-A577B8306E7B}" type="datetimeFigureOut">
              <a:rPr lang="zh-CN" altLang="en-US" smtClean="0"/>
              <a:pPr/>
              <a:t>2017/4/10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80F8C4-EF12-403B-81D3-D7D5CCF08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5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034" y="3071810"/>
            <a:ext cx="8137525" cy="12239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仿宋_GB2312" pitchFamily="49" charset="-122"/>
              </a:rPr>
              <a:t>中考专题复</a:t>
            </a:r>
            <a:r>
              <a:rPr lang="zh-CN" altLang="en-US" sz="6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仿宋_GB2312" pitchFamily="49" charset="-122"/>
              </a:rPr>
              <a:t>习</a:t>
            </a:r>
            <a:r>
              <a:rPr lang="en-US" altLang="zh-CN" sz="6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仿宋_GB2312" pitchFamily="49" charset="-122"/>
              </a:rPr>
              <a:t/>
            </a:r>
            <a:br>
              <a:rPr lang="en-US" altLang="zh-CN" sz="6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仿宋_GB2312" pitchFamily="49" charset="-122"/>
              </a:rPr>
            </a:br>
            <a:r>
              <a:rPr lang="zh-CN" altLang="en-US" sz="6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仿宋_GB2312" pitchFamily="49" charset="-122"/>
              </a:rPr>
              <a:t>漫画题</a:t>
            </a:r>
            <a:endParaRPr lang="zh-CN" altLang="en-US" sz="6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仿宋_GB2312" pitchFamily="49" charset="-122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57788"/>
            <a:ext cx="6400800" cy="574675"/>
          </a:xfrm>
        </p:spPr>
        <p:txBody>
          <a:bodyPr>
            <a:normAutofit/>
          </a:bodyPr>
          <a:lstStyle/>
          <a:p>
            <a:r>
              <a:rPr lang="zh-CN" altLang="en-US" b="1" dirty="0"/>
              <a:t>                      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42" y="197978"/>
            <a:ext cx="8749519" cy="1150445"/>
          </a:xfrm>
        </p:spPr>
        <p:txBody>
          <a:bodyPr/>
          <a:lstStyle/>
          <a:p>
            <a:pPr algn="l"/>
            <a:r>
              <a:rPr lang="zh-CN" altLang="en-US" sz="3400" b="1" dirty="0">
                <a:solidFill>
                  <a:srgbClr val="FF0000"/>
                </a:solidFill>
              </a:rPr>
              <a:t>实战演练：</a:t>
            </a:r>
            <a:r>
              <a:rPr lang="zh-CN" altLang="en-US" sz="3400" b="1" dirty="0"/>
              <a:t>请用简洁的语言介绍《学蝉之驴》这幅漫画的内容。</a:t>
            </a:r>
            <a:r>
              <a:rPr lang="en-US" sz="3400" b="1" dirty="0"/>
              <a:t>(3</a:t>
            </a:r>
            <a:r>
              <a:rPr lang="zh-CN" altLang="en-US" sz="3400" b="1" dirty="0"/>
              <a:t>分</a:t>
            </a:r>
            <a:r>
              <a:rPr lang="en-US" sz="3400" b="1" dirty="0"/>
              <a:t>)</a:t>
            </a:r>
            <a:endParaRPr lang="zh-CN" altLang="en-US" sz="3400" b="1" dirty="0"/>
          </a:p>
        </p:txBody>
      </p:sp>
      <p:pic>
        <p:nvPicPr>
          <p:cNvPr id="17411" name="Picture 3" descr="1_2013011220514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84" y="1566922"/>
            <a:ext cx="5306208" cy="465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757933" y="1714488"/>
            <a:ext cx="3386067" cy="42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38" tIns="35369" rIns="70738" bIns="35369" anchor="ctr">
            <a:spAutoFit/>
          </a:bodyPr>
          <a:lstStyle/>
          <a:p>
            <a:pPr eaLnBrk="0" hangingPunct="0"/>
            <a:r>
              <a:rPr lang="zh-CN" altLang="en-US" sz="3400" b="1" dirty="0"/>
              <a:t>答案示例：漫画</a:t>
            </a:r>
            <a:r>
              <a:rPr lang="en-US" sz="3400" b="1" dirty="0"/>
              <a:t>《</a:t>
            </a:r>
            <a:r>
              <a:rPr lang="zh-CN" altLang="en-US" sz="3400" b="1" dirty="0"/>
              <a:t>学蝉之驴</a:t>
            </a:r>
            <a:r>
              <a:rPr lang="en-US" sz="3400" b="1" dirty="0"/>
              <a:t>》</a:t>
            </a:r>
            <a:r>
              <a:rPr lang="zh-CN" altLang="en-US" sz="3400" b="1" dirty="0"/>
              <a:t>中，画了一头驴和一只蝉；蝉正在唱歌，驴听了，心想，蝉老弟唱得好，俺要学唱歌。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413" y="188913"/>
            <a:ext cx="444658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323850"/>
            <a:ext cx="53578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2060"/>
                </a:solidFill>
              </a:rPr>
              <a:t>题型2.揭示寓意题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1571612"/>
            <a:ext cx="460692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揭示这幅漫画的寓意，25字左右。（3分） 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4282" y="3071810"/>
            <a:ext cx="4605340" cy="2708434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注意：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由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画面联想到生活、社会，由一个人联想到一类人。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72198" y="5214950"/>
            <a:ext cx="100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“砍”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323850"/>
            <a:ext cx="5143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2060"/>
                </a:solidFill>
              </a:rPr>
              <a:t>题型2.揭示寓意题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724525" y="58054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“砍”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72225" y="53736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“砍”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2386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画面：</a:t>
            </a: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79388" y="1700213"/>
            <a:ext cx="6210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人砍树，脑袋不翼而飞.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323850" y="2349500"/>
            <a:ext cx="396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由画面到生活：</a:t>
            </a: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250825" y="2997200"/>
            <a:ext cx="4321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ea typeface="黑体" pitchFamily="49" charset="-122"/>
              </a:rPr>
              <a:t>   </a:t>
            </a:r>
            <a:r>
              <a:rPr lang="zh-CN" altLang="en-US" sz="3200" b="1" dirty="0">
                <a:ea typeface="黑体" pitchFamily="49" charset="-122"/>
              </a:rPr>
              <a:t>人类破坏森林、生态、环境，自然惩罚人类.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5288" y="4221163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ea typeface="黑体" pitchFamily="49" charset="-122"/>
              </a:rPr>
              <a:t>寓</a:t>
            </a:r>
            <a:r>
              <a:rPr lang="zh-CN" altLang="en-US" sz="3200" dirty="0" smtClean="0">
                <a:solidFill>
                  <a:srgbClr val="FF0000"/>
                </a:solidFill>
                <a:ea typeface="黑体" pitchFamily="49" charset="-122"/>
              </a:rPr>
              <a:t>意：</a:t>
            </a:r>
            <a:endParaRPr lang="zh-CN" altLang="en-US" sz="3200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50825" y="4816475"/>
            <a:ext cx="44640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      这暗寓了人类耗尽自然资源的结果必然是自取灭亡，所以我们要走可持续发展道路。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413" y="188913"/>
            <a:ext cx="444658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  <p:bldP spid="16392" grpId="0" autoUpdateAnimBg="0"/>
      <p:bldP spid="16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279400"/>
            <a:ext cx="2611438" cy="701675"/>
          </a:xfrm>
          <a:prstGeom prst="rect">
            <a:avLst/>
          </a:prstGeom>
          <a:solidFill>
            <a:srgbClr val="FFCC99">
              <a:alpha val="82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ea typeface="黑体" pitchFamily="49" charset="-122"/>
              </a:rPr>
              <a:t>答案示例: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6375" y="4572008"/>
            <a:ext cx="8937625" cy="1066800"/>
          </a:xfrm>
          <a:prstGeom prst="rect">
            <a:avLst/>
          </a:prstGeom>
          <a:solidFill>
            <a:srgbClr val="CCFFCC">
              <a:alpha val="84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例3.这暗寓了人类耗尽自然资源的结果必然是自取灭亡，所以我们要走可持续发展道路。</a:t>
            </a:r>
            <a:endParaRPr lang="zh-CN" altLang="en-US" sz="3600" dirty="0">
              <a:ea typeface="黑体" pitchFamily="49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6375" y="2708275"/>
            <a:ext cx="8937625" cy="1798638"/>
          </a:xfrm>
          <a:prstGeom prst="rect">
            <a:avLst/>
          </a:prstGeom>
          <a:solidFill>
            <a:srgbClr val="CCFFCC">
              <a:alpha val="84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例2.这幅漫画告诉我们：对他来说，失去了树冠，就等于失去了他自己的生命。</a:t>
            </a:r>
          </a:p>
          <a:p>
            <a:pPr>
              <a:spcBef>
                <a:spcPct val="50000"/>
              </a:spcBef>
            </a:pPr>
            <a:endParaRPr lang="zh-CN" altLang="en-US" sz="3200" b="1" dirty="0">
              <a:ea typeface="黑体" pitchFamily="49" charset="-122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6375" y="1358900"/>
            <a:ext cx="8937625" cy="1311275"/>
          </a:xfrm>
          <a:prstGeom prst="rect">
            <a:avLst/>
          </a:prstGeom>
          <a:solidFill>
            <a:srgbClr val="CCFFCC">
              <a:alpha val="84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例1.寓意：砍掉树木，就是在砍倒自己。</a:t>
            </a:r>
          </a:p>
          <a:p>
            <a:pPr>
              <a:spcBef>
                <a:spcPct val="50000"/>
              </a:spcBef>
            </a:pPr>
            <a:endParaRPr lang="zh-CN" altLang="en-US" sz="3200" b="1" dirty="0">
              <a:ea typeface="黑体" pitchFamily="49" charset="-122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911975" y="1854200"/>
            <a:ext cx="139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(1分)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596188" y="5013325"/>
            <a:ext cx="139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(3分)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416675" y="3249613"/>
            <a:ext cx="139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(2分)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0" y="3833813"/>
            <a:ext cx="8802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ea typeface="黑体" pitchFamily="49" charset="-122"/>
              </a:rPr>
              <a:t>（停留在漫画的表面，没有联系生活）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36613" y="1854200"/>
            <a:ext cx="638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ea typeface="黑体" pitchFamily="49" charset="-122"/>
              </a:rPr>
              <a:t>（没有联系生活，字数不够）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2" grpId="0" animBg="1" autoUpdateAnimBg="0"/>
      <p:bldP spid="17413" grpId="0" animBg="1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1142984"/>
            <a:ext cx="86439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1、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联系生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活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2、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挖掘道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理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：由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表及里，有画面到生活，挖掘出漫画蕴涵的深刻道理。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3、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揭露讽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刺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 概括寓意要语言简明，语言要讲究，一般可选用“反映”“讽刺”“揭露”“批评”“提倡”等词语概括寓意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 defTabSz="913699">
              <a:spcBef>
                <a:spcPct val="50000"/>
              </a:spcBef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答题格式</a:t>
            </a:r>
            <a:r>
              <a:rPr lang="en-US" sz="32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：这幅漫画告诉我们</a:t>
            </a:r>
            <a:r>
              <a:rPr lang="en-US" sz="3200" b="1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3200" b="1" dirty="0" smtClean="0">
              <a:latin typeface="楷体" pitchFamily="49" charset="-122"/>
              <a:ea typeface="楷体" pitchFamily="49" charset="-122"/>
            </a:endParaRPr>
          </a:p>
          <a:p>
            <a:pPr defTabSz="913699">
              <a:spcBef>
                <a:spcPct val="50000"/>
              </a:spcBef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答题格式</a:t>
            </a:r>
            <a:r>
              <a:rPr lang="en-US" sz="32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：这幅漫画揭示（揭露、讽刺、批评、警示、歌颂等）了</a:t>
            </a:r>
            <a:r>
              <a:rPr lang="en-US" sz="3200" b="1" dirty="0" smtClean="0">
                <a:latin typeface="楷体" pitchFamily="49" charset="-122"/>
                <a:ea typeface="楷体" pitchFamily="49" charset="-122"/>
              </a:rPr>
              <a:t>……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32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zh-CN" altLang="en-US" sz="1400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0034" y="0"/>
            <a:ext cx="306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ea typeface="黑体" pitchFamily="49" charset="-122"/>
              </a:rPr>
              <a:t>方法归纳: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5240" y="307832"/>
            <a:ext cx="5632643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4400" b="1" dirty="0">
                <a:solidFill>
                  <a:srgbClr val="002060"/>
                </a:solidFill>
              </a:rPr>
              <a:t>题型2.揭示寓意题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096414" y="2607513"/>
            <a:ext cx="3047585" cy="332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3699"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请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说说这幅漫画的寓意，25字左右。（</a:t>
            </a:r>
            <a:r>
              <a:rPr lang="en-US" sz="36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分）</a:t>
            </a:r>
            <a:r>
              <a:rPr lang="zh-CN" altLang="en-US" sz="3600" b="1" dirty="0">
                <a:ea typeface="黑体" pitchFamily="49" charset="-122"/>
              </a:rPr>
              <a:t>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l="9026" t="2782" r="5663" b="4907"/>
          <a:stretch>
            <a:fillRect/>
          </a:stretch>
        </p:blipFill>
        <p:spPr bwMode="auto">
          <a:xfrm>
            <a:off x="282484" y="1348422"/>
            <a:ext cx="5756688" cy="509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208413" y="1402746"/>
            <a:ext cx="2258622" cy="64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38" tIns="35369" rIns="70738" bIns="35369">
            <a:spAutoFit/>
          </a:bodyPr>
          <a:lstStyle/>
          <a:p>
            <a:pPr algn="r" defTabSz="913699"/>
            <a:r>
              <a:rPr lang="zh-CN" altLang="en-US" sz="3700" b="1" dirty="0">
                <a:solidFill>
                  <a:srgbClr val="FF0000"/>
                </a:solidFill>
              </a:rPr>
              <a:t>中考链接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9026" t="2782" r="5663" b="4907"/>
          <a:stretch>
            <a:fillRect/>
          </a:stretch>
        </p:blipFill>
        <p:spPr bwMode="auto">
          <a:xfrm>
            <a:off x="539750" y="908050"/>
            <a:ext cx="5111750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867400" y="1557338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       椅子上的人看不见视力表上最大的“人格”两字，眼里只看见“孔方兄”．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24525" y="7651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画面：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651500" y="4149725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由画面到生活：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940425" y="4868863"/>
            <a:ext cx="3203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     社会只重金钱不重人格的人．</a:t>
            </a:r>
          </a:p>
        </p:txBody>
      </p:sp>
      <p:sp>
        <p:nvSpPr>
          <p:cNvPr id="20488" name="Text Box 3"/>
          <p:cNvSpPr txBox="1">
            <a:spLocks noChangeArrowheads="1"/>
          </p:cNvSpPr>
          <p:nvPr/>
        </p:nvSpPr>
        <p:spPr bwMode="auto">
          <a:xfrm>
            <a:off x="179388" y="4365625"/>
            <a:ext cx="5256212" cy="2431435"/>
          </a:xfrm>
          <a:prstGeom prst="rect">
            <a:avLst/>
          </a:prstGeom>
          <a:solidFill>
            <a:schemeClr val="bg1">
              <a:alpha val="84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参考答案:这幅漫画讽刺了某些人只重钱财而忽视人格.(3分。)</a:t>
            </a:r>
            <a:r>
              <a:rPr lang="zh-CN" altLang="en-US" sz="2800" b="1" dirty="0">
                <a:solidFill>
                  <a:srgbClr val="0070C0"/>
                </a:solidFill>
                <a:ea typeface="黑体" pitchFamily="49" charset="-122"/>
              </a:rPr>
              <a:t>只答“眼中只看见钱”给1分；只答“忽视（丢掉）人格”，得2分。</a:t>
            </a:r>
            <a:endParaRPr lang="zh-CN" altLang="en-US" sz="3200" dirty="0">
              <a:solidFill>
                <a:srgbClr val="0070C0"/>
              </a:solidFill>
              <a:ea typeface="黑体" pitchFamily="49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14290"/>
            <a:ext cx="5632643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4400" b="1" dirty="0">
                <a:solidFill>
                  <a:srgbClr val="002060"/>
                </a:solidFill>
              </a:rPr>
              <a:t>题型2.揭示寓意题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2618" y="197978"/>
            <a:ext cx="8891382" cy="584763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200" b="1" dirty="0">
                <a:latin typeface="Times New Roman" pitchFamily="18" charset="0"/>
                <a:ea typeface="黑体" pitchFamily="49" charset="-122"/>
              </a:rPr>
              <a:t>仔细观察下面一幅漫画，说说它的讽刺意义</a:t>
            </a:r>
            <a:r>
              <a:rPr lang="zh-CN" altLang="en-US" sz="3200" b="1" dirty="0">
                <a:latin typeface="Times New Roman" pitchFamily="18" charset="0"/>
              </a:rPr>
              <a:t>。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2484" y="5341780"/>
            <a:ext cx="8523034" cy="1569648"/>
          </a:xfrm>
          <a:prstGeom prst="rect">
            <a:avLst/>
          </a:prstGeom>
          <a:solidFill>
            <a:schemeClr val="bg1">
              <a:alpha val="84999"/>
            </a:schemeClr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答案示例:</a:t>
            </a:r>
            <a:r>
              <a:rPr lang="zh-CN" altLang="en-US" sz="3200" b="1" dirty="0">
                <a:ea typeface="黑体" pitchFamily="49" charset="-122"/>
              </a:rPr>
              <a:t>这幅漫画讽刺了那些已经成年并具有劳动能力的儿女，为维持自身需要而压榨父母积蓄的社会现象。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24" y="1128715"/>
            <a:ext cx="666078" cy="224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70738" tIns="35369" rIns="70738" bIns="35369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400" b="1" dirty="0">
                <a:solidFill>
                  <a:srgbClr val="FF0000"/>
                </a:solidFill>
              </a:rPr>
              <a:t>实战演练</a:t>
            </a:r>
          </a:p>
        </p:txBody>
      </p:sp>
      <p:pic>
        <p:nvPicPr>
          <p:cNvPr id="21509" name="Picture 5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3" y="910215"/>
            <a:ext cx="8411036" cy="432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33517" y="4798548"/>
            <a:ext cx="1205844" cy="35041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lIns="69756" tIns="36351" rIns="69756" bIns="36351">
            <a:spAutoFit/>
          </a:bodyPr>
          <a:lstStyle/>
          <a:p>
            <a:r>
              <a:rPr lang="zh-CN" altLang="en-US" b="1"/>
              <a:t>父母积蓄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51725" y="253509"/>
            <a:ext cx="5131989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4400" b="1" dirty="0">
                <a:solidFill>
                  <a:srgbClr val="002060"/>
                </a:solidFill>
              </a:rPr>
              <a:t>题型</a:t>
            </a:r>
            <a:r>
              <a:rPr lang="en-US" altLang="en-US" sz="4400" b="1" dirty="0">
                <a:solidFill>
                  <a:srgbClr val="002060"/>
                </a:solidFill>
              </a:rPr>
              <a:t>3. </a:t>
            </a:r>
            <a:r>
              <a:rPr lang="zh-CN" altLang="en-US" sz="4400" b="1" dirty="0">
                <a:solidFill>
                  <a:srgbClr val="002060"/>
                </a:solidFill>
              </a:rPr>
              <a:t>拟写标题题  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38482" y="1895275"/>
            <a:ext cx="2590444" cy="3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3699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为漫画拟定一个标题。（不超过10个字）注意：不能以“无题”为题。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2484" y="1184246"/>
            <a:ext cx="2595861" cy="59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38" tIns="35369" rIns="70738" bIns="35369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400" b="1" dirty="0">
                <a:solidFill>
                  <a:srgbClr val="FF0000"/>
                </a:solidFill>
              </a:rPr>
              <a:t>中考链接：</a:t>
            </a:r>
          </a:p>
        </p:txBody>
      </p:sp>
      <p:pic>
        <p:nvPicPr>
          <p:cNvPr id="22534" name="Picture 6" descr="0fe1b53bba762f54478798d4715068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9366" y="910216"/>
            <a:ext cx="5876152" cy="574980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000100" y="5091363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6849" indent="-456849" defTabSz="913699"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答案示例：</a:t>
            </a:r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6849" indent="-456849" defTabSz="913699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放不下的手机</a:t>
            </a:r>
            <a:r>
              <a:rPr 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6849" indent="-456849" defTabSz="913699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生根的手机</a:t>
            </a:r>
            <a:r>
              <a:rPr 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76375" y="-171450"/>
            <a:ext cx="62642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solidFill>
                  <a:srgbClr val="C60602"/>
                </a:solidFill>
                <a:ea typeface="黑体" pitchFamily="49" charset="-122"/>
              </a:rPr>
              <a:t>答题指导：</a:t>
            </a:r>
            <a:r>
              <a:rPr lang="zh-CN" altLang="en-US" sz="4000" b="1" dirty="0">
                <a:solidFill>
                  <a:srgbClr val="FF0000"/>
                </a:solidFill>
              </a:rPr>
              <a:t>拟写标题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79388" y="3429001"/>
            <a:ext cx="853601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方法指导：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zh-CN" sz="3200" b="1" dirty="0"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讽刺性漫画可用</a:t>
            </a:r>
            <a:r>
              <a:rPr lang="zh-CN" altLang="zh-CN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如此</a:t>
            </a:r>
            <a:r>
              <a:rPr lang="zh-CN" altLang="zh-CN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XX》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格式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或者反语的修辞方法。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zh-CN" sz="3200" b="1" dirty="0">
                <a:latin typeface="仿宋_GB2312" pitchFamily="49" charset="-122"/>
                <a:ea typeface="仿宋_GB2312" pitchFamily="49" charset="-122"/>
              </a:rPr>
              <a:t>.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根据漫画的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内容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</a:rPr>
              <a:t>寓意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取标题。</a:t>
            </a:r>
          </a:p>
          <a:p>
            <a:pPr>
              <a:spcBef>
                <a:spcPct val="50000"/>
              </a:spcBef>
              <a:buFontTx/>
              <a:buNone/>
            </a:pPr>
            <a:endParaRPr lang="zh-CN" altLang="en-US" sz="32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buFontTx/>
              <a:buNone/>
            </a:pPr>
            <a:r>
              <a:rPr lang="zh-CN" altLang="en-US" dirty="0"/>
              <a:t> </a:t>
            </a:r>
            <a:endParaRPr lang="en-US" altLang="zh-CN" sz="2400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 </a:t>
            </a:r>
          </a:p>
          <a:p>
            <a:pPr>
              <a:buFontTx/>
              <a:buNone/>
            </a:pPr>
            <a:endParaRPr lang="en-US" altLang="zh-CN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0" y="692150"/>
            <a:ext cx="8964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kumimoji="1" lang="zh-CN" altLang="en-US" sz="3200" b="1" dirty="0"/>
              <a:t>        标题是漫画的眉目，它</a:t>
            </a:r>
            <a:r>
              <a:rPr kumimoji="1" lang="zh-CN" altLang="en-US" sz="3200" b="1" dirty="0" smtClean="0"/>
              <a:t>有揭</a:t>
            </a:r>
            <a:r>
              <a:rPr kumimoji="1" lang="zh-CN" altLang="en-US" sz="3200" b="1" dirty="0"/>
              <a:t>示漫画寓意或揭示讽刺对象的作用。拟定标题先要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弄清漫画讽刺的主体和漫画的主题</a:t>
            </a:r>
            <a:r>
              <a:rPr kumimoji="1" lang="zh-CN" altLang="en-US" sz="3200" b="1" dirty="0"/>
              <a:t>，然后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围绕讽刺的主体对象或主题拟加标题</a:t>
            </a:r>
            <a:r>
              <a:rPr kumimoji="1" lang="zh-CN" altLang="en-US" sz="3200" b="1" dirty="0"/>
              <a:t>。</a:t>
            </a:r>
            <a:r>
              <a:rPr kumimoji="1" lang="zh-CN" altLang="en-US" sz="3200" b="1" dirty="0">
                <a:solidFill>
                  <a:srgbClr val="0000FF"/>
                </a:solidFill>
              </a:rPr>
              <a:t>拟题可直接</a:t>
            </a:r>
            <a:r>
              <a:rPr kumimoji="1" lang="zh-CN" altLang="en-US" sz="3200" b="1" dirty="0"/>
              <a:t>以讽刺或颂扬的主体命名，</a:t>
            </a:r>
            <a:r>
              <a:rPr kumimoji="1" lang="zh-CN" altLang="en-US" sz="3200" b="1" dirty="0">
                <a:solidFill>
                  <a:srgbClr val="0000FF"/>
                </a:solidFill>
              </a:rPr>
              <a:t>也可</a:t>
            </a:r>
            <a:r>
              <a:rPr kumimoji="1" lang="zh-CN" altLang="en-US" sz="3200" b="1" dirty="0"/>
              <a:t>扣住漫画的主题命名。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CN" altLang="en-US" sz="3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071546"/>
            <a:ext cx="7572428" cy="157163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2" charset="-122"/>
                <a:ea typeface="黑体" pitchFamily="2" charset="-122"/>
              </a:rPr>
              <a:t>学</a:t>
            </a:r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2" charset="-122"/>
                <a:ea typeface="黑体" pitchFamily="2" charset="-122"/>
              </a:rPr>
              <a:t>习 </a:t>
            </a:r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2" charset="-122"/>
                <a:ea typeface="黑体" pitchFamily="2" charset="-122"/>
              </a:rPr>
              <a:t>  目   </a:t>
            </a:r>
            <a:r>
              <a:rPr lang="zh-CN" alt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2" charset="-122"/>
                <a:ea typeface="黑体" pitchFamily="2" charset="-122"/>
              </a:rPr>
              <a:t>标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857364"/>
            <a:ext cx="6858048" cy="450059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zh-CN" altLang="en-US" sz="800" dirty="0"/>
          </a:p>
          <a:p>
            <a:pPr>
              <a:lnSpc>
                <a:spcPts val="5000"/>
              </a:lnSpc>
              <a:buFontTx/>
              <a:buNone/>
            </a:pPr>
            <a:endParaRPr lang="en-US" sz="4000" b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1、明确中考考点</a:t>
            </a:r>
            <a:endParaRPr lang="en-US" sz="48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2、熟悉常考题型</a:t>
            </a:r>
            <a:endParaRPr lang="en-US" sz="48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3、掌握答题技巧</a:t>
            </a:r>
            <a:endParaRPr lang="en-US" b="1" dirty="0">
              <a:latin typeface="楷体" pitchFamily="49" charset="-122"/>
              <a:ea typeface="楷体" pitchFamily="49" charset="-122"/>
            </a:endParaRPr>
          </a:p>
          <a:p>
            <a:endParaRPr lang="en-US" sz="4000" b="1" dirty="0"/>
          </a:p>
          <a:p>
            <a:endParaRPr lang="zh-CN" altLang="en-US" sz="800" dirty="0"/>
          </a:p>
          <a:p>
            <a:endParaRPr lang="zh-CN" altLang="en-US" sz="800" dirty="0"/>
          </a:p>
          <a:p>
            <a:endParaRPr lang="zh-CN" altLang="en-US" sz="800" dirty="0"/>
          </a:p>
          <a:p>
            <a:endParaRPr lang="zh-CN" altLang="en-US" sz="800" dirty="0"/>
          </a:p>
          <a:p>
            <a:endParaRPr lang="zh-CN" altLang="en-US" sz="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1472" y="214290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为下列漫画拟定一个标题。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72560" cy="526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996226"/>
            <a:ext cx="77893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如此“提醒”          好心人           亡羊补牢  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t01954de7853bd18c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749518" cy="5639953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28794" y="6263351"/>
            <a:ext cx="440275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38" tIns="35369" rIns="70738" bIns="3536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如此学习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      </a:t>
            </a:r>
            <a:r>
              <a:rPr lang="zh-CN" altLang="en-US" sz="3600" b="1" dirty="0">
                <a:solidFill>
                  <a:srgbClr val="FF0000"/>
                </a:solidFill>
              </a:rPr>
              <a:t>酷</a:t>
            </a:r>
          </a:p>
        </p:txBody>
      </p:sp>
      <p:sp>
        <p:nvSpPr>
          <p:cNvPr id="4" name="矩形 3"/>
          <p:cNvSpPr/>
          <p:nvPr/>
        </p:nvSpPr>
        <p:spPr>
          <a:xfrm>
            <a:off x="571472" y="214290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为下列漫画拟定一个标题。</a:t>
            </a:r>
            <a:endParaRPr lang="zh-CN" altLang="en-US" sz="3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95726" y="476838"/>
            <a:ext cx="6768402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4400" b="1" dirty="0">
                <a:solidFill>
                  <a:srgbClr val="002060"/>
                </a:solidFill>
              </a:rPr>
              <a:t>题型</a:t>
            </a:r>
            <a:r>
              <a:rPr lang="en-US" altLang="en-US" sz="4400" b="1" dirty="0">
                <a:solidFill>
                  <a:srgbClr val="002060"/>
                </a:solidFill>
              </a:rPr>
              <a:t>4. </a:t>
            </a:r>
            <a:r>
              <a:rPr lang="zh-CN" altLang="en-US" sz="4400" b="1" dirty="0">
                <a:solidFill>
                  <a:srgbClr val="002060"/>
                </a:solidFill>
              </a:rPr>
              <a:t>谈感受或启示题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1725" y="1348423"/>
            <a:ext cx="8409792" cy="5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38" tIns="35369" rIns="70738" bIns="35369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100" b="1" dirty="0">
                <a:solidFill>
                  <a:schemeClr val="bg1"/>
                </a:solidFill>
              </a:rPr>
              <a:t>这幅漫画对你有什么启示？简要回答。（</a:t>
            </a:r>
            <a:r>
              <a:rPr lang="en-US" sz="3100" b="1" dirty="0">
                <a:solidFill>
                  <a:schemeClr val="bg1"/>
                </a:solidFill>
              </a:rPr>
              <a:t>2</a:t>
            </a:r>
            <a:r>
              <a:rPr lang="zh-CN" altLang="en-US" sz="3100" b="1" dirty="0">
                <a:solidFill>
                  <a:schemeClr val="bg1"/>
                </a:solidFill>
              </a:rPr>
              <a:t>分） </a:t>
            </a:r>
          </a:p>
        </p:txBody>
      </p:sp>
      <p:pic>
        <p:nvPicPr>
          <p:cNvPr id="27652" name="Picture 4" descr="1_2013011220514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777668" cy="38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7723" y="5565108"/>
            <a:ext cx="7620830" cy="111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38" tIns="35369" rIns="70738" bIns="35369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400" b="1" dirty="0"/>
              <a:t>答案示例：不能盲目模仿，要根据自己的特点走适合自己的路。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41907" y="2114983"/>
            <a:ext cx="666078" cy="26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70738" tIns="35369" rIns="70738" bIns="35369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400" b="1" dirty="0">
                <a:solidFill>
                  <a:srgbClr val="FF0000"/>
                </a:solidFill>
              </a:rPr>
              <a:t>中考链接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69241" y="253508"/>
            <a:ext cx="8974759" cy="613369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实战演练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请谈谈你读了这幅漫画后的感想</a:t>
            </a:r>
            <a:r>
              <a:rPr lang="en-US" sz="3200" b="1" dirty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分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感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想：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手机已经生根于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身体</a:t>
            </a:r>
            <a:r>
              <a:rPr 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人已异化为手机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的奴隶。</a:t>
            </a:r>
          </a:p>
          <a:p>
            <a:endParaRPr lang="zh-CN" altLang="en-US" b="1" dirty="0"/>
          </a:p>
        </p:txBody>
      </p:sp>
      <p:pic>
        <p:nvPicPr>
          <p:cNvPr id="32771" name="Picture 3" descr="0fe1b53bba762f54478798d4715068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758" y="1458276"/>
            <a:ext cx="4685242" cy="48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zh-CN" altLang="en-US" b="1" dirty="0"/>
              <a:t>方法指导：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作答此类题要注意以下几点：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、漫画中说明了什么问题？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、此现象会带来什么影响？（正面、反面）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、我们应如何面对？如何解决？有何感想？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常见格式：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讽刺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批判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揭示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赞扬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行为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现象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；警示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启示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告诫人们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>
            <a:spAutoFit/>
          </a:bodyPr>
          <a:lstStyle/>
          <a:p>
            <a:pPr indent="228425" defTabSz="913699"/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巩固练习（一）简要说明下面漫画的</a:t>
            </a:r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寓意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，并为它</a:t>
            </a:r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拟定一个标题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。要求：寓意的字数在</a:t>
            </a:r>
            <a:r>
              <a:rPr lang="en-US" sz="3200" b="1" dirty="0">
                <a:latin typeface="华文中宋" pitchFamily="2" charset="-122"/>
                <a:ea typeface="华文中宋" pitchFamily="2" charset="-122"/>
              </a:rPr>
              <a:t>15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至</a:t>
            </a:r>
            <a:r>
              <a:rPr lang="en-US" sz="3200" b="1" dirty="0">
                <a:latin typeface="华文中宋" pitchFamily="2" charset="-122"/>
                <a:ea typeface="华文中宋" pitchFamily="2" charset="-122"/>
              </a:rPr>
              <a:t>30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之间；标题不超过</a:t>
            </a:r>
            <a:r>
              <a:rPr lang="en-US" sz="3200" b="1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个字。</a:t>
            </a:r>
          </a:p>
        </p:txBody>
      </p:sp>
      <p:pic>
        <p:nvPicPr>
          <p:cNvPr id="31747" name="Picture 5" descr="2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246" y="1628489"/>
            <a:ext cx="6911510" cy="30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507724" y="4743018"/>
            <a:ext cx="8409792" cy="1077206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/>
            <a:r>
              <a:rPr lang="zh-CN" altLang="en-US" sz="32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寓意：</a:t>
            </a:r>
            <a:r>
              <a:rPr lang="zh-CN" altLang="en-US" sz="3200" b="1" dirty="0">
                <a:solidFill>
                  <a:srgbClr val="660033"/>
                </a:solidFill>
                <a:latin typeface="华文中宋" pitchFamily="2" charset="-122"/>
                <a:ea typeface="华文中宋" pitchFamily="2" charset="-122"/>
              </a:rPr>
              <a:t>漫画讽刺了一些虚伪的人，他们表面上有团结意识，暗中却谋私利。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959449" y="6057639"/>
            <a:ext cx="7281102" cy="5847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/>
            <a:r>
              <a:rPr lang="zh-CN" altLang="en-US" sz="32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标题：</a:t>
            </a:r>
            <a:r>
              <a:rPr lang="zh-CN" altLang="en-US" sz="3200" b="1" dirty="0">
                <a:solidFill>
                  <a:srgbClr val="660033"/>
                </a:solidFill>
                <a:latin typeface="华文中宋" pitchFamily="2" charset="-122"/>
                <a:ea typeface="华文中宋" pitchFamily="2" charset="-122"/>
              </a:rPr>
              <a:t>如此团结</a:t>
            </a:r>
            <a:r>
              <a:rPr lang="en-US" sz="3200" b="1" dirty="0">
                <a:solidFill>
                  <a:srgbClr val="660033"/>
                </a:solidFill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3200" b="1" dirty="0">
                <a:solidFill>
                  <a:srgbClr val="660033"/>
                </a:solidFill>
                <a:latin typeface="华文中宋" pitchFamily="2" charset="-122"/>
                <a:ea typeface="华文中宋" pitchFamily="2" charset="-122"/>
              </a:rPr>
              <a:t>如此划船</a:t>
            </a:r>
            <a:r>
              <a:rPr lang="en-US" sz="3200" b="1" dirty="0">
                <a:solidFill>
                  <a:srgbClr val="660033"/>
                </a:solidFill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3200" b="1" dirty="0">
                <a:solidFill>
                  <a:srgbClr val="660033"/>
                </a:solidFill>
                <a:latin typeface="华文中宋" pitchFamily="2" charset="-122"/>
                <a:ea typeface="华文中宋" pitchFamily="2" charset="-122"/>
              </a:rPr>
              <a:t>划船者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  <p:bldP spid="3174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80277" cy="2332275"/>
          </a:xfrm>
        </p:spPr>
        <p:txBody>
          <a:bodyPr/>
          <a:lstStyle/>
          <a:p>
            <a:pPr algn="l"/>
            <a:r>
              <a:rPr lang="zh-CN" altLang="en-US" sz="3100" b="1" dirty="0"/>
              <a:t>巩固练习（二</a:t>
            </a:r>
            <a:r>
              <a:rPr lang="en-US" sz="3100" b="1" dirty="0"/>
              <a:t>)    </a:t>
            </a:r>
            <a:r>
              <a:rPr lang="zh-CN" altLang="en-US" sz="3100" b="1" dirty="0"/>
              <a:t>仔细观察漫画，按要求回答：</a:t>
            </a:r>
            <a:br>
              <a:rPr lang="zh-CN" altLang="en-US" sz="3100" b="1" dirty="0"/>
            </a:br>
            <a:r>
              <a:rPr lang="en-US" sz="3100" b="1" dirty="0"/>
              <a:t> (1)</a:t>
            </a:r>
            <a:r>
              <a:rPr lang="zh-CN" altLang="en-US" sz="3100" b="1" dirty="0"/>
              <a:t>用简洁的语言</a:t>
            </a:r>
            <a:r>
              <a:rPr lang="zh-CN" altLang="en-US" sz="3100" b="1" dirty="0">
                <a:solidFill>
                  <a:srgbClr val="FF0000"/>
                </a:solidFill>
              </a:rPr>
              <a:t>概括画</a:t>
            </a:r>
            <a:r>
              <a:rPr lang="zh-CN" altLang="en-US" sz="3100" b="1" dirty="0" smtClean="0">
                <a:solidFill>
                  <a:srgbClr val="FF0000"/>
                </a:solidFill>
              </a:rPr>
              <a:t>面内容</a:t>
            </a:r>
            <a:r>
              <a:rPr lang="zh-CN" altLang="en-US" sz="3100" b="1" dirty="0" smtClean="0"/>
              <a:t>。</a:t>
            </a:r>
            <a:r>
              <a:rPr lang="en-US" sz="3100" b="1" dirty="0"/>
              <a:t>(</a:t>
            </a:r>
            <a:r>
              <a:rPr lang="zh-CN" altLang="en-US" sz="3100" b="1" dirty="0"/>
              <a:t>不超过</a:t>
            </a:r>
            <a:r>
              <a:rPr lang="en-US" sz="3100" b="1" dirty="0"/>
              <a:t>30</a:t>
            </a:r>
            <a:r>
              <a:rPr lang="zh-CN" altLang="en-US" sz="3100" b="1" dirty="0"/>
              <a:t>个字</a:t>
            </a:r>
            <a:r>
              <a:rPr lang="en-US" sz="3100" b="1" dirty="0"/>
              <a:t>)</a:t>
            </a:r>
            <a:r>
              <a:rPr lang="zh-CN" altLang="en-US" sz="3100" b="1" dirty="0"/>
              <a:t>：　　</a:t>
            </a:r>
            <a:br>
              <a:rPr lang="zh-CN" altLang="en-US" sz="3100" b="1" dirty="0"/>
            </a:br>
            <a:r>
              <a:rPr lang="en-US" sz="3100" b="1" dirty="0"/>
              <a:t>(2)</a:t>
            </a:r>
            <a:r>
              <a:rPr lang="zh-CN" altLang="en-US" sz="3100" b="1" dirty="0"/>
              <a:t>看了下面的漫画，你一定有很多</a:t>
            </a:r>
            <a:r>
              <a:rPr lang="zh-CN" altLang="en-US" sz="3100" b="1" dirty="0">
                <a:solidFill>
                  <a:srgbClr val="FF0000"/>
                </a:solidFill>
              </a:rPr>
              <a:t>感想</a:t>
            </a:r>
            <a:r>
              <a:rPr lang="zh-CN" altLang="en-US" sz="3100" b="1" dirty="0"/>
              <a:t>，请写出你最想说的一句话。</a:t>
            </a:r>
          </a:p>
        </p:txBody>
      </p:sp>
      <p:pic>
        <p:nvPicPr>
          <p:cNvPr id="33795" name="Picture 3" descr="1_2013050612363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84" y="2443336"/>
            <a:ext cx="8521790" cy="436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60828" y="2607512"/>
            <a:ext cx="3259137" cy="550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9756" tIns="36351" rIns="69756" bIns="36351">
            <a:spAutoFit/>
          </a:bodyPr>
          <a:lstStyle/>
          <a:p>
            <a:r>
              <a:rPr lang="zh-CN" altLang="en-US" sz="3100" b="1" dirty="0">
                <a:latin typeface="MS Reference Sans Serif" pitchFamily="34" charset="0"/>
              </a:rPr>
              <a:t>伯乐收了好处费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857232"/>
            <a:ext cx="8286808" cy="535785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答案示例：</a:t>
            </a:r>
          </a:p>
          <a:p>
            <a:pPr>
              <a:lnSpc>
                <a:spcPct val="150000"/>
              </a:lnSpc>
            </a:pPr>
            <a:r>
              <a:rPr lang="zh-CN" altLang="en-US" sz="3700" b="1" dirty="0">
                <a:latin typeface="楷体" pitchFamily="49" charset="-122"/>
                <a:ea typeface="楷体" pitchFamily="49" charset="-122"/>
              </a:rPr>
              <a:t>①猪向伯乐行贿，得到“千里马”的称誉后得意忘形。</a:t>
            </a:r>
            <a:br>
              <a:rPr lang="zh-CN" altLang="en-US" sz="3700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700" b="1" dirty="0">
                <a:latin typeface="楷体" pitchFamily="49" charset="-122"/>
                <a:ea typeface="楷体" pitchFamily="49" charset="-122"/>
              </a:rPr>
              <a:t>②略（提示：①要加大对受贿、行贿者的惩处；②名人须自重；③纸终究包不住火</a:t>
            </a:r>
            <a:r>
              <a:rPr lang="en-US" sz="37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3700" b="1" dirty="0">
                <a:latin typeface="楷体" pitchFamily="49" charset="-122"/>
                <a:ea typeface="楷体" pitchFamily="49" charset="-122"/>
              </a:rPr>
              <a:t>）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4897438" cy="849313"/>
          </a:xfrm>
        </p:spPr>
        <p:txBody>
          <a:bodyPr/>
          <a:lstStyle/>
          <a:p>
            <a:r>
              <a:rPr lang="zh-CN" altLang="en-US" sz="4800" b="0" dirty="0" smtClean="0">
                <a:solidFill>
                  <a:srgbClr val="C60602"/>
                </a:solidFill>
                <a:latin typeface="黑体" pitchFamily="2" charset="-122"/>
                <a:ea typeface="黑体" pitchFamily="2" charset="-122"/>
              </a:rPr>
              <a:t>漫 </a:t>
            </a:r>
            <a:r>
              <a:rPr lang="zh-CN" altLang="en-US" sz="4800" b="0" dirty="0">
                <a:solidFill>
                  <a:srgbClr val="C60602"/>
                </a:solidFill>
                <a:latin typeface="黑体" pitchFamily="2" charset="-122"/>
                <a:ea typeface="黑体" pitchFamily="2" charset="-122"/>
              </a:rPr>
              <a:t>画 类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036050" cy="49307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       </a:t>
            </a:r>
            <a:r>
              <a:rPr lang="zh-CN" altLang="en-US" sz="2800" b="1" dirty="0">
                <a:latin typeface="仿宋_GB2312" pitchFamily="49" charset="-122"/>
                <a:ea typeface="仿宋_GB2312" pitchFamily="49" charset="-122"/>
              </a:rPr>
              <a:t>漫画是一种具有讽刺性或幽默性的绘画。多从生活现象和政治事件中取材，通过夸张、比喻等手法，借以讽刺、批评或颂扬某些人或事。漫画一般主要有标题、注释文字</a:t>
            </a:r>
            <a:r>
              <a:rPr lang="en-US" altLang="zh-CN" sz="2800" b="1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en-US" sz="2800" b="1" dirty="0">
                <a:latin typeface="仿宋_GB2312" pitchFamily="49" charset="-122"/>
                <a:ea typeface="仿宋_GB2312" pitchFamily="49" charset="-122"/>
              </a:rPr>
              <a:t>、画面三部分组成。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buFontTx/>
              <a:buNone/>
            </a:pPr>
            <a:endParaRPr lang="zh-CN" altLang="en-US" sz="20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buFontTx/>
              <a:buNone/>
            </a:pPr>
            <a:r>
              <a:rPr lang="zh-CN" altLang="en-US" sz="1800" b="1" dirty="0">
                <a:latin typeface="仿宋_GB2312" pitchFamily="49" charset="-122"/>
                <a:ea typeface="仿宋_GB2312" pitchFamily="49" charset="-122"/>
              </a:rPr>
              <a:t>      </a:t>
            </a:r>
            <a:endParaRPr lang="zh-CN" altLang="en-US" sz="1800" b="1" dirty="0">
              <a:ea typeface="仿宋_GB2312" pitchFamily="49" charset="-122"/>
            </a:endParaRP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2484438" y="3573463"/>
            <a:ext cx="28924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zh-CN" altLang="en-US" sz="3200" b="1">
              <a:solidFill>
                <a:schemeClr val="tx2"/>
              </a:solidFill>
            </a:endParaRPr>
          </a:p>
        </p:txBody>
      </p:sp>
      <p:pic>
        <p:nvPicPr>
          <p:cNvPr id="319493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2395537"/>
            <a:ext cx="3840162" cy="4462463"/>
          </a:xfrm>
          <a:prstGeom prst="rect">
            <a:avLst/>
          </a:prstGeom>
          <a:noFill/>
        </p:spPr>
      </p:pic>
      <p:sp>
        <p:nvSpPr>
          <p:cNvPr id="291869" name="AutoShape 29"/>
          <p:cNvSpPr>
            <a:spLocks noChangeArrowheads="1"/>
          </p:cNvSpPr>
          <p:nvPr/>
        </p:nvSpPr>
        <p:spPr bwMode="auto">
          <a:xfrm>
            <a:off x="500034" y="2857496"/>
            <a:ext cx="4140200" cy="792162"/>
          </a:xfrm>
          <a:prstGeom prst="wedgeRectCallout">
            <a:avLst>
              <a:gd name="adj1" fmla="val 89722"/>
              <a:gd name="adj2" fmla="val -70843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标题： 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即题目，告知或暗示漫画的主题思想。</a:t>
            </a:r>
          </a:p>
        </p:txBody>
      </p:sp>
      <p:sp>
        <p:nvSpPr>
          <p:cNvPr id="291866" name="AutoShape 26"/>
          <p:cNvSpPr>
            <a:spLocks noChangeArrowheads="1"/>
          </p:cNvSpPr>
          <p:nvPr/>
        </p:nvSpPr>
        <p:spPr bwMode="auto">
          <a:xfrm>
            <a:off x="500034" y="4286256"/>
            <a:ext cx="4321175" cy="792162"/>
          </a:xfrm>
          <a:prstGeom prst="wedgeRectCallout">
            <a:avLst>
              <a:gd name="adj1" fmla="val 64991"/>
              <a:gd name="adj2" fmla="val -92884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注释文字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: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是对画面情景的提示与注解。</a:t>
            </a:r>
          </a:p>
        </p:txBody>
      </p:sp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0" y="5786454"/>
            <a:ext cx="5292725" cy="504825"/>
          </a:xfrm>
          <a:prstGeom prst="wedgeRectCallout">
            <a:avLst>
              <a:gd name="adj1" fmla="val 55833"/>
              <a:gd name="adj2" fmla="val -69495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画面：</a:t>
            </a:r>
            <a:r>
              <a:rPr lang="zh-CN" altLang="en-US" sz="2400" b="1">
                <a:ea typeface="仿宋_GB2312" pitchFamily="49" charset="-122"/>
              </a:rPr>
              <a:t>是画面各“因素”构成的情景。</a:t>
            </a:r>
          </a:p>
        </p:txBody>
      </p:sp>
      <p:sp>
        <p:nvSpPr>
          <p:cNvPr id="291867" name="Oval 27"/>
          <p:cNvSpPr>
            <a:spLocks noChangeArrowheads="1"/>
          </p:cNvSpPr>
          <p:nvPr/>
        </p:nvSpPr>
        <p:spPr bwMode="auto">
          <a:xfrm>
            <a:off x="5435600" y="4076700"/>
            <a:ext cx="3708400" cy="2447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200" b="1">
              <a:solidFill>
                <a:srgbClr val="FFFF00"/>
              </a:solidFill>
            </a:endParaRPr>
          </a:p>
        </p:txBody>
      </p:sp>
      <p:sp>
        <p:nvSpPr>
          <p:cNvPr id="291865" name="Oval 25"/>
          <p:cNvSpPr>
            <a:spLocks noChangeArrowheads="1"/>
          </p:cNvSpPr>
          <p:nvPr/>
        </p:nvSpPr>
        <p:spPr bwMode="auto">
          <a:xfrm>
            <a:off x="5148263" y="2781300"/>
            <a:ext cx="2376487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64" name="Oval 24"/>
          <p:cNvSpPr>
            <a:spLocks noChangeArrowheads="1"/>
          </p:cNvSpPr>
          <p:nvPr/>
        </p:nvSpPr>
        <p:spPr bwMode="auto">
          <a:xfrm>
            <a:off x="5929322" y="2071678"/>
            <a:ext cx="2735263" cy="873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9" grpId="0" animBg="1"/>
      <p:bldP spid="291866" grpId="0" animBg="1"/>
      <p:bldP spid="291868" grpId="0" animBg="1"/>
      <p:bldP spid="291867" grpId="0" animBg="1"/>
      <p:bldP spid="291865" grpId="0" animBg="1"/>
      <p:bldP spid="2918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漫画类题型：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1482" y="1857364"/>
            <a:ext cx="8472518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）描述画面；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sz="3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）揭示寓意；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）拟写标题；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sz="36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）综合考查（拟写公益广告、标语口号、感受启发等）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857364"/>
            <a:ext cx="3500430" cy="364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0738" tIns="35369" rIns="70738" bIns="35369">
            <a:spAutoFit/>
          </a:bodyPr>
          <a:lstStyle/>
          <a:p>
            <a:pPr defTabSz="913699">
              <a:lnSpc>
                <a:spcPct val="15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中考链接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 defTabSz="913699">
              <a:lnSpc>
                <a:spcPct val="15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观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察漫画《等待》，用简洁的文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字介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绍漫画内容，50字左右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分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551" y="1071546"/>
            <a:ext cx="5475449" cy="49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428604"/>
            <a:ext cx="4876526" cy="74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738" tIns="35369" rIns="70738" bIns="35369">
            <a:spAutoFit/>
          </a:bodyPr>
          <a:lstStyle/>
          <a:p>
            <a:pPr defTabSz="913699"/>
            <a:r>
              <a:rPr lang="zh-CN" altLang="en-US" sz="4400" b="1" dirty="0">
                <a:solidFill>
                  <a:srgbClr val="002060"/>
                </a:solidFill>
              </a:rPr>
              <a:t>题型</a:t>
            </a:r>
            <a:r>
              <a:rPr lang="en-US" sz="4400" b="1" dirty="0">
                <a:solidFill>
                  <a:srgbClr val="002060"/>
                </a:solidFill>
              </a:rPr>
              <a:t>1</a:t>
            </a:r>
            <a:r>
              <a:rPr lang="zh-CN" altLang="en-US" sz="4400" b="1" dirty="0">
                <a:solidFill>
                  <a:srgbClr val="002060"/>
                </a:solidFill>
              </a:rPr>
              <a:t>、介绍画面题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551" y="1214422"/>
            <a:ext cx="5475449" cy="49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214422"/>
            <a:ext cx="3555308" cy="151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38" tIns="35369" rIns="70738" bIns="35369">
            <a:spAutoFit/>
          </a:bodyPr>
          <a:lstStyle/>
          <a:p>
            <a:pPr defTabSz="913699"/>
            <a:r>
              <a:rPr lang="zh-CN" altLang="en-US" sz="6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注意：</a:t>
            </a:r>
            <a:endParaRPr lang="en-US" altLang="zh-CN" sz="6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defTabSz="913699"/>
            <a:endParaRPr lang="zh-CN" altLang="en-US" sz="3400" b="1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62155"/>
            <a:ext cx="4876526" cy="74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738" tIns="35369" rIns="70738" bIns="35369">
            <a:spAutoFit/>
          </a:bodyPr>
          <a:lstStyle/>
          <a:p>
            <a:pPr defTabSz="913699"/>
            <a:r>
              <a:rPr lang="zh-CN" altLang="en-US" sz="4400" b="1" dirty="0">
                <a:solidFill>
                  <a:srgbClr val="002060"/>
                </a:solidFill>
              </a:rPr>
              <a:t>题型</a:t>
            </a:r>
            <a:r>
              <a:rPr lang="en-US" altLang="en-US" sz="4400" b="1" dirty="0">
                <a:solidFill>
                  <a:srgbClr val="002060"/>
                </a:solidFill>
              </a:rPr>
              <a:t>1</a:t>
            </a:r>
            <a:r>
              <a:rPr lang="zh-CN" altLang="en-US" sz="4400" b="1" dirty="0">
                <a:solidFill>
                  <a:srgbClr val="002060"/>
                </a:solidFill>
              </a:rPr>
              <a:t>、介绍画面题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143116"/>
            <a:ext cx="4572000" cy="41174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1. 标题.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2. 主体、背景。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3.细节：人物动作、语言和表情等.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4. 不要主观想象.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551" y="2224837"/>
            <a:ext cx="5306208" cy="38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2484" y="362155"/>
            <a:ext cx="8496901" cy="113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观察漫画《等待》，用简洁的文字介绍漫画内容，50字左右。（</a:t>
            </a:r>
            <a:r>
              <a:rPr lang="en-US" sz="32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分）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25240" y="3866603"/>
            <a:ext cx="1129934" cy="598998"/>
          </a:xfrm>
          <a:prstGeom prst="rect">
            <a:avLst/>
          </a:prstGeom>
          <a:solidFill>
            <a:schemeClr val="bg1">
              <a:alpha val="84999"/>
            </a:schemeClr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lnSpc>
                <a:spcPct val="110000"/>
              </a:lnSpc>
              <a:spcBef>
                <a:spcPct val="7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细节: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297931" y="2169306"/>
            <a:ext cx="1422372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等待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2484" y="2771690"/>
            <a:ext cx="414664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ea typeface="黑体" pitchFamily="49" charset="-122"/>
              </a:rPr>
              <a:t>        </a:t>
            </a:r>
            <a:r>
              <a:rPr lang="zh-CN" altLang="en-US" sz="3200" b="1" dirty="0" smtClean="0">
                <a:solidFill>
                  <a:schemeClr val="bg1"/>
                </a:solidFill>
                <a:ea typeface="黑体" pitchFamily="49" charset="-122"/>
              </a:rPr>
              <a:t>掉掉</a:t>
            </a:r>
            <a:r>
              <a:rPr lang="zh-CN" altLang="en-US" sz="3200" b="1" dirty="0" smtClean="0">
                <a:ea typeface="黑体" pitchFamily="49" charset="-122"/>
              </a:rPr>
              <a:t>进</a:t>
            </a:r>
            <a:r>
              <a:rPr lang="zh-CN" altLang="en-US" sz="3200" b="1" dirty="0">
                <a:ea typeface="黑体" pitchFamily="49" charset="-122"/>
              </a:rPr>
              <a:t>水里的人、岸上的记者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4429132"/>
            <a:ext cx="4000496" cy="1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3699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ea typeface="黑体" pitchFamily="49" charset="-122"/>
              </a:rPr>
              <a:t>  </a:t>
            </a:r>
            <a:r>
              <a:rPr lang="zh-CN" altLang="en-US" sz="2800" b="1" dirty="0" smtClean="0">
                <a:ea typeface="黑体" pitchFamily="49" charset="-122"/>
              </a:rPr>
              <a:t>水</a:t>
            </a:r>
            <a:r>
              <a:rPr lang="zh-CN" altLang="en-US" sz="2800" b="1" dirty="0">
                <a:ea typeface="黑体" pitchFamily="49" charset="-122"/>
              </a:rPr>
              <a:t>中的手、</a:t>
            </a:r>
            <a:r>
              <a:rPr lang="zh-CN" altLang="en-US" sz="2800" b="1" dirty="0" smtClean="0">
                <a:ea typeface="黑体" pitchFamily="49" charset="-122"/>
              </a:rPr>
              <a:t>岸上</a:t>
            </a:r>
            <a:r>
              <a:rPr lang="zh-CN" altLang="en-US" sz="2800" b="1" dirty="0">
                <a:ea typeface="黑体" pitchFamily="49" charset="-122"/>
              </a:rPr>
              <a:t>的记者架着摄象机，拿着话筒，回头</a:t>
            </a:r>
            <a:r>
              <a:rPr lang="zh-CN" altLang="en-US" sz="2800" b="1" dirty="0" smtClean="0">
                <a:ea typeface="黑体" pitchFamily="49" charset="-122"/>
              </a:rPr>
              <a:t>望。</a:t>
            </a:r>
            <a:endParaRPr lang="zh-CN" altLang="en-US" sz="2800" b="1" dirty="0">
              <a:ea typeface="黑体" pitchFamily="49" charset="-12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5241" y="2114983"/>
            <a:ext cx="1141529" cy="5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738" tIns="35369" rIns="70738" bIns="35369">
            <a:spAutoFit/>
          </a:bodyPr>
          <a:lstStyle/>
          <a:p>
            <a:pPr defTabSz="913699">
              <a:lnSpc>
                <a:spcPct val="110000"/>
              </a:lnSpc>
              <a:spcBef>
                <a:spcPct val="70000"/>
              </a:spcBef>
            </a:pPr>
            <a:r>
              <a:rPr lang="zh-CN" altLang="en-US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标题: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5241" y="2771690"/>
            <a:ext cx="1141529" cy="5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738" tIns="35369" rIns="70738" bIns="35369">
            <a:spAutoFit/>
          </a:bodyPr>
          <a:lstStyle/>
          <a:p>
            <a:pPr defTabSz="913699"/>
            <a:r>
              <a:rPr lang="zh-CN" altLang="en-US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主体: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9241" y="3757957"/>
            <a:ext cx="8692276" cy="2529911"/>
          </a:xfrm>
          <a:prstGeom prst="rect">
            <a:avLst/>
          </a:prstGeom>
          <a:solidFill>
            <a:schemeClr val="bg1">
              <a:alpha val="85999"/>
            </a:schemeClr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3699">
              <a:lnSpc>
                <a:spcPct val="110000"/>
              </a:lnSpc>
            </a:pPr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答案示例：漫画</a:t>
            </a:r>
            <a:r>
              <a:rPr lang="en-US" sz="36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等待</a:t>
            </a:r>
            <a:r>
              <a:rPr lang="en-US" sz="36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》</a:t>
            </a:r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中 ，有一个人掉进水里，只</a:t>
            </a:r>
            <a:r>
              <a:rPr lang="zh-CN" altLang="en-US" sz="36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露出一只手</a:t>
            </a:r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，</a:t>
            </a:r>
            <a:r>
              <a:rPr lang="zh-CN" altLang="en-US" sz="3600" b="1" u="sng" dirty="0">
                <a:latin typeface="幼圆" pitchFamily="49" charset="-122"/>
                <a:ea typeface="幼圆" pitchFamily="49" charset="-122"/>
              </a:rPr>
              <a:t>正等待救援</a:t>
            </a:r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；岸上有</a:t>
            </a:r>
            <a:r>
              <a:rPr lang="zh-CN" altLang="en-US" sz="36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一群记者</a:t>
            </a:r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，</a:t>
            </a:r>
            <a:r>
              <a:rPr lang="zh-CN" altLang="en-US" sz="3600" b="1" u="sng" dirty="0">
                <a:latin typeface="幼圆" pitchFamily="49" charset="-122"/>
                <a:ea typeface="幼圆" pitchFamily="49" charset="-122"/>
              </a:rPr>
              <a:t>扛着摄像机，拿着话筒回头张望，在等着拍摄救援场面。</a:t>
            </a: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939617" cy="35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964613" cy="57324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简明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说明漫画内容：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一般是对漫画（图案）内容进行客观地介绍性地说明。不添枝加叶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不带任何个人情感，不议论，不抒情。</a:t>
            </a:r>
          </a:p>
          <a:p>
            <a:pPr>
              <a:buFontTx/>
              <a:buNone/>
            </a:pPr>
            <a:r>
              <a:rPr lang="zh-CN" altLang="en-US" sz="3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说明</a:t>
            </a:r>
            <a:r>
              <a:rPr lang="zh-CN" altLang="en-GB" sz="3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的顺序</a:t>
            </a:r>
            <a:r>
              <a:rPr lang="zh-CN" altLang="en-GB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400" b="1" dirty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可采用“由上到下”“由左到右”“由外到内” 等说明顺序。</a:t>
            </a:r>
          </a:p>
          <a:p>
            <a:pPr>
              <a:buFontTx/>
              <a:buNone/>
            </a:pP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如有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标题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，一定要先写出来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en-US" b="1" i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“这是一幅标题为‘</a:t>
            </a:r>
            <a:r>
              <a:rPr lang="en-US" altLang="zh-CN" b="1" i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……’</a:t>
            </a:r>
            <a:r>
              <a:rPr lang="zh-CN" altLang="en-US" b="1" i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的画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。”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GB" b="1" dirty="0">
                <a:latin typeface="楷体" pitchFamily="49" charset="-122"/>
                <a:ea typeface="楷体" pitchFamily="49" charset="-122"/>
              </a:rPr>
              <a:t>，然后依次介绍画面内容（</a:t>
            </a:r>
            <a:r>
              <a:rPr lang="zh-CN" altLang="en-GB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先背景，后人物；注意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人物动作、语言和表情等细节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0"/>
            <a:ext cx="5761038" cy="698500"/>
          </a:xfrm>
          <a:prstGeom prst="rect">
            <a:avLst/>
          </a:prstGeom>
          <a:solidFill>
            <a:schemeClr val="bg1"/>
          </a:solidFill>
          <a:ln w="57150" cmpd="thinThick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</a:rPr>
              <a:t>解题指导</a:t>
            </a:r>
            <a:r>
              <a:rPr lang="zh-CN" altLang="en-GB" sz="2800" dirty="0">
                <a:solidFill>
                  <a:srgbClr val="FF0066"/>
                </a:solidFill>
              </a:rPr>
              <a:t>──</a:t>
            </a:r>
            <a:r>
              <a:rPr lang="zh-CN" altLang="en-US" sz="3600" dirty="0">
                <a:solidFill>
                  <a:srgbClr val="FF0066"/>
                </a:solidFill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</a:rPr>
              <a:t>说明漫画内容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5072074"/>
            <a:ext cx="1023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生动</a:t>
            </a:r>
            <a:r>
              <a:rPr lang="zh-CN" altLang="en-US" sz="3600" b="1" dirty="0"/>
              <a:t>说明漫画内容：介绍时适当添加修饰词 。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1864</Words>
  <Application>Microsoft Office PowerPoint</Application>
  <PresentationFormat>全屏显示(4:3)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流畅</vt:lpstr>
      <vt:lpstr>中考专题复习 漫画题</vt:lpstr>
      <vt:lpstr>学   习   目   标</vt:lpstr>
      <vt:lpstr>漫 画 类</vt:lpstr>
      <vt:lpstr>漫画类题型： </vt:lpstr>
      <vt:lpstr>幻灯片 5</vt:lpstr>
      <vt:lpstr>幻灯片 6</vt:lpstr>
      <vt:lpstr>幻灯片 7</vt:lpstr>
      <vt:lpstr>幻灯片 8</vt:lpstr>
      <vt:lpstr>幻灯片 9</vt:lpstr>
      <vt:lpstr>实战演练：请用简洁的语言介绍《学蝉之驴》这幅漫画的内容。(3分)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方法指导：</vt:lpstr>
      <vt:lpstr>幻灯片 25</vt:lpstr>
      <vt:lpstr>巩固练习（二)    仔细观察漫画，按要求回答：  (1)用简洁的语言概括画面内容。(不超过30个字)：　　 (2)看了下面的漫画，你一定有很多感想，请写出你最想说的一句话。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hp</cp:lastModifiedBy>
  <cp:revision>41</cp:revision>
  <dcterms:created xsi:type="dcterms:W3CDTF">2017-04-08T13:19:44Z</dcterms:created>
  <dcterms:modified xsi:type="dcterms:W3CDTF">2017-04-10T13:39:26Z</dcterms:modified>
</cp:coreProperties>
</file>