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9" r:id="rId2"/>
    <p:sldId id="298" r:id="rId3"/>
    <p:sldId id="278" r:id="rId4"/>
    <p:sldId id="297" r:id="rId5"/>
    <p:sldId id="284" r:id="rId6"/>
    <p:sldId id="294" r:id="rId7"/>
    <p:sldId id="289" r:id="rId8"/>
    <p:sldId id="300" r:id="rId9"/>
    <p:sldId id="299" r:id="rId10"/>
    <p:sldId id="275" r:id="rId11"/>
    <p:sldId id="295" r:id="rId12"/>
    <p:sldId id="292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0066"/>
    <a:srgbClr val="00009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29" autoAdjust="0"/>
    <p:restoredTop sz="94660"/>
  </p:normalViewPr>
  <p:slideViewPr>
    <p:cSldViewPr>
      <p:cViewPr varScale="1">
        <p:scale>
          <a:sx n="65" d="100"/>
          <a:sy n="65" d="100"/>
        </p:scale>
        <p:origin x="-15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2AD8008-1433-49DB-AC8D-7F11FF12F79D}" type="datetimeFigureOut">
              <a:rPr lang="zh-CN" altLang="en-US" smtClean="0"/>
              <a:pPr/>
              <a:t>2017/3/9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980C8E-6614-426F-9273-6F4A2BC735B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2298;&#21015;&#23376;&#12299;&#19968;&#21017;\&#32676;&#26143;%20-%20&#39640;&#23665;&#27969;&#27700;&#21476;&#31581;.mp3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&#12298;&#21015;&#23376;&#12299;&#19968;&#21017;\44&#31186;_baofeng_baofeng.wm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&#12298;&#21015;&#23376;&#12299;&#19968;&#21017;\&#32676;&#26143;%20-%20&#39640;&#23665;&#27969;&#27700;&#21476;&#31581;.mp3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3" name="Picture 5" descr="C:\Users\Administrator\Desktop\1256450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828584" cy="753345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71736" y="1285860"/>
            <a:ext cx="5508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 smtClean="0">
                <a:latin typeface="+mn-ea"/>
              </a:rPr>
              <a:t>《</a:t>
            </a:r>
            <a:r>
              <a:rPr lang="zh-CN" altLang="en-US" sz="6000" b="1" dirty="0" smtClean="0">
                <a:latin typeface="+mn-ea"/>
              </a:rPr>
              <a:t>列子</a:t>
            </a:r>
            <a:r>
              <a:rPr lang="en-US" altLang="zh-CN" sz="6000" b="1" dirty="0" smtClean="0">
                <a:latin typeface="+mn-ea"/>
              </a:rPr>
              <a:t>》</a:t>
            </a:r>
            <a:r>
              <a:rPr lang="zh-CN" altLang="en-US" sz="6000" b="1" dirty="0" smtClean="0">
                <a:latin typeface="+mn-ea"/>
              </a:rPr>
              <a:t>一则</a:t>
            </a:r>
            <a:endParaRPr lang="zh-CN" altLang="en-US" sz="6000" b="1" dirty="0">
              <a:latin typeface="+mn-ea"/>
            </a:endParaRPr>
          </a:p>
        </p:txBody>
      </p:sp>
      <p:pic>
        <p:nvPicPr>
          <p:cNvPr id="7" name="群星 - 高山流水古筝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 flipV="1">
            <a:off x="7929586" y="6072206"/>
            <a:ext cx="276204" cy="2762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43108" y="4572008"/>
            <a:ext cx="728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常州市西林实验学校    赵慧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01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357166"/>
            <a:ext cx="8686800" cy="492922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None/>
            </a:pPr>
            <a:endParaRPr lang="en-US" altLang="zh-CN" sz="9000" b="1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70000"/>
              </a:lnSpc>
              <a:spcBef>
                <a:spcPts val="0"/>
              </a:spcBef>
              <a:buNone/>
            </a:pPr>
            <a:r>
              <a:rPr lang="en-US" altLang="zh-CN" sz="12800" b="1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zh-CN" sz="12800" b="1" dirty="0" smtClean="0">
                <a:latin typeface="宋体" pitchFamily="2" charset="-122"/>
                <a:ea typeface="宋体" pitchFamily="2" charset="-122"/>
              </a:rPr>
              <a:t>子期死，伯牙谓世再无知音，乃破琴绝弦，终身不复</a:t>
            </a:r>
            <a:r>
              <a:rPr lang="zh-CN" altLang="en-US" sz="12800" b="1" dirty="0" smtClean="0">
                <a:latin typeface="宋体" pitchFamily="2" charset="-122"/>
                <a:ea typeface="宋体" pitchFamily="2" charset="-122"/>
              </a:rPr>
              <a:t>鼓。</a:t>
            </a:r>
            <a:endParaRPr lang="en-US" altLang="zh-CN" sz="12800" b="1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ts val="2880"/>
              </a:lnSpc>
              <a:buNone/>
            </a:pPr>
            <a:endParaRPr lang="en-US" altLang="zh-CN" sz="9600" b="1" dirty="0" smtClean="0">
              <a:latin typeface="+mn-ea"/>
            </a:endParaRPr>
          </a:p>
        </p:txBody>
      </p:sp>
      <p:pic>
        <p:nvPicPr>
          <p:cNvPr id="3074" name="Picture 2" descr="http://img9.ph.126.net/51a7NuTzZON1qF3BKZbAyA==/65981967660751442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256"/>
            <a:ext cx="4762500" cy="32099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786282" y="3786190"/>
            <a:ext cx="4357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latin typeface="宋体" pitchFamily="2" charset="-122"/>
                <a:ea typeface="宋体" pitchFamily="2" charset="-122"/>
              </a:rPr>
              <a:t>——《</a:t>
            </a:r>
            <a:r>
              <a:rPr lang="zh-CN" altLang="en-US" sz="4400" dirty="0" smtClean="0">
                <a:latin typeface="宋体" pitchFamily="2" charset="-122"/>
                <a:ea typeface="宋体" pitchFamily="2" charset="-122"/>
              </a:rPr>
              <a:t>伯牙绝弦</a:t>
            </a:r>
            <a:r>
              <a:rPr lang="en-US" altLang="zh-CN" sz="4400" dirty="0" smtClean="0">
                <a:latin typeface="宋体" pitchFamily="2" charset="-122"/>
                <a:ea typeface="宋体" pitchFamily="2" charset="-122"/>
              </a:rPr>
              <a:t>》</a:t>
            </a:r>
            <a:endParaRPr lang="zh-CN" altLang="en-US" sz="4400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zh-CN" altLang="en-US" sz="4800" b="1" smtClean="0"/>
              <a:t>作业：</a:t>
            </a:r>
            <a:endParaRPr lang="en-US" altLang="zh-CN" sz="4800" b="1" dirty="0" smtClean="0"/>
          </a:p>
          <a:p>
            <a:pPr>
              <a:buNone/>
            </a:pPr>
            <a:r>
              <a:rPr lang="en-US" altLang="zh-CN" b="1" dirty="0" smtClean="0"/>
              <a:t>   </a:t>
            </a:r>
            <a:r>
              <a:rPr lang="zh-CN" altLang="en-US" b="1" dirty="0" smtClean="0"/>
              <a:t>当红歌手根据这个故事，写了一首歌词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伯牙绝弦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，我们是不是也可以写点我们的理解？上联是： 知人知志 知己知彼 又知心</a:t>
            </a:r>
            <a:endParaRPr lang="en-US" altLang="zh-CN" b="1" dirty="0" smtClean="0"/>
          </a:p>
          <a:p>
            <a:pPr>
              <a:buNone/>
            </a:pPr>
            <a:r>
              <a:rPr lang="en-US" altLang="zh-CN" b="1" dirty="0" smtClean="0"/>
              <a:t>   </a:t>
            </a:r>
            <a:r>
              <a:rPr lang="zh-CN" altLang="en-US" b="1" dirty="0" smtClean="0"/>
              <a:t>下联是 ：</a:t>
            </a:r>
            <a:r>
              <a:rPr lang="zh-CN" altLang="en-US" dirty="0" smtClean="0"/>
              <a:t>相知相惜 相亲相爱 也相忆</a:t>
            </a:r>
          </a:p>
          <a:p>
            <a:pPr>
              <a:buNone/>
            </a:pPr>
            <a:r>
              <a:rPr lang="zh-CN" altLang="en-US" b="1" dirty="0" smtClean="0"/>
              <a:t>       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Users\Administrator\Desktop\201505191117446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-286567" y="0"/>
            <a:ext cx="9430567" cy="6858000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3500430" y="857232"/>
            <a:ext cx="748883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8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9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谢谢</a:t>
            </a:r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009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！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92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3" name="Picture 5" descr="C:\Users\Administrator\Desktop\125645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828584" cy="75334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00298" y="1571612"/>
            <a:ext cx="5508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 smtClean="0">
                <a:latin typeface="+mn-ea"/>
              </a:rPr>
              <a:t>《</a:t>
            </a:r>
            <a:r>
              <a:rPr lang="zh-CN" altLang="en-US" sz="6000" b="1" dirty="0" smtClean="0">
                <a:latin typeface="+mn-ea"/>
              </a:rPr>
              <a:t>列子</a:t>
            </a:r>
            <a:r>
              <a:rPr lang="en-US" altLang="zh-CN" sz="6000" b="1" dirty="0" smtClean="0">
                <a:latin typeface="+mn-ea"/>
              </a:rPr>
              <a:t>》</a:t>
            </a:r>
            <a:r>
              <a:rPr lang="zh-CN" altLang="en-US" sz="6000" b="1" dirty="0" smtClean="0">
                <a:latin typeface="+mn-ea"/>
              </a:rPr>
              <a:t>一则</a:t>
            </a:r>
            <a:endParaRPr lang="zh-CN" altLang="en-US" sz="60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44秒_baofeng_baofeng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27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>
            <a:normAutofit/>
          </a:bodyPr>
          <a:lstStyle/>
          <a:p>
            <a:endParaRPr lang="zh-CN" altLang="en-US" sz="4400" b="1" dirty="0"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571612"/>
            <a:ext cx="84296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400" b="1" dirty="0" smtClean="0"/>
              <a:t>   字正腔圆、注意停顿、把握节奏，读出古文的韵味。</a:t>
            </a:r>
            <a:endParaRPr lang="zh-CN" altLang="en-US" sz="4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52"/>
            <a:ext cx="9144000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>
            <a:normAutofit/>
          </a:bodyPr>
          <a:lstStyle/>
          <a:p>
            <a:endParaRPr lang="zh-CN" altLang="en-US" sz="4400" b="1" dirty="0"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/>
              <a:t>   请同学们根据课文内容，用</a:t>
            </a:r>
            <a:r>
              <a:rPr lang="zh-CN" altLang="en-US" sz="4000" b="1" smtClean="0"/>
              <a:t>自己的话讲讲</a:t>
            </a:r>
            <a:r>
              <a:rPr lang="zh-CN" altLang="en-US" sz="4000" b="1" dirty="0" smtClean="0"/>
              <a:t>这个故事。（同桌互助，结合页下注释）</a:t>
            </a:r>
            <a:endParaRPr lang="zh-CN" altLang="en-US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52"/>
            <a:ext cx="9144000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0"/>
            <a:ext cx="84201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1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伯牙鼓琴，志在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登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高山。钟子期曰：“善哉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峨峨兮若泰山！”志在流水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。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钟子期曰：“善哉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洋洋兮若江河！”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伯牙游于泰山之阴，卒逢暴雨，止于岩下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。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心悲，乃援琴而鼓之。初为霖雨之操，更造崩山之音。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 </a:t>
            </a: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2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、伯牙所念，钟子期必得之。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 曲每奏，钟子期辄穷其趣。</a:t>
            </a:r>
            <a:endParaRPr lang="zh-CN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endParaRPr lang="zh-CN" altLang="en-US" sz="44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2910" y="4857760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伯牙乃舍琴而叹曰：“善哉，善哉，子之听夫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志想象犹吾心也。吾于何逃声哉？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”</a:t>
            </a:r>
            <a:endParaRPr lang="zh-CN" altLang="en-US" sz="3600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0"/>
            <a:ext cx="84201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  1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伯牙鼓琴，志在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登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高山。钟子期曰：“善哉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峨峨兮若泰山！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”志在流水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。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钟子期曰：“善哉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洋洋兮若江河！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”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伯牙游于泰山之阴，卒逢暴雨，止于岩下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。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心悲，乃援琴而鼓之。</a:t>
            </a:r>
            <a:r>
              <a:rPr lang="zh-CN" altLang="zh-CN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初为霖雨之操，更造崩山之音。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 </a:t>
            </a: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2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、伯牙所念，钟子期必得之。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 曲每奏，钟子期辄穷其趣。</a:t>
            </a:r>
            <a:endParaRPr lang="zh-CN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endParaRPr lang="zh-CN" altLang="en-US" sz="44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2910" y="4857760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伯牙乃舍琴而叹曰：“善哉，善哉，子之听夫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志想象犹吾心也。吾于何逃声哉？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”</a:t>
            </a:r>
            <a:endParaRPr lang="zh-CN" altLang="en-US" sz="3600" dirty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5300" b="1" dirty="0" smtClean="0"/>
              <a:t>请朗读出这些情感：</a:t>
            </a:r>
            <a:r>
              <a:rPr lang="zh-CN" altLang="en-US" b="1" dirty="0" smtClean="0"/>
              <a:t/>
            </a:r>
            <a:br>
              <a:rPr lang="zh-CN" altLang="en-US" b="1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4000" b="1" dirty="0" smtClean="0">
                <a:latin typeface="+mn-ea"/>
              </a:rPr>
              <a:t>高山、流水的壮美；</a:t>
            </a:r>
            <a:endParaRPr lang="en-US" altLang="zh-CN" sz="4000" b="1" dirty="0" smtClean="0">
              <a:latin typeface="+mn-ea"/>
            </a:endParaRPr>
          </a:p>
          <a:p>
            <a:pPr>
              <a:buNone/>
            </a:pPr>
            <a:r>
              <a:rPr lang="zh-CN" altLang="en-US" sz="4000" b="1" dirty="0" smtClean="0">
                <a:latin typeface="+mn-ea"/>
              </a:rPr>
              <a:t>霖雨、崩山的刚柔对比；</a:t>
            </a:r>
            <a:endParaRPr lang="zh-CN" altLang="en-US" sz="4000" dirty="0" smtClean="0">
              <a:latin typeface="+mn-ea"/>
            </a:endParaRPr>
          </a:p>
          <a:p>
            <a:pPr>
              <a:buNone/>
            </a:pPr>
            <a:r>
              <a:rPr lang="zh-CN" altLang="en-US" sz="4000" b="1" dirty="0" smtClean="0">
                <a:latin typeface="+mn-ea"/>
              </a:rPr>
              <a:t>“必得之、辄穷其趣”的肯定；</a:t>
            </a:r>
            <a:endParaRPr lang="en-US" altLang="zh-CN" sz="4000" b="1" dirty="0" smtClean="0">
              <a:latin typeface="+mn-ea"/>
            </a:endParaRPr>
          </a:p>
          <a:p>
            <a:pPr>
              <a:buNone/>
            </a:pPr>
            <a:r>
              <a:rPr lang="zh-CN" altLang="en-US" sz="4000" b="1" dirty="0" smtClean="0">
                <a:latin typeface="+mn-ea"/>
              </a:rPr>
              <a:t>伯牙</a:t>
            </a:r>
            <a:r>
              <a:rPr lang="zh-CN" altLang="en-US" sz="4000" b="1" smtClean="0">
                <a:latin typeface="+mn-ea"/>
              </a:rPr>
              <a:t>觅得知音的</a:t>
            </a:r>
            <a:r>
              <a:rPr lang="zh-CN" altLang="en-US" sz="4000" b="1" dirty="0" smtClean="0">
                <a:latin typeface="+mn-ea"/>
              </a:rPr>
              <a:t>幸福和激动。</a:t>
            </a:r>
            <a:endParaRPr lang="zh-CN" altLang="en-US" sz="4000" dirty="0" smtClean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928670"/>
            <a:ext cx="84201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800" b="1" dirty="0" smtClean="0"/>
              <a:t>            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伯牙善鼓琴，钟子期善听。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  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伯牙鼓琴，志在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登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高山。钟子期曰：“善哉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峨峨兮若泰山！”志在流水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。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钟子期曰：“善哉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洋洋兮若江河！”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伯牙所念，钟子期必得之。</a:t>
            </a: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  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伯牙游于泰山之阴，卒逢暴雨，止于岩下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。</a:t>
            </a:r>
            <a:r>
              <a:rPr lang="zh-CN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心悲，乃援琴而鼓之。初为霖雨之操，更造崩山之音。</a:t>
            </a: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曲每奏，钟子期辄穷其趣。</a:t>
            </a:r>
            <a:r>
              <a:rPr lang="en-US" altLang="zh-CN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</a:t>
            </a:r>
          </a:p>
          <a:p>
            <a:pPr>
              <a:buNone/>
            </a:pPr>
            <a:endParaRPr lang="en-US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 </a:t>
            </a:r>
            <a:endParaRPr lang="zh-CN" altLang="zh-CN" sz="2800" b="1" dirty="0" smtClean="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endParaRPr lang="zh-CN" altLang="en-US" sz="44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7224" y="3786190"/>
            <a:ext cx="80724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altLang="zh-CN" sz="2800" b="1" dirty="0" smtClean="0"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r>
              <a:rPr lang="en-US" altLang="zh-CN" sz="2800" b="1" dirty="0" smtClean="0">
                <a:latin typeface="宋体" pitchFamily="2" charset="-122"/>
                <a:ea typeface="宋体" pitchFamily="2" charset="-122"/>
              </a:rPr>
              <a:t>   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伯牙乃舍琴而叹曰：“善哉，善哉，子之听夫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！</a:t>
            </a:r>
            <a:r>
              <a:rPr lang="zh-CN" altLang="zh-CN" sz="2800" b="1" dirty="0" smtClean="0">
                <a:latin typeface="宋体" pitchFamily="2" charset="-122"/>
                <a:ea typeface="宋体" pitchFamily="2" charset="-122"/>
              </a:rPr>
              <a:t>志想象犹吾心也。吾于何逃声哉？</a:t>
            </a:r>
            <a:r>
              <a:rPr lang="zh-CN" altLang="en-US" sz="2800" b="1" dirty="0" smtClean="0">
                <a:latin typeface="宋体" pitchFamily="2" charset="-122"/>
                <a:ea typeface="宋体" pitchFamily="2" charset="-122"/>
              </a:rPr>
              <a:t>”</a:t>
            </a:r>
            <a:endParaRPr lang="zh-CN" altLang="en-US" sz="3600" dirty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5" name="Picture 1" descr="C:\Users\user\Desktop\t014a0f1959adf6152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3217" y="5429264"/>
            <a:ext cx="2240783" cy="1428736"/>
          </a:xfrm>
          <a:prstGeom prst="rect">
            <a:avLst/>
          </a:prstGeom>
          <a:noFill/>
        </p:spPr>
      </p:pic>
      <p:pic>
        <p:nvPicPr>
          <p:cNvPr id="6" name="群星 - 高山流水古筝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01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3039</TotalTime>
  <Words>652</Words>
  <Application>Microsoft Office PowerPoint</Application>
  <PresentationFormat>全屏显示(4:3)</PresentationFormat>
  <Paragraphs>39</Paragraphs>
  <Slides>12</Slides>
  <Notes>0</Notes>
  <HiddenSlides>0</HiddenSlides>
  <MMClips>3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跋涉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请朗读出这些情感： </vt:lpstr>
      <vt:lpstr>幻灯片 9</vt:lpstr>
      <vt:lpstr>幻灯片 10</vt:lpstr>
      <vt:lpstr>幻灯片 11</vt:lpstr>
      <vt:lpstr>幻灯片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善哉（  ）  峨峨（   ）     兮（  ）   卒（  ）      援琴（   ）      辄（  ）</dc:title>
  <dc:creator>Administrator</dc:creator>
  <cp:lastModifiedBy>user</cp:lastModifiedBy>
  <cp:revision>146</cp:revision>
  <dcterms:created xsi:type="dcterms:W3CDTF">2017-02-22T08:01:56Z</dcterms:created>
  <dcterms:modified xsi:type="dcterms:W3CDTF">2017-03-09T08:44:53Z</dcterms:modified>
</cp:coreProperties>
</file>