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5" r:id="rId3"/>
    <p:sldId id="290" r:id="rId4"/>
    <p:sldId id="258" r:id="rId5"/>
    <p:sldId id="259" r:id="rId6"/>
    <p:sldId id="262" r:id="rId7"/>
    <p:sldId id="292" r:id="rId8"/>
    <p:sldId id="293" r:id="rId9"/>
    <p:sldId id="294" r:id="rId10"/>
    <p:sldId id="295" r:id="rId11"/>
    <p:sldId id="296" r:id="rId12"/>
    <p:sldId id="297" r:id="rId13"/>
    <p:sldId id="298" r:id="rId15"/>
    <p:sldId id="302" r:id="rId16"/>
    <p:sldId id="256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2A3296"/>
    <a:srgbClr val="C00000"/>
    <a:srgbClr val="000000"/>
    <a:srgbClr val="D80916"/>
    <a:srgbClr val="B92424"/>
    <a:srgbClr val="FF3300"/>
    <a:srgbClr val="C1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/>
        <p:guide/>
      </p:guideLst>
    </p:cSldViewPr>
  </p:slideViewPr>
  <p:gridSpacing cx="45004" cy="45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altLang="x-none" sz="1200" dirty="0"/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altLang="x-none" sz="1200" dirty="0"/>
          </a:p>
        </p:txBody>
      </p:sp>
      <p:sp>
        <p:nvSpPr>
          <p:cNvPr id="2052" name="幻灯片图像占位符 3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x-none" dirty="0"/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en-US" altLang="x-none" sz="1200" dirty="0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advClick="0" advTm="6969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advClick="0" advTm="6969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advClick="0" advTm="6969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advClick="0" advTm="6969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advClick="0" advTm="6969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advClick="0" advTm="6969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advClick="0" advTm="6969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advClick="0" advTm="6969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advClick="0" advTm="6969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advClick="0" advTm="6969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advClick="0" advTm="6969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70000">
              <a:srgbClr val="A6A6A6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969">
    <p:fade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hyperlink" Target="&#33258;&#30001;&#35829;&#35835;%20&#183;%20&#12298;&#29645;&#29233;&#37027;&#22812;&#30340;&#26376;&#12299;2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12.xml"/><Relationship Id="rId7" Type="http://schemas.openxmlformats.org/officeDocument/2006/relationships/slide" Target="slide9.xml"/><Relationship Id="rId6" Type="http://schemas.openxmlformats.org/officeDocument/2006/relationships/slide" Target="slide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7.xml"/><Relationship Id="rId10" Type="http://schemas.openxmlformats.org/officeDocument/2006/relationships/slide" Target="slide1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3" name="图片 4" descr="4.png"/>
          <p:cNvPicPr>
            <a:picLocks noChangeAspect="1"/>
          </p:cNvPicPr>
          <p:nvPr/>
        </p:nvPicPr>
        <p:blipFill>
          <a:blip r:embed="rId2"/>
          <a:srcRect l="3876" t="23515" r="3101" b="16020"/>
          <a:stretch>
            <a:fillRect/>
          </a:stretch>
        </p:blipFill>
        <p:spPr>
          <a:xfrm>
            <a:off x="0" y="68898"/>
            <a:ext cx="914400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5" descr="1.png"/>
          <p:cNvPicPr>
            <a:picLocks noChangeAspect="1"/>
          </p:cNvPicPr>
          <p:nvPr/>
        </p:nvPicPr>
        <p:blipFill>
          <a:blip r:embed="rId3"/>
          <a:srcRect l="11110" r="18520"/>
          <a:stretch>
            <a:fillRect/>
          </a:stretch>
        </p:blipFill>
        <p:spPr>
          <a:xfrm>
            <a:off x="7858125" y="857250"/>
            <a:ext cx="1285875" cy="5414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7" descr="4.png"/>
          <p:cNvPicPr>
            <a:picLocks noChangeAspect="1"/>
          </p:cNvPicPr>
          <p:nvPr/>
        </p:nvPicPr>
        <p:blipFill>
          <a:blip r:embed="rId4"/>
          <a:srcRect l="3101" t="16020" r="3876" b="23515"/>
          <a:stretch>
            <a:fillRect/>
          </a:stretch>
        </p:blipFill>
        <p:spPr>
          <a:xfrm>
            <a:off x="0" y="5572125"/>
            <a:ext cx="914400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8" descr="1.png"/>
          <p:cNvPicPr>
            <a:picLocks noChangeAspect="1"/>
          </p:cNvPicPr>
          <p:nvPr/>
        </p:nvPicPr>
        <p:blipFill>
          <a:blip r:embed="rId5"/>
          <a:srcRect l="18520" r="11110"/>
          <a:stretch>
            <a:fillRect/>
          </a:stretch>
        </p:blipFill>
        <p:spPr>
          <a:xfrm>
            <a:off x="0" y="785813"/>
            <a:ext cx="1285875" cy="541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788785" y="1153795"/>
            <a:ext cx="914400" cy="4821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l" eaLnBrk="0" hangingPunct="0"/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记叙文中的写景类别</a:t>
            </a: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cs typeface="+mn-cs"/>
                <a:sym typeface="+mn-ea"/>
              </a:rPr>
              <a:t>：</a:t>
            </a:r>
            <a:endParaRPr lang="zh-CN" altLang="en-US" sz="2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algn="l" eaLnBrk="0" hangingPunct="0"/>
            <a:endParaRPr lang="zh-CN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3866515" y="1710690"/>
            <a:ext cx="1402080" cy="29184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algn="l" eaLnBrk="0" hangingPunct="0"/>
            <a:r>
              <a:rPr lang="zh-CN" altLang="en-US" sz="4000">
                <a:solidFill>
                  <a:srgbClr val="000000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自然之景</a:t>
            </a:r>
            <a:r>
              <a:rPr lang="en-US" altLang="zh-CN" sz="2000" b="1">
                <a:solidFill>
                  <a:srgbClr val="000000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(100%)</a:t>
            </a:r>
            <a:endParaRPr lang="en-US" altLang="zh-CN" sz="4000">
              <a:solidFill>
                <a:srgbClr val="000000"/>
              </a:solidFill>
              <a:latin typeface="叶根友毛笔行书2.0版" panose="02010601030101010101" charset="-122"/>
              <a:ea typeface="叶根友毛笔行书2.0版" panose="02010601030101010101" charset="-122"/>
              <a:cs typeface="+mn-cs"/>
              <a:sym typeface="+mn-ea"/>
            </a:endParaRPr>
          </a:p>
          <a:p>
            <a:pPr algn="l" eaLnBrk="0" hangingPunct="0"/>
            <a:r>
              <a:rPr lang="zh-CN" altLang="en-US" sz="4000">
                <a:solidFill>
                  <a:srgbClr val="FF0000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生活场景</a:t>
            </a:r>
            <a:r>
              <a:rPr lang="en-US" altLang="zh-CN" sz="2400">
                <a:solidFill>
                  <a:srgbClr val="FF0000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(40%)</a:t>
            </a:r>
            <a:endParaRPr lang="en-US" altLang="zh-CN" sz="2400">
              <a:solidFill>
                <a:srgbClr val="FF0000"/>
              </a:solidFill>
              <a:latin typeface="叶根友毛笔行书2.0版" panose="02010601030101010101" charset="-122"/>
              <a:ea typeface="叶根友毛笔行书2.0版" panose="02010601030101010101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4105" y="4688205"/>
            <a:ext cx="6764020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0" hangingPunct="0"/>
            <a:r>
              <a:rPr lang="zh-CN" altLang="en-US" sz="2800">
                <a:solidFill>
                  <a:srgbClr val="000000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生活场景：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在某一时间地点，由一定的人物与    人类活动所组成的生活画面。</a:t>
            </a:r>
            <a:endParaRPr lang="en-US" altLang="zh-CN"/>
          </a:p>
        </p:txBody>
      </p:sp>
      <p:sp>
        <p:nvSpPr>
          <p:cNvPr id="7" name="云形 6"/>
          <p:cNvSpPr/>
          <p:nvPr/>
        </p:nvSpPr>
        <p:spPr>
          <a:xfrm>
            <a:off x="523875" y="241935"/>
            <a:ext cx="3300095" cy="94107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85875" y="438150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问卷反馈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 descr="第一笔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76725"/>
            <a:ext cx="2357438" cy="2581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3" name="组合 10242"/>
          <p:cNvGrpSpPr/>
          <p:nvPr/>
        </p:nvGrpSpPr>
        <p:grpSpPr>
          <a:xfrm>
            <a:off x="4965700" y="5435600"/>
            <a:ext cx="1866900" cy="2616200"/>
            <a:chOff x="0" y="0"/>
            <a:chExt cx="1866667" cy="2616021"/>
          </a:xfrm>
        </p:grpSpPr>
        <p:pic>
          <p:nvPicPr>
            <p:cNvPr id="10244" name="图片 21" descr="松针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866667" cy="143492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45" name="直接连接符 29"/>
            <p:cNvCxnSpPr/>
            <p:nvPr/>
          </p:nvCxnSpPr>
          <p:spPr>
            <a:xfrm rot="-5400000" flipH="1">
              <a:off x="352309" y="2015946"/>
              <a:ext cx="1181100" cy="19050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0246" name="组合 10245"/>
          <p:cNvGrpSpPr/>
          <p:nvPr/>
        </p:nvGrpSpPr>
        <p:grpSpPr>
          <a:xfrm>
            <a:off x="3282950" y="5943600"/>
            <a:ext cx="2159000" cy="2057400"/>
            <a:chOff x="0" y="0"/>
            <a:chExt cx="2158730" cy="2058080"/>
          </a:xfrm>
        </p:grpSpPr>
        <p:pic>
          <p:nvPicPr>
            <p:cNvPr id="10247" name="图片 17" descr="松针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158730" cy="914286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48" name="直接连接符 26"/>
            <p:cNvCxnSpPr/>
            <p:nvPr/>
          </p:nvCxnSpPr>
          <p:spPr>
            <a:xfrm rot="5400000">
              <a:off x="507865" y="1485786"/>
              <a:ext cx="1143000" cy="1588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0249" name="组合 10248"/>
          <p:cNvGrpSpPr/>
          <p:nvPr/>
        </p:nvGrpSpPr>
        <p:grpSpPr>
          <a:xfrm>
            <a:off x="1631950" y="5435600"/>
            <a:ext cx="2146300" cy="2501900"/>
            <a:chOff x="0" y="0"/>
            <a:chExt cx="2146032" cy="2501721"/>
          </a:xfrm>
        </p:grpSpPr>
        <p:pic>
          <p:nvPicPr>
            <p:cNvPr id="10250" name="图片 20" descr="松针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46032" cy="143492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51" name="直接连接符 23"/>
            <p:cNvCxnSpPr/>
            <p:nvPr/>
          </p:nvCxnSpPr>
          <p:spPr>
            <a:xfrm rot="5400000">
              <a:off x="530091" y="1958796"/>
              <a:ext cx="1066800" cy="19050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2291" name="组合 12290"/>
          <p:cNvGrpSpPr/>
          <p:nvPr/>
        </p:nvGrpSpPr>
        <p:grpSpPr>
          <a:xfrm>
            <a:off x="7494588" y="-1237932"/>
            <a:ext cx="1739900" cy="2855912"/>
            <a:chOff x="0" y="0"/>
            <a:chExt cx="1739683" cy="2857295"/>
          </a:xfrm>
        </p:grpSpPr>
        <p:pic>
          <p:nvPicPr>
            <p:cNvPr id="12292" name="图片 2" descr="树叶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219200"/>
              <a:ext cx="1739683" cy="163809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2293" name="直接连接符 27"/>
            <p:cNvCxnSpPr/>
            <p:nvPr/>
          </p:nvCxnSpPr>
          <p:spPr>
            <a:xfrm rot="-5400000" flipV="1">
              <a:off x="252842" y="602200"/>
              <a:ext cx="1219200" cy="14800"/>
            </a:xfrm>
            <a:prstGeom prst="line">
              <a:avLst/>
            </a:prstGeom>
            <a:ln w="9525">
              <a:noFill/>
            </a:ln>
          </p:spPr>
        </p:cxnSp>
      </p:grpSp>
      <p:sp>
        <p:nvSpPr>
          <p:cNvPr id="2" name="文本框 1"/>
          <p:cNvSpPr txBox="1"/>
          <p:nvPr/>
        </p:nvSpPr>
        <p:spPr>
          <a:xfrm>
            <a:off x="3013075" y="479425"/>
            <a:ext cx="224028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  <a:hlinkClick r:id="rId6" action="ppaction://hlinksldjump"/>
              </a:rPr>
              <a:t>第（</a:t>
            </a:r>
            <a:r>
              <a:rPr lang="en-US" altLang="zh-CN" sz="360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  <a:hlinkClick r:id="rId6" action="ppaction://hlinksldjump"/>
              </a:rPr>
              <a:t>3</a:t>
            </a:r>
            <a:r>
              <a:rPr lang="zh-CN" altLang="en-US" sz="360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  <a:hlinkClick r:id="rId6" action="ppaction://hlinksldjump"/>
              </a:rPr>
              <a:t>）段</a:t>
            </a:r>
            <a:endParaRPr lang="en-US" altLang="zh-CN" sz="3600">
              <a:solidFill>
                <a:schemeClr val="tx1"/>
              </a:solidFill>
              <a:latin typeface="叶根友毛笔行书2.0版" panose="02010601030101010101" charset="-122"/>
              <a:ea typeface="叶根友毛笔行书2.0版" panose="02010601030101010101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5760" y="1282700"/>
            <a:ext cx="8154670" cy="5238115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 anchor="t">
            <a:spAutoFit/>
          </a:bodyPr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</a:t>
            </a:r>
            <a:br>
              <a:rPr lang="zh-CN" altLang="en-US" sz="28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</a:br>
            <a:r>
              <a:rPr lang="zh-CN" altLang="en-US" sz="24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 </a:t>
            </a:r>
            <a:r>
              <a:rPr lang="en-US" altLang="zh-CN" sz="3600" dirty="0"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2</a:t>
            </a:r>
            <a:r>
              <a:rPr lang="zh-CN" altLang="en-US" sz="3600" dirty="0"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、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教室仿佛被人施了魔法，语数英层层叠加在桌面上，站在讲台望去，只看见一个个小脑袋在书山题海中起伏；数学老师的</a:t>
            </a:r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下面我们看这道题</a:t>
            </a:r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...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再下面一题</a:t>
            </a:r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与</a:t>
            </a:r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刷刷刷</a:t>
            </a:r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纸笔摩擦的声音，成为教室的交响乐。而我整天就像只大嘴猴，拼命张大着嘴巴，尽可能吞咽着每一个知识点。</a:t>
            </a:r>
            <a:endParaRPr lang="en-US" altLang="zh-CN" sz="3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                                         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60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62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 descr="第一笔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54965" y="4289425"/>
            <a:ext cx="2357438" cy="2581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3" name="组合 10242"/>
          <p:cNvGrpSpPr/>
          <p:nvPr/>
        </p:nvGrpSpPr>
        <p:grpSpPr>
          <a:xfrm>
            <a:off x="4965700" y="5435600"/>
            <a:ext cx="1866900" cy="2616200"/>
            <a:chOff x="0" y="0"/>
            <a:chExt cx="1866667" cy="2616021"/>
          </a:xfrm>
        </p:grpSpPr>
        <p:pic>
          <p:nvPicPr>
            <p:cNvPr id="10244" name="图片 21" descr="松针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866667" cy="143492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45" name="直接连接符 29"/>
            <p:cNvCxnSpPr/>
            <p:nvPr/>
          </p:nvCxnSpPr>
          <p:spPr>
            <a:xfrm rot="-5400000" flipH="1">
              <a:off x="352309" y="2015946"/>
              <a:ext cx="1181100" cy="19050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0246" name="组合 10245"/>
          <p:cNvGrpSpPr/>
          <p:nvPr/>
        </p:nvGrpSpPr>
        <p:grpSpPr>
          <a:xfrm>
            <a:off x="3282950" y="5943600"/>
            <a:ext cx="2159000" cy="2057400"/>
            <a:chOff x="0" y="0"/>
            <a:chExt cx="2158730" cy="2058080"/>
          </a:xfrm>
        </p:grpSpPr>
        <p:pic>
          <p:nvPicPr>
            <p:cNvPr id="10247" name="图片 17" descr="松针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158730" cy="914286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48" name="直接连接符 26"/>
            <p:cNvCxnSpPr/>
            <p:nvPr/>
          </p:nvCxnSpPr>
          <p:spPr>
            <a:xfrm rot="5400000">
              <a:off x="507865" y="1485786"/>
              <a:ext cx="1143000" cy="1588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0249" name="组合 10248"/>
          <p:cNvGrpSpPr/>
          <p:nvPr/>
        </p:nvGrpSpPr>
        <p:grpSpPr>
          <a:xfrm>
            <a:off x="1631950" y="5435600"/>
            <a:ext cx="2146300" cy="2501900"/>
            <a:chOff x="0" y="0"/>
            <a:chExt cx="2146032" cy="2501721"/>
          </a:xfrm>
        </p:grpSpPr>
        <p:pic>
          <p:nvPicPr>
            <p:cNvPr id="10250" name="图片 20" descr="松针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46032" cy="143492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51" name="直接连接符 23"/>
            <p:cNvCxnSpPr/>
            <p:nvPr/>
          </p:nvCxnSpPr>
          <p:spPr>
            <a:xfrm rot="5400000">
              <a:off x="530091" y="1958796"/>
              <a:ext cx="1066800" cy="19050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2291" name="组合 12290"/>
          <p:cNvGrpSpPr/>
          <p:nvPr/>
        </p:nvGrpSpPr>
        <p:grpSpPr>
          <a:xfrm>
            <a:off x="7494588" y="-1237932"/>
            <a:ext cx="1739900" cy="2855912"/>
            <a:chOff x="0" y="0"/>
            <a:chExt cx="1739683" cy="2857295"/>
          </a:xfrm>
        </p:grpSpPr>
        <p:pic>
          <p:nvPicPr>
            <p:cNvPr id="12292" name="图片 2" descr="树叶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219200"/>
              <a:ext cx="1739683" cy="163809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2293" name="直接连接符 27"/>
            <p:cNvCxnSpPr/>
            <p:nvPr/>
          </p:nvCxnSpPr>
          <p:spPr>
            <a:xfrm rot="-5400000" flipV="1">
              <a:off x="252842" y="602200"/>
              <a:ext cx="1219200" cy="14800"/>
            </a:xfrm>
            <a:prstGeom prst="line">
              <a:avLst/>
            </a:prstGeom>
            <a:ln w="9525">
              <a:noFill/>
            </a:ln>
          </p:spPr>
        </p:cxnSp>
      </p:grpSp>
      <p:sp>
        <p:nvSpPr>
          <p:cNvPr id="3" name="文本框 2"/>
          <p:cNvSpPr txBox="1"/>
          <p:nvPr/>
        </p:nvSpPr>
        <p:spPr>
          <a:xfrm>
            <a:off x="24765" y="706120"/>
            <a:ext cx="8999220" cy="339344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 anchor="t">
            <a:spAutoFit/>
          </a:bodyPr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</a:t>
            </a:r>
            <a:r>
              <a:rPr lang="en-US" altLang="zh-CN" sz="4000" dirty="0">
                <a:solidFill>
                  <a:srgbClr val="000000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3</a:t>
            </a:r>
            <a:r>
              <a:rPr lang="zh-CN" altLang="en-US" sz="4000" dirty="0">
                <a:solidFill>
                  <a:srgbClr val="000000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、</a:t>
            </a: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半池春水半池冰。现在的河面，有的地方还结着薄薄一层冰；部分融化的河面，风吹过，荡起微澜，这群鱼迎着微澜，迎着薄冰奋力地向前游着，它们似乎为了到达另一个彼岸，无不竭力前行着</a:t>
            </a:r>
            <a:r>
              <a:rPr lang="zh-CN" altLang="en-US" sz="4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。</a:t>
            </a:r>
            <a:r>
              <a:rPr lang="zh-CN" altLang="en-US" sz="28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                                               </a:t>
            </a:r>
            <a:br>
              <a:rPr lang="zh-CN" altLang="en-US" sz="28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</a:br>
            <a:r>
              <a:rPr lang="zh-CN" altLang="en-US" sz="24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                                                 </a:t>
            </a:r>
            <a:endParaRPr lang="zh-CN" altLang="en-US"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7750" y="147955"/>
            <a:ext cx="22402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hlinkClick r:id="rId6" action="ppaction://hlinksldjump"/>
              </a:rPr>
              <a:t>第（</a:t>
            </a:r>
            <a:r>
              <a:rPr lang="en-US" altLang="zh-CN" sz="360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hlinkClick r:id="rId6" action="ppaction://hlinksldjump"/>
              </a:rPr>
              <a:t>5</a:t>
            </a:r>
            <a:r>
              <a:rPr lang="zh-CN" altLang="en-US" sz="360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hlinkClick r:id="rId6" action="ppaction://hlinksldjump"/>
              </a:rPr>
              <a:t>）段</a:t>
            </a:r>
            <a:endParaRPr lang="zh-CN" altLang="en-US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60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62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 descr="第一笔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76725"/>
            <a:ext cx="2357438" cy="2581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3" name="组合 10242"/>
          <p:cNvGrpSpPr/>
          <p:nvPr/>
        </p:nvGrpSpPr>
        <p:grpSpPr>
          <a:xfrm>
            <a:off x="4965700" y="5435600"/>
            <a:ext cx="1866900" cy="2616200"/>
            <a:chOff x="0" y="0"/>
            <a:chExt cx="1866667" cy="2616021"/>
          </a:xfrm>
        </p:grpSpPr>
        <p:pic>
          <p:nvPicPr>
            <p:cNvPr id="10244" name="图片 21" descr="松针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866667" cy="143492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45" name="直接连接符 29"/>
            <p:cNvCxnSpPr/>
            <p:nvPr/>
          </p:nvCxnSpPr>
          <p:spPr>
            <a:xfrm rot="-5400000" flipH="1">
              <a:off x="352309" y="2015946"/>
              <a:ext cx="1181100" cy="19050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0246" name="组合 10245"/>
          <p:cNvGrpSpPr/>
          <p:nvPr/>
        </p:nvGrpSpPr>
        <p:grpSpPr>
          <a:xfrm>
            <a:off x="3282950" y="5943600"/>
            <a:ext cx="2159000" cy="2057400"/>
            <a:chOff x="0" y="0"/>
            <a:chExt cx="2158730" cy="2058080"/>
          </a:xfrm>
        </p:grpSpPr>
        <p:pic>
          <p:nvPicPr>
            <p:cNvPr id="10247" name="图片 17" descr="松针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158730" cy="914286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48" name="直接连接符 26"/>
            <p:cNvCxnSpPr/>
            <p:nvPr/>
          </p:nvCxnSpPr>
          <p:spPr>
            <a:xfrm rot="5400000">
              <a:off x="507865" y="1485786"/>
              <a:ext cx="1143000" cy="1588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0249" name="组合 10248"/>
          <p:cNvGrpSpPr/>
          <p:nvPr/>
        </p:nvGrpSpPr>
        <p:grpSpPr>
          <a:xfrm>
            <a:off x="1631950" y="5435600"/>
            <a:ext cx="2146300" cy="2501900"/>
            <a:chOff x="0" y="0"/>
            <a:chExt cx="2146032" cy="2501721"/>
          </a:xfrm>
        </p:grpSpPr>
        <p:pic>
          <p:nvPicPr>
            <p:cNvPr id="10250" name="图片 20" descr="松针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46032" cy="143492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51" name="直接连接符 23"/>
            <p:cNvCxnSpPr/>
            <p:nvPr/>
          </p:nvCxnSpPr>
          <p:spPr>
            <a:xfrm rot="5400000">
              <a:off x="530091" y="1958796"/>
              <a:ext cx="1066800" cy="19050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2291" name="组合 12290"/>
          <p:cNvGrpSpPr/>
          <p:nvPr/>
        </p:nvGrpSpPr>
        <p:grpSpPr>
          <a:xfrm>
            <a:off x="7494588" y="-1237932"/>
            <a:ext cx="1739900" cy="2855912"/>
            <a:chOff x="0" y="0"/>
            <a:chExt cx="1739683" cy="2857295"/>
          </a:xfrm>
        </p:grpSpPr>
        <p:pic>
          <p:nvPicPr>
            <p:cNvPr id="12292" name="图片 2" descr="树叶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219200"/>
              <a:ext cx="1739683" cy="163809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2293" name="直接连接符 27"/>
            <p:cNvCxnSpPr/>
            <p:nvPr/>
          </p:nvCxnSpPr>
          <p:spPr>
            <a:xfrm rot="-5400000" flipV="1">
              <a:off x="252842" y="602200"/>
              <a:ext cx="1219200" cy="14800"/>
            </a:xfrm>
            <a:prstGeom prst="line">
              <a:avLst/>
            </a:prstGeom>
            <a:ln w="9525">
              <a:noFill/>
            </a:ln>
          </p:spPr>
        </p:cxnSp>
      </p:grpSp>
      <p:sp>
        <p:nvSpPr>
          <p:cNvPr id="2" name="文本框 1"/>
          <p:cNvSpPr txBox="1"/>
          <p:nvPr/>
        </p:nvSpPr>
        <p:spPr>
          <a:xfrm>
            <a:off x="3282950" y="1183640"/>
            <a:ext cx="224028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  <a:hlinkClick r:id="rId6" action="ppaction://hlinksldjump"/>
              </a:rPr>
              <a:t>第（</a:t>
            </a:r>
            <a:r>
              <a:rPr lang="en-US" altLang="zh-CN" sz="360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  <a:hlinkClick r:id="rId6" action="ppaction://hlinksldjump"/>
              </a:rPr>
              <a:t>7</a:t>
            </a:r>
            <a:r>
              <a:rPr lang="zh-CN" altLang="en-US" sz="360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  <a:hlinkClick r:id="rId6" action="ppaction://hlinksldjump"/>
              </a:rPr>
              <a:t>）段</a:t>
            </a:r>
            <a:endParaRPr lang="zh-CN" altLang="en-US" sz="3600">
              <a:solidFill>
                <a:schemeClr val="tx1"/>
              </a:solidFill>
              <a:latin typeface="叶根友毛笔行书2.0版" panose="02010601030101010101" charset="-122"/>
              <a:ea typeface="叶根友毛笔行书2.0版" panose="02010601030101010101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4040" y="2011680"/>
            <a:ext cx="8154670" cy="2202815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 anchor="t">
            <a:spAutoFit/>
          </a:bodyPr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lang="en-US" altLang="zh-CN" sz="3200" dirty="0"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4</a:t>
            </a:r>
            <a:r>
              <a:rPr lang="zh-CN" altLang="en-US" sz="3200" dirty="0"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、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春风拂过水面，河面再次荡起微澜。太阳也已挂上高楼，照得人暖暖的。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我对自己说：</a:t>
            </a:r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春天真的来了！</a:t>
            </a:r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                                            </a:t>
            </a:r>
            <a:b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</a:b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                                              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60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62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矩形 4"/>
          <p:cNvSpPr/>
          <p:nvPr/>
        </p:nvSpPr>
        <p:spPr>
          <a:xfrm>
            <a:off x="171450" y="-18415"/>
            <a:ext cx="9144000" cy="6949440"/>
          </a:xfrm>
          <a:prstGeom prst="rect">
            <a:avLst/>
          </a:prstGeom>
          <a:gradFill rotWithShape="0">
            <a:gsLst>
              <a:gs pos="0">
                <a:srgbClr val="F2F2F2">
                  <a:alpha val="100000"/>
                </a:srgbClr>
              </a:gs>
              <a:gs pos="66000">
                <a:srgbClr val="F2F2F2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ctr"/>
          <a:p>
            <a:pPr lvl="0" algn="l"/>
            <a:endParaRPr lang="en-US" altLang="x-none" dirty="0">
              <a:solidFill>
                <a:srgbClr val="FFFFFF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4100" name="图片 2" descr="画笔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7480" y="5541645"/>
            <a:ext cx="9144000" cy="21393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71" name="组合 6170"/>
          <p:cNvGrpSpPr/>
          <p:nvPr/>
        </p:nvGrpSpPr>
        <p:grpSpPr>
          <a:xfrm>
            <a:off x="-344487" y="4723448"/>
            <a:ext cx="2884487" cy="4283075"/>
            <a:chOff x="0" y="0"/>
            <a:chExt cx="2885125" cy="4282141"/>
          </a:xfrm>
        </p:grpSpPr>
        <p:pic>
          <p:nvPicPr>
            <p:cNvPr id="6172" name="图片 63" descr="荷叶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122997">
              <a:off x="0" y="0"/>
              <a:ext cx="2885125" cy="2217748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6173" name="直接连接符 65"/>
            <p:cNvCxnSpPr/>
            <p:nvPr/>
          </p:nvCxnSpPr>
          <p:spPr>
            <a:xfrm rot="-5400000" flipH="1">
              <a:off x="756726" y="3046293"/>
              <a:ext cx="2075051" cy="396642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6156" name="组合 6155"/>
          <p:cNvGrpSpPr/>
          <p:nvPr/>
        </p:nvGrpSpPr>
        <p:grpSpPr>
          <a:xfrm>
            <a:off x="848678" y="4639945"/>
            <a:ext cx="1200150" cy="2143125"/>
            <a:chOff x="0" y="0"/>
            <a:chExt cx="1200092" cy="2143140"/>
          </a:xfrm>
        </p:grpSpPr>
        <p:pic>
          <p:nvPicPr>
            <p:cNvPr id="6157" name="图片 17" descr="莲花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00092" cy="806312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6158" name="直接连接符 37"/>
            <p:cNvCxnSpPr/>
            <p:nvPr/>
          </p:nvCxnSpPr>
          <p:spPr>
            <a:xfrm rot="5400000">
              <a:off x="-368391" y="1174703"/>
              <a:ext cx="1336828" cy="600046"/>
            </a:xfrm>
            <a:prstGeom prst="line">
              <a:avLst/>
            </a:prstGeom>
            <a:ln w="9525">
              <a:noFill/>
            </a:ln>
          </p:spPr>
        </p:cxnSp>
      </p:grpSp>
      <p:sp>
        <p:nvSpPr>
          <p:cNvPr id="3" name="文本框 2"/>
          <p:cNvSpPr txBox="1"/>
          <p:nvPr/>
        </p:nvSpPr>
        <p:spPr>
          <a:xfrm>
            <a:off x="868680" y="479425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3600" b="1"/>
          </a:p>
        </p:txBody>
      </p:sp>
      <p:sp>
        <p:nvSpPr>
          <p:cNvPr id="4" name="文本框 3"/>
          <p:cNvSpPr txBox="1"/>
          <p:nvPr/>
        </p:nvSpPr>
        <p:spPr>
          <a:xfrm>
            <a:off x="344805" y="127000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65705" y="2004695"/>
            <a:ext cx="4714240" cy="252984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zh-CN" altLang="en-US" sz="4000">
                <a:latin typeface="叶根友毛笔行书2.0版" panose="02010601030101010101" charset="-122"/>
                <a:ea typeface="叶根友毛笔行书2.0版" panose="02010601030101010101" charset="-122"/>
              </a:rPr>
              <a:t>起首处，一笔着色</a:t>
            </a:r>
            <a:endParaRPr lang="zh-CN" altLang="en-US" sz="4000">
              <a:latin typeface="叶根友毛笔行书2.0版" panose="02010601030101010101" charset="-122"/>
              <a:ea typeface="叶根友毛笔行书2.0版" panose="02010601030101010101" charset="-122"/>
            </a:endParaRPr>
          </a:p>
          <a:p>
            <a:pPr algn="l"/>
            <a:r>
              <a:rPr lang="zh-CN" altLang="en-US" sz="4000">
                <a:latin typeface="叶根友毛笔行书2.0版" panose="02010601030101010101" charset="-122"/>
                <a:ea typeface="叶根友毛笔行书2.0版" panose="02010601030101010101" charset="-122"/>
              </a:rPr>
              <a:t>动情处，二笔渲染</a:t>
            </a:r>
            <a:endParaRPr lang="zh-CN" altLang="en-US" sz="4000">
              <a:latin typeface="叶根友毛笔行书2.0版" panose="02010601030101010101" charset="-122"/>
              <a:ea typeface="叶根友毛笔行书2.0版" panose="02010601030101010101" charset="-122"/>
            </a:endParaRPr>
          </a:p>
          <a:p>
            <a:pPr algn="l"/>
            <a:r>
              <a:rPr lang="zh-CN" altLang="en-US" sz="4000">
                <a:latin typeface="叶根友毛笔行书2.0版" panose="02010601030101010101" charset="-122"/>
                <a:ea typeface="叶根友毛笔行书2.0版" panose="02010601030101010101" charset="-122"/>
              </a:rPr>
              <a:t>动心处，三笔铺陈</a:t>
            </a:r>
            <a:endParaRPr lang="zh-CN" altLang="en-US" sz="4000">
              <a:latin typeface="叶根友毛笔行书2.0版" panose="02010601030101010101" charset="-122"/>
              <a:ea typeface="叶根友毛笔行书2.0版" panose="02010601030101010101" charset="-122"/>
            </a:endParaRPr>
          </a:p>
          <a:p>
            <a:pPr algn="l"/>
            <a:r>
              <a:rPr lang="zh-CN" altLang="en-US" sz="4000">
                <a:latin typeface="叶根友毛笔行书2.0版" panose="02010601030101010101" charset="-122"/>
                <a:ea typeface="叶根友毛笔行书2.0版" panose="02010601030101010101" charset="-122"/>
              </a:rPr>
              <a:t>收尾处，一笔留韵</a:t>
            </a:r>
            <a:endParaRPr lang="zh-CN" altLang="en-US" sz="4000"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2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32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2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2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3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18" dur="64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4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0" dur="64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40" fill="hold">
                                          <p:stCondLst>
                                            <p:cond delay="256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2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2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2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2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1" dur="64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4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3" dur="64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40" fill="hold">
                                          <p:stCondLst>
                                            <p:cond delay="256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F2F2"/>
            </a:gs>
            <a:gs pos="100000">
              <a:srgbClr val="BFBF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098" name="矩形 4"/>
          <p:cNvSpPr/>
          <p:nvPr/>
        </p:nvSpPr>
        <p:spPr>
          <a:xfrm>
            <a:off x="0" y="-18415"/>
            <a:ext cx="9144000" cy="6949440"/>
          </a:xfrm>
          <a:prstGeom prst="rect">
            <a:avLst/>
          </a:prstGeom>
          <a:gradFill rotWithShape="0">
            <a:gsLst>
              <a:gs pos="0">
                <a:srgbClr val="F2F2F2">
                  <a:alpha val="100000"/>
                </a:srgbClr>
              </a:gs>
              <a:gs pos="66000">
                <a:srgbClr val="F2F2F2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anchor="ctr"/>
          <a:p>
            <a:pPr lvl="0" algn="l"/>
            <a:endParaRPr lang="en-US" altLang="x-none" dirty="0">
              <a:solidFill>
                <a:srgbClr val="FFFFFF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4100" name="图片 2" descr="画笔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7480" y="5541645"/>
            <a:ext cx="9144000" cy="213931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71" name="组合 6170"/>
          <p:cNvGrpSpPr/>
          <p:nvPr/>
        </p:nvGrpSpPr>
        <p:grpSpPr>
          <a:xfrm>
            <a:off x="-344487" y="4723448"/>
            <a:ext cx="2884487" cy="4283075"/>
            <a:chOff x="0" y="0"/>
            <a:chExt cx="2885125" cy="4282141"/>
          </a:xfrm>
        </p:grpSpPr>
        <p:pic>
          <p:nvPicPr>
            <p:cNvPr id="6172" name="图片 63" descr="荷叶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122997">
              <a:off x="0" y="0"/>
              <a:ext cx="2885125" cy="2217748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6173" name="直接连接符 65"/>
            <p:cNvCxnSpPr/>
            <p:nvPr/>
          </p:nvCxnSpPr>
          <p:spPr>
            <a:xfrm rot="-5400000" flipH="1">
              <a:off x="756726" y="3046293"/>
              <a:ext cx="2075051" cy="396642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6156" name="组合 6155"/>
          <p:cNvGrpSpPr/>
          <p:nvPr/>
        </p:nvGrpSpPr>
        <p:grpSpPr>
          <a:xfrm>
            <a:off x="848678" y="4639945"/>
            <a:ext cx="1200150" cy="2143125"/>
            <a:chOff x="0" y="0"/>
            <a:chExt cx="1200092" cy="2143140"/>
          </a:xfrm>
        </p:grpSpPr>
        <p:pic>
          <p:nvPicPr>
            <p:cNvPr id="6157" name="图片 17" descr="莲花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00092" cy="806312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6158" name="直接连接符 37"/>
            <p:cNvCxnSpPr/>
            <p:nvPr/>
          </p:nvCxnSpPr>
          <p:spPr>
            <a:xfrm rot="5400000">
              <a:off x="-368391" y="1174703"/>
              <a:ext cx="1336828" cy="600046"/>
            </a:xfrm>
            <a:prstGeom prst="line">
              <a:avLst/>
            </a:prstGeom>
            <a:ln w="9525">
              <a:noFill/>
            </a:ln>
          </p:spPr>
        </p:cxnSp>
      </p:grpSp>
      <p:sp>
        <p:nvSpPr>
          <p:cNvPr id="7" name="云形 6"/>
          <p:cNvSpPr/>
          <p:nvPr/>
        </p:nvSpPr>
        <p:spPr>
          <a:xfrm>
            <a:off x="227965" y="328930"/>
            <a:ext cx="3300095" cy="94107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68680" y="479425"/>
            <a:ext cx="201930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学以致用</a:t>
            </a:r>
            <a:endParaRPr lang="zh-CN" altLang="en-US" sz="3600" b="1"/>
          </a:p>
        </p:txBody>
      </p:sp>
      <p:sp>
        <p:nvSpPr>
          <p:cNvPr id="4" name="文本框 3"/>
          <p:cNvSpPr txBox="1"/>
          <p:nvPr/>
        </p:nvSpPr>
        <p:spPr>
          <a:xfrm>
            <a:off x="344805" y="1270000"/>
            <a:ext cx="879983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400" b="1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  <a:cs typeface="+mj-cs"/>
                <a:sym typeface="+mn-ea"/>
              </a:rPr>
              <a:t>增加或改写</a:t>
            </a:r>
            <a:r>
              <a:rPr lang="zh-CN" altLang="en-US" sz="3600" b="1" dirty="0">
                <a:latin typeface="+mj-lt"/>
                <a:ea typeface="黑体" panose="02010609060101010101" pitchFamily="2" charset="-122"/>
                <a:cs typeface="+mj-cs"/>
                <a:sym typeface="+mn-ea"/>
              </a:rPr>
              <a:t>《金色的印迹》中的写景句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8745" y="2030730"/>
            <a:ext cx="8867140" cy="2840355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（</a:t>
            </a:r>
            <a:r>
              <a:rPr lang="en-US" altLang="x-none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1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）奠定基调之时（开头）</a:t>
            </a:r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     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        </a:t>
            </a:r>
            <a:r>
              <a:rPr lang="zh-CN" altLang="en-US" sz="280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          </a:t>
            </a:r>
            <a:endParaRPr lang="zh-CN" altLang="en-US" sz="28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  <a:p>
            <a:pPr algn="l"/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（</a:t>
            </a:r>
            <a:r>
              <a:rPr lang="en-US" altLang="x-none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2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）衬托情感之时（段中）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2" charset="-122"/>
              <a:ea typeface="+mn-ea"/>
              <a:cs typeface="+mn-cs"/>
              <a:sym typeface="+mn-ea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2F2F2F"/>
              </a:buClr>
              <a:buSzPct val="50000"/>
              <a:buFont typeface="Wingdings 2"/>
            </a:pP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（</a:t>
            </a:r>
            <a:r>
              <a:rPr lang="en-US" altLang="x-none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3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）情感转折之时（段中）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2" charset="-122"/>
              <a:ea typeface="+mn-ea"/>
              <a:cs typeface="+mn-cs"/>
              <a:sym typeface="+mn-ea"/>
            </a:endParaRPr>
          </a:p>
          <a:p>
            <a:pPr algn="l"/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（</a:t>
            </a:r>
            <a:r>
              <a:rPr lang="en-US" altLang="zh-CN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4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）照应开头留韵时（结尾）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2" charset="-122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2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32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2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2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3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18" dur="64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4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0" dur="64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40" fill="hold">
                                          <p:stCondLst>
                                            <p:cond delay="256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2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2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2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2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1" dur="64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4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3" dur="64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40" fill="hold">
                                          <p:stCondLst>
                                            <p:cond delay="256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3" name="图片 4" descr="4.png"/>
          <p:cNvPicPr>
            <a:picLocks noChangeAspect="1"/>
          </p:cNvPicPr>
          <p:nvPr/>
        </p:nvPicPr>
        <p:blipFill>
          <a:blip r:embed="rId1"/>
          <a:srcRect l="3876" t="23515" r="3101" b="16020"/>
          <a:stretch>
            <a:fillRect/>
          </a:stretch>
        </p:blipFill>
        <p:spPr>
          <a:xfrm>
            <a:off x="0" y="68898"/>
            <a:ext cx="914400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5" descr="1.png"/>
          <p:cNvPicPr>
            <a:picLocks noChangeAspect="1"/>
          </p:cNvPicPr>
          <p:nvPr/>
        </p:nvPicPr>
        <p:blipFill>
          <a:blip r:embed="rId2"/>
          <a:srcRect l="11110" r="18520"/>
          <a:stretch>
            <a:fillRect/>
          </a:stretch>
        </p:blipFill>
        <p:spPr>
          <a:xfrm>
            <a:off x="7858125" y="857250"/>
            <a:ext cx="1285875" cy="5414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7" descr="4.png"/>
          <p:cNvPicPr>
            <a:picLocks noChangeAspect="1"/>
          </p:cNvPicPr>
          <p:nvPr/>
        </p:nvPicPr>
        <p:blipFill>
          <a:blip r:embed="rId3"/>
          <a:srcRect l="3101" t="16020" r="3876" b="23515"/>
          <a:stretch>
            <a:fillRect/>
          </a:stretch>
        </p:blipFill>
        <p:spPr>
          <a:xfrm>
            <a:off x="0" y="5572125"/>
            <a:ext cx="914400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8" descr="1.png"/>
          <p:cNvPicPr>
            <a:picLocks noChangeAspect="1"/>
          </p:cNvPicPr>
          <p:nvPr/>
        </p:nvPicPr>
        <p:blipFill>
          <a:blip r:embed="rId4"/>
          <a:srcRect l="18520" r="11110"/>
          <a:stretch>
            <a:fillRect/>
          </a:stretch>
        </p:blipFill>
        <p:spPr>
          <a:xfrm>
            <a:off x="0" y="785813"/>
            <a:ext cx="1285875" cy="5414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 6"/>
          <p:cNvSpPr/>
          <p:nvPr/>
        </p:nvSpPr>
        <p:spPr>
          <a:xfrm>
            <a:off x="523875" y="241935"/>
            <a:ext cx="3300095" cy="94107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85875" y="438150"/>
            <a:ext cx="160528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问卷反馈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5360" y="1770380"/>
            <a:ext cx="4653280" cy="5791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记叙文中的写景句作用：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91920" y="2630170"/>
            <a:ext cx="6570980" cy="2804160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t">
            <a:spAutoFit/>
          </a:bodyPr>
          <a:p>
            <a:pPr marL="457200" indent="-457200" algn="l" eaLnBrk="0" hangingPunct="0">
              <a:buFont typeface="Wingdings" panose="05000000000000000000" charset="0"/>
              <a:buChar char="ü"/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黑体" panose="02010609060101010101" pitchFamily="2" charset="-122"/>
              </a:rPr>
              <a:t>衬托人物心情、形象，表达人物情感</a:t>
            </a:r>
            <a:r>
              <a:rPr lang="en-US" altLang="zh-CN" sz="32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黑体" panose="02010609060101010101" pitchFamily="2" charset="-122"/>
              </a:rPr>
              <a:t>(100%)</a:t>
            </a:r>
            <a:endParaRPr lang="en-US" altLang="zh-CN" sz="32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  <a:sym typeface="黑体" panose="02010609060101010101" pitchFamily="2" charset="-122"/>
            </a:endParaRPr>
          </a:p>
          <a:p>
            <a:pPr marL="457200" indent="-457200" algn="l" eaLnBrk="0" hangingPunct="0">
              <a:buFont typeface="Wingdings" panose="05000000000000000000" charset="0"/>
              <a:buChar char="ü"/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黑体" panose="02010609060101010101" pitchFamily="2" charset="-122"/>
              </a:rPr>
              <a:t>点明时令、地点，营造氛围</a:t>
            </a:r>
            <a:r>
              <a:rPr lang="en-US" altLang="zh-CN" sz="32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黑体" panose="02010609060101010101" pitchFamily="2" charset="-122"/>
              </a:rPr>
              <a:t>(90%)</a:t>
            </a:r>
            <a:endParaRPr lang="en-US" altLang="zh-CN" sz="32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  <a:sym typeface="黑体" panose="02010609060101010101" pitchFamily="2" charset="-122"/>
            </a:endParaRPr>
          </a:p>
          <a:p>
            <a:pPr marL="457200" indent="-457200" algn="l" eaLnBrk="0" hangingPunct="0">
              <a:buFont typeface="Wingdings" panose="05000000000000000000" charset="0"/>
              <a:buChar char="ü"/>
            </a:pP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暗含中心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(60%)</a:t>
            </a:r>
            <a:endParaRPr lang="en-US" altLang="zh-CN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pPr marL="457200" indent="-457200" algn="l" eaLnBrk="0" hangingPunct="0">
              <a:buFont typeface="Wingdings" panose="05000000000000000000" charset="0"/>
              <a:buChar char="ü"/>
            </a:pPr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黑体" panose="02010609060101010101" pitchFamily="2" charset="-122"/>
              </a:rPr>
              <a:t>再现生活画面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黑体" panose="02010609060101010101" pitchFamily="2" charset="-122"/>
              </a:rPr>
              <a:t>(40%)</a:t>
            </a:r>
            <a:endParaRPr lang="en-US" altLang="zh-CN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  <a:sym typeface="黑体" panose="02010609060101010101" pitchFamily="2" charset="-122"/>
            </a:endParaRPr>
          </a:p>
          <a:p>
            <a:pPr marL="457200" indent="-457200" algn="l" eaLnBrk="0" hangingPunct="0">
              <a:buFont typeface="Wingdings" panose="05000000000000000000" charset="0"/>
              <a:buChar char="ü"/>
            </a:pPr>
            <a:endParaRPr lang="en-US" altLang="zh-CN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  <a:sym typeface="黑体" panose="02010609060101010101" pitchFamily="2" charset="-122"/>
            </a:endParaRPr>
          </a:p>
        </p:txBody>
      </p:sp>
    </p:spTree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25000"/>
              </a:srgbClr>
            </a:gs>
            <a:gs pos="70000">
              <a:srgbClr val="A6A6A6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7170" name="图片 1" descr="第一笔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68253"/>
            <a:ext cx="9144000" cy="1763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 6"/>
          <p:cNvSpPr/>
          <p:nvPr/>
        </p:nvSpPr>
        <p:spPr>
          <a:xfrm>
            <a:off x="260985" y="78105"/>
            <a:ext cx="3300095" cy="94107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06475" y="241935"/>
            <a:ext cx="18084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问卷反馈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2060" y="855345"/>
            <a:ext cx="5872480" cy="5791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黑体" panose="02010609060101010101" pitchFamily="2" charset="-122"/>
              </a:rPr>
              <a:t>明确下列写景句的类别与作用：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0985" y="1434465"/>
            <a:ext cx="8426450" cy="432816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p>
            <a:pPr algn="r"/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例</a:t>
            </a:r>
            <a:r>
              <a:rPr lang="en-US" altLang="zh-CN" sz="3200"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1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：</a:t>
            </a:r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那时正逢叶落，满树枝条都在风中摇动，颤    颤得像极了相互交织的手指在凉风里弹着透明的琴。破旧的月台上布满红色的锈迹，岁月于此变得陈旧。     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        </a:t>
            </a:r>
            <a:r>
              <a:rPr lang="zh-CN" altLang="en-US" sz="280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                       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--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葛欣然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 </a:t>
            </a:r>
            <a:endParaRPr lang="zh-CN" altLang="en-US" sz="28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  <a:p>
            <a:pPr algn="l"/>
            <a:r>
              <a:rPr lang="zh-CN" altLang="en-US" sz="3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  例2</a:t>
            </a:r>
            <a:r>
              <a:rPr lang="en-US" altLang="zh-CN">
                <a:solidFill>
                  <a:schemeClr val="tx1"/>
                </a:solidFill>
                <a:latin typeface="Arial" panose="020B0604020202020204" pitchFamily="34" charset="0"/>
                <a:cs typeface="+mn-cs"/>
                <a:sym typeface="+mn-ea"/>
              </a:rPr>
              <a:t>：</a:t>
            </a:r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几扇窗子，发出淡淡的蓝光，里面的电脑嗡嗡响着。同学们一排排地坐在电脑前，不厌其烦地练习着。有的同学手指在键盘上飞速地敲击着，有的同学就差把眼睛贴在电脑屏幕上了，还有的聚拢在一起热烈地讨论着。            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cs typeface="+mn-cs"/>
                <a:sym typeface="+mn-ea"/>
              </a:rPr>
              <a:t>                                        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--林昊</a:t>
            </a:r>
            <a:endParaRPr lang="en-US" alt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  <a:p>
            <a:endParaRPr lang="en-US" altLang="zh-CN"/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11" descr="第一页整体副本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8740" y="2705100"/>
            <a:ext cx="9144000" cy="4608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14" descr="第一页整体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" y="4338638"/>
            <a:ext cx="8215313" cy="25193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150" name="直接连接符 23"/>
          <p:cNvCxnSpPr/>
          <p:nvPr/>
        </p:nvCxnSpPr>
        <p:spPr>
          <a:xfrm>
            <a:off x="3859213" y="2703513"/>
            <a:ext cx="2928937" cy="1587"/>
          </a:xfrm>
          <a:prstGeom prst="line">
            <a:avLst/>
          </a:prstGeom>
          <a:ln w="9525" cap="rnd" cmpd="sng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</p:cxnSp>
      <p:cxnSp>
        <p:nvCxnSpPr>
          <p:cNvPr id="6151" name="直接连接符 24"/>
          <p:cNvCxnSpPr/>
          <p:nvPr/>
        </p:nvCxnSpPr>
        <p:spPr>
          <a:xfrm>
            <a:off x="3856038" y="4117975"/>
            <a:ext cx="2928937" cy="1588"/>
          </a:xfrm>
          <a:prstGeom prst="line">
            <a:avLst/>
          </a:prstGeom>
          <a:ln w="9525" cap="rnd" cmpd="sng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</p:cxnSp>
      <p:grpSp>
        <p:nvGrpSpPr>
          <p:cNvPr id="6153" name="组合 6152"/>
          <p:cNvGrpSpPr/>
          <p:nvPr/>
        </p:nvGrpSpPr>
        <p:grpSpPr>
          <a:xfrm>
            <a:off x="426720" y="1855153"/>
            <a:ext cx="820738" cy="3810000"/>
            <a:chOff x="0" y="0"/>
            <a:chExt cx="819914" cy="3809185"/>
          </a:xfrm>
        </p:grpSpPr>
        <p:pic>
          <p:nvPicPr>
            <p:cNvPr id="6154" name="图片 16" descr="莲包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23860">
              <a:off x="0" y="0"/>
              <a:ext cx="819914" cy="169839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6155" name="直接连接符 29"/>
            <p:cNvCxnSpPr/>
            <p:nvPr/>
          </p:nvCxnSpPr>
          <p:spPr>
            <a:xfrm rot="-5400000" flipH="1">
              <a:off x="-791977" y="2773334"/>
              <a:ext cx="2000264" cy="71438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6156" name="组合 6155"/>
          <p:cNvGrpSpPr/>
          <p:nvPr/>
        </p:nvGrpSpPr>
        <p:grpSpPr>
          <a:xfrm>
            <a:off x="968058" y="2718435"/>
            <a:ext cx="1200150" cy="2143125"/>
            <a:chOff x="0" y="0"/>
            <a:chExt cx="1200092" cy="2143140"/>
          </a:xfrm>
        </p:grpSpPr>
        <p:pic>
          <p:nvPicPr>
            <p:cNvPr id="6157" name="图片 17" descr="莲花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00092" cy="806312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6158" name="直接连接符 37"/>
            <p:cNvCxnSpPr/>
            <p:nvPr/>
          </p:nvCxnSpPr>
          <p:spPr>
            <a:xfrm rot="5400000">
              <a:off x="-368391" y="1174703"/>
              <a:ext cx="1336828" cy="600046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6171" name="组合 6170"/>
          <p:cNvGrpSpPr/>
          <p:nvPr/>
        </p:nvGrpSpPr>
        <p:grpSpPr>
          <a:xfrm>
            <a:off x="-225107" y="2892743"/>
            <a:ext cx="2884487" cy="4283075"/>
            <a:chOff x="0" y="0"/>
            <a:chExt cx="2885125" cy="4282141"/>
          </a:xfrm>
        </p:grpSpPr>
        <p:pic>
          <p:nvPicPr>
            <p:cNvPr id="6172" name="图片 63" descr="荷叶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122997">
              <a:off x="0" y="0"/>
              <a:ext cx="2885125" cy="2217748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6173" name="直接连接符 65"/>
            <p:cNvCxnSpPr/>
            <p:nvPr/>
          </p:nvCxnSpPr>
          <p:spPr>
            <a:xfrm rot="-5400000" flipH="1">
              <a:off x="756726" y="3046293"/>
              <a:ext cx="2075051" cy="396642"/>
            </a:xfrm>
            <a:prstGeom prst="line">
              <a:avLst/>
            </a:prstGeom>
            <a:ln w="9525">
              <a:noFill/>
            </a:ln>
          </p:spPr>
        </p:cxnSp>
      </p:grpSp>
      <p:sp>
        <p:nvSpPr>
          <p:cNvPr id="2" name="文本框 1"/>
          <p:cNvSpPr txBox="1"/>
          <p:nvPr/>
        </p:nvSpPr>
        <p:spPr>
          <a:xfrm>
            <a:off x="2638425" y="1789430"/>
            <a:ext cx="6266180" cy="9144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5400" b="1" dirty="0">
                <a:solidFill>
                  <a:srgbClr val="C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cs typeface="+mn-ea"/>
                <a:sym typeface="+mn-ea"/>
              </a:rPr>
              <a:t>巧笑倩兮  美目盼兮</a:t>
            </a:r>
            <a:r>
              <a:rPr lang="zh-CN" altLang="en-US" sz="54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cs typeface="+mn-ea"/>
                <a:sym typeface="+mn-ea"/>
              </a:rPr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98975" y="3524885"/>
            <a:ext cx="4248150" cy="12274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x-none" sz="36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cs typeface="+mn-ea"/>
                <a:sym typeface="+mn-ea"/>
              </a:rPr>
              <a:t>——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增强写景意识   </a:t>
            </a: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algn="l"/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      把握写景契机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32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32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2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2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3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9" dur="64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4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1" dur="64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40" fill="hold">
                                          <p:stCondLst>
                                            <p:cond delay="256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32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32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32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2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3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9" dur="64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64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1" dur="64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640" fill="hold">
                                          <p:stCondLst>
                                            <p:cond delay="256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32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32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32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32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3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9" dur="64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4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51" dur="64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40" fill="hold">
                                          <p:stCondLst>
                                            <p:cond delay="256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 descr="第一笔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76725"/>
            <a:ext cx="2357438" cy="2581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3" name="组合 10242"/>
          <p:cNvGrpSpPr/>
          <p:nvPr/>
        </p:nvGrpSpPr>
        <p:grpSpPr>
          <a:xfrm>
            <a:off x="4965700" y="5435600"/>
            <a:ext cx="1866900" cy="2616200"/>
            <a:chOff x="0" y="0"/>
            <a:chExt cx="1866667" cy="2616021"/>
          </a:xfrm>
        </p:grpSpPr>
        <p:pic>
          <p:nvPicPr>
            <p:cNvPr id="10244" name="图片 21" descr="松针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866667" cy="143492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45" name="直接连接符 29"/>
            <p:cNvCxnSpPr/>
            <p:nvPr/>
          </p:nvCxnSpPr>
          <p:spPr>
            <a:xfrm rot="-5400000" flipH="1">
              <a:off x="352309" y="2015946"/>
              <a:ext cx="1181100" cy="19050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0246" name="组合 10245"/>
          <p:cNvGrpSpPr/>
          <p:nvPr/>
        </p:nvGrpSpPr>
        <p:grpSpPr>
          <a:xfrm>
            <a:off x="3282950" y="5943600"/>
            <a:ext cx="2159000" cy="2057400"/>
            <a:chOff x="0" y="0"/>
            <a:chExt cx="2158730" cy="2058080"/>
          </a:xfrm>
        </p:grpSpPr>
        <p:pic>
          <p:nvPicPr>
            <p:cNvPr id="10247" name="图片 17" descr="松针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158730" cy="914286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48" name="直接连接符 26"/>
            <p:cNvCxnSpPr/>
            <p:nvPr/>
          </p:nvCxnSpPr>
          <p:spPr>
            <a:xfrm rot="5400000">
              <a:off x="507865" y="1485786"/>
              <a:ext cx="1143000" cy="1588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0249" name="组合 10248"/>
          <p:cNvGrpSpPr/>
          <p:nvPr/>
        </p:nvGrpSpPr>
        <p:grpSpPr>
          <a:xfrm>
            <a:off x="1631950" y="5435600"/>
            <a:ext cx="2146300" cy="2501900"/>
            <a:chOff x="0" y="0"/>
            <a:chExt cx="2146032" cy="2501721"/>
          </a:xfrm>
        </p:grpSpPr>
        <p:pic>
          <p:nvPicPr>
            <p:cNvPr id="10250" name="图片 20" descr="松针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46032" cy="143492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51" name="直接连接符 23"/>
            <p:cNvCxnSpPr/>
            <p:nvPr/>
          </p:nvCxnSpPr>
          <p:spPr>
            <a:xfrm rot="5400000">
              <a:off x="530091" y="1958796"/>
              <a:ext cx="1066800" cy="19050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2291" name="组合 12290"/>
          <p:cNvGrpSpPr/>
          <p:nvPr/>
        </p:nvGrpSpPr>
        <p:grpSpPr>
          <a:xfrm>
            <a:off x="7494588" y="-1237932"/>
            <a:ext cx="1739900" cy="2855912"/>
            <a:chOff x="0" y="0"/>
            <a:chExt cx="1739683" cy="2857295"/>
          </a:xfrm>
        </p:grpSpPr>
        <p:pic>
          <p:nvPicPr>
            <p:cNvPr id="12292" name="图片 2" descr="树叶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219200"/>
              <a:ext cx="1739683" cy="163809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2293" name="直接连接符 27"/>
            <p:cNvCxnSpPr/>
            <p:nvPr/>
          </p:nvCxnSpPr>
          <p:spPr>
            <a:xfrm rot="-5400000" flipV="1">
              <a:off x="252842" y="602200"/>
              <a:ext cx="1219200" cy="14800"/>
            </a:xfrm>
            <a:prstGeom prst="line">
              <a:avLst/>
            </a:prstGeom>
            <a:ln w="9525">
              <a:noFill/>
            </a:ln>
          </p:spPr>
        </p:cxnSp>
      </p:grpSp>
      <p:sp>
        <p:nvSpPr>
          <p:cNvPr id="2" name="文本框 1"/>
          <p:cNvSpPr txBox="1"/>
          <p:nvPr/>
        </p:nvSpPr>
        <p:spPr>
          <a:xfrm>
            <a:off x="3282950" y="1183640"/>
            <a:ext cx="201168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写景契机</a:t>
            </a:r>
            <a:endParaRPr lang="zh-CN" altLang="en-US" sz="3600">
              <a:solidFill>
                <a:schemeClr val="tx1"/>
              </a:solidFill>
              <a:latin typeface="叶根友毛笔行书2.0版" panose="02010601030101010101" charset="-122"/>
              <a:ea typeface="叶根友毛笔行书2.0版" panose="02010601030101010101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4040" y="2011680"/>
            <a:ext cx="8154670" cy="2868930"/>
          </a:xfrm>
          <a:prstGeom prst="rect">
            <a:avLst/>
          </a:prstGeom>
          <a:solidFill>
            <a:schemeClr val="lt1">
              <a:alpha val="3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“风景描写只有在适当的时候，在它能像音乐或者由音乐伴奏的朗诵，向读者传达这样那样心情的时候，才合适，才不至于把局面弄糟。”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algn="l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                                    </a:t>
            </a:r>
            <a:r>
              <a:rPr lang="zh-CN" altLang="en-US" sz="28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        </a:t>
            </a:r>
            <a:r>
              <a:rPr lang="en-US" altLang="zh-CN" sz="28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---</a:t>
            </a:r>
            <a:r>
              <a:rPr lang="zh-CN" altLang="en-US" sz="28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契科夫</a:t>
            </a:r>
            <a:br>
              <a:rPr lang="zh-CN" altLang="en-US" sz="28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</a:br>
            <a:r>
              <a:rPr lang="zh-CN" altLang="en-US" sz="24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                                                    </a:t>
            </a:r>
            <a:endParaRPr lang="zh-CN" altLang="en-US"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60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62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45000"/>
              </a:srgbClr>
            </a:gs>
            <a:gs pos="70000">
              <a:srgbClr val="A6A6A6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0242" name="图片 1" descr="第一笔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76725"/>
            <a:ext cx="2357438" cy="2581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3" name="组合 10242"/>
          <p:cNvGrpSpPr/>
          <p:nvPr/>
        </p:nvGrpSpPr>
        <p:grpSpPr>
          <a:xfrm>
            <a:off x="4965700" y="5423535"/>
            <a:ext cx="1866900" cy="2616200"/>
            <a:chOff x="0" y="0"/>
            <a:chExt cx="1866667" cy="2616021"/>
          </a:xfrm>
        </p:grpSpPr>
        <p:pic>
          <p:nvPicPr>
            <p:cNvPr id="10244" name="图片 21" descr="松针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866667" cy="143492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45" name="直接连接符 29"/>
            <p:cNvCxnSpPr/>
            <p:nvPr/>
          </p:nvCxnSpPr>
          <p:spPr>
            <a:xfrm rot="-5400000" flipH="1">
              <a:off x="352309" y="2015946"/>
              <a:ext cx="1181100" cy="19050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0246" name="组合 10245"/>
          <p:cNvGrpSpPr/>
          <p:nvPr/>
        </p:nvGrpSpPr>
        <p:grpSpPr>
          <a:xfrm>
            <a:off x="3282950" y="5943600"/>
            <a:ext cx="2159000" cy="2057400"/>
            <a:chOff x="0" y="0"/>
            <a:chExt cx="2158730" cy="2058080"/>
          </a:xfrm>
        </p:grpSpPr>
        <p:pic>
          <p:nvPicPr>
            <p:cNvPr id="10247" name="图片 17" descr="松针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158730" cy="914286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48" name="直接连接符 26"/>
            <p:cNvCxnSpPr/>
            <p:nvPr/>
          </p:nvCxnSpPr>
          <p:spPr>
            <a:xfrm rot="5400000">
              <a:off x="507865" y="1485786"/>
              <a:ext cx="1143000" cy="1588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0249" name="组合 10248"/>
          <p:cNvGrpSpPr/>
          <p:nvPr/>
        </p:nvGrpSpPr>
        <p:grpSpPr>
          <a:xfrm>
            <a:off x="1631950" y="5435600"/>
            <a:ext cx="2146300" cy="2501900"/>
            <a:chOff x="0" y="0"/>
            <a:chExt cx="2146032" cy="2501721"/>
          </a:xfrm>
        </p:grpSpPr>
        <p:pic>
          <p:nvPicPr>
            <p:cNvPr id="10250" name="图片 20" descr="松针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46032" cy="143492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51" name="直接连接符 23"/>
            <p:cNvCxnSpPr/>
            <p:nvPr/>
          </p:nvCxnSpPr>
          <p:spPr>
            <a:xfrm rot="5400000">
              <a:off x="530091" y="1958796"/>
              <a:ext cx="1066800" cy="19050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2291" name="组合 12290"/>
          <p:cNvGrpSpPr/>
          <p:nvPr/>
        </p:nvGrpSpPr>
        <p:grpSpPr>
          <a:xfrm>
            <a:off x="7494588" y="-1237932"/>
            <a:ext cx="1739900" cy="2855912"/>
            <a:chOff x="0" y="0"/>
            <a:chExt cx="1739683" cy="2857295"/>
          </a:xfrm>
        </p:grpSpPr>
        <p:pic>
          <p:nvPicPr>
            <p:cNvPr id="12292" name="图片 2" descr="树叶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219200"/>
              <a:ext cx="1739683" cy="163809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2293" name="直接连接符 27"/>
            <p:cNvCxnSpPr/>
            <p:nvPr/>
          </p:nvCxnSpPr>
          <p:spPr>
            <a:xfrm rot="-5400000" flipV="1">
              <a:off x="252842" y="602200"/>
              <a:ext cx="1219200" cy="14800"/>
            </a:xfrm>
            <a:prstGeom prst="line">
              <a:avLst/>
            </a:prstGeom>
            <a:ln w="9525">
              <a:noFill/>
            </a:ln>
          </p:spPr>
        </p:cxnSp>
      </p:grpSp>
      <p:sp>
        <p:nvSpPr>
          <p:cNvPr id="3" name="文本框 2"/>
          <p:cNvSpPr txBox="1"/>
          <p:nvPr/>
        </p:nvSpPr>
        <p:spPr>
          <a:xfrm>
            <a:off x="666115" y="2330450"/>
            <a:ext cx="8154670" cy="118872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 anchor="t">
            <a:spAutoFit/>
          </a:bodyPr>
          <a:p>
            <a:pPr algn="l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</a:t>
            </a:r>
            <a:r>
              <a:rPr lang="zh-CN" altLang="en-US" sz="36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 划出例文《</a:t>
            </a:r>
            <a:r>
              <a:rPr lang="zh-CN" altLang="en-US" sz="36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  <a:hlinkClick r:id="rId6" tooltip="" action="ppaction://hlinkfile"/>
              </a:rPr>
              <a:t>珍爱那夜的月</a:t>
            </a:r>
            <a:r>
              <a:rPr lang="zh-CN" altLang="en-US" sz="36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》中的写景句子，思考写景的时机与作用。</a:t>
            </a:r>
            <a:r>
              <a:rPr lang="zh-CN" altLang="en-US" sz="24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                                                 </a:t>
            </a:r>
            <a:endParaRPr lang="zh-CN" altLang="en-US"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2712720" y="827405"/>
            <a:ext cx="3300095" cy="94107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16300" y="977900"/>
            <a:ext cx="24828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听读美文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357755" y="3698875"/>
            <a:ext cx="4828540" cy="12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47000"/>
                  </a:schemeClr>
                </a:solidFill>
              </a14:hiddenFill>
            </a:ext>
          </a:extLst>
        </p:spPr>
        <p:txBody>
          <a:bodyPr wrap="none" rtlCol="0">
            <a:spAutoFit/>
          </a:bodyPr>
          <a:p>
            <a:r>
              <a:rPr lang="zh-CN" altLang="en-US" sz="3600" b="1" dirty="0">
                <a:solidFill>
                  <a:srgbClr val="FF33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朗诵者：八9林芮西</a:t>
            </a:r>
            <a:endParaRPr lang="zh-CN" altLang="en-US" sz="3600" b="1" dirty="0">
              <a:solidFill>
                <a:srgbClr val="FF3300"/>
              </a:solidFill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r>
              <a:rPr lang="zh-CN" altLang="en-US" sz="3600" b="1" dirty="0">
                <a:solidFill>
                  <a:srgbClr val="FF33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    林芮西的母亲</a:t>
            </a:r>
            <a:endParaRPr lang="zh-CN" altLang="en-US" sz="3600" b="1" dirty="0">
              <a:solidFill>
                <a:srgbClr val="FF3300"/>
              </a:solidFill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60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62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1" descr="第一笔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115" y="5015548"/>
            <a:ext cx="9144000" cy="1763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 6"/>
          <p:cNvSpPr/>
          <p:nvPr/>
        </p:nvSpPr>
        <p:spPr>
          <a:xfrm>
            <a:off x="273685" y="288290"/>
            <a:ext cx="3300095" cy="94107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7370" y="1673860"/>
            <a:ext cx="8049895" cy="284035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（</a:t>
            </a:r>
            <a:r>
              <a:rPr lang="en-US" altLang="x-none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1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）奠定基调之时（开头）</a:t>
            </a:r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     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        </a:t>
            </a:r>
            <a:r>
              <a:rPr lang="zh-CN" altLang="en-US" sz="280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          </a:t>
            </a:r>
            <a:endParaRPr lang="zh-CN" altLang="en-US" sz="28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  <a:p>
            <a:pPr algn="l"/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（</a:t>
            </a:r>
            <a:r>
              <a:rPr lang="en-US" altLang="x-none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2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）衬托情感之时（段中）</a:t>
            </a:r>
            <a:endParaRPr lang="zh-CN" altLang="en-US" sz="4400" b="1" dirty="0">
              <a:solidFill>
                <a:srgbClr val="000000"/>
              </a:solidFill>
              <a:latin typeface="黑体" panose="02010609060101010101" pitchFamily="2" charset="-122"/>
              <a:ea typeface="+mn-ea"/>
              <a:cs typeface="+mn-cs"/>
              <a:sym typeface="+mn-ea"/>
            </a:endParaRPr>
          </a:p>
          <a:p>
            <a:pPr algn="l"/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（</a:t>
            </a:r>
            <a:r>
              <a:rPr lang="en-US" altLang="x-none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3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）情感转折之时（段中）</a:t>
            </a:r>
            <a:endParaRPr lang="en-US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2F2F2F"/>
              </a:buClr>
              <a:buSzPct val="50000"/>
              <a:buFont typeface="Wingdings 2"/>
              <a:buNone/>
            </a:pP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（</a:t>
            </a:r>
            <a:r>
              <a:rPr lang="en-US" altLang="zh-CN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4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）照应开头留韵之时（结尾）</a:t>
            </a:r>
            <a:endParaRPr lang="en-US" alt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8210" y="419100"/>
            <a:ext cx="20116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把握契机</a:t>
            </a:r>
            <a:endParaRPr lang="zh-CN" altLang="en-US" sz="36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42610" y="3134995"/>
            <a:ext cx="2339975" cy="3754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zh-CN" sz="4000" b="1">
              <a:solidFill>
                <a:srgbClr val="FF0000"/>
              </a:solidFill>
            </a:endParaRPr>
          </a:p>
          <a:p>
            <a:endParaRPr lang="zh-CN" altLang="zh-CN" sz="4000" b="1">
              <a:solidFill>
                <a:srgbClr val="FF0000"/>
              </a:solidFill>
            </a:endParaRPr>
          </a:p>
          <a:p>
            <a:endParaRPr lang="zh-CN" altLang="zh-CN" sz="4000" b="1">
              <a:solidFill>
                <a:srgbClr val="FF0000"/>
              </a:solidFill>
            </a:endParaRPr>
          </a:p>
          <a:p>
            <a:endParaRPr lang="zh-CN" altLang="zh-CN" sz="4000" b="1">
              <a:solidFill>
                <a:srgbClr val="FF0000"/>
              </a:solidFill>
            </a:endParaRPr>
          </a:p>
          <a:p>
            <a:endParaRPr lang="zh-CN" altLang="zh-CN" sz="4000" b="1">
              <a:solidFill>
                <a:srgbClr val="FF0000"/>
              </a:solidFill>
            </a:endParaRPr>
          </a:p>
          <a:p>
            <a:endParaRPr lang="zh-CN" altLang="zh-CN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 descr="第一笔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76725"/>
            <a:ext cx="2357438" cy="2581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3" name="组合 10242"/>
          <p:cNvGrpSpPr/>
          <p:nvPr/>
        </p:nvGrpSpPr>
        <p:grpSpPr>
          <a:xfrm>
            <a:off x="4965700" y="5435600"/>
            <a:ext cx="1866900" cy="2616200"/>
            <a:chOff x="0" y="0"/>
            <a:chExt cx="1866667" cy="2616021"/>
          </a:xfrm>
        </p:grpSpPr>
        <p:pic>
          <p:nvPicPr>
            <p:cNvPr id="10244" name="图片 21" descr="松针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866667" cy="143492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45" name="直接连接符 29"/>
            <p:cNvCxnSpPr/>
            <p:nvPr/>
          </p:nvCxnSpPr>
          <p:spPr>
            <a:xfrm rot="-5400000" flipH="1">
              <a:off x="352309" y="2015946"/>
              <a:ext cx="1181100" cy="19050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0246" name="组合 10245"/>
          <p:cNvGrpSpPr/>
          <p:nvPr/>
        </p:nvGrpSpPr>
        <p:grpSpPr>
          <a:xfrm>
            <a:off x="3282950" y="5943600"/>
            <a:ext cx="2159000" cy="2057400"/>
            <a:chOff x="0" y="0"/>
            <a:chExt cx="2158730" cy="2058080"/>
          </a:xfrm>
        </p:grpSpPr>
        <p:pic>
          <p:nvPicPr>
            <p:cNvPr id="10247" name="图片 17" descr="松针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158730" cy="914286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48" name="直接连接符 26"/>
            <p:cNvCxnSpPr/>
            <p:nvPr/>
          </p:nvCxnSpPr>
          <p:spPr>
            <a:xfrm rot="5400000">
              <a:off x="507865" y="1485786"/>
              <a:ext cx="1143000" cy="1588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0249" name="组合 10248"/>
          <p:cNvGrpSpPr/>
          <p:nvPr/>
        </p:nvGrpSpPr>
        <p:grpSpPr>
          <a:xfrm>
            <a:off x="1631950" y="5435600"/>
            <a:ext cx="2146300" cy="2501900"/>
            <a:chOff x="0" y="0"/>
            <a:chExt cx="2146032" cy="2501721"/>
          </a:xfrm>
        </p:grpSpPr>
        <p:pic>
          <p:nvPicPr>
            <p:cNvPr id="10250" name="图片 20" descr="松针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46032" cy="143492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51" name="直接连接符 23"/>
            <p:cNvCxnSpPr/>
            <p:nvPr/>
          </p:nvCxnSpPr>
          <p:spPr>
            <a:xfrm rot="5400000">
              <a:off x="530091" y="1958796"/>
              <a:ext cx="1066800" cy="19050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2291" name="组合 12290"/>
          <p:cNvGrpSpPr/>
          <p:nvPr/>
        </p:nvGrpSpPr>
        <p:grpSpPr>
          <a:xfrm>
            <a:off x="7494588" y="-1237932"/>
            <a:ext cx="1739900" cy="2855912"/>
            <a:chOff x="0" y="0"/>
            <a:chExt cx="1739683" cy="2857295"/>
          </a:xfrm>
        </p:grpSpPr>
        <p:pic>
          <p:nvPicPr>
            <p:cNvPr id="12292" name="图片 2" descr="树叶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219200"/>
              <a:ext cx="1739683" cy="163809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2293" name="直接连接符 27"/>
            <p:cNvCxnSpPr/>
            <p:nvPr/>
          </p:nvCxnSpPr>
          <p:spPr>
            <a:xfrm rot="-5400000" flipV="1">
              <a:off x="252842" y="602200"/>
              <a:ext cx="1219200" cy="14800"/>
            </a:xfrm>
            <a:prstGeom prst="line">
              <a:avLst/>
            </a:prstGeom>
            <a:ln w="9525">
              <a:noFill/>
            </a:ln>
          </p:spPr>
        </p:cxnSp>
      </p:grpSp>
      <p:sp>
        <p:nvSpPr>
          <p:cNvPr id="3" name="文本框 2"/>
          <p:cNvSpPr txBox="1"/>
          <p:nvPr/>
        </p:nvSpPr>
        <p:spPr>
          <a:xfrm>
            <a:off x="407670" y="1270000"/>
            <a:ext cx="8617585" cy="76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4000" b="1" dirty="0">
                <a:solidFill>
                  <a:srgbClr val="C00000"/>
                </a:solidFill>
                <a:latin typeface="+mj-lt"/>
                <a:ea typeface="黑体" panose="02010609060101010101" pitchFamily="2" charset="-122"/>
                <a:cs typeface="+mj-cs"/>
                <a:sym typeface="+mn-ea"/>
              </a:rPr>
              <a:t>   </a:t>
            </a:r>
            <a:r>
              <a:rPr lang="zh-CN" altLang="en-US" sz="4400" b="1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  <a:cs typeface="+mj-cs"/>
                <a:sym typeface="+mn-ea"/>
              </a:rPr>
              <a:t>增加或改写</a:t>
            </a:r>
            <a:r>
              <a:rPr lang="zh-CN" altLang="en-US" sz="3600" b="1" dirty="0">
                <a:latin typeface="+mj-lt"/>
                <a:ea typeface="黑体" panose="02010609060101010101" pitchFamily="2" charset="-122"/>
                <a:cs typeface="+mj-cs"/>
                <a:sym typeface="+mn-ea"/>
              </a:rPr>
              <a:t>《春行河畔》中的写景句</a:t>
            </a:r>
            <a:endParaRPr lang="zh-CN" altLang="en-US"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227965" y="328930"/>
            <a:ext cx="3300095" cy="94107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5800" y="479425"/>
            <a:ext cx="201930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>
                <a:latin typeface="Arial" panose="020B0604020202020204" pitchFamily="34" charset="0"/>
                <a:ea typeface="+mn-ea"/>
                <a:cs typeface="+mn-cs"/>
                <a:sym typeface="+mn-ea"/>
                <a:hlinkClick r:id="rId6" action="ppaction://hlinksldjump"/>
              </a:rPr>
              <a:t>牛刀小试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64820" y="2032000"/>
            <a:ext cx="8502650" cy="417576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 anchor="t">
            <a:spAutoFit/>
          </a:bodyPr>
          <a:p>
            <a:r>
              <a:rPr lang="en-US" altLang="zh-CN" sz="40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1.2.3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组：奠定基调之时（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  <a:hlinkClick r:id="rId7" action="ppaction://hlinksldjump"/>
              </a:rPr>
              <a:t>开头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）</a:t>
            </a:r>
            <a:endParaRPr lang="zh-CN" altLang="en-US" sz="4000" b="1" dirty="0">
              <a:solidFill>
                <a:srgbClr val="000000"/>
              </a:solidFill>
              <a:latin typeface="黑体" panose="02010609060101010101" pitchFamily="2" charset="-122"/>
              <a:ea typeface="+mn-ea"/>
              <a:cs typeface="+mn-cs"/>
              <a:sym typeface="+mn-ea"/>
            </a:endParaRPr>
          </a:p>
          <a:p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         照应开头留韵之时（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  <a:hlinkClick r:id="rId8" action="ppaction://hlinksldjump"/>
              </a:rPr>
              <a:t>结尾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）</a:t>
            </a:r>
            <a:endParaRPr lang="zh-CN" altLang="en-US" sz="4000" b="1" dirty="0">
              <a:solidFill>
                <a:srgbClr val="000000"/>
              </a:solidFill>
              <a:latin typeface="黑体" panose="02010609060101010101" pitchFamily="2" charset="-122"/>
              <a:ea typeface="+mn-ea"/>
              <a:cs typeface="+mn-cs"/>
              <a:sym typeface="+mn-ea"/>
            </a:endParaRPr>
          </a:p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       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        </a:t>
            </a:r>
            <a:r>
              <a:rPr lang="zh-CN" altLang="en-US" sz="240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+mn-ea"/>
              </a:rPr>
              <a:t>          </a:t>
            </a:r>
            <a:endParaRPr lang="zh-CN" altLang="en-US" sz="2000" b="1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pPr algn="l"/>
            <a:r>
              <a:rPr lang="en-US" altLang="zh-CN" sz="40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4.5.6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组：衬托情感之时（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  <a:hlinkClick r:id="rId9" action="ppaction://hlinksldjump"/>
              </a:rPr>
              <a:t>段中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）</a:t>
            </a:r>
            <a:endParaRPr lang="zh-CN" altLang="en-US" sz="4000" b="1" dirty="0">
              <a:solidFill>
                <a:srgbClr val="000000"/>
              </a:solidFill>
              <a:latin typeface="黑体" panose="02010609060101010101" pitchFamily="2" charset="-122"/>
              <a:ea typeface="+mn-ea"/>
              <a:cs typeface="+mn-cs"/>
              <a:sym typeface="+mn-ea"/>
            </a:endParaRPr>
          </a:p>
          <a:p>
            <a:pPr algn="l"/>
            <a:endParaRPr lang="zh-CN" altLang="en-US" sz="4000" b="1" dirty="0">
              <a:solidFill>
                <a:srgbClr val="000000"/>
              </a:solidFill>
              <a:latin typeface="黑体" panose="02010609060101010101" pitchFamily="2" charset="-122"/>
              <a:ea typeface="+mn-ea"/>
              <a:cs typeface="+mn-cs"/>
              <a:sym typeface="+mn-ea"/>
            </a:endParaRPr>
          </a:p>
          <a:p>
            <a:pPr algn="l"/>
            <a:r>
              <a:rPr lang="en-US" altLang="zh-CN" sz="40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7.8.9.10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组：情感转折之时（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  <a:hlinkClick r:id="rId10" action="ppaction://hlinksldjump"/>
              </a:rPr>
              <a:t>段中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+mn-ea"/>
                <a:cs typeface="+mn-cs"/>
                <a:sym typeface="+mn-ea"/>
              </a:rPr>
              <a:t>）</a:t>
            </a:r>
            <a:endParaRPr lang="zh-CN" altLang="en-US" sz="4000" b="1" dirty="0">
              <a:solidFill>
                <a:srgbClr val="000000"/>
              </a:solidFill>
              <a:latin typeface="黑体" panose="02010609060101010101" pitchFamily="2" charset="-122"/>
              <a:ea typeface="+mn-ea"/>
              <a:cs typeface="+mn-cs"/>
              <a:sym typeface="+mn-ea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2F2F2F"/>
              </a:buClr>
              <a:buSzPct val="50000"/>
              <a:buFont typeface="Wingdings 2"/>
            </a:pPr>
            <a:endParaRPr lang="zh-CN" altLang="en-US" sz="4000" b="1" dirty="0">
              <a:solidFill>
                <a:srgbClr val="000000"/>
              </a:solidFill>
              <a:latin typeface="黑体" panose="02010609060101010101" pitchFamily="2" charset="-122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60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62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 descr="第一笔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76725"/>
            <a:ext cx="2357438" cy="2581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3" name="组合 10242"/>
          <p:cNvGrpSpPr/>
          <p:nvPr/>
        </p:nvGrpSpPr>
        <p:grpSpPr>
          <a:xfrm>
            <a:off x="4965700" y="5435600"/>
            <a:ext cx="1866900" cy="2616200"/>
            <a:chOff x="0" y="0"/>
            <a:chExt cx="1866667" cy="2616021"/>
          </a:xfrm>
        </p:grpSpPr>
        <p:pic>
          <p:nvPicPr>
            <p:cNvPr id="10244" name="图片 21" descr="松针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866667" cy="143492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45" name="直接连接符 29"/>
            <p:cNvCxnSpPr/>
            <p:nvPr/>
          </p:nvCxnSpPr>
          <p:spPr>
            <a:xfrm rot="-5400000" flipH="1">
              <a:off x="352309" y="2015946"/>
              <a:ext cx="1181100" cy="19050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0246" name="组合 10245"/>
          <p:cNvGrpSpPr/>
          <p:nvPr/>
        </p:nvGrpSpPr>
        <p:grpSpPr>
          <a:xfrm>
            <a:off x="3282950" y="5943600"/>
            <a:ext cx="2159000" cy="2057400"/>
            <a:chOff x="0" y="0"/>
            <a:chExt cx="2158730" cy="2058080"/>
          </a:xfrm>
        </p:grpSpPr>
        <p:pic>
          <p:nvPicPr>
            <p:cNvPr id="10247" name="图片 17" descr="松针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158730" cy="914286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48" name="直接连接符 26"/>
            <p:cNvCxnSpPr/>
            <p:nvPr/>
          </p:nvCxnSpPr>
          <p:spPr>
            <a:xfrm rot="5400000">
              <a:off x="507865" y="1485786"/>
              <a:ext cx="1143000" cy="1588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0249" name="组合 10248"/>
          <p:cNvGrpSpPr/>
          <p:nvPr/>
        </p:nvGrpSpPr>
        <p:grpSpPr>
          <a:xfrm>
            <a:off x="1631950" y="5435600"/>
            <a:ext cx="2146300" cy="2501900"/>
            <a:chOff x="0" y="0"/>
            <a:chExt cx="2146032" cy="2501721"/>
          </a:xfrm>
        </p:grpSpPr>
        <p:pic>
          <p:nvPicPr>
            <p:cNvPr id="10250" name="图片 20" descr="松针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146032" cy="143492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251" name="直接连接符 23"/>
            <p:cNvCxnSpPr/>
            <p:nvPr/>
          </p:nvCxnSpPr>
          <p:spPr>
            <a:xfrm rot="5400000">
              <a:off x="530091" y="1958796"/>
              <a:ext cx="1066800" cy="19050"/>
            </a:xfrm>
            <a:prstGeom prst="line">
              <a:avLst/>
            </a:prstGeom>
            <a:ln w="9525">
              <a:noFill/>
            </a:ln>
          </p:spPr>
        </p:cxnSp>
      </p:grpSp>
      <p:grpSp>
        <p:nvGrpSpPr>
          <p:cNvPr id="12291" name="组合 12290"/>
          <p:cNvGrpSpPr/>
          <p:nvPr/>
        </p:nvGrpSpPr>
        <p:grpSpPr>
          <a:xfrm>
            <a:off x="7494588" y="-1237932"/>
            <a:ext cx="1739900" cy="2855912"/>
            <a:chOff x="0" y="0"/>
            <a:chExt cx="1739683" cy="2857295"/>
          </a:xfrm>
        </p:grpSpPr>
        <p:pic>
          <p:nvPicPr>
            <p:cNvPr id="12292" name="图片 2" descr="树叶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219200"/>
              <a:ext cx="1739683" cy="1638095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2293" name="直接连接符 27"/>
            <p:cNvCxnSpPr/>
            <p:nvPr/>
          </p:nvCxnSpPr>
          <p:spPr>
            <a:xfrm rot="-5400000" flipV="1">
              <a:off x="252842" y="602200"/>
              <a:ext cx="1219200" cy="14800"/>
            </a:xfrm>
            <a:prstGeom prst="line">
              <a:avLst/>
            </a:prstGeom>
            <a:ln w="9525">
              <a:noFill/>
            </a:ln>
          </p:spPr>
        </p:cxnSp>
      </p:grpSp>
      <p:sp>
        <p:nvSpPr>
          <p:cNvPr id="2" name="文本框 1"/>
          <p:cNvSpPr txBox="1"/>
          <p:nvPr/>
        </p:nvSpPr>
        <p:spPr>
          <a:xfrm>
            <a:off x="3282950" y="1183640"/>
            <a:ext cx="224028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60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  <a:hlinkClick r:id="rId6" action="ppaction://hlinksldjump"/>
              </a:rPr>
              <a:t>第（</a:t>
            </a:r>
            <a:r>
              <a:rPr lang="en-US" altLang="zh-CN" sz="360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  <a:hlinkClick r:id="rId6" action="ppaction://hlinksldjump"/>
              </a:rPr>
              <a:t>1</a:t>
            </a:r>
            <a:r>
              <a:rPr lang="zh-CN" altLang="en-US" sz="360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  <a:hlinkClick r:id="rId6" action="ppaction://hlinksldjump"/>
              </a:rPr>
              <a:t>）段</a:t>
            </a:r>
            <a:endParaRPr lang="zh-CN" altLang="en-US" sz="3600">
              <a:solidFill>
                <a:schemeClr val="tx1"/>
              </a:solidFill>
              <a:latin typeface="叶根友毛笔行书2.0版" panose="02010601030101010101" charset="-122"/>
              <a:ea typeface="叶根友毛笔行书2.0版" panose="02010601030101010101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4040" y="2011680"/>
            <a:ext cx="8154670" cy="177609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 anchor="t">
            <a:spAutoFit/>
          </a:bodyPr>
          <a:p>
            <a:pPr algn="l"/>
            <a:r>
              <a:rPr lang="en-US" altLang="x-none" sz="3200" dirty="0"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1</a:t>
            </a:r>
            <a:r>
              <a:rPr lang="zh-CN" altLang="en-US" sz="3200" dirty="0"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、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清晨，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缕缕春风，一次次轻轻拂过，似乎要把这条小河，从冬天的沉睡中唤醒。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 </a:t>
            </a:r>
            <a:r>
              <a:rPr lang="zh-CN" altLang="en-US" sz="28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                                        </a:t>
            </a:r>
            <a:r>
              <a:rPr lang="zh-CN" altLang="en-US" sz="2400" b="1" dirty="0">
                <a:latin typeface="叶根友毛笔行书2.0版" panose="02010601030101010101" charset="-122"/>
                <a:ea typeface="叶根友毛笔行书2.0版" panose="02010601030101010101" charset="-122"/>
                <a:cs typeface="+mn-cs"/>
                <a:sym typeface="+mn-ea"/>
              </a:rPr>
              <a:t>                                                 </a:t>
            </a:r>
            <a:endParaRPr lang="zh-CN" altLang="en-US"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7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2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7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3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5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47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7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60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40">
                                      <p:cBhvr>
                                        <p:cTn id="62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1773</Words>
  <Application>WPS 演示</Application>
  <PresentationFormat>在屏幕上显示</PresentationFormat>
  <Paragraphs>102</Paragraphs>
  <Slides>14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叶根友毛笔行书2.0版</vt:lpstr>
      <vt:lpstr>黑体</vt:lpstr>
      <vt:lpstr>Wingdings</vt:lpstr>
      <vt:lpstr>楷体</vt:lpstr>
      <vt:lpstr>Wingdings 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40</cp:revision>
  <dcterms:created xsi:type="dcterms:W3CDTF">2009-09-02T13:54:00Z</dcterms:created>
  <dcterms:modified xsi:type="dcterms:W3CDTF">2017-05-02T00:56:50Z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